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2" r:id="rId2"/>
    <p:sldId id="260" r:id="rId3"/>
    <p:sldId id="261" r:id="rId4"/>
    <p:sldId id="262" r:id="rId5"/>
    <p:sldId id="293" r:id="rId6"/>
    <p:sldId id="294" r:id="rId7"/>
    <p:sldId id="295" r:id="rId8"/>
    <p:sldId id="296" r:id="rId9"/>
    <p:sldId id="29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334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291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BD"/>
    <a:srgbClr val="577E8E"/>
    <a:srgbClr val="0066CC"/>
    <a:srgbClr val="FFCC66"/>
    <a:srgbClr val="FFCC99"/>
    <a:srgbClr val="0066FF"/>
    <a:srgbClr val="2B7589"/>
    <a:srgbClr val="339933"/>
    <a:srgbClr val="0099CC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5" autoAdjust="0"/>
  </p:normalViewPr>
  <p:slideViewPr>
    <p:cSldViewPr>
      <p:cViewPr>
        <p:scale>
          <a:sx n="100" d="100"/>
          <a:sy n="100" d="100"/>
        </p:scale>
        <p:origin x="946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3T17:10:42.549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92091-B870-47FA-8CFC-57CC9F64D4C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DCF6-E843-4B69-8F5E-631A8C758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3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운영체제 </a:t>
            </a:r>
            <a:r>
              <a:rPr lang="en-US" altLang="ko-KR" dirty="0"/>
              <a:t>: </a:t>
            </a:r>
            <a:r>
              <a:rPr lang="ko-KR" altLang="en-US" dirty="0"/>
              <a:t>컴퓨터를 사용할 수 있도록 하는 운영 체계</a:t>
            </a:r>
            <a:r>
              <a:rPr lang="en-US" altLang="ko-KR" dirty="0"/>
              <a:t>, </a:t>
            </a:r>
            <a:r>
              <a:rPr lang="ko-KR" altLang="en-US" dirty="0"/>
              <a:t>규칙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첫번째 군사목적 컴퓨터 </a:t>
            </a:r>
            <a:r>
              <a:rPr lang="ko-KR" altLang="en-US" dirty="0" err="1"/>
              <a:t>애니악</a:t>
            </a:r>
            <a:r>
              <a:rPr lang="ko-KR" altLang="en-US" dirty="0"/>
              <a:t> </a:t>
            </a:r>
            <a:r>
              <a:rPr lang="en-US" altLang="ko-KR" dirty="0"/>
              <a:t>: OS-&gt;</a:t>
            </a:r>
            <a:r>
              <a:rPr lang="ko-KR" altLang="en-US" dirty="0"/>
              <a:t>전선으로 컴퓨터의 기능을 조절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스마트폰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EX) </a:t>
            </a:r>
            <a:r>
              <a:rPr lang="ko-KR" altLang="en-US" dirty="0"/>
              <a:t>워드작업</a:t>
            </a:r>
            <a:r>
              <a:rPr lang="en-US" altLang="ko-KR" dirty="0"/>
              <a:t>, </a:t>
            </a:r>
            <a:r>
              <a:rPr lang="ko-KR" altLang="en-US" dirty="0" err="1"/>
              <a:t>웹서핑</a:t>
            </a:r>
            <a:r>
              <a:rPr lang="en-US" altLang="ko-KR" dirty="0"/>
              <a:t>, </a:t>
            </a:r>
            <a:r>
              <a:rPr lang="ko-KR" altLang="en-US" dirty="0"/>
              <a:t>채팅 </a:t>
            </a:r>
            <a:r>
              <a:rPr lang="en-US" altLang="ko-KR" dirty="0"/>
              <a:t>/ </a:t>
            </a:r>
            <a:r>
              <a:rPr lang="ko-KR" altLang="en-US" dirty="0"/>
              <a:t>자원관리 </a:t>
            </a:r>
            <a:r>
              <a:rPr lang="en-US" altLang="ko-KR" dirty="0"/>
              <a:t>: </a:t>
            </a:r>
            <a:r>
              <a:rPr lang="ko-KR" altLang="en-US" dirty="0"/>
              <a:t>키보드</a:t>
            </a:r>
            <a:r>
              <a:rPr lang="en-US" altLang="ko-KR" dirty="0"/>
              <a:t>,CPU,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워드작업후 하드디스크 </a:t>
            </a:r>
            <a:r>
              <a:rPr lang="en-US" altLang="ko-KR" dirty="0"/>
              <a:t>-&gt; OS</a:t>
            </a:r>
            <a:r>
              <a:rPr lang="ko-KR" altLang="en-US" dirty="0"/>
              <a:t>가 알아서 저장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번호표를 주면서 관리 </a:t>
            </a:r>
            <a:r>
              <a:rPr lang="en-US" altLang="ko-KR" dirty="0"/>
              <a:t>-&gt; </a:t>
            </a:r>
            <a:r>
              <a:rPr lang="ko-KR" altLang="en-US" dirty="0"/>
              <a:t>어디로 가는 지 </a:t>
            </a:r>
            <a:r>
              <a:rPr lang="en-US" altLang="ko-KR" dirty="0"/>
              <a:t>: </a:t>
            </a:r>
            <a:r>
              <a:rPr lang="ko-KR" altLang="en-US" dirty="0"/>
              <a:t>인터페이스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9DCF6-E843-4B69-8F5E-631A8C758B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9DCF6-E843-4B69-8F5E-631A8C758B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9DCF6-E843-4B69-8F5E-631A8C758B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8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9DCF6-E843-4B69-8F5E-631A8C758B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5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운영체제의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9DCF6-E843-4B69-8F5E-631A8C758B6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3988340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Ch_01_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운영체제의 개요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ea typeface="맑은 고딕" pitchFamily="50" charset="-127"/>
              </a:rPr>
              <a:t>/45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43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25445093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9391048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Ch_01_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운영체제의 개요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ea typeface="맑은 고딕" pitchFamily="50" charset="-127"/>
              </a:rPr>
              <a:t>/45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05295247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0299580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Ch_01_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운영체제의 개요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ea typeface="맑은 고딕" pitchFamily="50" charset="-127"/>
              </a:rPr>
              <a:t>/45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AFBD"/>
              </a:buClr>
              <a:buFont typeface="맑은 고딕" panose="020B0503020000020004" pitchFamily="50" charset="-127"/>
              <a:buChar char="■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defRPr sz="1400">
                <a:latin typeface="+mn-ea"/>
                <a:ea typeface="+mn-ea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400">
                <a:latin typeface="+mn-ea"/>
                <a:ea typeface="+mn-ea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 sz="1800"/>
              <a:t>넷째 수준</a:t>
            </a: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77745025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Ch_01_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운영체제의 개요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rgbClr val="00AFBD"/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5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04234436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>
                <a:solidFill>
                  <a:srgbClr val="262626"/>
                </a:solidFill>
                <a:ea typeface="맑은 고딕" pitchFamily="50" charset="-127"/>
              </a:rPr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450703"/>
          </a:xfrm>
          <a:solidFill>
            <a:srgbClr val="00AFBD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1"/>
                </a:solidFill>
              </a:rPr>
              <a:t>Chapter 01</a:t>
            </a:r>
            <a:br>
              <a:rPr lang="en-US" altLang="ko-KR" b="1">
                <a:solidFill>
                  <a:schemeClr val="bg1"/>
                </a:solidFill>
              </a:rPr>
            </a:br>
            <a:r>
              <a:rPr lang="ko-KR" altLang="en-US" b="1">
                <a:solidFill>
                  <a:schemeClr val="bg1"/>
                </a:solidFill>
              </a:rPr>
              <a:t>운영체제의 개요</a:t>
            </a:r>
          </a:p>
        </p:txBody>
      </p:sp>
    </p:spTree>
    <p:extLst>
      <p:ext uri="{BB962C8B-B14F-4D97-AF65-F5344CB8AC3E}">
        <p14:creationId xmlns:p14="http://schemas.microsoft.com/office/powerpoint/2010/main" val="31850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/>
              <a:t>에니악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백열전구 같은 모양의 진공관이라는 소자를 사용하여 진공관이 켜지면 </a:t>
            </a:r>
            <a:r>
              <a:rPr lang="en-US" altLang="ko-KR" dirty="0"/>
              <a:t>1, </a:t>
            </a:r>
            <a:r>
              <a:rPr lang="ko-KR" altLang="en-US" dirty="0"/>
              <a:t>꺼지면 </a:t>
            </a:r>
            <a:r>
              <a:rPr lang="en-US" altLang="ko-KR" dirty="0"/>
              <a:t>0</a:t>
            </a:r>
            <a:r>
              <a:rPr lang="ko-KR" altLang="en-US" dirty="0"/>
              <a:t>이라고 판단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운영체제가 없음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초창기 컴퓨터</a:t>
            </a:r>
            <a:r>
              <a:rPr lang="en-US" altLang="ko-KR" dirty="0"/>
              <a:t>(1940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I:\작업\쉽게 배우는 운영체제\본문\01장_이미지\그림 1-7 (원본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06" y="3068960"/>
            <a:ext cx="6415021" cy="30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152342"/>
            <a:ext cx="1300724" cy="30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106616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천공카드 시스템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천공카드 리더를 입력장치</a:t>
            </a:r>
            <a:r>
              <a:rPr lang="en-US" altLang="ko-KR" dirty="0"/>
              <a:t>(OMR</a:t>
            </a:r>
            <a:r>
              <a:rPr lang="ko-KR" altLang="en-US" dirty="0"/>
              <a:t>과 비슷한 것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라인 프린터</a:t>
            </a:r>
            <a:r>
              <a:rPr lang="en-US" altLang="ko-KR" dirty="0"/>
              <a:t>(</a:t>
            </a:r>
            <a:r>
              <a:rPr lang="ko-KR" altLang="en-US" dirty="0"/>
              <a:t>한 줄</a:t>
            </a:r>
            <a:r>
              <a:rPr lang="en-US" altLang="ko-KR" dirty="0"/>
              <a:t>)</a:t>
            </a:r>
            <a:r>
              <a:rPr lang="ko-KR" altLang="en-US" dirty="0"/>
              <a:t>를 출력장치로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프로그램을 구성한 후 카드에 구멍을 뚫어 컴퓨터에 입력하면 프로그램이 실행되는 구조로서 프로그램의 실행 결과가 라인 프린터를 통해 출력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일괄 작업 시스템</a:t>
            </a:r>
            <a:r>
              <a:rPr lang="en-US" altLang="ko-KR" dirty="0"/>
              <a:t>(1950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I:\작업\쉽게 배우는 운영체제\본문\01장_이미지\그림 1-8 (원본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26" y="3068960"/>
            <a:ext cx="4018338" cy="30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20" y="6165304"/>
            <a:ext cx="2657288" cy="30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148600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일괄</a:t>
            </a:r>
            <a:r>
              <a:rPr lang="en-US" altLang="ko-KR" dirty="0"/>
              <a:t> </a:t>
            </a:r>
            <a:r>
              <a:rPr lang="ko-KR" altLang="en-US" dirty="0"/>
              <a:t>작업 시스템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천공카드리더기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와 라인프린터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 사용 </a:t>
            </a:r>
            <a:r>
              <a:rPr lang="en-US" altLang="ko-KR" dirty="0"/>
              <a:t>: </a:t>
            </a:r>
            <a:r>
              <a:rPr lang="ko-KR" altLang="en-US" dirty="0"/>
              <a:t>모든 작업을 한꺼번에 처리하고 프로그램 실행 중간에 사용자가 데이터를 입력하거나 </a:t>
            </a:r>
            <a:r>
              <a:rPr lang="ko-KR" altLang="en-US" b="1" dirty="0"/>
              <a:t>수정하는 것이 불가능한 </a:t>
            </a:r>
            <a:r>
              <a:rPr lang="ko-KR" altLang="en-US" dirty="0"/>
              <a:t>시스템</a:t>
            </a:r>
            <a:r>
              <a:rPr lang="en-US" altLang="ko-KR" dirty="0"/>
              <a:t>/ </a:t>
            </a:r>
            <a:r>
              <a:rPr lang="ko-KR" altLang="en-US" dirty="0"/>
              <a:t>한번에 시스템이 적용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 사용</a:t>
            </a:r>
            <a:r>
              <a:rPr lang="en-US" altLang="ko-KR" dirty="0"/>
              <a:t>(</a:t>
            </a:r>
            <a:r>
              <a:rPr lang="ko-KR" altLang="en-US" dirty="0" err="1"/>
              <a:t>메인메모리가</a:t>
            </a:r>
            <a:r>
              <a:rPr lang="ko-KR" altLang="en-US" dirty="0"/>
              <a:t> 운영체제의 상주 영역과 사용자의 영역으로 나뉨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일괄 작업 시스템</a:t>
            </a:r>
            <a:r>
              <a:rPr lang="en-US" altLang="ko-KR" dirty="0"/>
              <a:t>(1950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  <p:pic>
        <p:nvPicPr>
          <p:cNvPr id="7" name="Picture 2" descr="I:\작업\쉽게 배우는 운영체제\본문\01장_이미지\그림 1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1" y="3140968"/>
            <a:ext cx="81438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6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대화형 시스템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모니터와 키보드의 등장 </a:t>
            </a:r>
            <a:r>
              <a:rPr lang="en-US" altLang="ko-KR" dirty="0"/>
              <a:t>: </a:t>
            </a:r>
            <a:r>
              <a:rPr lang="ko-KR" altLang="en-US" dirty="0"/>
              <a:t>프로그램이 진행되는 도중에 사용자로부터 입력을 받을 수 있어 </a:t>
            </a:r>
            <a:r>
              <a:rPr lang="ko-KR" altLang="en-US" dirty="0" err="1"/>
              <a:t>입력값에</a:t>
            </a:r>
            <a:r>
              <a:rPr lang="ko-KR" altLang="en-US" dirty="0"/>
              <a:t> 따라 </a:t>
            </a:r>
            <a:r>
              <a:rPr lang="ko-KR" altLang="en-US" b="1" dirty="0"/>
              <a:t>작업의 흐름을 바꾸는 것이 </a:t>
            </a:r>
            <a:r>
              <a:rPr lang="ko-KR" altLang="en-US" dirty="0"/>
              <a:t>가능한 시스템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대화형 시스템의 등장으로 문서 편집기</a:t>
            </a:r>
            <a:r>
              <a:rPr lang="en-US" altLang="ko-KR" dirty="0"/>
              <a:t>, </a:t>
            </a:r>
            <a:r>
              <a:rPr lang="ko-KR" altLang="en-US" dirty="0"/>
              <a:t>게임과 같은 다양한 종류의 응용 프로그램을 만들 수 있게 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 </a:t>
            </a:r>
            <a:r>
              <a:rPr lang="ko-KR" altLang="en-US" dirty="0"/>
              <a:t>대화형 시스템</a:t>
            </a:r>
            <a:r>
              <a:rPr lang="en-US" altLang="ko-KR" dirty="0"/>
              <a:t>(1960</a:t>
            </a:r>
            <a:r>
              <a:rPr lang="ko-KR" altLang="en-US" dirty="0"/>
              <a:t>년대 초반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 descr="I:\작업\쉽게 배우는 운영체제\본문\01장_이미지\그림 1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71532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339762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다중 프로그래밍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CPU</a:t>
            </a:r>
            <a:r>
              <a:rPr lang="ko-KR" altLang="en-US" dirty="0"/>
              <a:t>로 여러 작업을 동시에 실행하는 기술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한 번에 하나의 작업만 가능한 일괄 작업 시스템에 비해 효율성이 뛰어남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시간을 분할하는 방법 때문에 여러 작업이 동시에 실행되는 것처럼 보임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시분할 시스템</a:t>
            </a:r>
            <a:r>
              <a:rPr lang="en-US" altLang="ko-KR" dirty="0"/>
              <a:t>(1960</a:t>
            </a:r>
            <a:r>
              <a:rPr lang="ko-KR" altLang="en-US" dirty="0"/>
              <a:t>년대 후반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2" name="Picture 2" descr="I:\작업\쉽게 배우는 운영체제\본문\01장_이미지\그림 1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950555" cy="284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112420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다중 프로그래밍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다중 프로그래밍 시스템에서는 </a:t>
            </a:r>
            <a:br>
              <a:rPr lang="en-US" altLang="ko-KR" dirty="0"/>
            </a:br>
            <a:r>
              <a:rPr lang="en-US" altLang="ko-KR" dirty="0"/>
              <a:t>CPU </a:t>
            </a:r>
            <a:r>
              <a:rPr lang="ko-KR" altLang="en-US" dirty="0"/>
              <a:t>사용 시간을 아주 잘게 </a:t>
            </a:r>
            <a:r>
              <a:rPr lang="ko-KR" altLang="en-US" dirty="0" err="1"/>
              <a:t>쪼</a:t>
            </a:r>
            <a:br>
              <a:rPr lang="en-US" altLang="ko-KR" dirty="0"/>
            </a:br>
            <a:r>
              <a:rPr lang="ko-KR" altLang="en-US" dirty="0"/>
              <a:t>개어 여러 작업에 나누어줌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시분할 시스템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사용 시간을 잘게 쪼개어 작업들에 나누어줌으로써 모든 작업이 동시에 처리되는 것처럼 보임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잘게 나뉜 시간 한 조각을 타임 </a:t>
            </a:r>
            <a:r>
              <a:rPr lang="ko-KR" altLang="en-US" dirty="0" err="1"/>
              <a:t>슬라이스</a:t>
            </a:r>
            <a:r>
              <a:rPr lang="en-US" altLang="ko-KR" dirty="0"/>
              <a:t> </a:t>
            </a:r>
            <a:r>
              <a:rPr lang="ko-KR" altLang="en-US" dirty="0"/>
              <a:t>또는 타임 </a:t>
            </a:r>
            <a:r>
              <a:rPr lang="ko-KR" altLang="en-US" dirty="0" err="1"/>
              <a:t>퀀텀이라고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오늘날의 컴퓨터에는 대부분 시분할 시스템이 사용됨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시분할 시스템</a:t>
            </a:r>
            <a:r>
              <a:rPr lang="en-US" altLang="ko-KR" dirty="0"/>
              <a:t>(1960</a:t>
            </a:r>
            <a:r>
              <a:rPr lang="ko-KR" altLang="en-US" dirty="0"/>
              <a:t>년대 후반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 descr="I:\작업\쉽게 배우는 운영체제\본문\01장_이미지\그림 1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23" y="1094233"/>
            <a:ext cx="4594794" cy="32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33947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분산 시스템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개인용 컴퓨터와 인터넷이 보급되면서 값이 싸고 크기가 작은 컴퓨터를 하나로 묶어서 대형 컴퓨터의 능력에 버금가는 시스템을 만들 수 있게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네트워크상에 분산되어 있는 여러 컴퓨터로 작업을 처리하고 그 결과를 상호 교환하도록 구성한 시스템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 </a:t>
            </a:r>
            <a:r>
              <a:rPr lang="ko-KR" altLang="en-US" dirty="0"/>
              <a:t>분산 시스템</a:t>
            </a:r>
            <a:r>
              <a:rPr lang="en-US" altLang="ko-KR" dirty="0"/>
              <a:t>(1970</a:t>
            </a:r>
            <a:r>
              <a:rPr lang="ko-KR" altLang="en-US" dirty="0"/>
              <a:t>년대 후반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 descr="I:\작업\쉽게 배우는 운영체제\본문\01장_이미지\그림 1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51" y="3440502"/>
            <a:ext cx="4994467" cy="29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309762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작업을 요청하는 클라이언트와 거기에 응답하여 </a:t>
            </a:r>
            <a:r>
              <a:rPr lang="ko-KR" altLang="en-US" dirty="0" err="1"/>
              <a:t>요청받은</a:t>
            </a:r>
            <a:r>
              <a:rPr lang="ko-KR" altLang="en-US" dirty="0"/>
              <a:t> 작업을 처리하는 서버의 이중구조로 나뉨 </a:t>
            </a:r>
            <a:r>
              <a:rPr lang="en-US" altLang="ko-KR" dirty="0"/>
              <a:t>(EX : </a:t>
            </a:r>
            <a:r>
              <a:rPr lang="ko-KR" altLang="en-US" dirty="0"/>
              <a:t>구글 검색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웹 시스템이 보급된 이후 일반인들에게 알려짐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</a:t>
            </a:r>
            <a:r>
              <a:rPr lang="en-US" altLang="ko-KR" dirty="0"/>
              <a:t>(1990</a:t>
            </a:r>
            <a:r>
              <a:rPr lang="ko-KR" altLang="en-US" dirty="0"/>
              <a:t>년대</a:t>
            </a:r>
            <a:r>
              <a:rPr lang="en-US" altLang="ko-KR" dirty="0"/>
              <a:t>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194" name="Picture 2" descr="I:\작업\쉽게 배우는 운영체제\본문\01장_이미지\그림 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77221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424656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P2P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구조의 단점인 서버 과부하를 해결하기 위해 만든 시스템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서버를 거치지 않고 사용자와 사용자를 직접 연결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냅스터</a:t>
            </a:r>
            <a:r>
              <a:rPr lang="en-US" altLang="ko-KR" dirty="0"/>
              <a:t>(mp3</a:t>
            </a:r>
            <a:r>
              <a:rPr lang="ko-KR" altLang="en-US" dirty="0"/>
              <a:t>공유 시스템</a:t>
            </a:r>
            <a:r>
              <a:rPr lang="en-US" altLang="ko-KR" dirty="0"/>
              <a:t>)</a:t>
            </a:r>
            <a:r>
              <a:rPr lang="ko-KR" altLang="en-US" dirty="0"/>
              <a:t>에서 시작하여 현재는 메신저나 </a:t>
            </a:r>
            <a:r>
              <a:rPr lang="ko-KR" altLang="en-US" dirty="0" err="1"/>
              <a:t>토렌트</a:t>
            </a:r>
            <a:r>
              <a:rPr lang="ko-KR" altLang="en-US" dirty="0"/>
              <a:t> 시스템에서 사용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2-8 P2P </a:t>
            </a:r>
            <a:r>
              <a:rPr lang="ko-KR" altLang="en-US" dirty="0"/>
              <a:t>시스템</a:t>
            </a:r>
            <a:r>
              <a:rPr lang="en-US" altLang="ko-KR" dirty="0"/>
              <a:t>(2000</a:t>
            </a:r>
            <a:r>
              <a:rPr lang="ko-KR" altLang="en-US" dirty="0"/>
              <a:t>년대 초반</a:t>
            </a:r>
            <a:r>
              <a:rPr lang="en-US" altLang="ko-KR" dirty="0"/>
              <a:t>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218" name="Picture 2" descr="I:\작업\쉽게 배우는 운영체제\본문\01장_이미지\그림 1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336704" cy="31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157686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/>
              <a:t>그리드</a:t>
            </a:r>
            <a:r>
              <a:rPr lang="ko-KR" altLang="en-US" dirty="0"/>
              <a:t> 컴퓨팅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필요한 기간만큼만 컴퓨터를 사용하고 사용한 금액만큼만 돈을 지불할 수 컴퓨팅 환경</a:t>
            </a:r>
            <a:r>
              <a:rPr lang="en-US" altLang="ko-KR" dirty="0"/>
              <a:t>(EX) </a:t>
            </a:r>
            <a:r>
              <a:rPr lang="ko-KR" altLang="en-US" dirty="0" err="1"/>
              <a:t>토이스토리</a:t>
            </a:r>
            <a:r>
              <a:rPr lang="ko-KR" altLang="en-US" dirty="0"/>
              <a:t> </a:t>
            </a:r>
            <a:r>
              <a:rPr lang="ko-KR" altLang="en-US" dirty="0" err="1"/>
              <a:t>애니매이션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서로 다른 기종의 컴퓨터들을 묶어 대용량의 컴퓨터 풀을 구성하고 이를 원격지와 연결하여 대용량 연산을 수행하는 컴퓨팅 환경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그리드가</a:t>
            </a:r>
            <a:r>
              <a:rPr lang="ko-KR" altLang="en-US" dirty="0"/>
              <a:t> 하드웨어적인 컴퓨팅 환경의 통합이라고 한다면 </a:t>
            </a:r>
            <a:r>
              <a:rPr lang="en-US" altLang="ko-KR" dirty="0"/>
              <a:t>SaaS(Software as a Service; </a:t>
            </a:r>
            <a:r>
              <a:rPr lang="ko-KR" altLang="en-US" dirty="0" err="1"/>
              <a:t>사스</a:t>
            </a:r>
            <a:r>
              <a:rPr lang="en-US" altLang="ko-KR" dirty="0"/>
              <a:t>)</a:t>
            </a:r>
            <a:r>
              <a:rPr lang="ko-KR" altLang="en-US" dirty="0"/>
              <a:t>는 사용자가 필요한 소프트웨어 기능만을 필요할 때 이용하고</a:t>
            </a:r>
            <a:r>
              <a:rPr lang="en-US" altLang="ko-KR" dirty="0"/>
              <a:t>, </a:t>
            </a:r>
            <a:r>
              <a:rPr lang="ko-KR" altLang="en-US" dirty="0"/>
              <a:t>이용한 기능만큼만 비용을 지불하는 개념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2-9 </a:t>
            </a:r>
            <a:r>
              <a:rPr lang="ko-KR" altLang="en-US" dirty="0"/>
              <a:t>기타 컴퓨팅 환경</a:t>
            </a:r>
            <a:r>
              <a:rPr lang="en-US" altLang="ko-KR" dirty="0"/>
              <a:t>(2000</a:t>
            </a:r>
            <a:r>
              <a:rPr lang="ko-KR" altLang="en-US" dirty="0"/>
              <a:t>년대 초반</a:t>
            </a:r>
            <a:r>
              <a:rPr lang="en-US" altLang="ko-KR" dirty="0"/>
              <a:t>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230167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bg2">
              <a:lumMod val="50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운영체제 소개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운영체제의 역사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4392488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/>
              <a:t>클라우드</a:t>
            </a:r>
            <a:r>
              <a:rPr lang="ko-KR" altLang="en-US" dirty="0"/>
              <a:t> 컴퓨팅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클라우드 컴퓨팅은 </a:t>
            </a:r>
            <a:r>
              <a:rPr lang="en-US" altLang="ko-KR" dirty="0"/>
              <a:t>PC, </a:t>
            </a:r>
            <a:r>
              <a:rPr lang="ko-KR" altLang="en-US" dirty="0"/>
              <a:t>핸드폰</a:t>
            </a:r>
            <a:r>
              <a:rPr lang="en-US" altLang="ko-KR" dirty="0"/>
              <a:t>, </a:t>
            </a:r>
            <a:r>
              <a:rPr lang="ko-KR" altLang="en-US" dirty="0"/>
              <a:t>스마트 기기 등을 통하여 인터넷에 접속하고</a:t>
            </a:r>
            <a:r>
              <a:rPr lang="en-US" altLang="ko-KR" dirty="0"/>
              <a:t>, </a:t>
            </a:r>
            <a:r>
              <a:rPr lang="ko-KR" altLang="en-US" dirty="0"/>
              <a:t>다양한 작업을 수행하며</a:t>
            </a:r>
            <a:r>
              <a:rPr lang="en-US" altLang="ko-KR" dirty="0"/>
              <a:t>, </a:t>
            </a:r>
            <a:r>
              <a:rPr lang="ko-KR" altLang="en-US" dirty="0"/>
              <a:t>데이터 또한 기기들 사이에서 자유롭게 이동이 가능한 컴퓨팅 환경</a:t>
            </a:r>
          </a:p>
          <a:p>
            <a:pPr lvl="1"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하드웨어를 포함한 시스템이 구름에 가려진 것처럼 사용자에게 보이지 않는 컴퓨팅 환경이라는 의미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EX)</a:t>
            </a:r>
            <a:r>
              <a:rPr lang="ko-KR" altLang="en-US" dirty="0"/>
              <a:t> 휴대폰 교환 시 클라우드 백업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2-9 </a:t>
            </a:r>
            <a:r>
              <a:rPr lang="ko-KR" altLang="en-US" dirty="0"/>
              <a:t>기타 컴퓨팅 환경</a:t>
            </a:r>
            <a:r>
              <a:rPr lang="en-US" altLang="ko-KR" dirty="0"/>
              <a:t>(2000</a:t>
            </a:r>
            <a:r>
              <a:rPr lang="ko-KR" altLang="en-US" dirty="0"/>
              <a:t>년대 초반</a:t>
            </a:r>
            <a:r>
              <a:rPr lang="en-US" altLang="ko-KR" dirty="0"/>
              <a:t>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266" name="Picture 2" descr="I:\작업\쉽게 배우는 운영체제\본문\01장_이미지\그림 1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987446" cy="495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78789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5832648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사물 인터넷</a:t>
            </a:r>
            <a:r>
              <a:rPr lang="en-US" altLang="ko-KR" dirty="0"/>
              <a:t>(Internet of Thing; </a:t>
            </a:r>
            <a:r>
              <a:rPr lang="en-US" altLang="ko-KR" dirty="0" err="1"/>
              <a:t>IoT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사물에 센서와 통신 기능을 내장하여 인터넷에 연결하는 기술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EX)</a:t>
            </a:r>
            <a:r>
              <a:rPr lang="ko-KR" altLang="en-US" dirty="0"/>
              <a:t> 버스 도착 시간</a:t>
            </a:r>
            <a:r>
              <a:rPr lang="en-US" altLang="ko-KR" dirty="0"/>
              <a:t>, </a:t>
            </a:r>
            <a:r>
              <a:rPr lang="ko-KR" altLang="en-US" dirty="0"/>
              <a:t>가전제품</a:t>
            </a:r>
            <a:r>
              <a:rPr lang="en-US" altLang="ko-KR" dirty="0"/>
              <a:t>(</a:t>
            </a:r>
            <a:r>
              <a:rPr lang="ko-KR" altLang="en-US" dirty="0"/>
              <a:t>스마트 컨트롤러</a:t>
            </a:r>
            <a:r>
              <a:rPr lang="en-US" altLang="ko-KR" dirty="0"/>
              <a:t>), </a:t>
            </a:r>
            <a:r>
              <a:rPr lang="ko-KR" altLang="en-US" dirty="0"/>
              <a:t>스마트 시티</a:t>
            </a:r>
            <a:r>
              <a:rPr lang="en-US" altLang="ko-KR" dirty="0"/>
              <a:t> </a:t>
            </a:r>
          </a:p>
          <a:p>
            <a:pPr lvl="1"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인터넷으로 연결된 사물들이 데이터를 주고받아 스스로 분석하고 학습한 정보를 사용자에게 제공하거나 새로운 서비스를 창출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2-9 </a:t>
            </a:r>
            <a:r>
              <a:rPr lang="ko-KR" altLang="en-US" dirty="0"/>
              <a:t>기타 컴퓨팅 환경</a:t>
            </a:r>
            <a:r>
              <a:rPr lang="en-US" altLang="ko-KR" dirty="0"/>
              <a:t>(2000</a:t>
            </a:r>
            <a:r>
              <a:rPr lang="ko-KR" altLang="en-US" dirty="0"/>
              <a:t>년대 초반</a:t>
            </a:r>
            <a:r>
              <a:rPr lang="en-US" altLang="ko-KR" dirty="0"/>
              <a:t>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290" name="Picture 2" descr="I:\작업\쉽게 배우는 운영체제\본문\01장_이미지\그림 1-19 (원본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3096344" cy="307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68" y="5297737"/>
            <a:ext cx="1826764" cy="28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역사</a:t>
            </a:r>
          </a:p>
        </p:txBody>
      </p:sp>
    </p:spTree>
    <p:extLst>
      <p:ext uri="{BB962C8B-B14F-4D97-AF65-F5344CB8AC3E}">
        <p14:creationId xmlns:p14="http://schemas.microsoft.com/office/powerpoint/2010/main" val="145595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/>
              <a:t>커널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 관리</a:t>
            </a:r>
            <a:r>
              <a:rPr lang="en-US" altLang="ko-KR" dirty="0"/>
              <a:t>, </a:t>
            </a:r>
            <a:r>
              <a:rPr lang="ko-KR" altLang="en-US" dirty="0"/>
              <a:t>메모리 관리</a:t>
            </a:r>
            <a:r>
              <a:rPr lang="en-US" altLang="ko-KR" dirty="0"/>
              <a:t>, </a:t>
            </a:r>
            <a:r>
              <a:rPr lang="ko-KR" altLang="en-US" dirty="0"/>
              <a:t>저장장치 관리와 같은 운영체제의 핵심적인 기능을 모아놓은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인터페이스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커널에</a:t>
            </a:r>
            <a:r>
              <a:rPr lang="ko-KR" altLang="en-US" dirty="0"/>
              <a:t> 사용자의 명령을 전달하고 실행 결과를 사용자에게 알려주는 역할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그래픽을 사용한 인터페이스를 </a:t>
            </a:r>
            <a:r>
              <a:rPr lang="en-US" altLang="ko-KR" dirty="0"/>
              <a:t>GUI(graphical User Interface)</a:t>
            </a:r>
            <a:r>
              <a:rPr lang="ko-KR" altLang="en-US" dirty="0"/>
              <a:t>라 부름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 err="1"/>
              <a:t>커널과</a:t>
            </a:r>
            <a:r>
              <a:rPr lang="ko-KR" altLang="en-US" dirty="0"/>
              <a:t> 인터페이스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  <p:pic>
        <p:nvPicPr>
          <p:cNvPr id="13315" name="Picture 3" descr="I:\작업\쉽게 배우는 운영체제\본문\01장_이미지\그림 1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4522"/>
            <a:ext cx="4354136" cy="35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4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시스템 호출</a:t>
            </a:r>
            <a:endParaRPr lang="en-US" altLang="ko-KR" dirty="0"/>
          </a:p>
          <a:p>
            <a:pPr lvl="1" algn="just"/>
            <a:r>
              <a:rPr lang="ko-KR" altLang="en-US" dirty="0" err="1"/>
              <a:t>커널이</a:t>
            </a:r>
            <a:r>
              <a:rPr lang="ko-KR" altLang="en-US" dirty="0"/>
              <a:t> 자신을 보호하기 위해 만든 인터페이스</a:t>
            </a:r>
            <a:endParaRPr lang="en-US" altLang="ko-KR" dirty="0"/>
          </a:p>
          <a:p>
            <a:pPr lvl="1" algn="just"/>
            <a:r>
              <a:rPr lang="ko-KR" altLang="en-US" dirty="0" err="1"/>
              <a:t>커널은</a:t>
            </a:r>
            <a:r>
              <a:rPr lang="ko-KR" altLang="en-US" dirty="0"/>
              <a:t> 사용자나 응용 프로그램으로부터 컴퓨터 자원을 보호하기 위해 자원에 직접 접근하는 것을 차단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시스템 호출과 디바이스 드라이버 </a:t>
            </a:r>
          </a:p>
        </p:txBody>
      </p:sp>
      <p:pic>
        <p:nvPicPr>
          <p:cNvPr id="14338" name="Picture 2" descr="I:\작업\쉽게 배우는 운영체제\본문\01장_이미지\그림 1-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98162"/>
            <a:ext cx="7219986" cy="39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90775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883668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직접 접근</a:t>
            </a:r>
            <a:endParaRPr lang="en-US" altLang="ko-KR" dirty="0"/>
          </a:p>
          <a:p>
            <a:pPr lvl="1" algn="just"/>
            <a:r>
              <a:rPr lang="ko-KR" altLang="en-US" sz="1600" dirty="0"/>
              <a:t>두 응용 프로그램이 자기 마음에 드는 위치에 데이터를 저장하려고 함</a:t>
            </a:r>
            <a:endParaRPr lang="en-US" altLang="ko-KR" sz="1600" dirty="0"/>
          </a:p>
          <a:p>
            <a:pPr lvl="1" algn="just"/>
            <a:r>
              <a:rPr lang="ko-KR" altLang="en-US" sz="1600" dirty="0"/>
              <a:t>다른 사람의 데이터를 지울 수도 있고 내 데이터가 다른 사람에 의해 지워질 수도 있음 </a:t>
            </a:r>
            <a:endParaRPr lang="en-US" altLang="ko-KR" sz="1600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시스템 호출을 통한 접근</a:t>
            </a:r>
            <a:endParaRPr lang="en-US" altLang="ko-KR" dirty="0"/>
          </a:p>
          <a:p>
            <a:pPr lvl="1" algn="just"/>
            <a:r>
              <a:rPr lang="ko-KR" altLang="en-US" sz="1600" dirty="0"/>
              <a:t>응용 프로그램이 </a:t>
            </a:r>
            <a:r>
              <a:rPr lang="en-US" altLang="ko-KR" sz="1600" dirty="0"/>
              <a:t>write( ) </a:t>
            </a:r>
            <a:r>
              <a:rPr lang="ko-KR" altLang="en-US" sz="1600" dirty="0"/>
              <a:t>함수를 사용하여 데이터를 저장해달라고 요청</a:t>
            </a:r>
            <a:endParaRPr lang="en-US" altLang="ko-KR" sz="1600" dirty="0"/>
          </a:p>
          <a:p>
            <a:pPr lvl="1" algn="just"/>
            <a:r>
              <a:rPr lang="ko-KR" altLang="en-US" sz="1600" dirty="0"/>
              <a:t>커널이 데이터를 가져오거나 저장하는 것을 전적으로 책임지기 때문에 컴퓨터 자원 관리가 수월 </a:t>
            </a:r>
            <a:endParaRPr lang="en-US" altLang="ko-KR" sz="1600" dirty="0"/>
          </a:p>
          <a:p>
            <a:pPr lvl="1" algn="just"/>
            <a:r>
              <a:rPr lang="en-US" altLang="ko-KR" dirty="0"/>
              <a:t>EX) </a:t>
            </a:r>
            <a:r>
              <a:rPr lang="en-US" altLang="ko-KR" dirty="0" err="1"/>
              <a:t>printf</a:t>
            </a:r>
            <a:r>
              <a:rPr lang="ko-KR" altLang="en-US" dirty="0"/>
              <a:t>함수 </a:t>
            </a:r>
            <a:r>
              <a:rPr lang="en-US" altLang="ko-KR" dirty="0"/>
              <a:t>: c</a:t>
            </a:r>
            <a:r>
              <a:rPr lang="ko-KR" altLang="en-US" dirty="0"/>
              <a:t>언어에서 </a:t>
            </a:r>
            <a:r>
              <a:rPr lang="en-US" altLang="ko-KR" dirty="0" err="1"/>
              <a:t>printf</a:t>
            </a:r>
            <a:r>
              <a:rPr lang="ko-KR" altLang="en-US" dirty="0"/>
              <a:t>함수를 사용하게 되면 문자가 겹치거나</a:t>
            </a:r>
            <a:r>
              <a:rPr lang="en-US" altLang="ko-KR" dirty="0"/>
              <a:t>, </a:t>
            </a:r>
            <a:r>
              <a:rPr lang="ko-KR" altLang="en-US" dirty="0"/>
              <a:t>남의 문자를 지우지 않고 쉽게 화면에 출력 가능한다</a:t>
            </a:r>
            <a:r>
              <a:rPr lang="en-US" altLang="ko-KR" dirty="0"/>
              <a:t>. </a:t>
            </a:r>
            <a:endParaRPr lang="en-US" altLang="ko-KR" sz="1600" dirty="0"/>
          </a:p>
          <a:p>
            <a:pPr lvl="1" algn="just"/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시스템 호출과 디바이스 드라이버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3"/>
          <a:stretch/>
        </p:blipFill>
        <p:spPr bwMode="auto">
          <a:xfrm>
            <a:off x="1287374" y="4221088"/>
            <a:ext cx="656925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3628359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시스템 호출 정리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 호출은 </a:t>
            </a:r>
            <a:r>
              <a:rPr lang="ko-KR" altLang="en-US" dirty="0" err="1"/>
              <a:t>커널이</a:t>
            </a:r>
            <a:r>
              <a:rPr lang="ko-KR" altLang="en-US" dirty="0"/>
              <a:t> 제공하는 시스템 자원의 사용과 연관된 함수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응용 프로그램이 하드웨어 자원에 접근하거나 운영체제가 제공하는 서비스를 이용하려 할 때는 시스템 호출을 사용해야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운영체제는 </a:t>
            </a:r>
            <a:r>
              <a:rPr lang="ko-KR" altLang="en-US" dirty="0" err="1"/>
              <a:t>커널이</a:t>
            </a:r>
            <a:r>
              <a:rPr lang="ko-KR" altLang="en-US" dirty="0"/>
              <a:t> 제공하는 서비스를 시스템 호출로 제한하고 다른 방법으로 </a:t>
            </a:r>
            <a:r>
              <a:rPr lang="ko-KR" altLang="en-US" dirty="0" err="1"/>
              <a:t>커널에</a:t>
            </a:r>
            <a:r>
              <a:rPr lang="ko-KR" altLang="en-US" dirty="0"/>
              <a:t> 들어오지 못하게 막음으로써 컴퓨터 자원을 보호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 호출은 </a:t>
            </a:r>
            <a:r>
              <a:rPr lang="ko-KR" altLang="en-US" dirty="0" err="1"/>
              <a:t>커널이</a:t>
            </a:r>
            <a:r>
              <a:rPr lang="ko-KR" altLang="en-US" dirty="0"/>
              <a:t> 제공하는 서비스를 이용하기 위한 인터페이스이며</a:t>
            </a:r>
            <a:r>
              <a:rPr lang="en-US" altLang="ko-KR" dirty="0"/>
              <a:t>, </a:t>
            </a:r>
            <a:r>
              <a:rPr lang="ko-KR" altLang="en-US" dirty="0"/>
              <a:t>사용자가 자발적으로 </a:t>
            </a:r>
            <a:r>
              <a:rPr lang="ko-KR" altLang="en-US" dirty="0" err="1"/>
              <a:t>커널</a:t>
            </a:r>
            <a:r>
              <a:rPr lang="ko-KR" altLang="en-US" dirty="0"/>
              <a:t> 영역에 진입할 수 있는 유일한 수단임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시스템 호출과 디바이스 드라이버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38382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드라이버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커널과</a:t>
            </a:r>
            <a:r>
              <a:rPr lang="en-US" altLang="ko-KR" dirty="0"/>
              <a:t> </a:t>
            </a:r>
            <a:r>
              <a:rPr lang="ko-KR" altLang="en-US" dirty="0"/>
              <a:t>하드웨어의 인터페이스 담당하며 디바이스 드라이버라고도 불림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마우스와 같이 간단한 제품은 드라이버를 </a:t>
            </a:r>
            <a:r>
              <a:rPr lang="ko-KR" altLang="en-US" dirty="0" err="1"/>
              <a:t>커널이</a:t>
            </a:r>
            <a:r>
              <a:rPr lang="ko-KR" altLang="en-US" dirty="0"/>
              <a:t> 가지고 있으나</a:t>
            </a:r>
            <a:r>
              <a:rPr lang="en-US" altLang="ko-KR" dirty="0"/>
              <a:t>, </a:t>
            </a:r>
            <a:r>
              <a:rPr lang="ko-KR" altLang="en-US" dirty="0"/>
              <a:t>그래픽카드와 같이 복잡한 하드웨어의 경우 제작자가 드라이버를 제공 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시스템 호출과 디바이스 드라이버 </a:t>
            </a:r>
          </a:p>
        </p:txBody>
      </p:sp>
      <p:pic>
        <p:nvPicPr>
          <p:cNvPr id="16386" name="Picture 2" descr="I:\작업\쉽게 배우는 운영체제\본문\01장_이미지\그림 1-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4415095" cy="29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215231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/>
              <a:t>커널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커널의</a:t>
            </a:r>
            <a:r>
              <a:rPr lang="ko-KR" altLang="en-US" dirty="0"/>
              <a:t> 구성 </a:t>
            </a:r>
          </a:p>
        </p:txBody>
      </p:sp>
      <p:pic>
        <p:nvPicPr>
          <p:cNvPr id="17410" name="Picture 2" descr="I:\작업\쉽게 배우는 운영체제\본문\01장_이미지\표 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0" y="1700808"/>
            <a:ext cx="8442919" cy="301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366844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단일형 구조 </a:t>
            </a:r>
            <a:r>
              <a:rPr lang="ko-KR" altLang="en-US" dirty="0" err="1"/>
              <a:t>커널</a:t>
            </a:r>
            <a:endParaRPr lang="en-US" altLang="ko-KR" dirty="0"/>
          </a:p>
          <a:p>
            <a:pPr lvl="1" algn="just"/>
            <a:r>
              <a:rPr lang="ko-KR" altLang="en-US" dirty="0"/>
              <a:t>초창기의 운영체제 구조</a:t>
            </a:r>
            <a:endParaRPr lang="en-US" altLang="ko-KR" dirty="0"/>
          </a:p>
          <a:p>
            <a:pPr lvl="1" algn="just"/>
            <a:r>
              <a:rPr lang="ko-KR" altLang="en-US" dirty="0" err="1"/>
              <a:t>커널의</a:t>
            </a:r>
            <a:r>
              <a:rPr lang="ko-KR" altLang="en-US" dirty="0"/>
              <a:t> 핵심 기능을 구현하는 모듈들이 구분 없이 하나로 구성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커널의</a:t>
            </a:r>
            <a:r>
              <a:rPr lang="ko-KR" altLang="en-US" dirty="0"/>
              <a:t> 구성 </a:t>
            </a:r>
          </a:p>
        </p:txBody>
      </p:sp>
      <p:pic>
        <p:nvPicPr>
          <p:cNvPr id="18434" name="Picture 2" descr="I:\작업\쉽게 배우는 운영체제\본문\01장_이미지\그림 1-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538591" cy="40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309294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단일형 구조 </a:t>
            </a:r>
            <a:r>
              <a:rPr lang="ko-KR" altLang="en-US" dirty="0" err="1"/>
              <a:t>커널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장점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ko-KR" altLang="en-US" sz="1600" dirty="0"/>
              <a:t>모듈 간의 통신 비용이 줄어들어 효율적인 운영이 가능</a:t>
            </a:r>
            <a:endParaRPr lang="en-US" altLang="ko-KR" sz="1600" dirty="0"/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단점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ko-KR" altLang="en-US" sz="1600" dirty="0"/>
              <a:t>모든 모듈이 하나로 묶여 있기 때문에 버그나 오류를 처리하기가 어려움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ko-KR" altLang="en-US" sz="1600" dirty="0"/>
              <a:t>운영체제의 여러 기능이 서로 연결되어 있어 상호 의존성이 높기 때문에 기능상의 작은 결함이 시스템 전체로 확산될 수 있음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ko-KR" altLang="en-US" sz="1600" dirty="0"/>
              <a:t>다양한 환경의 시스템에 적용하기 어려움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ko-KR" altLang="en-US" sz="1600" dirty="0"/>
              <a:t>현대의 운영체제는 매우 크고 복잡하기 때문에 완전 단일형 구조의 운영체제를 구현하기가 어려움</a:t>
            </a: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커널의</a:t>
            </a:r>
            <a:r>
              <a:rPr lang="ko-KR" altLang="en-US" dirty="0"/>
              <a:t> 구성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304546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ea typeface="+mn-ea"/>
              </a:rPr>
              <a:t>운영체제의 필요성과 정의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역할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목표를 이해한다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ea typeface="+mn-ea"/>
              </a:rPr>
              <a:t>초창기부터 현재까지 운영체제의 발전 과정을 살펴본다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ea typeface="+mn-ea"/>
              </a:rPr>
              <a:t>현대의 컴퓨팅 환경을 파악한다</a:t>
            </a:r>
            <a:r>
              <a:rPr lang="en-US" altLang="ko-KR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 err="1"/>
              <a:t>계층형</a:t>
            </a:r>
            <a:r>
              <a:rPr lang="ko-KR" altLang="en-US" dirty="0"/>
              <a:t> </a:t>
            </a:r>
            <a:r>
              <a:rPr lang="ko-KR" altLang="en-US"/>
              <a:t>구조 커널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/>
            <a:r>
              <a:rPr lang="ko-KR" altLang="en-US" dirty="0"/>
              <a:t>비슷한 기능을 가진 </a:t>
            </a:r>
            <a:r>
              <a:rPr lang="ko-KR" altLang="en-US"/>
              <a:t>모듈을 묶어서 </a:t>
            </a:r>
            <a:r>
              <a:rPr lang="ko-KR" altLang="en-US" dirty="0"/>
              <a:t>하나의 </a:t>
            </a:r>
            <a:r>
              <a:rPr lang="ko-KR" altLang="en-US"/>
              <a:t>계층으로 만들고 계층 </a:t>
            </a:r>
            <a:r>
              <a:rPr lang="ko-KR" altLang="en-US" dirty="0"/>
              <a:t>간의 통신을 </a:t>
            </a:r>
            <a:r>
              <a:rPr lang="ko-KR" altLang="en-US"/>
              <a:t>통해 운영체제를 </a:t>
            </a:r>
            <a:r>
              <a:rPr lang="ko-KR" altLang="en-US" dirty="0"/>
              <a:t>구현하는 방식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커널의</a:t>
            </a:r>
            <a:r>
              <a:rPr lang="ko-KR" altLang="en-US" dirty="0"/>
              <a:t> 구성 </a:t>
            </a:r>
          </a:p>
        </p:txBody>
      </p:sp>
      <p:pic>
        <p:nvPicPr>
          <p:cNvPr id="19458" name="Picture 2" descr="I:\작업\쉽게 배우는 운영체제\본문\01장_이미지\그림 1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82" y="2185029"/>
            <a:ext cx="4718419" cy="37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462229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마이크로 구조 </a:t>
            </a:r>
            <a:r>
              <a:rPr lang="ko-KR" altLang="en-US" dirty="0" err="1"/>
              <a:t>커널</a:t>
            </a:r>
            <a:endParaRPr lang="en-US" altLang="ko-KR" dirty="0"/>
          </a:p>
          <a:p>
            <a:pPr lvl="1" algn="just"/>
            <a:r>
              <a:rPr lang="ko-KR" altLang="en-US" dirty="0"/>
              <a:t>계층형 구조에서 커널의 크기가 증가함에 따라</a:t>
            </a:r>
            <a:r>
              <a:rPr lang="en-US" altLang="ko-KR" dirty="0"/>
              <a:t>, </a:t>
            </a:r>
            <a:r>
              <a:rPr lang="ko-KR" altLang="en-US" dirty="0"/>
              <a:t>하드웨어의 용량이 늘어남 </a:t>
            </a:r>
            <a:endParaRPr lang="en-US" altLang="ko-KR" dirty="0"/>
          </a:p>
          <a:p>
            <a:pPr lvl="1" algn="just"/>
            <a:r>
              <a:rPr lang="ko-KR" altLang="en-US" dirty="0"/>
              <a:t>마이크로 구조 커널에서 독립적으로 작동하기 때문에 하나의 모듈이 실패하더라도 전체 운영체제가 멈추지 않음</a:t>
            </a:r>
            <a:endParaRPr lang="en-US" altLang="ko-KR" dirty="0"/>
          </a:p>
          <a:p>
            <a:pPr lvl="1" algn="just"/>
            <a:r>
              <a:rPr lang="ko-KR" altLang="en-US" dirty="0"/>
              <a:t>프로세스 관리</a:t>
            </a:r>
            <a:r>
              <a:rPr lang="en-US" altLang="ko-KR" dirty="0"/>
              <a:t>, </a:t>
            </a:r>
            <a:r>
              <a:rPr lang="ko-KR" altLang="en-US" dirty="0"/>
              <a:t>메모리 관리</a:t>
            </a:r>
            <a:r>
              <a:rPr lang="en-US" altLang="ko-KR" dirty="0"/>
              <a:t>, </a:t>
            </a:r>
            <a:r>
              <a:rPr lang="ko-KR" altLang="en-US" dirty="0"/>
              <a:t>프로세스 간 통신 관리 등 가장 기본적인 기능만 제공하고 많은 부분이 사용자 영역에 국한 되어 있다</a:t>
            </a:r>
            <a:r>
              <a:rPr lang="en-US" altLang="ko-KR" dirty="0"/>
              <a:t>.</a:t>
            </a:r>
          </a:p>
          <a:p>
            <a:pPr lvl="1" algn="just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 err="1"/>
              <a:t>커널의</a:t>
            </a:r>
            <a:r>
              <a:rPr lang="ko-KR" altLang="en-US" dirty="0"/>
              <a:t> 구성 </a:t>
            </a:r>
          </a:p>
        </p:txBody>
      </p:sp>
      <p:pic>
        <p:nvPicPr>
          <p:cNvPr id="1026" name="Picture 2" descr="I:\작업\쉽게 배우는 운영체제\본문\01장_이미지\그림 1-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56084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416557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/>
              <a:t>가상머신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운영체제와 응용 프로그램 사이에서 작동하는 프로그램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가상머신을</a:t>
            </a:r>
            <a:r>
              <a:rPr lang="ko-KR" altLang="en-US" dirty="0"/>
              <a:t> 설치하면 응용 프로그램이 모두 동일한 환경에서 작동하는 것처럼 보임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자바는 </a:t>
            </a:r>
            <a:r>
              <a:rPr lang="en-US" altLang="ko-KR" dirty="0"/>
              <a:t>JBM</a:t>
            </a:r>
            <a:r>
              <a:rPr lang="ko-KR" altLang="en-US" dirty="0"/>
              <a:t>을 만들어서 배포</a:t>
            </a:r>
            <a:r>
              <a:rPr lang="en-US" altLang="ko-KR" dirty="0"/>
              <a:t>, </a:t>
            </a:r>
            <a:r>
              <a:rPr lang="ko-KR" altLang="en-US" dirty="0"/>
              <a:t>윈도우에서 </a:t>
            </a:r>
            <a:r>
              <a:rPr lang="en-US" altLang="ko-KR" dirty="0"/>
              <a:t>LINUX</a:t>
            </a:r>
            <a:r>
              <a:rPr lang="ko-KR" altLang="en-US" dirty="0"/>
              <a:t>를 사용하고 싶은 경우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 err="1"/>
              <a:t>가상머신</a:t>
            </a:r>
            <a:r>
              <a:rPr lang="ko-KR" altLang="en-US" dirty="0"/>
              <a:t> </a:t>
            </a:r>
          </a:p>
        </p:txBody>
      </p:sp>
      <p:pic>
        <p:nvPicPr>
          <p:cNvPr id="2050" name="Picture 2" descr="I:\작업\쉽게 배우는 운영체제\본문\01장_이미지\그림 1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4" y="3429000"/>
            <a:ext cx="4942111" cy="29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운영체제의 구조</a:t>
            </a:r>
          </a:p>
        </p:txBody>
      </p:sp>
    </p:spTree>
    <p:extLst>
      <p:ext uri="{BB962C8B-B14F-4D97-AF65-F5344CB8AC3E}">
        <p14:creationId xmlns:p14="http://schemas.microsoft.com/office/powerpoint/2010/main" val="3862579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9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813240"/>
          </a:xfrm>
        </p:spPr>
        <p:txBody>
          <a:bodyPr/>
          <a:lstStyle/>
          <a:p>
            <a:r>
              <a:rPr lang="ko-KR" altLang="en-US" dirty="0"/>
              <a:t>운영체제</a:t>
            </a:r>
            <a:r>
              <a:rPr lang="en-US" altLang="ko-KR" dirty="0"/>
              <a:t>(OS, Operating System)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일반 컴퓨터</a:t>
            </a:r>
            <a:r>
              <a:rPr lang="en-US" altLang="ko-KR" dirty="0"/>
              <a:t>,</a:t>
            </a:r>
            <a:r>
              <a:rPr lang="ko-KR" altLang="en-US" dirty="0"/>
              <a:t> 노트북</a:t>
            </a:r>
            <a:r>
              <a:rPr lang="en-US" altLang="ko-KR" dirty="0"/>
              <a:t>, </a:t>
            </a:r>
            <a:r>
              <a:rPr lang="ko-KR" altLang="en-US" dirty="0" err="1"/>
              <a:t>스마트폰의</a:t>
            </a:r>
            <a:r>
              <a:rPr lang="ko-KR" altLang="en-US" dirty="0"/>
              <a:t> 전원을 켜면 가장 먼저 만나게 되는 소프트웨어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PC </a:t>
            </a:r>
            <a:r>
              <a:rPr lang="ko-KR" altLang="en-US" dirty="0"/>
              <a:t>운영체제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, Mac OS, </a:t>
            </a:r>
            <a:r>
              <a:rPr lang="ko-KR" altLang="en-US" dirty="0"/>
              <a:t>유닉스</a:t>
            </a:r>
            <a:r>
              <a:rPr lang="en-US" altLang="ko-KR" dirty="0"/>
              <a:t>, </a:t>
            </a:r>
            <a:r>
              <a:rPr lang="ko-KR" altLang="en-US" dirty="0" err="1"/>
              <a:t>리눅스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 err="1"/>
              <a:t>모바일</a:t>
            </a:r>
            <a:r>
              <a:rPr lang="ko-KR" altLang="en-US" dirty="0"/>
              <a:t> 운영체제</a:t>
            </a:r>
            <a:r>
              <a:rPr lang="en-US" altLang="ko-KR" dirty="0"/>
              <a:t>(iOS, </a:t>
            </a:r>
            <a:r>
              <a:rPr lang="ko-KR" altLang="en-US" dirty="0" err="1"/>
              <a:t>안드로이드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1-1 </a:t>
            </a:r>
            <a:r>
              <a:rPr lang="ko-KR" altLang="en-US" dirty="0"/>
              <a:t>일상생활 속의 운영체제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0635" y="3068960"/>
            <a:ext cx="8402730" cy="1787719"/>
            <a:chOff x="251520" y="3186466"/>
            <a:chExt cx="8402730" cy="17877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8" r="23043"/>
            <a:stretch/>
          </p:blipFill>
          <p:spPr>
            <a:xfrm>
              <a:off x="251520" y="3429000"/>
              <a:ext cx="1656184" cy="14382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4" r="15304" b="34891"/>
            <a:stretch/>
          </p:blipFill>
          <p:spPr>
            <a:xfrm>
              <a:off x="1763688" y="3226050"/>
              <a:ext cx="2088232" cy="17085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138" y="3294345"/>
              <a:ext cx="2095724" cy="157293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354" y="3186466"/>
              <a:ext cx="3185896" cy="1787719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9411" y="4943293"/>
            <a:ext cx="7361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그림 </a:t>
            </a:r>
            <a:r>
              <a:rPr lang="en-US" altLang="ko-KR" sz="1600" b="1">
                <a:latin typeface="+mn-ea"/>
                <a:ea typeface="+mn-ea"/>
              </a:rPr>
              <a:t>1-1 </a:t>
            </a:r>
            <a:r>
              <a:rPr lang="ko-KR" altLang="en-US" sz="1600">
                <a:latin typeface="+mn-ea"/>
                <a:ea typeface="+mn-ea"/>
              </a:rPr>
              <a:t>다양한 운영체제</a:t>
            </a:r>
            <a:r>
              <a:rPr lang="en-US" altLang="ko-KR" sz="1600">
                <a:latin typeface="+mn-ea"/>
                <a:ea typeface="+mn-ea"/>
              </a:rPr>
              <a:t>(</a:t>
            </a:r>
            <a:r>
              <a:rPr lang="ko-KR" altLang="en-US" sz="1600">
                <a:latin typeface="+mn-ea"/>
                <a:ea typeface="+mn-ea"/>
              </a:rPr>
              <a:t>왼쪽부터 윈도우</a:t>
            </a:r>
            <a:r>
              <a:rPr lang="en-US" altLang="ko-KR" sz="1600">
                <a:latin typeface="+mn-ea"/>
                <a:ea typeface="+mn-ea"/>
              </a:rPr>
              <a:t>, Mac OS, </a:t>
            </a:r>
            <a:r>
              <a:rPr lang="ko-KR" altLang="en-US" sz="1600">
                <a:latin typeface="+mn-ea"/>
                <a:ea typeface="+mn-ea"/>
              </a:rPr>
              <a:t>리눅스</a:t>
            </a:r>
            <a:r>
              <a:rPr lang="en-US" altLang="ko-KR" sz="1600">
                <a:latin typeface="+mn-ea"/>
                <a:ea typeface="+mn-ea"/>
              </a:rPr>
              <a:t>, iOS, </a:t>
            </a:r>
            <a:r>
              <a:rPr lang="ko-KR" altLang="en-US" sz="1600">
                <a:latin typeface="+mn-ea"/>
                <a:ea typeface="+mn-ea"/>
              </a:rPr>
              <a:t>안드로이드</a:t>
            </a:r>
            <a:r>
              <a:rPr lang="en-US" altLang="ko-KR" sz="1600">
                <a:latin typeface="+mn-ea"/>
                <a:ea typeface="+mn-ea"/>
              </a:rPr>
              <a:t>)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1813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</a:t>
            </a:r>
            <a:r>
              <a:rPr lang="ko-KR" altLang="en-US" dirty="0"/>
              <a:t> 운영체제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CPU</a:t>
            </a:r>
            <a:r>
              <a:rPr lang="ko-KR" altLang="en-US" dirty="0"/>
              <a:t>의 성능이 낮고 메모리 크기도 작은 시스템에 내장하도록 만든 운영체제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임베디드 운영체제가 있는 기계는 기능을 계속 향상할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예시설명 </a:t>
            </a:r>
            <a:r>
              <a:rPr lang="en-US" altLang="ko-KR" dirty="0"/>
              <a:t>)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스마트워치</a:t>
            </a:r>
            <a:r>
              <a:rPr lang="en-US" altLang="ko-KR" dirty="0"/>
              <a:t>, MP3(</a:t>
            </a:r>
            <a:r>
              <a:rPr lang="ko-KR" altLang="en-US" dirty="0"/>
              <a:t>노래 품질</a:t>
            </a:r>
            <a:r>
              <a:rPr lang="en-US" altLang="ko-KR" dirty="0"/>
              <a:t>, </a:t>
            </a:r>
            <a:r>
              <a:rPr lang="ko-KR" altLang="en-US" dirty="0"/>
              <a:t>다운로드</a:t>
            </a:r>
            <a:r>
              <a:rPr lang="en-US" altLang="ko-KR" dirty="0"/>
              <a:t>)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1-1 </a:t>
            </a:r>
            <a:r>
              <a:rPr lang="ko-KR" altLang="en-US" dirty="0"/>
              <a:t>일상생활 속의 운영체제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82" y="3679787"/>
            <a:ext cx="1865682" cy="18656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20014"/>
            <a:ext cx="4543084" cy="34073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7483" y="5898758"/>
            <a:ext cx="6251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그림 </a:t>
            </a:r>
            <a:r>
              <a:rPr lang="en-US" altLang="ko-KR" sz="1600" b="1">
                <a:latin typeface="+mn-ea"/>
                <a:ea typeface="+mn-ea"/>
              </a:rPr>
              <a:t>1-2 </a:t>
            </a:r>
            <a:r>
              <a:rPr lang="ko-KR" altLang="en-US" sz="1600">
                <a:latin typeface="+mn-ea"/>
                <a:ea typeface="+mn-ea"/>
              </a:rPr>
              <a:t>임베디드 운영체제를 사용하는 스마트 시계와 스마트 </a:t>
            </a:r>
            <a:r>
              <a:rPr lang="en-US" altLang="ko-KR" sz="1600">
                <a:latin typeface="+mn-ea"/>
                <a:ea typeface="+mn-ea"/>
              </a:rPr>
              <a:t>TV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5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운영체제의 필요성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633879" cy="4874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 소개</a:t>
            </a:r>
          </a:p>
        </p:txBody>
      </p:sp>
    </p:spTree>
    <p:extLst>
      <p:ext uri="{BB962C8B-B14F-4D97-AF65-F5344CB8AC3E}">
        <p14:creationId xmlns:p14="http://schemas.microsoft.com/office/powerpoint/2010/main" val="361030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794857"/>
            <a:ext cx="5256584" cy="47943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레스토랑에 비유한 운영체제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레스토랑에서 음식을 주문하면 웨이터가 그 음식을 주방에 알려주고 손님은 주문한 음식을 제공받음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손님이 멋대로 주방 기구를 만지거나 조리를 하면 주방이 난장판이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손님이 주방에 들어가서 직접 조리하거나 주방 기구를 만지지 않는 것처럼 운영체제가 컴퓨터 자원을 직접 관리하고 그 결과만을 사용자에게 알려줌으로써 자원을 보호 함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손님이 집에서 혼자 요리를 할 수도 있지만</a:t>
            </a:r>
            <a:r>
              <a:rPr lang="en-US" altLang="ko-KR" dirty="0"/>
              <a:t>, </a:t>
            </a:r>
            <a:r>
              <a:rPr lang="ko-KR" altLang="en-US" dirty="0"/>
              <a:t>여러 사람이 공동의 작업공간을 사용하게 된다면 관리자가 꼭 필요하게 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운영체제의 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04" y="2060848"/>
            <a:ext cx="3431708" cy="2753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 소개</a:t>
            </a:r>
          </a:p>
        </p:txBody>
      </p:sp>
    </p:spTree>
    <p:extLst>
      <p:ext uri="{BB962C8B-B14F-4D97-AF65-F5344CB8AC3E}">
        <p14:creationId xmlns:p14="http://schemas.microsoft.com/office/powerpoint/2010/main" val="194104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운영체제의 정의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응용 프로그램이나 사용자에게 컴퓨터 자원을 사용할 수 있는 인터페이스를 제공하고 그 결과를 돌려주는 시스템 소프트웨어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응용 프로그램이나 사용자에게 모든 컴퓨터 자원을 숨기고 정해진 방법으로만 컴퓨터 자원을 사용할 수 있도록 제한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운영체제의 정의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"/>
          <a:stretch/>
        </p:blipFill>
        <p:spPr>
          <a:xfrm>
            <a:off x="1699481" y="3346712"/>
            <a:ext cx="5745038" cy="3178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 소개</a:t>
            </a:r>
          </a:p>
        </p:txBody>
      </p:sp>
    </p:spTree>
    <p:extLst>
      <p:ext uri="{BB962C8B-B14F-4D97-AF65-F5344CB8AC3E}">
        <p14:creationId xmlns:p14="http://schemas.microsoft.com/office/powerpoint/2010/main" val="303696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목표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 </a:t>
            </a:r>
            <a:r>
              <a:rPr lang="ko-KR" altLang="en-US" dirty="0"/>
              <a:t>운영체제의 목표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운영체제 소개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28800"/>
            <a:ext cx="6696744" cy="33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21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1423</Words>
  <Application>Microsoft Office PowerPoint</Application>
  <PresentationFormat>화면 슬라이드 쇼(4:3)</PresentationFormat>
  <Paragraphs>199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HY견명조</vt:lpstr>
      <vt:lpstr>나눔고딕</vt:lpstr>
      <vt:lpstr>맑은 고딕</vt:lpstr>
      <vt:lpstr>Arial</vt:lpstr>
      <vt:lpstr>Wingdings</vt:lpstr>
      <vt:lpstr>Office 테마</vt:lpstr>
      <vt:lpstr>Chapter 01 운영체제의 개요</vt:lpstr>
      <vt:lpstr>PowerPoint 프레젠테이션</vt:lpstr>
      <vt:lpstr>PowerPoint 프레젠테이션</vt:lpstr>
      <vt:lpstr>1-1 일상생활 속의 운영체제</vt:lpstr>
      <vt:lpstr>1-1 일상생활 속의 운영체제</vt:lpstr>
      <vt:lpstr>1-2 운영체제의 필요성</vt:lpstr>
      <vt:lpstr>1-3 운영체제의 정의</vt:lpstr>
      <vt:lpstr>1-3 운영체제의 정의</vt:lpstr>
      <vt:lpstr>1-5 운영체제의 목표</vt:lpstr>
      <vt:lpstr>2-2 초창기 컴퓨터(1940년대)</vt:lpstr>
      <vt:lpstr>2-3 일괄 작업 시스템(1950년대)</vt:lpstr>
      <vt:lpstr>2-3 일괄 작업 시스템(1950년대)</vt:lpstr>
      <vt:lpstr>2-4 대화형 시스템(1960년대 초반)</vt:lpstr>
      <vt:lpstr>2-5 시분할 시스템(1960년대 후반)</vt:lpstr>
      <vt:lpstr>2-5 시분할 시스템(1960년대 후반)</vt:lpstr>
      <vt:lpstr>2-6 분산 시스템(1970년대 후반)</vt:lpstr>
      <vt:lpstr>2-7 클라이언트/서버 시스템(1990년대~현재)</vt:lpstr>
      <vt:lpstr>2-8 P2P 시스템(2000년대 초반~현재)</vt:lpstr>
      <vt:lpstr>2-9 기타 컴퓨팅 환경(2000년대 초반~현재)</vt:lpstr>
      <vt:lpstr>2-9 기타 컴퓨팅 환경(2000년대 초반~현재)</vt:lpstr>
      <vt:lpstr>2-9 기타 컴퓨팅 환경(2000년대 초반~현재)</vt:lpstr>
      <vt:lpstr>3-1 커널과 인터페이스 </vt:lpstr>
      <vt:lpstr>3-2 시스템 호출과 디바이스 드라이버 </vt:lpstr>
      <vt:lpstr>3-2 시스템 호출과 디바이스 드라이버 </vt:lpstr>
      <vt:lpstr>3-2 시스템 호출과 디바이스 드라이버 </vt:lpstr>
      <vt:lpstr>3-2 시스템 호출과 디바이스 드라이버 </vt:lpstr>
      <vt:lpstr>3-3 커널의 구성 </vt:lpstr>
      <vt:lpstr>3-3 커널의 구성 </vt:lpstr>
      <vt:lpstr>3-3 커널의 구성 </vt:lpstr>
      <vt:lpstr>3-3 커널의 구성 </vt:lpstr>
      <vt:lpstr>3-3 커널의 구성 </vt:lpstr>
      <vt:lpstr>3-4 가상머신 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pc</cp:lastModifiedBy>
  <cp:revision>282</cp:revision>
  <dcterms:created xsi:type="dcterms:W3CDTF">2012-08-06T11:28:05Z</dcterms:created>
  <dcterms:modified xsi:type="dcterms:W3CDTF">2023-02-23T09:34:47Z</dcterms:modified>
</cp:coreProperties>
</file>