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6" r:id="rId3"/>
    <p:sldId id="285" r:id="rId4"/>
    <p:sldId id="407" r:id="rId5"/>
    <p:sldId id="418" r:id="rId6"/>
    <p:sldId id="406" r:id="rId7"/>
    <p:sldId id="408" r:id="rId8"/>
    <p:sldId id="409" r:id="rId9"/>
    <p:sldId id="422" r:id="rId10"/>
    <p:sldId id="423" r:id="rId11"/>
    <p:sldId id="424" r:id="rId12"/>
    <p:sldId id="410" r:id="rId13"/>
    <p:sldId id="411" r:id="rId14"/>
    <p:sldId id="412" r:id="rId15"/>
    <p:sldId id="413" r:id="rId16"/>
    <p:sldId id="414" r:id="rId17"/>
    <p:sldId id="416" r:id="rId18"/>
    <p:sldId id="415" r:id="rId19"/>
    <p:sldId id="419" r:id="rId20"/>
    <p:sldId id="420" r:id="rId21"/>
    <p:sldId id="341" r:id="rId22"/>
    <p:sldId id="29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9527" autoAdjust="0"/>
  </p:normalViewPr>
  <p:slideViewPr>
    <p:cSldViewPr snapToGrid="0" snapToObjects="1">
      <p:cViewPr varScale="1">
        <p:scale>
          <a:sx n="104" d="100"/>
          <a:sy n="104" d="100"/>
        </p:scale>
        <p:origin x="-10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2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F5375-A4C5-DE49-AA6A-8C1C6AA9A162}" type="datetimeFigureOut">
              <a:rPr lang="en-US" smtClean="0"/>
              <a:t>10/4/16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8DCAF-744F-5D48-B252-6CB39DFB9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927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DAAC9-07D1-D54D-A6BA-17D0C3C2EB11}" type="datetimeFigureOut">
              <a:rPr lang="en-US" smtClean="0"/>
              <a:t>10/4/16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522D8-F942-CD4E-853D-964235580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963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4901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73E8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1992-428F-4343-86B3-25062D9210B9}" type="datetime1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Matni, CS16, Fa16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E9F2-123E-214F-8984-0D1E0CFAE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5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0085-41E6-A444-B455-8E2E364A25B7}" type="datetime1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Matni, CS16, Fa16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E9F2-123E-214F-8984-0D1E0CFAE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1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891D-30FC-144E-A35F-6EAA111DF617}" type="datetime1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Matni, CS16, Fa16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E9F2-123E-214F-8984-0D1E0CFAE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73E8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73E87"/>
                </a:solidFill>
              </a:defRPr>
            </a:lvl1pPr>
          </a:lstStyle>
          <a:p>
            <a:fld id="{824AAF83-BCC0-5D46-8916-79975400307A}" type="datetime1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Matni, CS16, Fa16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73E87"/>
                </a:solidFill>
              </a:defRPr>
            </a:lvl1pPr>
          </a:lstStyle>
          <a:p>
            <a:fld id="{0496E9F2-123E-214F-8984-0D1E0CFAED8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489530"/>
            <a:ext cx="9144000" cy="0"/>
          </a:xfrm>
          <a:prstGeom prst="line">
            <a:avLst/>
          </a:prstGeom>
          <a:ln w="76200" cmpd="sng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42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1BA0-A57A-D649-8314-AA010BE3499F}" type="datetime1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Matni, CS16, Fa16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E9F2-123E-214F-8984-0D1E0CFAE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7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73E8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7991-DAC9-4441-8F7C-296026AC3E0D}" type="datetime1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Matni, CS16, Fa16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E9F2-123E-214F-8984-0D1E0CFAED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489530"/>
            <a:ext cx="9144000" cy="0"/>
          </a:xfrm>
          <a:prstGeom prst="line">
            <a:avLst/>
          </a:prstGeom>
          <a:ln w="76200" cmpd="sng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11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73E8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626C-AAA9-E84F-B9C2-EEBFB208297D}" type="datetime1">
              <a:rPr lang="en-US" smtClean="0"/>
              <a:t>10/4/16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Matni, CS16, Fa16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E9F2-123E-214F-8984-0D1E0CFAED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1489530"/>
            <a:ext cx="9144000" cy="0"/>
          </a:xfrm>
          <a:prstGeom prst="line">
            <a:avLst/>
          </a:prstGeom>
          <a:ln w="76200" cmpd="sng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41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73E8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ADA8-FBEA-594F-8650-0E3FDD07A973}" type="datetime1">
              <a:rPr lang="en-US" smtClean="0"/>
              <a:t>10/4/16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Matni, CS16, Fa16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E9F2-123E-214F-8984-0D1E0CFAED8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489530"/>
            <a:ext cx="9144000" cy="0"/>
          </a:xfrm>
          <a:prstGeom prst="line">
            <a:avLst/>
          </a:prstGeom>
          <a:ln w="76200" cmpd="sng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35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26D1-A683-B64C-9BC2-BD5F79D87EAB}" type="datetime1">
              <a:rPr lang="en-US" smtClean="0"/>
              <a:t>10/4/16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Matni, CS16, Fa16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E9F2-123E-214F-8984-0D1E0CFAE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BE45-6045-C942-803C-4959AE81E590}" type="datetime1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Matni, CS16, Fa16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E9F2-123E-214F-8984-0D1E0CFAE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2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1CF8-3873-E64B-BDC5-1BF4D00F1D68}" type="datetime1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Matni, CS16, Fa16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E9F2-123E-214F-8984-0D1E0CFAE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2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alpha val="75000"/>
              </a:schemeClr>
            </a:gs>
            <a:gs pos="100000">
              <a:srgbClr val="FFFFFF">
                <a:alpha val="50000"/>
              </a:srgb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>
                <a:solidFill>
                  <a:srgbClr val="5BD078"/>
                </a:solidFill>
              </a:rPr>
              <a:t> </a:t>
            </a: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>
                <a:solidFill>
                  <a:srgbClr val="5BD078"/>
                </a:solidFill>
              </a:rPr>
              <a:t> </a:t>
            </a:r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73E87"/>
                </a:solidFill>
              </a:defRPr>
            </a:lvl1pPr>
          </a:lstStyle>
          <a:p>
            <a:fld id="{99BDA0E1-AB26-C946-A3F0-604DA8FA4BC0}" type="datetime1">
              <a:rPr lang="en-US" smtClean="0"/>
              <a:t>10/4/16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73E87"/>
                </a:solidFill>
              </a:defRPr>
            </a:lvl1pPr>
          </a:lstStyle>
          <a:p>
            <a:r>
              <a:rPr lang="en-US" smtClean="0"/>
              <a:t>Matni, CS16, Fa16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73E87"/>
                </a:solidFill>
              </a:defRPr>
            </a:lvl1pPr>
          </a:lstStyle>
          <a:p>
            <a:fld id="{0496E9F2-123E-214F-8984-0D1E0CFAED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3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50800" dist="38100" dir="2700000" sx="101000" sy="101000" algn="tl" rotWithShape="0">
                    <a:srgbClr val="000000">
                      <a:alpha val="43000"/>
                    </a:srgbClr>
                  </a:outerShdw>
                </a:effectLst>
              </a:rPr>
              <a:t>Flow Control in C++	1</a:t>
            </a:r>
            <a:endParaRPr lang="en-US" sz="3600" b="1" dirty="0">
              <a:effectLst>
                <a:outerShdw blurRad="50800" dist="38100" dir="2700000" sx="101000" sy="101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b="1" dirty="0" smtClean="0"/>
              <a:t>CS 16: Solving Problems with Computers I</a:t>
            </a:r>
          </a:p>
          <a:p>
            <a:r>
              <a:rPr lang="en-US" sz="2800" b="1" dirty="0" smtClean="0"/>
              <a:t>Lecture #4</a:t>
            </a:r>
          </a:p>
          <a:p>
            <a:endParaRPr lang="en-US" sz="2800" dirty="0" smtClean="0"/>
          </a:p>
          <a:p>
            <a:r>
              <a:rPr lang="en-US" sz="2800" dirty="0" smtClean="0"/>
              <a:t>Ziad Matni</a:t>
            </a:r>
          </a:p>
          <a:p>
            <a:r>
              <a:rPr lang="en-US" sz="2800" dirty="0" smtClean="0"/>
              <a:t>Dept. of Computer Science, UCSB</a:t>
            </a:r>
          </a:p>
        </p:txBody>
      </p:sp>
    </p:spTree>
    <p:extLst>
      <p:ext uri="{BB962C8B-B14F-4D97-AF65-F5344CB8AC3E}">
        <p14:creationId xmlns:p14="http://schemas.microsoft.com/office/powerpoint/2010/main" val="2544528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Operation for Booleans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It’s easiest to use parentheses when expressing Boolean conditions</a:t>
            </a:r>
          </a:p>
          <a:p>
            <a:pPr lvl="1"/>
            <a:r>
              <a:rPr lang="en-US" sz="2400" dirty="0" smtClean="0"/>
              <a:t>Makes it less confusing for later debug, </a:t>
            </a:r>
            <a:r>
              <a:rPr lang="en-US" sz="2400" dirty="0" err="1" smtClean="0"/>
              <a:t>etc</a:t>
            </a:r>
            <a:r>
              <a:rPr lang="en-US" sz="2400" dirty="0" smtClean="0"/>
              <a:t>…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If </a:t>
            </a:r>
            <a:r>
              <a:rPr lang="en-US" sz="2800" dirty="0"/>
              <a:t>parenthesis are omitted from </a:t>
            </a:r>
            <a:r>
              <a:rPr lang="en-US" sz="2800" dirty="0" smtClean="0"/>
              <a:t>Boolean expressions</a:t>
            </a:r>
            <a:r>
              <a:rPr lang="en-US" sz="2800" dirty="0"/>
              <a:t>, the default precedence of operations </a:t>
            </a:r>
            <a:r>
              <a:rPr lang="en-US" sz="2800" dirty="0" smtClean="0"/>
              <a:t>is:</a:t>
            </a:r>
          </a:p>
          <a:p>
            <a:pPr lvl="1"/>
            <a:r>
              <a:rPr lang="en-US" sz="2400" dirty="0" smtClean="0"/>
              <a:t>Perform </a:t>
            </a:r>
            <a:r>
              <a:rPr lang="en-US" sz="2400" dirty="0"/>
              <a:t>! operations </a:t>
            </a:r>
            <a:r>
              <a:rPr lang="en-US" sz="2400" dirty="0" smtClean="0"/>
              <a:t>first</a:t>
            </a:r>
          </a:p>
          <a:p>
            <a:pPr lvl="1"/>
            <a:r>
              <a:rPr lang="en-US" sz="2400" dirty="0" smtClean="0"/>
              <a:t>Perform </a:t>
            </a:r>
            <a:r>
              <a:rPr lang="en-US" sz="2400" dirty="0"/>
              <a:t>relational operations such as &lt; </a:t>
            </a:r>
            <a:r>
              <a:rPr lang="en-US" sz="2400" dirty="0" smtClean="0"/>
              <a:t>next</a:t>
            </a:r>
          </a:p>
          <a:p>
            <a:pPr lvl="1"/>
            <a:r>
              <a:rPr lang="en-US" sz="2400" dirty="0" smtClean="0"/>
              <a:t>Perform </a:t>
            </a:r>
            <a:r>
              <a:rPr lang="en-US" sz="2400" dirty="0"/>
              <a:t>&amp;&amp; operations </a:t>
            </a:r>
            <a:r>
              <a:rPr lang="en-US" sz="2400" dirty="0" smtClean="0"/>
              <a:t>next</a:t>
            </a:r>
          </a:p>
          <a:p>
            <a:pPr lvl="1"/>
            <a:r>
              <a:rPr lang="en-US" sz="2400" dirty="0" smtClean="0"/>
              <a:t>Perform </a:t>
            </a:r>
            <a:r>
              <a:rPr lang="en-US" sz="2400" dirty="0"/>
              <a:t>| | operations last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AF83-BCC0-5D46-8916-79975400307A}" type="datetime1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Matni, CS16, Fa16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E9F2-123E-214F-8984-0D1E0CFAED8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166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Precedence Rules on Operations </a:t>
            </a:r>
            <a:br>
              <a:rPr lang="en-US" dirty="0" smtClean="0"/>
            </a:br>
            <a:r>
              <a:rPr lang="en-US" dirty="0" smtClean="0"/>
              <a:t>in C++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AF83-BCC0-5D46-8916-79975400307A}" type="datetime1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Matni, CS16, Fa16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E9F2-123E-214F-8984-0D1E0CFAED8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124075"/>
            <a:ext cx="75628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68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61872" y="3136233"/>
            <a:ext cx="3959352" cy="69494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61872" y="4754403"/>
            <a:ext cx="3959352" cy="69494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61872" y="1536192"/>
            <a:ext cx="3959352" cy="69494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IF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00100" lvl="2" indent="0">
              <a:buNone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if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( (</a:t>
            </a:r>
            <a:r>
              <a:rPr lang="en-US" sz="2200" dirty="0" smtClean="0">
                <a:solidFill>
                  <a:schemeClr val="tx2"/>
                </a:solidFill>
                <a:latin typeface="Consolas"/>
                <a:cs typeface="Consolas"/>
              </a:rPr>
              <a:t>x </a:t>
            </a:r>
            <a:r>
              <a:rPr lang="en-US" sz="2200" dirty="0" smtClean="0">
                <a:latin typeface="Consolas"/>
                <a:cs typeface="Consolas"/>
              </a:rPr>
              <a:t>&gt;= 3) &amp;&amp; ( </a:t>
            </a:r>
            <a:r>
              <a:rPr lang="en-US" sz="2200" dirty="0" smtClean="0">
                <a:solidFill>
                  <a:schemeClr val="tx2"/>
                </a:solidFill>
                <a:latin typeface="Consolas"/>
                <a:cs typeface="Consolas"/>
              </a:rPr>
              <a:t>x</a:t>
            </a:r>
            <a:r>
              <a:rPr lang="en-US" sz="2200" dirty="0" smtClean="0">
                <a:latin typeface="Consolas"/>
                <a:cs typeface="Consolas"/>
              </a:rPr>
              <a:t> &lt; 6) )</a:t>
            </a:r>
            <a:endParaRPr lang="en-US" sz="2200" b="1" dirty="0">
              <a:latin typeface="Consolas"/>
              <a:cs typeface="Consolas"/>
            </a:endParaRPr>
          </a:p>
          <a:p>
            <a:pPr marL="800100" lvl="2" indent="0">
              <a:buNone/>
            </a:pPr>
            <a:r>
              <a:rPr lang="en-US" sz="2200" dirty="0">
                <a:latin typeface="Consolas"/>
                <a:cs typeface="Consolas"/>
              </a:rPr>
              <a:t>	 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tx2"/>
                </a:solidFill>
                <a:latin typeface="Consolas"/>
                <a:cs typeface="Consolas"/>
              </a:rPr>
              <a:t>y = 10;</a:t>
            </a:r>
          </a:p>
          <a:p>
            <a:r>
              <a:rPr lang="en-US" sz="2400" dirty="0" smtClean="0"/>
              <a:t>The variable </a:t>
            </a:r>
            <a:r>
              <a:rPr lang="en-US" sz="2400" b="1" dirty="0" smtClean="0"/>
              <a:t>y</a:t>
            </a:r>
            <a:r>
              <a:rPr lang="en-US" sz="2400" dirty="0" smtClean="0"/>
              <a:t> will be assigned the number 10 only if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the variable </a:t>
            </a:r>
            <a:r>
              <a:rPr lang="en-US" sz="2400" b="1" dirty="0" smtClean="0"/>
              <a:t>x </a:t>
            </a:r>
            <a:r>
              <a:rPr lang="en-US" sz="2400" dirty="0" smtClean="0"/>
              <a:t>is equal to 3, 4, or 5</a:t>
            </a:r>
          </a:p>
          <a:p>
            <a:pPr marL="0" indent="0">
              <a:buNone/>
            </a:pPr>
            <a:endParaRPr lang="en-US" sz="2400" dirty="0" smtClean="0"/>
          </a:p>
          <a:p>
            <a:pPr marL="800100" lvl="2" indent="0">
              <a:buNone/>
            </a:pP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if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( (</a:t>
            </a:r>
            <a:r>
              <a:rPr lang="en-US" sz="2200" dirty="0">
                <a:solidFill>
                  <a:schemeClr val="tx2"/>
                </a:solidFill>
                <a:latin typeface="Consolas"/>
                <a:cs typeface="Consolas"/>
              </a:rPr>
              <a:t>x </a:t>
            </a:r>
            <a:r>
              <a:rPr lang="en-US" sz="2200" dirty="0" smtClean="0">
                <a:latin typeface="Consolas"/>
                <a:cs typeface="Consolas"/>
              </a:rPr>
              <a:t>== </a:t>
            </a:r>
            <a:r>
              <a:rPr lang="en-US" sz="2200" dirty="0">
                <a:latin typeface="Consolas"/>
                <a:cs typeface="Consolas"/>
              </a:rPr>
              <a:t>3) </a:t>
            </a:r>
            <a:r>
              <a:rPr lang="en-US" sz="2200" dirty="0" smtClean="0">
                <a:latin typeface="Consolas"/>
                <a:cs typeface="Consolas"/>
              </a:rPr>
              <a:t>|| </a:t>
            </a:r>
            <a:r>
              <a:rPr lang="en-US" sz="2200" dirty="0">
                <a:latin typeface="Consolas"/>
                <a:cs typeface="Consolas"/>
              </a:rPr>
              <a:t>( </a:t>
            </a:r>
            <a:r>
              <a:rPr lang="en-US" sz="2200" dirty="0">
                <a:solidFill>
                  <a:schemeClr val="tx2"/>
                </a:solidFill>
                <a:latin typeface="Consolas"/>
                <a:cs typeface="Consolas"/>
              </a:rPr>
              <a:t>x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&lt; </a:t>
            </a:r>
            <a:r>
              <a:rPr lang="en-US" sz="2200" dirty="0" smtClean="0">
                <a:latin typeface="Consolas"/>
                <a:cs typeface="Consolas"/>
              </a:rPr>
              <a:t>0) </a:t>
            </a:r>
            <a:r>
              <a:rPr lang="en-US" sz="2200" dirty="0">
                <a:latin typeface="Consolas"/>
                <a:cs typeface="Consolas"/>
              </a:rPr>
              <a:t>)</a:t>
            </a:r>
            <a:endParaRPr lang="en-US" sz="2200" b="1" dirty="0">
              <a:latin typeface="Consolas"/>
              <a:cs typeface="Consolas"/>
            </a:endParaRPr>
          </a:p>
          <a:p>
            <a:pPr marL="800100" lvl="2" indent="0">
              <a:buNone/>
            </a:pPr>
            <a:r>
              <a:rPr lang="en-US" sz="2200" dirty="0">
                <a:latin typeface="Consolas"/>
                <a:cs typeface="Consolas"/>
              </a:rPr>
              <a:t>	  </a:t>
            </a:r>
            <a:r>
              <a:rPr lang="en-US" sz="2200" dirty="0">
                <a:solidFill>
                  <a:schemeClr val="tx2"/>
                </a:solidFill>
                <a:latin typeface="Consolas"/>
                <a:cs typeface="Consolas"/>
              </a:rPr>
              <a:t>y = 10;</a:t>
            </a:r>
          </a:p>
          <a:p>
            <a:pPr marL="342900" lvl="2" indent="-342900"/>
            <a:r>
              <a:rPr lang="en-US" dirty="0" smtClean="0"/>
              <a:t>The </a:t>
            </a:r>
            <a:r>
              <a:rPr lang="en-US" dirty="0"/>
              <a:t>variable </a:t>
            </a:r>
            <a:r>
              <a:rPr lang="en-US" b="1" dirty="0"/>
              <a:t>y</a:t>
            </a:r>
            <a:r>
              <a:rPr lang="en-US" dirty="0"/>
              <a:t> will be assigned the number 10 </a:t>
            </a:r>
            <a:r>
              <a:rPr lang="en-US" dirty="0" smtClean="0"/>
              <a:t>if </a:t>
            </a:r>
          </a:p>
          <a:p>
            <a:pPr marL="0" lvl="2" indent="0">
              <a:buNone/>
            </a:pPr>
            <a:r>
              <a:rPr lang="en-US" dirty="0"/>
              <a:t>	</a:t>
            </a:r>
            <a:r>
              <a:rPr lang="en-US" dirty="0" smtClean="0"/>
              <a:t>the </a:t>
            </a:r>
            <a:r>
              <a:rPr lang="en-US" dirty="0"/>
              <a:t>variable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en-US" dirty="0" smtClean="0"/>
              <a:t>is either equal to 3 or if it is a negative number</a:t>
            </a:r>
          </a:p>
          <a:p>
            <a:pPr marL="0" lvl="2" indent="0">
              <a:buNone/>
            </a:pPr>
            <a:endParaRPr lang="en-US" sz="2200" dirty="0" smtClean="0">
              <a:solidFill>
                <a:schemeClr val="accent5">
                  <a:lumMod val="75000"/>
                </a:schemeClr>
              </a:solidFill>
              <a:latin typeface="Consolas"/>
              <a:cs typeface="Consolas"/>
            </a:endParaRPr>
          </a:p>
          <a:p>
            <a:pPr marL="800100" lvl="2" indent="0">
              <a:buNone/>
            </a:pP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if</a:t>
            </a:r>
            <a:r>
              <a:rPr lang="en-US" sz="2200" dirty="0" smtClean="0">
                <a:latin typeface="Consolas"/>
                <a:cs typeface="Consolas"/>
              </a:rPr>
              <a:t> !(</a:t>
            </a:r>
            <a:r>
              <a:rPr lang="en-US" sz="2200" dirty="0" smtClean="0">
                <a:solidFill>
                  <a:schemeClr val="tx2"/>
                </a:solidFill>
                <a:latin typeface="Consolas"/>
                <a:cs typeface="Consolas"/>
              </a:rPr>
              <a:t>x </a:t>
            </a:r>
            <a:r>
              <a:rPr lang="en-US" sz="2200" dirty="0" smtClean="0">
                <a:latin typeface="Consolas"/>
                <a:cs typeface="Consolas"/>
              </a:rPr>
              <a:t>&gt; 5) </a:t>
            </a:r>
            <a:endParaRPr lang="en-US" sz="2200" b="1" dirty="0" smtClean="0">
              <a:latin typeface="Consolas"/>
              <a:cs typeface="Consolas"/>
            </a:endParaRPr>
          </a:p>
          <a:p>
            <a:pPr marL="800100" lvl="2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	  </a:t>
            </a:r>
            <a:r>
              <a:rPr lang="en-US" sz="2200" dirty="0" smtClean="0">
                <a:solidFill>
                  <a:schemeClr val="tx2"/>
                </a:solidFill>
                <a:latin typeface="Consolas"/>
                <a:cs typeface="Consolas"/>
              </a:rPr>
              <a:t>y = 10;</a:t>
            </a:r>
          </a:p>
          <a:p>
            <a:pPr marL="342900" lvl="2" indent="-342900"/>
            <a:r>
              <a:rPr lang="en-US" dirty="0" smtClean="0"/>
              <a:t>The </a:t>
            </a:r>
            <a:r>
              <a:rPr lang="en-US" dirty="0"/>
              <a:t>variable </a:t>
            </a:r>
            <a:r>
              <a:rPr lang="en-US" b="1" dirty="0"/>
              <a:t>y</a:t>
            </a:r>
            <a:r>
              <a:rPr lang="en-US" dirty="0"/>
              <a:t> will be assigned the number 10 if </a:t>
            </a:r>
          </a:p>
          <a:p>
            <a:pPr marL="0" lvl="2" indent="0">
              <a:buNone/>
            </a:pPr>
            <a:r>
              <a:rPr lang="en-US" dirty="0"/>
              <a:t>	the variable </a:t>
            </a:r>
            <a:r>
              <a:rPr lang="en-US" b="1" dirty="0"/>
              <a:t>x</a:t>
            </a:r>
            <a:r>
              <a:rPr lang="en-US" dirty="0"/>
              <a:t> is </a:t>
            </a:r>
            <a:r>
              <a:rPr lang="en-US" dirty="0" smtClean="0"/>
              <a:t>NOT larger than 5 (i.e. if </a:t>
            </a:r>
            <a:r>
              <a:rPr lang="en-US" b="1" dirty="0" smtClean="0"/>
              <a:t>x</a:t>
            </a:r>
            <a:r>
              <a:rPr lang="en-US" dirty="0" smtClean="0"/>
              <a:t> is 4 or smaller)</a:t>
            </a:r>
            <a:endParaRPr lang="en-US" dirty="0"/>
          </a:p>
          <a:p>
            <a:pPr marL="800100" lvl="2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AF83-BCC0-5D46-8916-79975400307A}" type="datetime1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Matni, CS16, Fa16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E9F2-123E-214F-8984-0D1E0CFAED8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3401401" y="4643513"/>
            <a:ext cx="5742599" cy="67252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Note: NOT operators can be confusing, so use them sparingly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876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Translating Inequalities </a:t>
            </a:r>
            <a:br>
              <a:rPr lang="en-US" dirty="0" smtClean="0"/>
            </a:br>
            <a:r>
              <a:rPr lang="en-US" dirty="0" smtClean="0"/>
              <a:t>from Math into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 careful translating inequalities to C++</a:t>
            </a:r>
          </a:p>
          <a:p>
            <a:r>
              <a:rPr lang="en-US" sz="2400" dirty="0" smtClean="0"/>
              <a:t>If the Math expression is “</a:t>
            </a:r>
            <a:r>
              <a:rPr lang="en-US" sz="2400" b="1" dirty="0" smtClean="0"/>
              <a:t>if  x </a:t>
            </a:r>
            <a:r>
              <a:rPr lang="en-US" sz="2400" b="1" dirty="0"/>
              <a:t>&lt; y &lt; </a:t>
            </a:r>
            <a:r>
              <a:rPr lang="en-US" sz="2400" b="1" dirty="0" smtClean="0"/>
              <a:t>z</a:t>
            </a:r>
            <a:r>
              <a:rPr lang="en-US" sz="2400" dirty="0" smtClean="0"/>
              <a:t>”, then </a:t>
            </a:r>
            <a:br>
              <a:rPr lang="en-US" sz="2400" dirty="0" smtClean="0"/>
            </a:br>
            <a:r>
              <a:rPr lang="en-US" sz="2400" dirty="0" smtClean="0"/>
              <a:t>									it translates into C++ as:</a:t>
            </a:r>
          </a:p>
          <a:p>
            <a:pPr lvl="3"/>
            <a:endParaRPr lang="en-US" sz="600" dirty="0" smtClean="0">
              <a:latin typeface="Consolas"/>
              <a:cs typeface="Consolas"/>
            </a:endParaRPr>
          </a:p>
          <a:p>
            <a:pPr marL="0" indent="0" algn="ctr"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if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( ( x &lt; y ) &amp;&amp; ( y &lt; z ) )</a:t>
            </a:r>
          </a:p>
          <a:p>
            <a:pPr marL="0" indent="0" algn="ctr">
              <a:buNone/>
            </a:pPr>
            <a:r>
              <a:rPr lang="en-US" sz="2400" dirty="0"/>
              <a:t> </a:t>
            </a:r>
            <a:r>
              <a:rPr lang="en-US" sz="2400" b="1" i="1" dirty="0"/>
              <a:t>NOT</a:t>
            </a:r>
          </a:p>
          <a:p>
            <a:pPr marL="0" indent="0" algn="ctr"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if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( x &lt; y &lt; z 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)</a:t>
            </a:r>
          </a:p>
          <a:p>
            <a:pPr marL="0" indent="0" algn="ctr">
              <a:buNone/>
            </a:pPr>
            <a:endParaRPr lang="en-US" sz="1800" dirty="0" smtClean="0">
              <a:latin typeface="Consolas"/>
              <a:cs typeface="Consolas"/>
            </a:endParaRPr>
          </a:p>
          <a:p>
            <a:r>
              <a:rPr lang="en-US" sz="2400" dirty="0" smtClean="0"/>
              <a:t>How would you translate the following Math expressions?</a:t>
            </a:r>
          </a:p>
          <a:p>
            <a:pPr lvl="1"/>
            <a:r>
              <a:rPr lang="en-US" sz="2000" dirty="0" smtClean="0"/>
              <a:t>b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≤ 4ac</a:t>
            </a:r>
          </a:p>
          <a:p>
            <a:pPr lvl="1"/>
            <a:r>
              <a:rPr lang="en-US" sz="2000" dirty="0"/>
              <a:t>x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 – x</a:t>
            </a:r>
            <a:r>
              <a:rPr lang="en-US" sz="2000" baseline="30000" dirty="0"/>
              <a:t>2</a:t>
            </a:r>
            <a:r>
              <a:rPr lang="en-US" sz="2000" dirty="0" smtClean="0"/>
              <a:t> + 1 ≠ 0</a:t>
            </a:r>
            <a:endParaRPr lang="en-US" sz="2000" dirty="0"/>
          </a:p>
          <a:p>
            <a:pPr marL="0" indent="0" algn="ctr">
              <a:buNone/>
            </a:pP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AF83-BCC0-5D46-8916-79975400307A}" type="datetime1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Matni, CS16, Fa16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E9F2-123E-214F-8984-0D1E0CFAED8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38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Beware:   </a:t>
            </a:r>
            <a:r>
              <a:rPr lang="en-US" b="1" dirty="0" smtClean="0"/>
              <a:t>=</a:t>
            </a:r>
            <a:r>
              <a:rPr lang="en-US" dirty="0" smtClean="0"/>
              <a:t>  vs  </a:t>
            </a:r>
            <a:r>
              <a:rPr lang="en-US" b="1" dirty="0" smtClean="0"/>
              <a:t>==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' = ' is the </a:t>
            </a:r>
            <a:r>
              <a:rPr lang="en-US" b="1" dirty="0"/>
              <a:t>assignment</a:t>
            </a:r>
            <a:r>
              <a:rPr lang="en-US" dirty="0"/>
              <a:t> operator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to assign values to variables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x = 3;</a:t>
            </a:r>
          </a:p>
          <a:p>
            <a:endParaRPr lang="en-US" dirty="0" smtClean="0"/>
          </a:p>
          <a:p>
            <a:r>
              <a:rPr lang="en-US" dirty="0" smtClean="0"/>
              <a:t>'= </a:t>
            </a:r>
            <a:r>
              <a:rPr lang="en-US" dirty="0"/>
              <a:t>= ' is the </a:t>
            </a:r>
            <a:r>
              <a:rPr lang="en-US" b="1" dirty="0"/>
              <a:t>equality</a:t>
            </a:r>
            <a:r>
              <a:rPr lang="en-US" dirty="0"/>
              <a:t> operator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to compare values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if ( x == 3)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compiler </a:t>
            </a:r>
            <a:r>
              <a:rPr lang="en-US" dirty="0" smtClean="0"/>
              <a:t>will actually </a:t>
            </a:r>
            <a:r>
              <a:rPr lang="en-US" dirty="0"/>
              <a:t>accept this </a:t>
            </a:r>
            <a:r>
              <a:rPr lang="en-US" dirty="0" smtClean="0"/>
              <a:t>logical error: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if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(x = 3)</a:t>
            </a:r>
          </a:p>
          <a:p>
            <a:pPr lvl="1"/>
            <a:r>
              <a:rPr lang="en-US" dirty="0" smtClean="0"/>
              <a:t>It’s an error of logic, not of syntax</a:t>
            </a:r>
          </a:p>
          <a:p>
            <a:pPr lvl="1"/>
            <a:r>
              <a:rPr lang="en-US" dirty="0" smtClean="0"/>
              <a:t>But it stores </a:t>
            </a:r>
            <a:r>
              <a:rPr lang="en-US" dirty="0"/>
              <a:t>3 in </a:t>
            </a:r>
            <a:r>
              <a:rPr lang="en-US" b="1" dirty="0"/>
              <a:t>x</a:t>
            </a:r>
            <a:r>
              <a:rPr lang="en-US" dirty="0"/>
              <a:t> instead of comparing x and 3</a:t>
            </a:r>
          </a:p>
          <a:p>
            <a:pPr lvl="1"/>
            <a:r>
              <a:rPr lang="en-US" dirty="0" smtClean="0"/>
              <a:t>Since </a:t>
            </a:r>
            <a:r>
              <a:rPr lang="en-US" dirty="0"/>
              <a:t>the result is 3 (non-zero), the expression is true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AF83-BCC0-5D46-8916-79975400307A}" type="datetime1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Matni, CS16, Fa16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E9F2-123E-214F-8984-0D1E0CFAED8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83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64208" y="3255264"/>
            <a:ext cx="3511296" cy="1847088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Loops	1</a:t>
            </a:r>
            <a:br>
              <a:rPr lang="en-US" dirty="0" smtClean="0"/>
            </a:br>
            <a:r>
              <a:rPr lang="en-US" i="1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We use loops when an </a:t>
            </a:r>
            <a:r>
              <a:rPr lang="en-US" dirty="0"/>
              <a:t>action must be </a:t>
            </a:r>
            <a:r>
              <a:rPr lang="en-US" dirty="0" smtClean="0"/>
              <a:t>repeated</a:t>
            </a:r>
            <a:endParaRPr lang="en-US" dirty="0"/>
          </a:p>
          <a:p>
            <a:r>
              <a:rPr lang="en-US" dirty="0" smtClean="0"/>
              <a:t>C</a:t>
            </a:r>
            <a:r>
              <a:rPr lang="en-US" dirty="0"/>
              <a:t>++ includes several ways to create </a:t>
            </a:r>
            <a:r>
              <a:rPr lang="en-US" dirty="0" smtClean="0"/>
              <a:t>loops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hile, for, do…while,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while loop </a:t>
            </a:r>
            <a:r>
              <a:rPr lang="en-US" dirty="0" smtClean="0"/>
              <a:t>example:</a:t>
            </a:r>
            <a:endParaRPr lang="en-US" dirty="0"/>
          </a:p>
          <a:p>
            <a:pPr marL="1257300" lvl="3" indent="0">
              <a:buNone/>
            </a:pPr>
            <a:r>
              <a:rPr lang="en-US" sz="29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9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count_down</a:t>
            </a:r>
            <a:r>
              <a:rPr lang="en-US" sz="29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3;</a:t>
            </a:r>
          </a:p>
          <a:p>
            <a:pPr marL="1257300" lvl="3" indent="0">
              <a:buNone/>
            </a:pPr>
            <a:r>
              <a:rPr lang="en-US" sz="29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count_down</a:t>
            </a:r>
            <a:r>
              <a:rPr lang="en-US" sz="2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&gt; 0)</a:t>
            </a:r>
          </a:p>
          <a:p>
            <a:pPr marL="1257300" lvl="3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1257300" lvl="3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9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&lt;&lt; "Hello ";</a:t>
            </a:r>
          </a:p>
          <a:p>
            <a:pPr marL="1257300" lvl="3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count_down</a:t>
            </a:r>
            <a:r>
              <a:rPr lang="en-US" sz="2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-= 1;</a:t>
            </a:r>
          </a:p>
          <a:p>
            <a:pPr marL="1257300" lvl="3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endParaRPr lang="en-US" dirty="0" smtClean="0"/>
          </a:p>
          <a:p>
            <a:r>
              <a:rPr lang="en-US" dirty="0" smtClean="0"/>
              <a:t>Output is: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Hello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AF83-BCC0-5D46-8916-79975400307A}" type="datetime1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Matni, CS16, Fa16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E9F2-123E-214F-8984-0D1E0CFAED8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268" y="2393455"/>
            <a:ext cx="2312193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ft Arrow 8"/>
          <p:cNvSpPr/>
          <p:nvPr/>
        </p:nvSpPr>
        <p:spPr>
          <a:xfrm rot="2010892">
            <a:off x="4604829" y="4302873"/>
            <a:ext cx="2554422" cy="39190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rgbClr val="FF0000"/>
                </a:solidFill>
              </a:rPr>
              <a:t>Where’s the semicolon??!?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74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8142" y="3507581"/>
            <a:ext cx="3511296" cy="1751383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069667" cy="4910667"/>
          </a:xfrm>
        </p:spPr>
        <p:txBody>
          <a:bodyPr>
            <a:noAutofit/>
          </a:bodyPr>
          <a:lstStyle/>
          <a:p>
            <a:r>
              <a:rPr lang="en-US" sz="2000" dirty="0"/>
              <a:t>The </a:t>
            </a:r>
            <a:r>
              <a:rPr lang="en-US" sz="2000" b="1" dirty="0" smtClean="0"/>
              <a:t>do-while loop</a:t>
            </a:r>
            <a:endParaRPr lang="en-US" sz="2000" dirty="0"/>
          </a:p>
          <a:p>
            <a:r>
              <a:rPr lang="en-US" sz="2000" dirty="0" smtClean="0"/>
              <a:t>Executes </a:t>
            </a:r>
            <a:r>
              <a:rPr lang="en-US" sz="2000" dirty="0"/>
              <a:t>a block of code </a:t>
            </a:r>
            <a:r>
              <a:rPr lang="en-US" sz="2000" b="1" i="1" dirty="0"/>
              <a:t>at least once</a:t>
            </a:r>
            <a:r>
              <a:rPr lang="en-US" sz="2000" dirty="0"/>
              <a:t>, and then repeatedly executes the block, or not, depending on a given </a:t>
            </a:r>
            <a:r>
              <a:rPr lang="en-US" sz="2000" dirty="0" smtClean="0"/>
              <a:t>Boolean </a:t>
            </a:r>
            <a:r>
              <a:rPr lang="en-US" sz="2000" dirty="0"/>
              <a:t>condition at the end of the block</a:t>
            </a:r>
            <a:r>
              <a:rPr lang="en-US" sz="2000" dirty="0" smtClean="0"/>
              <a:t>.</a:t>
            </a:r>
          </a:p>
          <a:p>
            <a:pPr lvl="1"/>
            <a:r>
              <a:rPr lang="en-US" sz="1800" dirty="0" smtClean="0"/>
              <a:t>So, unlike the while loop, the Boolean </a:t>
            </a:r>
            <a:r>
              <a:rPr lang="en-US" sz="1800" dirty="0"/>
              <a:t>expression is checked </a:t>
            </a:r>
            <a:r>
              <a:rPr lang="en-US" sz="1800" b="1" i="1" dirty="0"/>
              <a:t>after </a:t>
            </a:r>
            <a:r>
              <a:rPr lang="en-US" sz="1800" dirty="0"/>
              <a:t>the </a:t>
            </a:r>
            <a:r>
              <a:rPr lang="en-US" sz="1800" dirty="0" smtClean="0"/>
              <a:t>statements have </a:t>
            </a:r>
            <a:r>
              <a:rPr lang="en-US" sz="1800" dirty="0"/>
              <a:t>been executed </a:t>
            </a:r>
            <a:endParaRPr lang="en-US" sz="1800" dirty="0" smtClean="0"/>
          </a:p>
          <a:p>
            <a:pPr marL="1257300" lvl="3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0;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57300" lvl="3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57300" lvl="3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sz="16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&lt;&lt; "Hello ";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-=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57300" lvl="3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 0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sz="1200" dirty="0" smtClean="0"/>
          </a:p>
          <a:p>
            <a:r>
              <a:rPr lang="en-US" sz="2000" dirty="0" smtClean="0"/>
              <a:t>Output </a:t>
            </a:r>
            <a:r>
              <a:rPr lang="en-US" sz="2000" dirty="0"/>
              <a:t>is: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AF83-BCC0-5D46-8916-79975400307A}" type="datetime1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Matni, CS16, Fa16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E9F2-123E-214F-8984-0D1E0CFAED8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050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132" y="1752600"/>
            <a:ext cx="1546146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ft Arrow 8"/>
          <p:cNvSpPr/>
          <p:nvPr/>
        </p:nvSpPr>
        <p:spPr>
          <a:xfrm>
            <a:off x="3797299" y="4922353"/>
            <a:ext cx="2784278" cy="39190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Why is there a semicolon??!?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Loops	2</a:t>
            </a:r>
            <a:br>
              <a:rPr lang="en-US" dirty="0" smtClean="0"/>
            </a:br>
            <a:r>
              <a:rPr lang="en-US" i="1" dirty="0" smtClean="0"/>
              <a:t>do-while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9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uiExpand="1" build="p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673351" y="3635905"/>
            <a:ext cx="4541181" cy="137636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Loops	</a:t>
            </a:r>
            <a:r>
              <a:rPr lang="en-US" dirty="0" smtClean="0"/>
              <a:t>3</a:t>
            </a:r>
            <a:br>
              <a:rPr lang="en-US" dirty="0" smtClean="0"/>
            </a:br>
            <a:r>
              <a:rPr lang="en-US" i="1" dirty="0" smtClean="0"/>
              <a:t>for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AF83-BCC0-5D46-8916-79975400307A}" type="datetime1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Matni, CS16, Fa16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E9F2-123E-214F-8984-0D1E0CFAED8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076" name="Picture 4" descr="https://upload.wikimedia.org/wikipedia/commons/0/06/For-loop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109" y="1600200"/>
            <a:ext cx="2134847" cy="463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eft Arrow 11"/>
          <p:cNvSpPr/>
          <p:nvPr/>
        </p:nvSpPr>
        <p:spPr>
          <a:xfrm rot="2974408">
            <a:off x="5679591" y="4816314"/>
            <a:ext cx="2784278" cy="39190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Do I need to ask this?! </a:t>
            </a:r>
            <a:r>
              <a:rPr 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6764867" cy="4826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b="1" dirty="0" smtClean="0"/>
              <a:t>for</a:t>
            </a:r>
            <a:r>
              <a:rPr lang="en-US" sz="2000" dirty="0" smtClean="0"/>
              <a:t> loop</a:t>
            </a:r>
          </a:p>
          <a:p>
            <a:pPr lvl="1"/>
            <a:r>
              <a:rPr lang="en-US" sz="1600" dirty="0" smtClean="0"/>
              <a:t>Similar to a while loop, but presents parameters differently.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llows </a:t>
            </a:r>
            <a:r>
              <a:rPr lang="en-US" sz="2000" dirty="0"/>
              <a:t>you to initiate a </a:t>
            </a:r>
            <a:r>
              <a:rPr lang="en-US" sz="2000" dirty="0" smtClean="0"/>
              <a:t>counting </a:t>
            </a:r>
            <a:r>
              <a:rPr lang="en-US" sz="2000" dirty="0"/>
              <a:t>variable, a check condition, and a way to increment your counter all in one line</a:t>
            </a:r>
            <a:r>
              <a:rPr lang="en-US" sz="2000" dirty="0" smtClean="0"/>
              <a:t>.</a:t>
            </a:r>
          </a:p>
          <a:p>
            <a:pPr lvl="1"/>
            <a:r>
              <a:rPr lang="en-US" sz="1600" dirty="0" smtClean="0"/>
              <a:t>for (</a:t>
            </a:r>
            <a:r>
              <a:rPr lang="en-US" sz="1600" dirty="0" smtClean="0">
                <a:solidFill>
                  <a:schemeClr val="tx2"/>
                </a:solidFill>
              </a:rPr>
              <a:t>counter declaration</a:t>
            </a:r>
            <a:r>
              <a:rPr lang="en-US" sz="1600" dirty="0" smtClean="0"/>
              <a:t>;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check condition statement</a:t>
            </a:r>
            <a:r>
              <a:rPr lang="en-US" sz="1600" dirty="0" smtClean="0"/>
              <a:t>;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increment rule</a:t>
            </a:r>
            <a:r>
              <a:rPr lang="en-US" sz="1600" dirty="0" smtClean="0"/>
              <a:t>) {…}</a:t>
            </a:r>
          </a:p>
          <a:p>
            <a:pPr marL="1257300" lvl="3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57300" lvl="3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1; </a:t>
            </a: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5; </a:t>
            </a: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57300" lvl="3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&lt;&lt; "Hello ";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Output is: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Hello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7408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Increments and Decrements by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Note that: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x += 1			is equivalent to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x++			is equivalent to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x = x + 1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Note that:</a:t>
            </a:r>
          </a:p>
          <a:p>
            <a:pPr marL="0" indent="0">
              <a:buNone/>
            </a:pPr>
            <a:r>
              <a:rPr lang="en-US" dirty="0"/>
              <a:t>		x </a:t>
            </a:r>
            <a:r>
              <a:rPr lang="en-US" dirty="0" smtClean="0"/>
              <a:t>-= </a:t>
            </a:r>
            <a:r>
              <a:rPr lang="en-US" dirty="0"/>
              <a:t>1		</a:t>
            </a:r>
            <a:r>
              <a:rPr lang="en-US" dirty="0" smtClean="0"/>
              <a:t>	is </a:t>
            </a:r>
            <a:r>
              <a:rPr lang="en-US" dirty="0"/>
              <a:t>equivalent to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x--</a:t>
            </a:r>
            <a:r>
              <a:rPr lang="en-US" dirty="0"/>
              <a:t>			</a:t>
            </a:r>
            <a:r>
              <a:rPr lang="en-US" dirty="0" smtClean="0"/>
              <a:t>	is </a:t>
            </a:r>
            <a:r>
              <a:rPr lang="en-US" dirty="0"/>
              <a:t>equivalent to</a:t>
            </a:r>
          </a:p>
          <a:p>
            <a:pPr marL="0" indent="0">
              <a:buNone/>
            </a:pPr>
            <a:r>
              <a:rPr lang="en-US" dirty="0"/>
              <a:t>		x = x </a:t>
            </a:r>
            <a:r>
              <a:rPr lang="en-US" dirty="0" smtClean="0"/>
              <a:t>- </a:t>
            </a:r>
            <a:r>
              <a:rPr lang="en-US" dirty="0"/>
              <a:t>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AF83-BCC0-5D46-8916-79975400307A}" type="datetime1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Matni, CS16, Fa16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E9F2-123E-214F-8984-0D1E0CFAED8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56867" y="2650066"/>
            <a:ext cx="2760134" cy="17187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u="sng" dirty="0" smtClean="0">
                <a:solidFill>
                  <a:srgbClr val="FF0000"/>
                </a:solidFill>
              </a:rPr>
              <a:t>NOTE: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The ++ and -- operators only work for </a:t>
            </a:r>
            <a:r>
              <a:rPr lang="en-US" sz="1600" dirty="0" err="1" smtClean="0">
                <a:solidFill>
                  <a:schemeClr val="tx1"/>
                </a:solidFill>
              </a:rPr>
              <a:t>inc</a:t>
            </a:r>
            <a:r>
              <a:rPr lang="en-US" sz="1600" dirty="0" smtClean="0">
                <a:solidFill>
                  <a:schemeClr val="tx1"/>
                </a:solidFill>
              </a:rPr>
              <a:t>/</a:t>
            </a:r>
            <a:r>
              <a:rPr lang="en-US" sz="1600" dirty="0" err="1" smtClean="0">
                <a:solidFill>
                  <a:schemeClr val="tx1"/>
                </a:solidFill>
              </a:rPr>
              <a:t>dec</a:t>
            </a:r>
            <a:r>
              <a:rPr lang="en-US" sz="1600" dirty="0" smtClean="0">
                <a:solidFill>
                  <a:schemeClr val="tx1"/>
                </a:solidFill>
              </a:rPr>
              <a:t> by </a:t>
            </a:r>
            <a:r>
              <a:rPr lang="en-US" sz="1600" b="1" i="1" dirty="0" smtClean="0">
                <a:solidFill>
                  <a:schemeClr val="tx1"/>
                </a:solidFill>
              </a:rPr>
              <a:t>1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The other operators can create </a:t>
            </a:r>
            <a:r>
              <a:rPr lang="en-US" sz="1600" dirty="0" err="1" smtClean="0">
                <a:solidFill>
                  <a:schemeClr val="tx1"/>
                </a:solidFill>
              </a:rPr>
              <a:t>inc</a:t>
            </a:r>
            <a:r>
              <a:rPr lang="en-US" sz="1600" dirty="0" smtClean="0">
                <a:solidFill>
                  <a:schemeClr val="tx1"/>
                </a:solidFill>
              </a:rPr>
              <a:t>/</a:t>
            </a:r>
            <a:r>
              <a:rPr lang="en-US" sz="1600" dirty="0" err="1" smtClean="0">
                <a:solidFill>
                  <a:schemeClr val="tx1"/>
                </a:solidFill>
              </a:rPr>
              <a:t>dec</a:t>
            </a:r>
            <a:r>
              <a:rPr lang="en-US" sz="1600" dirty="0" smtClean="0">
                <a:solidFill>
                  <a:schemeClr val="tx1"/>
                </a:solidFill>
              </a:rPr>
              <a:t> by </a:t>
            </a:r>
            <a:r>
              <a:rPr lang="en-US" sz="1600" b="1" i="1" dirty="0" smtClean="0">
                <a:solidFill>
                  <a:schemeClr val="tx1"/>
                </a:solidFill>
              </a:rPr>
              <a:t>any number</a:t>
            </a:r>
            <a:endParaRPr lang="en-US" sz="16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267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Loops that never stop </a:t>
            </a:r>
            <a:r>
              <a:rPr lang="en-US" sz="2000" dirty="0" smtClean="0"/>
              <a:t>– to be avoided! </a:t>
            </a:r>
          </a:p>
          <a:p>
            <a:pPr lvl="1"/>
            <a:r>
              <a:rPr lang="en-US" sz="1800" dirty="0" smtClean="0"/>
              <a:t>Your program will either “hang” or just keep spewing outputs for ever</a:t>
            </a:r>
            <a:endParaRPr lang="en-US" sz="1800" dirty="0"/>
          </a:p>
          <a:p>
            <a:pPr lvl="1"/>
            <a:endParaRPr lang="en-US" sz="16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loop body should contain a line that </a:t>
            </a:r>
            <a:r>
              <a:rPr lang="en-US" sz="2000" dirty="0" smtClean="0"/>
              <a:t>will eventually </a:t>
            </a:r>
            <a:r>
              <a:rPr lang="en-US" sz="2000" dirty="0"/>
              <a:t>cause the </a:t>
            </a:r>
            <a:r>
              <a:rPr lang="en-US" sz="2000" dirty="0" smtClean="0"/>
              <a:t>Boolean </a:t>
            </a:r>
            <a:r>
              <a:rPr lang="en-US" sz="2000" dirty="0"/>
              <a:t>expression </a:t>
            </a:r>
            <a:r>
              <a:rPr lang="en-US" sz="2000" dirty="0" smtClean="0"/>
              <a:t>to become </a:t>
            </a:r>
            <a:r>
              <a:rPr lang="en-US" sz="2000" dirty="0"/>
              <a:t>false</a:t>
            </a:r>
          </a:p>
          <a:p>
            <a:r>
              <a:rPr lang="en-US" sz="2000" b="1" dirty="0" smtClean="0"/>
              <a:t>Example</a:t>
            </a:r>
            <a:r>
              <a:rPr lang="en-US" sz="2000" dirty="0"/>
              <a:t>: </a:t>
            </a:r>
            <a:r>
              <a:rPr lang="en-US" sz="2000" dirty="0" smtClean="0"/>
              <a:t>Goal: Print all positive odd </a:t>
            </a:r>
            <a:r>
              <a:rPr lang="en-US" sz="2000" dirty="0"/>
              <a:t>numbers less than </a:t>
            </a:r>
            <a:r>
              <a:rPr lang="en-US" sz="2000" dirty="0" smtClean="0"/>
              <a:t>6</a:t>
            </a:r>
            <a:endParaRPr lang="en-US" sz="1600" dirty="0"/>
          </a:p>
          <a:p>
            <a:pPr marL="800100" lvl="2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while (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+ 2;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r>
              <a:rPr lang="en-US" sz="2000" dirty="0" smtClean="0"/>
              <a:t>What simple fix can undo this bad design?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		while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6) 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AF83-BCC0-5D46-8916-79975400307A}" type="datetime1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Matni, CS16, Fa16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E9F2-123E-214F-8984-0D1E0CFAED8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430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b="1" dirty="0" smtClean="0"/>
              <a:t>Homework #3 due today</a:t>
            </a:r>
          </a:p>
          <a:p>
            <a:pPr lvl="1"/>
            <a:r>
              <a:rPr lang="en-US" sz="2600" dirty="0" smtClean="0"/>
              <a:t>Please take out any staples or paper clips</a:t>
            </a:r>
          </a:p>
          <a:p>
            <a:r>
              <a:rPr lang="en-US" sz="2800" b="1" dirty="0"/>
              <a:t>Lab </a:t>
            </a:r>
            <a:r>
              <a:rPr lang="en-US" sz="2800" b="1" dirty="0" smtClean="0"/>
              <a:t>#2 </a:t>
            </a:r>
            <a:r>
              <a:rPr lang="en-US" sz="2800" b="1" dirty="0"/>
              <a:t>is due on Friday AT NOON!</a:t>
            </a:r>
          </a:p>
          <a:p>
            <a:pPr lvl="1"/>
            <a:r>
              <a:rPr lang="en-US" sz="2600" dirty="0"/>
              <a:t>Use </a:t>
            </a:r>
            <a:r>
              <a:rPr lang="en-US" sz="2600" dirty="0" err="1" smtClean="0"/>
              <a:t>submit.cs</a:t>
            </a:r>
            <a:endParaRPr lang="en-US" sz="2600" dirty="0" smtClean="0"/>
          </a:p>
          <a:p>
            <a:pPr lvl="1"/>
            <a:endParaRPr lang="en-US" sz="2400" dirty="0" smtClean="0"/>
          </a:p>
          <a:p>
            <a:r>
              <a:rPr lang="en-US" sz="2800" b="1" u="sng" dirty="0" smtClean="0">
                <a:solidFill>
                  <a:srgbClr val="FF0000"/>
                </a:solidFill>
              </a:rPr>
              <a:t>Class </a:t>
            </a:r>
            <a:r>
              <a:rPr lang="en-US" sz="2800" b="1" u="sng" dirty="0" smtClean="0">
                <a:solidFill>
                  <a:srgbClr val="FF0000"/>
                </a:solidFill>
              </a:rPr>
              <a:t>is closed to new registration</a:t>
            </a:r>
          </a:p>
          <a:p>
            <a:r>
              <a:rPr lang="en-US" sz="2800" b="1" dirty="0" smtClean="0"/>
              <a:t>No </a:t>
            </a:r>
            <a:r>
              <a:rPr lang="en-US" sz="2800" b="1" dirty="0" smtClean="0"/>
              <a:t>more switching lab times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Re: </a:t>
            </a:r>
            <a:r>
              <a:rPr lang="en-US" sz="2800" dirty="0" err="1" smtClean="0"/>
              <a:t>Homeworks</a:t>
            </a:r>
            <a:endParaRPr lang="en-US" sz="2800" dirty="0" smtClean="0"/>
          </a:p>
          <a:p>
            <a:pPr lvl="1"/>
            <a:r>
              <a:rPr lang="en-US" sz="2600" dirty="0" smtClean="0"/>
              <a:t>Please mark your papers cleanly and clearly, especially if you are using pencil</a:t>
            </a:r>
          </a:p>
          <a:p>
            <a:pPr lvl="1"/>
            <a:r>
              <a:rPr lang="en-US" sz="2600" dirty="0" smtClean="0"/>
              <a:t>We will post grades for HW1, HW2, Lab1 by end of the week on </a:t>
            </a:r>
            <a:r>
              <a:rPr lang="en-US" sz="2600" dirty="0" err="1" smtClean="0"/>
              <a:t>GauchoSpace</a:t>
            </a:r>
            <a:endParaRPr lang="en-US" sz="2600" dirty="0" smtClean="0"/>
          </a:p>
          <a:p>
            <a:endParaRPr lang="en-US" dirty="0"/>
          </a:p>
          <a:p>
            <a:r>
              <a:rPr lang="en-US" sz="2900" dirty="0" smtClean="0"/>
              <a:t>Re: TA Office hours</a:t>
            </a:r>
          </a:p>
          <a:p>
            <a:pPr lvl="1"/>
            <a:r>
              <a:rPr lang="en-US" sz="2600" dirty="0" smtClean="0"/>
              <a:t>TA </a:t>
            </a:r>
            <a:r>
              <a:rPr lang="en-US" sz="2600" dirty="0" err="1" smtClean="0"/>
              <a:t>Magzhan</a:t>
            </a:r>
            <a:r>
              <a:rPr lang="en-US" sz="2600" dirty="0"/>
              <a:t> </a:t>
            </a:r>
            <a:r>
              <a:rPr lang="en-US" sz="2600" dirty="0" err="1" smtClean="0"/>
              <a:t>Zholbaryssov</a:t>
            </a:r>
            <a:r>
              <a:rPr lang="en-US" sz="2600" dirty="0" smtClean="0"/>
              <a:t> has changed his office hours to</a:t>
            </a:r>
            <a:br>
              <a:rPr lang="en-US" sz="2600" dirty="0" smtClean="0"/>
            </a:br>
            <a:r>
              <a:rPr lang="en-US" sz="2600" b="1" u="sng" dirty="0" smtClean="0"/>
              <a:t>Tuesday </a:t>
            </a:r>
            <a:r>
              <a:rPr lang="en-US" sz="2600" b="1" u="sng" dirty="0"/>
              <a:t>8am - 10am</a:t>
            </a:r>
            <a:endParaRPr lang="en-US" sz="2600" b="1" u="sng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AF83-BCC0-5D46-8916-79975400307A}" type="datetime1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Matni, CS16, Fa16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E9F2-123E-214F-8984-0D1E0CFAED8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50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Program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833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The goal is to write a </a:t>
            </a:r>
            <a:r>
              <a:rPr lang="en-US" sz="2000" dirty="0"/>
              <a:t>program </a:t>
            </a:r>
            <a:r>
              <a:rPr lang="en-US" sz="2000" dirty="0" smtClean="0"/>
              <a:t>that is: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sz="1600" dirty="0" smtClean="0"/>
              <a:t>easier </a:t>
            </a:r>
            <a:r>
              <a:rPr lang="en-US" sz="1600" dirty="0"/>
              <a:t>to read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easier </a:t>
            </a:r>
            <a:r>
              <a:rPr lang="en-US" sz="1600" dirty="0"/>
              <a:t>to correct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easier </a:t>
            </a:r>
            <a:r>
              <a:rPr lang="en-US" sz="1600" dirty="0"/>
              <a:t>to </a:t>
            </a:r>
            <a:r>
              <a:rPr lang="en-US" sz="1600" dirty="0" smtClean="0"/>
              <a:t>change</a:t>
            </a:r>
          </a:p>
          <a:p>
            <a:pPr lvl="1"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</a:pPr>
            <a:r>
              <a:rPr lang="en-US" sz="2000" dirty="0"/>
              <a:t>Items considered a group should look like a group </a:t>
            </a:r>
            <a:endParaRPr lang="en-US" sz="2000" dirty="0" smtClean="0"/>
          </a:p>
          <a:p>
            <a:pPr lvl="1">
              <a:spcBef>
                <a:spcPts val="0"/>
              </a:spcBef>
            </a:pPr>
            <a:r>
              <a:rPr lang="en-US" sz="1600" dirty="0" smtClean="0"/>
              <a:t>Use the { … } well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Indent groups together as they make sense</a:t>
            </a:r>
          </a:p>
          <a:p>
            <a:pPr lvl="1"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</a:pPr>
            <a:r>
              <a:rPr lang="en-US" sz="2000" dirty="0" smtClean="0"/>
              <a:t>Make use of comments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// 		for a single line comment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/* …. */ 	for multiple line comments</a:t>
            </a:r>
          </a:p>
          <a:p>
            <a:pPr lvl="1"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</a:pPr>
            <a:r>
              <a:rPr lang="en-US" sz="2000" dirty="0" smtClean="0"/>
              <a:t>If a number comes up often in your program (like </a:t>
            </a:r>
            <a:r>
              <a:rPr lang="en-US" sz="2000" dirty="0" smtClean="0">
                <a:latin typeface="Symbol" panose="05050102010706020507" pitchFamily="18" charset="2"/>
              </a:rPr>
              <a:t>f </a:t>
            </a:r>
            <a:r>
              <a:rPr lang="en-US" sz="2000" dirty="0" smtClean="0"/>
              <a:t>= </a:t>
            </a:r>
            <a:r>
              <a:rPr lang="en-US" sz="2000" dirty="0"/>
              <a:t>1.61803</a:t>
            </a:r>
            <a:r>
              <a:rPr lang="en-US" sz="2000" dirty="0" smtClean="0"/>
              <a:t>), consider declaring it as a constant at the start of the program:</a:t>
            </a:r>
          </a:p>
          <a:p>
            <a:pPr lvl="1">
              <a:spcBef>
                <a:spcPts val="0"/>
              </a:spcBef>
            </a:pP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double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PHI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1.61803;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1600" dirty="0" smtClean="0">
                <a:latin typeface="+mj-lt"/>
                <a:cs typeface="Consolas" panose="020B0609020204030204" pitchFamily="49" charset="0"/>
              </a:rPr>
              <a:t>Constants, unlike variables, cannot be changed by the program</a:t>
            </a:r>
          </a:p>
          <a:p>
            <a:pPr lvl="1">
              <a:spcBef>
                <a:spcPts val="0"/>
              </a:spcBef>
            </a:pPr>
            <a:r>
              <a:rPr lang="en-US" sz="1600" dirty="0" smtClean="0">
                <a:latin typeface="+mj-lt"/>
                <a:cs typeface="Consolas" panose="020B0609020204030204" pitchFamily="49" charset="0"/>
              </a:rPr>
              <a:t>Constants can be </a:t>
            </a:r>
            <a:r>
              <a:rPr lang="en-US" sz="1600" dirty="0" err="1" smtClean="0">
                <a:latin typeface="+mj-lt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+mj-lt"/>
                <a:cs typeface="Consolas" panose="020B0609020204030204" pitchFamily="49" charset="0"/>
              </a:rPr>
              <a:t>, double, char, string, </a:t>
            </a:r>
            <a:r>
              <a:rPr lang="en-US" sz="1600" dirty="0" err="1" smtClean="0">
                <a:latin typeface="+mj-lt"/>
                <a:cs typeface="Consolas" panose="020B0609020204030204" pitchFamily="49" charset="0"/>
              </a:rPr>
              <a:t>etc</a:t>
            </a:r>
            <a:r>
              <a:rPr lang="en-US" sz="1600" dirty="0" smtClean="0">
                <a:latin typeface="+mj-lt"/>
                <a:cs typeface="Consolas" panose="020B0609020204030204" pitchFamily="49" charset="0"/>
              </a:rPr>
              <a:t>…</a:t>
            </a:r>
            <a:endParaRPr lang="en-US" sz="16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AF83-BCC0-5D46-8916-79975400307A}" type="datetime1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Matni, CS16, Fa16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E9F2-123E-214F-8984-0D1E0CFAED8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77567" y="5545667"/>
            <a:ext cx="1684866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Golden Ratio!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87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20755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Readings</a:t>
            </a:r>
          </a:p>
          <a:p>
            <a:pPr lvl="1"/>
            <a:r>
              <a:rPr lang="en-US" sz="2400" dirty="0" smtClean="0"/>
              <a:t>The rest of Chapter 3,  of textbook</a:t>
            </a:r>
          </a:p>
          <a:p>
            <a:endParaRPr lang="en-US" sz="2800" dirty="0" smtClean="0"/>
          </a:p>
          <a:p>
            <a:r>
              <a:rPr lang="en-US" sz="2800" dirty="0" smtClean="0"/>
              <a:t>Homework #4</a:t>
            </a:r>
          </a:p>
          <a:p>
            <a:pPr lvl="1"/>
            <a:r>
              <a:rPr lang="en-US" sz="2400" dirty="0" smtClean="0"/>
              <a:t>Due on Thursday, 10/</a:t>
            </a:r>
            <a:r>
              <a:rPr lang="en-US" sz="2400" dirty="0" smtClean="0"/>
              <a:t>6 and submit in class</a:t>
            </a:r>
          </a:p>
          <a:p>
            <a:pPr lvl="1"/>
            <a:r>
              <a:rPr lang="en-US" sz="2400" dirty="0" smtClean="0"/>
              <a:t>Has a programming question that requires planning ahead!</a:t>
            </a:r>
            <a:endParaRPr lang="en-US" sz="2400" dirty="0" smtClean="0"/>
          </a:p>
          <a:p>
            <a:endParaRPr lang="en-US" sz="2800" dirty="0" smtClean="0"/>
          </a:p>
          <a:p>
            <a:r>
              <a:rPr lang="en-US" sz="2800" dirty="0" smtClean="0"/>
              <a:t>Lab #2</a:t>
            </a:r>
          </a:p>
          <a:p>
            <a:pPr lvl="1"/>
            <a:r>
              <a:rPr lang="en-US" sz="2400" dirty="0" smtClean="0"/>
              <a:t>Due Friday, 10/7, at noon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C59-BFE1-4E4E-8ACB-59906BE75FB9}" type="datetime1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Matni, CS16, Fa16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E9F2-123E-214F-8984-0D1E0CFAED8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48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26110" y="2967335"/>
            <a:ext cx="3691786" cy="923330"/>
          </a:xfrm>
          <a:prstGeom prst="rect">
            <a:avLst/>
          </a:prstGeom>
          <a:noFill/>
          <a:ln w="76200" cmpd="tri">
            <a:solidFill>
              <a:schemeClr val="accent5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&lt;/LECTURE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&gt;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FF48-D11E-694A-A12E-F3A9A2B2B0B8}" type="datetime1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Matni, CS16, Fa16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E9F2-123E-214F-8984-0D1E0CFAED8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11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3143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Simple Flow of Control</a:t>
            </a:r>
          </a:p>
          <a:p>
            <a:r>
              <a:rPr lang="en-US" dirty="0" smtClean="0"/>
              <a:t>IF/ELSE Statements</a:t>
            </a:r>
          </a:p>
          <a:p>
            <a:r>
              <a:rPr lang="en-US" dirty="0" smtClean="0"/>
              <a:t>Review of Boolean Operators</a:t>
            </a:r>
          </a:p>
          <a:p>
            <a:pPr lvl="1"/>
            <a:r>
              <a:rPr lang="en-US" dirty="0" smtClean="0"/>
              <a:t>Truth Tables</a:t>
            </a:r>
          </a:p>
          <a:p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While</a:t>
            </a:r>
          </a:p>
          <a:p>
            <a:pPr lvl="1"/>
            <a:r>
              <a:rPr lang="en-US" dirty="0" smtClean="0"/>
              <a:t>Do-While</a:t>
            </a:r>
          </a:p>
          <a:p>
            <a:pPr lvl="1"/>
            <a:r>
              <a:rPr lang="en-US" dirty="0" smtClean="0"/>
              <a:t>For</a:t>
            </a:r>
          </a:p>
          <a:p>
            <a:r>
              <a:rPr lang="en-US" dirty="0" smtClean="0"/>
              <a:t>Notes on Program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944D-FBEE-B245-8167-C5D65B18D15A}" type="datetime1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Matni, CS16, Fa16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E9F2-123E-214F-8984-0D1E0CFAED8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873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73987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Another way to say:</a:t>
            </a:r>
            <a:br>
              <a:rPr lang="en-US" sz="2800" dirty="0" smtClean="0"/>
            </a:br>
            <a:r>
              <a:rPr lang="en-US" sz="2800" dirty="0" smtClean="0"/>
              <a:t>The order in which statements get executed</a:t>
            </a:r>
          </a:p>
          <a:p>
            <a:endParaRPr lang="en-US" sz="2800" dirty="0"/>
          </a:p>
          <a:p>
            <a:r>
              <a:rPr lang="en-US" sz="2800" dirty="0" smtClean="0"/>
              <a:t>Branch: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i="1" dirty="0" smtClean="0"/>
              <a:t>(verb)</a:t>
            </a:r>
            <a:r>
              <a:rPr lang="en-US" sz="2800" dirty="0" smtClean="0"/>
              <a:t> How a program chooses between 2 alternatives</a:t>
            </a:r>
          </a:p>
          <a:p>
            <a:pPr lvl="1"/>
            <a:r>
              <a:rPr lang="en-US" sz="2400" dirty="0" smtClean="0"/>
              <a:t>Usual way is by using an </a:t>
            </a:r>
            <a:r>
              <a:rPr lang="en-US" sz="2400" i="1" dirty="0" smtClean="0"/>
              <a:t>if-else</a:t>
            </a:r>
            <a:r>
              <a:rPr lang="en-US" sz="2400" dirty="0" smtClean="0"/>
              <a:t> statement</a:t>
            </a:r>
          </a:p>
          <a:p>
            <a:pPr lvl="1"/>
            <a:r>
              <a:rPr lang="en-US" sz="2400" dirty="0" smtClean="0"/>
              <a:t>Example:</a:t>
            </a:r>
          </a:p>
          <a:p>
            <a:pPr marL="457200" lvl="1" indent="0">
              <a:buNone/>
            </a:pPr>
            <a:r>
              <a:rPr lang="en-US" sz="2400" i="1" dirty="0" smtClean="0"/>
              <a:t>Program has to calculate </a:t>
            </a:r>
            <a:r>
              <a:rPr lang="en-US" sz="2400" i="1" dirty="0" smtClean="0"/>
              <a:t>taxes owed to the IRS</a:t>
            </a:r>
          </a:p>
          <a:p>
            <a:pPr marL="457200" lvl="1" indent="0">
              <a:buNone/>
            </a:pPr>
            <a:r>
              <a:rPr lang="en-US" sz="2400" i="1" dirty="0" smtClean="0"/>
              <a:t>Taxes owed are 20</a:t>
            </a:r>
            <a:r>
              <a:rPr lang="en-US" sz="2400" i="1" dirty="0" smtClean="0"/>
              <a:t>% of income, if income &lt; $30,000</a:t>
            </a:r>
          </a:p>
          <a:p>
            <a:pPr marL="457200" lvl="1" indent="0">
              <a:buNone/>
            </a:pPr>
            <a:r>
              <a:rPr lang="en-US" sz="2400" i="1" dirty="0"/>
              <a:t> </a:t>
            </a:r>
            <a:r>
              <a:rPr lang="en-US" sz="2400" i="1" dirty="0" smtClean="0"/>
              <a:t>      </a:t>
            </a:r>
            <a:r>
              <a:rPr lang="en-US" sz="2400" i="1" dirty="0" smtClean="0"/>
              <a:t>OR they are 25</a:t>
            </a:r>
            <a:r>
              <a:rPr lang="en-US" sz="2400" i="1" dirty="0" smtClean="0"/>
              <a:t>% of income, if income &gt;= $30,000</a:t>
            </a:r>
          </a:p>
          <a:p>
            <a:pPr marL="457200" lvl="1" indent="0">
              <a:buNone/>
            </a:pPr>
            <a:r>
              <a:rPr lang="en-US" sz="2400" b="1" i="1" dirty="0" smtClean="0">
                <a:solidFill>
                  <a:srgbClr val="FF0000"/>
                </a:solidFill>
              </a:rPr>
              <a:t>How </a:t>
            </a:r>
            <a:r>
              <a:rPr lang="en-US" sz="2400" b="1" i="1" dirty="0" smtClean="0">
                <a:solidFill>
                  <a:srgbClr val="FF0000"/>
                </a:solidFill>
              </a:rPr>
              <a:t>would a program </a:t>
            </a:r>
            <a:r>
              <a:rPr lang="en-US" sz="2400" b="1" i="1" dirty="0" smtClean="0">
                <a:solidFill>
                  <a:srgbClr val="FF0000"/>
                </a:solidFill>
              </a:rPr>
              <a:t>do this calculation?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AF83-BCC0-5D46-8916-79975400307A}" type="datetime1">
              <a:rPr lang="en-US" smtClean="0"/>
              <a:t>10/4/16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Matni, CS16, Fa16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E9F2-123E-214F-8984-0D1E0CFAED8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771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the general syntax of IF/</a:t>
            </a:r>
            <a:r>
              <a:rPr lang="en-US" smtClean="0"/>
              <a:t>ELSE statements from earlier courses: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b="1" dirty="0">
                <a:latin typeface="Consolas"/>
                <a:cs typeface="Consolas"/>
              </a:rPr>
              <a:t>if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i="1" dirty="0">
                <a:latin typeface="Consolas"/>
                <a:cs typeface="Consolas"/>
              </a:rPr>
              <a:t>B</a:t>
            </a:r>
            <a:r>
              <a:rPr lang="en-US" i="1" dirty="0" smtClean="0">
                <a:latin typeface="Consolas"/>
                <a:cs typeface="Consolas"/>
              </a:rPr>
              <a:t>oolean </a:t>
            </a:r>
            <a:r>
              <a:rPr lang="en-US" i="1" dirty="0">
                <a:latin typeface="Consolas"/>
                <a:cs typeface="Consolas"/>
              </a:rPr>
              <a:t>expression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 marL="800100" lvl="2" indent="0">
              <a:buNone/>
            </a:pPr>
            <a:r>
              <a:rPr lang="en-US" i="1" dirty="0" smtClean="0">
                <a:latin typeface="Consolas"/>
                <a:cs typeface="Consolas"/>
              </a:rPr>
              <a:t>	  true </a:t>
            </a:r>
            <a:r>
              <a:rPr lang="en-US" i="1" dirty="0">
                <a:latin typeface="Consolas"/>
                <a:cs typeface="Consolas"/>
              </a:rPr>
              <a:t>statement</a:t>
            </a:r>
          </a:p>
          <a:p>
            <a:pPr marL="800100" lvl="2" indent="0">
              <a:buNone/>
            </a:pPr>
            <a:r>
              <a:rPr lang="en-US" b="1" dirty="0">
                <a:latin typeface="Consolas"/>
                <a:cs typeface="Consolas"/>
              </a:rPr>
              <a:t>else</a:t>
            </a:r>
          </a:p>
          <a:p>
            <a:pPr marL="800100" lvl="2" indent="0">
              <a:buNone/>
            </a:pPr>
            <a:r>
              <a:rPr lang="en-US" i="1" dirty="0" smtClean="0">
                <a:latin typeface="Consolas"/>
                <a:cs typeface="Consolas"/>
              </a:rPr>
              <a:t>	  false </a:t>
            </a:r>
            <a:r>
              <a:rPr lang="en-US" i="1" dirty="0">
                <a:latin typeface="Consolas"/>
                <a:cs typeface="Consolas"/>
              </a:rPr>
              <a:t>statement</a:t>
            </a:r>
            <a:endParaRPr lang="en-US" sz="3600" i="1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AF83-BCC0-5D46-8916-79975400307A}" type="datetime1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Matni, CS16, Fa16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E9F2-123E-214F-8984-0D1E0CFAED8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 rot="21042044">
            <a:off x="4323144" y="3660622"/>
            <a:ext cx="2089230" cy="21991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16414" y="3054961"/>
            <a:ext cx="2727586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If the expression is TRUE, then only the “true statement” gets executed</a:t>
            </a:r>
          </a:p>
        </p:txBody>
      </p:sp>
    </p:spTree>
    <p:extLst>
      <p:ext uri="{BB962C8B-B14F-4D97-AF65-F5344CB8AC3E}">
        <p14:creationId xmlns:p14="http://schemas.microsoft.com/office/powerpoint/2010/main" val="3173289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IF/ELSE Statements </a:t>
            </a:r>
            <a:br>
              <a:rPr lang="en-US" dirty="0" smtClean="0"/>
            </a:br>
            <a:r>
              <a:rPr lang="en-US" dirty="0" smtClean="0"/>
              <a:t>in C++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simple as: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(</a:t>
            </a:r>
            <a:r>
              <a:rPr lang="en-US" dirty="0" smtClean="0">
                <a:solidFill>
                  <a:schemeClr val="tx2"/>
                </a:solidFill>
                <a:latin typeface="Consolas"/>
                <a:cs typeface="Consolas"/>
              </a:rPr>
              <a:t>income</a:t>
            </a:r>
            <a:r>
              <a:rPr lang="en-US" dirty="0" smtClean="0">
                <a:latin typeface="Consolas"/>
                <a:cs typeface="Consolas"/>
              </a:rPr>
              <a:t> &gt; 30000)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tx2"/>
                </a:solidFill>
                <a:latin typeface="Consolas"/>
                <a:cs typeface="Consolas"/>
              </a:rPr>
              <a:t>taxes_owed</a:t>
            </a:r>
            <a:r>
              <a:rPr lang="en-US" dirty="0" smtClean="0">
                <a:solidFill>
                  <a:schemeClr val="tx2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= 0.30 * 30000;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else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tx2"/>
                </a:solidFill>
                <a:latin typeface="Consolas"/>
                <a:cs typeface="Consolas"/>
              </a:rPr>
              <a:t>taxes_owed</a:t>
            </a:r>
            <a:r>
              <a:rPr lang="en-US" dirty="0" smtClean="0">
                <a:solidFill>
                  <a:schemeClr val="tx2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= 0.20 * 30000;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26D1-A683-B64C-9BC2-BD5F79D87EAB}" type="datetime1">
              <a:rPr lang="en-US" smtClean="0"/>
              <a:t>10/4/16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Matni, CS16, Fa16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E9F2-123E-214F-8984-0D1E0CFAED83}" type="slidenum">
              <a:rPr lang="en-US" smtClean="0"/>
              <a:t>6</a:t>
            </a:fld>
            <a:endParaRPr lang="en-US"/>
          </a:p>
        </p:txBody>
      </p:sp>
      <p:sp>
        <p:nvSpPr>
          <p:cNvPr id="8" name="Left Arrow 7"/>
          <p:cNvSpPr/>
          <p:nvPr/>
        </p:nvSpPr>
        <p:spPr>
          <a:xfrm rot="19983559">
            <a:off x="4668345" y="1874887"/>
            <a:ext cx="3769711" cy="54803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Where’s the semicolon??!?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00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 do additional things in a branch, use the { } brackets to keep all the statements together</a:t>
            </a:r>
          </a:p>
          <a:p>
            <a:endParaRPr lang="en-US" dirty="0"/>
          </a:p>
          <a:p>
            <a:pPr marL="800100" lvl="2" indent="0">
              <a:lnSpc>
                <a:spcPct val="110000"/>
              </a:lnSpc>
              <a:buNone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if</a:t>
            </a:r>
            <a:r>
              <a:rPr lang="en-US" sz="2200" dirty="0">
                <a:latin typeface="Consolas"/>
                <a:cs typeface="Consolas"/>
              </a:rPr>
              <a:t> (</a:t>
            </a:r>
            <a:r>
              <a:rPr lang="en-US" sz="2200" dirty="0">
                <a:solidFill>
                  <a:schemeClr val="tx2"/>
                </a:solidFill>
                <a:latin typeface="Consolas"/>
                <a:cs typeface="Consolas"/>
              </a:rPr>
              <a:t>income</a:t>
            </a:r>
            <a:r>
              <a:rPr lang="en-US" sz="2200" dirty="0">
                <a:latin typeface="Consolas"/>
                <a:cs typeface="Consolas"/>
              </a:rPr>
              <a:t> &gt; 30000</a:t>
            </a:r>
            <a:r>
              <a:rPr lang="en-US" sz="2200" dirty="0" smtClean="0">
                <a:latin typeface="Consolas"/>
                <a:cs typeface="Consolas"/>
              </a:rPr>
              <a:t>) </a:t>
            </a:r>
            <a:r>
              <a:rPr lang="en-US" sz="2200" b="1" dirty="0" smtClean="0">
                <a:latin typeface="Consolas"/>
                <a:cs typeface="Consolas"/>
              </a:rPr>
              <a:t>{</a:t>
            </a:r>
            <a:endParaRPr lang="en-US" sz="2200" b="1" dirty="0">
              <a:latin typeface="Consolas"/>
              <a:cs typeface="Consolas"/>
            </a:endParaRPr>
          </a:p>
          <a:p>
            <a:pPr marL="800100" lvl="2" indent="0">
              <a:lnSpc>
                <a:spcPct val="11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	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solidFill>
                  <a:schemeClr val="tx2"/>
                </a:solidFill>
                <a:latin typeface="Consolas"/>
                <a:cs typeface="Consolas"/>
              </a:rPr>
              <a:t>taxes_owed</a:t>
            </a:r>
            <a:r>
              <a:rPr lang="en-US" sz="2200" dirty="0" smtClean="0">
                <a:solidFill>
                  <a:schemeClr val="tx2"/>
                </a:solidFill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= </a:t>
            </a:r>
            <a:r>
              <a:rPr lang="en-US" sz="2200" dirty="0" smtClean="0">
                <a:latin typeface="Consolas"/>
                <a:cs typeface="Consolas"/>
              </a:rPr>
              <a:t>0.30 </a:t>
            </a:r>
            <a:r>
              <a:rPr lang="en-US" sz="2200" dirty="0">
                <a:latin typeface="Consolas"/>
                <a:cs typeface="Consolas"/>
              </a:rPr>
              <a:t>* 30000</a:t>
            </a:r>
            <a:r>
              <a:rPr lang="en-US" sz="2200" dirty="0" smtClean="0">
                <a:latin typeface="Consolas"/>
                <a:cs typeface="Consolas"/>
              </a:rPr>
              <a:t>;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	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tx2"/>
                </a:solidFill>
                <a:latin typeface="Consolas"/>
                <a:cs typeface="Consolas"/>
              </a:rPr>
              <a:t>category</a:t>
            </a:r>
            <a:r>
              <a:rPr lang="en-US" sz="2200" dirty="0" smtClean="0">
                <a:latin typeface="Consolas"/>
                <a:cs typeface="Consolas"/>
              </a:rPr>
              <a:t> = </a:t>
            </a:r>
            <a:r>
              <a:rPr lang="en-US" sz="2200" dirty="0" smtClean="0">
                <a:solidFill>
                  <a:srgbClr val="FF00FF"/>
                </a:solidFill>
                <a:latin typeface="Consolas"/>
                <a:cs typeface="Consolas"/>
              </a:rPr>
              <a:t>“RICH”</a:t>
            </a:r>
            <a:r>
              <a:rPr lang="en-US" sz="2200" dirty="0" smtClean="0">
                <a:latin typeface="Consolas"/>
                <a:cs typeface="Consolas"/>
              </a:rPr>
              <a:t>;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n-US" sz="2200" dirty="0" smtClean="0">
                <a:latin typeface="Consolas"/>
                <a:cs typeface="Consolas"/>
              </a:rPr>
              <a:t>	 </a:t>
            </a:r>
            <a:r>
              <a:rPr lang="en-US" sz="2200" dirty="0" err="1" smtClean="0">
                <a:solidFill>
                  <a:schemeClr val="tx2"/>
                </a:solidFill>
                <a:latin typeface="Consolas"/>
                <a:cs typeface="Consolas"/>
              </a:rPr>
              <a:t>alert_irs</a:t>
            </a:r>
            <a:r>
              <a:rPr lang="en-US" sz="2200" dirty="0" smtClean="0">
                <a:solidFill>
                  <a:schemeClr val="tx2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= </a:t>
            </a:r>
            <a:r>
              <a:rPr lang="en-US" sz="2200" dirty="0" smtClean="0">
                <a:solidFill>
                  <a:srgbClr val="FF6600"/>
                </a:solidFill>
                <a:latin typeface="Consolas"/>
                <a:cs typeface="Consolas"/>
              </a:rPr>
              <a:t>true</a:t>
            </a:r>
            <a:r>
              <a:rPr lang="en-US" sz="2200" dirty="0" smtClean="0">
                <a:latin typeface="Consolas"/>
                <a:cs typeface="Consolas"/>
              </a:rPr>
              <a:t>;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n-US" sz="2200" b="1" dirty="0" smtClean="0">
                <a:latin typeface="Consolas"/>
                <a:cs typeface="Consolas"/>
              </a:rPr>
              <a:t>}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008000"/>
                </a:solidFill>
                <a:latin typeface="Consolas"/>
                <a:cs typeface="Consolas"/>
              </a:rPr>
              <a:t>// end if part of the statement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else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b="1" dirty="0" smtClean="0">
                <a:latin typeface="Consolas"/>
                <a:cs typeface="Consolas"/>
              </a:rPr>
              <a:t>{</a:t>
            </a:r>
            <a:endParaRPr lang="en-US" sz="2200" b="1" dirty="0">
              <a:latin typeface="Consolas"/>
              <a:cs typeface="Consolas"/>
            </a:endParaRPr>
          </a:p>
          <a:p>
            <a:pPr marL="800100" lvl="2" indent="0">
              <a:lnSpc>
                <a:spcPct val="11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	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solidFill>
                  <a:schemeClr val="tx2"/>
                </a:solidFill>
                <a:latin typeface="Consolas"/>
                <a:cs typeface="Consolas"/>
              </a:rPr>
              <a:t>taxes_owed</a:t>
            </a:r>
            <a:r>
              <a:rPr lang="en-US" sz="2200" dirty="0" smtClean="0">
                <a:solidFill>
                  <a:schemeClr val="tx2"/>
                </a:solidFill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= </a:t>
            </a:r>
            <a:r>
              <a:rPr lang="en-US" sz="2200" dirty="0" smtClean="0">
                <a:latin typeface="Consolas"/>
                <a:cs typeface="Consolas"/>
              </a:rPr>
              <a:t>0.20 </a:t>
            </a:r>
            <a:r>
              <a:rPr lang="en-US" sz="2200" dirty="0">
                <a:latin typeface="Consolas"/>
                <a:cs typeface="Consolas"/>
              </a:rPr>
              <a:t>* 30000</a:t>
            </a:r>
            <a:r>
              <a:rPr lang="en-US" sz="2200" dirty="0" smtClean="0">
                <a:latin typeface="Consolas"/>
                <a:cs typeface="Consolas"/>
              </a:rPr>
              <a:t>;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	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tx2"/>
                </a:solidFill>
                <a:latin typeface="Consolas"/>
                <a:cs typeface="Consolas"/>
              </a:rPr>
              <a:t>category</a:t>
            </a:r>
            <a:r>
              <a:rPr lang="en-US" sz="2200" dirty="0" smtClean="0">
                <a:latin typeface="Consolas"/>
                <a:cs typeface="Consolas"/>
              </a:rPr>
              <a:t> = </a:t>
            </a:r>
            <a:r>
              <a:rPr lang="en-US" sz="2200" dirty="0" smtClean="0">
                <a:solidFill>
                  <a:srgbClr val="FF00FF"/>
                </a:solidFill>
                <a:latin typeface="Consolas"/>
                <a:cs typeface="Consolas"/>
              </a:rPr>
              <a:t>“POOR”</a:t>
            </a:r>
            <a:r>
              <a:rPr lang="en-US" sz="2200" dirty="0" smtClean="0">
                <a:latin typeface="Consolas"/>
                <a:cs typeface="Consolas"/>
              </a:rPr>
              <a:t>;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	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solidFill>
                  <a:schemeClr val="tx2"/>
                </a:solidFill>
                <a:latin typeface="Consolas"/>
                <a:cs typeface="Consolas"/>
              </a:rPr>
              <a:t>alert_irs</a:t>
            </a:r>
            <a:r>
              <a:rPr lang="en-US" sz="2200" dirty="0" smtClean="0">
                <a:solidFill>
                  <a:schemeClr val="tx2"/>
                </a:solidFill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= </a:t>
            </a:r>
            <a:r>
              <a:rPr lang="en-US" sz="2200" dirty="0" smtClean="0">
                <a:solidFill>
                  <a:srgbClr val="FF6600"/>
                </a:solidFill>
                <a:latin typeface="Consolas"/>
                <a:cs typeface="Consolas"/>
              </a:rPr>
              <a:t>false</a:t>
            </a:r>
            <a:r>
              <a:rPr lang="en-US" sz="2200" dirty="0" smtClean="0">
                <a:latin typeface="Consolas"/>
                <a:cs typeface="Consolas"/>
              </a:rPr>
              <a:t>;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n-US" sz="2200" b="1" dirty="0" smtClean="0">
                <a:latin typeface="Consolas"/>
                <a:cs typeface="Consolas"/>
              </a:rPr>
              <a:t>}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008000"/>
                </a:solidFill>
                <a:latin typeface="Consolas"/>
                <a:cs typeface="Consolas"/>
              </a:rPr>
              <a:t>// end else part of the statement</a:t>
            </a:r>
          </a:p>
          <a:p>
            <a:pPr marL="0" indent="0">
              <a:buNone/>
            </a:pPr>
            <a:endParaRPr lang="en-US" sz="28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AF83-BCC0-5D46-8916-79975400307A}" type="datetime1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Matni, CS16, Fa16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E9F2-123E-214F-8984-0D1E0CFAED8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6019800" y="3055388"/>
            <a:ext cx="739348" cy="1191750"/>
          </a:xfrm>
          <a:prstGeom prst="rightBrace">
            <a:avLst>
              <a:gd name="adj1" fmla="val 8333"/>
              <a:gd name="adj2" fmla="val 50730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59148" y="3189598"/>
            <a:ext cx="2390783" cy="83099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Groups of statements</a:t>
            </a:r>
          </a:p>
          <a:p>
            <a:r>
              <a:rPr lang="en-US" sz="1600" dirty="0" smtClean="0"/>
              <a:t>(sometimes called a block)</a:t>
            </a:r>
            <a:br>
              <a:rPr lang="en-US" sz="1600" dirty="0" smtClean="0"/>
            </a:br>
            <a:r>
              <a:rPr lang="en-US" sz="1600" dirty="0" smtClean="0"/>
              <a:t>kept together with </a:t>
            </a:r>
            <a:r>
              <a:rPr lang="en-US" sz="1600" b="1" dirty="0" smtClean="0"/>
              <a:t>{  …  }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37389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of Boolean Expressions:</a:t>
            </a:r>
            <a:br>
              <a:rPr lang="en-US" dirty="0" smtClean="0"/>
            </a:br>
            <a:r>
              <a:rPr lang="en-US" i="1" dirty="0" smtClean="0"/>
              <a:t>AND, OR, NOT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Since flow control statements depend on Booleans, </a:t>
            </a:r>
            <a:br>
              <a:rPr lang="en-US" sz="2000" dirty="0" smtClean="0"/>
            </a:br>
            <a:r>
              <a:rPr lang="en-US" sz="2000" dirty="0" smtClean="0"/>
              <a:t>						let’s review some related expressions: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AND operator (&amp;&amp;)</a:t>
            </a:r>
          </a:p>
          <a:p>
            <a:r>
              <a:rPr lang="en-US" sz="2000" dirty="0" smtClean="0"/>
              <a:t>(expression 1) &amp;&amp; (expression 2)</a:t>
            </a:r>
          </a:p>
          <a:p>
            <a:r>
              <a:rPr lang="en-US" sz="2000" dirty="0" smtClean="0"/>
              <a:t>True </a:t>
            </a:r>
            <a:r>
              <a:rPr lang="en-US" sz="2000" dirty="0"/>
              <a:t>if </a:t>
            </a:r>
            <a:r>
              <a:rPr lang="en-US" sz="2000" i="1" u="sng" dirty="0"/>
              <a:t>both</a:t>
            </a:r>
            <a:r>
              <a:rPr lang="en-US" sz="2000" dirty="0"/>
              <a:t> expressions </a:t>
            </a:r>
            <a:r>
              <a:rPr lang="en-US" sz="2000" dirty="0" smtClean="0"/>
              <a:t>are </a:t>
            </a:r>
            <a:r>
              <a:rPr lang="en-US" sz="2000" dirty="0"/>
              <a:t>true </a:t>
            </a: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OR </a:t>
            </a:r>
            <a:r>
              <a:rPr lang="en-US" sz="2000" b="1" dirty="0"/>
              <a:t>operator </a:t>
            </a:r>
            <a:r>
              <a:rPr lang="en-US" sz="2000" b="1" dirty="0" smtClean="0"/>
              <a:t>(||)</a:t>
            </a:r>
            <a:endParaRPr lang="en-US" sz="2000" b="1" dirty="0"/>
          </a:p>
          <a:p>
            <a:r>
              <a:rPr lang="en-US" sz="2000" dirty="0"/>
              <a:t>(expression 1) </a:t>
            </a:r>
            <a:r>
              <a:rPr lang="en-US" sz="2000" dirty="0" smtClean="0"/>
              <a:t>|| </a:t>
            </a:r>
            <a:r>
              <a:rPr lang="en-US" sz="2000" dirty="0"/>
              <a:t>(expression 2)</a:t>
            </a:r>
          </a:p>
          <a:p>
            <a:r>
              <a:rPr lang="en-US" sz="2000" dirty="0"/>
              <a:t>True if </a:t>
            </a:r>
            <a:r>
              <a:rPr lang="en-US" sz="2000" i="1" u="sng" dirty="0" smtClean="0"/>
              <a:t>either</a:t>
            </a:r>
            <a:r>
              <a:rPr lang="en-US" sz="2000" i="1" dirty="0" smtClean="0"/>
              <a:t> </a:t>
            </a:r>
            <a:r>
              <a:rPr lang="en-US" sz="2000" dirty="0" smtClean="0"/>
              <a:t>expression is </a:t>
            </a:r>
            <a:r>
              <a:rPr lang="en-US" sz="2000" dirty="0"/>
              <a:t>true 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NOT </a:t>
            </a:r>
            <a:r>
              <a:rPr lang="en-US" sz="2000" b="1" dirty="0"/>
              <a:t>operator </a:t>
            </a:r>
            <a:r>
              <a:rPr lang="en-US" sz="2000" b="1" dirty="0" smtClean="0"/>
              <a:t>(!)</a:t>
            </a:r>
            <a:endParaRPr lang="en-US" sz="2000" b="1" dirty="0"/>
          </a:p>
          <a:p>
            <a:r>
              <a:rPr lang="en-US" sz="2000" dirty="0" smtClean="0"/>
              <a:t>!(expression)</a:t>
            </a:r>
            <a:endParaRPr lang="en-US" sz="2000" dirty="0"/>
          </a:p>
          <a:p>
            <a:r>
              <a:rPr lang="en-US" sz="2000" dirty="0" smtClean="0"/>
              <a:t>False, if the expression is true (and vice versa)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AF83-BCC0-5D46-8916-79975400307A}" type="datetime1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Matni, CS16, Fa16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E9F2-123E-214F-8984-0D1E0CFAED8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>
            <a:off x="2413849" y="3641511"/>
            <a:ext cx="4950285" cy="44333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Note: no space between each ‘|’ character!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714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Truth Tables for Boolean Operations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AF83-BCC0-5D46-8916-79975400307A}" type="datetime1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Matni, CS16, Fa16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E9F2-123E-214F-8984-0D1E0CFAED83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938007"/>
              </p:ext>
            </p:extLst>
          </p:nvPr>
        </p:nvGraphicFramePr>
        <p:xfrm>
          <a:off x="1032933" y="1925262"/>
          <a:ext cx="1699578" cy="1981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60680"/>
                <a:gridCol w="354330"/>
                <a:gridCol w="9845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 &amp;&amp; 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8065945"/>
              </p:ext>
            </p:extLst>
          </p:nvPr>
        </p:nvGraphicFramePr>
        <p:xfrm>
          <a:off x="3970867" y="1925262"/>
          <a:ext cx="1699578" cy="1981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60680"/>
                <a:gridCol w="354330"/>
                <a:gridCol w="9845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 || 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080579" y="2335366"/>
            <a:ext cx="4318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rgbClr val="FF0000"/>
                </a:solidFill>
              </a:rPr>
              <a:t>F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rgbClr val="FF0000"/>
                </a:solidFill>
              </a:rPr>
              <a:t>F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rgbClr val="FF0000"/>
                </a:solidFill>
              </a:rPr>
              <a:t>F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84646" y="2335366"/>
            <a:ext cx="4318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rgbClr val="FF0000"/>
                </a:solidFill>
              </a:rPr>
              <a:t>F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</a:rPr>
              <a:t>T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</a:rPr>
              <a:t>T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</a:rPr>
              <a:t>T</a:t>
            </a:r>
          </a:p>
        </p:txBody>
      </p:sp>
      <p:graphicFrame>
        <p:nvGraphicFramePr>
          <p:cNvPr id="13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6780676"/>
              </p:ext>
            </p:extLst>
          </p:nvPr>
        </p:nvGraphicFramePr>
        <p:xfrm>
          <a:off x="6908801" y="1925262"/>
          <a:ext cx="880110" cy="11887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60680"/>
                <a:gridCol w="5194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! 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333036" y="2335366"/>
            <a:ext cx="431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rgbClr val="FF0000"/>
                </a:solidFill>
              </a:rPr>
              <a:t>T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rgbClr val="FF0000"/>
                </a:solidFill>
              </a:rPr>
              <a:t>F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32933" y="1391861"/>
            <a:ext cx="1699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endParaRPr 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70867" y="1391861"/>
            <a:ext cx="1699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99067" y="1391861"/>
            <a:ext cx="1699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endParaRPr 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1934" y="5199214"/>
            <a:ext cx="78653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4. AND </a:t>
            </a:r>
            <a:r>
              <a:rPr lang="en-US" sz="2000" dirty="0" err="1" smtClean="0"/>
              <a:t>and</a:t>
            </a:r>
            <a:r>
              <a:rPr lang="en-US" sz="2000" dirty="0" smtClean="0"/>
              <a:t> OR are </a:t>
            </a:r>
            <a:r>
              <a:rPr lang="en-US" sz="2000" b="1" dirty="0" smtClean="0"/>
              <a:t>commutative, but not when mixed </a:t>
            </a:r>
            <a:r>
              <a:rPr lang="en-US" sz="2000" dirty="0" smtClean="0"/>
              <a:t>(so, order matters)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  </a:t>
            </a:r>
            <a:r>
              <a:rPr lang="en-US" sz="2000" dirty="0" smtClean="0"/>
              <a:t>X &amp;&amp; Y   =   Y &amp;&amp; X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 X &amp;&amp; (Y || Z)    is NOT =    (X &amp;&amp; Y) || 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1934" y="4005817"/>
            <a:ext cx="69286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 smtClean="0">
                <a:solidFill>
                  <a:schemeClr val="accent3"/>
                </a:solidFill>
              </a:rPr>
              <a:t>IMPORTANT NOTES:</a:t>
            </a:r>
          </a:p>
          <a:p>
            <a:r>
              <a:rPr lang="en-US" sz="2000" dirty="0" smtClean="0"/>
              <a:t>1. AND </a:t>
            </a:r>
            <a:r>
              <a:rPr lang="en-US" sz="2000" dirty="0" err="1" smtClean="0"/>
              <a:t>and</a:t>
            </a:r>
            <a:r>
              <a:rPr lang="en-US" sz="2000" dirty="0" smtClean="0"/>
              <a:t> OR are </a:t>
            </a:r>
            <a:r>
              <a:rPr lang="en-US" sz="2000" b="1" u="sng" dirty="0" smtClean="0"/>
              <a:t>not opposites</a:t>
            </a:r>
            <a:r>
              <a:rPr lang="en-US" sz="2000" b="1" dirty="0" smtClean="0"/>
              <a:t> </a:t>
            </a:r>
            <a:r>
              <a:rPr lang="en-US" sz="2000" dirty="0" smtClean="0"/>
              <a:t>of each other!!</a:t>
            </a:r>
          </a:p>
          <a:p>
            <a:r>
              <a:rPr lang="en-US" sz="2000" dirty="0" smtClean="0"/>
              <a:t>2. AND: if just one condition is false, then the outcome is false</a:t>
            </a:r>
          </a:p>
          <a:p>
            <a:r>
              <a:rPr lang="en-US" sz="2000" dirty="0" smtClean="0"/>
              <a:t>3. OR: </a:t>
            </a:r>
            <a:r>
              <a:rPr lang="en-US" sz="2000" dirty="0"/>
              <a:t> </a:t>
            </a:r>
            <a:r>
              <a:rPr lang="en-US" sz="2000" dirty="0" smtClean="0"/>
              <a:t>  if at least one condition is true, then the outcome is true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4818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7112</TotalTime>
  <Words>1217</Words>
  <Application>Microsoft Macintosh PowerPoint</Application>
  <PresentationFormat>On-screen Show (4:3)</PresentationFormat>
  <Paragraphs>350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Flow Control in C++ 1</vt:lpstr>
      <vt:lpstr>Announcements</vt:lpstr>
      <vt:lpstr>Lecture Outline</vt:lpstr>
      <vt:lpstr>Flow of Control</vt:lpstr>
      <vt:lpstr>IF/ELSE Statements</vt:lpstr>
      <vt:lpstr>Implementing IF/ELSE Statements  in C++</vt:lpstr>
      <vt:lpstr>IF/ELSE in C++</vt:lpstr>
      <vt:lpstr>Review of Boolean Expressions: AND, OR, NOT</vt:lpstr>
      <vt:lpstr>Truth Tables for Boolean Operations</vt:lpstr>
      <vt:lpstr>Order of Operation for Booleans</vt:lpstr>
      <vt:lpstr>Precedence Rules on Operations  in C++</vt:lpstr>
      <vt:lpstr>Examples of IF Statements</vt:lpstr>
      <vt:lpstr>Translating Inequalities  from Math into C++</vt:lpstr>
      <vt:lpstr>Beware:   =  vs  ==</vt:lpstr>
      <vt:lpstr>Simple Loops 1 while</vt:lpstr>
      <vt:lpstr>Simple Loops 2 do-while</vt:lpstr>
      <vt:lpstr>Simple Loops 3 for</vt:lpstr>
      <vt:lpstr>Increments and Decrements by 1</vt:lpstr>
      <vt:lpstr>Infinite Loops</vt:lpstr>
      <vt:lpstr>Notes on Program Style</vt:lpstr>
      <vt:lpstr>TO DOs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Ziad Matni</dc:creator>
  <cp:lastModifiedBy>Ziad Matni</cp:lastModifiedBy>
  <cp:revision>271</cp:revision>
  <cp:lastPrinted>2016-10-05T06:21:18Z</cp:lastPrinted>
  <dcterms:created xsi:type="dcterms:W3CDTF">2016-09-20T06:06:58Z</dcterms:created>
  <dcterms:modified xsi:type="dcterms:W3CDTF">2016-10-05T06:40:28Z</dcterms:modified>
</cp:coreProperties>
</file>