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18288000" cy="10287000"/>
  <p:notesSz cx="6858000" cy="9144000"/>
  <p:embeddedFontLst>
    <p:embeddedFont>
      <p:font typeface="Bungee" panose="020B0604020202020204" charset="0"/>
      <p:regular r:id="rId41"/>
    </p:embeddedFont>
    <p:embeddedFont>
      <p:font typeface="Questrial" panose="020F0502020204030204" pitchFamily="2" charset="0"/>
      <p:regular r:id="rId4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9" d="100"/>
          <a:sy n="69" d="100"/>
        </p:scale>
        <p:origin x="83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6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11.sv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B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88109" y="857737"/>
            <a:ext cx="16565336" cy="8571526"/>
            <a:chOff x="0" y="0"/>
            <a:chExt cx="4362887" cy="225752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62887" cy="2257521"/>
            </a:xfrm>
            <a:custGeom>
              <a:avLst/>
              <a:gdLst/>
              <a:ahLst/>
              <a:cxnLst/>
              <a:rect l="l" t="t" r="r" b="b"/>
              <a:pathLst>
                <a:path w="4362887" h="2257521">
                  <a:moveTo>
                    <a:pt x="5141" y="0"/>
                  </a:moveTo>
                  <a:lnTo>
                    <a:pt x="4357746" y="0"/>
                  </a:lnTo>
                  <a:cubicBezTo>
                    <a:pt x="4360585" y="0"/>
                    <a:pt x="4362887" y="2302"/>
                    <a:pt x="4362887" y="5141"/>
                  </a:cubicBezTo>
                  <a:lnTo>
                    <a:pt x="4362887" y="2252380"/>
                  </a:lnTo>
                  <a:cubicBezTo>
                    <a:pt x="4362887" y="2253744"/>
                    <a:pt x="4362345" y="2255052"/>
                    <a:pt x="4361381" y="2256016"/>
                  </a:cubicBezTo>
                  <a:cubicBezTo>
                    <a:pt x="4360417" y="2256980"/>
                    <a:pt x="4359110" y="2257521"/>
                    <a:pt x="4357746" y="2257521"/>
                  </a:cubicBezTo>
                  <a:lnTo>
                    <a:pt x="5141" y="2257521"/>
                  </a:lnTo>
                  <a:cubicBezTo>
                    <a:pt x="2302" y="2257521"/>
                    <a:pt x="0" y="2255220"/>
                    <a:pt x="0" y="2252380"/>
                  </a:cubicBezTo>
                  <a:lnTo>
                    <a:pt x="0" y="5141"/>
                  </a:lnTo>
                  <a:cubicBezTo>
                    <a:pt x="0" y="2302"/>
                    <a:pt x="2302" y="0"/>
                    <a:pt x="5141" y="0"/>
                  </a:cubicBezTo>
                  <a:close/>
                </a:path>
              </a:pathLst>
            </a:custGeom>
            <a:solidFill>
              <a:srgbClr val="FFFFFF"/>
            </a:solidFill>
            <a:ln w="1143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MX" u="sng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85725"/>
              <a:ext cx="4362887" cy="23432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4"/>
                </a:lnSpc>
              </a:pPr>
              <a:endParaRPr u="sng"/>
            </a:p>
          </p:txBody>
        </p:sp>
      </p:grpSp>
      <p:sp>
        <p:nvSpPr>
          <p:cNvPr id="5" name="Freeform 5"/>
          <p:cNvSpPr/>
          <p:nvPr/>
        </p:nvSpPr>
        <p:spPr>
          <a:xfrm>
            <a:off x="-8551949" y="5763997"/>
            <a:ext cx="11230619" cy="7330531"/>
          </a:xfrm>
          <a:custGeom>
            <a:avLst/>
            <a:gdLst/>
            <a:ahLst/>
            <a:cxnLst/>
            <a:rect l="l" t="t" r="r" b="b"/>
            <a:pathLst>
              <a:path w="11230619" h="7330531">
                <a:moveTo>
                  <a:pt x="0" y="0"/>
                </a:moveTo>
                <a:lnTo>
                  <a:pt x="11230619" y="0"/>
                </a:lnTo>
                <a:lnTo>
                  <a:pt x="11230619" y="7330532"/>
                </a:lnTo>
                <a:lnTo>
                  <a:pt x="0" y="73305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6" name="Freeform 6"/>
          <p:cNvSpPr/>
          <p:nvPr/>
        </p:nvSpPr>
        <p:spPr>
          <a:xfrm>
            <a:off x="15868977" y="-1070739"/>
            <a:ext cx="10126259" cy="6609686"/>
          </a:xfrm>
          <a:custGeom>
            <a:avLst/>
            <a:gdLst/>
            <a:ahLst/>
            <a:cxnLst/>
            <a:rect l="l" t="t" r="r" b="b"/>
            <a:pathLst>
              <a:path w="10126259" h="6609686">
                <a:moveTo>
                  <a:pt x="0" y="0"/>
                </a:moveTo>
                <a:lnTo>
                  <a:pt x="10126259" y="0"/>
                </a:lnTo>
                <a:lnTo>
                  <a:pt x="10126259" y="6609685"/>
                </a:lnTo>
                <a:lnTo>
                  <a:pt x="0" y="66096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7" name="Freeform 7"/>
          <p:cNvSpPr/>
          <p:nvPr/>
        </p:nvSpPr>
        <p:spPr>
          <a:xfrm>
            <a:off x="388109" y="360846"/>
            <a:ext cx="898807" cy="2019791"/>
          </a:xfrm>
          <a:custGeom>
            <a:avLst/>
            <a:gdLst/>
            <a:ahLst/>
            <a:cxnLst/>
            <a:rect l="l" t="t" r="r" b="b"/>
            <a:pathLst>
              <a:path w="898807" h="2019791">
                <a:moveTo>
                  <a:pt x="0" y="0"/>
                </a:moveTo>
                <a:lnTo>
                  <a:pt x="898807" y="0"/>
                </a:lnTo>
                <a:lnTo>
                  <a:pt x="898807" y="2019791"/>
                </a:lnTo>
                <a:lnTo>
                  <a:pt x="0" y="201979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8" name="Freeform 8"/>
          <p:cNvSpPr/>
          <p:nvPr/>
        </p:nvSpPr>
        <p:spPr>
          <a:xfrm rot="1935342" flipH="1">
            <a:off x="16003857" y="7631811"/>
            <a:ext cx="1183605" cy="2188484"/>
          </a:xfrm>
          <a:custGeom>
            <a:avLst/>
            <a:gdLst/>
            <a:ahLst/>
            <a:cxnLst/>
            <a:rect l="l" t="t" r="r" b="b"/>
            <a:pathLst>
              <a:path w="1183605" h="2188484">
                <a:moveTo>
                  <a:pt x="1183605" y="0"/>
                </a:moveTo>
                <a:lnTo>
                  <a:pt x="0" y="0"/>
                </a:lnTo>
                <a:lnTo>
                  <a:pt x="0" y="2188484"/>
                </a:lnTo>
                <a:lnTo>
                  <a:pt x="1183605" y="2188484"/>
                </a:lnTo>
                <a:lnTo>
                  <a:pt x="1183605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9" name="Freeform 9"/>
          <p:cNvSpPr/>
          <p:nvPr/>
        </p:nvSpPr>
        <p:spPr>
          <a:xfrm rot="2483638">
            <a:off x="8424582" y="1490240"/>
            <a:ext cx="1472544" cy="1487728"/>
          </a:xfrm>
          <a:custGeom>
            <a:avLst/>
            <a:gdLst/>
            <a:ahLst/>
            <a:cxnLst/>
            <a:rect l="l" t="t" r="r" b="b"/>
            <a:pathLst>
              <a:path w="1472544" h="1487728">
                <a:moveTo>
                  <a:pt x="0" y="0"/>
                </a:moveTo>
                <a:lnTo>
                  <a:pt x="1472544" y="0"/>
                </a:lnTo>
                <a:lnTo>
                  <a:pt x="1472544" y="1487727"/>
                </a:lnTo>
                <a:lnTo>
                  <a:pt x="0" y="148772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r="-90511" b="-89118"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0" name="TextBox 10"/>
          <p:cNvSpPr txBox="1"/>
          <p:nvPr/>
        </p:nvSpPr>
        <p:spPr>
          <a:xfrm>
            <a:off x="3903134" y="2917810"/>
            <a:ext cx="10685779" cy="53694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37"/>
              </a:lnSpc>
            </a:pPr>
            <a:r>
              <a:rPr lang="en-US" sz="8389" dirty="0">
                <a:latin typeface="Bungee"/>
                <a:ea typeface="Bungee"/>
                <a:cs typeface="Bungee"/>
                <a:sym typeface="Bungee"/>
              </a:rPr>
              <a:t>IMPLEMENTACIÓN</a:t>
            </a:r>
          </a:p>
          <a:p>
            <a:pPr algn="ctr">
              <a:lnSpc>
                <a:spcPts val="8137"/>
              </a:lnSpc>
            </a:pPr>
            <a:r>
              <a:rPr lang="en-US" sz="8389" b="1" dirty="0">
                <a:latin typeface="Bungee"/>
                <a:ea typeface="Bungee"/>
                <a:cs typeface="Bungee"/>
                <a:sym typeface="Bungee"/>
              </a:rPr>
              <a:t>DE  </a:t>
            </a:r>
            <a:r>
              <a:rPr lang="en-US" sz="8389" b="1" dirty="0" err="1">
                <a:latin typeface="Bungee"/>
                <a:ea typeface="Bungee"/>
                <a:cs typeface="Bungee"/>
                <a:sym typeface="Bungee"/>
              </a:rPr>
              <a:t>MICROSERVICIoS</a:t>
            </a:r>
            <a:endParaRPr lang="en-US" sz="8389" b="1" dirty="0">
              <a:latin typeface="Bungee"/>
              <a:ea typeface="Bungee"/>
              <a:cs typeface="Bungee"/>
              <a:sym typeface="Bungee"/>
            </a:endParaRPr>
          </a:p>
          <a:p>
            <a:pPr algn="ctr">
              <a:lnSpc>
                <a:spcPts val="8137"/>
              </a:lnSpc>
            </a:pPr>
            <a:endParaRPr lang="en-US" sz="8389" dirty="0">
              <a:solidFill>
                <a:srgbClr val="FFFFFF"/>
              </a:solidFill>
              <a:latin typeface="Bungee"/>
              <a:ea typeface="Bungee"/>
              <a:cs typeface="Bungee"/>
              <a:sym typeface="Bungee"/>
            </a:endParaRPr>
          </a:p>
          <a:p>
            <a:pPr marL="0" lvl="0" indent="0" algn="just">
              <a:lnSpc>
                <a:spcPts val="8137"/>
              </a:lnSpc>
            </a:pPr>
            <a:endParaRPr lang="en-US" sz="8389" dirty="0">
              <a:solidFill>
                <a:srgbClr val="FFFFFF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1191962" y="1227867"/>
            <a:ext cx="4319230" cy="7059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05"/>
              </a:lnSpc>
              <a:spcBef>
                <a:spcPct val="0"/>
              </a:spcBef>
            </a:pPr>
            <a:r>
              <a:rPr lang="en-US" sz="3699" spc="-429">
                <a:solidFill>
                  <a:srgbClr val="000000"/>
                </a:solidFill>
                <a:latin typeface="Bungee"/>
                <a:ea typeface="Bungee"/>
                <a:cs typeface="Bungee"/>
                <a:sym typeface="Bungee"/>
              </a:rPr>
              <a:t>cASO : pERFULANDIA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090231" y="6167562"/>
            <a:ext cx="4528497" cy="9746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589"/>
              </a:lnSpc>
              <a:spcBef>
                <a:spcPct val="0"/>
              </a:spcBef>
            </a:pPr>
            <a:r>
              <a:rPr lang="en-US" sz="5499" spc="-637" dirty="0" err="1">
                <a:solidFill>
                  <a:srgbClr val="000000"/>
                </a:solidFill>
                <a:latin typeface="Bungee"/>
                <a:ea typeface="Bungee"/>
                <a:cs typeface="Bungee"/>
                <a:sym typeface="Bungee"/>
              </a:rPr>
              <a:t>perfusmart</a:t>
            </a:r>
            <a:endParaRPr lang="en-US" sz="5499" spc="-637" dirty="0">
              <a:solidFill>
                <a:srgbClr val="000000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934968" y="8618981"/>
            <a:ext cx="16018476" cy="639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05"/>
              </a:lnSpc>
              <a:spcBef>
                <a:spcPct val="0"/>
              </a:spcBef>
            </a:pPr>
            <a:r>
              <a:rPr lang="en-US" sz="3699" spc="59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Grupo 1: Gonzalo Navarrete - Carla Prado - Fernando Zárate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B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61332" y="686774"/>
            <a:ext cx="16565336" cy="8913453"/>
            <a:chOff x="0" y="0"/>
            <a:chExt cx="4362887" cy="234757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62887" cy="2347576"/>
            </a:xfrm>
            <a:custGeom>
              <a:avLst/>
              <a:gdLst/>
              <a:ahLst/>
              <a:cxnLst/>
              <a:rect l="l" t="t" r="r" b="b"/>
              <a:pathLst>
                <a:path w="4362887" h="2347576">
                  <a:moveTo>
                    <a:pt x="5141" y="0"/>
                  </a:moveTo>
                  <a:lnTo>
                    <a:pt x="4357746" y="0"/>
                  </a:lnTo>
                  <a:cubicBezTo>
                    <a:pt x="4360585" y="0"/>
                    <a:pt x="4362887" y="2302"/>
                    <a:pt x="4362887" y="5141"/>
                  </a:cubicBezTo>
                  <a:lnTo>
                    <a:pt x="4362887" y="2342435"/>
                  </a:lnTo>
                  <a:cubicBezTo>
                    <a:pt x="4362887" y="2345274"/>
                    <a:pt x="4360585" y="2347576"/>
                    <a:pt x="4357746" y="2347576"/>
                  </a:cubicBezTo>
                  <a:lnTo>
                    <a:pt x="5141" y="2347576"/>
                  </a:lnTo>
                  <a:cubicBezTo>
                    <a:pt x="3777" y="2347576"/>
                    <a:pt x="2470" y="2347034"/>
                    <a:pt x="1506" y="2346070"/>
                  </a:cubicBezTo>
                  <a:cubicBezTo>
                    <a:pt x="542" y="2345106"/>
                    <a:pt x="0" y="2343799"/>
                    <a:pt x="0" y="2342435"/>
                  </a:cubicBezTo>
                  <a:lnTo>
                    <a:pt x="0" y="5141"/>
                  </a:lnTo>
                  <a:cubicBezTo>
                    <a:pt x="0" y="2302"/>
                    <a:pt x="2302" y="0"/>
                    <a:pt x="5141" y="0"/>
                  </a:cubicBezTo>
                  <a:close/>
                </a:path>
              </a:pathLst>
            </a:custGeom>
            <a:solidFill>
              <a:srgbClr val="FFFFFF"/>
            </a:solidFill>
            <a:ln w="666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85725"/>
              <a:ext cx="4362887" cy="24333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4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3916066" y="6447280"/>
            <a:ext cx="4535351" cy="4114800"/>
          </a:xfrm>
          <a:custGeom>
            <a:avLst/>
            <a:gdLst/>
            <a:ahLst/>
            <a:cxnLst/>
            <a:rect l="l" t="t" r="r" b="b"/>
            <a:pathLst>
              <a:path w="4535351" h="4114800">
                <a:moveTo>
                  <a:pt x="0" y="0"/>
                </a:moveTo>
                <a:lnTo>
                  <a:pt x="4535351" y="0"/>
                </a:lnTo>
                <a:lnTo>
                  <a:pt x="453535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6" name="TextBox 6"/>
          <p:cNvSpPr txBox="1"/>
          <p:nvPr/>
        </p:nvSpPr>
        <p:spPr>
          <a:xfrm>
            <a:off x="297118" y="914400"/>
            <a:ext cx="16962182" cy="1187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40"/>
              </a:lnSpc>
            </a:pPr>
            <a:r>
              <a:rPr lang="en-US" sz="7079">
                <a:solidFill>
                  <a:srgbClr val="000000"/>
                </a:solidFill>
                <a:latin typeface="Bungee"/>
                <a:ea typeface="Bungee"/>
                <a:cs typeface="Bungee"/>
                <a:sym typeface="Bungee"/>
              </a:rPr>
              <a:t>DEPENDENCIAS MAVEN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102753" y="2820917"/>
            <a:ext cx="14475632" cy="57443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0889" lvl="1" indent="-320445" algn="l">
              <a:lnSpc>
                <a:spcPts val="4155"/>
              </a:lnSpc>
              <a:buAutoNum type="arabicPeriod"/>
            </a:pPr>
            <a:r>
              <a:rPr lang="en-US" sz="2968">
                <a:solidFill>
                  <a:srgbClr val="42A5F5"/>
                </a:solidFill>
                <a:latin typeface="Questrial"/>
                <a:ea typeface="Questrial"/>
                <a:cs typeface="Questrial"/>
                <a:sym typeface="Questrial"/>
              </a:rPr>
              <a:t>Spring Web: </a:t>
            </a:r>
            <a:r>
              <a:rPr lang="en-US" sz="2968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Permite crear servicios REST y manejar peticiones HTTP, facilitando el desarrollo de APIs web </a:t>
            </a:r>
          </a:p>
          <a:p>
            <a:pPr marL="640889" lvl="1" indent="-320445" algn="l">
              <a:lnSpc>
                <a:spcPts val="4155"/>
              </a:lnSpc>
              <a:buAutoNum type="arabicPeriod"/>
            </a:pPr>
            <a:r>
              <a:rPr lang="en-US" sz="2968">
                <a:solidFill>
                  <a:srgbClr val="42A5F5"/>
                </a:solidFill>
                <a:latin typeface="Questrial"/>
                <a:ea typeface="Questrial"/>
                <a:cs typeface="Questrial"/>
                <a:sym typeface="Questrial"/>
              </a:rPr>
              <a:t>Spring Data JPA: </a:t>
            </a:r>
            <a:r>
              <a:rPr lang="en-US" sz="2968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Facilita el acceso a bases de datos usando JPA y Hibernate, permitiendo realizar operaciones CRUD con poco código y de manera eficiente.</a:t>
            </a:r>
          </a:p>
          <a:p>
            <a:pPr marL="640889" lvl="1" indent="-320445" algn="l">
              <a:lnSpc>
                <a:spcPts val="4155"/>
              </a:lnSpc>
              <a:buAutoNum type="arabicPeriod"/>
            </a:pPr>
            <a:r>
              <a:rPr lang="en-US" sz="2968">
                <a:solidFill>
                  <a:srgbClr val="42A5F5"/>
                </a:solidFill>
                <a:latin typeface="Questrial"/>
                <a:ea typeface="Questrial"/>
                <a:cs typeface="Questrial"/>
                <a:sym typeface="Questrial"/>
              </a:rPr>
              <a:t>Springboot Dev Tools: </a:t>
            </a:r>
            <a:r>
              <a:rPr lang="en-US" sz="2968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Mejora la experiencia de desarrollo recargando automáticamente la aplicación al detectar cambios en el código.</a:t>
            </a:r>
          </a:p>
          <a:p>
            <a:pPr marL="640889" lvl="1" indent="-320445" algn="l">
              <a:lnSpc>
                <a:spcPts val="4155"/>
              </a:lnSpc>
              <a:buAutoNum type="arabicPeriod"/>
            </a:pPr>
            <a:r>
              <a:rPr lang="en-US" sz="2968">
                <a:solidFill>
                  <a:srgbClr val="42A5F5"/>
                </a:solidFill>
                <a:latin typeface="Questrial"/>
                <a:ea typeface="Questrial"/>
                <a:cs typeface="Questrial"/>
                <a:sym typeface="Questrial"/>
              </a:rPr>
              <a:t>MySqlDriver: </a:t>
            </a:r>
            <a:r>
              <a:rPr lang="en-US" sz="2968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Es el conector necesario para establecer la conexión entre la aplicación y una base de datos MySQL.</a:t>
            </a:r>
          </a:p>
          <a:p>
            <a:pPr algn="l">
              <a:lnSpc>
                <a:spcPts val="4155"/>
              </a:lnSpc>
            </a:pPr>
            <a:endParaRPr lang="en-US" sz="2968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algn="l">
              <a:lnSpc>
                <a:spcPts val="4155"/>
              </a:lnSpc>
            </a:pPr>
            <a:endParaRPr lang="en-US" sz="2968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algn="l">
              <a:lnSpc>
                <a:spcPts val="4155"/>
              </a:lnSpc>
            </a:pPr>
            <a:endParaRPr lang="en-US" sz="2968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B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61332" y="686774"/>
            <a:ext cx="16565336" cy="8913453"/>
            <a:chOff x="0" y="0"/>
            <a:chExt cx="4362887" cy="234757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62887" cy="2347576"/>
            </a:xfrm>
            <a:custGeom>
              <a:avLst/>
              <a:gdLst/>
              <a:ahLst/>
              <a:cxnLst/>
              <a:rect l="l" t="t" r="r" b="b"/>
              <a:pathLst>
                <a:path w="4362887" h="2347576">
                  <a:moveTo>
                    <a:pt x="5141" y="0"/>
                  </a:moveTo>
                  <a:lnTo>
                    <a:pt x="4357746" y="0"/>
                  </a:lnTo>
                  <a:cubicBezTo>
                    <a:pt x="4360585" y="0"/>
                    <a:pt x="4362887" y="2302"/>
                    <a:pt x="4362887" y="5141"/>
                  </a:cubicBezTo>
                  <a:lnTo>
                    <a:pt x="4362887" y="2342435"/>
                  </a:lnTo>
                  <a:cubicBezTo>
                    <a:pt x="4362887" y="2345274"/>
                    <a:pt x="4360585" y="2347576"/>
                    <a:pt x="4357746" y="2347576"/>
                  </a:cubicBezTo>
                  <a:lnTo>
                    <a:pt x="5141" y="2347576"/>
                  </a:lnTo>
                  <a:cubicBezTo>
                    <a:pt x="3777" y="2347576"/>
                    <a:pt x="2470" y="2347034"/>
                    <a:pt x="1506" y="2346070"/>
                  </a:cubicBezTo>
                  <a:cubicBezTo>
                    <a:pt x="542" y="2345106"/>
                    <a:pt x="0" y="2343799"/>
                    <a:pt x="0" y="2342435"/>
                  </a:cubicBezTo>
                  <a:lnTo>
                    <a:pt x="0" y="5141"/>
                  </a:lnTo>
                  <a:cubicBezTo>
                    <a:pt x="0" y="2302"/>
                    <a:pt x="2302" y="0"/>
                    <a:pt x="5141" y="0"/>
                  </a:cubicBezTo>
                  <a:close/>
                </a:path>
              </a:pathLst>
            </a:custGeom>
            <a:solidFill>
              <a:srgbClr val="FFFFFF"/>
            </a:solidFill>
            <a:ln w="666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85725"/>
              <a:ext cx="4362887" cy="24333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4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5871805" y="6468310"/>
            <a:ext cx="4535351" cy="4114800"/>
          </a:xfrm>
          <a:custGeom>
            <a:avLst/>
            <a:gdLst/>
            <a:ahLst/>
            <a:cxnLst/>
            <a:rect l="l" t="t" r="r" b="b"/>
            <a:pathLst>
              <a:path w="4535351" h="4114800">
                <a:moveTo>
                  <a:pt x="0" y="0"/>
                </a:moveTo>
                <a:lnTo>
                  <a:pt x="4535351" y="0"/>
                </a:lnTo>
                <a:lnTo>
                  <a:pt x="453535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6" name="TextBox 6"/>
          <p:cNvSpPr txBox="1"/>
          <p:nvPr/>
        </p:nvSpPr>
        <p:spPr>
          <a:xfrm>
            <a:off x="297118" y="914400"/>
            <a:ext cx="16962182" cy="1187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40"/>
              </a:lnSpc>
            </a:pPr>
            <a:r>
              <a:rPr lang="en-US" sz="7079">
                <a:solidFill>
                  <a:srgbClr val="000000"/>
                </a:solidFill>
                <a:latin typeface="Bungee"/>
                <a:ea typeface="Bungee"/>
                <a:cs typeface="Bungee"/>
                <a:sym typeface="Bungee"/>
              </a:rPr>
              <a:t>COMPONENTES SPRING BOOT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906184" y="2274151"/>
            <a:ext cx="14475632" cy="104592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55"/>
              </a:lnSpc>
            </a:pPr>
            <a:r>
              <a:rPr lang="en-US" sz="2968" u="sng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Anotaciones de componente o anotaciones de propósito </a:t>
            </a:r>
          </a:p>
          <a:p>
            <a:pPr algn="l">
              <a:lnSpc>
                <a:spcPts val="4155"/>
              </a:lnSpc>
            </a:pPr>
            <a:endParaRPr lang="en-US" sz="2968" u="sng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640889" lvl="1" indent="-320445" algn="l">
              <a:lnSpc>
                <a:spcPts val="4155"/>
              </a:lnSpc>
              <a:buAutoNum type="arabicPeriod"/>
            </a:pPr>
            <a:r>
              <a:rPr lang="en-US" sz="2968">
                <a:solidFill>
                  <a:srgbClr val="42A5F5"/>
                </a:solidFill>
                <a:latin typeface="Questrial"/>
                <a:ea typeface="Questrial"/>
                <a:cs typeface="Questrial"/>
                <a:sym typeface="Questrial"/>
              </a:rPr>
              <a:t>@SpringBootApplication:</a:t>
            </a:r>
            <a:r>
              <a:rPr lang="en-US" sz="2968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Es la anotación principal de arranque.</a:t>
            </a:r>
          </a:p>
          <a:p>
            <a:pPr marL="640889" lvl="1" indent="-320445" algn="l">
              <a:lnSpc>
                <a:spcPts val="4155"/>
              </a:lnSpc>
              <a:buAutoNum type="arabicPeriod"/>
            </a:pPr>
            <a:r>
              <a:rPr lang="en-US" sz="2968">
                <a:solidFill>
                  <a:srgbClr val="42A5F5"/>
                </a:solidFill>
                <a:latin typeface="Questrial"/>
                <a:ea typeface="Questrial"/>
                <a:cs typeface="Questrial"/>
                <a:sym typeface="Questrial"/>
              </a:rPr>
              <a:t>@RestController:</a:t>
            </a:r>
            <a:r>
              <a:rPr lang="en-US" sz="2968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Indica que la clase se encarga de recibir peticiones HTTP del cliente (como GET, POST, PUT, DELETE) y devolver respuestas en formato JSON. Es la forma de crear APIs web.</a:t>
            </a:r>
          </a:p>
          <a:p>
            <a:pPr marL="640889" lvl="1" indent="-320445" algn="l">
              <a:lnSpc>
                <a:spcPts val="4155"/>
              </a:lnSpc>
              <a:buAutoNum type="arabicPeriod"/>
            </a:pPr>
            <a:r>
              <a:rPr lang="en-US" sz="2968">
                <a:solidFill>
                  <a:srgbClr val="42A5F5"/>
                </a:solidFill>
                <a:latin typeface="Questrial"/>
                <a:ea typeface="Questrial"/>
                <a:cs typeface="Questrial"/>
                <a:sym typeface="Questrial"/>
              </a:rPr>
              <a:t>@Repository: </a:t>
            </a:r>
            <a:r>
              <a:rPr lang="en-US" sz="2968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Marca una clase que accede a la base de datos, y se encarga de operaciones como guardar, buscar, actualizar o eliminar datos (CRUD).</a:t>
            </a:r>
          </a:p>
          <a:p>
            <a:pPr marL="640889" lvl="1" indent="-320445" algn="l">
              <a:lnSpc>
                <a:spcPts val="4155"/>
              </a:lnSpc>
              <a:buAutoNum type="arabicPeriod"/>
            </a:pPr>
            <a:r>
              <a:rPr lang="en-US" sz="2968">
                <a:solidFill>
                  <a:srgbClr val="42A5F5"/>
                </a:solidFill>
                <a:latin typeface="Questrial"/>
                <a:ea typeface="Questrial"/>
                <a:cs typeface="Questrial"/>
                <a:sym typeface="Questrial"/>
              </a:rPr>
              <a:t>@Service: </a:t>
            </a:r>
            <a:r>
              <a:rPr lang="en-US" sz="2968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Define una clase que contiene la lógica de negocio. Actúa como intermediario entre el controlador (@RestController) y el repositorio (@Repository).</a:t>
            </a:r>
          </a:p>
          <a:p>
            <a:pPr marL="640889" lvl="1" indent="-320445" algn="l">
              <a:lnSpc>
                <a:spcPts val="4155"/>
              </a:lnSpc>
              <a:buAutoNum type="arabicPeriod"/>
            </a:pPr>
            <a:r>
              <a:rPr lang="en-US" sz="2968">
                <a:solidFill>
                  <a:srgbClr val="42A5F5"/>
                </a:solidFill>
                <a:latin typeface="Questrial"/>
                <a:ea typeface="Questrial"/>
                <a:cs typeface="Questrial"/>
                <a:sym typeface="Questrial"/>
              </a:rPr>
              <a:t>@Entity: </a:t>
            </a:r>
            <a:r>
              <a:rPr lang="en-US" sz="2968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Indica que la clase representa una tabla en la base de datos. Cada atributo de la clase corresponde a una columna.</a:t>
            </a:r>
          </a:p>
          <a:p>
            <a:pPr algn="l">
              <a:lnSpc>
                <a:spcPts val="4155"/>
              </a:lnSpc>
            </a:pPr>
            <a:endParaRPr lang="en-US" sz="2968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algn="l">
              <a:lnSpc>
                <a:spcPts val="4155"/>
              </a:lnSpc>
            </a:pPr>
            <a:endParaRPr lang="en-US" sz="2968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algn="l">
              <a:lnSpc>
                <a:spcPts val="4155"/>
              </a:lnSpc>
            </a:pPr>
            <a:endParaRPr lang="en-US" sz="2968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algn="l">
              <a:lnSpc>
                <a:spcPts val="4155"/>
              </a:lnSpc>
            </a:pPr>
            <a:endParaRPr lang="en-US" sz="2968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algn="l">
              <a:lnSpc>
                <a:spcPts val="4155"/>
              </a:lnSpc>
            </a:pPr>
            <a:endParaRPr lang="en-US" sz="2968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algn="l">
              <a:lnSpc>
                <a:spcPts val="4155"/>
              </a:lnSpc>
            </a:pPr>
            <a:endParaRPr lang="en-US" sz="2968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algn="l">
              <a:lnSpc>
                <a:spcPts val="4155"/>
              </a:lnSpc>
            </a:pPr>
            <a:endParaRPr lang="en-US" sz="2968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algn="l">
              <a:lnSpc>
                <a:spcPts val="4155"/>
              </a:lnSpc>
            </a:pPr>
            <a:endParaRPr lang="en-US" sz="2968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B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61332" y="686774"/>
            <a:ext cx="16565336" cy="8913453"/>
            <a:chOff x="0" y="0"/>
            <a:chExt cx="4362887" cy="234757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62887" cy="2347576"/>
            </a:xfrm>
            <a:custGeom>
              <a:avLst/>
              <a:gdLst/>
              <a:ahLst/>
              <a:cxnLst/>
              <a:rect l="l" t="t" r="r" b="b"/>
              <a:pathLst>
                <a:path w="4362887" h="2347576">
                  <a:moveTo>
                    <a:pt x="5141" y="0"/>
                  </a:moveTo>
                  <a:lnTo>
                    <a:pt x="4357746" y="0"/>
                  </a:lnTo>
                  <a:cubicBezTo>
                    <a:pt x="4360585" y="0"/>
                    <a:pt x="4362887" y="2302"/>
                    <a:pt x="4362887" y="5141"/>
                  </a:cubicBezTo>
                  <a:lnTo>
                    <a:pt x="4362887" y="2342435"/>
                  </a:lnTo>
                  <a:cubicBezTo>
                    <a:pt x="4362887" y="2345274"/>
                    <a:pt x="4360585" y="2347576"/>
                    <a:pt x="4357746" y="2347576"/>
                  </a:cubicBezTo>
                  <a:lnTo>
                    <a:pt x="5141" y="2347576"/>
                  </a:lnTo>
                  <a:cubicBezTo>
                    <a:pt x="3777" y="2347576"/>
                    <a:pt x="2470" y="2347034"/>
                    <a:pt x="1506" y="2346070"/>
                  </a:cubicBezTo>
                  <a:cubicBezTo>
                    <a:pt x="542" y="2345106"/>
                    <a:pt x="0" y="2343799"/>
                    <a:pt x="0" y="2342435"/>
                  </a:cubicBezTo>
                  <a:lnTo>
                    <a:pt x="0" y="5141"/>
                  </a:lnTo>
                  <a:cubicBezTo>
                    <a:pt x="0" y="2302"/>
                    <a:pt x="2302" y="0"/>
                    <a:pt x="5141" y="0"/>
                  </a:cubicBezTo>
                  <a:close/>
                </a:path>
              </a:pathLst>
            </a:custGeom>
            <a:solidFill>
              <a:srgbClr val="FFFFFF"/>
            </a:solidFill>
            <a:ln w="666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85725"/>
              <a:ext cx="4362887" cy="24333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4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3916066" y="6447280"/>
            <a:ext cx="4535351" cy="4114800"/>
          </a:xfrm>
          <a:custGeom>
            <a:avLst/>
            <a:gdLst/>
            <a:ahLst/>
            <a:cxnLst/>
            <a:rect l="l" t="t" r="r" b="b"/>
            <a:pathLst>
              <a:path w="4535351" h="4114800">
                <a:moveTo>
                  <a:pt x="0" y="0"/>
                </a:moveTo>
                <a:lnTo>
                  <a:pt x="4535351" y="0"/>
                </a:lnTo>
                <a:lnTo>
                  <a:pt x="453535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6" name="TextBox 6"/>
          <p:cNvSpPr txBox="1"/>
          <p:nvPr/>
        </p:nvSpPr>
        <p:spPr>
          <a:xfrm>
            <a:off x="297118" y="914400"/>
            <a:ext cx="16962182" cy="1187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40"/>
              </a:lnSpc>
            </a:pPr>
            <a:r>
              <a:rPr lang="en-US" sz="7079">
                <a:solidFill>
                  <a:srgbClr val="000000"/>
                </a:solidFill>
                <a:latin typeface="Bungee"/>
                <a:ea typeface="Bungee"/>
                <a:cs typeface="Bungee"/>
                <a:sym typeface="Bungee"/>
              </a:rPr>
              <a:t>COMPONENTES SPRING BOOT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906184" y="2466174"/>
            <a:ext cx="14475632" cy="67921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55"/>
              </a:lnSpc>
            </a:pPr>
            <a:r>
              <a:rPr lang="en-US" sz="2968" u="sng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Anotaciones y funciones por capa.</a:t>
            </a:r>
          </a:p>
          <a:p>
            <a:pPr algn="l">
              <a:lnSpc>
                <a:spcPts val="4155"/>
              </a:lnSpc>
            </a:pPr>
            <a:endParaRPr lang="en-US" sz="2968" u="sng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algn="l">
              <a:lnSpc>
                <a:spcPts val="4155"/>
              </a:lnSpc>
            </a:pPr>
            <a:r>
              <a:rPr lang="en-US" sz="2968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1.-</a:t>
            </a:r>
            <a:r>
              <a:rPr lang="en-US" sz="2968">
                <a:solidFill>
                  <a:srgbClr val="42A5F5"/>
                </a:solidFill>
                <a:latin typeface="Questrial"/>
                <a:ea typeface="Questrial"/>
                <a:cs typeface="Questrial"/>
                <a:sym typeface="Questrial"/>
              </a:rPr>
              <a:t>@RequestMapping:</a:t>
            </a:r>
            <a:r>
              <a:rPr lang="en-US" sz="2968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define la ruta base que un controlador o método debe manejar.</a:t>
            </a:r>
          </a:p>
          <a:p>
            <a:pPr algn="l">
              <a:lnSpc>
                <a:spcPts val="4155"/>
              </a:lnSpc>
            </a:pPr>
            <a:r>
              <a:rPr lang="en-US" sz="2968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2.-</a:t>
            </a:r>
            <a:r>
              <a:rPr lang="en-US" sz="2968">
                <a:solidFill>
                  <a:srgbClr val="42A5F5"/>
                </a:solidFill>
                <a:latin typeface="Questrial"/>
                <a:ea typeface="Questrial"/>
                <a:cs typeface="Questrial"/>
                <a:sym typeface="Questrial"/>
              </a:rPr>
              <a:t>@GetMapping: </a:t>
            </a:r>
            <a:r>
              <a:rPr lang="en-US" sz="2968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se utiliza para obtener datos del servidor sin hacer ninguna modificación.</a:t>
            </a:r>
          </a:p>
          <a:p>
            <a:pPr algn="l">
              <a:lnSpc>
                <a:spcPts val="4155"/>
              </a:lnSpc>
            </a:pPr>
            <a:r>
              <a:rPr lang="en-US" sz="2968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3.-</a:t>
            </a:r>
            <a:r>
              <a:rPr lang="en-US" sz="2968">
                <a:solidFill>
                  <a:srgbClr val="42A5F5"/>
                </a:solidFill>
                <a:latin typeface="Questrial"/>
                <a:ea typeface="Questrial"/>
                <a:cs typeface="Questrial"/>
                <a:sym typeface="Questrial"/>
              </a:rPr>
              <a:t>@PostMapping: </a:t>
            </a:r>
            <a:r>
              <a:rPr lang="en-US" sz="2968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se utiliza para ingresar datos al servidor.</a:t>
            </a:r>
          </a:p>
          <a:p>
            <a:pPr algn="l">
              <a:lnSpc>
                <a:spcPts val="4155"/>
              </a:lnSpc>
            </a:pPr>
            <a:r>
              <a:rPr lang="en-US" sz="2968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4.-</a:t>
            </a:r>
            <a:r>
              <a:rPr lang="en-US" sz="2968">
                <a:solidFill>
                  <a:srgbClr val="42A5F5"/>
                </a:solidFill>
                <a:latin typeface="Questrial"/>
                <a:ea typeface="Questrial"/>
                <a:cs typeface="Questrial"/>
                <a:sym typeface="Questrial"/>
              </a:rPr>
              <a:t>@PutMapping:</a:t>
            </a:r>
            <a:r>
              <a:rPr lang="en-US" sz="2968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Se utiliza para modificar datos del servidor.</a:t>
            </a:r>
          </a:p>
          <a:p>
            <a:pPr algn="l">
              <a:lnSpc>
                <a:spcPts val="4155"/>
              </a:lnSpc>
            </a:pPr>
            <a:r>
              <a:rPr lang="en-US" sz="2968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5.-</a:t>
            </a:r>
            <a:r>
              <a:rPr lang="en-US" sz="2968">
                <a:solidFill>
                  <a:srgbClr val="42A5F5"/>
                </a:solidFill>
                <a:latin typeface="Questrial"/>
                <a:ea typeface="Questrial"/>
                <a:cs typeface="Questrial"/>
                <a:sym typeface="Questrial"/>
              </a:rPr>
              <a:t>@DeleteMapping:</a:t>
            </a:r>
            <a:r>
              <a:rPr lang="en-US" sz="2968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Se utiliza para eliminar datos del servidor.</a:t>
            </a:r>
          </a:p>
          <a:p>
            <a:pPr algn="l">
              <a:lnSpc>
                <a:spcPts val="4155"/>
              </a:lnSpc>
            </a:pPr>
            <a:r>
              <a:rPr lang="en-US" sz="2968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6.-</a:t>
            </a:r>
            <a:r>
              <a:rPr lang="en-US" sz="2968">
                <a:solidFill>
                  <a:srgbClr val="42A5F5"/>
                </a:solidFill>
                <a:latin typeface="Questrial"/>
                <a:ea typeface="Questrial"/>
                <a:cs typeface="Questrial"/>
                <a:sym typeface="Questrial"/>
              </a:rPr>
              <a:t>@Autowired: </a:t>
            </a:r>
            <a:r>
              <a:rPr lang="en-US" sz="2968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se utiliza para inyectar automáticamente dependencias en los componentes de la aplicación.</a:t>
            </a:r>
          </a:p>
          <a:p>
            <a:pPr algn="l">
              <a:lnSpc>
                <a:spcPts val="4155"/>
              </a:lnSpc>
            </a:pPr>
            <a:r>
              <a:rPr lang="en-US" sz="2968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7.-</a:t>
            </a:r>
            <a:r>
              <a:rPr lang="en-US" sz="2968">
                <a:solidFill>
                  <a:srgbClr val="42A5F5"/>
                </a:solidFill>
                <a:latin typeface="Questrial"/>
                <a:ea typeface="Questrial"/>
                <a:cs typeface="Questrial"/>
                <a:sym typeface="Questrial"/>
              </a:rPr>
              <a:t>@Table:</a:t>
            </a:r>
            <a:r>
              <a:rPr lang="en-US" sz="2968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se utiliza para especificar el nombre de la tabla de base de datos a la que estará vinculada la entidad.</a:t>
            </a:r>
          </a:p>
          <a:p>
            <a:pPr algn="l">
              <a:lnSpc>
                <a:spcPts val="4155"/>
              </a:lnSpc>
            </a:pPr>
            <a:endParaRPr lang="en-US" sz="2968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B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61332" y="686774"/>
            <a:ext cx="16565336" cy="8913453"/>
            <a:chOff x="0" y="0"/>
            <a:chExt cx="4362887" cy="234757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62887" cy="2347576"/>
            </a:xfrm>
            <a:custGeom>
              <a:avLst/>
              <a:gdLst/>
              <a:ahLst/>
              <a:cxnLst/>
              <a:rect l="l" t="t" r="r" b="b"/>
              <a:pathLst>
                <a:path w="4362887" h="2347576">
                  <a:moveTo>
                    <a:pt x="5141" y="0"/>
                  </a:moveTo>
                  <a:lnTo>
                    <a:pt x="4357746" y="0"/>
                  </a:lnTo>
                  <a:cubicBezTo>
                    <a:pt x="4360585" y="0"/>
                    <a:pt x="4362887" y="2302"/>
                    <a:pt x="4362887" y="5141"/>
                  </a:cubicBezTo>
                  <a:lnTo>
                    <a:pt x="4362887" y="2342435"/>
                  </a:lnTo>
                  <a:cubicBezTo>
                    <a:pt x="4362887" y="2345274"/>
                    <a:pt x="4360585" y="2347576"/>
                    <a:pt x="4357746" y="2347576"/>
                  </a:cubicBezTo>
                  <a:lnTo>
                    <a:pt x="5141" y="2347576"/>
                  </a:lnTo>
                  <a:cubicBezTo>
                    <a:pt x="3777" y="2347576"/>
                    <a:pt x="2470" y="2347034"/>
                    <a:pt x="1506" y="2346070"/>
                  </a:cubicBezTo>
                  <a:cubicBezTo>
                    <a:pt x="542" y="2345106"/>
                    <a:pt x="0" y="2343799"/>
                    <a:pt x="0" y="2342435"/>
                  </a:cubicBezTo>
                  <a:lnTo>
                    <a:pt x="0" y="5141"/>
                  </a:lnTo>
                  <a:cubicBezTo>
                    <a:pt x="0" y="2302"/>
                    <a:pt x="2302" y="0"/>
                    <a:pt x="5141" y="0"/>
                  </a:cubicBezTo>
                  <a:close/>
                </a:path>
              </a:pathLst>
            </a:custGeom>
            <a:solidFill>
              <a:srgbClr val="FFFFFF"/>
            </a:solidFill>
            <a:ln w="666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85725"/>
              <a:ext cx="4362887" cy="24333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4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6020325" y="6490962"/>
            <a:ext cx="4535351" cy="4114800"/>
          </a:xfrm>
          <a:custGeom>
            <a:avLst/>
            <a:gdLst/>
            <a:ahLst/>
            <a:cxnLst/>
            <a:rect l="l" t="t" r="r" b="b"/>
            <a:pathLst>
              <a:path w="4535351" h="4114800">
                <a:moveTo>
                  <a:pt x="0" y="0"/>
                </a:moveTo>
                <a:lnTo>
                  <a:pt x="4535350" y="0"/>
                </a:lnTo>
                <a:lnTo>
                  <a:pt x="453535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6" name="TextBox 6"/>
          <p:cNvSpPr txBox="1"/>
          <p:nvPr/>
        </p:nvSpPr>
        <p:spPr>
          <a:xfrm>
            <a:off x="297118" y="914400"/>
            <a:ext cx="16962182" cy="1187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40"/>
              </a:lnSpc>
            </a:pPr>
            <a:r>
              <a:rPr lang="en-US" sz="7079">
                <a:solidFill>
                  <a:srgbClr val="000000"/>
                </a:solidFill>
                <a:latin typeface="Bungee"/>
                <a:ea typeface="Bungee"/>
                <a:cs typeface="Bungee"/>
                <a:sym typeface="Bungee"/>
              </a:rPr>
              <a:t>COMPONENTES SPRING BOOT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906184" y="1508201"/>
            <a:ext cx="14475632" cy="83637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55"/>
              </a:lnSpc>
            </a:pPr>
            <a:endParaRPr/>
          </a:p>
          <a:p>
            <a:pPr algn="l">
              <a:lnSpc>
                <a:spcPts val="4155"/>
              </a:lnSpc>
            </a:pPr>
            <a:r>
              <a:rPr lang="en-US" sz="2968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8.-</a:t>
            </a:r>
            <a:r>
              <a:rPr lang="en-US" sz="2968">
                <a:solidFill>
                  <a:srgbClr val="42A5F5"/>
                </a:solidFill>
                <a:latin typeface="Questrial"/>
                <a:ea typeface="Questrial"/>
                <a:cs typeface="Questrial"/>
                <a:sym typeface="Questrial"/>
              </a:rPr>
              <a:t>@Id</a:t>
            </a:r>
            <a:r>
              <a:rPr lang="en-US" sz="2968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: define el atributo como identificador primario.</a:t>
            </a:r>
          </a:p>
          <a:p>
            <a:pPr algn="l">
              <a:lnSpc>
                <a:spcPts val="4155"/>
              </a:lnSpc>
            </a:pPr>
            <a:r>
              <a:rPr lang="en-US" sz="2968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9.-</a:t>
            </a:r>
            <a:r>
              <a:rPr lang="en-US" sz="2968">
                <a:solidFill>
                  <a:srgbClr val="42A5F5"/>
                </a:solidFill>
                <a:latin typeface="Questrial"/>
                <a:ea typeface="Questrial"/>
                <a:cs typeface="Questrial"/>
                <a:sym typeface="Questrial"/>
              </a:rPr>
              <a:t>@GeneratedValue:</a:t>
            </a:r>
            <a:r>
              <a:rPr lang="en-US" sz="2968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indica que el atributo tendrá un valor generado automáticamente.</a:t>
            </a:r>
          </a:p>
          <a:p>
            <a:pPr algn="l">
              <a:lnSpc>
                <a:spcPts val="4155"/>
              </a:lnSpc>
            </a:pPr>
            <a:r>
              <a:rPr lang="en-US" sz="2968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10.-</a:t>
            </a:r>
            <a:r>
              <a:rPr lang="en-US" sz="2968">
                <a:solidFill>
                  <a:srgbClr val="42A5F5"/>
                </a:solidFill>
                <a:latin typeface="Questrial"/>
                <a:ea typeface="Questrial"/>
                <a:cs typeface="Questrial"/>
                <a:sym typeface="Questrial"/>
              </a:rPr>
              <a:t>@Column:</a:t>
            </a:r>
            <a:r>
              <a:rPr lang="en-US" sz="2968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indica el nombre que tendrá el atributo en la tabla de la base de datos.</a:t>
            </a:r>
          </a:p>
          <a:p>
            <a:pPr algn="l">
              <a:lnSpc>
                <a:spcPts val="4155"/>
              </a:lnSpc>
            </a:pPr>
            <a:r>
              <a:rPr lang="en-US" sz="2968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11.-</a:t>
            </a:r>
            <a:r>
              <a:rPr lang="en-US" sz="2968">
                <a:solidFill>
                  <a:srgbClr val="42A5F5"/>
                </a:solidFill>
                <a:latin typeface="Questrial"/>
                <a:ea typeface="Questrial"/>
                <a:cs typeface="Questrial"/>
                <a:sym typeface="Questrial"/>
              </a:rPr>
              <a:t>@Override:</a:t>
            </a:r>
            <a:r>
              <a:rPr lang="en-US" sz="2968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se utiliza para indicar que se está sobreescribiendo un método definido previamente en otra clase o interfaz</a:t>
            </a:r>
          </a:p>
          <a:p>
            <a:pPr algn="l">
              <a:lnSpc>
                <a:spcPts val="4155"/>
              </a:lnSpc>
            </a:pPr>
            <a:r>
              <a:rPr lang="en-US" sz="2968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12.-</a:t>
            </a:r>
            <a:r>
              <a:rPr lang="en-US" sz="2968">
                <a:solidFill>
                  <a:srgbClr val="42A5F5"/>
                </a:solidFill>
                <a:latin typeface="Questrial"/>
                <a:ea typeface="Questrial"/>
                <a:cs typeface="Questrial"/>
                <a:sym typeface="Questrial"/>
              </a:rPr>
              <a:t>@Transactional:</a:t>
            </a:r>
            <a:r>
              <a:rPr lang="en-US" sz="2968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gestiona las transacciones con la base de datos, si todo sale bien genera un commit, si algo falla, hace un rollback para mantener la integridad de los datos.</a:t>
            </a:r>
          </a:p>
          <a:p>
            <a:pPr algn="l">
              <a:lnSpc>
                <a:spcPts val="4155"/>
              </a:lnSpc>
            </a:pPr>
            <a:r>
              <a:rPr lang="en-US" sz="2968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13.-</a:t>
            </a:r>
            <a:r>
              <a:rPr lang="en-US" sz="2968">
                <a:solidFill>
                  <a:srgbClr val="42A5F5"/>
                </a:solidFill>
                <a:latin typeface="Questrial"/>
                <a:ea typeface="Questrial"/>
                <a:cs typeface="Questrial"/>
                <a:sym typeface="Questrial"/>
              </a:rPr>
              <a:t>@PathVariable: </a:t>
            </a:r>
            <a:r>
              <a:rPr lang="en-US" sz="2968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en Spring Boot sirve para extraer un valor de la URL y pasarlo como argumento al método del controlador.</a:t>
            </a:r>
          </a:p>
          <a:p>
            <a:pPr algn="l">
              <a:lnSpc>
                <a:spcPts val="4155"/>
              </a:lnSpc>
            </a:pPr>
            <a:r>
              <a:rPr lang="en-US" sz="2968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14.-</a:t>
            </a:r>
            <a:r>
              <a:rPr lang="en-US" sz="2968">
                <a:solidFill>
                  <a:srgbClr val="42A5F5"/>
                </a:solidFill>
                <a:latin typeface="Questrial"/>
                <a:ea typeface="Questrial"/>
                <a:cs typeface="Questrial"/>
                <a:sym typeface="Questrial"/>
              </a:rPr>
              <a:t>@RequestBody:</a:t>
            </a:r>
            <a:r>
              <a:rPr lang="en-US" sz="2968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recibir datos en formato JSON desde el cuerpo de una solicitud HTTP (por postman en este caso)y convertirlos automáticamente en un objeto Java.</a:t>
            </a:r>
          </a:p>
          <a:p>
            <a:pPr algn="l">
              <a:lnSpc>
                <a:spcPts val="4155"/>
              </a:lnSpc>
            </a:pPr>
            <a:endParaRPr lang="en-US" sz="2968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algn="l">
              <a:lnSpc>
                <a:spcPts val="4155"/>
              </a:lnSpc>
            </a:pPr>
            <a:endParaRPr lang="en-US" sz="2968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B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93964" y="586830"/>
            <a:ext cx="16565336" cy="8913453"/>
            <a:chOff x="0" y="0"/>
            <a:chExt cx="4362887" cy="234757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62887" cy="2347576"/>
            </a:xfrm>
            <a:custGeom>
              <a:avLst/>
              <a:gdLst/>
              <a:ahLst/>
              <a:cxnLst/>
              <a:rect l="l" t="t" r="r" b="b"/>
              <a:pathLst>
                <a:path w="4362887" h="2347576">
                  <a:moveTo>
                    <a:pt x="5141" y="0"/>
                  </a:moveTo>
                  <a:lnTo>
                    <a:pt x="4357746" y="0"/>
                  </a:lnTo>
                  <a:cubicBezTo>
                    <a:pt x="4360585" y="0"/>
                    <a:pt x="4362887" y="2302"/>
                    <a:pt x="4362887" y="5141"/>
                  </a:cubicBezTo>
                  <a:lnTo>
                    <a:pt x="4362887" y="2342435"/>
                  </a:lnTo>
                  <a:cubicBezTo>
                    <a:pt x="4362887" y="2345274"/>
                    <a:pt x="4360585" y="2347576"/>
                    <a:pt x="4357746" y="2347576"/>
                  </a:cubicBezTo>
                  <a:lnTo>
                    <a:pt x="5141" y="2347576"/>
                  </a:lnTo>
                  <a:cubicBezTo>
                    <a:pt x="3777" y="2347576"/>
                    <a:pt x="2470" y="2347034"/>
                    <a:pt x="1506" y="2346070"/>
                  </a:cubicBezTo>
                  <a:cubicBezTo>
                    <a:pt x="542" y="2345106"/>
                    <a:pt x="0" y="2343799"/>
                    <a:pt x="0" y="2342435"/>
                  </a:cubicBezTo>
                  <a:lnTo>
                    <a:pt x="0" y="5141"/>
                  </a:lnTo>
                  <a:cubicBezTo>
                    <a:pt x="0" y="2302"/>
                    <a:pt x="2302" y="0"/>
                    <a:pt x="5141" y="0"/>
                  </a:cubicBezTo>
                  <a:close/>
                </a:path>
              </a:pathLst>
            </a:custGeom>
            <a:solidFill>
              <a:srgbClr val="FFFFFF"/>
            </a:solidFill>
            <a:ln w="666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85725"/>
              <a:ext cx="4362887" cy="24333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4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079838" y="1045277"/>
            <a:ext cx="11565350" cy="14681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598"/>
              </a:lnSpc>
            </a:pPr>
            <a:r>
              <a:rPr lang="en-US" sz="8090">
                <a:solidFill>
                  <a:srgbClr val="000000"/>
                </a:solidFill>
                <a:latin typeface="Bungee"/>
                <a:ea typeface="Bungee"/>
                <a:cs typeface="Bungee"/>
                <a:sym typeface="Bungee"/>
              </a:rPr>
              <a:t>BASE DE DATOS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64160" y="2437204"/>
            <a:ext cx="12495211" cy="5373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97074" lvl="1" indent="-498537" algn="l">
              <a:lnSpc>
                <a:spcPts val="6142"/>
              </a:lnSpc>
              <a:buFont typeface="Arial"/>
              <a:buChar char="•"/>
            </a:pPr>
            <a:r>
              <a:rPr lang="en-US" sz="4618">
                <a:solidFill>
                  <a:srgbClr val="05061C"/>
                </a:solidFill>
                <a:latin typeface="Questrial"/>
                <a:ea typeface="Questrial"/>
                <a:cs typeface="Questrial"/>
                <a:sym typeface="Questrial"/>
              </a:rPr>
              <a:t>Motor: MySQL (via Workbench).</a:t>
            </a:r>
          </a:p>
          <a:p>
            <a:pPr marL="997074" lvl="1" indent="-498537" algn="l">
              <a:lnSpc>
                <a:spcPts val="6142"/>
              </a:lnSpc>
              <a:buFont typeface="Arial"/>
              <a:buChar char="•"/>
            </a:pPr>
            <a:r>
              <a:rPr lang="en-US" sz="4618">
                <a:solidFill>
                  <a:srgbClr val="05061C"/>
                </a:solidFill>
                <a:latin typeface="Questrial"/>
                <a:ea typeface="Questrial"/>
                <a:cs typeface="Questrial"/>
                <a:sym typeface="Questrial"/>
              </a:rPr>
              <a:t>Entidades → Tablas:</a:t>
            </a:r>
          </a:p>
          <a:p>
            <a:pPr marL="1994148" lvl="2" indent="-664716" algn="l">
              <a:lnSpc>
                <a:spcPts val="6142"/>
              </a:lnSpc>
              <a:buFont typeface="Arial"/>
              <a:buChar char="⚬"/>
            </a:pPr>
            <a:r>
              <a:rPr lang="en-US" sz="4618">
                <a:solidFill>
                  <a:srgbClr val="05061C"/>
                </a:solidFill>
                <a:latin typeface="Questrial"/>
                <a:ea typeface="Questrial"/>
                <a:cs typeface="Questrial"/>
                <a:sym typeface="Questrial"/>
              </a:rPr>
              <a:t>Usuario</a:t>
            </a:r>
          </a:p>
          <a:p>
            <a:pPr marL="1994148" lvl="2" indent="-664716" algn="l">
              <a:lnSpc>
                <a:spcPts val="6142"/>
              </a:lnSpc>
              <a:buFont typeface="Arial"/>
              <a:buChar char="⚬"/>
            </a:pPr>
            <a:r>
              <a:rPr lang="en-US" sz="4618">
                <a:solidFill>
                  <a:srgbClr val="05061C"/>
                </a:solidFill>
                <a:latin typeface="Questrial"/>
                <a:ea typeface="Questrial"/>
                <a:cs typeface="Questrial"/>
                <a:sym typeface="Questrial"/>
              </a:rPr>
              <a:t>Producto</a:t>
            </a:r>
          </a:p>
          <a:p>
            <a:pPr marL="1994148" lvl="2" indent="-664716" algn="l">
              <a:lnSpc>
                <a:spcPts val="6142"/>
              </a:lnSpc>
              <a:buFont typeface="Arial"/>
              <a:buChar char="⚬"/>
            </a:pPr>
            <a:r>
              <a:rPr lang="en-US" sz="4618">
                <a:solidFill>
                  <a:srgbClr val="05061C"/>
                </a:solidFill>
                <a:latin typeface="Questrial"/>
                <a:ea typeface="Questrial"/>
                <a:cs typeface="Questrial"/>
                <a:sym typeface="Questrial"/>
              </a:rPr>
              <a:t>Venta</a:t>
            </a:r>
          </a:p>
          <a:p>
            <a:pPr algn="l">
              <a:lnSpc>
                <a:spcPts val="6142"/>
              </a:lnSpc>
            </a:pPr>
            <a:endParaRPr lang="en-US" sz="4618">
              <a:solidFill>
                <a:srgbClr val="05061C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l">
              <a:lnSpc>
                <a:spcPts val="6142"/>
              </a:lnSpc>
            </a:pPr>
            <a:endParaRPr lang="en-US" sz="4618">
              <a:solidFill>
                <a:srgbClr val="05061C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7" name="Freeform 7"/>
          <p:cNvSpPr/>
          <p:nvPr/>
        </p:nvSpPr>
        <p:spPr>
          <a:xfrm rot="5483825">
            <a:off x="11942212" y="1035707"/>
            <a:ext cx="999301" cy="1009605"/>
          </a:xfrm>
          <a:custGeom>
            <a:avLst/>
            <a:gdLst/>
            <a:ahLst/>
            <a:cxnLst/>
            <a:rect l="l" t="t" r="r" b="b"/>
            <a:pathLst>
              <a:path w="999301" h="1009605">
                <a:moveTo>
                  <a:pt x="0" y="0"/>
                </a:moveTo>
                <a:lnTo>
                  <a:pt x="999301" y="0"/>
                </a:lnTo>
                <a:lnTo>
                  <a:pt x="999301" y="1009605"/>
                </a:lnTo>
                <a:lnTo>
                  <a:pt x="0" y="10096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90511" b="-89118"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8" name="Freeform 8"/>
          <p:cNvSpPr/>
          <p:nvPr/>
        </p:nvSpPr>
        <p:spPr>
          <a:xfrm>
            <a:off x="13221627" y="645323"/>
            <a:ext cx="3019195" cy="8796467"/>
          </a:xfrm>
          <a:custGeom>
            <a:avLst/>
            <a:gdLst/>
            <a:ahLst/>
            <a:cxnLst/>
            <a:rect l="l" t="t" r="r" b="b"/>
            <a:pathLst>
              <a:path w="3019195" h="8796467">
                <a:moveTo>
                  <a:pt x="0" y="0"/>
                </a:moveTo>
                <a:lnTo>
                  <a:pt x="3019195" y="0"/>
                </a:lnTo>
                <a:lnTo>
                  <a:pt x="3019195" y="8796467"/>
                </a:lnTo>
                <a:lnTo>
                  <a:pt x="0" y="87964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B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93964" y="586830"/>
            <a:ext cx="16565336" cy="8913453"/>
            <a:chOff x="0" y="0"/>
            <a:chExt cx="4362887" cy="234757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62887" cy="2347576"/>
            </a:xfrm>
            <a:custGeom>
              <a:avLst/>
              <a:gdLst/>
              <a:ahLst/>
              <a:cxnLst/>
              <a:rect l="l" t="t" r="r" b="b"/>
              <a:pathLst>
                <a:path w="4362887" h="2347576">
                  <a:moveTo>
                    <a:pt x="5141" y="0"/>
                  </a:moveTo>
                  <a:lnTo>
                    <a:pt x="4357746" y="0"/>
                  </a:lnTo>
                  <a:cubicBezTo>
                    <a:pt x="4360585" y="0"/>
                    <a:pt x="4362887" y="2302"/>
                    <a:pt x="4362887" y="5141"/>
                  </a:cubicBezTo>
                  <a:lnTo>
                    <a:pt x="4362887" y="2342435"/>
                  </a:lnTo>
                  <a:cubicBezTo>
                    <a:pt x="4362887" y="2345274"/>
                    <a:pt x="4360585" y="2347576"/>
                    <a:pt x="4357746" y="2347576"/>
                  </a:cubicBezTo>
                  <a:lnTo>
                    <a:pt x="5141" y="2347576"/>
                  </a:lnTo>
                  <a:cubicBezTo>
                    <a:pt x="3777" y="2347576"/>
                    <a:pt x="2470" y="2347034"/>
                    <a:pt x="1506" y="2346070"/>
                  </a:cubicBezTo>
                  <a:cubicBezTo>
                    <a:pt x="542" y="2345106"/>
                    <a:pt x="0" y="2343799"/>
                    <a:pt x="0" y="2342435"/>
                  </a:cubicBezTo>
                  <a:lnTo>
                    <a:pt x="0" y="5141"/>
                  </a:lnTo>
                  <a:cubicBezTo>
                    <a:pt x="0" y="2302"/>
                    <a:pt x="2302" y="0"/>
                    <a:pt x="5141" y="0"/>
                  </a:cubicBezTo>
                  <a:close/>
                </a:path>
              </a:pathLst>
            </a:custGeom>
            <a:solidFill>
              <a:srgbClr val="FFFFFF"/>
            </a:solidFill>
            <a:ln w="666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85725"/>
              <a:ext cx="4362887" cy="24333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4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079838" y="1045277"/>
            <a:ext cx="11565350" cy="14681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598"/>
              </a:lnSpc>
            </a:pPr>
            <a:r>
              <a:rPr lang="en-US" sz="8090">
                <a:solidFill>
                  <a:srgbClr val="000000"/>
                </a:solidFill>
                <a:latin typeface="Bungee"/>
                <a:ea typeface="Bungee"/>
                <a:cs typeface="Bungee"/>
                <a:sym typeface="Bungee"/>
              </a:rPr>
              <a:t>BASE DE DATOS</a:t>
            </a:r>
          </a:p>
        </p:txBody>
      </p:sp>
      <p:sp>
        <p:nvSpPr>
          <p:cNvPr id="6" name="Freeform 6"/>
          <p:cNvSpPr/>
          <p:nvPr/>
        </p:nvSpPr>
        <p:spPr>
          <a:xfrm rot="5483825">
            <a:off x="11942212" y="1035707"/>
            <a:ext cx="999301" cy="1009605"/>
          </a:xfrm>
          <a:custGeom>
            <a:avLst/>
            <a:gdLst/>
            <a:ahLst/>
            <a:cxnLst/>
            <a:rect l="l" t="t" r="r" b="b"/>
            <a:pathLst>
              <a:path w="999301" h="1009605">
                <a:moveTo>
                  <a:pt x="0" y="0"/>
                </a:moveTo>
                <a:lnTo>
                  <a:pt x="999301" y="0"/>
                </a:lnTo>
                <a:lnTo>
                  <a:pt x="999301" y="1009605"/>
                </a:lnTo>
                <a:lnTo>
                  <a:pt x="0" y="10096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90511" b="-89118"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7" name="Freeform 7"/>
          <p:cNvSpPr/>
          <p:nvPr/>
        </p:nvSpPr>
        <p:spPr>
          <a:xfrm>
            <a:off x="1028700" y="3254493"/>
            <a:ext cx="15533704" cy="5169110"/>
          </a:xfrm>
          <a:custGeom>
            <a:avLst/>
            <a:gdLst/>
            <a:ahLst/>
            <a:cxnLst/>
            <a:rect l="l" t="t" r="r" b="b"/>
            <a:pathLst>
              <a:path w="15533704" h="5169110">
                <a:moveTo>
                  <a:pt x="0" y="0"/>
                </a:moveTo>
                <a:lnTo>
                  <a:pt x="15533704" y="0"/>
                </a:lnTo>
                <a:lnTo>
                  <a:pt x="15533704" y="5169110"/>
                </a:lnTo>
                <a:lnTo>
                  <a:pt x="0" y="516911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8" name="TextBox 8"/>
          <p:cNvSpPr txBox="1"/>
          <p:nvPr/>
        </p:nvSpPr>
        <p:spPr>
          <a:xfrm>
            <a:off x="-3492235" y="2437204"/>
            <a:ext cx="16565336" cy="589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Configuración en application.properties.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B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61332" y="686774"/>
            <a:ext cx="16565336" cy="8913453"/>
            <a:chOff x="0" y="0"/>
            <a:chExt cx="4362887" cy="234757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62887" cy="2347576"/>
            </a:xfrm>
            <a:custGeom>
              <a:avLst/>
              <a:gdLst/>
              <a:ahLst/>
              <a:cxnLst/>
              <a:rect l="l" t="t" r="r" b="b"/>
              <a:pathLst>
                <a:path w="4362887" h="2347576">
                  <a:moveTo>
                    <a:pt x="5141" y="0"/>
                  </a:moveTo>
                  <a:lnTo>
                    <a:pt x="4357746" y="0"/>
                  </a:lnTo>
                  <a:cubicBezTo>
                    <a:pt x="4360585" y="0"/>
                    <a:pt x="4362887" y="2302"/>
                    <a:pt x="4362887" y="5141"/>
                  </a:cubicBezTo>
                  <a:lnTo>
                    <a:pt x="4362887" y="2342435"/>
                  </a:lnTo>
                  <a:cubicBezTo>
                    <a:pt x="4362887" y="2345274"/>
                    <a:pt x="4360585" y="2347576"/>
                    <a:pt x="4357746" y="2347576"/>
                  </a:cubicBezTo>
                  <a:lnTo>
                    <a:pt x="5141" y="2347576"/>
                  </a:lnTo>
                  <a:cubicBezTo>
                    <a:pt x="3777" y="2347576"/>
                    <a:pt x="2470" y="2347034"/>
                    <a:pt x="1506" y="2346070"/>
                  </a:cubicBezTo>
                  <a:cubicBezTo>
                    <a:pt x="542" y="2345106"/>
                    <a:pt x="0" y="2343799"/>
                    <a:pt x="0" y="2342435"/>
                  </a:cubicBezTo>
                  <a:lnTo>
                    <a:pt x="0" y="5141"/>
                  </a:lnTo>
                  <a:cubicBezTo>
                    <a:pt x="0" y="2302"/>
                    <a:pt x="2302" y="0"/>
                    <a:pt x="5141" y="0"/>
                  </a:cubicBezTo>
                  <a:close/>
                </a:path>
              </a:pathLst>
            </a:custGeom>
            <a:solidFill>
              <a:srgbClr val="FFFFFF"/>
            </a:solidFill>
            <a:ln w="666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85725"/>
              <a:ext cx="4362887" cy="24333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4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445190" y="1685827"/>
            <a:ext cx="11397619" cy="22139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282"/>
              </a:lnSpc>
            </a:pPr>
            <a:r>
              <a:rPr lang="en-US" sz="6679">
                <a:solidFill>
                  <a:srgbClr val="000000"/>
                </a:solidFill>
                <a:latin typeface="Bungee"/>
                <a:ea typeface="Bungee"/>
                <a:cs typeface="Bungee"/>
                <a:sym typeface="Bungee"/>
              </a:rPr>
              <a:t>implementación de los servicios</a:t>
            </a:r>
          </a:p>
        </p:txBody>
      </p:sp>
      <p:sp>
        <p:nvSpPr>
          <p:cNvPr id="6" name="Freeform 6"/>
          <p:cNvSpPr/>
          <p:nvPr/>
        </p:nvSpPr>
        <p:spPr>
          <a:xfrm>
            <a:off x="15904238" y="219173"/>
            <a:ext cx="720479" cy="1619054"/>
          </a:xfrm>
          <a:custGeom>
            <a:avLst/>
            <a:gdLst/>
            <a:ahLst/>
            <a:cxnLst/>
            <a:rect l="l" t="t" r="r" b="b"/>
            <a:pathLst>
              <a:path w="720479" h="1619054">
                <a:moveTo>
                  <a:pt x="0" y="0"/>
                </a:moveTo>
                <a:lnTo>
                  <a:pt x="720479" y="0"/>
                </a:lnTo>
                <a:lnTo>
                  <a:pt x="720479" y="1619054"/>
                </a:lnTo>
                <a:lnTo>
                  <a:pt x="0" y="16190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7" name="TextBox 7"/>
          <p:cNvSpPr txBox="1"/>
          <p:nvPr/>
        </p:nvSpPr>
        <p:spPr>
          <a:xfrm>
            <a:off x="3576236" y="4600281"/>
            <a:ext cx="10711953" cy="34709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1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Implementar servicios en Spring Boot es crear rutas (endpoints) que responden a peticiones HTTP.</a:t>
            </a:r>
          </a:p>
          <a:p>
            <a:pPr algn="ctr">
              <a:lnSpc>
                <a:spcPts val="551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Postman se usa para probar esos servicios enviando solicitudes.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B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61332" y="686774"/>
            <a:ext cx="16565336" cy="8913453"/>
            <a:chOff x="0" y="0"/>
            <a:chExt cx="4362887" cy="234757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62887" cy="2347576"/>
            </a:xfrm>
            <a:custGeom>
              <a:avLst/>
              <a:gdLst/>
              <a:ahLst/>
              <a:cxnLst/>
              <a:rect l="l" t="t" r="r" b="b"/>
              <a:pathLst>
                <a:path w="4362887" h="2347576">
                  <a:moveTo>
                    <a:pt x="5141" y="0"/>
                  </a:moveTo>
                  <a:lnTo>
                    <a:pt x="4357746" y="0"/>
                  </a:lnTo>
                  <a:cubicBezTo>
                    <a:pt x="4360585" y="0"/>
                    <a:pt x="4362887" y="2302"/>
                    <a:pt x="4362887" y="5141"/>
                  </a:cubicBezTo>
                  <a:lnTo>
                    <a:pt x="4362887" y="2342435"/>
                  </a:lnTo>
                  <a:cubicBezTo>
                    <a:pt x="4362887" y="2345274"/>
                    <a:pt x="4360585" y="2347576"/>
                    <a:pt x="4357746" y="2347576"/>
                  </a:cubicBezTo>
                  <a:lnTo>
                    <a:pt x="5141" y="2347576"/>
                  </a:lnTo>
                  <a:cubicBezTo>
                    <a:pt x="3777" y="2347576"/>
                    <a:pt x="2470" y="2347034"/>
                    <a:pt x="1506" y="2346070"/>
                  </a:cubicBezTo>
                  <a:cubicBezTo>
                    <a:pt x="542" y="2345106"/>
                    <a:pt x="0" y="2343799"/>
                    <a:pt x="0" y="2342435"/>
                  </a:cubicBezTo>
                  <a:lnTo>
                    <a:pt x="0" y="5141"/>
                  </a:lnTo>
                  <a:cubicBezTo>
                    <a:pt x="0" y="2302"/>
                    <a:pt x="2302" y="0"/>
                    <a:pt x="5141" y="0"/>
                  </a:cubicBezTo>
                  <a:close/>
                </a:path>
              </a:pathLst>
            </a:custGeom>
            <a:solidFill>
              <a:srgbClr val="FFFFFF"/>
            </a:solidFill>
            <a:ln w="666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85725"/>
              <a:ext cx="4362887" cy="24333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4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724081" y="876300"/>
            <a:ext cx="11397619" cy="22139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282"/>
              </a:lnSpc>
            </a:pPr>
            <a:r>
              <a:rPr lang="en-US" sz="6679">
                <a:solidFill>
                  <a:srgbClr val="000000"/>
                </a:solidFill>
                <a:latin typeface="Bungee"/>
                <a:ea typeface="Bungee"/>
                <a:cs typeface="Bungee"/>
                <a:sym typeface="Bungee"/>
              </a:rPr>
              <a:t>SERVICIOS CRUD CON POST MAN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724081" y="3750399"/>
            <a:ext cx="11637045" cy="46034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70"/>
              </a:lnSpc>
            </a:pPr>
            <a:r>
              <a:rPr lang="en-US" sz="3764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Ejemplo: Servicio Producto</a:t>
            </a:r>
          </a:p>
          <a:p>
            <a:pPr marL="812820" lvl="1" indent="-406410" algn="l">
              <a:lnSpc>
                <a:spcPts val="5270"/>
              </a:lnSpc>
              <a:buFont typeface="Arial"/>
              <a:buChar char="•"/>
            </a:pPr>
            <a:r>
              <a:rPr lang="en-US" sz="3764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GET /productos – Listar productos</a:t>
            </a:r>
          </a:p>
          <a:p>
            <a:pPr marL="812820" lvl="1" indent="-406410" algn="l">
              <a:lnSpc>
                <a:spcPts val="5270"/>
              </a:lnSpc>
              <a:buFont typeface="Arial"/>
              <a:buChar char="•"/>
            </a:pPr>
            <a:r>
              <a:rPr lang="en-US" sz="3764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GET /productos/{id} – Buscar producto</a:t>
            </a:r>
          </a:p>
          <a:p>
            <a:pPr marL="812820" lvl="1" indent="-406410" algn="l">
              <a:lnSpc>
                <a:spcPts val="5270"/>
              </a:lnSpc>
              <a:buFont typeface="Arial"/>
              <a:buChar char="•"/>
            </a:pPr>
            <a:r>
              <a:rPr lang="en-US" sz="3764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POST /productos – Crear</a:t>
            </a:r>
          </a:p>
          <a:p>
            <a:pPr marL="812820" lvl="1" indent="-406410" algn="l">
              <a:lnSpc>
                <a:spcPts val="5270"/>
              </a:lnSpc>
              <a:buFont typeface="Arial"/>
              <a:buChar char="•"/>
            </a:pPr>
            <a:r>
              <a:rPr lang="en-US" sz="3764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PUT /productos/{id} – Actualizar</a:t>
            </a:r>
          </a:p>
          <a:p>
            <a:pPr marL="812820" lvl="1" indent="-406410" algn="l">
              <a:lnSpc>
                <a:spcPts val="5270"/>
              </a:lnSpc>
              <a:buFont typeface="Arial"/>
              <a:buChar char="•"/>
            </a:pPr>
            <a:r>
              <a:rPr lang="en-US" sz="3764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DELETE /productos/{id} – Eliminar</a:t>
            </a:r>
          </a:p>
          <a:p>
            <a:pPr algn="l">
              <a:lnSpc>
                <a:spcPts val="5270"/>
              </a:lnSpc>
              <a:spcBef>
                <a:spcPct val="0"/>
              </a:spcBef>
            </a:pPr>
            <a:endParaRPr lang="en-US" sz="3764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15904238" y="219173"/>
            <a:ext cx="720479" cy="1619054"/>
          </a:xfrm>
          <a:custGeom>
            <a:avLst/>
            <a:gdLst/>
            <a:ahLst/>
            <a:cxnLst/>
            <a:rect l="l" t="t" r="r" b="b"/>
            <a:pathLst>
              <a:path w="720479" h="1619054">
                <a:moveTo>
                  <a:pt x="0" y="0"/>
                </a:moveTo>
                <a:lnTo>
                  <a:pt x="720479" y="0"/>
                </a:lnTo>
                <a:lnTo>
                  <a:pt x="720479" y="1619054"/>
                </a:lnTo>
                <a:lnTo>
                  <a:pt x="0" y="16190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B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93964" y="586830"/>
            <a:ext cx="16565336" cy="8913453"/>
            <a:chOff x="0" y="0"/>
            <a:chExt cx="4362887" cy="234757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62887" cy="2347576"/>
            </a:xfrm>
            <a:custGeom>
              <a:avLst/>
              <a:gdLst/>
              <a:ahLst/>
              <a:cxnLst/>
              <a:rect l="l" t="t" r="r" b="b"/>
              <a:pathLst>
                <a:path w="4362887" h="2347576">
                  <a:moveTo>
                    <a:pt x="5141" y="0"/>
                  </a:moveTo>
                  <a:lnTo>
                    <a:pt x="4357746" y="0"/>
                  </a:lnTo>
                  <a:cubicBezTo>
                    <a:pt x="4360585" y="0"/>
                    <a:pt x="4362887" y="2302"/>
                    <a:pt x="4362887" y="5141"/>
                  </a:cubicBezTo>
                  <a:lnTo>
                    <a:pt x="4362887" y="2342435"/>
                  </a:lnTo>
                  <a:cubicBezTo>
                    <a:pt x="4362887" y="2345274"/>
                    <a:pt x="4360585" y="2347576"/>
                    <a:pt x="4357746" y="2347576"/>
                  </a:cubicBezTo>
                  <a:lnTo>
                    <a:pt x="5141" y="2347576"/>
                  </a:lnTo>
                  <a:cubicBezTo>
                    <a:pt x="3777" y="2347576"/>
                    <a:pt x="2470" y="2347034"/>
                    <a:pt x="1506" y="2346070"/>
                  </a:cubicBezTo>
                  <a:cubicBezTo>
                    <a:pt x="542" y="2345106"/>
                    <a:pt x="0" y="2343799"/>
                    <a:pt x="0" y="2342435"/>
                  </a:cubicBezTo>
                  <a:lnTo>
                    <a:pt x="0" y="5141"/>
                  </a:lnTo>
                  <a:cubicBezTo>
                    <a:pt x="0" y="2302"/>
                    <a:pt x="2302" y="0"/>
                    <a:pt x="5141" y="0"/>
                  </a:cubicBezTo>
                  <a:close/>
                </a:path>
              </a:pathLst>
            </a:custGeom>
            <a:solidFill>
              <a:srgbClr val="FFFFFF"/>
            </a:solidFill>
            <a:ln w="666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85725"/>
              <a:ext cx="4362887" cy="24333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4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028700" y="3503924"/>
            <a:ext cx="10098947" cy="4512295"/>
          </a:xfrm>
          <a:custGeom>
            <a:avLst/>
            <a:gdLst/>
            <a:ahLst/>
            <a:cxnLst/>
            <a:rect l="l" t="t" r="r" b="b"/>
            <a:pathLst>
              <a:path w="10098947" h="4512295">
                <a:moveTo>
                  <a:pt x="0" y="0"/>
                </a:moveTo>
                <a:lnTo>
                  <a:pt x="10098947" y="0"/>
                </a:lnTo>
                <a:lnTo>
                  <a:pt x="10098947" y="4512296"/>
                </a:lnTo>
                <a:lnTo>
                  <a:pt x="0" y="45122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6" name="TextBox 6"/>
          <p:cNvSpPr txBox="1"/>
          <p:nvPr/>
        </p:nvSpPr>
        <p:spPr>
          <a:xfrm>
            <a:off x="862920" y="348705"/>
            <a:ext cx="11565350" cy="28111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598"/>
              </a:lnSpc>
            </a:pPr>
            <a:r>
              <a:rPr lang="en-US" sz="8090">
                <a:solidFill>
                  <a:srgbClr val="000000"/>
                </a:solidFill>
                <a:latin typeface="Bungee"/>
                <a:ea typeface="Bungee"/>
                <a:cs typeface="Bungee"/>
                <a:sym typeface="Bungee"/>
              </a:rPr>
              <a:t>mICROSERVICIO: VENTAS-eNTIDAD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B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93964" y="586830"/>
            <a:ext cx="16565336" cy="8913453"/>
            <a:chOff x="0" y="0"/>
            <a:chExt cx="4362887" cy="234757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62887" cy="2347576"/>
            </a:xfrm>
            <a:custGeom>
              <a:avLst/>
              <a:gdLst/>
              <a:ahLst/>
              <a:cxnLst/>
              <a:rect l="l" t="t" r="r" b="b"/>
              <a:pathLst>
                <a:path w="4362887" h="2347576">
                  <a:moveTo>
                    <a:pt x="5141" y="0"/>
                  </a:moveTo>
                  <a:lnTo>
                    <a:pt x="4357746" y="0"/>
                  </a:lnTo>
                  <a:cubicBezTo>
                    <a:pt x="4360585" y="0"/>
                    <a:pt x="4362887" y="2302"/>
                    <a:pt x="4362887" y="5141"/>
                  </a:cubicBezTo>
                  <a:lnTo>
                    <a:pt x="4362887" y="2342435"/>
                  </a:lnTo>
                  <a:cubicBezTo>
                    <a:pt x="4362887" y="2345274"/>
                    <a:pt x="4360585" y="2347576"/>
                    <a:pt x="4357746" y="2347576"/>
                  </a:cubicBezTo>
                  <a:lnTo>
                    <a:pt x="5141" y="2347576"/>
                  </a:lnTo>
                  <a:cubicBezTo>
                    <a:pt x="3777" y="2347576"/>
                    <a:pt x="2470" y="2347034"/>
                    <a:pt x="1506" y="2346070"/>
                  </a:cubicBezTo>
                  <a:cubicBezTo>
                    <a:pt x="542" y="2345106"/>
                    <a:pt x="0" y="2343799"/>
                    <a:pt x="0" y="2342435"/>
                  </a:cubicBezTo>
                  <a:lnTo>
                    <a:pt x="0" y="5141"/>
                  </a:lnTo>
                  <a:cubicBezTo>
                    <a:pt x="0" y="2302"/>
                    <a:pt x="2302" y="0"/>
                    <a:pt x="5141" y="0"/>
                  </a:cubicBezTo>
                  <a:close/>
                </a:path>
              </a:pathLst>
            </a:custGeom>
            <a:solidFill>
              <a:srgbClr val="FFFFFF"/>
            </a:solidFill>
            <a:ln w="666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85725"/>
              <a:ext cx="4362887" cy="24333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4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862920" y="4169876"/>
            <a:ext cx="10651779" cy="3440001"/>
          </a:xfrm>
          <a:custGeom>
            <a:avLst/>
            <a:gdLst/>
            <a:ahLst/>
            <a:cxnLst/>
            <a:rect l="l" t="t" r="r" b="b"/>
            <a:pathLst>
              <a:path w="10651779" h="3440001">
                <a:moveTo>
                  <a:pt x="0" y="0"/>
                </a:moveTo>
                <a:lnTo>
                  <a:pt x="10651779" y="0"/>
                </a:lnTo>
                <a:lnTo>
                  <a:pt x="10651779" y="3440001"/>
                </a:lnTo>
                <a:lnTo>
                  <a:pt x="0" y="34400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6" name="TextBox 6"/>
          <p:cNvSpPr txBox="1"/>
          <p:nvPr/>
        </p:nvSpPr>
        <p:spPr>
          <a:xfrm>
            <a:off x="862920" y="348705"/>
            <a:ext cx="13074329" cy="28111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598"/>
              </a:lnSpc>
            </a:pPr>
            <a:r>
              <a:rPr lang="en-US" sz="8090">
                <a:solidFill>
                  <a:srgbClr val="000000"/>
                </a:solidFill>
                <a:latin typeface="Bungee"/>
                <a:ea typeface="Bungee"/>
                <a:cs typeface="Bungee"/>
                <a:sym typeface="Bungee"/>
              </a:rPr>
              <a:t>mICROSERVICIO: VENTAS-rEPOSITORIO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B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61332" y="686774"/>
            <a:ext cx="16565336" cy="8913453"/>
            <a:chOff x="0" y="0"/>
            <a:chExt cx="4362887" cy="234757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62887" cy="2347576"/>
            </a:xfrm>
            <a:custGeom>
              <a:avLst/>
              <a:gdLst/>
              <a:ahLst/>
              <a:cxnLst/>
              <a:rect l="l" t="t" r="r" b="b"/>
              <a:pathLst>
                <a:path w="4362887" h="2347576">
                  <a:moveTo>
                    <a:pt x="5141" y="0"/>
                  </a:moveTo>
                  <a:lnTo>
                    <a:pt x="4357746" y="0"/>
                  </a:lnTo>
                  <a:cubicBezTo>
                    <a:pt x="4360585" y="0"/>
                    <a:pt x="4362887" y="2302"/>
                    <a:pt x="4362887" y="5141"/>
                  </a:cubicBezTo>
                  <a:lnTo>
                    <a:pt x="4362887" y="2342435"/>
                  </a:lnTo>
                  <a:cubicBezTo>
                    <a:pt x="4362887" y="2345274"/>
                    <a:pt x="4360585" y="2347576"/>
                    <a:pt x="4357746" y="2347576"/>
                  </a:cubicBezTo>
                  <a:lnTo>
                    <a:pt x="5141" y="2347576"/>
                  </a:lnTo>
                  <a:cubicBezTo>
                    <a:pt x="3777" y="2347576"/>
                    <a:pt x="2470" y="2347034"/>
                    <a:pt x="1506" y="2346070"/>
                  </a:cubicBezTo>
                  <a:cubicBezTo>
                    <a:pt x="542" y="2345106"/>
                    <a:pt x="0" y="2343799"/>
                    <a:pt x="0" y="2342435"/>
                  </a:cubicBezTo>
                  <a:lnTo>
                    <a:pt x="0" y="5141"/>
                  </a:lnTo>
                  <a:cubicBezTo>
                    <a:pt x="0" y="2302"/>
                    <a:pt x="2302" y="0"/>
                    <a:pt x="5141" y="0"/>
                  </a:cubicBezTo>
                  <a:close/>
                </a:path>
              </a:pathLst>
            </a:custGeom>
            <a:solidFill>
              <a:srgbClr val="FFFFFF"/>
            </a:solidFill>
            <a:ln w="666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85725"/>
              <a:ext cx="4362887" cy="24333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4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9391337" y="4006250"/>
            <a:ext cx="6873141" cy="4648743"/>
          </a:xfrm>
          <a:custGeom>
            <a:avLst/>
            <a:gdLst/>
            <a:ahLst/>
            <a:cxnLst/>
            <a:rect l="l" t="t" r="r" b="b"/>
            <a:pathLst>
              <a:path w="6873141" h="4648743">
                <a:moveTo>
                  <a:pt x="0" y="0"/>
                </a:moveTo>
                <a:lnTo>
                  <a:pt x="6873141" y="0"/>
                </a:lnTo>
                <a:lnTo>
                  <a:pt x="6873141" y="4648743"/>
                </a:lnTo>
                <a:lnTo>
                  <a:pt x="0" y="46487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6" name="TextBox 6"/>
          <p:cNvSpPr txBox="1"/>
          <p:nvPr/>
        </p:nvSpPr>
        <p:spPr>
          <a:xfrm>
            <a:off x="2237710" y="1914456"/>
            <a:ext cx="14230194" cy="1588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1199"/>
              </a:lnSpc>
              <a:spcBef>
                <a:spcPct val="0"/>
              </a:spcBef>
            </a:pPr>
            <a:r>
              <a:rPr lang="en-US" sz="9332">
                <a:solidFill>
                  <a:srgbClr val="000000"/>
                </a:solidFill>
                <a:latin typeface="Bungee"/>
                <a:ea typeface="Bungee"/>
                <a:cs typeface="Bungee"/>
                <a:sym typeface="Bungee"/>
              </a:rPr>
              <a:t>Introducción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3426741"/>
            <a:ext cx="9673641" cy="4790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67"/>
              </a:lnSpc>
            </a:pPr>
            <a:endParaRPr/>
          </a:p>
          <a:p>
            <a:pPr marL="735264" lvl="1" indent="-367632" algn="l">
              <a:lnSpc>
                <a:spcPts val="4767"/>
              </a:lnSpc>
              <a:buFont typeface="Arial"/>
              <a:buChar char="•"/>
            </a:pPr>
            <a:r>
              <a:rPr lang="en-US" sz="3405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Proyecto backend </a:t>
            </a:r>
            <a:r>
              <a:rPr lang="en-US" sz="3405">
                <a:solidFill>
                  <a:srgbClr val="42A5F5"/>
                </a:solidFill>
                <a:latin typeface="Questrial"/>
                <a:ea typeface="Questrial"/>
                <a:cs typeface="Questrial"/>
                <a:sym typeface="Questrial"/>
              </a:rPr>
              <a:t>Java + Framework Spring Boot con Maven.</a:t>
            </a:r>
          </a:p>
          <a:p>
            <a:pPr marL="735264" lvl="1" indent="-367632" algn="l">
              <a:lnSpc>
                <a:spcPts val="4767"/>
              </a:lnSpc>
              <a:buFont typeface="Arial"/>
              <a:buChar char="•"/>
            </a:pPr>
            <a:r>
              <a:rPr lang="en-US" sz="3405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Enfoque </a:t>
            </a:r>
            <a:r>
              <a:rPr lang="en-US" sz="3405">
                <a:solidFill>
                  <a:srgbClr val="42A5F5"/>
                </a:solidFill>
                <a:latin typeface="Questrial"/>
                <a:ea typeface="Questrial"/>
                <a:cs typeface="Questrial"/>
                <a:sym typeface="Questrial"/>
              </a:rPr>
              <a:t>RESTful (Comunicación por HTTP) </a:t>
            </a:r>
            <a:r>
              <a:rPr lang="en-US" sz="3405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y arquitectura tipo </a:t>
            </a:r>
            <a:r>
              <a:rPr lang="en-US" sz="3405">
                <a:solidFill>
                  <a:srgbClr val="42A5F5"/>
                </a:solidFill>
                <a:latin typeface="Questrial"/>
                <a:ea typeface="Questrial"/>
                <a:cs typeface="Questrial"/>
                <a:sym typeface="Questrial"/>
              </a:rPr>
              <a:t>microservicios.</a:t>
            </a:r>
          </a:p>
          <a:p>
            <a:pPr marL="735264" lvl="1" indent="-367632" algn="l">
              <a:lnSpc>
                <a:spcPts val="4767"/>
              </a:lnSpc>
              <a:buFont typeface="Arial"/>
              <a:buChar char="•"/>
            </a:pPr>
            <a:r>
              <a:rPr lang="en-US" sz="3405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Motor Base de datos: </a:t>
            </a:r>
            <a:r>
              <a:rPr lang="en-US" sz="3405">
                <a:solidFill>
                  <a:srgbClr val="42A5F5"/>
                </a:solidFill>
                <a:latin typeface="Questrial"/>
                <a:ea typeface="Questrial"/>
                <a:cs typeface="Questrial"/>
                <a:sym typeface="Questrial"/>
              </a:rPr>
              <a:t>MySQL</a:t>
            </a:r>
          </a:p>
          <a:p>
            <a:pPr marL="735264" lvl="1" indent="-367632" algn="l">
              <a:lnSpc>
                <a:spcPts val="4767"/>
              </a:lnSpc>
              <a:buFont typeface="Arial"/>
              <a:buChar char="•"/>
            </a:pPr>
            <a:r>
              <a:rPr lang="en-US" sz="3405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API Testing: </a:t>
            </a:r>
            <a:r>
              <a:rPr lang="en-US" sz="3405">
                <a:solidFill>
                  <a:srgbClr val="42A5F5"/>
                </a:solidFill>
                <a:latin typeface="Questrial"/>
                <a:ea typeface="Questrial"/>
                <a:cs typeface="Questrial"/>
                <a:sym typeface="Questrial"/>
              </a:rPr>
              <a:t>Postman</a:t>
            </a:r>
          </a:p>
          <a:p>
            <a:pPr marL="735264" lvl="1" indent="-367632" algn="l">
              <a:lnSpc>
                <a:spcPts val="4767"/>
              </a:lnSpc>
              <a:buFont typeface="Arial"/>
              <a:buChar char="•"/>
            </a:pPr>
            <a:r>
              <a:rPr lang="en-US" sz="3405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Control de versiones: </a:t>
            </a:r>
            <a:r>
              <a:rPr lang="en-US" sz="3405">
                <a:solidFill>
                  <a:srgbClr val="42A5F5"/>
                </a:solidFill>
                <a:latin typeface="Questrial"/>
                <a:ea typeface="Questrial"/>
                <a:cs typeface="Questrial"/>
                <a:sym typeface="Questrial"/>
              </a:rPr>
              <a:t>Git, GitHub </a:t>
            </a:r>
          </a:p>
        </p:txBody>
      </p:sp>
      <p:sp>
        <p:nvSpPr>
          <p:cNvPr id="8" name="Freeform 8"/>
          <p:cNvSpPr/>
          <p:nvPr/>
        </p:nvSpPr>
        <p:spPr>
          <a:xfrm>
            <a:off x="15904238" y="219173"/>
            <a:ext cx="720479" cy="1619054"/>
          </a:xfrm>
          <a:custGeom>
            <a:avLst/>
            <a:gdLst/>
            <a:ahLst/>
            <a:cxnLst/>
            <a:rect l="l" t="t" r="r" b="b"/>
            <a:pathLst>
              <a:path w="720479" h="1619054">
                <a:moveTo>
                  <a:pt x="0" y="0"/>
                </a:moveTo>
                <a:lnTo>
                  <a:pt x="720479" y="0"/>
                </a:lnTo>
                <a:lnTo>
                  <a:pt x="720479" y="1619054"/>
                </a:lnTo>
                <a:lnTo>
                  <a:pt x="0" y="16190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9" name="Freeform 9"/>
          <p:cNvSpPr/>
          <p:nvPr/>
        </p:nvSpPr>
        <p:spPr>
          <a:xfrm rot="3222147">
            <a:off x="1928567" y="1283965"/>
            <a:ext cx="1183605" cy="2188484"/>
          </a:xfrm>
          <a:custGeom>
            <a:avLst/>
            <a:gdLst/>
            <a:ahLst/>
            <a:cxnLst/>
            <a:rect l="l" t="t" r="r" b="b"/>
            <a:pathLst>
              <a:path w="1183605" h="2188484">
                <a:moveTo>
                  <a:pt x="0" y="0"/>
                </a:moveTo>
                <a:lnTo>
                  <a:pt x="1183605" y="0"/>
                </a:lnTo>
                <a:lnTo>
                  <a:pt x="1183605" y="2188484"/>
                </a:lnTo>
                <a:lnTo>
                  <a:pt x="0" y="218848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B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93964" y="586830"/>
            <a:ext cx="16565336" cy="8913453"/>
            <a:chOff x="0" y="0"/>
            <a:chExt cx="4362887" cy="234757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62887" cy="2347576"/>
            </a:xfrm>
            <a:custGeom>
              <a:avLst/>
              <a:gdLst/>
              <a:ahLst/>
              <a:cxnLst/>
              <a:rect l="l" t="t" r="r" b="b"/>
              <a:pathLst>
                <a:path w="4362887" h="2347576">
                  <a:moveTo>
                    <a:pt x="5141" y="0"/>
                  </a:moveTo>
                  <a:lnTo>
                    <a:pt x="4357746" y="0"/>
                  </a:lnTo>
                  <a:cubicBezTo>
                    <a:pt x="4360585" y="0"/>
                    <a:pt x="4362887" y="2302"/>
                    <a:pt x="4362887" y="5141"/>
                  </a:cubicBezTo>
                  <a:lnTo>
                    <a:pt x="4362887" y="2342435"/>
                  </a:lnTo>
                  <a:cubicBezTo>
                    <a:pt x="4362887" y="2345274"/>
                    <a:pt x="4360585" y="2347576"/>
                    <a:pt x="4357746" y="2347576"/>
                  </a:cubicBezTo>
                  <a:lnTo>
                    <a:pt x="5141" y="2347576"/>
                  </a:lnTo>
                  <a:cubicBezTo>
                    <a:pt x="3777" y="2347576"/>
                    <a:pt x="2470" y="2347034"/>
                    <a:pt x="1506" y="2346070"/>
                  </a:cubicBezTo>
                  <a:cubicBezTo>
                    <a:pt x="542" y="2345106"/>
                    <a:pt x="0" y="2343799"/>
                    <a:pt x="0" y="2342435"/>
                  </a:cubicBezTo>
                  <a:lnTo>
                    <a:pt x="0" y="5141"/>
                  </a:lnTo>
                  <a:cubicBezTo>
                    <a:pt x="0" y="2302"/>
                    <a:pt x="2302" y="0"/>
                    <a:pt x="5141" y="0"/>
                  </a:cubicBezTo>
                  <a:close/>
                </a:path>
              </a:pathLst>
            </a:custGeom>
            <a:solidFill>
              <a:srgbClr val="FFFFFF"/>
            </a:solidFill>
            <a:ln w="666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85725"/>
              <a:ext cx="4362887" cy="24333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4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862920" y="2564411"/>
            <a:ext cx="7098835" cy="5071440"/>
          </a:xfrm>
          <a:custGeom>
            <a:avLst/>
            <a:gdLst/>
            <a:ahLst/>
            <a:cxnLst/>
            <a:rect l="l" t="t" r="r" b="b"/>
            <a:pathLst>
              <a:path w="7098835" h="5071440">
                <a:moveTo>
                  <a:pt x="0" y="0"/>
                </a:moveTo>
                <a:lnTo>
                  <a:pt x="7098834" y="0"/>
                </a:lnTo>
                <a:lnTo>
                  <a:pt x="7098834" y="5071440"/>
                </a:lnTo>
                <a:lnTo>
                  <a:pt x="0" y="50714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59198"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6" name="Freeform 6"/>
          <p:cNvSpPr/>
          <p:nvPr/>
        </p:nvSpPr>
        <p:spPr>
          <a:xfrm>
            <a:off x="8124010" y="1661991"/>
            <a:ext cx="9037233" cy="7726113"/>
          </a:xfrm>
          <a:custGeom>
            <a:avLst/>
            <a:gdLst/>
            <a:ahLst/>
            <a:cxnLst/>
            <a:rect l="l" t="t" r="r" b="b"/>
            <a:pathLst>
              <a:path w="9037233" h="7726113">
                <a:moveTo>
                  <a:pt x="0" y="0"/>
                </a:moveTo>
                <a:lnTo>
                  <a:pt x="9037233" y="0"/>
                </a:lnTo>
                <a:lnTo>
                  <a:pt x="9037233" y="7726114"/>
                </a:lnTo>
                <a:lnTo>
                  <a:pt x="0" y="77261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2693"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7" name="TextBox 7"/>
          <p:cNvSpPr txBox="1"/>
          <p:nvPr/>
        </p:nvSpPr>
        <p:spPr>
          <a:xfrm>
            <a:off x="693964" y="396330"/>
            <a:ext cx="16181952" cy="11358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145"/>
              </a:lnSpc>
            </a:pPr>
            <a:r>
              <a:rPr lang="en-US" sz="6218">
                <a:solidFill>
                  <a:srgbClr val="000000"/>
                </a:solidFill>
                <a:latin typeface="Bungee"/>
                <a:ea typeface="Bungee"/>
                <a:cs typeface="Bungee"/>
                <a:sym typeface="Bungee"/>
              </a:rPr>
              <a:t>mICROSERVICIO: VENTAS-SERVICIOS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B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20776" y="278544"/>
            <a:ext cx="16938524" cy="9221739"/>
            <a:chOff x="0" y="0"/>
            <a:chExt cx="4461175" cy="242877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61175" cy="2428771"/>
            </a:xfrm>
            <a:custGeom>
              <a:avLst/>
              <a:gdLst/>
              <a:ahLst/>
              <a:cxnLst/>
              <a:rect l="l" t="t" r="r" b="b"/>
              <a:pathLst>
                <a:path w="4461175" h="2428771">
                  <a:moveTo>
                    <a:pt x="5028" y="0"/>
                  </a:moveTo>
                  <a:lnTo>
                    <a:pt x="4456147" y="0"/>
                  </a:lnTo>
                  <a:cubicBezTo>
                    <a:pt x="4457481" y="0"/>
                    <a:pt x="4458760" y="530"/>
                    <a:pt x="4459703" y="1473"/>
                  </a:cubicBezTo>
                  <a:cubicBezTo>
                    <a:pt x="4460645" y="2415"/>
                    <a:pt x="4461175" y="3694"/>
                    <a:pt x="4461175" y="5028"/>
                  </a:cubicBezTo>
                  <a:lnTo>
                    <a:pt x="4461175" y="2423743"/>
                  </a:lnTo>
                  <a:cubicBezTo>
                    <a:pt x="4461175" y="2426520"/>
                    <a:pt x="4458924" y="2428771"/>
                    <a:pt x="4456147" y="2428771"/>
                  </a:cubicBezTo>
                  <a:lnTo>
                    <a:pt x="5028" y="2428771"/>
                  </a:lnTo>
                  <a:cubicBezTo>
                    <a:pt x="3694" y="2428771"/>
                    <a:pt x="2415" y="2428241"/>
                    <a:pt x="1473" y="2427298"/>
                  </a:cubicBezTo>
                  <a:cubicBezTo>
                    <a:pt x="530" y="2426355"/>
                    <a:pt x="0" y="2425077"/>
                    <a:pt x="0" y="2423743"/>
                  </a:cubicBezTo>
                  <a:lnTo>
                    <a:pt x="0" y="5028"/>
                  </a:lnTo>
                  <a:cubicBezTo>
                    <a:pt x="0" y="2251"/>
                    <a:pt x="2251" y="0"/>
                    <a:pt x="5028" y="0"/>
                  </a:cubicBezTo>
                  <a:close/>
                </a:path>
              </a:pathLst>
            </a:custGeom>
            <a:solidFill>
              <a:srgbClr val="FFFFFF"/>
            </a:solidFill>
            <a:ln w="666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85725"/>
              <a:ext cx="4461175" cy="25144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4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8190379" y="399536"/>
            <a:ext cx="8250966" cy="8979756"/>
          </a:xfrm>
          <a:custGeom>
            <a:avLst/>
            <a:gdLst/>
            <a:ahLst/>
            <a:cxnLst/>
            <a:rect l="l" t="t" r="r" b="b"/>
            <a:pathLst>
              <a:path w="8250966" h="8979756">
                <a:moveTo>
                  <a:pt x="0" y="0"/>
                </a:moveTo>
                <a:lnTo>
                  <a:pt x="8250966" y="0"/>
                </a:lnTo>
                <a:lnTo>
                  <a:pt x="8250966" y="8979756"/>
                </a:lnTo>
                <a:lnTo>
                  <a:pt x="0" y="89797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09" b="-209"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6" name="TextBox 6"/>
          <p:cNvSpPr txBox="1"/>
          <p:nvPr/>
        </p:nvSpPr>
        <p:spPr>
          <a:xfrm>
            <a:off x="320776" y="88044"/>
            <a:ext cx="7251151" cy="3200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145"/>
              </a:lnSpc>
            </a:pPr>
            <a:r>
              <a:rPr lang="en-US" sz="6218">
                <a:solidFill>
                  <a:srgbClr val="000000"/>
                </a:solidFill>
                <a:latin typeface="Bungee"/>
                <a:ea typeface="Bungee"/>
                <a:cs typeface="Bungee"/>
                <a:sym typeface="Bungee"/>
              </a:rPr>
              <a:t>mICROSERVICIO: VENTAS-CONTROLADOR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B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20776" y="278544"/>
            <a:ext cx="16938524" cy="9221739"/>
            <a:chOff x="0" y="0"/>
            <a:chExt cx="4461175" cy="242877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61175" cy="2428771"/>
            </a:xfrm>
            <a:custGeom>
              <a:avLst/>
              <a:gdLst/>
              <a:ahLst/>
              <a:cxnLst/>
              <a:rect l="l" t="t" r="r" b="b"/>
              <a:pathLst>
                <a:path w="4461175" h="2428771">
                  <a:moveTo>
                    <a:pt x="5028" y="0"/>
                  </a:moveTo>
                  <a:lnTo>
                    <a:pt x="4456147" y="0"/>
                  </a:lnTo>
                  <a:cubicBezTo>
                    <a:pt x="4457481" y="0"/>
                    <a:pt x="4458760" y="530"/>
                    <a:pt x="4459703" y="1473"/>
                  </a:cubicBezTo>
                  <a:cubicBezTo>
                    <a:pt x="4460645" y="2415"/>
                    <a:pt x="4461175" y="3694"/>
                    <a:pt x="4461175" y="5028"/>
                  </a:cubicBezTo>
                  <a:lnTo>
                    <a:pt x="4461175" y="2423743"/>
                  </a:lnTo>
                  <a:cubicBezTo>
                    <a:pt x="4461175" y="2426520"/>
                    <a:pt x="4458924" y="2428771"/>
                    <a:pt x="4456147" y="2428771"/>
                  </a:cubicBezTo>
                  <a:lnTo>
                    <a:pt x="5028" y="2428771"/>
                  </a:lnTo>
                  <a:cubicBezTo>
                    <a:pt x="3694" y="2428771"/>
                    <a:pt x="2415" y="2428241"/>
                    <a:pt x="1473" y="2427298"/>
                  </a:cubicBezTo>
                  <a:cubicBezTo>
                    <a:pt x="530" y="2426355"/>
                    <a:pt x="0" y="2425077"/>
                    <a:pt x="0" y="2423743"/>
                  </a:cubicBezTo>
                  <a:lnTo>
                    <a:pt x="0" y="5028"/>
                  </a:lnTo>
                  <a:cubicBezTo>
                    <a:pt x="0" y="2251"/>
                    <a:pt x="2251" y="0"/>
                    <a:pt x="5028" y="0"/>
                  </a:cubicBezTo>
                  <a:close/>
                </a:path>
              </a:pathLst>
            </a:custGeom>
            <a:solidFill>
              <a:srgbClr val="FFFFFF"/>
            </a:solidFill>
            <a:ln w="666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85725"/>
              <a:ext cx="4461175" cy="25144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4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2663545" y="1250139"/>
            <a:ext cx="11301259" cy="4195592"/>
          </a:xfrm>
          <a:custGeom>
            <a:avLst/>
            <a:gdLst/>
            <a:ahLst/>
            <a:cxnLst/>
            <a:rect l="l" t="t" r="r" b="b"/>
            <a:pathLst>
              <a:path w="11301259" h="4195592">
                <a:moveTo>
                  <a:pt x="0" y="0"/>
                </a:moveTo>
                <a:lnTo>
                  <a:pt x="11301259" y="0"/>
                </a:lnTo>
                <a:lnTo>
                  <a:pt x="11301259" y="4195592"/>
                </a:lnTo>
                <a:lnTo>
                  <a:pt x="0" y="41955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6" name="Freeform 6"/>
          <p:cNvSpPr/>
          <p:nvPr/>
        </p:nvSpPr>
        <p:spPr>
          <a:xfrm>
            <a:off x="2663545" y="5143500"/>
            <a:ext cx="11301259" cy="4294478"/>
          </a:xfrm>
          <a:custGeom>
            <a:avLst/>
            <a:gdLst/>
            <a:ahLst/>
            <a:cxnLst/>
            <a:rect l="l" t="t" r="r" b="b"/>
            <a:pathLst>
              <a:path w="11301259" h="4294478">
                <a:moveTo>
                  <a:pt x="0" y="0"/>
                </a:moveTo>
                <a:lnTo>
                  <a:pt x="11301259" y="0"/>
                </a:lnTo>
                <a:lnTo>
                  <a:pt x="11301259" y="4294478"/>
                </a:lnTo>
                <a:lnTo>
                  <a:pt x="0" y="429447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7" name="TextBox 7"/>
          <p:cNvSpPr txBox="1"/>
          <p:nvPr/>
        </p:nvSpPr>
        <p:spPr>
          <a:xfrm>
            <a:off x="596611" y="244087"/>
            <a:ext cx="13644028" cy="11358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145"/>
              </a:lnSpc>
            </a:pPr>
            <a:r>
              <a:rPr lang="en-US" sz="6218">
                <a:solidFill>
                  <a:srgbClr val="000000"/>
                </a:solidFill>
                <a:latin typeface="Bungee"/>
                <a:ea typeface="Bungee"/>
                <a:cs typeface="Bungee"/>
                <a:sym typeface="Bungee"/>
              </a:rPr>
              <a:t>ejecución Postman: VENTAS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96611" y="2329902"/>
            <a:ext cx="13644028" cy="10180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145"/>
              </a:lnSpc>
            </a:pPr>
            <a:r>
              <a:rPr lang="en-US" sz="6218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Get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20776" y="7009238"/>
            <a:ext cx="13644028" cy="10180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145"/>
              </a:lnSpc>
            </a:pPr>
            <a:r>
              <a:rPr lang="en-US" sz="6218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Get(id)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B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20776" y="278544"/>
            <a:ext cx="16938524" cy="9221739"/>
            <a:chOff x="0" y="0"/>
            <a:chExt cx="4461175" cy="242877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61175" cy="2428771"/>
            </a:xfrm>
            <a:custGeom>
              <a:avLst/>
              <a:gdLst/>
              <a:ahLst/>
              <a:cxnLst/>
              <a:rect l="l" t="t" r="r" b="b"/>
              <a:pathLst>
                <a:path w="4461175" h="2428771">
                  <a:moveTo>
                    <a:pt x="5028" y="0"/>
                  </a:moveTo>
                  <a:lnTo>
                    <a:pt x="4456147" y="0"/>
                  </a:lnTo>
                  <a:cubicBezTo>
                    <a:pt x="4457481" y="0"/>
                    <a:pt x="4458760" y="530"/>
                    <a:pt x="4459703" y="1473"/>
                  </a:cubicBezTo>
                  <a:cubicBezTo>
                    <a:pt x="4460645" y="2415"/>
                    <a:pt x="4461175" y="3694"/>
                    <a:pt x="4461175" y="5028"/>
                  </a:cubicBezTo>
                  <a:lnTo>
                    <a:pt x="4461175" y="2423743"/>
                  </a:lnTo>
                  <a:cubicBezTo>
                    <a:pt x="4461175" y="2426520"/>
                    <a:pt x="4458924" y="2428771"/>
                    <a:pt x="4456147" y="2428771"/>
                  </a:cubicBezTo>
                  <a:lnTo>
                    <a:pt x="5028" y="2428771"/>
                  </a:lnTo>
                  <a:cubicBezTo>
                    <a:pt x="3694" y="2428771"/>
                    <a:pt x="2415" y="2428241"/>
                    <a:pt x="1473" y="2427298"/>
                  </a:cubicBezTo>
                  <a:cubicBezTo>
                    <a:pt x="530" y="2426355"/>
                    <a:pt x="0" y="2425077"/>
                    <a:pt x="0" y="2423743"/>
                  </a:cubicBezTo>
                  <a:lnTo>
                    <a:pt x="0" y="5028"/>
                  </a:lnTo>
                  <a:cubicBezTo>
                    <a:pt x="0" y="2251"/>
                    <a:pt x="2251" y="0"/>
                    <a:pt x="5028" y="0"/>
                  </a:cubicBezTo>
                  <a:close/>
                </a:path>
              </a:pathLst>
            </a:custGeom>
            <a:solidFill>
              <a:srgbClr val="FFFFFF"/>
            </a:solidFill>
            <a:ln w="666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85725"/>
              <a:ext cx="4461175" cy="25144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4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2550040" y="1668437"/>
            <a:ext cx="13528227" cy="6950127"/>
          </a:xfrm>
          <a:custGeom>
            <a:avLst/>
            <a:gdLst/>
            <a:ahLst/>
            <a:cxnLst/>
            <a:rect l="l" t="t" r="r" b="b"/>
            <a:pathLst>
              <a:path w="13528227" h="6950127">
                <a:moveTo>
                  <a:pt x="0" y="0"/>
                </a:moveTo>
                <a:lnTo>
                  <a:pt x="13528227" y="0"/>
                </a:lnTo>
                <a:lnTo>
                  <a:pt x="13528227" y="6950126"/>
                </a:lnTo>
                <a:lnTo>
                  <a:pt x="0" y="69501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6" name="TextBox 6"/>
          <p:cNvSpPr txBox="1"/>
          <p:nvPr/>
        </p:nvSpPr>
        <p:spPr>
          <a:xfrm>
            <a:off x="596611" y="244087"/>
            <a:ext cx="13644028" cy="11358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145"/>
              </a:lnSpc>
            </a:pPr>
            <a:r>
              <a:rPr lang="en-US" sz="6218">
                <a:solidFill>
                  <a:srgbClr val="000000"/>
                </a:solidFill>
                <a:latin typeface="Bungee"/>
                <a:ea typeface="Bungee"/>
                <a:cs typeface="Bungee"/>
                <a:sym typeface="Bungee"/>
              </a:rPr>
              <a:t>ejecución Postman: VENTAS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96639" y="2086519"/>
            <a:ext cx="13644028" cy="10180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145"/>
              </a:lnSpc>
            </a:pPr>
            <a:r>
              <a:rPr lang="en-US" sz="6218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Post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B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20776" y="278544"/>
            <a:ext cx="16938524" cy="9221739"/>
            <a:chOff x="0" y="0"/>
            <a:chExt cx="4461175" cy="242877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61175" cy="2428771"/>
            </a:xfrm>
            <a:custGeom>
              <a:avLst/>
              <a:gdLst/>
              <a:ahLst/>
              <a:cxnLst/>
              <a:rect l="l" t="t" r="r" b="b"/>
              <a:pathLst>
                <a:path w="4461175" h="2428771">
                  <a:moveTo>
                    <a:pt x="5028" y="0"/>
                  </a:moveTo>
                  <a:lnTo>
                    <a:pt x="4456147" y="0"/>
                  </a:lnTo>
                  <a:cubicBezTo>
                    <a:pt x="4457481" y="0"/>
                    <a:pt x="4458760" y="530"/>
                    <a:pt x="4459703" y="1473"/>
                  </a:cubicBezTo>
                  <a:cubicBezTo>
                    <a:pt x="4460645" y="2415"/>
                    <a:pt x="4461175" y="3694"/>
                    <a:pt x="4461175" y="5028"/>
                  </a:cubicBezTo>
                  <a:lnTo>
                    <a:pt x="4461175" y="2423743"/>
                  </a:lnTo>
                  <a:cubicBezTo>
                    <a:pt x="4461175" y="2426520"/>
                    <a:pt x="4458924" y="2428771"/>
                    <a:pt x="4456147" y="2428771"/>
                  </a:cubicBezTo>
                  <a:lnTo>
                    <a:pt x="5028" y="2428771"/>
                  </a:lnTo>
                  <a:cubicBezTo>
                    <a:pt x="3694" y="2428771"/>
                    <a:pt x="2415" y="2428241"/>
                    <a:pt x="1473" y="2427298"/>
                  </a:cubicBezTo>
                  <a:cubicBezTo>
                    <a:pt x="530" y="2426355"/>
                    <a:pt x="0" y="2425077"/>
                    <a:pt x="0" y="2423743"/>
                  </a:cubicBezTo>
                  <a:lnTo>
                    <a:pt x="0" y="5028"/>
                  </a:lnTo>
                  <a:cubicBezTo>
                    <a:pt x="0" y="2251"/>
                    <a:pt x="2251" y="0"/>
                    <a:pt x="5028" y="0"/>
                  </a:cubicBezTo>
                  <a:close/>
                </a:path>
              </a:pathLst>
            </a:custGeom>
            <a:solidFill>
              <a:srgbClr val="FFFFFF"/>
            </a:solidFill>
            <a:ln w="666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85725"/>
              <a:ext cx="4461175" cy="25144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4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2114196" y="1379943"/>
            <a:ext cx="14308163" cy="7636982"/>
          </a:xfrm>
          <a:custGeom>
            <a:avLst/>
            <a:gdLst/>
            <a:ahLst/>
            <a:cxnLst/>
            <a:rect l="l" t="t" r="r" b="b"/>
            <a:pathLst>
              <a:path w="14308163" h="7636982">
                <a:moveTo>
                  <a:pt x="0" y="0"/>
                </a:moveTo>
                <a:lnTo>
                  <a:pt x="14308163" y="0"/>
                </a:lnTo>
                <a:lnTo>
                  <a:pt x="14308163" y="7636982"/>
                </a:lnTo>
                <a:lnTo>
                  <a:pt x="0" y="76369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6" name="TextBox 6"/>
          <p:cNvSpPr txBox="1"/>
          <p:nvPr/>
        </p:nvSpPr>
        <p:spPr>
          <a:xfrm>
            <a:off x="596611" y="244087"/>
            <a:ext cx="13644028" cy="11358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145"/>
              </a:lnSpc>
            </a:pPr>
            <a:r>
              <a:rPr lang="en-US" sz="6218">
                <a:solidFill>
                  <a:srgbClr val="000000"/>
                </a:solidFill>
                <a:latin typeface="Bungee"/>
                <a:ea typeface="Bungee"/>
                <a:cs typeface="Bungee"/>
                <a:sym typeface="Bungee"/>
              </a:rPr>
              <a:t>ejecución Postman: VENTAS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96639" y="2086519"/>
            <a:ext cx="13644028" cy="10180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145"/>
              </a:lnSpc>
            </a:pPr>
            <a:r>
              <a:rPr lang="en-US" sz="6218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Put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B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20776" y="278544"/>
            <a:ext cx="16938524" cy="9221739"/>
            <a:chOff x="0" y="0"/>
            <a:chExt cx="4461175" cy="242877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61175" cy="2428771"/>
            </a:xfrm>
            <a:custGeom>
              <a:avLst/>
              <a:gdLst/>
              <a:ahLst/>
              <a:cxnLst/>
              <a:rect l="l" t="t" r="r" b="b"/>
              <a:pathLst>
                <a:path w="4461175" h="2428771">
                  <a:moveTo>
                    <a:pt x="5028" y="0"/>
                  </a:moveTo>
                  <a:lnTo>
                    <a:pt x="4456147" y="0"/>
                  </a:lnTo>
                  <a:cubicBezTo>
                    <a:pt x="4457481" y="0"/>
                    <a:pt x="4458760" y="530"/>
                    <a:pt x="4459703" y="1473"/>
                  </a:cubicBezTo>
                  <a:cubicBezTo>
                    <a:pt x="4460645" y="2415"/>
                    <a:pt x="4461175" y="3694"/>
                    <a:pt x="4461175" y="5028"/>
                  </a:cubicBezTo>
                  <a:lnTo>
                    <a:pt x="4461175" y="2423743"/>
                  </a:lnTo>
                  <a:cubicBezTo>
                    <a:pt x="4461175" y="2426520"/>
                    <a:pt x="4458924" y="2428771"/>
                    <a:pt x="4456147" y="2428771"/>
                  </a:cubicBezTo>
                  <a:lnTo>
                    <a:pt x="5028" y="2428771"/>
                  </a:lnTo>
                  <a:cubicBezTo>
                    <a:pt x="3694" y="2428771"/>
                    <a:pt x="2415" y="2428241"/>
                    <a:pt x="1473" y="2427298"/>
                  </a:cubicBezTo>
                  <a:cubicBezTo>
                    <a:pt x="530" y="2426355"/>
                    <a:pt x="0" y="2425077"/>
                    <a:pt x="0" y="2423743"/>
                  </a:cubicBezTo>
                  <a:lnTo>
                    <a:pt x="0" y="5028"/>
                  </a:lnTo>
                  <a:cubicBezTo>
                    <a:pt x="0" y="2251"/>
                    <a:pt x="2251" y="0"/>
                    <a:pt x="5028" y="0"/>
                  </a:cubicBezTo>
                  <a:close/>
                </a:path>
              </a:pathLst>
            </a:custGeom>
            <a:solidFill>
              <a:srgbClr val="FFFFFF"/>
            </a:solidFill>
            <a:ln w="666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85725"/>
              <a:ext cx="4461175" cy="25144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4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979284" y="2565160"/>
            <a:ext cx="15621508" cy="6033808"/>
          </a:xfrm>
          <a:custGeom>
            <a:avLst/>
            <a:gdLst/>
            <a:ahLst/>
            <a:cxnLst/>
            <a:rect l="l" t="t" r="r" b="b"/>
            <a:pathLst>
              <a:path w="15621508" h="6033808">
                <a:moveTo>
                  <a:pt x="0" y="0"/>
                </a:moveTo>
                <a:lnTo>
                  <a:pt x="15621508" y="0"/>
                </a:lnTo>
                <a:lnTo>
                  <a:pt x="15621508" y="6033807"/>
                </a:lnTo>
                <a:lnTo>
                  <a:pt x="0" y="60338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6" name="TextBox 6"/>
          <p:cNvSpPr txBox="1"/>
          <p:nvPr/>
        </p:nvSpPr>
        <p:spPr>
          <a:xfrm>
            <a:off x="596611" y="244087"/>
            <a:ext cx="13644028" cy="11358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145"/>
              </a:lnSpc>
            </a:pPr>
            <a:r>
              <a:rPr lang="en-US" sz="6218">
                <a:solidFill>
                  <a:srgbClr val="000000"/>
                </a:solidFill>
                <a:latin typeface="Bungee"/>
                <a:ea typeface="Bungee"/>
                <a:cs typeface="Bungee"/>
                <a:sym typeface="Bungee"/>
              </a:rPr>
              <a:t>ejecución Postman: VENTAS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20776" y="1303743"/>
            <a:ext cx="13644028" cy="10180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145"/>
              </a:lnSpc>
            </a:pPr>
            <a:r>
              <a:rPr lang="en-US" sz="6218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Delete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B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63866" y="434587"/>
            <a:ext cx="17560267" cy="9560872"/>
            <a:chOff x="0" y="0"/>
            <a:chExt cx="4624926" cy="25180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624926" cy="2518090"/>
            </a:xfrm>
            <a:custGeom>
              <a:avLst/>
              <a:gdLst/>
              <a:ahLst/>
              <a:cxnLst/>
              <a:rect l="l" t="t" r="r" b="b"/>
              <a:pathLst>
                <a:path w="4624926" h="2518090">
                  <a:moveTo>
                    <a:pt x="4850" y="0"/>
                  </a:moveTo>
                  <a:lnTo>
                    <a:pt x="4620077" y="0"/>
                  </a:lnTo>
                  <a:cubicBezTo>
                    <a:pt x="4622755" y="0"/>
                    <a:pt x="4624926" y="2171"/>
                    <a:pt x="4624926" y="4850"/>
                  </a:cubicBezTo>
                  <a:lnTo>
                    <a:pt x="4624926" y="2513240"/>
                  </a:lnTo>
                  <a:cubicBezTo>
                    <a:pt x="4624926" y="2515919"/>
                    <a:pt x="4622755" y="2518090"/>
                    <a:pt x="4620077" y="2518090"/>
                  </a:cubicBezTo>
                  <a:lnTo>
                    <a:pt x="4850" y="2518090"/>
                  </a:lnTo>
                  <a:cubicBezTo>
                    <a:pt x="2171" y="2518090"/>
                    <a:pt x="0" y="2515919"/>
                    <a:pt x="0" y="2513240"/>
                  </a:cubicBezTo>
                  <a:lnTo>
                    <a:pt x="0" y="4850"/>
                  </a:lnTo>
                  <a:cubicBezTo>
                    <a:pt x="0" y="2171"/>
                    <a:pt x="2171" y="0"/>
                    <a:pt x="4850" y="0"/>
                  </a:cubicBezTo>
                  <a:close/>
                </a:path>
              </a:pathLst>
            </a:custGeom>
            <a:solidFill>
              <a:srgbClr val="FFFFFF"/>
            </a:solidFill>
            <a:ln w="666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85725"/>
              <a:ext cx="4624926" cy="2603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4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596611" y="244087"/>
            <a:ext cx="15594042" cy="11358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145"/>
              </a:lnSpc>
            </a:pPr>
            <a:r>
              <a:rPr lang="en-US" sz="6218">
                <a:solidFill>
                  <a:srgbClr val="000000"/>
                </a:solidFill>
                <a:latin typeface="Bungee"/>
                <a:ea typeface="Bungee"/>
                <a:cs typeface="Bungee"/>
                <a:sym typeface="Bungee"/>
              </a:rPr>
              <a:t>Implementación: PRODUCTOS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2318766"/>
            <a:ext cx="12863592" cy="79682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81"/>
              </a:lnSpc>
            </a:pPr>
            <a:r>
              <a:rPr lang="en-US" sz="3899" spc="81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Producto:</a:t>
            </a:r>
          </a:p>
          <a:p>
            <a:pPr algn="l">
              <a:lnSpc>
                <a:spcPts val="5381"/>
              </a:lnSpc>
            </a:pPr>
            <a:r>
              <a:rPr lang="en-US" sz="3899" spc="81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@Entity</a:t>
            </a:r>
          </a:p>
          <a:p>
            <a:pPr algn="l">
              <a:lnSpc>
                <a:spcPts val="5381"/>
              </a:lnSpc>
              <a:spcBef>
                <a:spcPct val="0"/>
              </a:spcBef>
            </a:pPr>
            <a:r>
              <a:rPr lang="en-US" sz="3899" spc="81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@Table(name="productos")</a:t>
            </a:r>
          </a:p>
          <a:p>
            <a:pPr algn="l">
              <a:lnSpc>
                <a:spcPts val="5381"/>
              </a:lnSpc>
              <a:spcBef>
                <a:spcPct val="0"/>
              </a:spcBef>
            </a:pPr>
            <a:r>
              <a:rPr lang="en-US" sz="3899" spc="81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@Id</a:t>
            </a:r>
          </a:p>
          <a:p>
            <a:pPr algn="l">
              <a:lnSpc>
                <a:spcPts val="5381"/>
              </a:lnSpc>
              <a:spcBef>
                <a:spcPct val="0"/>
              </a:spcBef>
            </a:pPr>
            <a:r>
              <a:rPr lang="en-US" sz="3899" spc="81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@GeneratedValue</a:t>
            </a:r>
          </a:p>
          <a:p>
            <a:pPr algn="l">
              <a:lnSpc>
                <a:spcPts val="5381"/>
              </a:lnSpc>
              <a:spcBef>
                <a:spcPct val="0"/>
              </a:spcBef>
            </a:pPr>
            <a:endParaRPr lang="en-US" sz="3899" spc="81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algn="l">
              <a:lnSpc>
                <a:spcPts val="5381"/>
              </a:lnSpc>
              <a:spcBef>
                <a:spcPct val="0"/>
              </a:spcBef>
            </a:pPr>
            <a:r>
              <a:rPr lang="en-US" sz="3899" spc="81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ProductoRepository:</a:t>
            </a:r>
          </a:p>
          <a:p>
            <a:pPr algn="l">
              <a:lnSpc>
                <a:spcPts val="5381"/>
              </a:lnSpc>
              <a:spcBef>
                <a:spcPct val="0"/>
              </a:spcBef>
            </a:pPr>
            <a:r>
              <a:rPr lang="en-US" sz="3899" spc="81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(Interface) extends </a:t>
            </a:r>
          </a:p>
          <a:p>
            <a:pPr algn="l">
              <a:lnSpc>
                <a:spcPts val="5381"/>
              </a:lnSpc>
              <a:spcBef>
                <a:spcPct val="0"/>
              </a:spcBef>
            </a:pPr>
            <a:r>
              <a:rPr lang="en-US" sz="3899" spc="81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CrudRepository&lt;Producto, Long&gt;</a:t>
            </a:r>
          </a:p>
          <a:p>
            <a:pPr algn="l">
              <a:lnSpc>
                <a:spcPts val="5381"/>
              </a:lnSpc>
              <a:spcBef>
                <a:spcPct val="0"/>
              </a:spcBef>
            </a:pPr>
            <a:endParaRPr lang="en-US" sz="3899" spc="81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algn="l">
              <a:lnSpc>
                <a:spcPts val="3174"/>
              </a:lnSpc>
              <a:spcBef>
                <a:spcPct val="0"/>
              </a:spcBef>
            </a:pPr>
            <a:endParaRPr lang="en-US" sz="3899" spc="81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algn="ctr">
              <a:lnSpc>
                <a:spcPts val="3174"/>
              </a:lnSpc>
              <a:spcBef>
                <a:spcPct val="0"/>
              </a:spcBef>
            </a:pPr>
            <a:endParaRPr lang="en-US" sz="3899" spc="81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algn="ctr">
              <a:lnSpc>
                <a:spcPts val="3174"/>
              </a:lnSpc>
              <a:spcBef>
                <a:spcPct val="0"/>
              </a:spcBef>
            </a:pPr>
            <a:endParaRPr lang="en-US" sz="3899" spc="81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415150" y="2318766"/>
            <a:ext cx="12863592" cy="79682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81"/>
              </a:lnSpc>
            </a:pPr>
            <a:r>
              <a:rPr lang="en-US" sz="3899" spc="81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ProductoService:</a:t>
            </a:r>
          </a:p>
          <a:p>
            <a:pPr algn="l">
              <a:lnSpc>
                <a:spcPts val="5381"/>
              </a:lnSpc>
              <a:spcBef>
                <a:spcPct val="0"/>
              </a:spcBef>
            </a:pPr>
            <a:r>
              <a:rPr lang="en-US" sz="3899" spc="81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(Define métodos CRUD)</a:t>
            </a:r>
          </a:p>
          <a:p>
            <a:pPr algn="l">
              <a:lnSpc>
                <a:spcPts val="5381"/>
              </a:lnSpc>
              <a:spcBef>
                <a:spcPct val="0"/>
              </a:spcBef>
            </a:pPr>
            <a:endParaRPr lang="en-US" sz="3899" spc="81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algn="l">
              <a:lnSpc>
                <a:spcPts val="5381"/>
              </a:lnSpc>
              <a:spcBef>
                <a:spcPct val="0"/>
              </a:spcBef>
            </a:pPr>
            <a:r>
              <a:rPr lang="en-US" sz="3899" spc="81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ProductoServiceImpl:</a:t>
            </a:r>
          </a:p>
          <a:p>
            <a:pPr algn="l">
              <a:lnSpc>
                <a:spcPts val="5381"/>
              </a:lnSpc>
              <a:spcBef>
                <a:spcPct val="0"/>
              </a:spcBef>
            </a:pPr>
            <a:r>
              <a:rPr lang="en-US" sz="3899" spc="81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implements ProductoService</a:t>
            </a:r>
          </a:p>
          <a:p>
            <a:pPr algn="l">
              <a:lnSpc>
                <a:spcPts val="5381"/>
              </a:lnSpc>
              <a:spcBef>
                <a:spcPct val="0"/>
              </a:spcBef>
            </a:pPr>
            <a:r>
              <a:rPr lang="en-US" sz="3899" spc="81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@Service</a:t>
            </a:r>
          </a:p>
          <a:p>
            <a:pPr algn="l">
              <a:lnSpc>
                <a:spcPts val="5381"/>
              </a:lnSpc>
              <a:spcBef>
                <a:spcPct val="0"/>
              </a:spcBef>
            </a:pPr>
            <a:r>
              <a:rPr lang="en-US" sz="3899" spc="81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@Autowired</a:t>
            </a:r>
          </a:p>
          <a:p>
            <a:pPr algn="l">
              <a:lnSpc>
                <a:spcPts val="5381"/>
              </a:lnSpc>
              <a:spcBef>
                <a:spcPct val="0"/>
              </a:spcBef>
            </a:pPr>
            <a:r>
              <a:rPr lang="en-US" sz="3899" spc="81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@Override</a:t>
            </a:r>
          </a:p>
          <a:p>
            <a:pPr algn="l">
              <a:lnSpc>
                <a:spcPts val="5381"/>
              </a:lnSpc>
              <a:spcBef>
                <a:spcPct val="0"/>
              </a:spcBef>
            </a:pPr>
            <a:r>
              <a:rPr lang="en-US" sz="3899" spc="81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@Transactional</a:t>
            </a:r>
          </a:p>
          <a:p>
            <a:pPr algn="l">
              <a:lnSpc>
                <a:spcPts val="5381"/>
              </a:lnSpc>
              <a:spcBef>
                <a:spcPct val="0"/>
              </a:spcBef>
            </a:pPr>
            <a:endParaRPr lang="en-US" sz="3899" spc="81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algn="l">
              <a:lnSpc>
                <a:spcPts val="3174"/>
              </a:lnSpc>
              <a:spcBef>
                <a:spcPct val="0"/>
              </a:spcBef>
            </a:pPr>
            <a:endParaRPr lang="en-US" sz="3899" spc="81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algn="ctr">
              <a:lnSpc>
                <a:spcPts val="3174"/>
              </a:lnSpc>
              <a:spcBef>
                <a:spcPct val="0"/>
              </a:spcBef>
            </a:pPr>
            <a:endParaRPr lang="en-US" sz="3899" spc="81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algn="ctr">
              <a:lnSpc>
                <a:spcPts val="3174"/>
              </a:lnSpc>
              <a:spcBef>
                <a:spcPct val="0"/>
              </a:spcBef>
            </a:pPr>
            <a:endParaRPr lang="en-US" sz="3899" spc="81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B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63866" y="363064"/>
            <a:ext cx="17560267" cy="9560872"/>
            <a:chOff x="0" y="0"/>
            <a:chExt cx="4624926" cy="25180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624926" cy="2518090"/>
            </a:xfrm>
            <a:custGeom>
              <a:avLst/>
              <a:gdLst/>
              <a:ahLst/>
              <a:cxnLst/>
              <a:rect l="l" t="t" r="r" b="b"/>
              <a:pathLst>
                <a:path w="4624926" h="2518090">
                  <a:moveTo>
                    <a:pt x="4850" y="0"/>
                  </a:moveTo>
                  <a:lnTo>
                    <a:pt x="4620077" y="0"/>
                  </a:lnTo>
                  <a:cubicBezTo>
                    <a:pt x="4622755" y="0"/>
                    <a:pt x="4624926" y="2171"/>
                    <a:pt x="4624926" y="4850"/>
                  </a:cubicBezTo>
                  <a:lnTo>
                    <a:pt x="4624926" y="2513240"/>
                  </a:lnTo>
                  <a:cubicBezTo>
                    <a:pt x="4624926" y="2515919"/>
                    <a:pt x="4622755" y="2518090"/>
                    <a:pt x="4620077" y="2518090"/>
                  </a:cubicBezTo>
                  <a:lnTo>
                    <a:pt x="4850" y="2518090"/>
                  </a:lnTo>
                  <a:cubicBezTo>
                    <a:pt x="2171" y="2518090"/>
                    <a:pt x="0" y="2515919"/>
                    <a:pt x="0" y="2513240"/>
                  </a:cubicBezTo>
                  <a:lnTo>
                    <a:pt x="0" y="4850"/>
                  </a:lnTo>
                  <a:cubicBezTo>
                    <a:pt x="0" y="2171"/>
                    <a:pt x="2171" y="0"/>
                    <a:pt x="4850" y="0"/>
                  </a:cubicBezTo>
                  <a:close/>
                </a:path>
              </a:pathLst>
            </a:custGeom>
            <a:solidFill>
              <a:srgbClr val="FFFFFF"/>
            </a:solidFill>
            <a:ln w="666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85725"/>
              <a:ext cx="4624926" cy="2603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4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6232513" y="1379943"/>
            <a:ext cx="11301259" cy="3982174"/>
          </a:xfrm>
          <a:custGeom>
            <a:avLst/>
            <a:gdLst/>
            <a:ahLst/>
            <a:cxnLst/>
            <a:rect l="l" t="t" r="r" b="b"/>
            <a:pathLst>
              <a:path w="11301259" h="3982174">
                <a:moveTo>
                  <a:pt x="0" y="0"/>
                </a:moveTo>
                <a:lnTo>
                  <a:pt x="11301259" y="0"/>
                </a:lnTo>
                <a:lnTo>
                  <a:pt x="11301259" y="3982174"/>
                </a:lnTo>
                <a:lnTo>
                  <a:pt x="0" y="39821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335" b="-9763"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6" name="Freeform 6"/>
          <p:cNvSpPr/>
          <p:nvPr/>
        </p:nvSpPr>
        <p:spPr>
          <a:xfrm>
            <a:off x="6232513" y="5362117"/>
            <a:ext cx="11301259" cy="4166738"/>
          </a:xfrm>
          <a:custGeom>
            <a:avLst/>
            <a:gdLst/>
            <a:ahLst/>
            <a:cxnLst/>
            <a:rect l="l" t="t" r="r" b="b"/>
            <a:pathLst>
              <a:path w="11301259" h="4166738">
                <a:moveTo>
                  <a:pt x="0" y="0"/>
                </a:moveTo>
                <a:lnTo>
                  <a:pt x="11301259" y="0"/>
                </a:lnTo>
                <a:lnTo>
                  <a:pt x="11301259" y="4166738"/>
                </a:lnTo>
                <a:lnTo>
                  <a:pt x="0" y="41667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51547"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7" name="TextBox 7"/>
          <p:cNvSpPr txBox="1"/>
          <p:nvPr/>
        </p:nvSpPr>
        <p:spPr>
          <a:xfrm>
            <a:off x="596611" y="244087"/>
            <a:ext cx="15594042" cy="11358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145"/>
              </a:lnSpc>
            </a:pPr>
            <a:r>
              <a:rPr lang="en-US" sz="6218">
                <a:solidFill>
                  <a:srgbClr val="000000"/>
                </a:solidFill>
                <a:latin typeface="Bungee"/>
                <a:ea typeface="Bungee"/>
                <a:cs typeface="Bungee"/>
                <a:sym typeface="Bungee"/>
              </a:rPr>
              <a:t>ejecución Postman: PRODUCTOS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321986" y="2352998"/>
            <a:ext cx="13644028" cy="10180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145"/>
              </a:lnSpc>
            </a:pPr>
            <a:r>
              <a:rPr lang="en-US" sz="6218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Get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321986" y="6898370"/>
            <a:ext cx="13644028" cy="10180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145"/>
              </a:lnSpc>
            </a:pPr>
            <a:r>
              <a:rPr lang="en-US" sz="6218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Get(id)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B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63866" y="363064"/>
            <a:ext cx="17560267" cy="9560872"/>
            <a:chOff x="0" y="0"/>
            <a:chExt cx="4624926" cy="25180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624926" cy="2518090"/>
            </a:xfrm>
            <a:custGeom>
              <a:avLst/>
              <a:gdLst/>
              <a:ahLst/>
              <a:cxnLst/>
              <a:rect l="l" t="t" r="r" b="b"/>
              <a:pathLst>
                <a:path w="4624926" h="2518090">
                  <a:moveTo>
                    <a:pt x="4850" y="0"/>
                  </a:moveTo>
                  <a:lnTo>
                    <a:pt x="4620077" y="0"/>
                  </a:lnTo>
                  <a:cubicBezTo>
                    <a:pt x="4622755" y="0"/>
                    <a:pt x="4624926" y="2171"/>
                    <a:pt x="4624926" y="4850"/>
                  </a:cubicBezTo>
                  <a:lnTo>
                    <a:pt x="4624926" y="2513240"/>
                  </a:lnTo>
                  <a:cubicBezTo>
                    <a:pt x="4624926" y="2515919"/>
                    <a:pt x="4622755" y="2518090"/>
                    <a:pt x="4620077" y="2518090"/>
                  </a:cubicBezTo>
                  <a:lnTo>
                    <a:pt x="4850" y="2518090"/>
                  </a:lnTo>
                  <a:cubicBezTo>
                    <a:pt x="2171" y="2518090"/>
                    <a:pt x="0" y="2515919"/>
                    <a:pt x="0" y="2513240"/>
                  </a:cubicBezTo>
                  <a:lnTo>
                    <a:pt x="0" y="4850"/>
                  </a:lnTo>
                  <a:cubicBezTo>
                    <a:pt x="0" y="2171"/>
                    <a:pt x="2171" y="0"/>
                    <a:pt x="4850" y="0"/>
                  </a:cubicBezTo>
                  <a:close/>
                </a:path>
              </a:pathLst>
            </a:custGeom>
            <a:solidFill>
              <a:srgbClr val="FFFFFF"/>
            </a:solidFill>
            <a:ln w="666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85725"/>
              <a:ext cx="4624926" cy="2603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4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4267602" y="1706875"/>
            <a:ext cx="12991698" cy="7551425"/>
          </a:xfrm>
          <a:custGeom>
            <a:avLst/>
            <a:gdLst/>
            <a:ahLst/>
            <a:cxnLst/>
            <a:rect l="l" t="t" r="r" b="b"/>
            <a:pathLst>
              <a:path w="12991698" h="7551425">
                <a:moveTo>
                  <a:pt x="0" y="0"/>
                </a:moveTo>
                <a:lnTo>
                  <a:pt x="12991698" y="0"/>
                </a:lnTo>
                <a:lnTo>
                  <a:pt x="12991698" y="7551425"/>
                </a:lnTo>
                <a:lnTo>
                  <a:pt x="0" y="75514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6" name="TextBox 6"/>
          <p:cNvSpPr txBox="1"/>
          <p:nvPr/>
        </p:nvSpPr>
        <p:spPr>
          <a:xfrm>
            <a:off x="596611" y="244087"/>
            <a:ext cx="15594042" cy="11358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145"/>
              </a:lnSpc>
            </a:pPr>
            <a:r>
              <a:rPr lang="en-US" sz="6218">
                <a:solidFill>
                  <a:srgbClr val="000000"/>
                </a:solidFill>
                <a:latin typeface="Bungee"/>
                <a:ea typeface="Bungee"/>
                <a:cs typeface="Bungee"/>
                <a:sym typeface="Bungee"/>
              </a:rPr>
              <a:t>ejecución Postman: PRODUCTOS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321986" y="2352998"/>
            <a:ext cx="13644028" cy="10180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145"/>
              </a:lnSpc>
            </a:pPr>
            <a:r>
              <a:rPr lang="en-US" sz="6218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Post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B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20776" y="278544"/>
            <a:ext cx="16938524" cy="9221739"/>
            <a:chOff x="0" y="0"/>
            <a:chExt cx="4461175" cy="242877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61175" cy="2428771"/>
            </a:xfrm>
            <a:custGeom>
              <a:avLst/>
              <a:gdLst/>
              <a:ahLst/>
              <a:cxnLst/>
              <a:rect l="l" t="t" r="r" b="b"/>
              <a:pathLst>
                <a:path w="4461175" h="2428771">
                  <a:moveTo>
                    <a:pt x="5028" y="0"/>
                  </a:moveTo>
                  <a:lnTo>
                    <a:pt x="4456147" y="0"/>
                  </a:lnTo>
                  <a:cubicBezTo>
                    <a:pt x="4457481" y="0"/>
                    <a:pt x="4458760" y="530"/>
                    <a:pt x="4459703" y="1473"/>
                  </a:cubicBezTo>
                  <a:cubicBezTo>
                    <a:pt x="4460645" y="2415"/>
                    <a:pt x="4461175" y="3694"/>
                    <a:pt x="4461175" y="5028"/>
                  </a:cubicBezTo>
                  <a:lnTo>
                    <a:pt x="4461175" y="2423743"/>
                  </a:lnTo>
                  <a:cubicBezTo>
                    <a:pt x="4461175" y="2426520"/>
                    <a:pt x="4458924" y="2428771"/>
                    <a:pt x="4456147" y="2428771"/>
                  </a:cubicBezTo>
                  <a:lnTo>
                    <a:pt x="5028" y="2428771"/>
                  </a:lnTo>
                  <a:cubicBezTo>
                    <a:pt x="3694" y="2428771"/>
                    <a:pt x="2415" y="2428241"/>
                    <a:pt x="1473" y="2427298"/>
                  </a:cubicBezTo>
                  <a:cubicBezTo>
                    <a:pt x="530" y="2426355"/>
                    <a:pt x="0" y="2425077"/>
                    <a:pt x="0" y="2423743"/>
                  </a:cubicBezTo>
                  <a:lnTo>
                    <a:pt x="0" y="5028"/>
                  </a:lnTo>
                  <a:cubicBezTo>
                    <a:pt x="0" y="2251"/>
                    <a:pt x="2251" y="0"/>
                    <a:pt x="5028" y="0"/>
                  </a:cubicBezTo>
                  <a:close/>
                </a:path>
              </a:pathLst>
            </a:custGeom>
            <a:solidFill>
              <a:srgbClr val="FFFFFF"/>
            </a:solidFill>
            <a:ln w="666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85725"/>
              <a:ext cx="4461175" cy="25144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4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3092138" y="1454197"/>
            <a:ext cx="13572354" cy="7804103"/>
          </a:xfrm>
          <a:custGeom>
            <a:avLst/>
            <a:gdLst/>
            <a:ahLst/>
            <a:cxnLst/>
            <a:rect l="l" t="t" r="r" b="b"/>
            <a:pathLst>
              <a:path w="13572354" h="7804103">
                <a:moveTo>
                  <a:pt x="0" y="0"/>
                </a:moveTo>
                <a:lnTo>
                  <a:pt x="13572354" y="0"/>
                </a:lnTo>
                <a:lnTo>
                  <a:pt x="13572354" y="7804103"/>
                </a:lnTo>
                <a:lnTo>
                  <a:pt x="0" y="78041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6" name="TextBox 6"/>
          <p:cNvSpPr txBox="1"/>
          <p:nvPr/>
        </p:nvSpPr>
        <p:spPr>
          <a:xfrm>
            <a:off x="596611" y="244087"/>
            <a:ext cx="15396214" cy="11358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145"/>
              </a:lnSpc>
            </a:pPr>
            <a:r>
              <a:rPr lang="en-US" sz="6218">
                <a:solidFill>
                  <a:srgbClr val="000000"/>
                </a:solidFill>
                <a:latin typeface="Bungee"/>
                <a:ea typeface="Bungee"/>
                <a:cs typeface="Bungee"/>
                <a:sym typeface="Bungee"/>
              </a:rPr>
              <a:t>ejecución Postman: productos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96639" y="2086519"/>
            <a:ext cx="13644028" cy="10180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145"/>
              </a:lnSpc>
            </a:pPr>
            <a:r>
              <a:rPr lang="en-US" sz="6218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Put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B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61332" y="686774"/>
            <a:ext cx="16565336" cy="8913453"/>
            <a:chOff x="0" y="0"/>
            <a:chExt cx="4362887" cy="234757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62887" cy="2347576"/>
            </a:xfrm>
            <a:custGeom>
              <a:avLst/>
              <a:gdLst/>
              <a:ahLst/>
              <a:cxnLst/>
              <a:rect l="l" t="t" r="r" b="b"/>
              <a:pathLst>
                <a:path w="4362887" h="2347576">
                  <a:moveTo>
                    <a:pt x="5141" y="0"/>
                  </a:moveTo>
                  <a:lnTo>
                    <a:pt x="4357746" y="0"/>
                  </a:lnTo>
                  <a:cubicBezTo>
                    <a:pt x="4360585" y="0"/>
                    <a:pt x="4362887" y="2302"/>
                    <a:pt x="4362887" y="5141"/>
                  </a:cubicBezTo>
                  <a:lnTo>
                    <a:pt x="4362887" y="2342435"/>
                  </a:lnTo>
                  <a:cubicBezTo>
                    <a:pt x="4362887" y="2345274"/>
                    <a:pt x="4360585" y="2347576"/>
                    <a:pt x="4357746" y="2347576"/>
                  </a:cubicBezTo>
                  <a:lnTo>
                    <a:pt x="5141" y="2347576"/>
                  </a:lnTo>
                  <a:cubicBezTo>
                    <a:pt x="3777" y="2347576"/>
                    <a:pt x="2470" y="2347034"/>
                    <a:pt x="1506" y="2346070"/>
                  </a:cubicBezTo>
                  <a:cubicBezTo>
                    <a:pt x="542" y="2345106"/>
                    <a:pt x="0" y="2343799"/>
                    <a:pt x="0" y="2342435"/>
                  </a:cubicBezTo>
                  <a:lnTo>
                    <a:pt x="0" y="5141"/>
                  </a:lnTo>
                  <a:cubicBezTo>
                    <a:pt x="0" y="2302"/>
                    <a:pt x="2302" y="0"/>
                    <a:pt x="5141" y="0"/>
                  </a:cubicBezTo>
                  <a:close/>
                </a:path>
              </a:pathLst>
            </a:custGeom>
            <a:solidFill>
              <a:srgbClr val="FFFFFF"/>
            </a:solidFill>
            <a:ln w="666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85725"/>
              <a:ext cx="4362887" cy="24333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4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162007" y="1313010"/>
            <a:ext cx="13963985" cy="857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004"/>
              </a:lnSpc>
            </a:pPr>
            <a:r>
              <a:rPr lang="en-US" sz="5004">
                <a:solidFill>
                  <a:srgbClr val="000000"/>
                </a:solidFill>
                <a:latin typeface="Bungee"/>
                <a:ea typeface="Bungee"/>
                <a:cs typeface="Bungee"/>
                <a:sym typeface="Bungee"/>
              </a:rPr>
              <a:t>ARQUITECTURA DE MICROSERVICIOS</a:t>
            </a:r>
          </a:p>
        </p:txBody>
      </p:sp>
      <p:sp>
        <p:nvSpPr>
          <p:cNvPr id="6" name="Freeform 6"/>
          <p:cNvSpPr/>
          <p:nvPr/>
        </p:nvSpPr>
        <p:spPr>
          <a:xfrm rot="-1862262">
            <a:off x="269530" y="5647972"/>
            <a:ext cx="1183605" cy="2188484"/>
          </a:xfrm>
          <a:custGeom>
            <a:avLst/>
            <a:gdLst/>
            <a:ahLst/>
            <a:cxnLst/>
            <a:rect l="l" t="t" r="r" b="b"/>
            <a:pathLst>
              <a:path w="1183605" h="2188484">
                <a:moveTo>
                  <a:pt x="0" y="0"/>
                </a:moveTo>
                <a:lnTo>
                  <a:pt x="1183605" y="0"/>
                </a:lnTo>
                <a:lnTo>
                  <a:pt x="1183605" y="2188484"/>
                </a:lnTo>
                <a:lnTo>
                  <a:pt x="0" y="21884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7" name="Freeform 7"/>
          <p:cNvSpPr/>
          <p:nvPr/>
        </p:nvSpPr>
        <p:spPr>
          <a:xfrm rot="195383">
            <a:off x="523019" y="307523"/>
            <a:ext cx="1427633" cy="1442354"/>
          </a:xfrm>
          <a:custGeom>
            <a:avLst/>
            <a:gdLst/>
            <a:ahLst/>
            <a:cxnLst/>
            <a:rect l="l" t="t" r="r" b="b"/>
            <a:pathLst>
              <a:path w="1427633" h="1442354">
                <a:moveTo>
                  <a:pt x="0" y="0"/>
                </a:moveTo>
                <a:lnTo>
                  <a:pt x="1427633" y="0"/>
                </a:lnTo>
                <a:lnTo>
                  <a:pt x="1427633" y="1442354"/>
                </a:lnTo>
                <a:lnTo>
                  <a:pt x="0" y="144235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90511" b="-89118"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8" name="Freeform 8"/>
          <p:cNvSpPr/>
          <p:nvPr/>
        </p:nvSpPr>
        <p:spPr>
          <a:xfrm>
            <a:off x="16405738" y="2050065"/>
            <a:ext cx="1125832" cy="1220414"/>
          </a:xfrm>
          <a:custGeom>
            <a:avLst/>
            <a:gdLst/>
            <a:ahLst/>
            <a:cxnLst/>
            <a:rect l="l" t="t" r="r" b="b"/>
            <a:pathLst>
              <a:path w="1125832" h="1220414">
                <a:moveTo>
                  <a:pt x="0" y="0"/>
                </a:moveTo>
                <a:lnTo>
                  <a:pt x="1125832" y="0"/>
                </a:lnTo>
                <a:lnTo>
                  <a:pt x="1125832" y="1220414"/>
                </a:lnTo>
                <a:lnTo>
                  <a:pt x="0" y="122041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9" name="Freeform 9"/>
          <p:cNvSpPr/>
          <p:nvPr/>
        </p:nvSpPr>
        <p:spPr>
          <a:xfrm>
            <a:off x="15573978" y="630881"/>
            <a:ext cx="1068605" cy="1158380"/>
          </a:xfrm>
          <a:custGeom>
            <a:avLst/>
            <a:gdLst/>
            <a:ahLst/>
            <a:cxnLst/>
            <a:rect l="l" t="t" r="r" b="b"/>
            <a:pathLst>
              <a:path w="1068605" h="1158380">
                <a:moveTo>
                  <a:pt x="0" y="0"/>
                </a:moveTo>
                <a:lnTo>
                  <a:pt x="1068606" y="0"/>
                </a:lnTo>
                <a:lnTo>
                  <a:pt x="1068606" y="1158379"/>
                </a:lnTo>
                <a:lnTo>
                  <a:pt x="0" y="11583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0" name="TextBox 10"/>
          <p:cNvSpPr txBox="1"/>
          <p:nvPr/>
        </p:nvSpPr>
        <p:spPr>
          <a:xfrm>
            <a:off x="2266247" y="4070868"/>
            <a:ext cx="13755505" cy="27905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39"/>
              </a:lnSpc>
              <a:spcBef>
                <a:spcPct val="0"/>
              </a:spcBef>
            </a:pPr>
            <a:r>
              <a:rPr lang="en-US" sz="3216" spc="218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El siguiente diagrama se diseñó pensando en el estándar en una arquitectura de microservicios. Siguiendo el principio de modularidad, cada microservicio tiene su propia base de datos y pueden ser desarrollados por separado, sin afectar a los otros.  </a:t>
            </a:r>
          </a:p>
          <a:p>
            <a:pPr algn="ctr">
              <a:lnSpc>
                <a:spcPts val="4439"/>
              </a:lnSpc>
              <a:spcBef>
                <a:spcPct val="0"/>
              </a:spcBef>
            </a:pPr>
            <a:endParaRPr lang="en-US" sz="3216" spc="218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B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20776" y="278544"/>
            <a:ext cx="16938524" cy="9221739"/>
            <a:chOff x="0" y="0"/>
            <a:chExt cx="4461175" cy="242877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61175" cy="2428771"/>
            </a:xfrm>
            <a:custGeom>
              <a:avLst/>
              <a:gdLst/>
              <a:ahLst/>
              <a:cxnLst/>
              <a:rect l="l" t="t" r="r" b="b"/>
              <a:pathLst>
                <a:path w="4461175" h="2428771">
                  <a:moveTo>
                    <a:pt x="5028" y="0"/>
                  </a:moveTo>
                  <a:lnTo>
                    <a:pt x="4456147" y="0"/>
                  </a:lnTo>
                  <a:cubicBezTo>
                    <a:pt x="4457481" y="0"/>
                    <a:pt x="4458760" y="530"/>
                    <a:pt x="4459703" y="1473"/>
                  </a:cubicBezTo>
                  <a:cubicBezTo>
                    <a:pt x="4460645" y="2415"/>
                    <a:pt x="4461175" y="3694"/>
                    <a:pt x="4461175" y="5028"/>
                  </a:cubicBezTo>
                  <a:lnTo>
                    <a:pt x="4461175" y="2423743"/>
                  </a:lnTo>
                  <a:cubicBezTo>
                    <a:pt x="4461175" y="2426520"/>
                    <a:pt x="4458924" y="2428771"/>
                    <a:pt x="4456147" y="2428771"/>
                  </a:cubicBezTo>
                  <a:lnTo>
                    <a:pt x="5028" y="2428771"/>
                  </a:lnTo>
                  <a:cubicBezTo>
                    <a:pt x="3694" y="2428771"/>
                    <a:pt x="2415" y="2428241"/>
                    <a:pt x="1473" y="2427298"/>
                  </a:cubicBezTo>
                  <a:cubicBezTo>
                    <a:pt x="530" y="2426355"/>
                    <a:pt x="0" y="2425077"/>
                    <a:pt x="0" y="2423743"/>
                  </a:cubicBezTo>
                  <a:lnTo>
                    <a:pt x="0" y="5028"/>
                  </a:lnTo>
                  <a:cubicBezTo>
                    <a:pt x="0" y="2251"/>
                    <a:pt x="2251" y="0"/>
                    <a:pt x="5028" y="0"/>
                  </a:cubicBezTo>
                  <a:close/>
                </a:path>
              </a:pathLst>
            </a:custGeom>
            <a:solidFill>
              <a:srgbClr val="FFFFFF"/>
            </a:solidFill>
            <a:ln w="666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85725"/>
              <a:ext cx="4461175" cy="25144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4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3908635" y="1695545"/>
            <a:ext cx="12983271" cy="7562755"/>
          </a:xfrm>
          <a:custGeom>
            <a:avLst/>
            <a:gdLst/>
            <a:ahLst/>
            <a:cxnLst/>
            <a:rect l="l" t="t" r="r" b="b"/>
            <a:pathLst>
              <a:path w="12983271" h="7562755">
                <a:moveTo>
                  <a:pt x="0" y="0"/>
                </a:moveTo>
                <a:lnTo>
                  <a:pt x="12983271" y="0"/>
                </a:lnTo>
                <a:lnTo>
                  <a:pt x="12983271" y="7562755"/>
                </a:lnTo>
                <a:lnTo>
                  <a:pt x="0" y="75627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6" name="TextBox 6"/>
          <p:cNvSpPr txBox="1"/>
          <p:nvPr/>
        </p:nvSpPr>
        <p:spPr>
          <a:xfrm>
            <a:off x="596611" y="244087"/>
            <a:ext cx="16662689" cy="11358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145"/>
              </a:lnSpc>
            </a:pPr>
            <a:r>
              <a:rPr lang="en-US" sz="6218">
                <a:solidFill>
                  <a:srgbClr val="000000"/>
                </a:solidFill>
                <a:latin typeface="Bungee"/>
                <a:ea typeface="Bungee"/>
                <a:cs typeface="Bungee"/>
                <a:sym typeface="Bungee"/>
              </a:rPr>
              <a:t>ejecución Postman: productos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20776" y="1303743"/>
            <a:ext cx="13644028" cy="10180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145"/>
              </a:lnSpc>
            </a:pPr>
            <a:r>
              <a:rPr lang="en-US" sz="6218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Delete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B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63866" y="434587"/>
            <a:ext cx="17560267" cy="9560872"/>
            <a:chOff x="0" y="0"/>
            <a:chExt cx="4624926" cy="25180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624926" cy="2518090"/>
            </a:xfrm>
            <a:custGeom>
              <a:avLst/>
              <a:gdLst/>
              <a:ahLst/>
              <a:cxnLst/>
              <a:rect l="l" t="t" r="r" b="b"/>
              <a:pathLst>
                <a:path w="4624926" h="2518090">
                  <a:moveTo>
                    <a:pt x="4850" y="0"/>
                  </a:moveTo>
                  <a:lnTo>
                    <a:pt x="4620077" y="0"/>
                  </a:lnTo>
                  <a:cubicBezTo>
                    <a:pt x="4622755" y="0"/>
                    <a:pt x="4624926" y="2171"/>
                    <a:pt x="4624926" y="4850"/>
                  </a:cubicBezTo>
                  <a:lnTo>
                    <a:pt x="4624926" y="2513240"/>
                  </a:lnTo>
                  <a:cubicBezTo>
                    <a:pt x="4624926" y="2515919"/>
                    <a:pt x="4622755" y="2518090"/>
                    <a:pt x="4620077" y="2518090"/>
                  </a:cubicBezTo>
                  <a:lnTo>
                    <a:pt x="4850" y="2518090"/>
                  </a:lnTo>
                  <a:cubicBezTo>
                    <a:pt x="2171" y="2518090"/>
                    <a:pt x="0" y="2515919"/>
                    <a:pt x="0" y="2513240"/>
                  </a:cubicBezTo>
                  <a:lnTo>
                    <a:pt x="0" y="4850"/>
                  </a:lnTo>
                  <a:cubicBezTo>
                    <a:pt x="0" y="2171"/>
                    <a:pt x="2171" y="0"/>
                    <a:pt x="4850" y="0"/>
                  </a:cubicBezTo>
                  <a:close/>
                </a:path>
              </a:pathLst>
            </a:custGeom>
            <a:solidFill>
              <a:srgbClr val="FFFFFF"/>
            </a:solidFill>
            <a:ln w="666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85725"/>
              <a:ext cx="4624926" cy="2603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4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596611" y="244087"/>
            <a:ext cx="15594042" cy="11358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145"/>
              </a:lnSpc>
            </a:pPr>
            <a:r>
              <a:rPr lang="en-US" sz="6218">
                <a:solidFill>
                  <a:srgbClr val="000000"/>
                </a:solidFill>
                <a:latin typeface="Bungee"/>
                <a:ea typeface="Bungee"/>
                <a:cs typeface="Bungee"/>
                <a:sym typeface="Bungee"/>
              </a:rPr>
              <a:t>Implementación: Usuario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2318766"/>
            <a:ext cx="12863592" cy="72919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81"/>
              </a:lnSpc>
            </a:pPr>
            <a:r>
              <a:rPr lang="en-US" sz="3899" spc="81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Usuario:</a:t>
            </a:r>
          </a:p>
          <a:p>
            <a:pPr algn="l">
              <a:lnSpc>
                <a:spcPts val="5381"/>
              </a:lnSpc>
            </a:pPr>
            <a:r>
              <a:rPr lang="en-US" sz="3899" spc="81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@Entity</a:t>
            </a:r>
          </a:p>
          <a:p>
            <a:pPr algn="l">
              <a:lnSpc>
                <a:spcPts val="5381"/>
              </a:lnSpc>
              <a:spcBef>
                <a:spcPct val="0"/>
              </a:spcBef>
            </a:pPr>
            <a:r>
              <a:rPr lang="en-US" sz="3899" spc="81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@Table(name="usuarios")</a:t>
            </a:r>
          </a:p>
          <a:p>
            <a:pPr algn="l">
              <a:lnSpc>
                <a:spcPts val="5381"/>
              </a:lnSpc>
              <a:spcBef>
                <a:spcPct val="0"/>
              </a:spcBef>
            </a:pPr>
            <a:r>
              <a:rPr lang="en-US" sz="3899" spc="81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@Id</a:t>
            </a:r>
          </a:p>
          <a:p>
            <a:pPr algn="l">
              <a:lnSpc>
                <a:spcPts val="5381"/>
              </a:lnSpc>
              <a:spcBef>
                <a:spcPct val="0"/>
              </a:spcBef>
            </a:pPr>
            <a:endParaRPr lang="en-US" sz="3899" spc="81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algn="l">
              <a:lnSpc>
                <a:spcPts val="5381"/>
              </a:lnSpc>
              <a:spcBef>
                <a:spcPct val="0"/>
              </a:spcBef>
            </a:pPr>
            <a:r>
              <a:rPr lang="en-US" sz="3899" spc="81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UsuarioRepository:</a:t>
            </a:r>
          </a:p>
          <a:p>
            <a:pPr algn="l">
              <a:lnSpc>
                <a:spcPts val="5381"/>
              </a:lnSpc>
              <a:spcBef>
                <a:spcPct val="0"/>
              </a:spcBef>
            </a:pPr>
            <a:r>
              <a:rPr lang="en-US" sz="3899" spc="81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(Interface) extends </a:t>
            </a:r>
          </a:p>
          <a:p>
            <a:pPr algn="l">
              <a:lnSpc>
                <a:spcPts val="5381"/>
              </a:lnSpc>
              <a:spcBef>
                <a:spcPct val="0"/>
              </a:spcBef>
            </a:pPr>
            <a:r>
              <a:rPr lang="en-US" sz="3899" spc="81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CrudRepository&lt;Usuario, Long&gt;</a:t>
            </a:r>
          </a:p>
          <a:p>
            <a:pPr algn="l">
              <a:lnSpc>
                <a:spcPts val="5381"/>
              </a:lnSpc>
              <a:spcBef>
                <a:spcPct val="0"/>
              </a:spcBef>
            </a:pPr>
            <a:endParaRPr lang="en-US" sz="3899" spc="81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algn="l">
              <a:lnSpc>
                <a:spcPts val="3174"/>
              </a:lnSpc>
              <a:spcBef>
                <a:spcPct val="0"/>
              </a:spcBef>
            </a:pPr>
            <a:endParaRPr lang="en-US" sz="3899" spc="81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algn="ctr">
              <a:lnSpc>
                <a:spcPts val="3174"/>
              </a:lnSpc>
              <a:spcBef>
                <a:spcPct val="0"/>
              </a:spcBef>
            </a:pPr>
            <a:endParaRPr lang="en-US" sz="3899" spc="81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algn="ctr">
              <a:lnSpc>
                <a:spcPts val="3174"/>
              </a:lnSpc>
              <a:spcBef>
                <a:spcPct val="0"/>
              </a:spcBef>
            </a:pPr>
            <a:endParaRPr lang="en-US" sz="3899" spc="81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415150" y="2318766"/>
            <a:ext cx="12863592" cy="79682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81"/>
              </a:lnSpc>
            </a:pPr>
            <a:r>
              <a:rPr lang="en-US" sz="3899" spc="81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UsuarioService:</a:t>
            </a:r>
          </a:p>
          <a:p>
            <a:pPr algn="l">
              <a:lnSpc>
                <a:spcPts val="5381"/>
              </a:lnSpc>
              <a:spcBef>
                <a:spcPct val="0"/>
              </a:spcBef>
            </a:pPr>
            <a:r>
              <a:rPr lang="en-US" sz="3899" spc="81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(Define métodos CRUD)</a:t>
            </a:r>
          </a:p>
          <a:p>
            <a:pPr algn="l">
              <a:lnSpc>
                <a:spcPts val="5381"/>
              </a:lnSpc>
              <a:spcBef>
                <a:spcPct val="0"/>
              </a:spcBef>
            </a:pPr>
            <a:endParaRPr lang="en-US" sz="3899" spc="81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algn="l">
              <a:lnSpc>
                <a:spcPts val="5381"/>
              </a:lnSpc>
              <a:spcBef>
                <a:spcPct val="0"/>
              </a:spcBef>
            </a:pPr>
            <a:r>
              <a:rPr lang="en-US" sz="3899" spc="81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UsuarioServiceImpl:</a:t>
            </a:r>
          </a:p>
          <a:p>
            <a:pPr algn="l">
              <a:lnSpc>
                <a:spcPts val="5381"/>
              </a:lnSpc>
              <a:spcBef>
                <a:spcPct val="0"/>
              </a:spcBef>
            </a:pPr>
            <a:r>
              <a:rPr lang="en-US" sz="3899" spc="81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implements UsuarioService</a:t>
            </a:r>
          </a:p>
          <a:p>
            <a:pPr algn="l">
              <a:lnSpc>
                <a:spcPts val="5381"/>
              </a:lnSpc>
              <a:spcBef>
                <a:spcPct val="0"/>
              </a:spcBef>
            </a:pPr>
            <a:r>
              <a:rPr lang="en-US" sz="3899" spc="81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@Service</a:t>
            </a:r>
          </a:p>
          <a:p>
            <a:pPr algn="l">
              <a:lnSpc>
                <a:spcPts val="5381"/>
              </a:lnSpc>
              <a:spcBef>
                <a:spcPct val="0"/>
              </a:spcBef>
            </a:pPr>
            <a:r>
              <a:rPr lang="en-US" sz="3899" spc="81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@Autowired</a:t>
            </a:r>
          </a:p>
          <a:p>
            <a:pPr algn="l">
              <a:lnSpc>
                <a:spcPts val="5381"/>
              </a:lnSpc>
              <a:spcBef>
                <a:spcPct val="0"/>
              </a:spcBef>
            </a:pPr>
            <a:r>
              <a:rPr lang="en-US" sz="3899" spc="81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@Override</a:t>
            </a:r>
          </a:p>
          <a:p>
            <a:pPr algn="l">
              <a:lnSpc>
                <a:spcPts val="5381"/>
              </a:lnSpc>
              <a:spcBef>
                <a:spcPct val="0"/>
              </a:spcBef>
            </a:pPr>
            <a:r>
              <a:rPr lang="en-US" sz="3899" spc="81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@Transactional</a:t>
            </a:r>
          </a:p>
          <a:p>
            <a:pPr algn="l">
              <a:lnSpc>
                <a:spcPts val="5381"/>
              </a:lnSpc>
              <a:spcBef>
                <a:spcPct val="0"/>
              </a:spcBef>
            </a:pPr>
            <a:endParaRPr lang="en-US" sz="3899" spc="81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algn="l">
              <a:lnSpc>
                <a:spcPts val="3174"/>
              </a:lnSpc>
              <a:spcBef>
                <a:spcPct val="0"/>
              </a:spcBef>
            </a:pPr>
            <a:endParaRPr lang="en-US" sz="3899" spc="81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algn="ctr">
              <a:lnSpc>
                <a:spcPts val="3174"/>
              </a:lnSpc>
              <a:spcBef>
                <a:spcPct val="0"/>
              </a:spcBef>
            </a:pPr>
            <a:endParaRPr lang="en-US" sz="3899" spc="81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algn="ctr">
              <a:lnSpc>
                <a:spcPts val="3174"/>
              </a:lnSpc>
              <a:spcBef>
                <a:spcPct val="0"/>
              </a:spcBef>
            </a:pPr>
            <a:endParaRPr lang="en-US" sz="3899" spc="81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B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20776" y="278544"/>
            <a:ext cx="16938524" cy="9221739"/>
            <a:chOff x="0" y="0"/>
            <a:chExt cx="4461175" cy="242877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61175" cy="2428771"/>
            </a:xfrm>
            <a:custGeom>
              <a:avLst/>
              <a:gdLst/>
              <a:ahLst/>
              <a:cxnLst/>
              <a:rect l="l" t="t" r="r" b="b"/>
              <a:pathLst>
                <a:path w="4461175" h="2428771">
                  <a:moveTo>
                    <a:pt x="5028" y="0"/>
                  </a:moveTo>
                  <a:lnTo>
                    <a:pt x="4456147" y="0"/>
                  </a:lnTo>
                  <a:cubicBezTo>
                    <a:pt x="4457481" y="0"/>
                    <a:pt x="4458760" y="530"/>
                    <a:pt x="4459703" y="1473"/>
                  </a:cubicBezTo>
                  <a:cubicBezTo>
                    <a:pt x="4460645" y="2415"/>
                    <a:pt x="4461175" y="3694"/>
                    <a:pt x="4461175" y="5028"/>
                  </a:cubicBezTo>
                  <a:lnTo>
                    <a:pt x="4461175" y="2423743"/>
                  </a:lnTo>
                  <a:cubicBezTo>
                    <a:pt x="4461175" y="2426520"/>
                    <a:pt x="4458924" y="2428771"/>
                    <a:pt x="4456147" y="2428771"/>
                  </a:cubicBezTo>
                  <a:lnTo>
                    <a:pt x="5028" y="2428771"/>
                  </a:lnTo>
                  <a:cubicBezTo>
                    <a:pt x="3694" y="2428771"/>
                    <a:pt x="2415" y="2428241"/>
                    <a:pt x="1473" y="2427298"/>
                  </a:cubicBezTo>
                  <a:cubicBezTo>
                    <a:pt x="530" y="2426355"/>
                    <a:pt x="0" y="2425077"/>
                    <a:pt x="0" y="2423743"/>
                  </a:cubicBezTo>
                  <a:lnTo>
                    <a:pt x="0" y="5028"/>
                  </a:lnTo>
                  <a:cubicBezTo>
                    <a:pt x="0" y="2251"/>
                    <a:pt x="2251" y="0"/>
                    <a:pt x="5028" y="0"/>
                  </a:cubicBezTo>
                  <a:close/>
                </a:path>
              </a:pathLst>
            </a:custGeom>
            <a:solidFill>
              <a:srgbClr val="FFFFFF"/>
            </a:solidFill>
            <a:ln w="666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85725"/>
              <a:ext cx="4461175" cy="25144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4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8299253" y="1379943"/>
            <a:ext cx="7761375" cy="4277621"/>
          </a:xfrm>
          <a:custGeom>
            <a:avLst/>
            <a:gdLst/>
            <a:ahLst/>
            <a:cxnLst/>
            <a:rect l="l" t="t" r="r" b="b"/>
            <a:pathLst>
              <a:path w="7761375" h="4277621">
                <a:moveTo>
                  <a:pt x="0" y="0"/>
                </a:moveTo>
                <a:lnTo>
                  <a:pt x="7761375" y="0"/>
                </a:lnTo>
                <a:lnTo>
                  <a:pt x="7761375" y="4277621"/>
                </a:lnTo>
                <a:lnTo>
                  <a:pt x="0" y="42776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7471"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6" name="Freeform 6"/>
          <p:cNvSpPr/>
          <p:nvPr/>
        </p:nvSpPr>
        <p:spPr>
          <a:xfrm>
            <a:off x="8299253" y="5380943"/>
            <a:ext cx="7478353" cy="3877357"/>
          </a:xfrm>
          <a:custGeom>
            <a:avLst/>
            <a:gdLst/>
            <a:ahLst/>
            <a:cxnLst/>
            <a:rect l="l" t="t" r="r" b="b"/>
            <a:pathLst>
              <a:path w="7478353" h="3877357">
                <a:moveTo>
                  <a:pt x="0" y="0"/>
                </a:moveTo>
                <a:lnTo>
                  <a:pt x="7478353" y="0"/>
                </a:lnTo>
                <a:lnTo>
                  <a:pt x="7478353" y="3877357"/>
                </a:lnTo>
                <a:lnTo>
                  <a:pt x="0" y="387735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2360"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7" name="TextBox 7"/>
          <p:cNvSpPr txBox="1"/>
          <p:nvPr/>
        </p:nvSpPr>
        <p:spPr>
          <a:xfrm>
            <a:off x="596611" y="244087"/>
            <a:ext cx="13644028" cy="11358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145"/>
              </a:lnSpc>
            </a:pPr>
            <a:r>
              <a:rPr lang="en-US" sz="6218">
                <a:solidFill>
                  <a:srgbClr val="000000"/>
                </a:solidFill>
                <a:latin typeface="Bungee"/>
                <a:ea typeface="Bungee"/>
                <a:cs typeface="Bungee"/>
                <a:sym typeface="Bungee"/>
              </a:rPr>
              <a:t>ejecución Postman: Usuario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133577" y="1937132"/>
            <a:ext cx="13644028" cy="10180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145"/>
              </a:lnSpc>
            </a:pPr>
            <a:r>
              <a:rPr lang="en-US" sz="6218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Get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133577" y="6301589"/>
            <a:ext cx="13644028" cy="10180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145"/>
              </a:lnSpc>
            </a:pPr>
            <a:r>
              <a:rPr lang="en-US" sz="6218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Get(id)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B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20776" y="278544"/>
            <a:ext cx="16938524" cy="9221739"/>
            <a:chOff x="0" y="0"/>
            <a:chExt cx="4461175" cy="242877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61175" cy="2428771"/>
            </a:xfrm>
            <a:custGeom>
              <a:avLst/>
              <a:gdLst/>
              <a:ahLst/>
              <a:cxnLst/>
              <a:rect l="l" t="t" r="r" b="b"/>
              <a:pathLst>
                <a:path w="4461175" h="2428771">
                  <a:moveTo>
                    <a:pt x="5028" y="0"/>
                  </a:moveTo>
                  <a:lnTo>
                    <a:pt x="4456147" y="0"/>
                  </a:lnTo>
                  <a:cubicBezTo>
                    <a:pt x="4457481" y="0"/>
                    <a:pt x="4458760" y="530"/>
                    <a:pt x="4459703" y="1473"/>
                  </a:cubicBezTo>
                  <a:cubicBezTo>
                    <a:pt x="4460645" y="2415"/>
                    <a:pt x="4461175" y="3694"/>
                    <a:pt x="4461175" y="5028"/>
                  </a:cubicBezTo>
                  <a:lnTo>
                    <a:pt x="4461175" y="2423743"/>
                  </a:lnTo>
                  <a:cubicBezTo>
                    <a:pt x="4461175" y="2426520"/>
                    <a:pt x="4458924" y="2428771"/>
                    <a:pt x="4456147" y="2428771"/>
                  </a:cubicBezTo>
                  <a:lnTo>
                    <a:pt x="5028" y="2428771"/>
                  </a:lnTo>
                  <a:cubicBezTo>
                    <a:pt x="3694" y="2428771"/>
                    <a:pt x="2415" y="2428241"/>
                    <a:pt x="1473" y="2427298"/>
                  </a:cubicBezTo>
                  <a:cubicBezTo>
                    <a:pt x="530" y="2426355"/>
                    <a:pt x="0" y="2425077"/>
                    <a:pt x="0" y="2423743"/>
                  </a:cubicBezTo>
                  <a:lnTo>
                    <a:pt x="0" y="5028"/>
                  </a:lnTo>
                  <a:cubicBezTo>
                    <a:pt x="0" y="2251"/>
                    <a:pt x="2251" y="0"/>
                    <a:pt x="5028" y="0"/>
                  </a:cubicBezTo>
                  <a:close/>
                </a:path>
              </a:pathLst>
            </a:custGeom>
            <a:solidFill>
              <a:srgbClr val="FFFFFF"/>
            </a:solidFill>
            <a:ln w="666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85725"/>
              <a:ext cx="4461175" cy="25144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4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5011013" y="1712144"/>
            <a:ext cx="11261886" cy="6862712"/>
          </a:xfrm>
          <a:custGeom>
            <a:avLst/>
            <a:gdLst/>
            <a:ahLst/>
            <a:cxnLst/>
            <a:rect l="l" t="t" r="r" b="b"/>
            <a:pathLst>
              <a:path w="11261886" h="6862712">
                <a:moveTo>
                  <a:pt x="0" y="0"/>
                </a:moveTo>
                <a:lnTo>
                  <a:pt x="11261886" y="0"/>
                </a:lnTo>
                <a:lnTo>
                  <a:pt x="11261886" y="6862712"/>
                </a:lnTo>
                <a:lnTo>
                  <a:pt x="0" y="6862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6" name="TextBox 6"/>
          <p:cNvSpPr txBox="1"/>
          <p:nvPr/>
        </p:nvSpPr>
        <p:spPr>
          <a:xfrm>
            <a:off x="596611" y="244087"/>
            <a:ext cx="13644028" cy="11358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145"/>
              </a:lnSpc>
            </a:pPr>
            <a:r>
              <a:rPr lang="en-US" sz="6218">
                <a:solidFill>
                  <a:srgbClr val="000000"/>
                </a:solidFill>
                <a:latin typeface="Bungee"/>
                <a:ea typeface="Bungee"/>
                <a:cs typeface="Bungee"/>
                <a:sym typeface="Bungee"/>
              </a:rPr>
              <a:t>ejecución Postman: Usuario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133577" y="1937132"/>
            <a:ext cx="13644028" cy="10180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145"/>
              </a:lnSpc>
            </a:pPr>
            <a:r>
              <a:rPr lang="en-US" sz="6218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Post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B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20776" y="278544"/>
            <a:ext cx="16938524" cy="9221739"/>
            <a:chOff x="0" y="0"/>
            <a:chExt cx="4461175" cy="242877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61175" cy="2428771"/>
            </a:xfrm>
            <a:custGeom>
              <a:avLst/>
              <a:gdLst/>
              <a:ahLst/>
              <a:cxnLst/>
              <a:rect l="l" t="t" r="r" b="b"/>
              <a:pathLst>
                <a:path w="4461175" h="2428771">
                  <a:moveTo>
                    <a:pt x="5028" y="0"/>
                  </a:moveTo>
                  <a:lnTo>
                    <a:pt x="4456147" y="0"/>
                  </a:lnTo>
                  <a:cubicBezTo>
                    <a:pt x="4457481" y="0"/>
                    <a:pt x="4458760" y="530"/>
                    <a:pt x="4459703" y="1473"/>
                  </a:cubicBezTo>
                  <a:cubicBezTo>
                    <a:pt x="4460645" y="2415"/>
                    <a:pt x="4461175" y="3694"/>
                    <a:pt x="4461175" y="5028"/>
                  </a:cubicBezTo>
                  <a:lnTo>
                    <a:pt x="4461175" y="2423743"/>
                  </a:lnTo>
                  <a:cubicBezTo>
                    <a:pt x="4461175" y="2426520"/>
                    <a:pt x="4458924" y="2428771"/>
                    <a:pt x="4456147" y="2428771"/>
                  </a:cubicBezTo>
                  <a:lnTo>
                    <a:pt x="5028" y="2428771"/>
                  </a:lnTo>
                  <a:cubicBezTo>
                    <a:pt x="3694" y="2428771"/>
                    <a:pt x="2415" y="2428241"/>
                    <a:pt x="1473" y="2427298"/>
                  </a:cubicBezTo>
                  <a:cubicBezTo>
                    <a:pt x="530" y="2426355"/>
                    <a:pt x="0" y="2425077"/>
                    <a:pt x="0" y="2423743"/>
                  </a:cubicBezTo>
                  <a:lnTo>
                    <a:pt x="0" y="5028"/>
                  </a:lnTo>
                  <a:cubicBezTo>
                    <a:pt x="0" y="2251"/>
                    <a:pt x="2251" y="0"/>
                    <a:pt x="5028" y="0"/>
                  </a:cubicBezTo>
                  <a:close/>
                </a:path>
              </a:pathLst>
            </a:custGeom>
            <a:solidFill>
              <a:srgbClr val="FFFFFF"/>
            </a:solidFill>
            <a:ln w="666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85725"/>
              <a:ext cx="4461175" cy="25144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4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4521766" y="1824575"/>
            <a:ext cx="11763582" cy="7279370"/>
          </a:xfrm>
          <a:custGeom>
            <a:avLst/>
            <a:gdLst/>
            <a:ahLst/>
            <a:cxnLst/>
            <a:rect l="l" t="t" r="r" b="b"/>
            <a:pathLst>
              <a:path w="11763582" h="7279370">
                <a:moveTo>
                  <a:pt x="0" y="0"/>
                </a:moveTo>
                <a:lnTo>
                  <a:pt x="11763582" y="0"/>
                </a:lnTo>
                <a:lnTo>
                  <a:pt x="11763582" y="7279370"/>
                </a:lnTo>
                <a:lnTo>
                  <a:pt x="0" y="72793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6" name="TextBox 6"/>
          <p:cNvSpPr txBox="1"/>
          <p:nvPr/>
        </p:nvSpPr>
        <p:spPr>
          <a:xfrm>
            <a:off x="596611" y="244087"/>
            <a:ext cx="13644028" cy="11358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145"/>
              </a:lnSpc>
            </a:pPr>
            <a:r>
              <a:rPr lang="en-US" sz="6218">
                <a:solidFill>
                  <a:srgbClr val="000000"/>
                </a:solidFill>
                <a:latin typeface="Bungee"/>
                <a:ea typeface="Bungee"/>
                <a:cs typeface="Bungee"/>
                <a:sym typeface="Bungee"/>
              </a:rPr>
              <a:t>ejecución Postman: Usuario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133577" y="1937132"/>
            <a:ext cx="13644028" cy="10180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145"/>
              </a:lnSpc>
            </a:pPr>
            <a:r>
              <a:rPr lang="en-US" sz="6218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Put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B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20776" y="278544"/>
            <a:ext cx="16938524" cy="9221739"/>
            <a:chOff x="0" y="0"/>
            <a:chExt cx="4461175" cy="242877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61175" cy="2428771"/>
            </a:xfrm>
            <a:custGeom>
              <a:avLst/>
              <a:gdLst/>
              <a:ahLst/>
              <a:cxnLst/>
              <a:rect l="l" t="t" r="r" b="b"/>
              <a:pathLst>
                <a:path w="4461175" h="2428771">
                  <a:moveTo>
                    <a:pt x="5028" y="0"/>
                  </a:moveTo>
                  <a:lnTo>
                    <a:pt x="4456147" y="0"/>
                  </a:lnTo>
                  <a:cubicBezTo>
                    <a:pt x="4457481" y="0"/>
                    <a:pt x="4458760" y="530"/>
                    <a:pt x="4459703" y="1473"/>
                  </a:cubicBezTo>
                  <a:cubicBezTo>
                    <a:pt x="4460645" y="2415"/>
                    <a:pt x="4461175" y="3694"/>
                    <a:pt x="4461175" y="5028"/>
                  </a:cubicBezTo>
                  <a:lnTo>
                    <a:pt x="4461175" y="2423743"/>
                  </a:lnTo>
                  <a:cubicBezTo>
                    <a:pt x="4461175" y="2426520"/>
                    <a:pt x="4458924" y="2428771"/>
                    <a:pt x="4456147" y="2428771"/>
                  </a:cubicBezTo>
                  <a:lnTo>
                    <a:pt x="5028" y="2428771"/>
                  </a:lnTo>
                  <a:cubicBezTo>
                    <a:pt x="3694" y="2428771"/>
                    <a:pt x="2415" y="2428241"/>
                    <a:pt x="1473" y="2427298"/>
                  </a:cubicBezTo>
                  <a:cubicBezTo>
                    <a:pt x="530" y="2426355"/>
                    <a:pt x="0" y="2425077"/>
                    <a:pt x="0" y="2423743"/>
                  </a:cubicBezTo>
                  <a:lnTo>
                    <a:pt x="0" y="5028"/>
                  </a:lnTo>
                  <a:cubicBezTo>
                    <a:pt x="0" y="2251"/>
                    <a:pt x="2251" y="0"/>
                    <a:pt x="5028" y="0"/>
                  </a:cubicBezTo>
                  <a:close/>
                </a:path>
              </a:pathLst>
            </a:custGeom>
            <a:solidFill>
              <a:srgbClr val="FFFFFF"/>
            </a:solidFill>
            <a:ln w="666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85725"/>
              <a:ext cx="4461175" cy="25144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4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4821489" y="2013332"/>
            <a:ext cx="11871358" cy="7066656"/>
          </a:xfrm>
          <a:custGeom>
            <a:avLst/>
            <a:gdLst/>
            <a:ahLst/>
            <a:cxnLst/>
            <a:rect l="l" t="t" r="r" b="b"/>
            <a:pathLst>
              <a:path w="11871358" h="7066656">
                <a:moveTo>
                  <a:pt x="0" y="0"/>
                </a:moveTo>
                <a:lnTo>
                  <a:pt x="11871358" y="0"/>
                </a:lnTo>
                <a:lnTo>
                  <a:pt x="11871358" y="7066656"/>
                </a:lnTo>
                <a:lnTo>
                  <a:pt x="0" y="70666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6" name="TextBox 6"/>
          <p:cNvSpPr txBox="1"/>
          <p:nvPr/>
        </p:nvSpPr>
        <p:spPr>
          <a:xfrm>
            <a:off x="596611" y="244087"/>
            <a:ext cx="13644028" cy="11358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145"/>
              </a:lnSpc>
            </a:pPr>
            <a:r>
              <a:rPr lang="en-US" sz="6218">
                <a:solidFill>
                  <a:srgbClr val="000000"/>
                </a:solidFill>
                <a:latin typeface="Bungee"/>
                <a:ea typeface="Bungee"/>
                <a:cs typeface="Bungee"/>
                <a:sym typeface="Bungee"/>
              </a:rPr>
              <a:t>ejecución Postman: Usuario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133577" y="1937132"/>
            <a:ext cx="13644028" cy="10180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145"/>
              </a:lnSpc>
            </a:pPr>
            <a:r>
              <a:rPr lang="en-US" sz="6218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Delete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B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61332" y="686774"/>
            <a:ext cx="16565336" cy="8913453"/>
            <a:chOff x="0" y="0"/>
            <a:chExt cx="4362887" cy="234757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62887" cy="2347576"/>
            </a:xfrm>
            <a:custGeom>
              <a:avLst/>
              <a:gdLst/>
              <a:ahLst/>
              <a:cxnLst/>
              <a:rect l="l" t="t" r="r" b="b"/>
              <a:pathLst>
                <a:path w="4362887" h="2347576">
                  <a:moveTo>
                    <a:pt x="5141" y="0"/>
                  </a:moveTo>
                  <a:lnTo>
                    <a:pt x="4357746" y="0"/>
                  </a:lnTo>
                  <a:cubicBezTo>
                    <a:pt x="4360585" y="0"/>
                    <a:pt x="4362887" y="2302"/>
                    <a:pt x="4362887" y="5141"/>
                  </a:cubicBezTo>
                  <a:lnTo>
                    <a:pt x="4362887" y="2342435"/>
                  </a:lnTo>
                  <a:cubicBezTo>
                    <a:pt x="4362887" y="2345274"/>
                    <a:pt x="4360585" y="2347576"/>
                    <a:pt x="4357746" y="2347576"/>
                  </a:cubicBezTo>
                  <a:lnTo>
                    <a:pt x="5141" y="2347576"/>
                  </a:lnTo>
                  <a:cubicBezTo>
                    <a:pt x="3777" y="2347576"/>
                    <a:pt x="2470" y="2347034"/>
                    <a:pt x="1506" y="2346070"/>
                  </a:cubicBezTo>
                  <a:cubicBezTo>
                    <a:pt x="542" y="2345106"/>
                    <a:pt x="0" y="2343799"/>
                    <a:pt x="0" y="2342435"/>
                  </a:cubicBezTo>
                  <a:lnTo>
                    <a:pt x="0" y="5141"/>
                  </a:lnTo>
                  <a:cubicBezTo>
                    <a:pt x="0" y="2302"/>
                    <a:pt x="2302" y="0"/>
                    <a:pt x="5141" y="0"/>
                  </a:cubicBezTo>
                  <a:close/>
                </a:path>
              </a:pathLst>
            </a:custGeom>
            <a:solidFill>
              <a:srgbClr val="FFFFFF"/>
            </a:solidFill>
            <a:ln w="666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85725"/>
              <a:ext cx="4362887" cy="24333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4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4185693" y="3114000"/>
            <a:ext cx="10526735" cy="6379840"/>
          </a:xfrm>
          <a:custGeom>
            <a:avLst/>
            <a:gdLst/>
            <a:ahLst/>
            <a:cxnLst/>
            <a:rect l="l" t="t" r="r" b="b"/>
            <a:pathLst>
              <a:path w="10526735" h="6379840">
                <a:moveTo>
                  <a:pt x="0" y="0"/>
                </a:moveTo>
                <a:lnTo>
                  <a:pt x="10526736" y="0"/>
                </a:lnTo>
                <a:lnTo>
                  <a:pt x="10526736" y="6379840"/>
                </a:lnTo>
                <a:lnTo>
                  <a:pt x="0" y="63798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6" name="TextBox 6"/>
          <p:cNvSpPr txBox="1"/>
          <p:nvPr/>
        </p:nvSpPr>
        <p:spPr>
          <a:xfrm>
            <a:off x="1451784" y="857250"/>
            <a:ext cx="15384432" cy="2256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484"/>
              </a:lnSpc>
            </a:pPr>
            <a:r>
              <a:rPr lang="en-US" sz="6628">
                <a:solidFill>
                  <a:srgbClr val="05061C"/>
                </a:solidFill>
                <a:latin typeface="Bungee"/>
                <a:ea typeface="Bungee"/>
                <a:cs typeface="Bungee"/>
                <a:sym typeface="Bungee"/>
              </a:rPr>
              <a:t>CONTROL DE VERSIONES CON GIT y github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B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61332" y="686774"/>
            <a:ext cx="16565336" cy="8913453"/>
            <a:chOff x="0" y="0"/>
            <a:chExt cx="4362887" cy="234757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62887" cy="2347576"/>
            </a:xfrm>
            <a:custGeom>
              <a:avLst/>
              <a:gdLst/>
              <a:ahLst/>
              <a:cxnLst/>
              <a:rect l="l" t="t" r="r" b="b"/>
              <a:pathLst>
                <a:path w="4362887" h="2347576">
                  <a:moveTo>
                    <a:pt x="5141" y="0"/>
                  </a:moveTo>
                  <a:lnTo>
                    <a:pt x="4357746" y="0"/>
                  </a:lnTo>
                  <a:cubicBezTo>
                    <a:pt x="4360585" y="0"/>
                    <a:pt x="4362887" y="2302"/>
                    <a:pt x="4362887" y="5141"/>
                  </a:cubicBezTo>
                  <a:lnTo>
                    <a:pt x="4362887" y="2342435"/>
                  </a:lnTo>
                  <a:cubicBezTo>
                    <a:pt x="4362887" y="2345274"/>
                    <a:pt x="4360585" y="2347576"/>
                    <a:pt x="4357746" y="2347576"/>
                  </a:cubicBezTo>
                  <a:lnTo>
                    <a:pt x="5141" y="2347576"/>
                  </a:lnTo>
                  <a:cubicBezTo>
                    <a:pt x="3777" y="2347576"/>
                    <a:pt x="2470" y="2347034"/>
                    <a:pt x="1506" y="2346070"/>
                  </a:cubicBezTo>
                  <a:cubicBezTo>
                    <a:pt x="542" y="2345106"/>
                    <a:pt x="0" y="2343799"/>
                    <a:pt x="0" y="2342435"/>
                  </a:cubicBezTo>
                  <a:lnTo>
                    <a:pt x="0" y="5141"/>
                  </a:lnTo>
                  <a:cubicBezTo>
                    <a:pt x="0" y="2302"/>
                    <a:pt x="2302" y="0"/>
                    <a:pt x="5141" y="0"/>
                  </a:cubicBezTo>
                  <a:close/>
                </a:path>
              </a:pathLst>
            </a:custGeom>
            <a:solidFill>
              <a:srgbClr val="FFFFFF"/>
            </a:solidFill>
            <a:ln w="666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85725"/>
              <a:ext cx="4362887" cy="24333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4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4029775" y="2907300"/>
            <a:ext cx="10487458" cy="6240710"/>
          </a:xfrm>
          <a:custGeom>
            <a:avLst/>
            <a:gdLst/>
            <a:ahLst/>
            <a:cxnLst/>
            <a:rect l="l" t="t" r="r" b="b"/>
            <a:pathLst>
              <a:path w="10487458" h="6240710">
                <a:moveTo>
                  <a:pt x="0" y="0"/>
                </a:moveTo>
                <a:lnTo>
                  <a:pt x="10487457" y="0"/>
                </a:lnTo>
                <a:lnTo>
                  <a:pt x="10487457" y="6240710"/>
                </a:lnTo>
                <a:lnTo>
                  <a:pt x="0" y="62407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71" b="-7684"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6" name="TextBox 6"/>
          <p:cNvSpPr txBox="1"/>
          <p:nvPr/>
        </p:nvSpPr>
        <p:spPr>
          <a:xfrm>
            <a:off x="1451784" y="857250"/>
            <a:ext cx="15384432" cy="2256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484"/>
              </a:lnSpc>
            </a:pPr>
            <a:r>
              <a:rPr lang="en-US" sz="6628">
                <a:solidFill>
                  <a:srgbClr val="05061C"/>
                </a:solidFill>
                <a:latin typeface="Bungee"/>
                <a:ea typeface="Bungee"/>
                <a:cs typeface="Bungee"/>
                <a:sym typeface="Bungee"/>
              </a:rPr>
              <a:t>CONTROL DE VERSIONES CON GIT y github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B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61332" y="686774"/>
            <a:ext cx="16565336" cy="8913453"/>
            <a:chOff x="0" y="0"/>
            <a:chExt cx="4362887" cy="234757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62887" cy="2347576"/>
            </a:xfrm>
            <a:custGeom>
              <a:avLst/>
              <a:gdLst/>
              <a:ahLst/>
              <a:cxnLst/>
              <a:rect l="l" t="t" r="r" b="b"/>
              <a:pathLst>
                <a:path w="4362887" h="2347576">
                  <a:moveTo>
                    <a:pt x="5141" y="0"/>
                  </a:moveTo>
                  <a:lnTo>
                    <a:pt x="4357746" y="0"/>
                  </a:lnTo>
                  <a:cubicBezTo>
                    <a:pt x="4360585" y="0"/>
                    <a:pt x="4362887" y="2302"/>
                    <a:pt x="4362887" y="5141"/>
                  </a:cubicBezTo>
                  <a:lnTo>
                    <a:pt x="4362887" y="2342435"/>
                  </a:lnTo>
                  <a:cubicBezTo>
                    <a:pt x="4362887" y="2345274"/>
                    <a:pt x="4360585" y="2347576"/>
                    <a:pt x="4357746" y="2347576"/>
                  </a:cubicBezTo>
                  <a:lnTo>
                    <a:pt x="5141" y="2347576"/>
                  </a:lnTo>
                  <a:cubicBezTo>
                    <a:pt x="3777" y="2347576"/>
                    <a:pt x="2470" y="2347034"/>
                    <a:pt x="1506" y="2346070"/>
                  </a:cubicBezTo>
                  <a:cubicBezTo>
                    <a:pt x="542" y="2345106"/>
                    <a:pt x="0" y="2343799"/>
                    <a:pt x="0" y="2342435"/>
                  </a:cubicBezTo>
                  <a:lnTo>
                    <a:pt x="0" y="5141"/>
                  </a:lnTo>
                  <a:cubicBezTo>
                    <a:pt x="0" y="2302"/>
                    <a:pt x="2302" y="0"/>
                    <a:pt x="5141" y="0"/>
                  </a:cubicBezTo>
                  <a:close/>
                </a:path>
              </a:pathLst>
            </a:custGeom>
            <a:solidFill>
              <a:srgbClr val="FFFFFF"/>
            </a:solidFill>
            <a:ln w="666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85725"/>
              <a:ext cx="4362887" cy="24333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4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941954" y="1330095"/>
            <a:ext cx="9001599" cy="1155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125"/>
              </a:lnSpc>
            </a:pPr>
            <a:r>
              <a:rPr lang="en-US" sz="6606">
                <a:solidFill>
                  <a:srgbClr val="05061C"/>
                </a:solidFill>
                <a:latin typeface="Bungee"/>
                <a:ea typeface="Bungee"/>
                <a:cs typeface="Bungee"/>
                <a:sym typeface="Bungee"/>
              </a:rPr>
              <a:t>cONCLUSIÓN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47110" y="3667478"/>
            <a:ext cx="15499016" cy="38420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8740" lvl="1" indent="-334370" algn="l">
              <a:lnSpc>
                <a:spcPts val="4336"/>
              </a:lnSpc>
              <a:buFont typeface="Arial"/>
              <a:buChar char="•"/>
            </a:pPr>
            <a:r>
              <a:rPr lang="en-US" sz="3097">
                <a:solidFill>
                  <a:srgbClr val="05061C"/>
                </a:solidFill>
                <a:latin typeface="Questrial"/>
                <a:ea typeface="Questrial"/>
                <a:cs typeface="Questrial"/>
                <a:sym typeface="Questrial"/>
              </a:rPr>
              <a:t>Spring Boot + Maven permiten crear un backend ordenado.</a:t>
            </a:r>
          </a:p>
          <a:p>
            <a:pPr marL="668740" lvl="1" indent="-334370" algn="l">
              <a:lnSpc>
                <a:spcPts val="4336"/>
              </a:lnSpc>
              <a:buFont typeface="Arial"/>
              <a:buChar char="•"/>
            </a:pPr>
            <a:r>
              <a:rPr lang="en-US" sz="3097">
                <a:solidFill>
                  <a:srgbClr val="05061C"/>
                </a:solidFill>
                <a:latin typeface="Questrial"/>
                <a:ea typeface="Questrial"/>
                <a:cs typeface="Questrial"/>
                <a:sym typeface="Questrial"/>
              </a:rPr>
              <a:t>Simulación de microservicios funcional para CRUD, y el uso de herramientas modernas (Git, Postman, JPA) , presenta una base sólida para entender la lógica del lado servidor en aplicaciones Full Stack.</a:t>
            </a:r>
          </a:p>
          <a:p>
            <a:pPr marL="668740" lvl="1" indent="-334370" algn="l">
              <a:lnSpc>
                <a:spcPts val="4336"/>
              </a:lnSpc>
              <a:buFont typeface="Arial"/>
              <a:buChar char="•"/>
            </a:pPr>
            <a:r>
              <a:rPr lang="en-US" sz="3097">
                <a:solidFill>
                  <a:srgbClr val="05061C"/>
                </a:solidFill>
                <a:latin typeface="Questrial"/>
                <a:ea typeface="Questrial"/>
                <a:cs typeface="Questrial"/>
                <a:sym typeface="Questrial"/>
              </a:rPr>
              <a:t>Constituye un paso importante para abordar sistemas más complejos en entornos reales</a:t>
            </a:r>
          </a:p>
          <a:p>
            <a:pPr algn="l">
              <a:lnSpc>
                <a:spcPts val="4336"/>
              </a:lnSpc>
            </a:pPr>
            <a:endParaRPr lang="en-US" sz="3097">
              <a:solidFill>
                <a:srgbClr val="05061C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B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61332" y="686774"/>
            <a:ext cx="16565336" cy="8913453"/>
            <a:chOff x="0" y="0"/>
            <a:chExt cx="4362887" cy="234757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62887" cy="2347576"/>
            </a:xfrm>
            <a:custGeom>
              <a:avLst/>
              <a:gdLst/>
              <a:ahLst/>
              <a:cxnLst/>
              <a:rect l="l" t="t" r="r" b="b"/>
              <a:pathLst>
                <a:path w="4362887" h="2347576">
                  <a:moveTo>
                    <a:pt x="5141" y="0"/>
                  </a:moveTo>
                  <a:lnTo>
                    <a:pt x="4357746" y="0"/>
                  </a:lnTo>
                  <a:cubicBezTo>
                    <a:pt x="4360585" y="0"/>
                    <a:pt x="4362887" y="2302"/>
                    <a:pt x="4362887" y="5141"/>
                  </a:cubicBezTo>
                  <a:lnTo>
                    <a:pt x="4362887" y="2342435"/>
                  </a:lnTo>
                  <a:cubicBezTo>
                    <a:pt x="4362887" y="2345274"/>
                    <a:pt x="4360585" y="2347576"/>
                    <a:pt x="4357746" y="2347576"/>
                  </a:cubicBezTo>
                  <a:lnTo>
                    <a:pt x="5141" y="2347576"/>
                  </a:lnTo>
                  <a:cubicBezTo>
                    <a:pt x="3777" y="2347576"/>
                    <a:pt x="2470" y="2347034"/>
                    <a:pt x="1506" y="2346070"/>
                  </a:cubicBezTo>
                  <a:cubicBezTo>
                    <a:pt x="542" y="2345106"/>
                    <a:pt x="0" y="2343799"/>
                    <a:pt x="0" y="2342435"/>
                  </a:cubicBezTo>
                  <a:lnTo>
                    <a:pt x="0" y="5141"/>
                  </a:lnTo>
                  <a:cubicBezTo>
                    <a:pt x="0" y="2302"/>
                    <a:pt x="2302" y="0"/>
                    <a:pt x="5141" y="0"/>
                  </a:cubicBezTo>
                  <a:close/>
                </a:path>
              </a:pathLst>
            </a:custGeom>
            <a:solidFill>
              <a:srgbClr val="FFFFFF"/>
            </a:solidFill>
            <a:ln w="1143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85725"/>
              <a:ext cx="4362887" cy="24333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4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-6821983" y="4128762"/>
            <a:ext cx="10500648" cy="6854059"/>
          </a:xfrm>
          <a:custGeom>
            <a:avLst/>
            <a:gdLst/>
            <a:ahLst/>
            <a:cxnLst/>
            <a:rect l="l" t="t" r="r" b="b"/>
            <a:pathLst>
              <a:path w="10500648" h="6854059">
                <a:moveTo>
                  <a:pt x="0" y="0"/>
                </a:moveTo>
                <a:lnTo>
                  <a:pt x="10500647" y="0"/>
                </a:lnTo>
                <a:lnTo>
                  <a:pt x="10500647" y="6854059"/>
                </a:lnTo>
                <a:lnTo>
                  <a:pt x="0" y="68540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6" name="TextBox 6"/>
          <p:cNvSpPr txBox="1"/>
          <p:nvPr/>
        </p:nvSpPr>
        <p:spPr>
          <a:xfrm>
            <a:off x="3172118" y="3228437"/>
            <a:ext cx="11943764" cy="18725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2151"/>
              </a:lnSpc>
            </a:pPr>
            <a:r>
              <a:rPr lang="en-US" sz="12527">
                <a:solidFill>
                  <a:srgbClr val="000000"/>
                </a:solidFill>
                <a:latin typeface="Bungee"/>
                <a:ea typeface="Bungee"/>
                <a:cs typeface="Bungee"/>
                <a:sym typeface="Bungee"/>
              </a:rPr>
              <a:t>MUCHAS</a:t>
            </a:r>
          </a:p>
        </p:txBody>
      </p:sp>
      <p:sp>
        <p:nvSpPr>
          <p:cNvPr id="7" name="Freeform 7"/>
          <p:cNvSpPr/>
          <p:nvPr/>
        </p:nvSpPr>
        <p:spPr>
          <a:xfrm>
            <a:off x="14441650" y="346982"/>
            <a:ext cx="9942178" cy="6489531"/>
          </a:xfrm>
          <a:custGeom>
            <a:avLst/>
            <a:gdLst/>
            <a:ahLst/>
            <a:cxnLst/>
            <a:rect l="l" t="t" r="r" b="b"/>
            <a:pathLst>
              <a:path w="9942178" h="6489531">
                <a:moveTo>
                  <a:pt x="0" y="0"/>
                </a:moveTo>
                <a:lnTo>
                  <a:pt x="9942178" y="0"/>
                </a:lnTo>
                <a:lnTo>
                  <a:pt x="9942178" y="6489531"/>
                </a:lnTo>
                <a:lnTo>
                  <a:pt x="0" y="64895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8" name="Freeform 8"/>
          <p:cNvSpPr/>
          <p:nvPr/>
        </p:nvSpPr>
        <p:spPr>
          <a:xfrm>
            <a:off x="1952162" y="214313"/>
            <a:ext cx="827074" cy="1858594"/>
          </a:xfrm>
          <a:custGeom>
            <a:avLst/>
            <a:gdLst/>
            <a:ahLst/>
            <a:cxnLst/>
            <a:rect l="l" t="t" r="r" b="b"/>
            <a:pathLst>
              <a:path w="827074" h="1858594">
                <a:moveTo>
                  <a:pt x="0" y="0"/>
                </a:moveTo>
                <a:lnTo>
                  <a:pt x="827075" y="0"/>
                </a:lnTo>
                <a:lnTo>
                  <a:pt x="827075" y="1858594"/>
                </a:lnTo>
                <a:lnTo>
                  <a:pt x="0" y="18585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9" name="Freeform 9"/>
          <p:cNvSpPr/>
          <p:nvPr/>
        </p:nvSpPr>
        <p:spPr>
          <a:xfrm rot="1935342" flipH="1">
            <a:off x="15277174" y="6801731"/>
            <a:ext cx="1183605" cy="2188484"/>
          </a:xfrm>
          <a:custGeom>
            <a:avLst/>
            <a:gdLst/>
            <a:ahLst/>
            <a:cxnLst/>
            <a:rect l="l" t="t" r="r" b="b"/>
            <a:pathLst>
              <a:path w="1183605" h="2188484">
                <a:moveTo>
                  <a:pt x="1183605" y="0"/>
                </a:moveTo>
                <a:lnTo>
                  <a:pt x="0" y="0"/>
                </a:lnTo>
                <a:lnTo>
                  <a:pt x="0" y="2188484"/>
                </a:lnTo>
                <a:lnTo>
                  <a:pt x="1183605" y="2188484"/>
                </a:lnTo>
                <a:lnTo>
                  <a:pt x="1183605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0" name="Freeform 10"/>
          <p:cNvSpPr/>
          <p:nvPr/>
        </p:nvSpPr>
        <p:spPr>
          <a:xfrm rot="2483638">
            <a:off x="8366303" y="1722871"/>
            <a:ext cx="1555394" cy="1571433"/>
          </a:xfrm>
          <a:custGeom>
            <a:avLst/>
            <a:gdLst/>
            <a:ahLst/>
            <a:cxnLst/>
            <a:rect l="l" t="t" r="r" b="b"/>
            <a:pathLst>
              <a:path w="1555394" h="1571433">
                <a:moveTo>
                  <a:pt x="0" y="0"/>
                </a:moveTo>
                <a:lnTo>
                  <a:pt x="1555394" y="0"/>
                </a:lnTo>
                <a:lnTo>
                  <a:pt x="1555394" y="1571433"/>
                </a:lnTo>
                <a:lnTo>
                  <a:pt x="0" y="157143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r="-90511" b="-89118"/>
            </a:stretch>
          </a:blipFill>
        </p:spPr>
        <p:txBody>
          <a:bodyPr/>
          <a:lstStyle/>
          <a:p>
            <a:endParaRPr lang="es-MX"/>
          </a:p>
        </p:txBody>
      </p:sp>
      <p:grpSp>
        <p:nvGrpSpPr>
          <p:cNvPr id="11" name="Group 11"/>
          <p:cNvGrpSpPr/>
          <p:nvPr/>
        </p:nvGrpSpPr>
        <p:grpSpPr>
          <a:xfrm>
            <a:off x="4049197" y="5229833"/>
            <a:ext cx="9976820" cy="2131480"/>
            <a:chOff x="0" y="0"/>
            <a:chExt cx="2411803" cy="515266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411804" cy="515266"/>
            </a:xfrm>
            <a:custGeom>
              <a:avLst/>
              <a:gdLst/>
              <a:ahLst/>
              <a:cxnLst/>
              <a:rect l="l" t="t" r="r" b="b"/>
              <a:pathLst>
                <a:path w="2411804" h="515266">
                  <a:moveTo>
                    <a:pt x="9312" y="0"/>
                  </a:moveTo>
                  <a:lnTo>
                    <a:pt x="2402492" y="0"/>
                  </a:lnTo>
                  <a:cubicBezTo>
                    <a:pt x="2404961" y="0"/>
                    <a:pt x="2407330" y="981"/>
                    <a:pt x="2409076" y="2727"/>
                  </a:cubicBezTo>
                  <a:cubicBezTo>
                    <a:pt x="2410822" y="4474"/>
                    <a:pt x="2411804" y="6842"/>
                    <a:pt x="2411804" y="9312"/>
                  </a:cubicBezTo>
                  <a:lnTo>
                    <a:pt x="2411804" y="505954"/>
                  </a:lnTo>
                  <a:cubicBezTo>
                    <a:pt x="2411804" y="511096"/>
                    <a:pt x="2407634" y="515266"/>
                    <a:pt x="2402492" y="515266"/>
                  </a:cubicBezTo>
                  <a:lnTo>
                    <a:pt x="9312" y="515266"/>
                  </a:lnTo>
                  <a:cubicBezTo>
                    <a:pt x="4169" y="515266"/>
                    <a:pt x="0" y="511096"/>
                    <a:pt x="0" y="505954"/>
                  </a:cubicBezTo>
                  <a:lnTo>
                    <a:pt x="0" y="9312"/>
                  </a:lnTo>
                  <a:cubicBezTo>
                    <a:pt x="0" y="4169"/>
                    <a:pt x="4169" y="0"/>
                    <a:pt x="9312" y="0"/>
                  </a:cubicBezTo>
                  <a:close/>
                </a:path>
              </a:pathLst>
            </a:custGeom>
            <a:solidFill>
              <a:srgbClr val="70B2E2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85725"/>
              <a:ext cx="2411803" cy="600991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035"/>
                </a:lnSpc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2814877" y="3087777"/>
            <a:ext cx="1125832" cy="1220414"/>
          </a:xfrm>
          <a:custGeom>
            <a:avLst/>
            <a:gdLst/>
            <a:ahLst/>
            <a:cxnLst/>
            <a:rect l="l" t="t" r="r" b="b"/>
            <a:pathLst>
              <a:path w="1125832" h="1220414">
                <a:moveTo>
                  <a:pt x="0" y="0"/>
                </a:moveTo>
                <a:lnTo>
                  <a:pt x="1125832" y="0"/>
                </a:lnTo>
                <a:lnTo>
                  <a:pt x="1125832" y="1220414"/>
                </a:lnTo>
                <a:lnTo>
                  <a:pt x="0" y="122041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5" name="TextBox 15"/>
          <p:cNvSpPr txBox="1"/>
          <p:nvPr/>
        </p:nvSpPr>
        <p:spPr>
          <a:xfrm>
            <a:off x="5053811" y="7778866"/>
            <a:ext cx="7967591" cy="2803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85"/>
              </a:lnSpc>
            </a:pPr>
            <a:r>
              <a:rPr lang="en-US" sz="1718">
                <a:solidFill>
                  <a:srgbClr val="FBFEFE"/>
                </a:solidFill>
                <a:latin typeface="Questrial"/>
                <a:ea typeface="Questrial"/>
                <a:cs typeface="Questrial"/>
                <a:sym typeface="Questrial"/>
              </a:rPr>
              <a:t>www.unsitiogenial.es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4146471" y="5404742"/>
            <a:ext cx="9782272" cy="18725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2151"/>
              </a:lnSpc>
            </a:pPr>
            <a:r>
              <a:rPr lang="en-US" sz="12527">
                <a:solidFill>
                  <a:srgbClr val="FFFFFF"/>
                </a:solidFill>
                <a:latin typeface="Bungee"/>
                <a:ea typeface="Bungee"/>
                <a:cs typeface="Bungee"/>
                <a:sym typeface="Bungee"/>
              </a:rPr>
              <a:t>GRACIAS</a:t>
            </a:r>
          </a:p>
        </p:txBody>
      </p:sp>
      <p:sp>
        <p:nvSpPr>
          <p:cNvPr id="17" name="Freeform 17"/>
          <p:cNvSpPr/>
          <p:nvPr/>
        </p:nvSpPr>
        <p:spPr>
          <a:xfrm>
            <a:off x="3760149" y="1929397"/>
            <a:ext cx="1068605" cy="1158380"/>
          </a:xfrm>
          <a:custGeom>
            <a:avLst/>
            <a:gdLst/>
            <a:ahLst/>
            <a:cxnLst/>
            <a:rect l="l" t="t" r="r" b="b"/>
            <a:pathLst>
              <a:path w="1068605" h="1158380">
                <a:moveTo>
                  <a:pt x="0" y="0"/>
                </a:moveTo>
                <a:lnTo>
                  <a:pt x="1068605" y="0"/>
                </a:lnTo>
                <a:lnTo>
                  <a:pt x="1068605" y="1158380"/>
                </a:lnTo>
                <a:lnTo>
                  <a:pt x="0" y="115838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B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61332" y="686774"/>
            <a:ext cx="16565336" cy="8913453"/>
            <a:chOff x="0" y="0"/>
            <a:chExt cx="4362887" cy="234757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62887" cy="2347576"/>
            </a:xfrm>
            <a:custGeom>
              <a:avLst/>
              <a:gdLst/>
              <a:ahLst/>
              <a:cxnLst/>
              <a:rect l="l" t="t" r="r" b="b"/>
              <a:pathLst>
                <a:path w="4362887" h="2347576">
                  <a:moveTo>
                    <a:pt x="5141" y="0"/>
                  </a:moveTo>
                  <a:lnTo>
                    <a:pt x="4357746" y="0"/>
                  </a:lnTo>
                  <a:cubicBezTo>
                    <a:pt x="4360585" y="0"/>
                    <a:pt x="4362887" y="2302"/>
                    <a:pt x="4362887" y="5141"/>
                  </a:cubicBezTo>
                  <a:lnTo>
                    <a:pt x="4362887" y="2342435"/>
                  </a:lnTo>
                  <a:cubicBezTo>
                    <a:pt x="4362887" y="2345274"/>
                    <a:pt x="4360585" y="2347576"/>
                    <a:pt x="4357746" y="2347576"/>
                  </a:cubicBezTo>
                  <a:lnTo>
                    <a:pt x="5141" y="2347576"/>
                  </a:lnTo>
                  <a:cubicBezTo>
                    <a:pt x="3777" y="2347576"/>
                    <a:pt x="2470" y="2347034"/>
                    <a:pt x="1506" y="2346070"/>
                  </a:cubicBezTo>
                  <a:cubicBezTo>
                    <a:pt x="542" y="2345106"/>
                    <a:pt x="0" y="2343799"/>
                    <a:pt x="0" y="2342435"/>
                  </a:cubicBezTo>
                  <a:lnTo>
                    <a:pt x="0" y="5141"/>
                  </a:lnTo>
                  <a:cubicBezTo>
                    <a:pt x="0" y="2302"/>
                    <a:pt x="2302" y="0"/>
                    <a:pt x="5141" y="0"/>
                  </a:cubicBezTo>
                  <a:close/>
                </a:path>
              </a:pathLst>
            </a:custGeom>
            <a:solidFill>
              <a:srgbClr val="FFFFFF"/>
            </a:solidFill>
            <a:ln w="666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85725"/>
              <a:ext cx="4362887" cy="24333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4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162007" y="1313010"/>
            <a:ext cx="13963985" cy="857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004"/>
              </a:lnSpc>
            </a:pPr>
            <a:r>
              <a:rPr lang="en-US" sz="5004">
                <a:solidFill>
                  <a:srgbClr val="000000"/>
                </a:solidFill>
                <a:latin typeface="Bungee"/>
                <a:ea typeface="Bungee"/>
                <a:cs typeface="Bungee"/>
                <a:sym typeface="Bungee"/>
              </a:rPr>
              <a:t>ARQUITECTURA DE MICROSERVICIOS</a:t>
            </a:r>
          </a:p>
        </p:txBody>
      </p:sp>
      <p:sp>
        <p:nvSpPr>
          <p:cNvPr id="6" name="Freeform 6"/>
          <p:cNvSpPr/>
          <p:nvPr/>
        </p:nvSpPr>
        <p:spPr>
          <a:xfrm rot="-1862262">
            <a:off x="269530" y="5647972"/>
            <a:ext cx="1183605" cy="2188484"/>
          </a:xfrm>
          <a:custGeom>
            <a:avLst/>
            <a:gdLst/>
            <a:ahLst/>
            <a:cxnLst/>
            <a:rect l="l" t="t" r="r" b="b"/>
            <a:pathLst>
              <a:path w="1183605" h="2188484">
                <a:moveTo>
                  <a:pt x="0" y="0"/>
                </a:moveTo>
                <a:lnTo>
                  <a:pt x="1183605" y="0"/>
                </a:lnTo>
                <a:lnTo>
                  <a:pt x="1183605" y="2188484"/>
                </a:lnTo>
                <a:lnTo>
                  <a:pt x="0" y="21884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7" name="Freeform 7"/>
          <p:cNvSpPr/>
          <p:nvPr/>
        </p:nvSpPr>
        <p:spPr>
          <a:xfrm rot="195383">
            <a:off x="523019" y="307523"/>
            <a:ext cx="1427633" cy="1442354"/>
          </a:xfrm>
          <a:custGeom>
            <a:avLst/>
            <a:gdLst/>
            <a:ahLst/>
            <a:cxnLst/>
            <a:rect l="l" t="t" r="r" b="b"/>
            <a:pathLst>
              <a:path w="1427633" h="1442354">
                <a:moveTo>
                  <a:pt x="0" y="0"/>
                </a:moveTo>
                <a:lnTo>
                  <a:pt x="1427633" y="0"/>
                </a:lnTo>
                <a:lnTo>
                  <a:pt x="1427633" y="1442354"/>
                </a:lnTo>
                <a:lnTo>
                  <a:pt x="0" y="144235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90511" b="-89118"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8" name="Freeform 8"/>
          <p:cNvSpPr/>
          <p:nvPr/>
        </p:nvSpPr>
        <p:spPr>
          <a:xfrm>
            <a:off x="16405738" y="2050065"/>
            <a:ext cx="1125832" cy="1220414"/>
          </a:xfrm>
          <a:custGeom>
            <a:avLst/>
            <a:gdLst/>
            <a:ahLst/>
            <a:cxnLst/>
            <a:rect l="l" t="t" r="r" b="b"/>
            <a:pathLst>
              <a:path w="1125832" h="1220414">
                <a:moveTo>
                  <a:pt x="0" y="0"/>
                </a:moveTo>
                <a:lnTo>
                  <a:pt x="1125832" y="0"/>
                </a:lnTo>
                <a:lnTo>
                  <a:pt x="1125832" y="1220414"/>
                </a:lnTo>
                <a:lnTo>
                  <a:pt x="0" y="122041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9" name="Freeform 9"/>
          <p:cNvSpPr/>
          <p:nvPr/>
        </p:nvSpPr>
        <p:spPr>
          <a:xfrm>
            <a:off x="15573978" y="630881"/>
            <a:ext cx="1068605" cy="1158380"/>
          </a:xfrm>
          <a:custGeom>
            <a:avLst/>
            <a:gdLst/>
            <a:ahLst/>
            <a:cxnLst/>
            <a:rect l="l" t="t" r="r" b="b"/>
            <a:pathLst>
              <a:path w="1068605" h="1158380">
                <a:moveTo>
                  <a:pt x="0" y="0"/>
                </a:moveTo>
                <a:lnTo>
                  <a:pt x="1068606" y="0"/>
                </a:lnTo>
                <a:lnTo>
                  <a:pt x="1068606" y="1158379"/>
                </a:lnTo>
                <a:lnTo>
                  <a:pt x="0" y="11583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0" name="Freeform 10"/>
          <p:cNvSpPr/>
          <p:nvPr/>
        </p:nvSpPr>
        <p:spPr>
          <a:xfrm>
            <a:off x="2162007" y="2261679"/>
            <a:ext cx="14243730" cy="6585307"/>
          </a:xfrm>
          <a:custGeom>
            <a:avLst/>
            <a:gdLst/>
            <a:ahLst/>
            <a:cxnLst/>
            <a:rect l="l" t="t" r="r" b="b"/>
            <a:pathLst>
              <a:path w="14243730" h="6585307">
                <a:moveTo>
                  <a:pt x="0" y="0"/>
                </a:moveTo>
                <a:lnTo>
                  <a:pt x="14243731" y="0"/>
                </a:lnTo>
                <a:lnTo>
                  <a:pt x="14243731" y="6585307"/>
                </a:lnTo>
                <a:lnTo>
                  <a:pt x="0" y="658530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t="-5155" b="-5155"/>
            </a:stretch>
          </a:blipFill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B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61332" y="686774"/>
            <a:ext cx="16565336" cy="8913453"/>
            <a:chOff x="0" y="0"/>
            <a:chExt cx="4362887" cy="234757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62887" cy="2347576"/>
            </a:xfrm>
            <a:custGeom>
              <a:avLst/>
              <a:gdLst/>
              <a:ahLst/>
              <a:cxnLst/>
              <a:rect l="l" t="t" r="r" b="b"/>
              <a:pathLst>
                <a:path w="4362887" h="2347576">
                  <a:moveTo>
                    <a:pt x="5141" y="0"/>
                  </a:moveTo>
                  <a:lnTo>
                    <a:pt x="4357746" y="0"/>
                  </a:lnTo>
                  <a:cubicBezTo>
                    <a:pt x="4360585" y="0"/>
                    <a:pt x="4362887" y="2302"/>
                    <a:pt x="4362887" y="5141"/>
                  </a:cubicBezTo>
                  <a:lnTo>
                    <a:pt x="4362887" y="2342435"/>
                  </a:lnTo>
                  <a:cubicBezTo>
                    <a:pt x="4362887" y="2345274"/>
                    <a:pt x="4360585" y="2347576"/>
                    <a:pt x="4357746" y="2347576"/>
                  </a:cubicBezTo>
                  <a:lnTo>
                    <a:pt x="5141" y="2347576"/>
                  </a:lnTo>
                  <a:cubicBezTo>
                    <a:pt x="3777" y="2347576"/>
                    <a:pt x="2470" y="2347034"/>
                    <a:pt x="1506" y="2346070"/>
                  </a:cubicBezTo>
                  <a:cubicBezTo>
                    <a:pt x="542" y="2345106"/>
                    <a:pt x="0" y="2343799"/>
                    <a:pt x="0" y="2342435"/>
                  </a:cubicBezTo>
                  <a:lnTo>
                    <a:pt x="0" y="5141"/>
                  </a:lnTo>
                  <a:cubicBezTo>
                    <a:pt x="0" y="2302"/>
                    <a:pt x="2302" y="0"/>
                    <a:pt x="5141" y="0"/>
                  </a:cubicBezTo>
                  <a:close/>
                </a:path>
              </a:pathLst>
            </a:custGeom>
            <a:solidFill>
              <a:srgbClr val="FFFFFF"/>
            </a:solidFill>
            <a:ln w="666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85725"/>
              <a:ext cx="4362887" cy="24333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4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932599" y="2413229"/>
            <a:ext cx="13963985" cy="857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004"/>
              </a:lnSpc>
            </a:pPr>
            <a:r>
              <a:rPr lang="en-US" sz="5004">
                <a:solidFill>
                  <a:srgbClr val="000000"/>
                </a:solidFill>
                <a:latin typeface="Bungee"/>
                <a:ea typeface="Bungee"/>
                <a:cs typeface="Bungee"/>
                <a:sym typeface="Bungee"/>
              </a:rPr>
              <a:t>DIAGRAMA DE CLASES</a:t>
            </a:r>
          </a:p>
        </p:txBody>
      </p:sp>
      <p:sp>
        <p:nvSpPr>
          <p:cNvPr id="6" name="Freeform 6"/>
          <p:cNvSpPr/>
          <p:nvPr/>
        </p:nvSpPr>
        <p:spPr>
          <a:xfrm rot="-1862262">
            <a:off x="269530" y="5647972"/>
            <a:ext cx="1183605" cy="2188484"/>
          </a:xfrm>
          <a:custGeom>
            <a:avLst/>
            <a:gdLst/>
            <a:ahLst/>
            <a:cxnLst/>
            <a:rect l="l" t="t" r="r" b="b"/>
            <a:pathLst>
              <a:path w="1183605" h="2188484">
                <a:moveTo>
                  <a:pt x="0" y="0"/>
                </a:moveTo>
                <a:lnTo>
                  <a:pt x="1183605" y="0"/>
                </a:lnTo>
                <a:lnTo>
                  <a:pt x="1183605" y="2188484"/>
                </a:lnTo>
                <a:lnTo>
                  <a:pt x="0" y="21884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7" name="Freeform 7"/>
          <p:cNvSpPr/>
          <p:nvPr/>
        </p:nvSpPr>
        <p:spPr>
          <a:xfrm rot="195383">
            <a:off x="523019" y="307523"/>
            <a:ext cx="1427633" cy="1442354"/>
          </a:xfrm>
          <a:custGeom>
            <a:avLst/>
            <a:gdLst/>
            <a:ahLst/>
            <a:cxnLst/>
            <a:rect l="l" t="t" r="r" b="b"/>
            <a:pathLst>
              <a:path w="1427633" h="1442354">
                <a:moveTo>
                  <a:pt x="0" y="0"/>
                </a:moveTo>
                <a:lnTo>
                  <a:pt x="1427633" y="0"/>
                </a:lnTo>
                <a:lnTo>
                  <a:pt x="1427633" y="1442354"/>
                </a:lnTo>
                <a:lnTo>
                  <a:pt x="0" y="144235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90511" b="-89118"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8" name="Freeform 8"/>
          <p:cNvSpPr/>
          <p:nvPr/>
        </p:nvSpPr>
        <p:spPr>
          <a:xfrm>
            <a:off x="16405738" y="2050065"/>
            <a:ext cx="1125832" cy="1220414"/>
          </a:xfrm>
          <a:custGeom>
            <a:avLst/>
            <a:gdLst/>
            <a:ahLst/>
            <a:cxnLst/>
            <a:rect l="l" t="t" r="r" b="b"/>
            <a:pathLst>
              <a:path w="1125832" h="1220414">
                <a:moveTo>
                  <a:pt x="0" y="0"/>
                </a:moveTo>
                <a:lnTo>
                  <a:pt x="1125832" y="0"/>
                </a:lnTo>
                <a:lnTo>
                  <a:pt x="1125832" y="1220414"/>
                </a:lnTo>
                <a:lnTo>
                  <a:pt x="0" y="122041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9" name="Freeform 9"/>
          <p:cNvSpPr/>
          <p:nvPr/>
        </p:nvSpPr>
        <p:spPr>
          <a:xfrm>
            <a:off x="15573978" y="630881"/>
            <a:ext cx="1068605" cy="1158380"/>
          </a:xfrm>
          <a:custGeom>
            <a:avLst/>
            <a:gdLst/>
            <a:ahLst/>
            <a:cxnLst/>
            <a:rect l="l" t="t" r="r" b="b"/>
            <a:pathLst>
              <a:path w="1068605" h="1158380">
                <a:moveTo>
                  <a:pt x="0" y="0"/>
                </a:moveTo>
                <a:lnTo>
                  <a:pt x="1068606" y="0"/>
                </a:lnTo>
                <a:lnTo>
                  <a:pt x="1068606" y="1158379"/>
                </a:lnTo>
                <a:lnTo>
                  <a:pt x="0" y="11583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0" name="TextBox 10"/>
          <p:cNvSpPr txBox="1"/>
          <p:nvPr/>
        </p:nvSpPr>
        <p:spPr>
          <a:xfrm>
            <a:off x="1457606" y="3840897"/>
            <a:ext cx="14948132" cy="37006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78"/>
              </a:lnSpc>
              <a:spcBef>
                <a:spcPct val="0"/>
              </a:spcBef>
            </a:pPr>
            <a:r>
              <a:rPr lang="en-US" sz="3535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El trabajo de esta unidad se enfocó en la fase de testing de las APIs REST, verificando la correcta comunicación HTTP entre las entidades Spring Boot y la base de datos con sus endpoints asignados. En esta instancia sólo se trabajó con </a:t>
            </a:r>
            <a:r>
              <a:rPr lang="en-US" sz="3535" u="sng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una base de datos</a:t>
            </a:r>
            <a:r>
              <a:rPr lang="en-US" sz="3535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, en la que se simula cada microservicio como una entidad y una tabla en dicha base. </a:t>
            </a:r>
          </a:p>
          <a:p>
            <a:pPr algn="ctr">
              <a:lnSpc>
                <a:spcPts val="4878"/>
              </a:lnSpc>
              <a:spcBef>
                <a:spcPct val="0"/>
              </a:spcBef>
            </a:pPr>
            <a:endParaRPr lang="en-US" sz="3535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162007" y="1313010"/>
            <a:ext cx="13963985" cy="857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004"/>
              </a:lnSpc>
            </a:pPr>
            <a:r>
              <a:rPr lang="en-US" sz="5004">
                <a:solidFill>
                  <a:srgbClr val="000000"/>
                </a:solidFill>
                <a:latin typeface="Bungee"/>
                <a:ea typeface="Bungee"/>
                <a:cs typeface="Bungee"/>
                <a:sym typeface="Bungee"/>
              </a:rPr>
              <a:t>ESTRUCTURA DEL PROYECTO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B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61332" y="686774"/>
            <a:ext cx="16565336" cy="8913453"/>
            <a:chOff x="0" y="0"/>
            <a:chExt cx="4362887" cy="234757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62887" cy="2347576"/>
            </a:xfrm>
            <a:custGeom>
              <a:avLst/>
              <a:gdLst/>
              <a:ahLst/>
              <a:cxnLst/>
              <a:rect l="l" t="t" r="r" b="b"/>
              <a:pathLst>
                <a:path w="4362887" h="2347576">
                  <a:moveTo>
                    <a:pt x="5141" y="0"/>
                  </a:moveTo>
                  <a:lnTo>
                    <a:pt x="4357746" y="0"/>
                  </a:lnTo>
                  <a:cubicBezTo>
                    <a:pt x="4360585" y="0"/>
                    <a:pt x="4362887" y="2302"/>
                    <a:pt x="4362887" y="5141"/>
                  </a:cubicBezTo>
                  <a:lnTo>
                    <a:pt x="4362887" y="2342435"/>
                  </a:lnTo>
                  <a:cubicBezTo>
                    <a:pt x="4362887" y="2345274"/>
                    <a:pt x="4360585" y="2347576"/>
                    <a:pt x="4357746" y="2347576"/>
                  </a:cubicBezTo>
                  <a:lnTo>
                    <a:pt x="5141" y="2347576"/>
                  </a:lnTo>
                  <a:cubicBezTo>
                    <a:pt x="3777" y="2347576"/>
                    <a:pt x="2470" y="2347034"/>
                    <a:pt x="1506" y="2346070"/>
                  </a:cubicBezTo>
                  <a:cubicBezTo>
                    <a:pt x="542" y="2345106"/>
                    <a:pt x="0" y="2343799"/>
                    <a:pt x="0" y="2342435"/>
                  </a:cubicBezTo>
                  <a:lnTo>
                    <a:pt x="0" y="5141"/>
                  </a:lnTo>
                  <a:cubicBezTo>
                    <a:pt x="0" y="2302"/>
                    <a:pt x="2302" y="0"/>
                    <a:pt x="5141" y="0"/>
                  </a:cubicBezTo>
                  <a:close/>
                </a:path>
              </a:pathLst>
            </a:custGeom>
            <a:solidFill>
              <a:srgbClr val="FFFFFF"/>
            </a:solidFill>
            <a:ln w="666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85725"/>
              <a:ext cx="4362887" cy="24333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4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162007" y="1313010"/>
            <a:ext cx="13963985" cy="857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004"/>
              </a:lnSpc>
            </a:pPr>
            <a:r>
              <a:rPr lang="en-US" sz="5004">
                <a:solidFill>
                  <a:srgbClr val="000000"/>
                </a:solidFill>
                <a:latin typeface="Bungee"/>
                <a:ea typeface="Bungee"/>
                <a:cs typeface="Bungee"/>
                <a:sym typeface="Bungee"/>
              </a:rPr>
              <a:t>DIAGRAMA DE CLASES</a:t>
            </a:r>
          </a:p>
        </p:txBody>
      </p:sp>
      <p:sp>
        <p:nvSpPr>
          <p:cNvPr id="6" name="Freeform 6"/>
          <p:cNvSpPr/>
          <p:nvPr/>
        </p:nvSpPr>
        <p:spPr>
          <a:xfrm rot="-1862262">
            <a:off x="269530" y="5647972"/>
            <a:ext cx="1183605" cy="2188484"/>
          </a:xfrm>
          <a:custGeom>
            <a:avLst/>
            <a:gdLst/>
            <a:ahLst/>
            <a:cxnLst/>
            <a:rect l="l" t="t" r="r" b="b"/>
            <a:pathLst>
              <a:path w="1183605" h="2188484">
                <a:moveTo>
                  <a:pt x="0" y="0"/>
                </a:moveTo>
                <a:lnTo>
                  <a:pt x="1183605" y="0"/>
                </a:lnTo>
                <a:lnTo>
                  <a:pt x="1183605" y="2188484"/>
                </a:lnTo>
                <a:lnTo>
                  <a:pt x="0" y="21884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7" name="Freeform 7"/>
          <p:cNvSpPr/>
          <p:nvPr/>
        </p:nvSpPr>
        <p:spPr>
          <a:xfrm rot="195383">
            <a:off x="523019" y="307523"/>
            <a:ext cx="1427633" cy="1442354"/>
          </a:xfrm>
          <a:custGeom>
            <a:avLst/>
            <a:gdLst/>
            <a:ahLst/>
            <a:cxnLst/>
            <a:rect l="l" t="t" r="r" b="b"/>
            <a:pathLst>
              <a:path w="1427633" h="1442354">
                <a:moveTo>
                  <a:pt x="0" y="0"/>
                </a:moveTo>
                <a:lnTo>
                  <a:pt x="1427633" y="0"/>
                </a:lnTo>
                <a:lnTo>
                  <a:pt x="1427633" y="1442354"/>
                </a:lnTo>
                <a:lnTo>
                  <a:pt x="0" y="144235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90511" b="-89118"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8" name="Freeform 8"/>
          <p:cNvSpPr/>
          <p:nvPr/>
        </p:nvSpPr>
        <p:spPr>
          <a:xfrm>
            <a:off x="16405738" y="2050065"/>
            <a:ext cx="1125832" cy="1220414"/>
          </a:xfrm>
          <a:custGeom>
            <a:avLst/>
            <a:gdLst/>
            <a:ahLst/>
            <a:cxnLst/>
            <a:rect l="l" t="t" r="r" b="b"/>
            <a:pathLst>
              <a:path w="1125832" h="1220414">
                <a:moveTo>
                  <a:pt x="0" y="0"/>
                </a:moveTo>
                <a:lnTo>
                  <a:pt x="1125832" y="0"/>
                </a:lnTo>
                <a:lnTo>
                  <a:pt x="1125832" y="1220414"/>
                </a:lnTo>
                <a:lnTo>
                  <a:pt x="0" y="122041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9" name="Freeform 9"/>
          <p:cNvSpPr/>
          <p:nvPr/>
        </p:nvSpPr>
        <p:spPr>
          <a:xfrm>
            <a:off x="15573978" y="630881"/>
            <a:ext cx="1068605" cy="1158380"/>
          </a:xfrm>
          <a:custGeom>
            <a:avLst/>
            <a:gdLst/>
            <a:ahLst/>
            <a:cxnLst/>
            <a:rect l="l" t="t" r="r" b="b"/>
            <a:pathLst>
              <a:path w="1068605" h="1158380">
                <a:moveTo>
                  <a:pt x="0" y="0"/>
                </a:moveTo>
                <a:lnTo>
                  <a:pt x="1068606" y="0"/>
                </a:lnTo>
                <a:lnTo>
                  <a:pt x="1068606" y="1158379"/>
                </a:lnTo>
                <a:lnTo>
                  <a:pt x="0" y="11583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0" name="Freeform 10"/>
          <p:cNvSpPr/>
          <p:nvPr/>
        </p:nvSpPr>
        <p:spPr>
          <a:xfrm>
            <a:off x="4473134" y="2170260"/>
            <a:ext cx="9341733" cy="7088040"/>
          </a:xfrm>
          <a:custGeom>
            <a:avLst/>
            <a:gdLst/>
            <a:ahLst/>
            <a:cxnLst/>
            <a:rect l="l" t="t" r="r" b="b"/>
            <a:pathLst>
              <a:path w="9341733" h="7088040">
                <a:moveTo>
                  <a:pt x="0" y="0"/>
                </a:moveTo>
                <a:lnTo>
                  <a:pt x="9341732" y="0"/>
                </a:lnTo>
                <a:lnTo>
                  <a:pt x="9341732" y="7088040"/>
                </a:lnTo>
                <a:lnTo>
                  <a:pt x="0" y="708804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B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61332" y="686774"/>
            <a:ext cx="16565336" cy="8913453"/>
            <a:chOff x="0" y="0"/>
            <a:chExt cx="4362887" cy="234757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62887" cy="2347576"/>
            </a:xfrm>
            <a:custGeom>
              <a:avLst/>
              <a:gdLst/>
              <a:ahLst/>
              <a:cxnLst/>
              <a:rect l="l" t="t" r="r" b="b"/>
              <a:pathLst>
                <a:path w="4362887" h="2347576">
                  <a:moveTo>
                    <a:pt x="5141" y="0"/>
                  </a:moveTo>
                  <a:lnTo>
                    <a:pt x="4357746" y="0"/>
                  </a:lnTo>
                  <a:cubicBezTo>
                    <a:pt x="4360585" y="0"/>
                    <a:pt x="4362887" y="2302"/>
                    <a:pt x="4362887" y="5141"/>
                  </a:cubicBezTo>
                  <a:lnTo>
                    <a:pt x="4362887" y="2342435"/>
                  </a:lnTo>
                  <a:cubicBezTo>
                    <a:pt x="4362887" y="2345274"/>
                    <a:pt x="4360585" y="2347576"/>
                    <a:pt x="4357746" y="2347576"/>
                  </a:cubicBezTo>
                  <a:lnTo>
                    <a:pt x="5141" y="2347576"/>
                  </a:lnTo>
                  <a:cubicBezTo>
                    <a:pt x="3777" y="2347576"/>
                    <a:pt x="2470" y="2347034"/>
                    <a:pt x="1506" y="2346070"/>
                  </a:cubicBezTo>
                  <a:cubicBezTo>
                    <a:pt x="542" y="2345106"/>
                    <a:pt x="0" y="2343799"/>
                    <a:pt x="0" y="2342435"/>
                  </a:cubicBezTo>
                  <a:lnTo>
                    <a:pt x="0" y="5141"/>
                  </a:lnTo>
                  <a:cubicBezTo>
                    <a:pt x="0" y="2302"/>
                    <a:pt x="2302" y="0"/>
                    <a:pt x="5141" y="0"/>
                  </a:cubicBezTo>
                  <a:close/>
                </a:path>
              </a:pathLst>
            </a:custGeom>
            <a:solidFill>
              <a:srgbClr val="FFFFFF"/>
            </a:solidFill>
            <a:ln w="666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85725"/>
              <a:ext cx="4362887" cy="24333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4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162007" y="1313010"/>
            <a:ext cx="13963985" cy="857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004"/>
              </a:lnSpc>
            </a:pPr>
            <a:r>
              <a:rPr lang="en-US" sz="5004">
                <a:solidFill>
                  <a:srgbClr val="000000"/>
                </a:solidFill>
                <a:latin typeface="Bungee"/>
                <a:ea typeface="Bungee"/>
                <a:cs typeface="Bungee"/>
                <a:sym typeface="Bungee"/>
              </a:rPr>
              <a:t>DIAGRAMA DE DESPLIEGUE</a:t>
            </a:r>
          </a:p>
        </p:txBody>
      </p:sp>
      <p:sp>
        <p:nvSpPr>
          <p:cNvPr id="6" name="Freeform 6"/>
          <p:cNvSpPr/>
          <p:nvPr/>
        </p:nvSpPr>
        <p:spPr>
          <a:xfrm rot="-1862262">
            <a:off x="269530" y="5647972"/>
            <a:ext cx="1183605" cy="2188484"/>
          </a:xfrm>
          <a:custGeom>
            <a:avLst/>
            <a:gdLst/>
            <a:ahLst/>
            <a:cxnLst/>
            <a:rect l="l" t="t" r="r" b="b"/>
            <a:pathLst>
              <a:path w="1183605" h="2188484">
                <a:moveTo>
                  <a:pt x="0" y="0"/>
                </a:moveTo>
                <a:lnTo>
                  <a:pt x="1183605" y="0"/>
                </a:lnTo>
                <a:lnTo>
                  <a:pt x="1183605" y="2188484"/>
                </a:lnTo>
                <a:lnTo>
                  <a:pt x="0" y="21884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7" name="Freeform 7"/>
          <p:cNvSpPr/>
          <p:nvPr/>
        </p:nvSpPr>
        <p:spPr>
          <a:xfrm rot="195383">
            <a:off x="523019" y="307523"/>
            <a:ext cx="1427633" cy="1442354"/>
          </a:xfrm>
          <a:custGeom>
            <a:avLst/>
            <a:gdLst/>
            <a:ahLst/>
            <a:cxnLst/>
            <a:rect l="l" t="t" r="r" b="b"/>
            <a:pathLst>
              <a:path w="1427633" h="1442354">
                <a:moveTo>
                  <a:pt x="0" y="0"/>
                </a:moveTo>
                <a:lnTo>
                  <a:pt x="1427633" y="0"/>
                </a:lnTo>
                <a:lnTo>
                  <a:pt x="1427633" y="1442354"/>
                </a:lnTo>
                <a:lnTo>
                  <a:pt x="0" y="144235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90511" b="-89118"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8" name="Freeform 8"/>
          <p:cNvSpPr/>
          <p:nvPr/>
        </p:nvSpPr>
        <p:spPr>
          <a:xfrm>
            <a:off x="16405738" y="2050065"/>
            <a:ext cx="1125832" cy="1220414"/>
          </a:xfrm>
          <a:custGeom>
            <a:avLst/>
            <a:gdLst/>
            <a:ahLst/>
            <a:cxnLst/>
            <a:rect l="l" t="t" r="r" b="b"/>
            <a:pathLst>
              <a:path w="1125832" h="1220414">
                <a:moveTo>
                  <a:pt x="0" y="0"/>
                </a:moveTo>
                <a:lnTo>
                  <a:pt x="1125832" y="0"/>
                </a:lnTo>
                <a:lnTo>
                  <a:pt x="1125832" y="1220414"/>
                </a:lnTo>
                <a:lnTo>
                  <a:pt x="0" y="122041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9" name="Freeform 9"/>
          <p:cNvSpPr/>
          <p:nvPr/>
        </p:nvSpPr>
        <p:spPr>
          <a:xfrm>
            <a:off x="15573978" y="630881"/>
            <a:ext cx="1068605" cy="1158380"/>
          </a:xfrm>
          <a:custGeom>
            <a:avLst/>
            <a:gdLst/>
            <a:ahLst/>
            <a:cxnLst/>
            <a:rect l="l" t="t" r="r" b="b"/>
            <a:pathLst>
              <a:path w="1068605" h="1158380">
                <a:moveTo>
                  <a:pt x="0" y="0"/>
                </a:moveTo>
                <a:lnTo>
                  <a:pt x="1068606" y="0"/>
                </a:lnTo>
                <a:lnTo>
                  <a:pt x="1068606" y="1158379"/>
                </a:lnTo>
                <a:lnTo>
                  <a:pt x="0" y="11583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0" name="Freeform 10"/>
          <p:cNvSpPr/>
          <p:nvPr/>
        </p:nvSpPr>
        <p:spPr>
          <a:xfrm>
            <a:off x="3348370" y="2465043"/>
            <a:ext cx="11591259" cy="6418756"/>
          </a:xfrm>
          <a:custGeom>
            <a:avLst/>
            <a:gdLst/>
            <a:ahLst/>
            <a:cxnLst/>
            <a:rect l="l" t="t" r="r" b="b"/>
            <a:pathLst>
              <a:path w="11591259" h="6418756">
                <a:moveTo>
                  <a:pt x="0" y="0"/>
                </a:moveTo>
                <a:lnTo>
                  <a:pt x="11591260" y="0"/>
                </a:lnTo>
                <a:lnTo>
                  <a:pt x="11591260" y="6418757"/>
                </a:lnTo>
                <a:lnTo>
                  <a:pt x="0" y="641875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B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61332" y="686774"/>
            <a:ext cx="16565336" cy="8913453"/>
            <a:chOff x="0" y="0"/>
            <a:chExt cx="4362887" cy="234757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62887" cy="2347576"/>
            </a:xfrm>
            <a:custGeom>
              <a:avLst/>
              <a:gdLst/>
              <a:ahLst/>
              <a:cxnLst/>
              <a:rect l="l" t="t" r="r" b="b"/>
              <a:pathLst>
                <a:path w="4362887" h="2347576">
                  <a:moveTo>
                    <a:pt x="5141" y="0"/>
                  </a:moveTo>
                  <a:lnTo>
                    <a:pt x="4357746" y="0"/>
                  </a:lnTo>
                  <a:cubicBezTo>
                    <a:pt x="4360585" y="0"/>
                    <a:pt x="4362887" y="2302"/>
                    <a:pt x="4362887" y="5141"/>
                  </a:cubicBezTo>
                  <a:lnTo>
                    <a:pt x="4362887" y="2342435"/>
                  </a:lnTo>
                  <a:cubicBezTo>
                    <a:pt x="4362887" y="2345274"/>
                    <a:pt x="4360585" y="2347576"/>
                    <a:pt x="4357746" y="2347576"/>
                  </a:cubicBezTo>
                  <a:lnTo>
                    <a:pt x="5141" y="2347576"/>
                  </a:lnTo>
                  <a:cubicBezTo>
                    <a:pt x="3777" y="2347576"/>
                    <a:pt x="2470" y="2347034"/>
                    <a:pt x="1506" y="2346070"/>
                  </a:cubicBezTo>
                  <a:cubicBezTo>
                    <a:pt x="542" y="2345106"/>
                    <a:pt x="0" y="2343799"/>
                    <a:pt x="0" y="2342435"/>
                  </a:cubicBezTo>
                  <a:lnTo>
                    <a:pt x="0" y="5141"/>
                  </a:lnTo>
                  <a:cubicBezTo>
                    <a:pt x="0" y="2302"/>
                    <a:pt x="2302" y="0"/>
                    <a:pt x="5141" y="0"/>
                  </a:cubicBezTo>
                  <a:close/>
                </a:path>
              </a:pathLst>
            </a:custGeom>
            <a:solidFill>
              <a:srgbClr val="FFFFFF"/>
            </a:solidFill>
            <a:ln w="666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85725"/>
              <a:ext cx="4362887" cy="24333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4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6020325" y="6338075"/>
            <a:ext cx="4535351" cy="4114800"/>
          </a:xfrm>
          <a:custGeom>
            <a:avLst/>
            <a:gdLst/>
            <a:ahLst/>
            <a:cxnLst/>
            <a:rect l="l" t="t" r="r" b="b"/>
            <a:pathLst>
              <a:path w="4535351" h="4114800">
                <a:moveTo>
                  <a:pt x="0" y="0"/>
                </a:moveTo>
                <a:lnTo>
                  <a:pt x="4535350" y="0"/>
                </a:lnTo>
                <a:lnTo>
                  <a:pt x="453535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6" name="TextBox 6"/>
          <p:cNvSpPr txBox="1"/>
          <p:nvPr/>
        </p:nvSpPr>
        <p:spPr>
          <a:xfrm>
            <a:off x="297118" y="914400"/>
            <a:ext cx="16962182" cy="1187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40"/>
              </a:lnSpc>
            </a:pPr>
            <a:r>
              <a:rPr lang="en-US" sz="7079">
                <a:solidFill>
                  <a:srgbClr val="000000"/>
                </a:solidFill>
                <a:latin typeface="Bungee"/>
                <a:ea typeface="Bungee"/>
                <a:cs typeface="Bungee"/>
                <a:sym typeface="Bungee"/>
              </a:rPr>
              <a:t>SPRING BOOT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906184" y="2833873"/>
            <a:ext cx="14475632" cy="62682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55"/>
              </a:lnSpc>
            </a:pPr>
            <a:r>
              <a:rPr lang="en-US" sz="2968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Spring Boot es un framework Java que facilita la creación rápida de aplicaciones web y backend, reduciendo la configuración manual.</a:t>
            </a:r>
          </a:p>
          <a:p>
            <a:pPr algn="l">
              <a:lnSpc>
                <a:spcPts val="4155"/>
              </a:lnSpc>
            </a:pPr>
            <a:endParaRPr lang="en-US" sz="2968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640889" lvl="1" indent="-320445" algn="l">
              <a:lnSpc>
                <a:spcPts val="4155"/>
              </a:lnSpc>
              <a:buFont typeface="Arial"/>
              <a:buChar char="•"/>
            </a:pPr>
            <a:r>
              <a:rPr lang="en-US" sz="2968">
                <a:solidFill>
                  <a:srgbClr val="42A5F5"/>
                </a:solidFill>
                <a:latin typeface="Questrial"/>
                <a:ea typeface="Questrial"/>
                <a:cs typeface="Questrial"/>
                <a:sym typeface="Questrial"/>
              </a:rPr>
              <a:t>Dependencias</a:t>
            </a:r>
            <a:r>
              <a:rPr lang="en-US" sz="2968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: Bibliotecas externas necesarias para que la aplicación funcione, gestionadas con herramientas como Maven.</a:t>
            </a:r>
          </a:p>
          <a:p>
            <a:pPr marL="640889" lvl="1" indent="-320445" algn="l">
              <a:lnSpc>
                <a:spcPts val="4155"/>
              </a:lnSpc>
              <a:buFont typeface="Arial"/>
              <a:buChar char="•"/>
            </a:pPr>
            <a:r>
              <a:rPr lang="en-US" sz="2968">
                <a:solidFill>
                  <a:srgbClr val="42A5F5"/>
                </a:solidFill>
                <a:latin typeface="Questrial"/>
                <a:ea typeface="Questrial"/>
                <a:cs typeface="Questrial"/>
                <a:sym typeface="Questrial"/>
              </a:rPr>
              <a:t>Componentes: </a:t>
            </a:r>
            <a:r>
              <a:rPr lang="en-US" sz="2968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Partes de la aplicación (como controladores o servicios) que Spring Boot detecta y gestiona automáticamente mediante anotaciones como @Component, @Service o @Controller.</a:t>
            </a:r>
          </a:p>
          <a:p>
            <a:pPr marL="640889" lvl="1" indent="-320445" algn="l">
              <a:lnSpc>
                <a:spcPts val="4155"/>
              </a:lnSpc>
              <a:buFont typeface="Arial"/>
              <a:buChar char="•"/>
            </a:pPr>
            <a:r>
              <a:rPr lang="en-US" sz="2968">
                <a:solidFill>
                  <a:srgbClr val="42A5F5"/>
                </a:solidFill>
                <a:latin typeface="Questrial"/>
                <a:ea typeface="Questrial"/>
                <a:cs typeface="Questrial"/>
                <a:sym typeface="Questrial"/>
              </a:rPr>
              <a:t>Pom.xml: </a:t>
            </a:r>
            <a:r>
              <a:rPr lang="en-US" sz="2968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es el archivo de configuración principal de Maven, una herramienta de gestión de proyectos en Java.</a:t>
            </a:r>
          </a:p>
          <a:p>
            <a:pPr algn="l">
              <a:lnSpc>
                <a:spcPts val="4155"/>
              </a:lnSpc>
            </a:pPr>
            <a:endParaRPr lang="en-US" sz="2968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algn="l">
              <a:lnSpc>
                <a:spcPts val="4155"/>
              </a:lnSpc>
            </a:pPr>
            <a:endParaRPr lang="en-US" sz="2968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B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61332" y="686774"/>
            <a:ext cx="16565336" cy="8913453"/>
            <a:chOff x="0" y="0"/>
            <a:chExt cx="4362887" cy="234757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62887" cy="2347576"/>
            </a:xfrm>
            <a:custGeom>
              <a:avLst/>
              <a:gdLst/>
              <a:ahLst/>
              <a:cxnLst/>
              <a:rect l="l" t="t" r="r" b="b"/>
              <a:pathLst>
                <a:path w="4362887" h="2347576">
                  <a:moveTo>
                    <a:pt x="5141" y="0"/>
                  </a:moveTo>
                  <a:lnTo>
                    <a:pt x="4357746" y="0"/>
                  </a:lnTo>
                  <a:cubicBezTo>
                    <a:pt x="4360585" y="0"/>
                    <a:pt x="4362887" y="2302"/>
                    <a:pt x="4362887" y="5141"/>
                  </a:cubicBezTo>
                  <a:lnTo>
                    <a:pt x="4362887" y="2342435"/>
                  </a:lnTo>
                  <a:cubicBezTo>
                    <a:pt x="4362887" y="2345274"/>
                    <a:pt x="4360585" y="2347576"/>
                    <a:pt x="4357746" y="2347576"/>
                  </a:cubicBezTo>
                  <a:lnTo>
                    <a:pt x="5141" y="2347576"/>
                  </a:lnTo>
                  <a:cubicBezTo>
                    <a:pt x="3777" y="2347576"/>
                    <a:pt x="2470" y="2347034"/>
                    <a:pt x="1506" y="2346070"/>
                  </a:cubicBezTo>
                  <a:cubicBezTo>
                    <a:pt x="542" y="2345106"/>
                    <a:pt x="0" y="2343799"/>
                    <a:pt x="0" y="2342435"/>
                  </a:cubicBezTo>
                  <a:lnTo>
                    <a:pt x="0" y="5141"/>
                  </a:lnTo>
                  <a:cubicBezTo>
                    <a:pt x="0" y="2302"/>
                    <a:pt x="2302" y="0"/>
                    <a:pt x="5141" y="0"/>
                  </a:cubicBezTo>
                  <a:close/>
                </a:path>
              </a:pathLst>
            </a:custGeom>
            <a:solidFill>
              <a:srgbClr val="FFFFFF"/>
            </a:solidFill>
            <a:ln w="666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85725"/>
              <a:ext cx="4362887" cy="24333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4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3916066" y="6447280"/>
            <a:ext cx="4535351" cy="4114800"/>
          </a:xfrm>
          <a:custGeom>
            <a:avLst/>
            <a:gdLst/>
            <a:ahLst/>
            <a:cxnLst/>
            <a:rect l="l" t="t" r="r" b="b"/>
            <a:pathLst>
              <a:path w="4535351" h="4114800">
                <a:moveTo>
                  <a:pt x="0" y="0"/>
                </a:moveTo>
                <a:lnTo>
                  <a:pt x="4535351" y="0"/>
                </a:lnTo>
                <a:lnTo>
                  <a:pt x="453535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6" name="TextBox 6"/>
          <p:cNvSpPr txBox="1"/>
          <p:nvPr/>
        </p:nvSpPr>
        <p:spPr>
          <a:xfrm>
            <a:off x="2146435" y="3050590"/>
            <a:ext cx="14475632" cy="41286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55"/>
              </a:lnSpc>
            </a:pPr>
            <a:r>
              <a:rPr lang="en-US" sz="2968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Se ubica en el directorio principal. Maneja tags.</a:t>
            </a:r>
          </a:p>
          <a:p>
            <a:pPr algn="l">
              <a:lnSpc>
                <a:spcPts val="4155"/>
              </a:lnSpc>
            </a:pPr>
            <a:r>
              <a:rPr lang="en-US" sz="2968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Gestiona:</a:t>
            </a:r>
          </a:p>
          <a:p>
            <a:pPr marL="640890" lvl="1" indent="-320445" algn="l">
              <a:lnSpc>
                <a:spcPts val="4155"/>
              </a:lnSpc>
              <a:buFont typeface="Arial"/>
              <a:buChar char="•"/>
            </a:pPr>
            <a:r>
              <a:rPr lang="en-US" sz="2968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Dependencias &lt;dependency&gt;</a:t>
            </a:r>
          </a:p>
          <a:p>
            <a:pPr marL="640890" lvl="1" indent="-320445" algn="l">
              <a:lnSpc>
                <a:spcPts val="4155"/>
              </a:lnSpc>
              <a:buFont typeface="Arial"/>
              <a:buChar char="•"/>
            </a:pPr>
            <a:r>
              <a:rPr lang="en-US" sz="2968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Configuraciones parent (configuraciones heredadas desde otro proyecto o POM base) &lt;parent&gt;</a:t>
            </a:r>
          </a:p>
          <a:p>
            <a:pPr marL="640890" lvl="1" indent="-320445" algn="l">
              <a:lnSpc>
                <a:spcPts val="4155"/>
              </a:lnSpc>
              <a:buFont typeface="Arial"/>
              <a:buChar char="•"/>
            </a:pPr>
            <a:r>
              <a:rPr lang="en-US" sz="2968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Versión de Java &lt;properties&gt; &lt;java.version&gt;</a:t>
            </a:r>
          </a:p>
          <a:p>
            <a:pPr algn="l">
              <a:lnSpc>
                <a:spcPts val="4155"/>
              </a:lnSpc>
            </a:pPr>
            <a:endParaRPr lang="en-US" sz="2968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algn="l">
              <a:lnSpc>
                <a:spcPts val="4155"/>
              </a:lnSpc>
            </a:pPr>
            <a:endParaRPr lang="en-US" sz="2968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2470946" y="6405942"/>
            <a:ext cx="11205691" cy="2852358"/>
          </a:xfrm>
          <a:custGeom>
            <a:avLst/>
            <a:gdLst/>
            <a:ahLst/>
            <a:cxnLst/>
            <a:rect l="l" t="t" r="r" b="b"/>
            <a:pathLst>
              <a:path w="11205691" h="2852358">
                <a:moveTo>
                  <a:pt x="0" y="0"/>
                </a:moveTo>
                <a:lnTo>
                  <a:pt x="11205692" y="0"/>
                </a:lnTo>
                <a:lnTo>
                  <a:pt x="11205692" y="2852358"/>
                </a:lnTo>
                <a:lnTo>
                  <a:pt x="0" y="28523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8" name="TextBox 8"/>
          <p:cNvSpPr txBox="1"/>
          <p:nvPr/>
        </p:nvSpPr>
        <p:spPr>
          <a:xfrm>
            <a:off x="297118" y="914400"/>
            <a:ext cx="16962182" cy="1187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40"/>
              </a:lnSpc>
            </a:pPr>
            <a:r>
              <a:rPr lang="en-US" sz="7079">
                <a:solidFill>
                  <a:srgbClr val="000000"/>
                </a:solidFill>
                <a:latin typeface="Bungee"/>
                <a:ea typeface="Bungee"/>
                <a:cs typeface="Bungee"/>
                <a:sym typeface="Bungee"/>
              </a:rPr>
              <a:t>POM.XML DE MAVEN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1201</Words>
  <Application>Microsoft Office PowerPoint</Application>
  <PresentationFormat>Personalizado</PresentationFormat>
  <Paragraphs>174</Paragraphs>
  <Slides>39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39</vt:i4>
      </vt:variant>
    </vt:vector>
  </HeadingPairs>
  <TitlesOfParts>
    <vt:vector size="44" baseType="lpstr">
      <vt:lpstr>Questrial</vt:lpstr>
      <vt:lpstr>Arial</vt:lpstr>
      <vt:lpstr>Bungee</vt:lpstr>
      <vt:lpstr>Calibri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Diapositivas Proyecto de Tecnología Ilustrado Azul y Blanco</dc:title>
  <cp:lastModifiedBy>GONZALO ARIEL NAVARRETE BRAVO</cp:lastModifiedBy>
  <cp:revision>2</cp:revision>
  <dcterms:created xsi:type="dcterms:W3CDTF">2006-08-16T00:00:00Z</dcterms:created>
  <dcterms:modified xsi:type="dcterms:W3CDTF">2025-05-26T02:24:40Z</dcterms:modified>
  <dc:identifier>DAGoZ46qXPQ</dc:identifier>
</cp:coreProperties>
</file>