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2.xml" ContentType="application/inkml+xml"/>
  <Override PartName="/ppt/notesSlides/notesSlide21.xml" ContentType="application/vnd.openxmlformats-officedocument.presentationml.notesSlide+xml"/>
  <Override PartName="/ppt/ink/ink3.xml" ContentType="application/inkml+xml"/>
  <Override PartName="/ppt/notesSlides/notesSlide22.xml" ContentType="application/vnd.openxmlformats-officedocument.presentationml.notesSlide+xml"/>
  <Override PartName="/ppt/ink/ink4.xml" ContentType="application/inkml+xml"/>
  <Override PartName="/ppt/notesSlides/notesSlide2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25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26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2"/>
  </p:notesMasterIdLst>
  <p:handoutMasterIdLst>
    <p:handoutMasterId r:id="rId33"/>
  </p:handoutMasterIdLst>
  <p:sldIdLst>
    <p:sldId id="281" r:id="rId5"/>
    <p:sldId id="354" r:id="rId6"/>
    <p:sldId id="283" r:id="rId7"/>
    <p:sldId id="355" r:id="rId8"/>
    <p:sldId id="364" r:id="rId9"/>
    <p:sldId id="365" r:id="rId10"/>
    <p:sldId id="366" r:id="rId11"/>
    <p:sldId id="367" r:id="rId12"/>
    <p:sldId id="368" r:id="rId13"/>
    <p:sldId id="369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75" r:id="rId22"/>
    <p:sldId id="378" r:id="rId23"/>
    <p:sldId id="376" r:id="rId24"/>
    <p:sldId id="377" r:id="rId25"/>
    <p:sldId id="379" r:id="rId26"/>
    <p:sldId id="370" r:id="rId27"/>
    <p:sldId id="372" r:id="rId28"/>
    <p:sldId id="373" r:id="rId29"/>
    <p:sldId id="374" r:id="rId30"/>
    <p:sldId id="371" r:id="rId31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44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D35379-3B5A-4DFF-B31E-3CE560A4B292}" type="datetime1">
              <a:rPr lang="pt-PT" smtClean="0"/>
              <a:t>21/06/2024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1:10:01.51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6:56.60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7:14.13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7:29.036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7:31.52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7:47.29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7:48.77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7:49.53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7:50.87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7:51.98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7:53.21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1:10:01.51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7:54.15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7:55.27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7:57.76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8:01.93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8:06.55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39:14.57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39:16.48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39:26.07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39:32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0:12.09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1:24:30.43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15.93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17.06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18.39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29.02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29.66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30.39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31.55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32.77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36.73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39.08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1:31:55.13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40.96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46.53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48.23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51.84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57.24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4:58.14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5:00.31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5:01.07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5:02.91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5:03.79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2:25.53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5:07.04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7:06.37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47:18.65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2:26.83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5:51.58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6:15.25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0:26:44.75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6FB8B7-5B8A-4F63-910D-B640A21B898D}" type="datetime1">
              <a:rPr lang="pt-PT" noProof="0" smtClean="0"/>
              <a:t>21/06/2024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PT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634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728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2305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468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3122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3919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1793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2246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5180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740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2322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3540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1273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8732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987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5464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6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3159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8883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06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89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373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477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365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8006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525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04/09/20XX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pt"/>
              <a:t>Título da Apresentação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1" name="Marcador de Posição do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2" name="Marcador de Posição do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3" name="Marcador de Posição d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24" name="Marcador de Posição d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25" name="Marcador de Posição d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2" name="Marcador de Posição d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3" name="Marcador de Posição d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37" name="Marcador de Posição do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38" name="Marcador de Posição do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39" name="Marcador de Posição do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40" name="Marcador de Posição do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41" name="Marcador de Posição do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4" name="Marcador de Posição do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6" name="Marcador de Posição de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04/09/20XX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Título da Apresentação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2.xml"/><Relationship Id="rId18" Type="http://schemas.openxmlformats.org/officeDocument/2006/relationships/customXml" Target="../ink/ink16.xml"/><Relationship Id="rId26" Type="http://schemas.openxmlformats.org/officeDocument/2006/relationships/customXml" Target="../ink/ink24.xml"/><Relationship Id="rId3" Type="http://schemas.openxmlformats.org/officeDocument/2006/relationships/image" Target="../media/image11.png"/><Relationship Id="rId21" Type="http://schemas.openxmlformats.org/officeDocument/2006/relationships/customXml" Target="../ink/ink19.xml"/><Relationship Id="rId7" Type="http://schemas.openxmlformats.org/officeDocument/2006/relationships/customXml" Target="../ink/ink7.xml"/><Relationship Id="rId12" Type="http://schemas.openxmlformats.org/officeDocument/2006/relationships/customXml" Target="../ink/ink11.xml"/><Relationship Id="rId17" Type="http://schemas.openxmlformats.org/officeDocument/2006/relationships/customXml" Target="../ink/ink15.xml"/><Relationship Id="rId25" Type="http://schemas.openxmlformats.org/officeDocument/2006/relationships/customXml" Target="../ink/ink23.xm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.png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.xml"/><Relationship Id="rId11" Type="http://schemas.openxmlformats.org/officeDocument/2006/relationships/customXml" Target="../ink/ink10.xml"/><Relationship Id="rId24" Type="http://schemas.openxmlformats.org/officeDocument/2006/relationships/customXml" Target="../ink/ink22.xml"/><Relationship Id="rId5" Type="http://schemas.openxmlformats.org/officeDocument/2006/relationships/image" Target="../media/image12.png"/><Relationship Id="rId15" Type="http://schemas.openxmlformats.org/officeDocument/2006/relationships/customXml" Target="../ink/ink14.xml"/><Relationship Id="rId23" Type="http://schemas.openxmlformats.org/officeDocument/2006/relationships/customXml" Target="../ink/ink21.xml"/><Relationship Id="rId10" Type="http://schemas.openxmlformats.org/officeDocument/2006/relationships/customXml" Target="../ink/ink9.xml"/><Relationship Id="rId19" Type="http://schemas.openxmlformats.org/officeDocument/2006/relationships/customXml" Target="../ink/ink17.xml"/><Relationship Id="rId4" Type="http://schemas.openxmlformats.org/officeDocument/2006/relationships/customXml" Target="../ink/ink5.xml"/><Relationship Id="rId9" Type="http://schemas.openxmlformats.org/officeDocument/2006/relationships/customXml" Target="../ink/ink8.xml"/><Relationship Id="rId14" Type="http://schemas.openxmlformats.org/officeDocument/2006/relationships/customXml" Target="../ink/ink13.xml"/><Relationship Id="rId22" Type="http://schemas.openxmlformats.org/officeDocument/2006/relationships/customXml" Target="../ink/ink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11.png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6.xml"/><Relationship Id="rId5" Type="http://schemas.openxmlformats.org/officeDocument/2006/relationships/image" Target="../media/image15.png"/><Relationship Id="rId4" Type="http://schemas.openxmlformats.org/officeDocument/2006/relationships/customXml" Target="../ink/ink25.xml"/><Relationship Id="rId9" Type="http://schemas.openxmlformats.org/officeDocument/2006/relationships/customXml" Target="../ink/ink2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customXml" Target="../ink/ink37.xml"/><Relationship Id="rId18" Type="http://schemas.openxmlformats.org/officeDocument/2006/relationships/customXml" Target="../ink/ink42.xml"/><Relationship Id="rId26" Type="http://schemas.openxmlformats.org/officeDocument/2006/relationships/customXml" Target="../ink/ink49.xml"/><Relationship Id="rId3" Type="http://schemas.openxmlformats.org/officeDocument/2006/relationships/image" Target="../media/image16.png"/><Relationship Id="rId21" Type="http://schemas.openxmlformats.org/officeDocument/2006/relationships/image" Target="../media/image18.png"/><Relationship Id="rId7" Type="http://schemas.openxmlformats.org/officeDocument/2006/relationships/customXml" Target="../ink/ink32.xml"/><Relationship Id="rId12" Type="http://schemas.openxmlformats.org/officeDocument/2006/relationships/customXml" Target="../ink/ink36.xml"/><Relationship Id="rId17" Type="http://schemas.openxmlformats.org/officeDocument/2006/relationships/customXml" Target="../ink/ink41.xml"/><Relationship Id="rId25" Type="http://schemas.openxmlformats.org/officeDocument/2006/relationships/customXml" Target="../ink/ink48.xml"/><Relationship Id="rId2" Type="http://schemas.openxmlformats.org/officeDocument/2006/relationships/notesSlide" Target="../notesSlides/notesSlide25.xml"/><Relationship Id="rId16" Type="http://schemas.openxmlformats.org/officeDocument/2006/relationships/customXml" Target="../ink/ink40.xml"/><Relationship Id="rId20" Type="http://schemas.openxmlformats.org/officeDocument/2006/relationships/customXml" Target="../ink/ink4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1.xml"/><Relationship Id="rId11" Type="http://schemas.openxmlformats.org/officeDocument/2006/relationships/customXml" Target="../ink/ink35.xml"/><Relationship Id="rId24" Type="http://schemas.openxmlformats.org/officeDocument/2006/relationships/customXml" Target="../ink/ink47.xml"/><Relationship Id="rId5" Type="http://schemas.openxmlformats.org/officeDocument/2006/relationships/image" Target="../media/image15.png"/><Relationship Id="rId15" Type="http://schemas.openxmlformats.org/officeDocument/2006/relationships/customXml" Target="../ink/ink39.xml"/><Relationship Id="rId23" Type="http://schemas.openxmlformats.org/officeDocument/2006/relationships/customXml" Target="../ink/ink46.xml"/><Relationship Id="rId10" Type="http://schemas.openxmlformats.org/officeDocument/2006/relationships/customXml" Target="../ink/ink34.xml"/><Relationship Id="rId19" Type="http://schemas.openxmlformats.org/officeDocument/2006/relationships/customXml" Target="../ink/ink43.xml"/><Relationship Id="rId4" Type="http://schemas.openxmlformats.org/officeDocument/2006/relationships/customXml" Target="../ink/ink30.xml"/><Relationship Id="rId9" Type="http://schemas.openxmlformats.org/officeDocument/2006/relationships/image" Target="../media/image17.png"/><Relationship Id="rId14" Type="http://schemas.openxmlformats.org/officeDocument/2006/relationships/customXml" Target="../ink/ink38.xml"/><Relationship Id="rId22" Type="http://schemas.openxmlformats.org/officeDocument/2006/relationships/customXml" Target="../ink/ink45.xml"/><Relationship Id="rId27" Type="http://schemas.openxmlformats.org/officeDocument/2006/relationships/customXml" Target="../ink/ink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2.xml"/><Relationship Id="rId5" Type="http://schemas.openxmlformats.org/officeDocument/2006/relationships/image" Target="../media/image15.png"/><Relationship Id="rId4" Type="http://schemas.openxmlformats.org/officeDocument/2006/relationships/customXml" Target="../ink/ink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PT" dirty="0"/>
              <a:t>Project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55000" lnSpcReduction="20000"/>
          </a:bodyPr>
          <a:lstStyle/>
          <a:p>
            <a:pPr rtl="0"/>
            <a:r>
              <a:rPr lang="pt-PT" dirty="0"/>
              <a:t>Otávio Affonso Araújo A042508</a:t>
            </a:r>
          </a:p>
          <a:p>
            <a:pPr rtl="0"/>
            <a:r>
              <a:rPr lang="pt-PT" dirty="0"/>
              <a:t>Gonçalo Caridade Ribeiro A043540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kern="1200" dirty="0" err="1">
                <a:latin typeface="+mj-lt"/>
                <a:ea typeface="+mj-ea"/>
                <a:cs typeface="+mj-cs"/>
              </a:rPr>
              <a:t>VLANs</a:t>
            </a:r>
            <a:r>
              <a:rPr lang="pt-PT" kern="1200" dirty="0">
                <a:latin typeface="+mj-lt"/>
                <a:ea typeface="+mj-ea"/>
                <a:cs typeface="+mj-cs"/>
              </a:rPr>
              <a:t> EDIFICIO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403D50-A70E-43B0-C097-D1719EE551D7}"/>
              </a:ext>
            </a:extLst>
          </p:cNvPr>
          <p:cNvSpPr txBox="1"/>
          <p:nvPr/>
        </p:nvSpPr>
        <p:spPr>
          <a:xfrm>
            <a:off x="793865" y="2963487"/>
            <a:ext cx="2273531" cy="389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pt-PT" sz="1100" dirty="0"/>
              <a:t>4 </a:t>
            </a:r>
            <a:r>
              <a:rPr lang="pt-PT" sz="1100" dirty="0" err="1"/>
              <a:t>Informatica</a:t>
            </a: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dirty="0"/>
              <a:t>E2-B2-S1FA 12-15 </a:t>
            </a:r>
            <a:r>
              <a:rPr lang="pt-PT" sz="1100" dirty="0" err="1"/>
              <a:t>Informatica</a:t>
            </a:r>
            <a:endParaRPr lang="pt-PT" sz="1100" dirty="0"/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dirty="0"/>
              <a:t>11 Impressoras</a:t>
            </a:r>
          </a:p>
          <a:p>
            <a:pPr>
              <a:spcBef>
                <a:spcPts val="1000"/>
              </a:spcBef>
            </a:pPr>
            <a:r>
              <a:rPr lang="pt-PT" sz="1100" dirty="0"/>
              <a:t>E2-B2-S3FA 02-12 Impressora</a:t>
            </a:r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dirty="0"/>
              <a:t>8 CCTV</a:t>
            </a:r>
          </a:p>
          <a:p>
            <a:pPr>
              <a:spcBef>
                <a:spcPts val="1000"/>
              </a:spcBef>
            </a:pPr>
            <a:r>
              <a:rPr lang="pt-PT" sz="1100" dirty="0"/>
              <a:t>E2-B2-S1FA 16-23 CCTV</a:t>
            </a:r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dirty="0"/>
              <a:t>6 AVAC</a:t>
            </a:r>
          </a:p>
          <a:p>
            <a:pPr>
              <a:spcBef>
                <a:spcPts val="1000"/>
              </a:spcBef>
            </a:pPr>
            <a:r>
              <a:rPr lang="pt-PT" sz="1100" dirty="0"/>
              <a:t>E2-B2-S3FA 13-18 AVAC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10</a:t>
            </a:fld>
            <a:endParaRPr lang="pt-PT"/>
          </a:p>
        </p:txBody>
      </p:sp>
      <p:pic>
        <p:nvPicPr>
          <p:cNvPr id="8" name="Imagem 7" descr="Uma imagem com file, diagrama, mapa, Gráfico&#10;&#10;Descrição gerada automaticamente">
            <a:extLst>
              <a:ext uri="{FF2B5EF4-FFF2-40B4-BE49-F238E27FC236}">
                <a16:creationId xmlns:a16="http://schemas.microsoft.com/office/drawing/2014/main" id="{B4DD90E7-AA41-0F75-9CC1-59E8102F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411" y="2407304"/>
            <a:ext cx="6725589" cy="257210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E807E34-38C1-5AA0-3DA0-4C7F92F0876F}"/>
              </a:ext>
            </a:extLst>
          </p:cNvPr>
          <p:cNvSpPr/>
          <p:nvPr/>
        </p:nvSpPr>
        <p:spPr>
          <a:xfrm>
            <a:off x="6444970" y="3322780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51DDB6-1CD9-3094-EE11-EE50D9A6D690}"/>
              </a:ext>
            </a:extLst>
          </p:cNvPr>
          <p:cNvSpPr/>
          <p:nvPr/>
        </p:nvSpPr>
        <p:spPr>
          <a:xfrm>
            <a:off x="6444970" y="4114801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65A213-5445-02D8-C98E-5216DA7D6EC6}"/>
              </a:ext>
            </a:extLst>
          </p:cNvPr>
          <p:cNvSpPr/>
          <p:nvPr/>
        </p:nvSpPr>
        <p:spPr>
          <a:xfrm>
            <a:off x="10304847" y="3200860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481472-8954-5093-A2C5-0920D2389260}"/>
              </a:ext>
            </a:extLst>
          </p:cNvPr>
          <p:cNvSpPr/>
          <p:nvPr/>
        </p:nvSpPr>
        <p:spPr>
          <a:xfrm>
            <a:off x="11175077" y="4114801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E08D84-5668-A836-8A34-DAFC6A09ADA5}"/>
              </a:ext>
            </a:extLst>
          </p:cNvPr>
          <p:cNvSpPr/>
          <p:nvPr/>
        </p:nvSpPr>
        <p:spPr>
          <a:xfrm>
            <a:off x="7636461" y="3272993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3E3DE2-5B07-B9DD-6D21-1F2B2D7BC2A2}"/>
              </a:ext>
            </a:extLst>
          </p:cNvPr>
          <p:cNvSpPr txBox="1"/>
          <p:nvPr/>
        </p:nvSpPr>
        <p:spPr>
          <a:xfrm>
            <a:off x="2943712" y="2959565"/>
            <a:ext cx="2273531" cy="389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pt-PT" sz="1100" dirty="0"/>
              <a:t>29 Telefones</a:t>
            </a:r>
          </a:p>
          <a:p>
            <a:pPr>
              <a:spcBef>
                <a:spcPts val="1000"/>
              </a:spcBef>
            </a:pPr>
            <a:r>
              <a:rPr lang="pt-PT" sz="1100" dirty="0"/>
              <a:t>E2-B1-S4FA 02-24 Telefones</a:t>
            </a:r>
          </a:p>
          <a:p>
            <a:pPr>
              <a:spcBef>
                <a:spcPts val="1000"/>
              </a:spcBef>
            </a:pPr>
            <a:r>
              <a:rPr lang="pt-PT" sz="1100" dirty="0"/>
              <a:t>E2-B2-S3FA 19-24 Telefones</a:t>
            </a:r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dirty="0"/>
              <a:t>5 TVS</a:t>
            </a:r>
          </a:p>
          <a:p>
            <a:pPr>
              <a:spcBef>
                <a:spcPts val="1000"/>
              </a:spcBef>
            </a:pPr>
            <a:r>
              <a:rPr lang="pt-PT" sz="1100" dirty="0"/>
              <a:t>E2-B2-S4 FA 01-24 TV</a:t>
            </a:r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Todas interfaces que não foram utilizadas </a:t>
            </a:r>
            <a:r>
              <a:rPr lang="pt-PT" sz="1100" b="1" kern="1200" dirty="0">
                <a:latin typeface="+mn-lt"/>
                <a:ea typeface="+mn-ea"/>
                <a:cs typeface="+mn-cs"/>
              </a:rPr>
              <a:t>foram DESLIGADAS!</a:t>
            </a:r>
            <a:endParaRPr lang="pt-PT" sz="1100" b="1" dirty="0"/>
          </a:p>
          <a:p>
            <a:pPr>
              <a:spcBef>
                <a:spcPts val="1000"/>
              </a:spcBef>
            </a:pPr>
            <a:endParaRPr lang="pt-PT" sz="11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43DDFE-9FF0-4467-12D4-26AADBC5E587}"/>
              </a:ext>
            </a:extLst>
          </p:cNvPr>
          <p:cNvSpPr/>
          <p:nvPr/>
        </p:nvSpPr>
        <p:spPr>
          <a:xfrm>
            <a:off x="9218236" y="4114800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2C9B1E-0E35-D324-3555-22C9F6CAABE3}"/>
              </a:ext>
            </a:extLst>
          </p:cNvPr>
          <p:cNvSpPr/>
          <p:nvPr/>
        </p:nvSpPr>
        <p:spPr>
          <a:xfrm>
            <a:off x="10196656" y="4114800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95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Endereçamento IPV4 (Ed. 1)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11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47A090-8774-70DE-9FE6-61687242306E}"/>
              </a:ext>
            </a:extLst>
          </p:cNvPr>
          <p:cNvSpPr txBox="1"/>
          <p:nvPr/>
        </p:nvSpPr>
        <p:spPr>
          <a:xfrm>
            <a:off x="489065" y="2152997"/>
            <a:ext cx="11213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ALUNOS</a:t>
            </a:r>
          </a:p>
          <a:p>
            <a:r>
              <a:rPr lang="pt-PT" dirty="0"/>
              <a:t>Necessidade: 130 </a:t>
            </a:r>
            <a:r>
              <a:rPr lang="pt-PT" dirty="0" err="1"/>
              <a:t>IPs</a:t>
            </a:r>
            <a:endParaRPr lang="pt-PT" dirty="0"/>
          </a:p>
          <a:p>
            <a:r>
              <a:rPr lang="pt-PT" dirty="0"/>
              <a:t>        Sub-rede: 192.168.0.0/24 (256 endereços, 254 utilizáveis)</a:t>
            </a:r>
          </a:p>
          <a:p>
            <a:endParaRPr lang="pt-PT" dirty="0"/>
          </a:p>
          <a:p>
            <a:r>
              <a:rPr lang="pt-PT" dirty="0"/>
              <a:t>PROFESSORES</a:t>
            </a:r>
          </a:p>
          <a:p>
            <a:r>
              <a:rPr lang="pt-PT" dirty="0"/>
              <a:t>Necessidade: 3 </a:t>
            </a:r>
            <a:r>
              <a:rPr lang="pt-PT" dirty="0" err="1"/>
              <a:t>IPs</a:t>
            </a:r>
            <a:endParaRPr lang="pt-PT" dirty="0"/>
          </a:p>
          <a:p>
            <a:r>
              <a:rPr lang="pt-PT" dirty="0"/>
              <a:t>        Sub-rede: 192.168.1.0/29 (8 endereços, 6 utilizáveis, 192.168.1.1 a 192.168.1.6)</a:t>
            </a:r>
          </a:p>
          <a:p>
            <a:endParaRPr lang="pt-PT" dirty="0"/>
          </a:p>
          <a:p>
            <a:r>
              <a:rPr lang="pt-PT" dirty="0"/>
              <a:t>TELEFONES</a:t>
            </a:r>
          </a:p>
          <a:p>
            <a:r>
              <a:rPr lang="pt-PT" dirty="0"/>
              <a:t>Necessidade: 4 </a:t>
            </a:r>
            <a:r>
              <a:rPr lang="pt-PT" dirty="0" err="1"/>
              <a:t>IPs</a:t>
            </a:r>
            <a:endParaRPr lang="pt-PT" dirty="0"/>
          </a:p>
          <a:p>
            <a:r>
              <a:rPr lang="pt-PT" dirty="0"/>
              <a:t>        Sub-rede: 192.168.1.8/29 (8 endereços, 6 utilizáveis, 192.168.1.9 a 192.168.1.14)</a:t>
            </a:r>
          </a:p>
          <a:p>
            <a:endParaRPr lang="pt-PT" dirty="0"/>
          </a:p>
          <a:p>
            <a:r>
              <a:rPr lang="pt-PT" dirty="0"/>
              <a:t> IMPRESSORAS</a:t>
            </a:r>
          </a:p>
          <a:p>
            <a:r>
              <a:rPr lang="pt-PT" dirty="0"/>
              <a:t>        Necessidade: 3 </a:t>
            </a:r>
            <a:r>
              <a:rPr lang="pt-PT" dirty="0" err="1"/>
              <a:t>IPs</a:t>
            </a:r>
            <a:endParaRPr lang="pt-PT" dirty="0"/>
          </a:p>
          <a:p>
            <a:r>
              <a:rPr lang="pt-PT" dirty="0"/>
              <a:t>        Sub-rede: 192.168.1.16/29 (8 endereços, 6 utilizáveis, 192.168.1.17 a 192.168.1.22)</a:t>
            </a:r>
          </a:p>
        </p:txBody>
      </p:sp>
    </p:spTree>
    <p:extLst>
      <p:ext uri="{BB962C8B-B14F-4D97-AF65-F5344CB8AC3E}">
        <p14:creationId xmlns:p14="http://schemas.microsoft.com/office/powerpoint/2010/main" val="140163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Endereçamento IPV4 (Ed. 1)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12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47A090-8774-70DE-9FE6-61687242306E}"/>
              </a:ext>
            </a:extLst>
          </p:cNvPr>
          <p:cNvSpPr txBox="1"/>
          <p:nvPr/>
        </p:nvSpPr>
        <p:spPr>
          <a:xfrm>
            <a:off x="489065" y="2177935"/>
            <a:ext cx="11213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ALUNOS Rede: 192.168.0.0/24 (256 endereços, 254 utilizáveis)</a:t>
            </a:r>
          </a:p>
          <a:p>
            <a:endParaRPr lang="pt-PT" dirty="0"/>
          </a:p>
          <a:p>
            <a:r>
              <a:rPr lang="pt-PT" dirty="0"/>
              <a:t>PROFESSORES Rede: 192.168.1.0/29 (8 endereços, 6 utilizáveis, 192.168.1.1 a 192.168.1.6)</a:t>
            </a:r>
          </a:p>
          <a:p>
            <a:endParaRPr lang="pt-PT" dirty="0"/>
          </a:p>
          <a:p>
            <a:r>
              <a:rPr lang="pt-PT" dirty="0"/>
              <a:t>TELEFONES Rede: 192.168.1.8/29 (8 endereços, 6 utilizáveis, 192.168.1.9 a </a:t>
            </a:r>
            <a:r>
              <a:rPr lang="pt-PT" u="sng" dirty="0"/>
              <a:t>192.168.1.14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IMPRESSORAS Rede: 192.168.1.16/29 (8 endereços, 6 utilizáveis, 192.168.1.17 a 192.168.1.22)</a:t>
            </a:r>
          </a:p>
          <a:p>
            <a:endParaRPr lang="pt-PT" dirty="0"/>
          </a:p>
          <a:p>
            <a:r>
              <a:rPr lang="pt-PT" dirty="0"/>
              <a:t>CCTV Rede: 192.168.1.24/29 (8 endereços, 6 utilizáveis, 192.168.1.25 a 192.168.1.30)</a:t>
            </a:r>
          </a:p>
          <a:p>
            <a:endParaRPr lang="pt-PT" dirty="0"/>
          </a:p>
          <a:p>
            <a:r>
              <a:rPr lang="pt-PT" dirty="0"/>
              <a:t>AVAC Rede: 192.168.1.32/29 (8 endereços, 6 utilizáveis, 192.168.1.33 a 192.168.1.38)</a:t>
            </a:r>
          </a:p>
          <a:p>
            <a:endParaRPr lang="pt-PT" dirty="0"/>
          </a:p>
          <a:p>
            <a:r>
              <a:rPr lang="pt-PT" dirty="0"/>
              <a:t>TV Rede 192.168.1.180/30 (4 endereços, 2 utilizáveis, 192.168.1.181 a 192.168.1.182)</a:t>
            </a:r>
          </a:p>
          <a:p>
            <a:endParaRPr lang="pt-PT" dirty="0"/>
          </a:p>
          <a:p>
            <a:r>
              <a:rPr lang="pt-PT" dirty="0"/>
              <a:t>CONVIDADOS Rede: 192.168.1.48/28 (16 endereços, 14 utilizáveis, 192.168.1.49 a 192.168.1.62)</a:t>
            </a:r>
          </a:p>
        </p:txBody>
      </p:sp>
    </p:spTree>
    <p:extLst>
      <p:ext uri="{BB962C8B-B14F-4D97-AF65-F5344CB8AC3E}">
        <p14:creationId xmlns:p14="http://schemas.microsoft.com/office/powerpoint/2010/main" val="355291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Endereçamento IPV4 (Ed. 2)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13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47A090-8774-70DE-9FE6-61687242306E}"/>
              </a:ext>
            </a:extLst>
          </p:cNvPr>
          <p:cNvSpPr txBox="1"/>
          <p:nvPr/>
        </p:nvSpPr>
        <p:spPr>
          <a:xfrm>
            <a:off x="489065" y="2056686"/>
            <a:ext cx="112138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ALUNOS Rede: 192.168.2.128/25 (128 endereços, 126 utilizáveis, 192.168.2.129 a 192.168.2.254)</a:t>
            </a:r>
          </a:p>
          <a:p>
            <a:endParaRPr lang="pt-PT" dirty="0"/>
          </a:p>
          <a:p>
            <a:r>
              <a:rPr lang="pt-PT" dirty="0"/>
              <a:t>PROFESSORES Rede: 192.168.3.0/28 (16 endereços, 14 utilizáveis, 192.168.3.1 a 192.168.3.14)</a:t>
            </a:r>
          </a:p>
          <a:p>
            <a:endParaRPr lang="pt-PT" dirty="0"/>
          </a:p>
          <a:p>
            <a:r>
              <a:rPr lang="pt-PT" dirty="0"/>
              <a:t>TELEFONES Rede: 192.168.2.64/26 (64 endereços, 62 utilizáveis, 192.168.2.65 - 192.168.2.126)</a:t>
            </a:r>
          </a:p>
          <a:p>
            <a:endParaRPr lang="pt-PT" dirty="0"/>
          </a:p>
          <a:p>
            <a:r>
              <a:rPr lang="pt-PT" dirty="0"/>
              <a:t>IMPRESSORAS  192.168.3.64/27 (32 endereços, 30 utilizáveis, 192.168.3.65 - 192.168.3.94)</a:t>
            </a:r>
          </a:p>
          <a:p>
            <a:endParaRPr lang="pt-PT" dirty="0"/>
          </a:p>
          <a:p>
            <a:r>
              <a:rPr lang="pt-PT" dirty="0"/>
              <a:t>CCTV Rede: 192.168.2.16/28 (16 endereços, 14 utilizáveis, 192.168.2.17 a 192.168.2.30)</a:t>
            </a:r>
          </a:p>
          <a:p>
            <a:endParaRPr lang="pt-PT" dirty="0"/>
          </a:p>
          <a:p>
            <a:r>
              <a:rPr lang="pt-PT" dirty="0"/>
              <a:t>AVAC Rede: 192.168.3.112/28 (16 endereços, 14 utilizáveis, 192.168.3.113 - 192.168.3.126)</a:t>
            </a:r>
          </a:p>
          <a:p>
            <a:endParaRPr lang="pt-PT" dirty="0"/>
          </a:p>
          <a:p>
            <a:r>
              <a:rPr lang="pt-PT" dirty="0"/>
              <a:t>TV Rede 192.168.2.16/28 (16 endereços, 14 utilizáveis, 192.168.2.17 a 192.168.2.30)</a:t>
            </a:r>
          </a:p>
          <a:p>
            <a:endParaRPr lang="pt-PT" dirty="0"/>
          </a:p>
          <a:p>
            <a:r>
              <a:rPr lang="pt-PT" dirty="0"/>
              <a:t>CONVIDADOS Rede: 192.168.3.104/29 (8 endereços, 6 utilizáveis, 192.168.3.105 a 192.168.3.110)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605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Endereçamento IPV4 (Ed. 2)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14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47A090-8774-70DE-9FE6-61687242306E}"/>
              </a:ext>
            </a:extLst>
          </p:cNvPr>
          <p:cNvSpPr txBox="1"/>
          <p:nvPr/>
        </p:nvSpPr>
        <p:spPr>
          <a:xfrm>
            <a:off x="489065" y="2073312"/>
            <a:ext cx="11213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GESTÃO Rede: 192.168.3.16/28 (16 endereços, 14 utilizáveis, 192.168.3.17 a 192.168.3.30)</a:t>
            </a:r>
          </a:p>
          <a:p>
            <a:endParaRPr lang="pt-PT" dirty="0"/>
          </a:p>
          <a:p>
            <a:r>
              <a:rPr lang="pt-PT" dirty="0"/>
              <a:t>INFORMÁTICA Rede: 192.168.3.48/29 (8 endereços, 6 utilizáveis, 192.168.3.49 a 192.168.3.54)</a:t>
            </a:r>
          </a:p>
          <a:p>
            <a:endParaRPr lang="pt-PT" dirty="0"/>
          </a:p>
          <a:p>
            <a:r>
              <a:rPr lang="pt-PT" dirty="0"/>
              <a:t>ACADEMICO Rede: 192.168.3.32/28 (16 endereços, 14 utilizáveis, 192.168.3.33 a 192.168.3.46)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4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Routing</a:t>
            </a:r>
            <a:r>
              <a:rPr lang="pt-PT" dirty="0"/>
              <a:t> Estático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15</a:t>
            </a:fld>
            <a:endParaRPr lang="pt-PT" dirty="0"/>
          </a:p>
        </p:txBody>
      </p:sp>
      <p:pic>
        <p:nvPicPr>
          <p:cNvPr id="4" name="Imagem 3" descr="Uma imagem com diagrama, file, Paralelo, mapa&#10;&#10;Descrição gerada automaticamente">
            <a:extLst>
              <a:ext uri="{FF2B5EF4-FFF2-40B4-BE49-F238E27FC236}">
                <a16:creationId xmlns:a16="http://schemas.microsoft.com/office/drawing/2014/main" id="{CAE42A93-A44A-7104-D522-ADFA74B10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35" y="1933118"/>
            <a:ext cx="9697261" cy="4788357"/>
          </a:xfrm>
          <a:prstGeom prst="rect">
            <a:avLst/>
          </a:prstGeom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18597B08-70D5-76D4-161A-141636D2F516}"/>
              </a:ext>
            </a:extLst>
          </p:cNvPr>
          <p:cNvCxnSpPr>
            <a:cxnSpLocks/>
          </p:cNvCxnSpPr>
          <p:nvPr/>
        </p:nvCxnSpPr>
        <p:spPr>
          <a:xfrm>
            <a:off x="3567680" y="4978906"/>
            <a:ext cx="3814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D7E191F3-AFF1-0026-55D4-A2094CDC2289}"/>
              </a:ext>
            </a:extLst>
          </p:cNvPr>
          <p:cNvCxnSpPr>
            <a:cxnSpLocks/>
          </p:cNvCxnSpPr>
          <p:nvPr/>
        </p:nvCxnSpPr>
        <p:spPr>
          <a:xfrm flipV="1">
            <a:off x="3433156" y="3834581"/>
            <a:ext cx="1637608" cy="795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F8FABC9C-EEE9-2169-CDAA-6A03E77BFC97}"/>
              </a:ext>
            </a:extLst>
          </p:cNvPr>
          <p:cNvCxnSpPr>
            <a:cxnSpLocks/>
          </p:cNvCxnSpPr>
          <p:nvPr/>
        </p:nvCxnSpPr>
        <p:spPr>
          <a:xfrm>
            <a:off x="6096000" y="3826804"/>
            <a:ext cx="1385455" cy="80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Imagem 20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B9F42C8F-4629-BBD5-0CCC-8552EE4B3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88661"/>
            <a:ext cx="3916386" cy="1441018"/>
          </a:xfrm>
          <a:prstGeom prst="rect">
            <a:avLst/>
          </a:prstGeom>
        </p:spPr>
      </p:pic>
      <p:pic>
        <p:nvPicPr>
          <p:cNvPr id="23" name="Imagem 22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4158562E-8E13-B6A1-BBFD-2E96E331C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455" y="936021"/>
            <a:ext cx="4331692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5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Routing</a:t>
            </a:r>
            <a:r>
              <a:rPr lang="pt-PT" dirty="0"/>
              <a:t> Estático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16</a:t>
            </a:fld>
            <a:endParaRPr lang="pt-PT" dirty="0"/>
          </a:p>
        </p:txBody>
      </p:sp>
      <p:pic>
        <p:nvPicPr>
          <p:cNvPr id="4" name="Imagem 3" descr="Uma imagem com diagrama, file, Paralelo, mapa&#10;&#10;Descrição gerada automaticamente">
            <a:extLst>
              <a:ext uri="{FF2B5EF4-FFF2-40B4-BE49-F238E27FC236}">
                <a16:creationId xmlns:a16="http://schemas.microsoft.com/office/drawing/2014/main" id="{CAE42A93-A44A-7104-D522-ADFA74B10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35" y="1933118"/>
            <a:ext cx="9697261" cy="4788357"/>
          </a:xfrm>
          <a:prstGeom prst="rect">
            <a:avLst/>
          </a:prstGeom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18597B08-70D5-76D4-161A-141636D2F516}"/>
              </a:ext>
            </a:extLst>
          </p:cNvPr>
          <p:cNvCxnSpPr>
            <a:cxnSpLocks/>
          </p:cNvCxnSpPr>
          <p:nvPr/>
        </p:nvCxnSpPr>
        <p:spPr>
          <a:xfrm flipH="1">
            <a:off x="3599411" y="4978906"/>
            <a:ext cx="3773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D7E191F3-AFF1-0026-55D4-A2094CDC2289}"/>
              </a:ext>
            </a:extLst>
          </p:cNvPr>
          <p:cNvCxnSpPr>
            <a:cxnSpLocks/>
          </p:cNvCxnSpPr>
          <p:nvPr/>
        </p:nvCxnSpPr>
        <p:spPr>
          <a:xfrm flipH="1">
            <a:off x="3300153" y="3724102"/>
            <a:ext cx="2003367" cy="906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F8FABC9C-EEE9-2169-CDAA-6A03E77BFC97}"/>
              </a:ext>
            </a:extLst>
          </p:cNvPr>
          <p:cNvCxnSpPr>
            <a:cxnSpLocks/>
          </p:cNvCxnSpPr>
          <p:nvPr/>
        </p:nvCxnSpPr>
        <p:spPr>
          <a:xfrm flipH="1" flipV="1">
            <a:off x="6035040" y="3724102"/>
            <a:ext cx="1554480" cy="906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Imagem 1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BD81EA92-2340-3B16-C7DF-3E308161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455" y="936021"/>
            <a:ext cx="4331692" cy="3292475"/>
          </a:xfrm>
          <a:prstGeom prst="rect">
            <a:avLst/>
          </a:prstGeom>
        </p:spPr>
      </p:pic>
      <p:pic>
        <p:nvPicPr>
          <p:cNvPr id="19" name="Imagem 18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BC3DC97F-0D27-8DA4-6E9A-9654E4D73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076933"/>
            <a:ext cx="3865419" cy="117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DHCP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17</a:t>
            </a:fld>
            <a:endParaRPr lang="pt-PT" dirty="0"/>
          </a:p>
        </p:txBody>
      </p:sp>
      <p:pic>
        <p:nvPicPr>
          <p:cNvPr id="4" name="Imagem 3" descr="Uma imagem com texto, captura de ecrã, número, menu&#10;&#10;Descrição gerada automaticamente">
            <a:extLst>
              <a:ext uri="{FF2B5EF4-FFF2-40B4-BE49-F238E27FC236}">
                <a16:creationId xmlns:a16="http://schemas.microsoft.com/office/drawing/2014/main" id="{CED1CDD4-C4B4-2529-DF34-D65B40A1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53" y="2045110"/>
            <a:ext cx="4558578" cy="4493802"/>
          </a:xfrm>
          <a:prstGeom prst="rect">
            <a:avLst/>
          </a:prstGeom>
        </p:spPr>
      </p:pic>
      <p:pic>
        <p:nvPicPr>
          <p:cNvPr id="7" name="Imagem 6" descr="Uma imagem com texto, captura de ecrã, Tipo de letra, algebra&#10;&#10;Descrição gerada automaticamente">
            <a:extLst>
              <a:ext uri="{FF2B5EF4-FFF2-40B4-BE49-F238E27FC236}">
                <a16:creationId xmlns:a16="http://schemas.microsoft.com/office/drawing/2014/main" id="{F63FED71-928E-FDD5-3DE6-92C5C8F7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131" y="2461274"/>
            <a:ext cx="5361905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7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ACL RT-1(G0/1.10)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18</a:t>
            </a:fld>
            <a:endParaRPr lang="pt-PT" dirty="0"/>
          </a:p>
        </p:txBody>
      </p:sp>
      <p:pic>
        <p:nvPicPr>
          <p:cNvPr id="5" name="Imagem 4" descr="Uma imagem com diagrama, file, Paralelo, mapa&#10;&#10;Descrição gerada automaticamente">
            <a:extLst>
              <a:ext uri="{FF2B5EF4-FFF2-40B4-BE49-F238E27FC236}">
                <a16:creationId xmlns:a16="http://schemas.microsoft.com/office/drawing/2014/main" id="{CE5329A2-C2BB-E87D-A6F0-3A702C5FC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754" y="2678281"/>
            <a:ext cx="7600246" cy="37528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1A31F2E-14A7-56E1-BCF3-AC58CB60A0E1}"/>
                  </a:ext>
                </a:extLst>
              </p14:cNvPr>
              <p14:cNvContentPartPr/>
              <p14:nvPr/>
            </p14:nvContentPartPr>
            <p14:xfrm>
              <a:off x="5835207" y="5045335"/>
              <a:ext cx="360" cy="3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1A31F2E-14A7-56E1-BCF3-AC58CB60A0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9207" y="500969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820AA561-A4BE-42D5-F452-C06D632AF1EB}"/>
              </a:ext>
            </a:extLst>
          </p:cNvPr>
          <p:cNvSpPr txBox="1"/>
          <p:nvPr/>
        </p:nvSpPr>
        <p:spPr>
          <a:xfrm>
            <a:off x="573578" y="1965526"/>
            <a:ext cx="57347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Quem consegue comunicar com Alunos: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Alunos (IP ICMP)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Professores (IP ICMP)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Informatica</a:t>
            </a:r>
            <a:r>
              <a:rPr lang="pt-PT" dirty="0"/>
              <a:t> (IP ICMP)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Serv</a:t>
            </a:r>
            <a:r>
              <a:rPr lang="pt-PT" dirty="0"/>
              <a:t>. Internos (IP ICMP TCP HTTP HTTPS)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DENY a todos dentro da 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Permit</a:t>
            </a:r>
            <a:r>
              <a:rPr lang="pt-PT" dirty="0"/>
              <a:t> Internet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permit </a:t>
            </a:r>
            <a:r>
              <a:rPr lang="en-US" dirty="0" err="1"/>
              <a:t>ip</a:t>
            </a:r>
            <a:r>
              <a:rPr lang="en-US" dirty="0"/>
              <a:t> any 192.168.0.0 0.0.0.255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permit </a:t>
            </a:r>
            <a:r>
              <a:rPr lang="en-US" dirty="0" err="1"/>
              <a:t>icmp</a:t>
            </a:r>
            <a:r>
              <a:rPr lang="en-US" dirty="0"/>
              <a:t> any 192.168.0.0 0.0.0.255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17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ACL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19</a:t>
            </a:fld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20AA561-A4BE-42D5-F452-C06D632AF1EB}"/>
              </a:ext>
            </a:extLst>
          </p:cNvPr>
          <p:cNvSpPr txBox="1"/>
          <p:nvPr/>
        </p:nvSpPr>
        <p:spPr>
          <a:xfrm>
            <a:off x="532014" y="2023299"/>
            <a:ext cx="11197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Nossas ACLS cumprem com os requisitos</a:t>
            </a:r>
            <a:r>
              <a:rPr lang="en-US" dirty="0"/>
              <a:t> de </a:t>
            </a:r>
            <a:r>
              <a:rPr lang="pt-PT" dirty="0"/>
              <a:t>conetividade</a:t>
            </a:r>
            <a:r>
              <a:rPr lang="en-US" dirty="0"/>
              <a:t>.</a:t>
            </a:r>
          </a:p>
          <a:p>
            <a:r>
              <a:rPr lang="pt-PT" dirty="0"/>
              <a:t>No total foram implementadas 20 ACLS </a:t>
            </a:r>
          </a:p>
          <a:p>
            <a:r>
              <a:rPr lang="pt-PT" dirty="0"/>
              <a:t>espalhadas pela nossa topologia.</a:t>
            </a:r>
          </a:p>
          <a:p>
            <a:endParaRPr lang="en-US" dirty="0"/>
          </a:p>
          <a:p>
            <a:br>
              <a:rPr lang="pt-PT" dirty="0"/>
            </a:br>
            <a:endParaRPr lang="pt-PT" dirty="0"/>
          </a:p>
        </p:txBody>
      </p:sp>
      <p:pic>
        <p:nvPicPr>
          <p:cNvPr id="3" name="Imagem 2" descr="Uma imagem com diagrama, file, Paralelo, mapa&#10;&#10;Descrição gerada automaticamente">
            <a:extLst>
              <a:ext uri="{FF2B5EF4-FFF2-40B4-BE49-F238E27FC236}">
                <a16:creationId xmlns:a16="http://schemas.microsoft.com/office/drawing/2014/main" id="{64C33ED1-D038-03D3-C4BF-0B826E463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754" y="2678281"/>
            <a:ext cx="7600246" cy="37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0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1864546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Nosso objetivo foi propor uma implementação de uma arquitetura de rede e serviços de um campus da Universidade da Maia.</a:t>
            </a:r>
          </a:p>
          <a:p>
            <a:pPr rtl="0"/>
            <a:r>
              <a:rPr lang="pt-PT" dirty="0"/>
              <a:t>Para conseguir executar o </a:t>
            </a:r>
            <a:r>
              <a:rPr lang="pt-PT" dirty="0" err="1"/>
              <a:t>subnetting</a:t>
            </a:r>
            <a:r>
              <a:rPr lang="pt-PT" dirty="0"/>
              <a:t>, utilizamos a rede:</a:t>
            </a:r>
            <a:br>
              <a:rPr lang="pt-PT" dirty="0"/>
            </a:br>
            <a:r>
              <a:rPr lang="pt-PT" b="1" dirty="0"/>
              <a:t>192.168.0.0/22</a:t>
            </a:r>
          </a:p>
          <a:p>
            <a:pPr rtl="0"/>
            <a:endParaRPr lang="pt-PT" b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</a:t>
            </a:fld>
            <a:endParaRPr lang="pt-PT"/>
          </a:p>
        </p:txBody>
      </p:sp>
      <p:pic>
        <p:nvPicPr>
          <p:cNvPr id="10" name="Imagem 9" descr="Uma imagem com estádio, edifício, relva, ar livre&#10;&#10;Descrição gerada automaticamente">
            <a:extLst>
              <a:ext uri="{FF2B5EF4-FFF2-40B4-BE49-F238E27FC236}">
                <a16:creationId xmlns:a16="http://schemas.microsoft.com/office/drawing/2014/main" id="{7FF793DC-6751-D8D9-A533-890DBA57C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73" r="41292"/>
          <a:stretch/>
        </p:blipFill>
        <p:spPr>
          <a:xfrm>
            <a:off x="7246375" y="1847088"/>
            <a:ext cx="4503174" cy="34861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A26EB1-9107-E2CB-63DF-09C579F694D9}"/>
              </a:ext>
            </a:extLst>
          </p:cNvPr>
          <p:cNvSpPr txBox="1"/>
          <p:nvPr/>
        </p:nvSpPr>
        <p:spPr>
          <a:xfrm>
            <a:off x="612648" y="5220394"/>
            <a:ext cx="6511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Senhas:</a:t>
            </a:r>
            <a:br>
              <a:rPr lang="pt-PT" dirty="0"/>
            </a:br>
            <a:r>
              <a:rPr lang="en-US" dirty="0"/>
              <a:t>enable secret pblEN2024</a:t>
            </a:r>
          </a:p>
          <a:p>
            <a:r>
              <a:rPr lang="it-IT" dirty="0"/>
              <a:t>line console 0 password pblCON2024!</a:t>
            </a:r>
            <a:endParaRPr lang="pt-PT" dirty="0"/>
          </a:p>
          <a:p>
            <a:r>
              <a:rPr lang="en-US" dirty="0"/>
              <a:t>line </a:t>
            </a:r>
            <a:r>
              <a:rPr lang="en-US" dirty="0" err="1"/>
              <a:t>vty</a:t>
            </a:r>
            <a:r>
              <a:rPr lang="en-US" dirty="0"/>
              <a:t> 0 15 password pblEN2024!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ACL Exemplo RT-1(G0/1.10)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20</a:t>
            </a:fld>
            <a:endParaRPr lang="pt-PT" dirty="0"/>
          </a:p>
        </p:txBody>
      </p:sp>
      <p:pic>
        <p:nvPicPr>
          <p:cNvPr id="5" name="Imagem 4" descr="Uma imagem com diagrama, file, Paralelo, mapa&#10;&#10;Descrição gerada automaticamente">
            <a:extLst>
              <a:ext uri="{FF2B5EF4-FFF2-40B4-BE49-F238E27FC236}">
                <a16:creationId xmlns:a16="http://schemas.microsoft.com/office/drawing/2014/main" id="{CE5329A2-C2BB-E87D-A6F0-3A702C5FC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754" y="2678281"/>
            <a:ext cx="7600246" cy="37528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1A31F2E-14A7-56E1-BCF3-AC58CB60A0E1}"/>
                  </a:ext>
                </a:extLst>
              </p14:cNvPr>
              <p14:cNvContentPartPr/>
              <p14:nvPr/>
            </p14:nvContentPartPr>
            <p14:xfrm>
              <a:off x="5835207" y="5045335"/>
              <a:ext cx="360" cy="3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1A31F2E-14A7-56E1-BCF3-AC58CB60A0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9207" y="500933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820AA561-A4BE-42D5-F452-C06D632AF1EB}"/>
              </a:ext>
            </a:extLst>
          </p:cNvPr>
          <p:cNvSpPr txBox="1"/>
          <p:nvPr/>
        </p:nvSpPr>
        <p:spPr>
          <a:xfrm>
            <a:off x="573578" y="1965526"/>
            <a:ext cx="57347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Quem consegue comunicar com Alunos: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Alunos (IP ICMP)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Professores (IP ICMP)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Informática (IP ICMP)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Serv</a:t>
            </a:r>
            <a:r>
              <a:rPr lang="pt-PT" dirty="0"/>
              <a:t>. Internos (IP ICMP TCP HTTP HTTPS)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DENY a todos dentro da 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Permit</a:t>
            </a:r>
            <a:r>
              <a:rPr lang="pt-PT" dirty="0"/>
              <a:t> Internet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permit </a:t>
            </a:r>
            <a:r>
              <a:rPr lang="en-US" dirty="0" err="1"/>
              <a:t>ip</a:t>
            </a:r>
            <a:r>
              <a:rPr lang="en-US" dirty="0"/>
              <a:t> any 192.168.0.0 0.0.0.255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permit </a:t>
            </a:r>
            <a:r>
              <a:rPr lang="en-US" dirty="0" err="1"/>
              <a:t>icmp</a:t>
            </a:r>
            <a:r>
              <a:rPr lang="en-US" dirty="0"/>
              <a:t> any 192.168.0.0 0.0.0.255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79617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ACL Exemplo RT-2(G0/1.20)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21</a:t>
            </a:fld>
            <a:endParaRPr lang="pt-PT" dirty="0"/>
          </a:p>
        </p:txBody>
      </p:sp>
      <p:pic>
        <p:nvPicPr>
          <p:cNvPr id="5" name="Imagem 4" descr="Uma imagem com diagrama, file, Paralelo, mapa&#10;&#10;Descrição gerada automaticamente">
            <a:extLst>
              <a:ext uri="{FF2B5EF4-FFF2-40B4-BE49-F238E27FC236}">
                <a16:creationId xmlns:a16="http://schemas.microsoft.com/office/drawing/2014/main" id="{CE5329A2-C2BB-E87D-A6F0-3A702C5FC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754" y="2678281"/>
            <a:ext cx="7600246" cy="37528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023A03E-C969-70AC-EB1C-FA4F89B7927A}"/>
              </a:ext>
            </a:extLst>
          </p:cNvPr>
          <p:cNvSpPr txBox="1"/>
          <p:nvPr/>
        </p:nvSpPr>
        <p:spPr>
          <a:xfrm>
            <a:off x="573578" y="1965526"/>
            <a:ext cx="5734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Quem consegue comunicar com Professores: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Alunos (IP ICMP)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Professores (IP ICMP)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Informática (IP ICMP)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DENY a todos dentro da 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Permit</a:t>
            </a:r>
            <a:r>
              <a:rPr lang="pt-PT" dirty="0"/>
              <a:t> Internet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permit </a:t>
            </a:r>
            <a:r>
              <a:rPr lang="en-US" dirty="0" err="1"/>
              <a:t>ip</a:t>
            </a:r>
            <a:r>
              <a:rPr lang="en-US" dirty="0"/>
              <a:t> any 192.168.1.0 0.0.0.7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permit </a:t>
            </a:r>
            <a:r>
              <a:rPr lang="en-US" dirty="0" err="1"/>
              <a:t>icmp</a:t>
            </a:r>
            <a:r>
              <a:rPr lang="en-US" dirty="0"/>
              <a:t> any 192.168.1.0 0.0.0.7</a:t>
            </a:r>
            <a:br>
              <a:rPr lang="pt-PT" dirty="0"/>
            </a:br>
            <a:endParaRPr lang="pt-P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4308857-BD28-0AE6-58B1-0CA19DA6810C}"/>
                  </a:ext>
                </a:extLst>
              </p14:cNvPr>
              <p14:cNvContentPartPr/>
              <p14:nvPr/>
            </p14:nvContentPartPr>
            <p14:xfrm>
              <a:off x="9501087" y="5062255"/>
              <a:ext cx="360" cy="3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4308857-BD28-0AE6-58B1-0CA19DA681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5087" y="5026255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159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ACL Exemplo RT-DC(G0/1.130)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22</a:t>
            </a:fld>
            <a:endParaRPr lang="pt-PT" dirty="0"/>
          </a:p>
        </p:txBody>
      </p:sp>
      <p:pic>
        <p:nvPicPr>
          <p:cNvPr id="5" name="Imagem 4" descr="Uma imagem com diagrama, file, Paralelo, mapa&#10;&#10;Descrição gerada automaticamente">
            <a:extLst>
              <a:ext uri="{FF2B5EF4-FFF2-40B4-BE49-F238E27FC236}">
                <a16:creationId xmlns:a16="http://schemas.microsoft.com/office/drawing/2014/main" id="{CE5329A2-C2BB-E87D-A6F0-3A702C5FC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754" y="2678281"/>
            <a:ext cx="7600246" cy="37528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023A03E-C969-70AC-EB1C-FA4F89B7927A}"/>
              </a:ext>
            </a:extLst>
          </p:cNvPr>
          <p:cNvSpPr txBox="1"/>
          <p:nvPr/>
        </p:nvSpPr>
        <p:spPr>
          <a:xfrm>
            <a:off x="573578" y="1965526"/>
            <a:ext cx="5734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Quem consegue comunicar com os </a:t>
            </a:r>
            <a:r>
              <a:rPr lang="pt-PT" dirty="0" err="1"/>
              <a:t>Serv</a:t>
            </a:r>
            <a:r>
              <a:rPr lang="pt-PT" dirty="0"/>
              <a:t>. Internos: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Todos -&gt; DHCP (</a:t>
            </a:r>
            <a:r>
              <a:rPr lang="pt-PT" dirty="0" err="1"/>
              <a:t>bootps</a:t>
            </a:r>
            <a:r>
              <a:rPr lang="pt-PT" dirty="0"/>
              <a:t> </a:t>
            </a:r>
            <a:r>
              <a:rPr lang="pt-PT" dirty="0" err="1"/>
              <a:t>bootpc</a:t>
            </a:r>
            <a:r>
              <a:rPr lang="pt-P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Alunos -&gt; Servidor Web (TCP HTTP HTTPS)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Alunos -&gt; DNS (DNS)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Deny</a:t>
            </a:r>
            <a:r>
              <a:rPr lang="pt-PT" dirty="0"/>
              <a:t> TCP ANY </a:t>
            </a:r>
            <a:r>
              <a:rPr lang="pt-PT" dirty="0" err="1"/>
              <a:t>ANY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Deny</a:t>
            </a:r>
            <a:r>
              <a:rPr lang="pt-PT" dirty="0"/>
              <a:t> UDP ANY </a:t>
            </a:r>
            <a:r>
              <a:rPr lang="pt-PT" dirty="0" err="1"/>
              <a:t>ANY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Deny</a:t>
            </a:r>
            <a:r>
              <a:rPr lang="pt-PT" dirty="0"/>
              <a:t> ICMP ANY </a:t>
            </a:r>
            <a:r>
              <a:rPr lang="pt-PT" dirty="0" err="1"/>
              <a:t>ANY</a:t>
            </a:r>
            <a:br>
              <a:rPr lang="pt-PT" dirty="0"/>
            </a:br>
            <a:endParaRPr lang="pt-P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E0C684C7-5385-7BCB-0299-8AD7F0CC8D1D}"/>
                  </a:ext>
                </a:extLst>
              </p14:cNvPr>
              <p14:cNvContentPartPr/>
              <p14:nvPr/>
            </p14:nvContentPartPr>
            <p14:xfrm>
              <a:off x="7680567" y="3566095"/>
              <a:ext cx="360" cy="36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E0C684C7-5385-7BCB-0299-8AD7F0CC8D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4927" y="3530095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566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STP Ed.1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23</a:t>
            </a:fld>
            <a:endParaRPr lang="pt-PT" dirty="0"/>
          </a:p>
        </p:txBody>
      </p:sp>
      <p:pic>
        <p:nvPicPr>
          <p:cNvPr id="8" name="Imagem 7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2A58178A-E4AF-2C2D-5032-9622A403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18" y="2163566"/>
            <a:ext cx="7392964" cy="32991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6BD142E3-9506-C935-BEA8-9784CFFAC95E}"/>
                  </a:ext>
                </a:extLst>
              </p14:cNvPr>
              <p14:cNvContentPartPr/>
              <p14:nvPr/>
            </p14:nvContentPartPr>
            <p14:xfrm>
              <a:off x="3155652" y="2811441"/>
              <a:ext cx="360" cy="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6BD142E3-9506-C935-BEA8-9784CFFAC9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3012" y="27488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C171FDF8-8ABC-B1EA-93D6-61E8714987FB}"/>
                  </a:ext>
                </a:extLst>
              </p14:cNvPr>
              <p14:cNvContentPartPr/>
              <p14:nvPr/>
            </p14:nvContentPartPr>
            <p14:xfrm>
              <a:off x="5181372" y="2949321"/>
              <a:ext cx="360" cy="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C171FDF8-8ABC-B1EA-93D6-61E8714987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8732" y="288668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AD7421AE-EA39-F4D4-1534-5CB8CDA43DAC}"/>
              </a:ext>
            </a:extLst>
          </p:cNvPr>
          <p:cNvSpPr/>
          <p:nvPr/>
        </p:nvSpPr>
        <p:spPr>
          <a:xfrm>
            <a:off x="635485" y="5454775"/>
            <a:ext cx="157316" cy="1573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F97205-B80C-264F-2319-249C8885AABE}"/>
              </a:ext>
            </a:extLst>
          </p:cNvPr>
          <p:cNvSpPr/>
          <p:nvPr/>
        </p:nvSpPr>
        <p:spPr>
          <a:xfrm>
            <a:off x="635485" y="5776452"/>
            <a:ext cx="157316" cy="1573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8171C2-088C-BA3F-96E1-7C446DC4C93E}"/>
              </a:ext>
            </a:extLst>
          </p:cNvPr>
          <p:cNvSpPr/>
          <p:nvPr/>
        </p:nvSpPr>
        <p:spPr>
          <a:xfrm>
            <a:off x="635485" y="6098129"/>
            <a:ext cx="157316" cy="1573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3AA0C6A-E673-DF9A-9A38-8450D7827DAA}"/>
              </a:ext>
            </a:extLst>
          </p:cNvPr>
          <p:cNvSpPr txBox="1"/>
          <p:nvPr/>
        </p:nvSpPr>
        <p:spPr>
          <a:xfrm>
            <a:off x="866185" y="5364156"/>
            <a:ext cx="6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/>
              <a:t>Root</a:t>
            </a:r>
            <a:endParaRPr lang="pt-PT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BD660B8-0E34-AB9E-71FB-4078D6F38D5E}"/>
              </a:ext>
            </a:extLst>
          </p:cNvPr>
          <p:cNvSpPr txBox="1"/>
          <p:nvPr/>
        </p:nvSpPr>
        <p:spPr>
          <a:xfrm>
            <a:off x="866184" y="5685833"/>
            <a:ext cx="18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Designated</a:t>
            </a:r>
            <a:endParaRPr lang="pt-PT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460622A-5023-82C1-CB9B-7364660841AE}"/>
              </a:ext>
            </a:extLst>
          </p:cNvPr>
          <p:cNvSpPr txBox="1"/>
          <p:nvPr/>
        </p:nvSpPr>
        <p:spPr>
          <a:xfrm>
            <a:off x="866184" y="6007438"/>
            <a:ext cx="153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Blocked</a:t>
            </a:r>
            <a:endParaRPr lang="pt-PT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8B613BBA-D2F5-7BBE-C973-4935D87CD440}"/>
                  </a:ext>
                </a:extLst>
              </p14:cNvPr>
              <p14:cNvContentPartPr/>
              <p14:nvPr/>
            </p14:nvContentPartPr>
            <p14:xfrm>
              <a:off x="2867367" y="2959135"/>
              <a:ext cx="360" cy="3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8B613BBA-D2F5-7BBE-C973-4935D87CD4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4727" y="28961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C560BDD-B344-A166-AEF8-11225FDF4759}"/>
                  </a:ext>
                </a:extLst>
              </p14:cNvPr>
              <p14:cNvContentPartPr/>
              <p14:nvPr/>
            </p14:nvContentPartPr>
            <p14:xfrm>
              <a:off x="3208287" y="4413535"/>
              <a:ext cx="360" cy="3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C560BDD-B344-A166-AEF8-11225FDF47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5647" y="43508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0D1BDE1B-52D4-20D9-E828-3CB6BAE750C2}"/>
                  </a:ext>
                </a:extLst>
              </p14:cNvPr>
              <p14:cNvContentPartPr/>
              <p14:nvPr/>
            </p14:nvContentPartPr>
            <p14:xfrm>
              <a:off x="4879047" y="3091975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0D1BDE1B-52D4-20D9-E828-3CB6BAE750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6407" y="30289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74412B32-7821-82C1-69C3-0E59B6B14A7F}"/>
                  </a:ext>
                </a:extLst>
              </p14:cNvPr>
              <p14:cNvContentPartPr/>
              <p14:nvPr/>
            </p14:nvContentPartPr>
            <p14:xfrm>
              <a:off x="5186847" y="4438735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74412B32-7821-82C1-69C3-0E59B6B14A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23847" y="43760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C1E87A8B-1F07-4415-A06E-AF926F9C5636}"/>
                  </a:ext>
                </a:extLst>
              </p14:cNvPr>
              <p14:cNvContentPartPr/>
              <p14:nvPr/>
            </p14:nvContentPartPr>
            <p14:xfrm>
              <a:off x="7531167" y="2942215"/>
              <a:ext cx="360" cy="36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C1E87A8B-1F07-4415-A06E-AF926F9C56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68167" y="28795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45505E97-4399-328B-B9BB-E1E17E1FE0DA}"/>
                  </a:ext>
                </a:extLst>
              </p14:cNvPr>
              <p14:cNvContentPartPr/>
              <p14:nvPr/>
            </p14:nvContentPartPr>
            <p14:xfrm>
              <a:off x="7481127" y="4438735"/>
              <a:ext cx="360" cy="36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45505E97-4399-328B-B9BB-E1E17E1FE0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18487" y="43760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D2322AB3-BE76-704C-DE99-C780283B05BE}"/>
                  </a:ext>
                </a:extLst>
              </p14:cNvPr>
              <p14:cNvContentPartPr/>
              <p14:nvPr/>
            </p14:nvContentPartPr>
            <p14:xfrm>
              <a:off x="9260247" y="2992255"/>
              <a:ext cx="360" cy="36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D2322AB3-BE76-704C-DE99-C780283B05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7247" y="29296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9A07016C-2E14-2C90-5A0B-CA34FBA98F06}"/>
                  </a:ext>
                </a:extLst>
              </p14:cNvPr>
              <p14:cNvContentPartPr/>
              <p14:nvPr/>
            </p14:nvContentPartPr>
            <p14:xfrm>
              <a:off x="2917407" y="4255855"/>
              <a:ext cx="360" cy="36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9A07016C-2E14-2C90-5A0B-CA34FBA98F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54407" y="41932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3BF01EEC-67C0-2629-B6A9-9FE8BCBE51C3}"/>
                  </a:ext>
                </a:extLst>
              </p14:cNvPr>
              <p14:cNvContentPartPr/>
              <p14:nvPr/>
            </p14:nvContentPartPr>
            <p14:xfrm>
              <a:off x="8894487" y="4472215"/>
              <a:ext cx="360" cy="3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3BF01EEC-67C0-2629-B6A9-9FE8BCBE51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31487" y="44092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5E2932FB-20DB-9120-26CD-0E08F7884F24}"/>
                  </a:ext>
                </a:extLst>
              </p14:cNvPr>
              <p14:cNvContentPartPr/>
              <p14:nvPr/>
            </p14:nvContentPartPr>
            <p14:xfrm>
              <a:off x="9226767" y="4255855"/>
              <a:ext cx="360" cy="3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5E2932FB-20DB-9120-26CD-0E08F7884F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64127" y="41932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A9C5019-A027-BBAF-7E17-04BE2749849B}"/>
                  </a:ext>
                </a:extLst>
              </p14:cNvPr>
              <p14:cNvContentPartPr/>
              <p14:nvPr/>
            </p14:nvContentPartPr>
            <p14:xfrm>
              <a:off x="8927607" y="2875975"/>
              <a:ext cx="360" cy="3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A9C5019-A027-BBAF-7E17-04BE274984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64967" y="28133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C2A54AD6-A486-0333-BAB0-4E20923D06A1}"/>
                  </a:ext>
                </a:extLst>
              </p14:cNvPr>
              <p14:cNvContentPartPr/>
              <p14:nvPr/>
            </p14:nvContentPartPr>
            <p14:xfrm>
              <a:off x="6940767" y="2967415"/>
              <a:ext cx="360" cy="36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C2A54AD6-A486-0333-BAB0-4E20923D06A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78127" y="29047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92C25AD1-2315-0F12-E4E6-408556A9AA76}"/>
                  </a:ext>
                </a:extLst>
              </p14:cNvPr>
              <p14:cNvContentPartPr/>
              <p14:nvPr/>
            </p14:nvContentPartPr>
            <p14:xfrm>
              <a:off x="4879047" y="4272415"/>
              <a:ext cx="360" cy="36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92C25AD1-2315-0F12-E4E6-408556A9AA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16407" y="42097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4BA0D163-2B92-00F0-8837-E7E558843838}"/>
                  </a:ext>
                </a:extLst>
              </p14:cNvPr>
              <p14:cNvContentPartPr/>
              <p14:nvPr/>
            </p14:nvContentPartPr>
            <p14:xfrm>
              <a:off x="4579887" y="4455295"/>
              <a:ext cx="360" cy="3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4BA0D163-2B92-00F0-8837-E7E5588438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17247" y="43926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E623B2BA-E0BE-FAF5-4E67-61D66F8976DC}"/>
                  </a:ext>
                </a:extLst>
              </p14:cNvPr>
              <p14:cNvContentPartPr/>
              <p14:nvPr/>
            </p14:nvContentPartPr>
            <p14:xfrm>
              <a:off x="6932487" y="4430095"/>
              <a:ext cx="360" cy="36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E623B2BA-E0BE-FAF5-4E67-61D66F8976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69847" y="43674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64CFB092-2CD7-D01E-653C-D9029173AE41}"/>
                  </a:ext>
                </a:extLst>
              </p14:cNvPr>
              <p14:cNvContentPartPr/>
              <p14:nvPr/>
            </p14:nvContentPartPr>
            <p14:xfrm>
              <a:off x="7215087" y="4305535"/>
              <a:ext cx="360" cy="36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64CFB092-2CD7-D01E-653C-D9029173AE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52087" y="42428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551E0502-C97D-E65D-842F-492F03E0ED7D}"/>
                  </a:ext>
                </a:extLst>
              </p14:cNvPr>
              <p14:cNvContentPartPr/>
              <p14:nvPr/>
            </p14:nvContentPartPr>
            <p14:xfrm>
              <a:off x="4621647" y="2917375"/>
              <a:ext cx="360" cy="36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551E0502-C97D-E65D-842F-492F03E0ED7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58647" y="28547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6F185082-B15E-E49F-288E-CCBF5958079A}"/>
                  </a:ext>
                </a:extLst>
              </p14:cNvPr>
              <p14:cNvContentPartPr/>
              <p14:nvPr/>
            </p14:nvContentPartPr>
            <p14:xfrm>
              <a:off x="7239927" y="3108535"/>
              <a:ext cx="360" cy="3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6F185082-B15E-E49F-288E-CCBF595807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927" y="30455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3237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STP </a:t>
            </a:r>
            <a:r>
              <a:rPr lang="pt-PT" dirty="0" err="1"/>
              <a:t>Security</a:t>
            </a:r>
            <a:r>
              <a:rPr lang="pt-PT" dirty="0"/>
              <a:t> Ed.1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24</a:t>
            </a:fld>
            <a:endParaRPr lang="pt-PT" dirty="0"/>
          </a:p>
        </p:txBody>
      </p:sp>
      <p:pic>
        <p:nvPicPr>
          <p:cNvPr id="8" name="Imagem 7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2A58178A-E4AF-2C2D-5032-9622A403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18" y="2163566"/>
            <a:ext cx="7392964" cy="329914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3F97205-B80C-264F-2319-249C8885AABE}"/>
              </a:ext>
            </a:extLst>
          </p:cNvPr>
          <p:cNvSpPr/>
          <p:nvPr/>
        </p:nvSpPr>
        <p:spPr>
          <a:xfrm>
            <a:off x="635485" y="5776452"/>
            <a:ext cx="157316" cy="1573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BD660B8-0E34-AB9E-71FB-4078D6F38D5E}"/>
              </a:ext>
            </a:extLst>
          </p:cNvPr>
          <p:cNvSpPr txBox="1"/>
          <p:nvPr/>
        </p:nvSpPr>
        <p:spPr>
          <a:xfrm>
            <a:off x="866184" y="5685833"/>
            <a:ext cx="18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Root</a:t>
            </a:r>
            <a:r>
              <a:rPr lang="pt-PT" sz="1600" dirty="0"/>
              <a:t> </a:t>
            </a:r>
            <a:r>
              <a:rPr lang="pt-PT" sz="1600" dirty="0" err="1"/>
              <a:t>Guard</a:t>
            </a:r>
            <a:endParaRPr lang="pt-PT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E16503-0E5E-4E3C-1EE8-B85BC687D6B9}"/>
              </a:ext>
            </a:extLst>
          </p:cNvPr>
          <p:cNvSpPr txBox="1"/>
          <p:nvPr/>
        </p:nvSpPr>
        <p:spPr>
          <a:xfrm>
            <a:off x="5166052" y="5591939"/>
            <a:ext cx="6159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Em todas as interfaces de acesso foram utilizados os comandos:</a:t>
            </a:r>
            <a:br>
              <a:rPr lang="pt-PT" sz="1600" dirty="0"/>
            </a:br>
            <a:r>
              <a:rPr lang="pt-PT" sz="1600" b="1" dirty="0" err="1"/>
              <a:t>spanning-tree</a:t>
            </a:r>
            <a:r>
              <a:rPr lang="pt-PT" sz="1600" b="1" dirty="0"/>
              <a:t> </a:t>
            </a:r>
            <a:r>
              <a:rPr lang="pt-PT" sz="1600" b="1" dirty="0" err="1"/>
              <a:t>portfast</a:t>
            </a:r>
            <a:r>
              <a:rPr lang="pt-PT" sz="1600" b="1" dirty="0"/>
              <a:t> </a:t>
            </a:r>
          </a:p>
          <a:p>
            <a:r>
              <a:rPr lang="pt-PT" sz="1600" b="1" dirty="0" err="1"/>
              <a:t>spanning-tree</a:t>
            </a:r>
            <a:r>
              <a:rPr lang="pt-PT" sz="1600" b="1" dirty="0"/>
              <a:t> </a:t>
            </a:r>
            <a:r>
              <a:rPr lang="pt-PT" sz="1600" b="1" dirty="0" err="1"/>
              <a:t>bpduguard</a:t>
            </a:r>
            <a:r>
              <a:rPr lang="pt-PT" sz="1600" b="1" dirty="0"/>
              <a:t> </a:t>
            </a:r>
            <a:r>
              <a:rPr lang="pt-PT" sz="1600" b="1" dirty="0" err="1"/>
              <a:t>enable</a:t>
            </a:r>
            <a:endParaRPr lang="pt-PT" sz="1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6FF11DC0-CFF3-3CB8-8BFB-7F286B7893F1}"/>
                  </a:ext>
                </a:extLst>
              </p14:cNvPr>
              <p14:cNvContentPartPr/>
              <p14:nvPr/>
            </p14:nvContentPartPr>
            <p14:xfrm>
              <a:off x="8993847" y="2859415"/>
              <a:ext cx="360" cy="3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6FF11DC0-CFF3-3CB8-8BFB-7F286B7893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31207" y="27964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9B9F43A-B2D6-C20B-DC88-BEBCEFAE933E}"/>
                  </a:ext>
                </a:extLst>
              </p14:cNvPr>
              <p14:cNvContentPartPr/>
              <p14:nvPr/>
            </p14:nvContentPartPr>
            <p14:xfrm>
              <a:off x="6940767" y="2959135"/>
              <a:ext cx="360" cy="36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9B9F43A-B2D6-C20B-DC88-BEBCEFAE93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8127" y="28961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6D0A2C91-CEB7-F141-BDDF-A170A090A816}"/>
                  </a:ext>
                </a:extLst>
              </p14:cNvPr>
              <p14:cNvContentPartPr/>
              <p14:nvPr/>
            </p14:nvContentPartPr>
            <p14:xfrm>
              <a:off x="6949047" y="4438735"/>
              <a:ext cx="360" cy="36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6D0A2C91-CEB7-F141-BDDF-A170A090A8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6047" y="43760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8948D17E-B093-3E39-1F88-67049D98ECE7}"/>
                  </a:ext>
                </a:extLst>
              </p14:cNvPr>
              <p14:cNvContentPartPr/>
              <p14:nvPr/>
            </p14:nvContentPartPr>
            <p14:xfrm>
              <a:off x="4571607" y="4455295"/>
              <a:ext cx="360" cy="3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8948D17E-B093-3E39-1F88-67049D98EC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8607" y="43926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578D6201-B2E8-E6F9-9BD3-DF02297673CB}"/>
                  </a:ext>
                </a:extLst>
              </p14:cNvPr>
              <p14:cNvContentPartPr/>
              <p14:nvPr/>
            </p14:nvContentPartPr>
            <p14:xfrm>
              <a:off x="4588167" y="2917375"/>
              <a:ext cx="360" cy="36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578D6201-B2E8-E6F9-9BD3-DF02297673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5527" y="28547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672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STP Ed.2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25</a:t>
            </a:fld>
            <a:endParaRPr lang="pt-P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7421AE-EA39-F4D4-1534-5CB8CDA43DAC}"/>
              </a:ext>
            </a:extLst>
          </p:cNvPr>
          <p:cNvSpPr/>
          <p:nvPr/>
        </p:nvSpPr>
        <p:spPr>
          <a:xfrm>
            <a:off x="635485" y="5454775"/>
            <a:ext cx="157316" cy="1573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F97205-B80C-264F-2319-249C8885AABE}"/>
              </a:ext>
            </a:extLst>
          </p:cNvPr>
          <p:cNvSpPr/>
          <p:nvPr/>
        </p:nvSpPr>
        <p:spPr>
          <a:xfrm>
            <a:off x="635485" y="5776452"/>
            <a:ext cx="157316" cy="1573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8171C2-088C-BA3F-96E1-7C446DC4C93E}"/>
              </a:ext>
            </a:extLst>
          </p:cNvPr>
          <p:cNvSpPr/>
          <p:nvPr/>
        </p:nvSpPr>
        <p:spPr>
          <a:xfrm>
            <a:off x="635485" y="6098129"/>
            <a:ext cx="157316" cy="1573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3AA0C6A-E673-DF9A-9A38-8450D7827DAA}"/>
              </a:ext>
            </a:extLst>
          </p:cNvPr>
          <p:cNvSpPr txBox="1"/>
          <p:nvPr/>
        </p:nvSpPr>
        <p:spPr>
          <a:xfrm>
            <a:off x="866185" y="5364156"/>
            <a:ext cx="6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/>
              <a:t>Root</a:t>
            </a:r>
            <a:endParaRPr lang="pt-PT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BD660B8-0E34-AB9E-71FB-4078D6F38D5E}"/>
              </a:ext>
            </a:extLst>
          </p:cNvPr>
          <p:cNvSpPr txBox="1"/>
          <p:nvPr/>
        </p:nvSpPr>
        <p:spPr>
          <a:xfrm>
            <a:off x="866184" y="5685833"/>
            <a:ext cx="18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Designated</a:t>
            </a:r>
            <a:endParaRPr lang="pt-PT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460622A-5023-82C1-CB9B-7364660841AE}"/>
              </a:ext>
            </a:extLst>
          </p:cNvPr>
          <p:cNvSpPr txBox="1"/>
          <p:nvPr/>
        </p:nvSpPr>
        <p:spPr>
          <a:xfrm>
            <a:off x="866184" y="6007438"/>
            <a:ext cx="153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Blocked</a:t>
            </a:r>
            <a:endParaRPr lang="pt-PT" sz="1600" dirty="0"/>
          </a:p>
        </p:txBody>
      </p:sp>
      <p:pic>
        <p:nvPicPr>
          <p:cNvPr id="21" name="Imagem 20" descr="Uma imagem com diagrama, file, texto, mapa&#10;&#10;Descrição gerada automaticamente">
            <a:extLst>
              <a:ext uri="{FF2B5EF4-FFF2-40B4-BE49-F238E27FC236}">
                <a16:creationId xmlns:a16="http://schemas.microsoft.com/office/drawing/2014/main" id="{3186911B-E656-2600-2F02-F19E6A02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31" y="1844594"/>
            <a:ext cx="9232845" cy="28105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97CC7361-C0F7-841A-495F-B800944E3358}"/>
                  </a:ext>
                </a:extLst>
              </p14:cNvPr>
              <p14:cNvContentPartPr/>
              <p14:nvPr/>
            </p14:nvContentPartPr>
            <p14:xfrm>
              <a:off x="6599847" y="2369095"/>
              <a:ext cx="360" cy="36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97CC7361-C0F7-841A-495F-B800944E3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7207" y="23060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8162C532-D422-66BE-46A9-0D1566FEB210}"/>
                  </a:ext>
                </a:extLst>
              </p14:cNvPr>
              <p14:cNvContentPartPr/>
              <p14:nvPr/>
            </p14:nvContentPartPr>
            <p14:xfrm>
              <a:off x="9060447" y="2443615"/>
              <a:ext cx="360" cy="36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8162C532-D422-66BE-46A9-0D1566FEB2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7807" y="23809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052E3546-01B9-3AF1-0721-8B881ADB4EE8}"/>
                  </a:ext>
                </a:extLst>
              </p14:cNvPr>
              <p14:cNvContentPartPr/>
              <p14:nvPr/>
            </p14:nvContentPartPr>
            <p14:xfrm>
              <a:off x="2377047" y="2369095"/>
              <a:ext cx="360" cy="36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052E3546-01B9-3AF1-0721-8B881ADB4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4047" y="23060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47776C83-4743-A59C-24D4-A69D6AC0AF50}"/>
                  </a:ext>
                </a:extLst>
              </p14:cNvPr>
              <p14:cNvContentPartPr/>
              <p14:nvPr/>
            </p14:nvContentPartPr>
            <p14:xfrm>
              <a:off x="4205847" y="3806935"/>
              <a:ext cx="360" cy="36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47776C83-4743-A59C-24D4-A69D6AC0AF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43207" y="37439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BB0DA143-6146-DC5C-A3AF-0191D6622EEB}"/>
                  </a:ext>
                </a:extLst>
              </p14:cNvPr>
              <p14:cNvContentPartPr/>
              <p14:nvPr/>
            </p14:nvContentPartPr>
            <p14:xfrm>
              <a:off x="4488447" y="3624055"/>
              <a:ext cx="360" cy="36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BB0DA143-6146-DC5C-A3AF-0191D6622E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5807" y="35614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71EE7160-34E7-0694-284A-6000A7B7411D}"/>
                  </a:ext>
                </a:extLst>
              </p14:cNvPr>
              <p14:cNvContentPartPr/>
              <p14:nvPr/>
            </p14:nvContentPartPr>
            <p14:xfrm>
              <a:off x="4837647" y="3790375"/>
              <a:ext cx="360" cy="36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71EE7160-34E7-0694-284A-6000A7B741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5007" y="37273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4DDA2893-5F0D-22D1-A050-E6A57BE30DF0}"/>
                  </a:ext>
                </a:extLst>
              </p14:cNvPr>
              <p14:cNvContentPartPr/>
              <p14:nvPr/>
            </p14:nvContentPartPr>
            <p14:xfrm>
              <a:off x="4496727" y="2293855"/>
              <a:ext cx="360" cy="36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4DDA2893-5F0D-22D1-A050-E6A57BE30D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4087" y="22308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E238F607-0676-3C23-C7EA-C264F830FB77}"/>
                  </a:ext>
                </a:extLst>
              </p14:cNvPr>
              <p14:cNvContentPartPr/>
              <p14:nvPr/>
            </p14:nvContentPartPr>
            <p14:xfrm>
              <a:off x="3890127" y="2293855"/>
              <a:ext cx="360" cy="36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E238F607-0676-3C23-C7EA-C264F830FB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7127" y="22308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BF1B535F-8BCC-BC1B-8AA2-CD0A41F344B7}"/>
                  </a:ext>
                </a:extLst>
              </p14:cNvPr>
              <p14:cNvContentPartPr/>
              <p14:nvPr/>
            </p14:nvContentPartPr>
            <p14:xfrm>
              <a:off x="10174287" y="3624055"/>
              <a:ext cx="360" cy="360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BF1B535F-8BCC-BC1B-8AA2-CD0A41F344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1647" y="35614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505FAC58-8B4E-66A7-245E-0BC075E76FE1}"/>
                  </a:ext>
                </a:extLst>
              </p14:cNvPr>
              <p14:cNvContentPartPr/>
              <p14:nvPr/>
            </p14:nvContentPartPr>
            <p14:xfrm>
              <a:off x="8877567" y="3815215"/>
              <a:ext cx="360" cy="36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505FAC58-8B4E-66A7-245E-0BC075E76F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14927" y="37522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2D03AD8C-E0BF-8007-DE83-DA105027417A}"/>
                  </a:ext>
                </a:extLst>
              </p14:cNvPr>
              <p14:cNvContentPartPr/>
              <p14:nvPr/>
            </p14:nvContentPartPr>
            <p14:xfrm>
              <a:off x="7265127" y="3798295"/>
              <a:ext cx="360" cy="36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2D03AD8C-E0BF-8007-DE83-DA10502741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2127" y="37356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C7D48401-9418-A647-4429-1740BC9C720C}"/>
                  </a:ext>
                </a:extLst>
              </p14:cNvPr>
              <p14:cNvContentPartPr/>
              <p14:nvPr/>
            </p14:nvContentPartPr>
            <p14:xfrm>
              <a:off x="7198527" y="2369095"/>
              <a:ext cx="360" cy="360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C7D48401-9418-A647-4429-1740BC9C72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35527" y="23060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994C2C76-0A6C-98EB-F354-A474106A6D0E}"/>
                  </a:ext>
                </a:extLst>
              </p14:cNvPr>
              <p14:cNvContentPartPr/>
              <p14:nvPr/>
            </p14:nvContentPartPr>
            <p14:xfrm>
              <a:off x="6957327" y="3624055"/>
              <a:ext cx="360" cy="36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994C2C76-0A6C-98EB-F354-A474106A6D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94687" y="35614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A9029585-DEEA-B321-6F9D-C4E29939481A}"/>
                  </a:ext>
                </a:extLst>
              </p14:cNvPr>
              <p14:cNvContentPartPr/>
              <p14:nvPr/>
            </p14:nvContentPartPr>
            <p14:xfrm>
              <a:off x="2086167" y="3665455"/>
              <a:ext cx="360" cy="36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A9029585-DEEA-B321-6F9D-C4E2993948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3167" y="36028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D804BFFE-2BFE-3CC6-6E89-6D8739D4CEDF}"/>
                  </a:ext>
                </a:extLst>
              </p14:cNvPr>
              <p14:cNvContentPartPr/>
              <p14:nvPr/>
            </p14:nvContentPartPr>
            <p14:xfrm>
              <a:off x="2086167" y="2509855"/>
              <a:ext cx="360" cy="36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D804BFFE-2BFE-3CC6-6E89-6D8739D4CE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167" y="24472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6F8BA4D2-0E3A-6959-7DB5-E3B7BE5263F8}"/>
                  </a:ext>
                </a:extLst>
              </p14:cNvPr>
              <p14:cNvContentPartPr/>
              <p14:nvPr/>
            </p14:nvContentPartPr>
            <p14:xfrm>
              <a:off x="2402247" y="3773455"/>
              <a:ext cx="360" cy="36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6F8BA4D2-0E3A-6959-7DB5-E3B7BE5263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39247" y="37108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17E54100-0912-FB27-AB6A-789734139FB0}"/>
                  </a:ext>
                </a:extLst>
              </p14:cNvPr>
              <p14:cNvContentPartPr/>
              <p14:nvPr/>
            </p14:nvContentPartPr>
            <p14:xfrm>
              <a:off x="4247247" y="2451895"/>
              <a:ext cx="360" cy="360"/>
            </p14:xfrm>
          </p:contentPart>
        </mc:Choice>
        <mc:Fallback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17E54100-0912-FB27-AB6A-789734139F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84607" y="23888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10C9C1DF-BC5F-7351-0A9B-4F748FCB5144}"/>
                  </a:ext>
                </a:extLst>
              </p14:cNvPr>
              <p14:cNvContentPartPr/>
              <p14:nvPr/>
            </p14:nvContentPartPr>
            <p14:xfrm>
              <a:off x="6674727" y="3782095"/>
              <a:ext cx="360" cy="36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10C9C1DF-BC5F-7351-0A9B-4F748FCB51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11727" y="37194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D73DDE90-C310-98DF-6812-29E56C756861}"/>
                  </a:ext>
                </a:extLst>
              </p14:cNvPr>
              <p14:cNvContentPartPr/>
              <p14:nvPr/>
            </p14:nvContentPartPr>
            <p14:xfrm>
              <a:off x="8295807" y="3806935"/>
              <a:ext cx="360" cy="360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D73DDE90-C310-98DF-6812-29E56C7568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33167" y="37439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A4337F95-021F-3B1D-4E88-917DC4921F7B}"/>
                  </a:ext>
                </a:extLst>
              </p14:cNvPr>
              <p14:cNvContentPartPr/>
              <p14:nvPr/>
            </p14:nvContentPartPr>
            <p14:xfrm>
              <a:off x="10016607" y="3806935"/>
              <a:ext cx="360" cy="360"/>
            </p14:xfrm>
          </p:contentPart>
        </mc:Choice>
        <mc:Fallback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A4337F95-021F-3B1D-4E88-917DC4921F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53967" y="37439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381AED18-748A-079D-E90E-750DF2B0D4E2}"/>
                  </a:ext>
                </a:extLst>
              </p14:cNvPr>
              <p14:cNvContentPartPr/>
              <p14:nvPr/>
            </p14:nvContentPartPr>
            <p14:xfrm>
              <a:off x="8553567" y="2302495"/>
              <a:ext cx="360" cy="36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381AED18-748A-079D-E90E-750DF2B0D4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90567" y="223949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9486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STP </a:t>
            </a:r>
            <a:r>
              <a:rPr lang="pt-PT" dirty="0" err="1"/>
              <a:t>Security</a:t>
            </a:r>
            <a:r>
              <a:rPr lang="pt-PT" dirty="0"/>
              <a:t> Ed.2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26</a:t>
            </a:fld>
            <a:endParaRPr lang="pt-P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F97205-B80C-264F-2319-249C8885AABE}"/>
              </a:ext>
            </a:extLst>
          </p:cNvPr>
          <p:cNvSpPr/>
          <p:nvPr/>
        </p:nvSpPr>
        <p:spPr>
          <a:xfrm>
            <a:off x="635485" y="5776452"/>
            <a:ext cx="157316" cy="1573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BD660B8-0E34-AB9E-71FB-4078D6F38D5E}"/>
              </a:ext>
            </a:extLst>
          </p:cNvPr>
          <p:cNvSpPr txBox="1"/>
          <p:nvPr/>
        </p:nvSpPr>
        <p:spPr>
          <a:xfrm>
            <a:off x="866184" y="5685833"/>
            <a:ext cx="18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Root</a:t>
            </a:r>
            <a:r>
              <a:rPr lang="pt-PT" sz="1600" dirty="0"/>
              <a:t> </a:t>
            </a:r>
            <a:r>
              <a:rPr lang="pt-PT" sz="1600" dirty="0" err="1"/>
              <a:t>Guard</a:t>
            </a:r>
            <a:endParaRPr lang="pt-PT" sz="1600" dirty="0"/>
          </a:p>
        </p:txBody>
      </p:sp>
      <p:pic>
        <p:nvPicPr>
          <p:cNvPr id="21" name="Imagem 20" descr="Uma imagem com diagrama, file, texto, mapa&#10;&#10;Descrição gerada automaticamente">
            <a:extLst>
              <a:ext uri="{FF2B5EF4-FFF2-40B4-BE49-F238E27FC236}">
                <a16:creationId xmlns:a16="http://schemas.microsoft.com/office/drawing/2014/main" id="{3186911B-E656-2600-2F02-F19E6A02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31" y="1844594"/>
            <a:ext cx="9232845" cy="281053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5AE1439-BFBA-4D31-A866-FAC0FFFA0324}"/>
              </a:ext>
            </a:extLst>
          </p:cNvPr>
          <p:cNvSpPr txBox="1"/>
          <p:nvPr/>
        </p:nvSpPr>
        <p:spPr>
          <a:xfrm>
            <a:off x="5166052" y="5591939"/>
            <a:ext cx="6159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Em todas as interfaces de acesso foram utilizados os comandos:</a:t>
            </a:r>
            <a:br>
              <a:rPr lang="pt-PT" sz="1600" dirty="0"/>
            </a:br>
            <a:r>
              <a:rPr lang="pt-PT" sz="1600" b="1" dirty="0" err="1"/>
              <a:t>spanning-tree</a:t>
            </a:r>
            <a:r>
              <a:rPr lang="pt-PT" sz="1600" b="1" dirty="0"/>
              <a:t> </a:t>
            </a:r>
            <a:r>
              <a:rPr lang="pt-PT" sz="1600" b="1" dirty="0" err="1"/>
              <a:t>portfast</a:t>
            </a:r>
            <a:r>
              <a:rPr lang="pt-PT" sz="1600" b="1" dirty="0"/>
              <a:t> </a:t>
            </a:r>
          </a:p>
          <a:p>
            <a:r>
              <a:rPr lang="pt-PT" sz="1600" b="1" dirty="0" err="1"/>
              <a:t>spanning-tree</a:t>
            </a:r>
            <a:r>
              <a:rPr lang="pt-PT" sz="1600" b="1" dirty="0"/>
              <a:t> </a:t>
            </a:r>
            <a:r>
              <a:rPr lang="pt-PT" sz="1600" b="1" dirty="0" err="1"/>
              <a:t>bpduguard</a:t>
            </a:r>
            <a:r>
              <a:rPr lang="pt-PT" sz="1600" b="1" dirty="0"/>
              <a:t> </a:t>
            </a:r>
            <a:r>
              <a:rPr lang="pt-PT" sz="1600" b="1" dirty="0" err="1"/>
              <a:t>enable</a:t>
            </a:r>
            <a:endParaRPr lang="pt-PT" sz="1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AD908732-96FF-6684-03EB-6E9BF054DE80}"/>
                  </a:ext>
                </a:extLst>
              </p14:cNvPr>
              <p14:cNvContentPartPr/>
              <p14:nvPr/>
            </p14:nvContentPartPr>
            <p14:xfrm>
              <a:off x="7248207" y="3782095"/>
              <a:ext cx="360" cy="3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AD908732-96FF-6684-03EB-6E9BF054DE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5567" y="37194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621D54A-3C6B-B1A5-323E-C960DB7156B5}"/>
                  </a:ext>
                </a:extLst>
              </p14:cNvPr>
              <p14:cNvContentPartPr/>
              <p14:nvPr/>
            </p14:nvContentPartPr>
            <p14:xfrm>
              <a:off x="7198527" y="2335615"/>
              <a:ext cx="360" cy="36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621D54A-3C6B-B1A5-323E-C960DB7156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5527" y="227297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320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Redundância de </a:t>
            </a:r>
            <a:r>
              <a:rPr lang="pt-PT" dirty="0" err="1"/>
              <a:t>Layer</a:t>
            </a:r>
            <a:r>
              <a:rPr lang="pt-PT" dirty="0"/>
              <a:t> 3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27</a:t>
            </a:fld>
            <a:endParaRPr lang="pt-PT" dirty="0"/>
          </a:p>
        </p:txBody>
      </p:sp>
      <p:pic>
        <p:nvPicPr>
          <p:cNvPr id="4" name="Imagem 3" descr="Uma imagem com diagrama, file, Paralelo, mapa&#10;&#10;Descrição gerada automaticamente">
            <a:extLst>
              <a:ext uri="{FF2B5EF4-FFF2-40B4-BE49-F238E27FC236}">
                <a16:creationId xmlns:a16="http://schemas.microsoft.com/office/drawing/2014/main" id="{830949FD-1BB8-4A6B-4C0F-912769BBAE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155"/>
          <a:stretch/>
        </p:blipFill>
        <p:spPr>
          <a:xfrm>
            <a:off x="146114" y="1958523"/>
            <a:ext cx="9765982" cy="307877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DE5E3B-30ED-53F0-7A09-29C884BD0F33}"/>
              </a:ext>
            </a:extLst>
          </p:cNvPr>
          <p:cNvSpPr txBox="1"/>
          <p:nvPr/>
        </p:nvSpPr>
        <p:spPr>
          <a:xfrm>
            <a:off x="278477" y="5174619"/>
            <a:ext cx="5045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RT-1(</a:t>
            </a:r>
            <a:r>
              <a:rPr lang="pt-PT" sz="1200" dirty="0" err="1"/>
              <a:t>config</a:t>
            </a:r>
            <a:r>
              <a:rPr lang="pt-PT" sz="1200" dirty="0"/>
              <a:t>)#ip </a:t>
            </a:r>
            <a:r>
              <a:rPr lang="pt-PT" sz="1200" dirty="0" err="1"/>
              <a:t>route</a:t>
            </a:r>
            <a:r>
              <a:rPr lang="pt-PT" sz="1200" dirty="0"/>
              <a:t> 192.168.3.0 255.255.255.240 192.168.1.218</a:t>
            </a:r>
          </a:p>
          <a:p>
            <a:r>
              <a:rPr lang="pt-PT" sz="1200" dirty="0"/>
              <a:t>RT-1(</a:t>
            </a:r>
            <a:r>
              <a:rPr lang="pt-PT" sz="1200" dirty="0" err="1"/>
              <a:t>config</a:t>
            </a:r>
            <a:r>
              <a:rPr lang="pt-PT" sz="1200" dirty="0"/>
              <a:t>)#ip </a:t>
            </a:r>
            <a:r>
              <a:rPr lang="pt-PT" sz="1200" dirty="0" err="1"/>
              <a:t>route</a:t>
            </a:r>
            <a:r>
              <a:rPr lang="pt-PT" sz="1200" dirty="0"/>
              <a:t> 192.168.3.0 255.255.255.240 192.168.1.214 10</a:t>
            </a:r>
          </a:p>
          <a:p>
            <a:r>
              <a:rPr lang="pt-PT" sz="1200" dirty="0"/>
              <a:t>RT-2(</a:t>
            </a:r>
            <a:r>
              <a:rPr lang="pt-PT" sz="1200" dirty="0" err="1"/>
              <a:t>config</a:t>
            </a:r>
            <a:r>
              <a:rPr lang="pt-PT" sz="1200" dirty="0"/>
              <a:t>)#ip </a:t>
            </a:r>
            <a:r>
              <a:rPr lang="pt-PT" sz="1200" dirty="0" err="1"/>
              <a:t>route</a:t>
            </a:r>
            <a:r>
              <a:rPr lang="pt-PT" sz="1200" dirty="0"/>
              <a:t> 192.168.1.0 255.255.255.248 192.168.1.217</a:t>
            </a:r>
          </a:p>
          <a:p>
            <a:r>
              <a:rPr lang="pt-PT" sz="1200" dirty="0"/>
              <a:t>RT-2(</a:t>
            </a:r>
            <a:r>
              <a:rPr lang="pt-PT" sz="1200" dirty="0" err="1"/>
              <a:t>config</a:t>
            </a:r>
            <a:r>
              <a:rPr lang="pt-PT" sz="1200" dirty="0"/>
              <a:t>)#ip </a:t>
            </a:r>
            <a:r>
              <a:rPr lang="pt-PT" sz="1200" dirty="0" err="1"/>
              <a:t>route</a:t>
            </a:r>
            <a:r>
              <a:rPr lang="pt-PT" sz="1200" dirty="0"/>
              <a:t> 192.168.1.0 255.255.255.248 192.168.1.221 10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999BD257-606A-E4FA-AE07-A2C634518247}"/>
              </a:ext>
            </a:extLst>
          </p:cNvPr>
          <p:cNvCxnSpPr>
            <a:cxnSpLocks/>
          </p:cNvCxnSpPr>
          <p:nvPr/>
        </p:nvCxnSpPr>
        <p:spPr>
          <a:xfrm>
            <a:off x="2657403" y="3100647"/>
            <a:ext cx="30243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E828574D-A0D3-1FBE-D4F2-AB20AF9F047A}"/>
              </a:ext>
            </a:extLst>
          </p:cNvPr>
          <p:cNvCxnSpPr>
            <a:cxnSpLocks/>
          </p:cNvCxnSpPr>
          <p:nvPr/>
        </p:nvCxnSpPr>
        <p:spPr>
          <a:xfrm flipV="1">
            <a:off x="2657403" y="2296981"/>
            <a:ext cx="1280160" cy="573359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54EE7899-DB87-9BF8-9FB1-49884C1A28AC}"/>
              </a:ext>
            </a:extLst>
          </p:cNvPr>
          <p:cNvCxnSpPr>
            <a:cxnSpLocks/>
          </p:cNvCxnSpPr>
          <p:nvPr/>
        </p:nvCxnSpPr>
        <p:spPr>
          <a:xfrm flipH="1" flipV="1">
            <a:off x="4436823" y="2296762"/>
            <a:ext cx="1184564" cy="57357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BA13A4F-039C-4958-677B-45CB219AC49F}"/>
              </a:ext>
            </a:extLst>
          </p:cNvPr>
          <p:cNvSpPr/>
          <p:nvPr/>
        </p:nvSpPr>
        <p:spPr>
          <a:xfrm>
            <a:off x="8304414" y="1652178"/>
            <a:ext cx="99752" cy="99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0127A60-0D89-936A-08F5-EDF43F4EA5C7}"/>
              </a:ext>
            </a:extLst>
          </p:cNvPr>
          <p:cNvSpPr txBox="1"/>
          <p:nvPr/>
        </p:nvSpPr>
        <p:spPr>
          <a:xfrm>
            <a:off x="8404166" y="1547449"/>
            <a:ext cx="129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Rota Principal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C6F82CD-B132-F3D9-1652-74B7C18559AF}"/>
              </a:ext>
            </a:extLst>
          </p:cNvPr>
          <p:cNvSpPr/>
          <p:nvPr/>
        </p:nvSpPr>
        <p:spPr>
          <a:xfrm>
            <a:off x="8304414" y="1888026"/>
            <a:ext cx="99752" cy="9975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AEEBF33-C9EE-83CB-7C23-CC6488342F22}"/>
              </a:ext>
            </a:extLst>
          </p:cNvPr>
          <p:cNvSpPr txBox="1"/>
          <p:nvPr/>
        </p:nvSpPr>
        <p:spPr>
          <a:xfrm>
            <a:off x="8404166" y="1783297"/>
            <a:ext cx="1469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Rota Alternativa</a:t>
            </a:r>
          </a:p>
        </p:txBody>
      </p:sp>
    </p:spTree>
    <p:extLst>
      <p:ext uri="{BB962C8B-B14F-4D97-AF65-F5344CB8AC3E}">
        <p14:creationId xmlns:p14="http://schemas.microsoft.com/office/powerpoint/2010/main" val="215923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Topologia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3</a:t>
            </a:fld>
            <a:endParaRPr lang="pt-PT" dirty="0"/>
          </a:p>
        </p:txBody>
      </p:sp>
      <p:pic>
        <p:nvPicPr>
          <p:cNvPr id="6" name="Imagem 5" descr="Uma imagem com diagrama, file, Paralelo, mapa&#10;&#10;Descrição gerada automaticamente">
            <a:extLst>
              <a:ext uri="{FF2B5EF4-FFF2-40B4-BE49-F238E27FC236}">
                <a16:creationId xmlns:a16="http://schemas.microsoft.com/office/drawing/2014/main" id="{B137B242-B470-9D4C-7031-1DF316001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35" y="1728216"/>
            <a:ext cx="10168129" cy="50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VLANs</a:t>
            </a:r>
            <a:endParaRPr lang="pt-PT" dirty="0"/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4</a:t>
            </a:fld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403D50-A70E-43B0-C097-D1719EE551D7}"/>
              </a:ext>
            </a:extLst>
          </p:cNvPr>
          <p:cNvSpPr txBox="1"/>
          <p:nvPr/>
        </p:nvSpPr>
        <p:spPr>
          <a:xfrm>
            <a:off x="540774" y="2330244"/>
            <a:ext cx="531138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Alunos                      (</a:t>
            </a:r>
            <a:r>
              <a:rPr lang="pt-PT" sz="2800" dirty="0" err="1"/>
              <a:t>Vlan</a:t>
            </a:r>
            <a:r>
              <a:rPr lang="pt-PT" sz="2800" dirty="0"/>
              <a:t> 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Professores              (</a:t>
            </a:r>
            <a:r>
              <a:rPr lang="pt-PT" sz="2800" dirty="0" err="1"/>
              <a:t>Vlan</a:t>
            </a:r>
            <a:r>
              <a:rPr lang="pt-PT" sz="2800" dirty="0"/>
              <a:t>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Concelho De </a:t>
            </a:r>
            <a:r>
              <a:rPr lang="pt-PT" sz="2800" dirty="0" err="1"/>
              <a:t>Gest</a:t>
            </a:r>
            <a:r>
              <a:rPr lang="pt-PT" sz="2800" dirty="0"/>
              <a:t>. (</a:t>
            </a:r>
            <a:r>
              <a:rPr lang="pt-PT" sz="2800" dirty="0" err="1"/>
              <a:t>Vlan</a:t>
            </a:r>
            <a:r>
              <a:rPr lang="pt-PT" sz="2800" dirty="0"/>
              <a:t> 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Informática               (</a:t>
            </a:r>
            <a:r>
              <a:rPr lang="pt-PT" sz="2800" dirty="0" err="1"/>
              <a:t>Vlan</a:t>
            </a:r>
            <a:r>
              <a:rPr lang="pt-PT" sz="2800" dirty="0"/>
              <a:t> 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/>
              <a:t>Serv</a:t>
            </a:r>
            <a:r>
              <a:rPr lang="pt-PT" sz="2800" dirty="0"/>
              <a:t>. Académicos   (</a:t>
            </a:r>
            <a:r>
              <a:rPr lang="pt-PT" sz="2800" dirty="0" err="1"/>
              <a:t>Vlan</a:t>
            </a:r>
            <a:r>
              <a:rPr lang="pt-PT" sz="2800" dirty="0"/>
              <a:t> 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/>
              <a:t>Gest</a:t>
            </a:r>
            <a:r>
              <a:rPr lang="pt-PT" sz="2800" dirty="0"/>
              <a:t>. Rede               (</a:t>
            </a:r>
            <a:r>
              <a:rPr lang="pt-PT" sz="2800" dirty="0" err="1"/>
              <a:t>Vlan</a:t>
            </a:r>
            <a:r>
              <a:rPr lang="pt-PT" sz="2800" dirty="0"/>
              <a:t> 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Telefone                   (</a:t>
            </a:r>
            <a:r>
              <a:rPr lang="pt-PT" sz="2800" dirty="0" err="1"/>
              <a:t>Vlan</a:t>
            </a:r>
            <a:r>
              <a:rPr lang="pt-PT" sz="2800" dirty="0"/>
              <a:t> 70)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D80EBA-825A-4D09-77D1-95C6E8E0ADC6}"/>
              </a:ext>
            </a:extLst>
          </p:cNvPr>
          <p:cNvSpPr txBox="1"/>
          <p:nvPr/>
        </p:nvSpPr>
        <p:spPr>
          <a:xfrm>
            <a:off x="5852160" y="2274838"/>
            <a:ext cx="531138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Convidados      (</a:t>
            </a:r>
            <a:r>
              <a:rPr lang="pt-PT" sz="2800" dirty="0" err="1"/>
              <a:t>Vlan</a:t>
            </a:r>
            <a:r>
              <a:rPr lang="pt-PT" sz="2800" dirty="0"/>
              <a:t>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CCTV                  (</a:t>
            </a:r>
            <a:r>
              <a:rPr lang="pt-PT" sz="2800" dirty="0" err="1"/>
              <a:t>Vlan</a:t>
            </a:r>
            <a:r>
              <a:rPr lang="pt-PT" sz="2800" dirty="0"/>
              <a:t> 90)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Impressora        (</a:t>
            </a:r>
            <a:r>
              <a:rPr lang="pt-PT" sz="2800" dirty="0" err="1"/>
              <a:t>Vlan</a:t>
            </a:r>
            <a:r>
              <a:rPr lang="pt-PT" sz="2800" dirty="0"/>
              <a:t> 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TV                        (</a:t>
            </a:r>
            <a:r>
              <a:rPr lang="pt-PT" sz="2800" dirty="0" err="1"/>
              <a:t>Vlan</a:t>
            </a:r>
            <a:r>
              <a:rPr lang="pt-PT" sz="2800" dirty="0"/>
              <a:t> 110)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AVAC                  (</a:t>
            </a:r>
            <a:r>
              <a:rPr lang="pt-PT" sz="2800" dirty="0" err="1"/>
              <a:t>Vlan</a:t>
            </a:r>
            <a:r>
              <a:rPr lang="pt-PT" sz="2800" dirty="0"/>
              <a:t> 120)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/>
              <a:t>Serv</a:t>
            </a:r>
            <a:r>
              <a:rPr lang="pt-PT" sz="2800" dirty="0"/>
              <a:t>. Internos    (</a:t>
            </a:r>
            <a:r>
              <a:rPr lang="pt-PT" sz="2800" dirty="0" err="1"/>
              <a:t>Vlan</a:t>
            </a:r>
            <a:r>
              <a:rPr lang="pt-PT" sz="2800" dirty="0"/>
              <a:t> 130)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b="1" dirty="0" err="1"/>
              <a:t>Native</a:t>
            </a:r>
            <a:r>
              <a:rPr lang="pt-PT" sz="2800" dirty="0"/>
              <a:t>                 (</a:t>
            </a:r>
            <a:r>
              <a:rPr lang="pt-PT" sz="2800" dirty="0" err="1"/>
              <a:t>Vlan</a:t>
            </a:r>
            <a:r>
              <a:rPr lang="pt-PT" sz="2800" dirty="0"/>
              <a:t> 947)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63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kern="1200">
                <a:latin typeface="+mj-lt"/>
                <a:ea typeface="+mj-ea"/>
                <a:cs typeface="+mj-cs"/>
              </a:rPr>
              <a:t>VLANs EDIFICIO 1</a:t>
            </a:r>
          </a:p>
        </p:txBody>
      </p:sp>
      <p:pic>
        <p:nvPicPr>
          <p:cNvPr id="6" name="Imagem 5" descr="Uma imagem com diagrama, file, texto, mapa&#10;&#10;Descrição gerada automaticamente">
            <a:extLst>
              <a:ext uri="{FF2B5EF4-FFF2-40B4-BE49-F238E27FC236}">
                <a16:creationId xmlns:a16="http://schemas.microsoft.com/office/drawing/2014/main" id="{359A1D3E-5BEB-AEE8-F2BA-0FA6BF19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2117751"/>
            <a:ext cx="6729984" cy="3280866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E403D50-A70E-43B0-C097-D1719EE551D7}"/>
              </a:ext>
            </a:extLst>
          </p:cNvPr>
          <p:cNvSpPr txBox="1"/>
          <p:nvPr/>
        </p:nvSpPr>
        <p:spPr>
          <a:xfrm>
            <a:off x="868679" y="3429000"/>
            <a:ext cx="3978623" cy="272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130 ALUNOS 24+24+24+24+22+12</a:t>
            </a: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E1-B1-S1 FA 01 - 24 ALUNOS </a:t>
            </a: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E1-B1-S3 FA 01 - 24 ALUNOS</a:t>
            </a: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E1-B1-S2 FA 03 - 24 ALUNOS</a:t>
            </a: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E1-B2-S1 FA 02-13 ALUNOS</a:t>
            </a: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E1-B2-S2 FA 01-24 ALUNOS</a:t>
            </a: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E1-B2-S4 FA 01-24 ALUNOS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5</a:t>
            </a:fld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0FB476-79CC-B753-756D-661C0A0F3293}"/>
              </a:ext>
            </a:extLst>
          </p:cNvPr>
          <p:cNvSpPr/>
          <p:nvPr/>
        </p:nvSpPr>
        <p:spPr>
          <a:xfrm>
            <a:off x="5735782" y="2959331"/>
            <a:ext cx="1461431" cy="112105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02A16A-073E-5217-6A8F-A2D6221C67A1}"/>
              </a:ext>
            </a:extLst>
          </p:cNvPr>
          <p:cNvSpPr/>
          <p:nvPr/>
        </p:nvSpPr>
        <p:spPr>
          <a:xfrm>
            <a:off x="5735782" y="4080387"/>
            <a:ext cx="1461431" cy="112105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49D9D1-745F-5DB2-A9EC-D7DAD3CFBE58}"/>
              </a:ext>
            </a:extLst>
          </p:cNvPr>
          <p:cNvSpPr/>
          <p:nvPr/>
        </p:nvSpPr>
        <p:spPr>
          <a:xfrm>
            <a:off x="7149169" y="3057918"/>
            <a:ext cx="1461431" cy="112105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0B944-C450-94DC-BE4C-124D780B097F}"/>
              </a:ext>
            </a:extLst>
          </p:cNvPr>
          <p:cNvSpPr/>
          <p:nvPr/>
        </p:nvSpPr>
        <p:spPr>
          <a:xfrm>
            <a:off x="8880850" y="3092030"/>
            <a:ext cx="1221640" cy="108694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642310-F8BC-6709-40E8-A0F0F98EE44F}"/>
              </a:ext>
            </a:extLst>
          </p:cNvPr>
          <p:cNvSpPr/>
          <p:nvPr/>
        </p:nvSpPr>
        <p:spPr>
          <a:xfrm>
            <a:off x="10259069" y="3057918"/>
            <a:ext cx="1262372" cy="112105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DC8807-B44B-6821-3E5D-0799B489570B}"/>
              </a:ext>
            </a:extLst>
          </p:cNvPr>
          <p:cNvSpPr/>
          <p:nvPr/>
        </p:nvSpPr>
        <p:spPr>
          <a:xfrm>
            <a:off x="10209723" y="4178974"/>
            <a:ext cx="1378219" cy="108694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454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kern="1200" dirty="0" err="1">
                <a:latin typeface="+mj-lt"/>
                <a:ea typeface="+mj-ea"/>
                <a:cs typeface="+mj-cs"/>
              </a:rPr>
              <a:t>VLANs</a:t>
            </a:r>
            <a:r>
              <a:rPr lang="pt-PT" kern="1200" dirty="0">
                <a:latin typeface="+mj-lt"/>
                <a:ea typeface="+mj-ea"/>
                <a:cs typeface="+mj-cs"/>
              </a:rPr>
              <a:t> EDIFICIO 1</a:t>
            </a:r>
          </a:p>
        </p:txBody>
      </p:sp>
      <p:pic>
        <p:nvPicPr>
          <p:cNvPr id="6" name="Imagem 5" descr="Uma imagem com diagrama, file, texto, mapa&#10;&#10;Descrição gerada automaticamente">
            <a:extLst>
              <a:ext uri="{FF2B5EF4-FFF2-40B4-BE49-F238E27FC236}">
                <a16:creationId xmlns:a16="http://schemas.microsoft.com/office/drawing/2014/main" id="{359A1D3E-5BEB-AEE8-F2BA-0FA6BF19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2117751"/>
            <a:ext cx="6729984" cy="3280866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E403D50-A70E-43B0-C097-D1719EE551D7}"/>
              </a:ext>
            </a:extLst>
          </p:cNvPr>
          <p:cNvSpPr txBox="1"/>
          <p:nvPr/>
        </p:nvSpPr>
        <p:spPr>
          <a:xfrm>
            <a:off x="868679" y="2967644"/>
            <a:ext cx="3978623" cy="345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3 professores</a:t>
            </a: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E1-B2-S1 FA 14-16 PROFESSORES</a:t>
            </a:r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4 telefones</a:t>
            </a: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E1-B1-S4 FA 02-05 TELEFONE</a:t>
            </a:r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5 convidados</a:t>
            </a: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E1-B2-S1 FA 17-21 CONVIDADOS</a:t>
            </a:r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3 </a:t>
            </a:r>
            <a:r>
              <a:rPr lang="pt-PT" sz="1100" kern="1200" dirty="0" err="1">
                <a:latin typeface="+mn-lt"/>
                <a:ea typeface="+mn-ea"/>
                <a:cs typeface="+mn-cs"/>
              </a:rPr>
              <a:t>avac</a:t>
            </a:r>
            <a:endParaRPr lang="pt-PT" sz="1100" kern="1200" dirty="0">
              <a:latin typeface="+mn-lt"/>
              <a:ea typeface="+mn-ea"/>
              <a:cs typeface="+mn-cs"/>
            </a:endParaRP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E1-B2-S1 FA 22-24 AVAC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6</a:t>
            </a:fld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0B944-C450-94DC-BE4C-124D780B097F}"/>
              </a:ext>
            </a:extLst>
          </p:cNvPr>
          <p:cNvSpPr/>
          <p:nvPr/>
        </p:nvSpPr>
        <p:spPr>
          <a:xfrm>
            <a:off x="8880850" y="3092030"/>
            <a:ext cx="1221640" cy="108694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DE72E6-EE01-40E1-78AA-8BA203A0758D}"/>
              </a:ext>
            </a:extLst>
          </p:cNvPr>
          <p:cNvSpPr/>
          <p:nvPr/>
        </p:nvSpPr>
        <p:spPr>
          <a:xfrm>
            <a:off x="7229388" y="4178974"/>
            <a:ext cx="1221640" cy="108694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187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kern="1200">
                <a:latin typeface="+mj-lt"/>
                <a:ea typeface="+mj-ea"/>
                <a:cs typeface="+mj-cs"/>
              </a:rPr>
              <a:t>VLANs EDIFICIO 1</a:t>
            </a:r>
          </a:p>
        </p:txBody>
      </p:sp>
      <p:pic>
        <p:nvPicPr>
          <p:cNvPr id="6" name="Imagem 5" descr="Uma imagem com diagrama, file, texto, mapa&#10;&#10;Descrição gerada automaticamente">
            <a:extLst>
              <a:ext uri="{FF2B5EF4-FFF2-40B4-BE49-F238E27FC236}">
                <a16:creationId xmlns:a16="http://schemas.microsoft.com/office/drawing/2014/main" id="{359A1D3E-5BEB-AEE8-F2BA-0FA6BF19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2117751"/>
            <a:ext cx="6729984" cy="3280866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E403D50-A70E-43B0-C097-D1719EE551D7}"/>
              </a:ext>
            </a:extLst>
          </p:cNvPr>
          <p:cNvSpPr txBox="1"/>
          <p:nvPr/>
        </p:nvSpPr>
        <p:spPr>
          <a:xfrm>
            <a:off x="793865" y="2963487"/>
            <a:ext cx="3978623" cy="389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1 </a:t>
            </a:r>
            <a:r>
              <a:rPr lang="pt-PT" sz="1100" kern="1200" dirty="0" err="1">
                <a:latin typeface="+mn-lt"/>
                <a:ea typeface="+mn-ea"/>
                <a:cs typeface="+mn-cs"/>
              </a:rPr>
              <a:t>tv</a:t>
            </a:r>
            <a:endParaRPr lang="pt-PT" sz="1100" kern="1200" dirty="0">
              <a:latin typeface="+mn-lt"/>
              <a:ea typeface="+mn-ea"/>
              <a:cs typeface="+mn-cs"/>
            </a:endParaRP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E1-B1-S4 FA 06 TV</a:t>
            </a:r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5 </a:t>
            </a:r>
            <a:r>
              <a:rPr lang="pt-PT" sz="1100" kern="1200" dirty="0" err="1">
                <a:latin typeface="+mn-lt"/>
                <a:ea typeface="+mn-ea"/>
                <a:cs typeface="+mn-cs"/>
              </a:rPr>
              <a:t>cctv</a:t>
            </a:r>
            <a:endParaRPr lang="pt-PT" sz="1100" kern="1200" dirty="0">
              <a:latin typeface="+mn-lt"/>
              <a:ea typeface="+mn-ea"/>
              <a:cs typeface="+mn-cs"/>
            </a:endParaRP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E1-B1-S4 FA 07-11 CCTV</a:t>
            </a:r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3 impressoras</a:t>
            </a: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E1-B1-S4 FA 12-14 IMPRESSORA</a:t>
            </a:r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Todas interfaces que não foram utilizadas </a:t>
            </a:r>
            <a:r>
              <a:rPr lang="pt-PT" sz="1100" b="1" kern="1200" dirty="0">
                <a:latin typeface="+mn-lt"/>
                <a:ea typeface="+mn-ea"/>
                <a:cs typeface="+mn-cs"/>
              </a:rPr>
              <a:t>foram DESLIGADAS!</a:t>
            </a:r>
            <a:endParaRPr lang="pt-PT" sz="1100" b="1" dirty="0"/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E1-B2-S3 </a:t>
            </a: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Fa0/2 até 24 </a:t>
            </a:r>
            <a:r>
              <a:rPr lang="pt-PT" sz="1100" b="1" kern="1200" dirty="0" err="1">
                <a:latin typeface="+mn-lt"/>
                <a:ea typeface="+mn-ea"/>
                <a:cs typeface="+mn-cs"/>
              </a:rPr>
              <a:t>shutdown</a:t>
            </a:r>
            <a:endParaRPr lang="pt-PT" sz="1100" b="1" dirty="0"/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7</a:t>
            </a:fld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8E5440-D795-F988-6104-33EA1687E31D}"/>
              </a:ext>
            </a:extLst>
          </p:cNvPr>
          <p:cNvSpPr/>
          <p:nvPr/>
        </p:nvSpPr>
        <p:spPr>
          <a:xfrm>
            <a:off x="8880850" y="4245323"/>
            <a:ext cx="1221640" cy="108694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A639E7-B6E5-1D55-81C1-D9734DD6EB44}"/>
              </a:ext>
            </a:extLst>
          </p:cNvPr>
          <p:cNvSpPr/>
          <p:nvPr/>
        </p:nvSpPr>
        <p:spPr>
          <a:xfrm>
            <a:off x="7235603" y="4245323"/>
            <a:ext cx="1221640" cy="108694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387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kern="1200" dirty="0" err="1">
                <a:latin typeface="+mj-lt"/>
                <a:ea typeface="+mj-ea"/>
                <a:cs typeface="+mj-cs"/>
              </a:rPr>
              <a:t>VLANs</a:t>
            </a:r>
            <a:r>
              <a:rPr lang="pt-PT" kern="1200" dirty="0">
                <a:latin typeface="+mj-lt"/>
                <a:ea typeface="+mj-ea"/>
                <a:cs typeface="+mj-cs"/>
              </a:rPr>
              <a:t> EDIFICIO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403D50-A70E-43B0-C097-D1719EE551D7}"/>
              </a:ext>
            </a:extLst>
          </p:cNvPr>
          <p:cNvSpPr txBox="1"/>
          <p:nvPr/>
        </p:nvSpPr>
        <p:spPr>
          <a:xfrm>
            <a:off x="793865" y="2963487"/>
            <a:ext cx="3978623" cy="389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pt-PT" sz="1100" kern="1200" dirty="0" err="1">
                <a:latin typeface="+mn-lt"/>
                <a:ea typeface="+mn-ea"/>
                <a:cs typeface="+mn-cs"/>
              </a:rPr>
              <a:t>PCs</a:t>
            </a:r>
            <a:r>
              <a:rPr lang="pt-PT" sz="1100" kern="1200" dirty="0">
                <a:latin typeface="+mn-lt"/>
                <a:ea typeface="+mn-ea"/>
                <a:cs typeface="+mn-cs"/>
              </a:rPr>
              <a:t> para alunos: 100 (24+24+24+24+4)</a:t>
            </a: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E2-B1-S1 FA 01-24 Alunos</a:t>
            </a: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dirty="0"/>
              <a:t>E2-B1-S2FA 03-06 Alunos</a:t>
            </a:r>
            <a:endParaRPr lang="pt-PT" sz="1100" kern="1200" dirty="0">
              <a:latin typeface="+mn-lt"/>
              <a:ea typeface="+mn-ea"/>
              <a:cs typeface="+mn-cs"/>
            </a:endParaRPr>
          </a:p>
          <a:p>
            <a:pPr>
              <a:spcBef>
                <a:spcPts val="1000"/>
              </a:spcBef>
            </a:pPr>
            <a:r>
              <a:rPr lang="pt-PT" sz="1100" kern="1200" dirty="0">
                <a:latin typeface="+mn-lt"/>
                <a:ea typeface="+mn-ea"/>
                <a:cs typeface="+mn-cs"/>
              </a:rPr>
              <a:t>E2-B1-S3 FA 01-24 Alunos</a:t>
            </a:r>
          </a:p>
          <a:p>
            <a:pPr>
              <a:spcBef>
                <a:spcPts val="1000"/>
              </a:spcBef>
            </a:pPr>
            <a:r>
              <a:rPr lang="pt-PT" sz="1100" dirty="0"/>
              <a:t>E2-B2-S2FA 01-24 Alunos</a:t>
            </a:r>
          </a:p>
          <a:p>
            <a:pPr>
              <a:spcBef>
                <a:spcPts val="1000"/>
              </a:spcBef>
            </a:pPr>
            <a:r>
              <a:rPr lang="pt-PT" sz="1100" dirty="0"/>
              <a:t>E2-B2-S5FA 01-24 Alunos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8</a:t>
            </a:fld>
            <a:endParaRPr lang="pt-PT"/>
          </a:p>
        </p:txBody>
      </p:sp>
      <p:pic>
        <p:nvPicPr>
          <p:cNvPr id="8" name="Imagem 7" descr="Uma imagem com file, diagrama, mapa, Gráfico&#10;&#10;Descrição gerada automaticamente">
            <a:extLst>
              <a:ext uri="{FF2B5EF4-FFF2-40B4-BE49-F238E27FC236}">
                <a16:creationId xmlns:a16="http://schemas.microsoft.com/office/drawing/2014/main" id="{B4DD90E7-AA41-0F75-9CC1-59E8102F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411" y="2407304"/>
            <a:ext cx="6725589" cy="257210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E807E34-38C1-5AA0-3DA0-4C7F92F0876F}"/>
              </a:ext>
            </a:extLst>
          </p:cNvPr>
          <p:cNvSpPr/>
          <p:nvPr/>
        </p:nvSpPr>
        <p:spPr>
          <a:xfrm>
            <a:off x="6444970" y="3322780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51DDB6-1CD9-3094-EE11-EE50D9A6D690}"/>
              </a:ext>
            </a:extLst>
          </p:cNvPr>
          <p:cNvSpPr/>
          <p:nvPr/>
        </p:nvSpPr>
        <p:spPr>
          <a:xfrm>
            <a:off x="6444970" y="4114801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65A213-5445-02D8-C98E-5216DA7D6EC6}"/>
              </a:ext>
            </a:extLst>
          </p:cNvPr>
          <p:cNvSpPr/>
          <p:nvPr/>
        </p:nvSpPr>
        <p:spPr>
          <a:xfrm>
            <a:off x="10304847" y="3200860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481472-8954-5093-A2C5-0920D2389260}"/>
              </a:ext>
            </a:extLst>
          </p:cNvPr>
          <p:cNvSpPr/>
          <p:nvPr/>
        </p:nvSpPr>
        <p:spPr>
          <a:xfrm>
            <a:off x="11175077" y="4114801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E08D84-5668-A836-8A34-DAFC6A09ADA5}"/>
              </a:ext>
            </a:extLst>
          </p:cNvPr>
          <p:cNvSpPr/>
          <p:nvPr/>
        </p:nvSpPr>
        <p:spPr>
          <a:xfrm>
            <a:off x="7636461" y="3272993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526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kern="1200" dirty="0" err="1">
                <a:latin typeface="+mj-lt"/>
                <a:ea typeface="+mj-ea"/>
                <a:cs typeface="+mj-cs"/>
              </a:rPr>
              <a:t>VLANs</a:t>
            </a:r>
            <a:r>
              <a:rPr lang="pt-PT" kern="1200" dirty="0">
                <a:latin typeface="+mj-lt"/>
                <a:ea typeface="+mj-ea"/>
                <a:cs typeface="+mj-cs"/>
              </a:rPr>
              <a:t> EDIFICIO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403D50-A70E-43B0-C097-D1719EE551D7}"/>
              </a:ext>
            </a:extLst>
          </p:cNvPr>
          <p:cNvSpPr txBox="1"/>
          <p:nvPr/>
        </p:nvSpPr>
        <p:spPr>
          <a:xfrm>
            <a:off x="793865" y="2963487"/>
            <a:ext cx="3978623" cy="389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pt-PT" sz="1100" dirty="0"/>
              <a:t>8 Professores</a:t>
            </a:r>
          </a:p>
          <a:p>
            <a:pPr>
              <a:spcBef>
                <a:spcPts val="1000"/>
              </a:spcBef>
            </a:pPr>
            <a:r>
              <a:rPr lang="pt-PT" sz="1100" dirty="0"/>
              <a:t>E2-B1-S2 FA 07-14 Professores</a:t>
            </a:r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dirty="0"/>
              <a:t>1 Convidado</a:t>
            </a:r>
          </a:p>
          <a:p>
            <a:pPr>
              <a:spcBef>
                <a:spcPts val="1000"/>
              </a:spcBef>
            </a:pPr>
            <a:r>
              <a:rPr lang="pt-PT" sz="1100" dirty="0"/>
              <a:t>E2-B1-S2FA 15 Convidado</a:t>
            </a:r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dirty="0"/>
              <a:t>7 Concelho de Gestão</a:t>
            </a:r>
          </a:p>
          <a:p>
            <a:pPr>
              <a:spcBef>
                <a:spcPts val="1000"/>
              </a:spcBef>
            </a:pPr>
            <a:r>
              <a:rPr lang="pt-PT" sz="1100" dirty="0"/>
              <a:t>E2-B1-S2FA 16-22 Conselho de gestão</a:t>
            </a:r>
          </a:p>
          <a:p>
            <a:pPr>
              <a:spcBef>
                <a:spcPts val="1000"/>
              </a:spcBef>
            </a:pPr>
            <a:endParaRPr lang="pt-PT" sz="1100" dirty="0"/>
          </a:p>
          <a:p>
            <a:pPr>
              <a:spcBef>
                <a:spcPts val="1000"/>
              </a:spcBef>
            </a:pPr>
            <a:r>
              <a:rPr lang="pt-PT" sz="1100" dirty="0"/>
              <a:t>10 Académicos</a:t>
            </a:r>
          </a:p>
          <a:p>
            <a:pPr>
              <a:spcBef>
                <a:spcPts val="1000"/>
              </a:spcBef>
            </a:pPr>
            <a:r>
              <a:rPr lang="pt-PT" sz="1100" dirty="0"/>
              <a:t>E2-B2-S1FA 02-11 serviços académicos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9</a:t>
            </a:fld>
            <a:endParaRPr lang="pt-PT"/>
          </a:p>
        </p:txBody>
      </p:sp>
      <p:pic>
        <p:nvPicPr>
          <p:cNvPr id="8" name="Imagem 7" descr="Uma imagem com file, diagrama, mapa, Gráfico&#10;&#10;Descrição gerada automaticamente">
            <a:extLst>
              <a:ext uri="{FF2B5EF4-FFF2-40B4-BE49-F238E27FC236}">
                <a16:creationId xmlns:a16="http://schemas.microsoft.com/office/drawing/2014/main" id="{B4DD90E7-AA41-0F75-9CC1-59E8102F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411" y="2407304"/>
            <a:ext cx="6725589" cy="257210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F51DDB6-1CD9-3094-EE11-EE50D9A6D690}"/>
              </a:ext>
            </a:extLst>
          </p:cNvPr>
          <p:cNvSpPr/>
          <p:nvPr/>
        </p:nvSpPr>
        <p:spPr>
          <a:xfrm>
            <a:off x="9175809" y="3272992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E08D84-5668-A836-8A34-DAFC6A09ADA5}"/>
              </a:ext>
            </a:extLst>
          </p:cNvPr>
          <p:cNvSpPr/>
          <p:nvPr/>
        </p:nvSpPr>
        <p:spPr>
          <a:xfrm>
            <a:off x="7636461" y="3272993"/>
            <a:ext cx="870230" cy="7920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067924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47_TF89213316_Win32_OJ108761954" id="{2E41ECA4-F49D-4F15-A35B-FB92108C7062}" vid="{6B93D803-7F14-40FC-88D8-F49564FF304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8772af-afb5-47cc-b0f6-a0a767dc087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A6CAFFE05C64419F367EF66C17E726" ma:contentTypeVersion="16" ma:contentTypeDescription="Create a new document." ma:contentTypeScope="" ma:versionID="feb21ab2a31dcedd2ff03d2df4439098">
  <xsd:schema xmlns:xsd="http://www.w3.org/2001/XMLSchema" xmlns:xs="http://www.w3.org/2001/XMLSchema" xmlns:p="http://schemas.microsoft.com/office/2006/metadata/properties" xmlns:ns3="d88772af-afb5-47cc-b0f6-a0a767dc0879" xmlns:ns4="44e250dc-3cf7-497c-af51-3029cd8cc0eb" targetNamespace="http://schemas.microsoft.com/office/2006/metadata/properties" ma:root="true" ma:fieldsID="2553dab209f44bfdd1c90e9f2a870ea5" ns3:_="" ns4:_="">
    <xsd:import namespace="d88772af-afb5-47cc-b0f6-a0a767dc0879"/>
    <xsd:import namespace="44e250dc-3cf7-497c-af51-3029cd8cc0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772af-afb5-47cc-b0f6-a0a767dc08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250dc-3cf7-497c-af51-3029cd8cc0e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4e250dc-3cf7-497c-af51-3029cd8cc0eb"/>
    <ds:schemaRef ds:uri="d88772af-afb5-47cc-b0f6-a0a767dc0879"/>
  </ds:schemaRefs>
</ds:datastoreItem>
</file>

<file path=customXml/itemProps3.xml><?xml version="1.0" encoding="utf-8"?>
<ds:datastoreItem xmlns:ds="http://schemas.openxmlformats.org/officeDocument/2006/customXml" ds:itemID="{F32D80BE-E179-4ACD-A8FA-59111F39C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772af-afb5-47cc-b0f6-a0a767dc0879"/>
    <ds:schemaRef ds:uri="44e250dc-3cf7-497c-af51-3029cd8cc0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AccentBox</Template>
  <TotalTime>292</TotalTime>
  <Words>1147</Words>
  <Application>Microsoft Office PowerPoint</Application>
  <PresentationFormat>Ecrã Panorâmico</PresentationFormat>
  <Paragraphs>280</Paragraphs>
  <Slides>27</Slides>
  <Notes>27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2" baseType="lpstr">
      <vt:lpstr>Arial</vt:lpstr>
      <vt:lpstr>Avenir Next LT Pro</vt:lpstr>
      <vt:lpstr>Calibri</vt:lpstr>
      <vt:lpstr>Segoe UI</vt:lpstr>
      <vt:lpstr>AccentBoxVTI</vt:lpstr>
      <vt:lpstr>Project Based Learning</vt:lpstr>
      <vt:lpstr>Introdução</vt:lpstr>
      <vt:lpstr>Topologia</vt:lpstr>
      <vt:lpstr>VLANs</vt:lpstr>
      <vt:lpstr>VLANs EDIFICIO 1</vt:lpstr>
      <vt:lpstr>VLANs EDIFICIO 1</vt:lpstr>
      <vt:lpstr>VLANs EDIFICIO 1</vt:lpstr>
      <vt:lpstr>VLANs EDIFICIO 2</vt:lpstr>
      <vt:lpstr>VLANs EDIFICIO 2</vt:lpstr>
      <vt:lpstr>VLANs EDIFICIO 2</vt:lpstr>
      <vt:lpstr>Endereçamento IPV4 (Ed. 1)</vt:lpstr>
      <vt:lpstr>Endereçamento IPV4 (Ed. 1)</vt:lpstr>
      <vt:lpstr>Endereçamento IPV4 (Ed. 2)</vt:lpstr>
      <vt:lpstr>Endereçamento IPV4 (Ed. 2)</vt:lpstr>
      <vt:lpstr>Routing Estático</vt:lpstr>
      <vt:lpstr>Routing Estático</vt:lpstr>
      <vt:lpstr>DHCP</vt:lpstr>
      <vt:lpstr>ACL RT-1(G0/1.10)</vt:lpstr>
      <vt:lpstr>ACL</vt:lpstr>
      <vt:lpstr>ACL Exemplo RT-1(G0/1.10)</vt:lpstr>
      <vt:lpstr>ACL Exemplo RT-2(G0/1.20)</vt:lpstr>
      <vt:lpstr>ACL Exemplo RT-DC(G0/1.130)</vt:lpstr>
      <vt:lpstr>STP Ed.1</vt:lpstr>
      <vt:lpstr>STP Security Ed.1</vt:lpstr>
      <vt:lpstr>STP Ed.2</vt:lpstr>
      <vt:lpstr>STP Security Ed.2</vt:lpstr>
      <vt:lpstr>Redundância de Layer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Otavio Affonso</dc:creator>
  <cp:lastModifiedBy>Otávio Affonso Araújo</cp:lastModifiedBy>
  <cp:revision>3</cp:revision>
  <dcterms:created xsi:type="dcterms:W3CDTF">2024-06-20T20:53:01Z</dcterms:created>
  <dcterms:modified xsi:type="dcterms:W3CDTF">2024-06-21T01:46:36Z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0x0101004EA6CAFFE05C64419F367EF66C17E726</vt:lpwstr>
  </property>
</Properties>
</file>