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10" r:id="rId2"/>
    <p:sldMasterId id="214748380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830867" y="1389067"/>
            <a:ext cx="5401200" cy="3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30867" y="4995133"/>
            <a:ext cx="5401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178282">
            <a:off x="-923239" y="664378"/>
            <a:ext cx="6699476" cy="6007519"/>
          </a:xfrm>
          <a:custGeom>
            <a:avLst/>
            <a:gdLst/>
            <a:ahLst/>
            <a:cxnLst/>
            <a:rect l="l" t="t" r="r" b="b"/>
            <a:pathLst>
              <a:path w="20786" h="14192" extrusionOk="0">
                <a:moveTo>
                  <a:pt x="9769" y="1"/>
                </a:moveTo>
                <a:cubicBezTo>
                  <a:pt x="8018" y="1"/>
                  <a:pt x="6151" y="221"/>
                  <a:pt x="4355" y="576"/>
                </a:cubicBezTo>
                <a:cubicBezTo>
                  <a:pt x="0" y="1441"/>
                  <a:pt x="7629" y="12658"/>
                  <a:pt x="9088" y="13660"/>
                </a:cubicBezTo>
                <a:cubicBezTo>
                  <a:pt x="9605" y="14012"/>
                  <a:pt x="10182" y="14192"/>
                  <a:pt x="10841" y="14192"/>
                </a:cubicBezTo>
                <a:cubicBezTo>
                  <a:pt x="12364" y="14192"/>
                  <a:pt x="14322" y="13230"/>
                  <a:pt x="16979" y="11211"/>
                </a:cubicBezTo>
                <a:cubicBezTo>
                  <a:pt x="20786" y="8318"/>
                  <a:pt x="18846" y="3774"/>
                  <a:pt x="15989" y="1578"/>
                </a:cubicBezTo>
                <a:cubicBezTo>
                  <a:pt x="14514" y="446"/>
                  <a:pt x="12259" y="1"/>
                  <a:pt x="9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3914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222534" y="1468899"/>
            <a:ext cx="11746924" cy="3672207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1792333" y="2330600"/>
            <a:ext cx="8607200" cy="14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21133" y="3877833"/>
            <a:ext cx="5949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2060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0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610434" y="190768"/>
            <a:ext cx="10970785" cy="6476465"/>
          </a:xfrm>
          <a:custGeom>
            <a:avLst/>
            <a:gdLst/>
            <a:ahLst/>
            <a:cxnLst/>
            <a:rect l="l" t="t" r="r" b="b"/>
            <a:pathLst>
              <a:path w="26063" h="22650" extrusionOk="0">
                <a:moveTo>
                  <a:pt x="13375" y="1"/>
                </a:moveTo>
                <a:cubicBezTo>
                  <a:pt x="3971" y="1"/>
                  <a:pt x="468" y="3399"/>
                  <a:pt x="204" y="11317"/>
                </a:cubicBezTo>
                <a:cubicBezTo>
                  <a:pt x="0" y="17542"/>
                  <a:pt x="841" y="22650"/>
                  <a:pt x="13188" y="22650"/>
                </a:cubicBezTo>
                <a:cubicBezTo>
                  <a:pt x="13250" y="22650"/>
                  <a:pt x="13312" y="22650"/>
                  <a:pt x="13375" y="22650"/>
                </a:cubicBezTo>
                <a:cubicBezTo>
                  <a:pt x="22777" y="22598"/>
                  <a:pt x="25910" y="18895"/>
                  <a:pt x="25999" y="11317"/>
                </a:cubicBezTo>
                <a:cubicBezTo>
                  <a:pt x="26063" y="5062"/>
                  <a:pt x="24768" y="1"/>
                  <a:pt x="13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598800" y="720000"/>
            <a:ext cx="69944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2027133" y="3022889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/>
          </p:nvPr>
        </p:nvSpPr>
        <p:spPr>
          <a:xfrm>
            <a:off x="1150951" y="2444933"/>
            <a:ext cx="4840800" cy="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 hasCustomPrompt="1"/>
          </p:nvPr>
        </p:nvSpPr>
        <p:spPr>
          <a:xfrm>
            <a:off x="2027183" y="1745348"/>
            <a:ext cx="3088000" cy="5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076561" y="3084456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/>
          </p:nvPr>
        </p:nvSpPr>
        <p:spPr>
          <a:xfrm>
            <a:off x="6200316" y="2444933"/>
            <a:ext cx="4840800" cy="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076544" y="1745264"/>
            <a:ext cx="3088000" cy="5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2027133" y="5206277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/>
          </p:nvPr>
        </p:nvSpPr>
        <p:spPr>
          <a:xfrm>
            <a:off x="1150884" y="4628300"/>
            <a:ext cx="4840800" cy="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2027149" y="3928652"/>
            <a:ext cx="3088000" cy="5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076528" y="5206277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/>
          </p:nvPr>
        </p:nvSpPr>
        <p:spPr>
          <a:xfrm>
            <a:off x="6200287" y="4628300"/>
            <a:ext cx="4840800" cy="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076544" y="3928652"/>
            <a:ext cx="3088000" cy="5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4317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-5400000">
            <a:off x="3872881" y="-1497492"/>
            <a:ext cx="4482944" cy="12228040"/>
          </a:xfrm>
          <a:custGeom>
            <a:avLst/>
            <a:gdLst/>
            <a:ahLst/>
            <a:cxnLst/>
            <a:rect l="l" t="t" r="r" b="b"/>
            <a:pathLst>
              <a:path w="15099" h="17234" extrusionOk="0">
                <a:moveTo>
                  <a:pt x="0" y="0"/>
                </a:moveTo>
                <a:lnTo>
                  <a:pt x="0" y="17197"/>
                </a:lnTo>
                <a:lnTo>
                  <a:pt x="13915" y="17234"/>
                </a:lnTo>
                <a:cubicBezTo>
                  <a:pt x="13915" y="17234"/>
                  <a:pt x="14995" y="15688"/>
                  <a:pt x="15049" y="12266"/>
                </a:cubicBezTo>
                <a:cubicBezTo>
                  <a:pt x="15098" y="6564"/>
                  <a:pt x="11816" y="0"/>
                  <a:pt x="118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342768" y="4183333"/>
            <a:ext cx="2479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"/>
          </p:nvPr>
        </p:nvSpPr>
        <p:spPr>
          <a:xfrm>
            <a:off x="1342767" y="3610667"/>
            <a:ext cx="24796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8418908" y="4183333"/>
            <a:ext cx="2479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4"/>
          </p:nvPr>
        </p:nvSpPr>
        <p:spPr>
          <a:xfrm>
            <a:off x="8418901" y="3610667"/>
            <a:ext cx="24796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5"/>
          </p:nvPr>
        </p:nvSpPr>
        <p:spPr>
          <a:xfrm>
            <a:off x="4856204" y="4183333"/>
            <a:ext cx="2479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6"/>
          </p:nvPr>
        </p:nvSpPr>
        <p:spPr>
          <a:xfrm>
            <a:off x="4856195" y="3610667"/>
            <a:ext cx="24796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281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rot="-5400000" flipH="1">
            <a:off x="5456864" y="30438"/>
            <a:ext cx="6932377" cy="6743569"/>
          </a:xfrm>
          <a:custGeom>
            <a:avLst/>
            <a:gdLst/>
            <a:ahLst/>
            <a:cxnLst/>
            <a:rect l="l" t="t" r="r" b="b"/>
            <a:pathLst>
              <a:path w="10086" h="5440" extrusionOk="0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60145" y="720000"/>
            <a:ext cx="5136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960000" y="2481433"/>
            <a:ext cx="46840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745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923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" y="0"/>
            <a:ext cx="7325343" cy="6858007"/>
          </a:xfrm>
          <a:custGeom>
            <a:avLst/>
            <a:gdLst/>
            <a:ahLst/>
            <a:cxnLst/>
            <a:rect l="l" t="t" r="r" b="b"/>
            <a:pathLst>
              <a:path w="18368" h="12922" extrusionOk="0">
                <a:moveTo>
                  <a:pt x="0" y="1"/>
                </a:moveTo>
                <a:lnTo>
                  <a:pt x="0" y="12835"/>
                </a:lnTo>
                <a:lnTo>
                  <a:pt x="15634" y="12922"/>
                </a:lnTo>
                <a:cubicBezTo>
                  <a:pt x="15634" y="12922"/>
                  <a:pt x="18368" y="9896"/>
                  <a:pt x="16286" y="7113"/>
                </a:cubicBezTo>
                <a:cubicBezTo>
                  <a:pt x="14451" y="4639"/>
                  <a:pt x="12884" y="6944"/>
                  <a:pt x="11012" y="3542"/>
                </a:cubicBezTo>
                <a:cubicBezTo>
                  <a:pt x="9759" y="1275"/>
                  <a:pt x="7442" y="1"/>
                  <a:pt x="74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60135" y="3689167"/>
            <a:ext cx="5735600" cy="1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960000" y="4957767"/>
            <a:ext cx="5735600" cy="1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33">
                <a:solidFill>
                  <a:srgbClr val="261B2A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0252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68" y="9634"/>
            <a:ext cx="10723361" cy="6858007"/>
          </a:xfrm>
          <a:custGeom>
            <a:avLst/>
            <a:gdLst/>
            <a:ahLst/>
            <a:cxnLst/>
            <a:rect l="l" t="t" r="r" b="b"/>
            <a:pathLst>
              <a:path w="18368" h="12922" extrusionOk="0">
                <a:moveTo>
                  <a:pt x="0" y="1"/>
                </a:moveTo>
                <a:lnTo>
                  <a:pt x="0" y="12835"/>
                </a:lnTo>
                <a:lnTo>
                  <a:pt x="15634" y="12922"/>
                </a:lnTo>
                <a:cubicBezTo>
                  <a:pt x="15634" y="12922"/>
                  <a:pt x="18368" y="9896"/>
                  <a:pt x="16286" y="7113"/>
                </a:cubicBezTo>
                <a:cubicBezTo>
                  <a:pt x="14451" y="4639"/>
                  <a:pt x="12884" y="6944"/>
                  <a:pt x="11012" y="3542"/>
                </a:cubicBezTo>
                <a:cubicBezTo>
                  <a:pt x="9759" y="1275"/>
                  <a:pt x="7442" y="1"/>
                  <a:pt x="74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0000" y="5052851"/>
            <a:ext cx="5131600" cy="5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960000" y="1245033"/>
            <a:ext cx="5711200" cy="37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400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ecular One"/>
              <a:buNone/>
              <a:defRPr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251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222534" y="181234"/>
            <a:ext cx="11746924" cy="6495564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965500" y="3098089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2"/>
          </p:nvPr>
        </p:nvSpPr>
        <p:spPr>
          <a:xfrm>
            <a:off x="1249500" y="2521867"/>
            <a:ext cx="2520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3"/>
          </p:nvPr>
        </p:nvSpPr>
        <p:spPr>
          <a:xfrm>
            <a:off x="4551995" y="3098089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 idx="4"/>
          </p:nvPr>
        </p:nvSpPr>
        <p:spPr>
          <a:xfrm>
            <a:off x="4836000" y="2521867"/>
            <a:ext cx="2520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5"/>
          </p:nvPr>
        </p:nvSpPr>
        <p:spPr>
          <a:xfrm>
            <a:off x="8138488" y="3098089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6"/>
          </p:nvPr>
        </p:nvSpPr>
        <p:spPr>
          <a:xfrm>
            <a:off x="8422467" y="2521867"/>
            <a:ext cx="2520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7"/>
          </p:nvPr>
        </p:nvSpPr>
        <p:spPr>
          <a:xfrm>
            <a:off x="965500" y="5179877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8"/>
          </p:nvPr>
        </p:nvSpPr>
        <p:spPr>
          <a:xfrm>
            <a:off x="1249500" y="4603633"/>
            <a:ext cx="2520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9"/>
          </p:nvPr>
        </p:nvSpPr>
        <p:spPr>
          <a:xfrm>
            <a:off x="4551995" y="5179877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13"/>
          </p:nvPr>
        </p:nvSpPr>
        <p:spPr>
          <a:xfrm>
            <a:off x="4836000" y="4603633"/>
            <a:ext cx="2520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4"/>
          </p:nvPr>
        </p:nvSpPr>
        <p:spPr>
          <a:xfrm>
            <a:off x="8138488" y="5179877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 idx="15"/>
          </p:nvPr>
        </p:nvSpPr>
        <p:spPr>
          <a:xfrm>
            <a:off x="8422467" y="4603633"/>
            <a:ext cx="2520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0633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68200" y="201434"/>
            <a:ext cx="12055571" cy="6455215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9023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 rot="4849900">
            <a:off x="3764412" y="-770223"/>
            <a:ext cx="5900473" cy="925484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083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9900000">
            <a:off x="-2819723" y="-2190809"/>
            <a:ext cx="6048852" cy="5663384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/>
          <p:nvPr/>
        </p:nvSpPr>
        <p:spPr>
          <a:xfrm rot="-802868" flipH="1">
            <a:off x="3964568" y="3793805"/>
            <a:ext cx="8755160" cy="4583856"/>
          </a:xfrm>
          <a:custGeom>
            <a:avLst/>
            <a:gdLst/>
            <a:ahLst/>
            <a:cxnLst/>
            <a:rect l="l" t="t" r="r" b="b"/>
            <a:pathLst>
              <a:path w="2442" h="1998" extrusionOk="0">
                <a:moveTo>
                  <a:pt x="1079" y="1"/>
                </a:moveTo>
                <a:cubicBezTo>
                  <a:pt x="952" y="1"/>
                  <a:pt x="821" y="27"/>
                  <a:pt x="689" y="85"/>
                </a:cubicBezTo>
                <a:cubicBezTo>
                  <a:pt x="207" y="274"/>
                  <a:pt x="1" y="703"/>
                  <a:pt x="1" y="1202"/>
                </a:cubicBezTo>
                <a:cubicBezTo>
                  <a:pt x="1" y="1425"/>
                  <a:pt x="17" y="1684"/>
                  <a:pt x="207" y="1837"/>
                </a:cubicBezTo>
                <a:cubicBezTo>
                  <a:pt x="354" y="1956"/>
                  <a:pt x="560" y="1997"/>
                  <a:pt x="754" y="1997"/>
                </a:cubicBezTo>
                <a:cubicBezTo>
                  <a:pt x="790" y="1997"/>
                  <a:pt x="824" y="1996"/>
                  <a:pt x="859" y="1994"/>
                </a:cubicBezTo>
                <a:cubicBezTo>
                  <a:pt x="1514" y="1961"/>
                  <a:pt x="2442" y="1528"/>
                  <a:pt x="2095" y="740"/>
                </a:cubicBezTo>
                <a:cubicBezTo>
                  <a:pt x="1910" y="312"/>
                  <a:pt x="1517" y="1"/>
                  <a:pt x="10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60000" y="3162000"/>
            <a:ext cx="54224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960000" y="3838200"/>
            <a:ext cx="5422400" cy="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005800" y="2107200"/>
            <a:ext cx="13308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4283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0" y="5408201"/>
            <a:ext cx="12192019" cy="1449799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82329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rot="10800000">
            <a:off x="20" y="3071308"/>
            <a:ext cx="12247080" cy="3786693"/>
          </a:xfrm>
          <a:custGeom>
            <a:avLst/>
            <a:gdLst/>
            <a:ahLst/>
            <a:cxnLst/>
            <a:rect l="l" t="t" r="r" b="b"/>
            <a:pathLst>
              <a:path w="12333" h="4473" extrusionOk="0">
                <a:moveTo>
                  <a:pt x="17" y="0"/>
                </a:moveTo>
                <a:lnTo>
                  <a:pt x="33" y="4041"/>
                </a:lnTo>
                <a:cubicBezTo>
                  <a:pt x="0" y="4090"/>
                  <a:pt x="602" y="4280"/>
                  <a:pt x="652" y="4297"/>
                </a:cubicBezTo>
                <a:cubicBezTo>
                  <a:pt x="775" y="4335"/>
                  <a:pt x="897" y="4355"/>
                  <a:pt x="1019" y="4355"/>
                </a:cubicBezTo>
                <a:cubicBezTo>
                  <a:pt x="1221" y="4355"/>
                  <a:pt x="1420" y="4301"/>
                  <a:pt x="1612" y="4193"/>
                </a:cubicBezTo>
                <a:cubicBezTo>
                  <a:pt x="2198" y="3868"/>
                  <a:pt x="2577" y="3282"/>
                  <a:pt x="3159" y="2940"/>
                </a:cubicBezTo>
                <a:cubicBezTo>
                  <a:pt x="3576" y="2709"/>
                  <a:pt x="4037" y="2592"/>
                  <a:pt x="4498" y="2592"/>
                </a:cubicBezTo>
                <a:cubicBezTo>
                  <a:pt x="4893" y="2592"/>
                  <a:pt x="5287" y="2678"/>
                  <a:pt x="5653" y="2854"/>
                </a:cubicBezTo>
                <a:cubicBezTo>
                  <a:pt x="6131" y="3093"/>
                  <a:pt x="6494" y="3455"/>
                  <a:pt x="6906" y="3781"/>
                </a:cubicBezTo>
                <a:cubicBezTo>
                  <a:pt x="7302" y="4107"/>
                  <a:pt x="7817" y="4433"/>
                  <a:pt x="8333" y="4470"/>
                </a:cubicBezTo>
                <a:cubicBezTo>
                  <a:pt x="8363" y="4472"/>
                  <a:pt x="8393" y="4472"/>
                  <a:pt x="8423" y="4472"/>
                </a:cubicBezTo>
                <a:cubicBezTo>
                  <a:pt x="9185" y="4472"/>
                  <a:pt x="9795" y="3880"/>
                  <a:pt x="10291" y="3352"/>
                </a:cubicBezTo>
                <a:cubicBezTo>
                  <a:pt x="10786" y="2783"/>
                  <a:pt x="11252" y="2186"/>
                  <a:pt x="11648" y="1547"/>
                </a:cubicBezTo>
                <a:cubicBezTo>
                  <a:pt x="11837" y="1221"/>
                  <a:pt x="12006" y="879"/>
                  <a:pt x="12147" y="536"/>
                </a:cubicBezTo>
                <a:cubicBezTo>
                  <a:pt x="12212" y="380"/>
                  <a:pt x="12332" y="0"/>
                  <a:pt x="123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1724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222534" y="181234"/>
            <a:ext cx="11969465" cy="6504167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706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4545867" y="271667"/>
            <a:ext cx="7266191" cy="6314669"/>
          </a:xfrm>
          <a:custGeom>
            <a:avLst/>
            <a:gdLst/>
            <a:ahLst/>
            <a:cxnLst/>
            <a:rect l="l" t="t" r="r" b="b"/>
            <a:pathLst>
              <a:path w="26063" h="22650" extrusionOk="0">
                <a:moveTo>
                  <a:pt x="13375" y="1"/>
                </a:moveTo>
                <a:cubicBezTo>
                  <a:pt x="3971" y="1"/>
                  <a:pt x="468" y="3399"/>
                  <a:pt x="204" y="11317"/>
                </a:cubicBezTo>
                <a:cubicBezTo>
                  <a:pt x="0" y="17542"/>
                  <a:pt x="841" y="22650"/>
                  <a:pt x="13188" y="22650"/>
                </a:cubicBezTo>
                <a:cubicBezTo>
                  <a:pt x="13250" y="22650"/>
                  <a:pt x="13312" y="22650"/>
                  <a:pt x="13375" y="22650"/>
                </a:cubicBezTo>
                <a:cubicBezTo>
                  <a:pt x="22777" y="22598"/>
                  <a:pt x="25910" y="18895"/>
                  <a:pt x="25999" y="11317"/>
                </a:cubicBezTo>
                <a:cubicBezTo>
                  <a:pt x="26063" y="5062"/>
                  <a:pt x="24768" y="1"/>
                  <a:pt x="13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hasCustomPrompt="1"/>
          </p:nvPr>
        </p:nvSpPr>
        <p:spPr>
          <a:xfrm>
            <a:off x="5213900" y="985633"/>
            <a:ext cx="60180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1"/>
          </p:nvPr>
        </p:nvSpPr>
        <p:spPr>
          <a:xfrm>
            <a:off x="5213848" y="2042017"/>
            <a:ext cx="60180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 idx="2" hasCustomPrompt="1"/>
          </p:nvPr>
        </p:nvSpPr>
        <p:spPr>
          <a:xfrm>
            <a:off x="5214000" y="2673567"/>
            <a:ext cx="60180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3"/>
          </p:nvPr>
        </p:nvSpPr>
        <p:spPr>
          <a:xfrm>
            <a:off x="5213816" y="3730033"/>
            <a:ext cx="60180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title" idx="4" hasCustomPrompt="1"/>
          </p:nvPr>
        </p:nvSpPr>
        <p:spPr>
          <a:xfrm>
            <a:off x="5214000" y="4361583"/>
            <a:ext cx="60180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5"/>
          </p:nvPr>
        </p:nvSpPr>
        <p:spPr>
          <a:xfrm>
            <a:off x="5213848" y="5418049"/>
            <a:ext cx="60180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3616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9387233" y="3131049"/>
            <a:ext cx="4576768" cy="5048003"/>
          </a:xfrm>
          <a:custGeom>
            <a:avLst/>
            <a:gdLst/>
            <a:ahLst/>
            <a:cxnLst/>
            <a:rect l="l" t="t" r="r" b="b"/>
            <a:pathLst>
              <a:path w="2768" h="3053" extrusionOk="0">
                <a:moveTo>
                  <a:pt x="1235" y="0"/>
                </a:moveTo>
                <a:cubicBezTo>
                  <a:pt x="1095" y="0"/>
                  <a:pt x="976" y="120"/>
                  <a:pt x="896" y="440"/>
                </a:cubicBezTo>
                <a:cubicBezTo>
                  <a:pt x="689" y="1265"/>
                  <a:pt x="1" y="1710"/>
                  <a:pt x="343" y="2432"/>
                </a:cubicBezTo>
                <a:cubicBezTo>
                  <a:pt x="568" y="2881"/>
                  <a:pt x="861" y="3053"/>
                  <a:pt x="1170" y="3053"/>
                </a:cubicBezTo>
                <a:cubicBezTo>
                  <a:pt x="1571" y="3053"/>
                  <a:pt x="1999" y="2764"/>
                  <a:pt x="2339" y="2415"/>
                </a:cubicBezTo>
                <a:cubicBezTo>
                  <a:pt x="2545" y="2209"/>
                  <a:pt x="2751" y="1916"/>
                  <a:pt x="2751" y="1607"/>
                </a:cubicBezTo>
                <a:cubicBezTo>
                  <a:pt x="2767" y="1298"/>
                  <a:pt x="2491" y="1059"/>
                  <a:pt x="2268" y="853"/>
                </a:cubicBezTo>
                <a:cubicBezTo>
                  <a:pt x="1939" y="559"/>
                  <a:pt x="1537" y="0"/>
                  <a:pt x="1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5"/>
          <p:cNvSpPr/>
          <p:nvPr/>
        </p:nvSpPr>
        <p:spPr>
          <a:xfrm rot="5400000">
            <a:off x="-1404874" y="1295013"/>
            <a:ext cx="5852839" cy="3156796"/>
          </a:xfrm>
          <a:custGeom>
            <a:avLst/>
            <a:gdLst/>
            <a:ahLst/>
            <a:cxnLst/>
            <a:rect l="l" t="t" r="r" b="b"/>
            <a:pathLst>
              <a:path w="10086" h="5440" extrusionOk="0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2513133" y="2806823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15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 idx="2"/>
          </p:nvPr>
        </p:nvSpPr>
        <p:spPr>
          <a:xfrm>
            <a:off x="2353200" y="2226431"/>
            <a:ext cx="34076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3"/>
          </p:nvPr>
        </p:nvSpPr>
        <p:spPr>
          <a:xfrm>
            <a:off x="6591261" y="2806823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1902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 idx="4"/>
          </p:nvPr>
        </p:nvSpPr>
        <p:spPr>
          <a:xfrm>
            <a:off x="6431333" y="2226431"/>
            <a:ext cx="34076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5"/>
          </p:nvPr>
        </p:nvSpPr>
        <p:spPr>
          <a:xfrm>
            <a:off x="2512999" y="4819411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15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 idx="6"/>
          </p:nvPr>
        </p:nvSpPr>
        <p:spPr>
          <a:xfrm>
            <a:off x="2353067" y="4238999"/>
            <a:ext cx="34076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7"/>
          </p:nvPr>
        </p:nvSpPr>
        <p:spPr>
          <a:xfrm>
            <a:off x="6591263" y="4819411"/>
            <a:ext cx="3088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 idx="8"/>
          </p:nvPr>
        </p:nvSpPr>
        <p:spPr>
          <a:xfrm>
            <a:off x="6431333" y="4238999"/>
            <a:ext cx="34076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2817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4053767"/>
            <a:ext cx="12192019" cy="2804243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4286367" y="1551833"/>
            <a:ext cx="3619600" cy="10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333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1"/>
          </p:nvPr>
        </p:nvSpPr>
        <p:spPr>
          <a:xfrm>
            <a:off x="4286367" y="2415601"/>
            <a:ext cx="3619600" cy="1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7709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 rot="10800000">
            <a:off x="-1396985" y="3530605"/>
            <a:ext cx="14985985" cy="3327396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2595000" y="720000"/>
            <a:ext cx="700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2594967" y="5541733"/>
            <a:ext cx="7002000" cy="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6184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0" y="4808996"/>
            <a:ext cx="12192019" cy="2048997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2671068" y="4751467"/>
            <a:ext cx="30252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 idx="2"/>
          </p:nvPr>
        </p:nvSpPr>
        <p:spPr>
          <a:xfrm>
            <a:off x="2671067" y="4172200"/>
            <a:ext cx="30252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3"/>
          </p:nvPr>
        </p:nvSpPr>
        <p:spPr>
          <a:xfrm>
            <a:off x="6495701" y="4751467"/>
            <a:ext cx="30252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 idx="4"/>
          </p:nvPr>
        </p:nvSpPr>
        <p:spPr>
          <a:xfrm>
            <a:off x="6495700" y="4172200"/>
            <a:ext cx="30252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0527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4829567" y="251267"/>
            <a:ext cx="6788036" cy="6355463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1"/>
          </p:nvPr>
        </p:nvSpPr>
        <p:spPr>
          <a:xfrm>
            <a:off x="1682600" y="2969633"/>
            <a:ext cx="3690800" cy="12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1682600" y="2390900"/>
            <a:ext cx="36908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2"/>
          </p:nvPr>
        </p:nvSpPr>
        <p:spPr>
          <a:xfrm>
            <a:off x="6818567" y="2969633"/>
            <a:ext cx="3690800" cy="12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title" idx="3"/>
          </p:nvPr>
        </p:nvSpPr>
        <p:spPr>
          <a:xfrm>
            <a:off x="6818567" y="2390900"/>
            <a:ext cx="36908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3467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/>
          <p:nvPr/>
        </p:nvSpPr>
        <p:spPr>
          <a:xfrm>
            <a:off x="0" y="5100932"/>
            <a:ext cx="12192019" cy="1757056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"/>
          </p:nvPr>
        </p:nvSpPr>
        <p:spPr>
          <a:xfrm>
            <a:off x="1816751" y="4834067"/>
            <a:ext cx="2479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2"/>
          </p:nvPr>
        </p:nvSpPr>
        <p:spPr>
          <a:xfrm>
            <a:off x="1816751" y="4257577"/>
            <a:ext cx="24796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3"/>
          </p:nvPr>
        </p:nvSpPr>
        <p:spPr>
          <a:xfrm>
            <a:off x="7925235" y="4834067"/>
            <a:ext cx="2479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title" idx="4"/>
          </p:nvPr>
        </p:nvSpPr>
        <p:spPr>
          <a:xfrm>
            <a:off x="7925235" y="4257577"/>
            <a:ext cx="24796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subTitle" idx="5"/>
          </p:nvPr>
        </p:nvSpPr>
        <p:spPr>
          <a:xfrm>
            <a:off x="4856184" y="4834033"/>
            <a:ext cx="2479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title" idx="6"/>
          </p:nvPr>
        </p:nvSpPr>
        <p:spPr>
          <a:xfrm>
            <a:off x="4856184" y="4257577"/>
            <a:ext cx="24796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72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2534" y="181234"/>
            <a:ext cx="11746924" cy="6495564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262233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rot="10800000">
            <a:off x="-425188" y="5513106"/>
            <a:ext cx="13044288" cy="1411628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31"/>
          <p:cNvSpPr/>
          <p:nvPr/>
        </p:nvSpPr>
        <p:spPr>
          <a:xfrm rot="10800000">
            <a:off x="7859534" y="-80167"/>
            <a:ext cx="4376517" cy="2360525"/>
          </a:xfrm>
          <a:custGeom>
            <a:avLst/>
            <a:gdLst/>
            <a:ahLst/>
            <a:cxnLst/>
            <a:rect l="l" t="t" r="r" b="b"/>
            <a:pathLst>
              <a:path w="10086" h="5440" extrusionOk="0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1"/>
          </p:nvPr>
        </p:nvSpPr>
        <p:spPr>
          <a:xfrm>
            <a:off x="1336368" y="4258833"/>
            <a:ext cx="2479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>
            <a:off x="1336367" y="3847364"/>
            <a:ext cx="24796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3"/>
          </p:nvPr>
        </p:nvSpPr>
        <p:spPr>
          <a:xfrm>
            <a:off x="8418908" y="4258833"/>
            <a:ext cx="2479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4"/>
          </p:nvPr>
        </p:nvSpPr>
        <p:spPr>
          <a:xfrm>
            <a:off x="8418900" y="3847364"/>
            <a:ext cx="24796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5"/>
          </p:nvPr>
        </p:nvSpPr>
        <p:spPr>
          <a:xfrm>
            <a:off x="4877632" y="4258833"/>
            <a:ext cx="2479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6"/>
          </p:nvPr>
        </p:nvSpPr>
        <p:spPr>
          <a:xfrm>
            <a:off x="4877627" y="3847364"/>
            <a:ext cx="24796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9354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/>
          <p:nvPr/>
        </p:nvSpPr>
        <p:spPr>
          <a:xfrm>
            <a:off x="-66767" y="4545167"/>
            <a:ext cx="4376517" cy="2360525"/>
          </a:xfrm>
          <a:custGeom>
            <a:avLst/>
            <a:gdLst/>
            <a:ahLst/>
            <a:cxnLst/>
            <a:rect l="l" t="t" r="r" b="b"/>
            <a:pathLst>
              <a:path w="10086" h="5440" extrusionOk="0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32"/>
          <p:cNvSpPr/>
          <p:nvPr/>
        </p:nvSpPr>
        <p:spPr>
          <a:xfrm rot="10800000">
            <a:off x="7859534" y="-80167"/>
            <a:ext cx="4376517" cy="2360525"/>
          </a:xfrm>
          <a:custGeom>
            <a:avLst/>
            <a:gdLst/>
            <a:ahLst/>
            <a:cxnLst/>
            <a:rect l="l" t="t" r="r" b="b"/>
            <a:pathLst>
              <a:path w="10086" h="5440" extrusionOk="0">
                <a:moveTo>
                  <a:pt x="2326" y="0"/>
                </a:moveTo>
                <a:cubicBezTo>
                  <a:pt x="2063" y="0"/>
                  <a:pt x="1793" y="39"/>
                  <a:pt x="1547" y="80"/>
                </a:cubicBezTo>
                <a:cubicBezTo>
                  <a:pt x="1085" y="150"/>
                  <a:pt x="636" y="253"/>
                  <a:pt x="191" y="339"/>
                </a:cubicBezTo>
                <a:cubicBezTo>
                  <a:pt x="137" y="339"/>
                  <a:pt x="87" y="372"/>
                  <a:pt x="71" y="389"/>
                </a:cubicBezTo>
                <a:cubicBezTo>
                  <a:pt x="1" y="475"/>
                  <a:pt x="54" y="628"/>
                  <a:pt x="54" y="731"/>
                </a:cubicBezTo>
                <a:lnTo>
                  <a:pt x="54" y="2158"/>
                </a:lnTo>
                <a:lnTo>
                  <a:pt x="54" y="4067"/>
                </a:lnTo>
                <a:cubicBezTo>
                  <a:pt x="54" y="4615"/>
                  <a:pt x="34" y="5130"/>
                  <a:pt x="34" y="5369"/>
                </a:cubicBezTo>
                <a:lnTo>
                  <a:pt x="10086" y="5439"/>
                </a:lnTo>
                <a:lnTo>
                  <a:pt x="10086" y="5163"/>
                </a:lnTo>
                <a:cubicBezTo>
                  <a:pt x="10086" y="4891"/>
                  <a:pt x="9912" y="4615"/>
                  <a:pt x="9776" y="4409"/>
                </a:cubicBezTo>
                <a:cubicBezTo>
                  <a:pt x="9331" y="3687"/>
                  <a:pt x="8626" y="3085"/>
                  <a:pt x="7764" y="2982"/>
                </a:cubicBezTo>
                <a:cubicBezTo>
                  <a:pt x="7694" y="2975"/>
                  <a:pt x="7626" y="2972"/>
                  <a:pt x="7561" y="2972"/>
                </a:cubicBezTo>
                <a:cubicBezTo>
                  <a:pt x="7146" y="2972"/>
                  <a:pt x="6815" y="3104"/>
                  <a:pt x="6445" y="3329"/>
                </a:cubicBezTo>
                <a:cubicBezTo>
                  <a:pt x="5963" y="3617"/>
                  <a:pt x="5534" y="3963"/>
                  <a:pt x="5051" y="4236"/>
                </a:cubicBezTo>
                <a:cubicBezTo>
                  <a:pt x="4565" y="4521"/>
                  <a:pt x="4031" y="4838"/>
                  <a:pt x="3446" y="4838"/>
                </a:cubicBezTo>
                <a:cubicBezTo>
                  <a:pt x="3432" y="4838"/>
                  <a:pt x="3417" y="4838"/>
                  <a:pt x="3402" y="4837"/>
                </a:cubicBezTo>
                <a:cubicBezTo>
                  <a:pt x="2957" y="4837"/>
                  <a:pt x="2648" y="4545"/>
                  <a:pt x="2734" y="4083"/>
                </a:cubicBezTo>
                <a:cubicBezTo>
                  <a:pt x="2817" y="3704"/>
                  <a:pt x="3077" y="3378"/>
                  <a:pt x="3266" y="3036"/>
                </a:cubicBezTo>
                <a:cubicBezTo>
                  <a:pt x="3592" y="2504"/>
                  <a:pt x="3901" y="1935"/>
                  <a:pt x="3901" y="1350"/>
                </a:cubicBezTo>
                <a:cubicBezTo>
                  <a:pt x="3918" y="818"/>
                  <a:pt x="3559" y="269"/>
                  <a:pt x="2887" y="80"/>
                </a:cubicBezTo>
                <a:cubicBezTo>
                  <a:pt x="2712" y="22"/>
                  <a:pt x="2521" y="0"/>
                  <a:pt x="23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subTitle" idx="1"/>
          </p:nvPr>
        </p:nvSpPr>
        <p:spPr>
          <a:xfrm>
            <a:off x="2997141" y="2293800"/>
            <a:ext cx="6197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 idx="2"/>
          </p:nvPr>
        </p:nvSpPr>
        <p:spPr>
          <a:xfrm>
            <a:off x="2676400" y="1723751"/>
            <a:ext cx="68392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subTitle" idx="3"/>
          </p:nvPr>
        </p:nvSpPr>
        <p:spPr>
          <a:xfrm>
            <a:off x="2997159" y="5270697"/>
            <a:ext cx="6197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 idx="4"/>
          </p:nvPr>
        </p:nvSpPr>
        <p:spPr>
          <a:xfrm>
            <a:off x="2676400" y="4700661"/>
            <a:ext cx="68392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5"/>
          </p:nvPr>
        </p:nvSpPr>
        <p:spPr>
          <a:xfrm>
            <a:off x="2997133" y="3825999"/>
            <a:ext cx="6197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6"/>
          </p:nvPr>
        </p:nvSpPr>
        <p:spPr>
          <a:xfrm>
            <a:off x="2676400" y="3255956"/>
            <a:ext cx="68392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06661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1" y="1"/>
            <a:ext cx="6541487" cy="6857993"/>
          </a:xfrm>
          <a:custGeom>
            <a:avLst/>
            <a:gdLst/>
            <a:ahLst/>
            <a:cxnLst/>
            <a:rect l="l" t="t" r="r" b="b"/>
            <a:pathLst>
              <a:path w="12902" h="9896" extrusionOk="0">
                <a:moveTo>
                  <a:pt x="1" y="1"/>
                </a:moveTo>
                <a:lnTo>
                  <a:pt x="1" y="9895"/>
                </a:lnTo>
                <a:lnTo>
                  <a:pt x="12885" y="9895"/>
                </a:lnTo>
                <a:cubicBezTo>
                  <a:pt x="12901" y="9500"/>
                  <a:pt x="12852" y="9120"/>
                  <a:pt x="12678" y="8762"/>
                </a:cubicBezTo>
                <a:cubicBezTo>
                  <a:pt x="12472" y="8366"/>
                  <a:pt x="12114" y="8073"/>
                  <a:pt x="11821" y="7747"/>
                </a:cubicBezTo>
                <a:cubicBezTo>
                  <a:pt x="10687" y="6527"/>
                  <a:pt x="10155" y="4878"/>
                  <a:pt x="9656" y="3282"/>
                </a:cubicBezTo>
                <a:cubicBezTo>
                  <a:pt x="9310" y="2198"/>
                  <a:pt x="8968" y="1101"/>
                  <a:pt x="8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33"/>
          <p:cNvSpPr txBox="1">
            <a:spLocks noGrp="1"/>
          </p:cNvSpPr>
          <p:nvPr>
            <p:ph type="subTitle" idx="1"/>
          </p:nvPr>
        </p:nvSpPr>
        <p:spPr>
          <a:xfrm>
            <a:off x="6087533" y="2296767"/>
            <a:ext cx="51360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ctrTitle"/>
          </p:nvPr>
        </p:nvSpPr>
        <p:spPr>
          <a:xfrm flipH="1">
            <a:off x="6096000" y="1182767"/>
            <a:ext cx="5136000" cy="11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6586784" y="5039267"/>
            <a:ext cx="4154400" cy="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5133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0" y="5100932"/>
            <a:ext cx="12192019" cy="1757056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34"/>
          <p:cNvSpPr/>
          <p:nvPr/>
        </p:nvSpPr>
        <p:spPr>
          <a:xfrm rot="10800000" flipH="1">
            <a:off x="0" y="-1"/>
            <a:ext cx="12192019" cy="1757056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402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/>
          <p:nvPr/>
        </p:nvSpPr>
        <p:spPr>
          <a:xfrm rot="-5400000">
            <a:off x="-3147847" y="2794839"/>
            <a:ext cx="8363848" cy="2068128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35"/>
          <p:cNvSpPr/>
          <p:nvPr/>
        </p:nvSpPr>
        <p:spPr>
          <a:xfrm rot="5400000">
            <a:off x="6976020" y="2794839"/>
            <a:ext cx="8363848" cy="2068128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4279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 rot="-4499998">
            <a:off x="8436069" y="5085871"/>
            <a:ext cx="6788033" cy="6355460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36"/>
          <p:cNvSpPr/>
          <p:nvPr/>
        </p:nvSpPr>
        <p:spPr>
          <a:xfrm rot="-9899998">
            <a:off x="-3198595" y="-2886130"/>
            <a:ext cx="6788033" cy="6355460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08723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935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669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9950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0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22534" y="181234"/>
            <a:ext cx="11746924" cy="6495564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100803" y="4495600"/>
            <a:ext cx="3407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2100800" y="3920067"/>
            <a:ext cx="3407600" cy="5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6683603" y="4495600"/>
            <a:ext cx="3407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6683600" y="3920067"/>
            <a:ext cx="3407600" cy="5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61594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44522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560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755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310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123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775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6701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7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383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300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34" y="222134"/>
            <a:ext cx="12090153" cy="6376877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/>
          <p:nvPr/>
        </p:nvSpPr>
        <p:spPr>
          <a:xfrm flipH="1">
            <a:off x="28" y="143634"/>
            <a:ext cx="12192005" cy="6522513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35662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740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044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236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A3C79-D04F-4C4F-AB41-3DDFCB93DB59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22/08/2021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A8C689-46C1-47A8-B99A-2DF10B1E5431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702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33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-5400000">
            <a:off x="7524157" y="2185785"/>
            <a:ext cx="6853624" cy="2482073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/>
          <p:nvPr/>
        </p:nvSpPr>
        <p:spPr>
          <a:xfrm rot="5400000">
            <a:off x="-2185776" y="2185785"/>
            <a:ext cx="6853624" cy="2482073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198000" y="3126933"/>
            <a:ext cx="3796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4198001" y="3809833"/>
            <a:ext cx="37960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439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5390968"/>
            <a:ext cx="12192019" cy="1467033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87900" y="1417067"/>
            <a:ext cx="5816400" cy="2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066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473833" y="4283533"/>
            <a:ext cx="5244000" cy="8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77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3250914" y="1"/>
            <a:ext cx="8941087" cy="6857993"/>
          </a:xfrm>
          <a:custGeom>
            <a:avLst/>
            <a:gdLst/>
            <a:ahLst/>
            <a:cxnLst/>
            <a:rect l="l" t="t" r="r" b="b"/>
            <a:pathLst>
              <a:path w="12902" h="9896" extrusionOk="0">
                <a:moveTo>
                  <a:pt x="1" y="1"/>
                </a:moveTo>
                <a:lnTo>
                  <a:pt x="1" y="9895"/>
                </a:lnTo>
                <a:lnTo>
                  <a:pt x="12885" y="9895"/>
                </a:lnTo>
                <a:cubicBezTo>
                  <a:pt x="12901" y="9500"/>
                  <a:pt x="12852" y="9120"/>
                  <a:pt x="12678" y="8762"/>
                </a:cubicBezTo>
                <a:cubicBezTo>
                  <a:pt x="12472" y="8366"/>
                  <a:pt x="12114" y="8073"/>
                  <a:pt x="11821" y="7747"/>
                </a:cubicBezTo>
                <a:cubicBezTo>
                  <a:pt x="10687" y="6527"/>
                  <a:pt x="10155" y="4878"/>
                  <a:pt x="9656" y="3282"/>
                </a:cubicBezTo>
                <a:cubicBezTo>
                  <a:pt x="9310" y="2198"/>
                  <a:pt x="8968" y="1101"/>
                  <a:pt x="8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6096000" y="1746167"/>
            <a:ext cx="5136000" cy="10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6096000" y="2615467"/>
            <a:ext cx="5136000" cy="1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85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rot="-5400000">
            <a:off x="-152665" y="152674"/>
            <a:ext cx="2861624" cy="2556263"/>
          </a:xfrm>
          <a:custGeom>
            <a:avLst/>
            <a:gdLst/>
            <a:ahLst/>
            <a:cxnLst/>
            <a:rect l="l" t="t" r="r" b="b"/>
            <a:pathLst>
              <a:path w="6251" h="5584" extrusionOk="0">
                <a:moveTo>
                  <a:pt x="842" y="1"/>
                </a:moveTo>
                <a:cubicBezTo>
                  <a:pt x="549" y="1048"/>
                  <a:pt x="293" y="2099"/>
                  <a:pt x="67" y="3163"/>
                </a:cubicBezTo>
                <a:cubicBezTo>
                  <a:pt x="34" y="3316"/>
                  <a:pt x="1" y="3489"/>
                  <a:pt x="67" y="3625"/>
                </a:cubicBezTo>
                <a:cubicBezTo>
                  <a:pt x="137" y="3831"/>
                  <a:pt x="376" y="3934"/>
                  <a:pt x="603" y="3988"/>
                </a:cubicBezTo>
                <a:cubicBezTo>
                  <a:pt x="1200" y="4161"/>
                  <a:pt x="1872" y="4194"/>
                  <a:pt x="2355" y="4606"/>
                </a:cubicBezTo>
                <a:cubicBezTo>
                  <a:pt x="2627" y="4829"/>
                  <a:pt x="2833" y="5171"/>
                  <a:pt x="3159" y="5344"/>
                </a:cubicBezTo>
                <a:cubicBezTo>
                  <a:pt x="3365" y="5447"/>
                  <a:pt x="3625" y="5447"/>
                  <a:pt x="3847" y="5464"/>
                </a:cubicBezTo>
                <a:cubicBezTo>
                  <a:pt x="4655" y="5501"/>
                  <a:pt x="5447" y="5550"/>
                  <a:pt x="6251" y="5583"/>
                </a:cubicBezTo>
                <a:lnTo>
                  <a:pt x="625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10"/>
          <p:cNvSpPr/>
          <p:nvPr/>
        </p:nvSpPr>
        <p:spPr>
          <a:xfrm>
            <a:off x="5503568" y="3767600"/>
            <a:ext cx="6688425" cy="3152397"/>
          </a:xfrm>
          <a:custGeom>
            <a:avLst/>
            <a:gdLst/>
            <a:ahLst/>
            <a:cxnLst/>
            <a:rect l="l" t="t" r="r" b="b"/>
            <a:pathLst>
              <a:path w="8573" h="6604" extrusionOk="0">
                <a:moveTo>
                  <a:pt x="5789" y="1"/>
                </a:moveTo>
                <a:cubicBezTo>
                  <a:pt x="3331" y="1"/>
                  <a:pt x="117" y="1067"/>
                  <a:pt x="1" y="6604"/>
                </a:cubicBezTo>
                <a:lnTo>
                  <a:pt x="8572" y="6604"/>
                </a:lnTo>
                <a:lnTo>
                  <a:pt x="8572" y="419"/>
                </a:lnTo>
                <a:cubicBezTo>
                  <a:pt x="8572" y="419"/>
                  <a:pt x="7329" y="1"/>
                  <a:pt x="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 flipH="1">
            <a:off x="6572000" y="4797733"/>
            <a:ext cx="4660000" cy="13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955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3000" b="1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25124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1516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5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athor.com.br/blog/o-que-e-crm/" TargetMode="External"/><Relationship Id="rId2" Type="http://schemas.openxmlformats.org/officeDocument/2006/relationships/hyperlink" Target="https://www.coladaweb.com/administracao/crm" TargetMode="External"/><Relationship Id="rId1" Type="http://schemas.openxmlformats.org/officeDocument/2006/relationships/slideLayout" Target="../slideLayouts/slideLayout43.xml"/><Relationship Id="rId4" Type="http://schemas.openxmlformats.org/officeDocument/2006/relationships/hyperlink" Target="https://www.salesforce.com/br/crm/exemplos-de-cr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ítulo 1"/>
          <p:cNvSpPr txBox="1"/>
          <p:nvPr/>
        </p:nvSpPr>
        <p:spPr>
          <a:xfrm>
            <a:off x="1523880" y="1122480"/>
            <a:ext cx="9143640" cy="3632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1" strike="noStrike" spc="-1" dirty="0" err="1">
                <a:solidFill>
                  <a:srgbClr val="000000"/>
                </a:solidFill>
                <a:latin typeface="Ink Free"/>
              </a:rPr>
              <a:t>Customer</a:t>
            </a:r>
            <a:r>
              <a:rPr lang="pt-BR" sz="6000" b="1" strike="noStrike" spc="-1" dirty="0">
                <a:solidFill>
                  <a:srgbClr val="000000"/>
                </a:solidFill>
                <a:latin typeface="Ink Free"/>
              </a:rPr>
              <a:t> </a:t>
            </a:r>
            <a:r>
              <a:rPr lang="pt-BR" sz="6000" b="1" strike="noStrike" spc="-1" dirty="0" err="1">
                <a:solidFill>
                  <a:srgbClr val="000000"/>
                </a:solidFill>
                <a:latin typeface="Ink Free"/>
              </a:rPr>
              <a:t>Relationship</a:t>
            </a:r>
            <a:r>
              <a:rPr lang="pt-BR" sz="6000" b="1" strike="noStrike" spc="-1" dirty="0">
                <a:solidFill>
                  <a:srgbClr val="000000"/>
                </a:solidFill>
                <a:latin typeface="Ink Free"/>
              </a:rPr>
              <a:t>  Management - CRM</a:t>
            </a:r>
            <a:endParaRPr lang="pt-BR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Espaço Reservado para Conteúdo 2"/>
          <p:cNvSpPr txBox="1"/>
          <p:nvPr/>
        </p:nvSpPr>
        <p:spPr>
          <a:xfrm>
            <a:off x="838080" y="1476000"/>
            <a:ext cx="10515240" cy="470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Ink Free"/>
              </a:rPr>
              <a:t>Diego Cardoso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Ink Free"/>
              </a:rPr>
              <a:t>Glauco Starling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Ink Free"/>
              </a:rPr>
              <a:t>Letícia Vieira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Ink Free"/>
              </a:rPr>
              <a:t>Mariane Leitão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Ink Free"/>
              </a:rPr>
              <a:t>Referências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Espaço Reservado para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Ink Free"/>
              </a:rPr>
              <a:t>SILVA, Douglas da. </a:t>
            </a:r>
            <a:r>
              <a:rPr lang="pt-BR" sz="1800" b="1" strike="noStrike" spc="-1">
                <a:solidFill>
                  <a:srgbClr val="000000"/>
                </a:solidFill>
                <a:latin typeface="Ink Free"/>
              </a:rPr>
              <a:t>Como funciona o CRM: conheça as 7 principais funcionalidades de uma plataforma de Customer Relationship Management </a:t>
            </a:r>
            <a:r>
              <a:rPr lang="pt-BR" sz="1800" b="0" strike="noStrike" spc="-1">
                <a:solidFill>
                  <a:srgbClr val="000000"/>
                </a:solidFill>
                <a:latin typeface="Ink Free"/>
              </a:rPr>
              <a:t>(20/06/2020). Disponível: &lt;https://www.zendesk.com.br/blog/como-funciona-o-crm/&gt;. 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Ink Free"/>
              </a:rPr>
              <a:t>https://programathor.com.br/blog/o-que-e-crm/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Ink Free"/>
                <a:hlinkClick r:id="rId2"/>
              </a:rPr>
              <a:t>https://www.coladaweb.com/administracao/crm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Ink Free"/>
                <a:hlinkClick r:id="rId3"/>
              </a:rPr>
              <a:t>https://programathor.com.br/blog/o-que-e-crm/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Ink Free"/>
                <a:hlinkClick r:id="rId4"/>
              </a:rPr>
              <a:t>https://www.salesforce.com/br/crm/exemplos-de-crm/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Ink Free"/>
              </a:rPr>
              <a:t>https://bulldesk.com.br/pt/blog/praticas-de-crm-engajamento/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Ink Free"/>
              </a:rPr>
              <a:t>O que é?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spaço Reservado para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 dirty="0" smtClean="0">
                <a:solidFill>
                  <a:srgbClr val="000000"/>
                </a:solidFill>
                <a:latin typeface="Ink Free"/>
              </a:rPr>
              <a:t>CRM</a:t>
            </a:r>
            <a:r>
              <a:rPr lang="pt-BR" sz="2800" b="0" strike="noStrike" spc="-1" dirty="0">
                <a:solidFill>
                  <a:srgbClr val="000000"/>
                </a:solidFill>
                <a:latin typeface="Ink Free"/>
              </a:rPr>
              <a:t>, ou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Ink Free"/>
              </a:rPr>
              <a:t>Customer</a:t>
            </a:r>
            <a:r>
              <a:rPr lang="pt-BR" sz="2800" b="0" strike="noStrike" spc="-1" dirty="0">
                <a:solidFill>
                  <a:srgbClr val="000000"/>
                </a:solidFill>
                <a:latin typeface="Ink Free"/>
              </a:rPr>
              <a:t>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Ink Free"/>
              </a:rPr>
              <a:t>Relationship</a:t>
            </a:r>
            <a:r>
              <a:rPr lang="pt-BR" sz="2800" b="0" strike="noStrike" spc="-1" dirty="0">
                <a:solidFill>
                  <a:srgbClr val="000000"/>
                </a:solidFill>
                <a:latin typeface="Ink Free"/>
              </a:rPr>
              <a:t> Management, é um conjunto de estratégias que tem como objetivo promover 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Ink Free"/>
              </a:rPr>
              <a:t>uma gestão eficaz </a:t>
            </a:r>
            <a:r>
              <a:rPr lang="pt-BR" sz="2800" b="0" strike="noStrike" spc="-1" dirty="0">
                <a:solidFill>
                  <a:srgbClr val="000000"/>
                </a:solidFill>
                <a:latin typeface="Ink Free"/>
              </a:rPr>
              <a:t>de relacionamento com os clientes a fim 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Ink Free"/>
              </a:rPr>
              <a:t>de ter clientes fidelizados </a:t>
            </a:r>
            <a:r>
              <a:rPr lang="pt-BR" sz="2800" b="0" strike="noStrike" spc="-1" dirty="0">
                <a:solidFill>
                  <a:srgbClr val="000000"/>
                </a:solidFill>
                <a:latin typeface="Ink Free"/>
              </a:rPr>
              <a:t>e 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Ink Free"/>
              </a:rPr>
              <a:t>com isso gerar </a:t>
            </a:r>
            <a:r>
              <a:rPr lang="pt-BR" sz="2800" b="0" strike="noStrike" spc="-1" dirty="0">
                <a:solidFill>
                  <a:srgbClr val="000000"/>
                </a:solidFill>
                <a:latin typeface="Ink Free"/>
              </a:rPr>
              <a:t>novas 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Ink Free"/>
              </a:rPr>
              <a:t>vendas.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Ink Free"/>
              </a:rPr>
              <a:t>Princípios e fundamentos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Espaço Reservado para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just"/>
            <a:r>
              <a:rPr lang="pt-BR" sz="2800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A ferramenta CRM e utilizada para que a empresa consiga entender melhor seu cliente. </a:t>
            </a:r>
            <a:r>
              <a:rPr lang="pt-BR" sz="2800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A forma utilizada pela ferramenta e juntar todos dados do cliente, para que com esses dados ela consiga conhecer todas as necessidades e desejos do cliente e criar uma conexão, um vinculo de confiança com o cliente. Para o CRM conquistar esse vinculo com o cliente e o fator central para se conseguir mate-lo e adquirir novos clientes também.</a:t>
            </a:r>
            <a:endParaRPr lang="pt-BR" sz="2800" b="0" strike="noStrike" spc="-1" dirty="0">
              <a:solidFill>
                <a:srgbClr val="00000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Ink Free"/>
              </a:rPr>
              <a:t>Histórico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Espaço Reservado para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Ink Free"/>
              </a:rPr>
              <a:t>Funcionamento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Espaço Reservado para Conteúdo 2"/>
          <p:cNvSpPr txBox="1"/>
          <p:nvPr/>
        </p:nvSpPr>
        <p:spPr>
          <a:xfrm>
            <a:off x="838080" y="16902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just"/>
            <a:r>
              <a:rPr lang="pt-BR" sz="2800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Seu funcionamento consiste em armazenar todos os dados que se referem ao seu cliente. Desde de quando ele se torna um Lead, cada dado/informação deve ser armazenada. O objetivo e organizar, gerenciar e direcionar todas essas informações para que cada setor da empresa consiga fazer suas atividades sabendo para quem eles estão fazendo.</a:t>
            </a:r>
            <a:endParaRPr lang="pt-BR" sz="2800" b="0" strike="noStrike" spc="-1" dirty="0">
              <a:solidFill>
                <a:srgbClr val="00000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Ink Free"/>
              </a:rPr>
              <a:t>Prática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Espaço Reservado para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Ink Free" panose="03080402000500000000" pitchFamily="66" charset="0"/>
              </a:rPr>
              <a:t>Alinhamento dos setores de Marketing e Vendas 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Ink Free" panose="03080402000500000000" pitchFamily="66" charset="0"/>
              </a:rPr>
              <a:t>Entender o seu cliente 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Ink Free" panose="03080402000500000000" pitchFamily="66" charset="0"/>
              </a:rPr>
              <a:t>Informação centralizada 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Ink Free" panose="03080402000500000000" pitchFamily="66" charset="0"/>
              </a:rPr>
              <a:t>Agilidade nos procedimentos 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Ink Free" panose="03080402000500000000" pitchFamily="66" charset="0"/>
              </a:rPr>
              <a:t>Responder a expectativa 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Ink Free" panose="03080402000500000000" pitchFamily="66" charset="0"/>
              </a:rPr>
              <a:t>Caixa previsível 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pt-BR" sz="2800" b="0" strike="noStrike" spc="-1" dirty="0">
              <a:solidFill>
                <a:srgbClr val="00000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Ink Free"/>
              </a:rPr>
              <a:t>Benefícios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Espaço Reservado para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latin typeface="Ink Free" panose="03080402000500000000" pitchFamily="66" charset="0"/>
              </a:rPr>
              <a:t>O poder de gerência é maior.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latin typeface="Ink Free" panose="03080402000500000000" pitchFamily="66" charset="0"/>
              </a:rPr>
              <a:t>Melhora o relacionamento com os clientes.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latin typeface="Ink Free" panose="03080402000500000000" pitchFamily="66" charset="0"/>
              </a:rPr>
              <a:t>Comunicação aperfeiçoada da equipe.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Ink Free"/>
              </a:rPr>
              <a:t>Pontos negativos/dificuldades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Espaço Reservado para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A utilização de um software muito complexo que pode gerar ainda mais dificuldades no dia a dia com sua utilização, e com isso mais burocracia, coisa que não deve acontecer pois, mesmo que se trate de armazenamento de dados, essa operação deve ser dinâmica e fluida para não atrapalhar todo o processo.</a:t>
            </a:r>
            <a:endParaRPr lang="pt-BR" sz="2800" spc="-1" dirty="0">
              <a:solidFill>
                <a:srgbClr val="000000"/>
              </a:solidFill>
              <a:latin typeface="Ink Free" panose="03080402000500000000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Não c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ontratar pessoas que não possuem a visão de entender a importância de criar algo especifico para o cliente, e também não realizar o treinamento adequado para que todos sempre possam entender a importância de conhecer o cliente.</a:t>
            </a:r>
            <a:endParaRPr lang="pt-BR" sz="2800" b="0" strike="noStrike" spc="-1" dirty="0">
              <a:solidFill>
                <a:srgbClr val="00000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Ink Free"/>
              </a:rPr>
              <a:t>Empresas que utilizam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Espaço Reservado para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Conta Azul 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Caloi 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GPA </a:t>
            </a:r>
            <a:r>
              <a:rPr lang="pt-BR" sz="2800" b="0" strike="noStrike" spc="-1" dirty="0" err="1" smtClean="0">
                <a:solidFill>
                  <a:srgbClr val="000000"/>
                </a:solidFill>
                <a:latin typeface="Ink Free" panose="03080402000500000000" pitchFamily="66" charset="0"/>
              </a:rPr>
              <a:t>Malls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 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err="1" smtClean="0">
                <a:solidFill>
                  <a:srgbClr val="000000"/>
                </a:solidFill>
                <a:latin typeface="Ink Free" panose="03080402000500000000" pitchFamily="66" charset="0"/>
              </a:rPr>
              <a:t>Ifood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 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err="1" smtClean="0">
                <a:solidFill>
                  <a:srgbClr val="000000"/>
                </a:solidFill>
                <a:latin typeface="Ink Free" panose="03080402000500000000" pitchFamily="66" charset="0"/>
              </a:rPr>
              <a:t>Edenred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Ink Free" panose="03080402000500000000" pitchFamily="66" charset="0"/>
              </a:rPr>
              <a:t> .</a:t>
            </a:r>
            <a:endParaRPr lang="pt-BR" sz="2800" b="0" strike="noStrike" spc="-1" dirty="0">
              <a:solidFill>
                <a:srgbClr val="00000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al Life Startup Pitch Deck by Slide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E599"/>
      </a:lt2>
      <a:accent1>
        <a:srgbClr val="F9B345"/>
      </a:accent1>
      <a:accent2>
        <a:srgbClr val="E2712E"/>
      </a:accent2>
      <a:accent3>
        <a:srgbClr val="E16E74"/>
      </a:accent3>
      <a:accent4>
        <a:srgbClr val="9A182D"/>
      </a:accent4>
      <a:accent5>
        <a:srgbClr val="BD60A1"/>
      </a:accent5>
      <a:accent6>
        <a:srgbClr val="561A4B"/>
      </a:accent6>
      <a:hlink>
        <a:srgbClr val="000000"/>
      </a:hlink>
      <a:folHlink>
        <a:srgbClr val="0097A7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407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30" baseType="lpstr">
      <vt:lpstr>Arial</vt:lpstr>
      <vt:lpstr>Calibri</vt:lpstr>
      <vt:lpstr>Didact Gothic</vt:lpstr>
      <vt:lpstr>Garamond</vt:lpstr>
      <vt:lpstr>Ink Free</vt:lpstr>
      <vt:lpstr>Lato</vt:lpstr>
      <vt:lpstr>Livvic</vt:lpstr>
      <vt:lpstr>Open Sans</vt:lpstr>
      <vt:lpstr>Patrick Hand</vt:lpstr>
      <vt:lpstr>Proxima Nova</vt:lpstr>
      <vt:lpstr>Proxima Nova Semibold</vt:lpstr>
      <vt:lpstr>Roboto</vt:lpstr>
      <vt:lpstr>Roboto Condensed Light</vt:lpstr>
      <vt:lpstr>Secular One</vt:lpstr>
      <vt:lpstr>Times New Roman</vt:lpstr>
      <vt:lpstr>Wingdings</vt:lpstr>
      <vt:lpstr>Real Life Startup Pitch Deck by Slidego</vt:lpstr>
      <vt:lpstr>Slidesgo Final Pages</vt:lpstr>
      <vt:lpstr>Orgânico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 Management - CRM</dc:title>
  <dc:subject/>
  <dc:creator>leticia</dc:creator>
  <dc:description/>
  <cp:lastModifiedBy>Glauco</cp:lastModifiedBy>
  <cp:revision>10</cp:revision>
  <dcterms:created xsi:type="dcterms:W3CDTF">2021-08-17T14:46:16Z</dcterms:created>
  <dcterms:modified xsi:type="dcterms:W3CDTF">2021-08-22T22:00:43Z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