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61" r:id="rId4"/>
    <p:sldId id="280" r:id="rId5"/>
    <p:sldId id="291" r:id="rId6"/>
    <p:sldId id="288" r:id="rId7"/>
    <p:sldId id="289" r:id="rId8"/>
    <p:sldId id="263" r:id="rId9"/>
    <p:sldId id="292" r:id="rId10"/>
    <p:sldId id="293" r:id="rId11"/>
    <p:sldId id="294" r:id="rId12"/>
    <p:sldId id="286" r:id="rId13"/>
    <p:sldId id="287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677"/>
    <a:srgbClr val="3C847D"/>
    <a:srgbClr val="529C9A"/>
    <a:srgbClr val="4D232C"/>
    <a:srgbClr val="F9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-78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CE6E-1CC6-49A9-9339-D31C0AD59C63}" type="datetimeFigureOut">
              <a:rPr lang="pt-BR" smtClean="0"/>
              <a:t>26/10/2017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DE04-CDAB-4C0C-B382-3A74468F0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43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A3F7F-8199-4B6E-B54F-9DC26422322C}" type="datetimeFigureOut">
              <a:rPr lang="pt-BR" smtClean="0"/>
              <a:pPr/>
              <a:t>26/10/2017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04ECE-C3FA-4964-B6B7-3D1EBB8220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31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2D5677">
                    <a:shade val="30000"/>
                    <a:satMod val="115000"/>
                  </a:srgbClr>
                </a:gs>
                <a:gs pos="50000">
                  <a:srgbClr val="2D5677">
                    <a:shade val="67500"/>
                    <a:satMod val="115000"/>
                  </a:srgbClr>
                </a:gs>
                <a:gs pos="100000">
                  <a:srgbClr val="2D56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4955" y="3794077"/>
            <a:ext cx="8825658" cy="983303"/>
          </a:xfrm>
        </p:spPr>
        <p:txBody>
          <a:bodyPr anchor="b"/>
          <a:lstStyle>
            <a:lvl1pPr>
              <a:defRPr sz="5400" baseline="0"/>
            </a:lvl1pPr>
          </a:lstStyle>
          <a:p>
            <a:r>
              <a:rPr lang="pt-BR" dirty="0" smtClean="0"/>
              <a:t>TÍTULO DA VIDEOAULA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-1"/>
            <a:ext cx="685800" cy="1815153"/>
          </a:xfrm>
          <a:prstGeom prst="rect">
            <a:avLst/>
          </a:prstGeom>
          <a:solidFill>
            <a:srgbClr val="3C84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5" y="2593075"/>
            <a:ext cx="8794264" cy="3433982"/>
          </a:xfr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Seu texto aqui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 userDrawn="1"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3C84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2D5677">
                    <a:shade val="30000"/>
                    <a:satMod val="115000"/>
                  </a:srgbClr>
                </a:gs>
                <a:gs pos="50000">
                  <a:srgbClr val="2D5677">
                    <a:shade val="67500"/>
                    <a:satMod val="115000"/>
                  </a:srgbClr>
                </a:gs>
                <a:gs pos="100000">
                  <a:srgbClr val="2D56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920203" y="64597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923095" y="2652424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0515" y="1020771"/>
            <a:ext cx="8453906" cy="2696632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pt-BR" dirty="0" smtClean="0"/>
              <a:t>Citação:</a:t>
            </a:r>
            <a:br>
              <a:rPr lang="pt-BR" dirty="0" smtClean="0"/>
            </a:br>
            <a:r>
              <a:rPr lang="pt-BR" dirty="0" smtClean="0"/>
              <a:t>fonte 28 </a:t>
            </a:r>
            <a:r>
              <a:rPr lang="pt-BR" dirty="0" err="1" smtClean="0"/>
              <a:t>pts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alinhamento à esquerda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3C84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2D5677">
                    <a:shade val="30000"/>
                    <a:satMod val="115000"/>
                  </a:srgbClr>
                </a:gs>
                <a:gs pos="50000">
                  <a:srgbClr val="2D5677">
                    <a:shade val="67500"/>
                    <a:satMod val="115000"/>
                  </a:srgbClr>
                </a:gs>
                <a:gs pos="100000">
                  <a:srgbClr val="2D56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Título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3C84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55" r:id="rId4"/>
    <p:sldLayoutId id="2147483672" r:id="rId5"/>
    <p:sldLayoutId id="2147483650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 baseline="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3493" y="2264304"/>
            <a:ext cx="10289163" cy="1568950"/>
          </a:xfrm>
        </p:spPr>
        <p:txBody>
          <a:bodyPr/>
          <a:lstStyle/>
          <a:p>
            <a:pPr algn="ctr"/>
            <a:r>
              <a:rPr lang="pt-BR" sz="4400" smtClean="0"/>
              <a:t>INFORMÁTICA </a:t>
            </a:r>
            <a:r>
              <a:rPr lang="pt-BR" sz="4400" dirty="0" smtClean="0"/>
              <a:t>E DIREITO</a:t>
            </a:r>
            <a:endParaRPr lang="pt-BR" sz="4400" dirty="0"/>
          </a:p>
        </p:txBody>
      </p:sp>
      <p:pic>
        <p:nvPicPr>
          <p:cNvPr id="6" name="Imagem 5" descr="logorede_BRAN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65" y="843464"/>
            <a:ext cx="2414526" cy="846792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 bwMode="gray">
          <a:xfrm>
            <a:off x="2053590" y="4829026"/>
            <a:ext cx="8825658" cy="925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sz="4800" dirty="0" err="1" smtClean="0"/>
              <a:t>Msc</a:t>
            </a:r>
            <a:r>
              <a:rPr lang="pt-BR" sz="4800" dirty="0" smtClean="0"/>
              <a:t>. Fabrícia Pires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8354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973667"/>
            <a:ext cx="10715001" cy="995809"/>
          </a:xfrm>
        </p:spPr>
        <p:txBody>
          <a:bodyPr/>
          <a:lstStyle/>
          <a:p>
            <a:pPr algn="ctr"/>
            <a:r>
              <a:rPr lang="pt-BR" dirty="0"/>
              <a:t>Direito da </a:t>
            </a:r>
            <a:r>
              <a:rPr lang="pt-BR" dirty="0" smtClean="0"/>
              <a:t>Informática: exemplos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60416" y="2774349"/>
            <a:ext cx="11235397" cy="2454143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Associações e institutos de direitos e informática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IBDE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ABDTIC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IBDI]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DIINF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SBCF ciências forenses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47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973667"/>
            <a:ext cx="10715001" cy="995809"/>
          </a:xfrm>
        </p:spPr>
        <p:txBody>
          <a:bodyPr/>
          <a:lstStyle/>
          <a:p>
            <a:pPr algn="ctr"/>
            <a:r>
              <a:rPr lang="pt-BR" dirty="0"/>
              <a:t>A Lei de Informática (conforma as leis 8.248/91, 10.176/01, 11.077/04 e 13.023/14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300219" y="3131536"/>
            <a:ext cx="11235397" cy="2454143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é uma lei que concede incentivos fiscais para empresas do setor de tecnologia (áreas de hardware  e automação), que tenham por prática investir em Pesquisa e Desenvolvimento. Redução do </a:t>
            </a:r>
            <a:r>
              <a:rPr lang="pt-BR" sz="3200" dirty="0"/>
              <a:t>IPI em produtos habilitados/incentivados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4215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Informática </a:t>
            </a:r>
            <a:r>
              <a:rPr lang="pt-BR" dirty="0"/>
              <a:t>jurídica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36448" y="2678418"/>
            <a:ext cx="11228832" cy="37223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é o processamento e armazenamento eletrônico das informações jurídicas, com caráter complementar ao trabalho do operador do Direito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Compreende a correta utilização de editores de texto, instalação de programas, utilização de certificados digitais, envio de </a:t>
            </a:r>
            <a:r>
              <a:rPr lang="pt-BR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e-mails, 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criação de sites ou blogs, e manuseio do hardware correspondente, entre outras opções.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53000" y="11673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Trata-se da aplicação da informática no Direito e em seus processos e procedimentos inerentes.</a:t>
            </a:r>
          </a:p>
        </p:txBody>
      </p:sp>
    </p:spTree>
    <p:extLst>
      <p:ext uri="{BB962C8B-B14F-4D97-AF65-F5344CB8AC3E}">
        <p14:creationId xmlns:p14="http://schemas.microsoft.com/office/powerpoint/2010/main" val="309476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4" y="816747"/>
            <a:ext cx="8919221" cy="85961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4514850" y="2593074"/>
            <a:ext cx="6857999" cy="4091207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Pesquisa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de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legislação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em meios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eletrônicos</a:t>
            </a: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Pesquisa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de doutrina em meios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eletrônicos</a:t>
            </a: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Pesquisa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de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jurisprudência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em meios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eletrônicos </a:t>
            </a: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Sistemas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de busca na 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Serviços disponíveis 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na internet na </a:t>
            </a:r>
            <a:r>
              <a:rPr lang="pt-BR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área jurídica</a:t>
            </a: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237485"/>
            <a:ext cx="4152900" cy="44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8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4" y="816747"/>
            <a:ext cx="8919221" cy="85961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472966" y="2680137"/>
            <a:ext cx="11430000" cy="3547242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/>
              <a:t>Crimes contra a honra (</a:t>
            </a:r>
            <a:r>
              <a:rPr lang="pt-BR" sz="2400" dirty="0" err="1"/>
              <a:t>arts</a:t>
            </a:r>
            <a:r>
              <a:rPr lang="pt-BR" sz="2400" dirty="0"/>
              <a:t>. 138,139 e 140 do CP) – casos em que há a ofensa da honra, utilizando-se como meio a internet, seus sites e aplicativos;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Crime </a:t>
            </a:r>
            <a:r>
              <a:rPr lang="pt-BR" sz="2400" dirty="0"/>
              <a:t>de ameaça (art. 147 do CP) – casos em que há a qualquer tipo de ameaça, utilizando-se como meio a internet, seus sites e aplicativos;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Furto </a:t>
            </a:r>
            <a:r>
              <a:rPr lang="pt-BR" sz="2400" dirty="0"/>
              <a:t>(art. 155 do CP) – casos em que há o furto de bens, normalmente dinheiro de conta corrente, utilizando-se como meio a internet, seus sites e aplicativos;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Extorsão </a:t>
            </a:r>
            <a:r>
              <a:rPr lang="pt-BR" sz="2400" dirty="0"/>
              <a:t>(art. 158 do CP) e Extorsão Indireta (art. 160 do CP); casos em que há extorsão – ameaça de se fazer algo caso não seja obtido o benefício pretendido, utilizando-se como meio a internet, seus sites e aplicativos;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Apropriação </a:t>
            </a:r>
            <a:r>
              <a:rPr lang="pt-BR" sz="2400" dirty="0"/>
              <a:t>indébita (art. 168 do CP) – casos em que há a apropriação de bens em que se tem a posse, utilizando-se como meio a internet, seus sites e aplicativos</a:t>
            </a:r>
            <a:r>
              <a:rPr lang="pt-BR" sz="2400" dirty="0" smtClean="0"/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5676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44" y="816747"/>
            <a:ext cx="8919221" cy="85961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472966" y="2569779"/>
            <a:ext cx="11193517" cy="3547242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Violação </a:t>
            </a:r>
            <a:r>
              <a:rPr lang="pt-BR" sz="2400" dirty="0"/>
              <a:t>de direito autoral (art. 184 do CP) – casos em que há a violação de direitos autorais, como cópias indevidas de sistemas, sites, aplicativos, textos, </a:t>
            </a:r>
            <a:r>
              <a:rPr lang="pt-BR" sz="2400" dirty="0" smtClean="0"/>
              <a:t>etc</a:t>
            </a:r>
            <a:r>
              <a:rPr lang="pt-BR" sz="2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Injúria </a:t>
            </a:r>
            <a:r>
              <a:rPr lang="pt-BR" sz="2400" dirty="0"/>
              <a:t>Racial, prevista no artigo 140, § 3º do Código Penal, que nada mais é que praticar qualquer tipo de ofensa discriminatória onde o alvo, ou a vítima no caso, é uma pessoa ou grupo determinado de pessoas, como por exemplo, os xingamentos referentes à raça ou cor da vítima</a:t>
            </a:r>
            <a:r>
              <a:rPr lang="pt-BR" sz="2400" dirty="0" smtClean="0"/>
              <a:t>.</a:t>
            </a:r>
            <a:endParaRPr lang="pt-BR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400" dirty="0" smtClean="0"/>
              <a:t>Racismo</a:t>
            </a:r>
            <a:r>
              <a:rPr lang="pt-BR" sz="2400" dirty="0"/>
              <a:t>, previsto do artigo 20 da Lei nº 7.716/89 e na Constituição Federal – O Racismo, diferentemente da injúria racial, só ocorre quando as ofensas atingirem toda uma “raça”, etnia, religião ou origem, onde não há como determinar o número de vítimas ofendidas, como por </a:t>
            </a:r>
            <a:r>
              <a:rPr lang="pt-BR" sz="2400" dirty="0" smtClean="0"/>
              <a:t>exemplo.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13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direito?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333999" y="2379785"/>
            <a:ext cx="6553201" cy="364727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333333"/>
                </a:solidFill>
                <a:latin typeface="Open Sans"/>
              </a:rPr>
              <a:t>A ciência do direito é um ramo das ciências sociais que estuda as normas obrigatórias que controlam as relações dos indivíduos em uma </a:t>
            </a:r>
            <a:r>
              <a:rPr lang="pt-BR" sz="3200" dirty="0" smtClean="0">
                <a:solidFill>
                  <a:srgbClr val="333333"/>
                </a:solidFill>
                <a:latin typeface="Open Sans"/>
              </a:rPr>
              <a:t>sociedade. Kelsen 2002.</a:t>
            </a:r>
            <a:endParaRPr lang="pt-BR" sz="3200" dirty="0"/>
          </a:p>
        </p:txBody>
      </p:sp>
      <p:pic>
        <p:nvPicPr>
          <p:cNvPr id="1026" name="Picture 2" descr="Resultado de imagem para dire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587" y="2502806"/>
            <a:ext cx="4762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1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24769" cy="706964"/>
          </a:xfrm>
        </p:spPr>
        <p:txBody>
          <a:bodyPr/>
          <a:lstStyle/>
          <a:p>
            <a:r>
              <a:rPr lang="pt-BR" dirty="0" smtClean="0"/>
              <a:t>A</a:t>
            </a:r>
            <a:r>
              <a:rPr lang="pt-BR" dirty="0"/>
              <a:t> comunicação </a:t>
            </a:r>
            <a:r>
              <a:rPr lang="pt-BR" dirty="0" smtClean="0"/>
              <a:t>é direito </a:t>
            </a:r>
            <a:r>
              <a:rPr lang="pt-BR" dirty="0"/>
              <a:t>universal e indissociável de todos os outros direitos fundamentais.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376197" y="1858719"/>
            <a:ext cx="11687466" cy="3340897"/>
          </a:xfrm>
        </p:spPr>
        <p:txBody>
          <a:bodyPr>
            <a:noAutofit/>
          </a:bodyPr>
          <a:lstStyle/>
          <a:p>
            <a:pPr fontAlgn="base"/>
            <a:r>
              <a:rPr lang="pt-BR" sz="2400" dirty="0"/>
              <a:t>O direito à comunicação é um dos pilares centrais de uma sociedade democrática. </a:t>
            </a:r>
            <a:endParaRPr lang="pt-BR" sz="2400" dirty="0" smtClean="0"/>
          </a:p>
          <a:p>
            <a:pPr fontAlgn="base"/>
            <a:r>
              <a:rPr lang="pt-BR" sz="2400" dirty="0" smtClean="0"/>
              <a:t>O direito de </a:t>
            </a:r>
            <a:r>
              <a:rPr lang="pt-BR" sz="2400" dirty="0"/>
              <a:t>todas as pessoas de ter voz, de se </a:t>
            </a:r>
            <a:r>
              <a:rPr lang="pt-BR" sz="2400" dirty="0" smtClean="0"/>
              <a:t>expressar, isso inclui ter </a:t>
            </a:r>
            <a:r>
              <a:rPr lang="pt-BR" sz="2400" dirty="0"/>
              <a:t>acesso aos meios de produção e veiculação de informação, de possuir condições técnicas e materiais para ouvir e ser ouvida, de ter o conhecimento necessário para estabelecer uma relação autônoma e independente frente aos meios de </a:t>
            </a:r>
            <a:r>
              <a:rPr lang="pt-BR" sz="2400" dirty="0" smtClean="0"/>
              <a:t>comunicação. </a:t>
            </a:r>
          </a:p>
          <a:p>
            <a:pPr fontAlgn="base"/>
            <a:r>
              <a:rPr lang="pt-BR" sz="2400" dirty="0" smtClean="0"/>
              <a:t>É dever </a:t>
            </a:r>
            <a:r>
              <a:rPr lang="pt-BR" sz="2400" dirty="0"/>
              <a:t>e papel do Estado a </a:t>
            </a:r>
            <a:r>
              <a:rPr lang="pt-BR" sz="2400" dirty="0" smtClean="0"/>
              <a:t>promoção</a:t>
            </a:r>
            <a:r>
              <a:rPr lang="pt-BR" sz="2400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23" y="4259179"/>
            <a:ext cx="627434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524769" cy="706964"/>
          </a:xfrm>
        </p:spPr>
        <p:txBody>
          <a:bodyPr/>
          <a:lstStyle/>
          <a:p>
            <a:r>
              <a:rPr lang="pt-BR" b="1" dirty="0" smtClean="0"/>
              <a:t>Direito da informática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52660" y="2893435"/>
            <a:ext cx="11510385" cy="3340897"/>
          </a:xfrm>
        </p:spPr>
        <p:txBody>
          <a:bodyPr>
            <a:noAutofit/>
          </a:bodyPr>
          <a:lstStyle/>
          <a:p>
            <a:r>
              <a:rPr lang="pt-BR" sz="2400" dirty="0" smtClean="0"/>
              <a:t>Visa regulamentar </a:t>
            </a:r>
            <a:r>
              <a:rPr lang="pt-BR" sz="2400" dirty="0"/>
              <a:t>as relações sociais ocorridas no âmbito da tecnologia da informação.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Evolução </a:t>
            </a:r>
            <a:r>
              <a:rPr lang="pt-BR" sz="2400" dirty="0"/>
              <a:t>do próprio direito, que busca resolver os complexos (e muitas vezes novos) problemas jurídicos ocasionados no âmbito da sociedade da informação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 smtClean="0"/>
              <a:t>"</a:t>
            </a:r>
            <a:r>
              <a:rPr lang="pt-BR" sz="2400" dirty="0"/>
              <a:t>Direito </a:t>
            </a:r>
            <a:r>
              <a:rPr lang="pt-BR" sz="2400" dirty="0" smtClean="0"/>
              <a:t>Informático“</a:t>
            </a:r>
          </a:p>
          <a:p>
            <a:r>
              <a:rPr lang="pt-BR" sz="2400" dirty="0" smtClean="0"/>
              <a:t>"</a:t>
            </a:r>
            <a:r>
              <a:rPr lang="pt-BR" sz="2400" dirty="0"/>
              <a:t>Direito </a:t>
            </a:r>
            <a:r>
              <a:rPr lang="pt-BR" sz="2400" dirty="0" smtClean="0"/>
              <a:t>Eletrônico“</a:t>
            </a:r>
          </a:p>
          <a:p>
            <a:r>
              <a:rPr lang="pt-BR" sz="2400" dirty="0" smtClean="0"/>
              <a:t>"</a:t>
            </a:r>
            <a:r>
              <a:rPr lang="pt-BR" sz="2400" dirty="0"/>
              <a:t>Direito da Tecnologia da </a:t>
            </a:r>
            <a:r>
              <a:rPr lang="pt-BR" sz="2400" dirty="0" smtClean="0"/>
              <a:t>Informação“</a:t>
            </a:r>
          </a:p>
          <a:p>
            <a:r>
              <a:rPr lang="pt-BR" sz="2400" dirty="0" smtClean="0"/>
              <a:t>"</a:t>
            </a:r>
            <a:r>
              <a:rPr lang="pt-BR" sz="2400" dirty="0"/>
              <a:t>Direito da Internet</a:t>
            </a:r>
            <a:r>
              <a:rPr lang="pt-BR" sz="2400" dirty="0" smtClean="0"/>
              <a:t>",</a:t>
            </a:r>
          </a:p>
          <a:p>
            <a:r>
              <a:rPr lang="pt-BR" sz="2400" dirty="0" smtClean="0"/>
              <a:t>"</a:t>
            </a:r>
            <a:r>
              <a:rPr lang="pt-BR" sz="2400" dirty="0"/>
              <a:t>Direito </a:t>
            </a:r>
            <a:r>
              <a:rPr lang="pt-BR" sz="2400" dirty="0" smtClean="0"/>
              <a:t>Cibernético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"Direito Digital" tem se tornado </a:t>
            </a:r>
            <a:r>
              <a:rPr lang="pt-BR" sz="2400" dirty="0" smtClean="0"/>
              <a:t>popular </a:t>
            </a:r>
            <a:r>
              <a:rPr lang="pt-BR" sz="2400" dirty="0"/>
              <a:t>no Brasil para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indicar </a:t>
            </a:r>
            <a:r>
              <a:rPr lang="pt-BR" sz="2400" dirty="0"/>
              <a:t>questões jurídicas relativas à Internet.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37" y="3917192"/>
            <a:ext cx="3517549" cy="25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 da informática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487680" y="2105394"/>
            <a:ext cx="11314176" cy="4124717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333333"/>
                </a:solidFill>
                <a:latin typeface="Open Sans"/>
              </a:rPr>
              <a:t>é um campo do Direito que se propõe a estudar aspectos jurídicos do uso de computadores e da tecnologia da </a:t>
            </a:r>
            <a:r>
              <a:rPr lang="pt-BR" sz="2400" dirty="0" smtClean="0">
                <a:solidFill>
                  <a:srgbClr val="333333"/>
                </a:solidFill>
                <a:latin typeface="Open Sans"/>
              </a:rPr>
              <a:t>informação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 smtClean="0">
                <a:solidFill>
                  <a:srgbClr val="333333"/>
                </a:solidFill>
                <a:latin typeface="Open Sans"/>
              </a:rPr>
              <a:t>Uma </a:t>
            </a:r>
            <a:r>
              <a:rPr lang="pt-BR" sz="2400" dirty="0">
                <a:solidFill>
                  <a:srgbClr val="333333"/>
                </a:solidFill>
                <a:latin typeface="Open Sans"/>
              </a:rPr>
              <a:t>nova área do estudo do Direito. Trata-se pois de uma evolução do próprio direito, que busca resolver os complexos (e muitas vezes novos) problemas jurídicos ocasionados no âmbito da sociedade da informação.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333333"/>
                </a:solidFill>
                <a:latin typeface="Open Sans"/>
              </a:rPr>
              <a:t>visa regulamentar as relações sociais ocorridas no âmbito da tecnologia da informação. </a:t>
            </a:r>
          </a:p>
        </p:txBody>
      </p:sp>
    </p:spTree>
    <p:extLst>
      <p:ext uri="{BB962C8B-B14F-4D97-AF65-F5344CB8AC3E}">
        <p14:creationId xmlns:p14="http://schemas.microsoft.com/office/powerpoint/2010/main" val="1402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 da Informática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46770" y="2569629"/>
            <a:ext cx="11716984" cy="3433982"/>
          </a:xfrm>
        </p:spPr>
        <p:txBody>
          <a:bodyPr>
            <a:noAutofit/>
          </a:bodyPr>
          <a:lstStyle/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Documento eletrônico. Contrato eletrônico 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Criptografia. Assinatura digital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Relações  de consumo em ambiente eletrônico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Os meios eletrônicos e a tributação 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Direitos autorais em ambiente eletrônico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Crimes de informática</a:t>
            </a:r>
          </a:p>
          <a:p>
            <a:pPr marL="804863" indent="-354013">
              <a:buFont typeface="Arial" panose="020B0604020202020204" pitchFamily="34" charset="0"/>
              <a:buChar char="•"/>
            </a:pPr>
            <a:r>
              <a:rPr lang="pt-BR" sz="3200" dirty="0"/>
              <a:t>Trabalho e Privacidade em ambiente eletrônico </a:t>
            </a:r>
          </a:p>
        </p:txBody>
      </p:sp>
    </p:spTree>
    <p:extLst>
      <p:ext uri="{BB962C8B-B14F-4D97-AF65-F5344CB8AC3E}">
        <p14:creationId xmlns:p14="http://schemas.microsoft.com/office/powerpoint/2010/main" val="225577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 da Informática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48640" y="2593074"/>
            <a:ext cx="11265407" cy="3576077"/>
          </a:xfrm>
        </p:spPr>
        <p:txBody>
          <a:bodyPr>
            <a:normAutofit fontScale="25000" lnSpcReduction="20000"/>
          </a:bodyPr>
          <a:lstStyle/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Informatização do </a:t>
            </a:r>
            <a:r>
              <a:rPr lang="pt-BR" sz="12800" dirty="0"/>
              <a:t>processo </a:t>
            </a:r>
            <a:r>
              <a:rPr lang="pt-BR" sz="12800" dirty="0" smtClean="0"/>
              <a:t>judicial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Os </a:t>
            </a:r>
            <a:r>
              <a:rPr lang="pt-BR" sz="12800" dirty="0"/>
              <a:t>meios eletrônicos e as </a:t>
            </a:r>
            <a:r>
              <a:rPr lang="pt-BR" sz="12800" dirty="0" smtClean="0"/>
              <a:t>eleições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Regulamentação </a:t>
            </a:r>
            <a:r>
              <a:rPr lang="pt-BR" sz="12800" dirty="0"/>
              <a:t>da internet no </a:t>
            </a:r>
            <a:r>
              <a:rPr lang="pt-BR" sz="12800" dirty="0" smtClean="0"/>
              <a:t>Brasil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Responsabilidade </a:t>
            </a:r>
            <a:r>
              <a:rPr lang="pt-BR" sz="12800" dirty="0"/>
              <a:t>civil do provedor de acesso </a:t>
            </a:r>
            <a:r>
              <a:rPr lang="pt-BR" sz="12800" dirty="0" smtClean="0"/>
              <a:t>a internet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Regulamentação </a:t>
            </a:r>
            <a:r>
              <a:rPr lang="pt-BR" sz="12800" dirty="0"/>
              <a:t>do software no </a:t>
            </a:r>
            <a:r>
              <a:rPr lang="pt-BR" sz="12800" dirty="0" smtClean="0"/>
              <a:t>Brasil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Regulamentação </a:t>
            </a:r>
            <a:r>
              <a:rPr lang="pt-BR" sz="12800" dirty="0"/>
              <a:t>da </a:t>
            </a:r>
            <a:r>
              <a:rPr lang="pt-BR" sz="12800" dirty="0" smtClean="0"/>
              <a:t>Educação </a:t>
            </a:r>
            <a:r>
              <a:rPr lang="pt-BR" sz="12800" dirty="0"/>
              <a:t>a </a:t>
            </a:r>
            <a:r>
              <a:rPr lang="pt-BR" sz="12800" dirty="0" smtClean="0"/>
              <a:t>Distância </a:t>
            </a:r>
            <a:r>
              <a:rPr lang="pt-BR" sz="12800" dirty="0"/>
              <a:t>(</a:t>
            </a:r>
            <a:r>
              <a:rPr lang="pt-BR" sz="12800" dirty="0" smtClean="0"/>
              <a:t>EAD)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800" dirty="0" smtClean="0"/>
              <a:t>A </a:t>
            </a:r>
            <a:r>
              <a:rPr lang="pt-BR" sz="12800" dirty="0"/>
              <a:t>internet e a Lei de Imprensa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58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615" y="973667"/>
            <a:ext cx="10715001" cy="995809"/>
          </a:xfrm>
        </p:spPr>
        <p:txBody>
          <a:bodyPr/>
          <a:lstStyle/>
          <a:p>
            <a:pPr algn="ctr"/>
            <a:r>
              <a:rPr lang="pt-BR" dirty="0"/>
              <a:t>Direito da </a:t>
            </a:r>
            <a:r>
              <a:rPr lang="pt-BR" dirty="0" smtClean="0"/>
              <a:t>Informática: exemplos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60416" y="2774349"/>
            <a:ext cx="11235397" cy="2454143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Moedas criptográficas: </a:t>
            </a:r>
            <a:r>
              <a:rPr lang="pt-BR" sz="3200" dirty="0" err="1"/>
              <a:t>Bitcoin</a:t>
            </a:r>
            <a:r>
              <a:rPr lang="pt-BR" sz="3200" dirty="0"/>
              <a:t> e a incidência normativa no sistema </a:t>
            </a:r>
            <a:r>
              <a:rPr lang="pt-BR" sz="3200" dirty="0" smtClean="0"/>
              <a:t>tributário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Limitação </a:t>
            </a:r>
            <a:r>
              <a:rPr lang="pt-BR" sz="3200" dirty="0"/>
              <a:t>de franquia de dados pelas </a:t>
            </a:r>
            <a:r>
              <a:rPr lang="pt-BR" sz="3200" dirty="0" smtClean="0"/>
              <a:t>operadoras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As </a:t>
            </a:r>
            <a:r>
              <a:rPr lang="pt-BR" sz="3200" dirty="0"/>
              <a:t>relações virtuais no Código Civil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Ciberespaço: formas de </a:t>
            </a:r>
            <a:r>
              <a:rPr lang="pt-BR" sz="3200" dirty="0" smtClean="0"/>
              <a:t>regulamentação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3200" dirty="0" smtClean="0"/>
              <a:t>Bloqueio de aplicativos como </a:t>
            </a:r>
            <a:r>
              <a:rPr lang="pt-BR" sz="3200" dirty="0" err="1" smtClean="0"/>
              <a:t>Whatsapp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917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2880" y="229426"/>
            <a:ext cx="8761413" cy="708025"/>
          </a:xfrm>
        </p:spPr>
        <p:txBody>
          <a:bodyPr/>
          <a:lstStyle/>
          <a:p>
            <a:r>
              <a:rPr lang="pt-BR" dirty="0"/>
              <a:t>Marco Civil da Internet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4294967295"/>
          </p:nvPr>
        </p:nvSpPr>
        <p:spPr>
          <a:xfrm>
            <a:off x="6469380" y="1337501"/>
            <a:ext cx="5743575" cy="3600450"/>
          </a:xfrm>
        </p:spPr>
        <p:txBody>
          <a:bodyPr>
            <a:noAutofit/>
          </a:bodyPr>
          <a:lstStyle/>
          <a:p>
            <a:r>
              <a:rPr lang="pt-BR" sz="2800" dirty="0"/>
              <a:t>é uma</a:t>
            </a:r>
            <a:r>
              <a:rPr lang="pt-BR" sz="2800" b="1" dirty="0"/>
              <a:t> lei que visa orientar os direitos e deveres dos usuários, provedores de serviços e conteúdos e demais envolvidos com o uso da Internet no Brasil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37451"/>
            <a:ext cx="6286500" cy="40005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2880" y="4482991"/>
            <a:ext cx="11594592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6699FF"/>
              </a:buClr>
              <a:buSzPct val="80000"/>
              <a:buFont typeface="Wingdings 3" charset="2"/>
              <a:buChar char=""/>
            </a:pPr>
            <a:endParaRPr lang="pt-BR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6699FF"/>
              </a:buClr>
              <a:buSzPct val="80000"/>
              <a:buFont typeface="Wingdings 3" charset="2"/>
              <a:buChar char=""/>
            </a:pP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Marco Civil da Internet é o nome popular da </a:t>
            </a:r>
            <a:r>
              <a:rPr lang="pt-B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lei nº 12.965</a:t>
            </a:r>
            <a:r>
              <a:rPr lang="pt-B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de 23 de abril de 2014 – conhecida por “Constituição da Internet” – e é responsável por estabelecer os princípios e garantias normativas do convívio civil na rede mundial online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541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Personalizada 3">
      <a:dk1>
        <a:sysClr val="windowText" lastClr="000000"/>
      </a:dk1>
      <a:lt1>
        <a:sysClr val="window" lastClr="FFFFFF"/>
      </a:lt1>
      <a:dk2>
        <a:srgbClr val="325F87"/>
      </a:dk2>
      <a:lt2>
        <a:srgbClr val="96ADBC"/>
      </a:lt2>
      <a:accent1>
        <a:srgbClr val="6699FF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6585CF"/>
      </a:accent6>
      <a:hlink>
        <a:srgbClr val="243C75"/>
      </a:hlink>
      <a:folHlink>
        <a:srgbClr val="325F87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786</Words>
  <Application>Microsoft Office PowerPoint</Application>
  <PresentationFormat>Personalizar</PresentationFormat>
  <Paragraphs>73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Íon - Sala da Diretoria</vt:lpstr>
      <vt:lpstr>INFORMÁTICA E DIREITO</vt:lpstr>
      <vt:lpstr>O que é direito?</vt:lpstr>
      <vt:lpstr>A comunicação é direito universal e indissociável de todos os outros direitos fundamentais.</vt:lpstr>
      <vt:lpstr>Direito da informática </vt:lpstr>
      <vt:lpstr>Direito da informática </vt:lpstr>
      <vt:lpstr>Direito da Informática</vt:lpstr>
      <vt:lpstr>Direito da Informática</vt:lpstr>
      <vt:lpstr>Direito da Informática: exemplos</vt:lpstr>
      <vt:lpstr>Marco Civil da Internet</vt:lpstr>
      <vt:lpstr>Direito da Informática: exemplos</vt:lpstr>
      <vt:lpstr>A Lei de Informática (conforma as leis 8.248/91, 10.176/01, 11.077/04 e 13.023/14)</vt:lpstr>
      <vt:lpstr>Informática jurídica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CORPORATIVA</dc:title>
  <dc:creator>Elis</dc:creator>
  <cp:lastModifiedBy>Fabrícia</cp:lastModifiedBy>
  <cp:revision>247</cp:revision>
  <dcterms:created xsi:type="dcterms:W3CDTF">2014-10-13T12:27:29Z</dcterms:created>
  <dcterms:modified xsi:type="dcterms:W3CDTF">2017-10-26T18:14:26Z</dcterms:modified>
</cp:coreProperties>
</file>