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theme+xml" PartName="/ppt/theme/theme2.xml"/>
  <Override ContentType="application/vnd.ms-powerpoint.revisioninfo+xml" PartName="/ppt/revisionInfo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306" r:id="rId4"/>
    <p:sldId id="286" r:id="rId5"/>
    <p:sldId id="287" r:id="rId6"/>
    <p:sldId id="288" r:id="rId7"/>
    <p:sldId id="289" r:id="rId8"/>
    <p:sldId id="290" r:id="rId9"/>
    <p:sldId id="258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7" r:id="rId26"/>
    <p:sldId id="284" r:id="rId27"/>
    <p:sldId id="260" r:id="rId28"/>
    <p:sldId id="257" r:id="rId29"/>
    <p:sldId id="259" r:id="rId30"/>
    <p:sldId id="261" r:id="rId31"/>
    <p:sldId id="262" r:id="rId32"/>
    <p:sldId id="263" r:id="rId33"/>
    <p:sldId id="264" r:id="rId34"/>
    <p:sldId id="283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  <p:sldId id="281" r:id="rId52"/>
    <p:sldId id="282" r:id="rId53"/>
    <p:sldId id="285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4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16BAB-14BB-452A-A35C-CE1AD5321A78}" v="39" dt="2020-10-19T14:47:12.808"/>
    <p1510:client id="{8B4326FA-9D7F-E4CC-8A1C-4499F31CE60E}" v="2285" dt="2020-10-19T16:48:28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10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3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07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BE4F-B99E-46E6-ACF7-2BAE9CEBC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84FE3-E3A3-4AB7-8A0A-1D56CEAF9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D5149-7F23-4342-86F0-DB4E7A2D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DE2C-AAC7-4863-BA1E-029090B9F23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E718-75C6-429E-82FE-3419A81C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49B8-FECA-4BD3-A241-E3A499A6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BD42-83D7-4F57-945A-08858A5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14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3DE3-6BA9-4B3B-8204-5122645E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AC26-F7D7-4707-A44E-A9C2803B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3478A-F880-49D3-B15B-6C9D6B51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DE2C-AAC7-4863-BA1E-029090B9F23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A7AFC-E1CA-4619-83E9-7F027162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989CF-AB09-49DB-94CE-74F6C421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BD42-83D7-4F57-945A-08858A5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47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306F-6FC2-40D2-81CB-3F88F3D5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836E5-2908-4BA6-AFCC-47B8EF33F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93992-5EA5-4F39-8AAB-F05EE4FD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DE2C-AAC7-4863-BA1E-029090B9F23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74A86-8BDB-4872-BD9C-C6F29BFC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A05CA-9732-4BE7-B82D-AA598787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BD42-83D7-4F57-945A-08858A5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25A2-FCD0-40D5-994C-18124999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4F87-79DA-4931-A88D-4EE851547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507A4-F910-41DA-8B1E-273C4E7CB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BED39-B823-406B-9A44-2FE2EF21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DE2C-AAC7-4863-BA1E-029090B9F23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721EF-CF00-4585-A200-7CA4D313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DAD1B-2EE0-40E5-94B7-99081B24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BD42-83D7-4F57-945A-08858A5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37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8E5B-92B2-4EA4-B212-31DA960C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56676-2922-46C6-B87F-D84B997E6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6EC85-5C19-4841-B133-E50F2541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E9364-CF6E-47CD-AFC8-E41CF1DD3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E7804-2CB5-49BB-8E12-8847049B1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D752B-4362-426F-A606-B17EC883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DE2C-AAC7-4863-BA1E-029090B9F23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7AAD5-D9E2-4009-B781-40788417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70F04-E0FD-48C3-B426-E5928F9C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BD42-83D7-4F57-945A-08858A5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02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6C73-D0BC-46AA-A8E8-D9F3DC64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7BA53-CDD0-4930-8404-4B2F82D0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DE2C-AAC7-4863-BA1E-029090B9F23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95ED0-E038-498B-BAD1-B5BCAED7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27AC1-59F5-49F6-BB2D-1D238AFD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BD42-83D7-4F57-945A-08858A5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16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7AD60-8963-4194-82DB-A2F0AE65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DE2C-AAC7-4863-BA1E-029090B9F23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F2CFA-6D7F-4798-9581-65338246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EA4E3-7F49-4115-93D4-8CA7D30F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BD42-83D7-4F57-945A-08858A5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74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22AD-DCA1-42CB-A01E-C6CC303F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AA087-08E6-423D-AE6F-2DB12DC15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FB7E6-DAC7-4C7C-BD3E-13A5750EA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84710-131F-4365-A05E-03D38943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DE2C-AAC7-4863-BA1E-029090B9F23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3D8F5-070C-4B09-8443-FBA88312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EB8D8-83BE-41F8-BA4C-0E41D23D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BD42-83D7-4F57-945A-08858A5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938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F4AE-FDC1-48B6-B461-D92A1BF0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6F892-9EAB-451B-B0C2-C3612C2CE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79279-60FD-417D-94EF-DDB50A962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D5ADD-1C77-467E-A9B6-7EFF041B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DE2C-AAC7-4863-BA1E-029090B9F23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7B882-DF86-4B97-B04E-9992C566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7E351-FD6D-4244-BB49-6CDC9540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BD42-83D7-4F57-945A-08858A5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995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CFDF-941C-470B-B7B4-B58B7AC2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A3690-8243-4B10-BF45-554288C91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0825A-C8B2-4376-9F0D-AFCD763B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DE2C-AAC7-4863-BA1E-029090B9F23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B6DC-6C96-44C7-B3CE-38A5767A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D17CD-C327-48E3-888E-0D5AAA01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BD42-83D7-4F57-945A-08858A5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9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D9C45-A8D4-45F5-B258-E6B6FD2E9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0A9D3-7ABF-4A7C-B881-D68A915A6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1D74D-E3C9-4B45-9BCC-F3E9F48B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DE2C-AAC7-4863-BA1E-029090B9F23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0AD1-7D30-4D11-BCB4-B3F5132B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78142-589D-4295-9067-F9726F3C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BD42-83D7-4F57-945A-08858A5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9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91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0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8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E1105D-8AC1-4A87-877C-962577B8895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105D-8AC1-4A87-877C-962577B8895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E1105D-8AC1-4A87-877C-962577B8895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8AFC66-52D5-45FC-8FC2-5869ABC6118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64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E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AABC4-07A9-4D35-9FA2-0CC88240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80768-5915-4E3F-B534-E2295DEAB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A10B3-A297-44D2-9297-F0E4B4A95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CDE2C-AAC7-4863-BA1E-029090B9F23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51216-426D-4DAF-9DF3-95D45922C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A95-7ECF-4885-ADE7-A67FABF31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BD42-83D7-4F57-945A-08858A5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8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<Relationships xmlns="http://schemas.openxmlformats.org/package/2006/relationships"><Relationship Id="rId3" Target="../media/image5.jpeg" Type="http://schemas.openxmlformats.org/officeDocument/2006/relationships/image"/><Relationship Id="rId2" Target="../media/image4.jpeg" Type="http://schemas.openxmlformats.org/officeDocument/2006/relationships/image"/><Relationship Id="rId1" Target="../slideLayouts/slideLayout13.xml" Type="http://schemas.openxmlformats.org/officeDocument/2006/relationships/slideLayout"/><Relationship Id="rId4" Target="../media/image6.jpeg" Type="http://schemas.openxmlformats.org/officeDocument/2006/relationships/image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 ?><Relationships xmlns="http://schemas.openxmlformats.org/package/2006/relationships"><Relationship Id="rId3" Target="../media/image17.png" Type="http://schemas.openxmlformats.org/officeDocument/2006/relationships/image"/><Relationship Id="rId2" Target="../media/image16.jpeg" Type="http://schemas.openxmlformats.org/officeDocument/2006/relationships/image"/><Relationship Id="rId1" Target="../slideLayouts/slideLayout13.xml" Type="http://schemas.openxmlformats.org/officeDocument/2006/relationships/slideLayout"/><Relationship Id="rId6" Target="../media/image20.jpeg" Type="http://schemas.openxmlformats.org/officeDocument/2006/relationships/image"/><Relationship Id="rId5" Target="../media/image19.jpe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9.xml.rels><?xml version="1.0" encoding="UTF-8" standalone="yes" ?><Relationships xmlns="http://schemas.openxmlformats.org/package/2006/relationships"><Relationship Id="rId3" Target="../media/image17.png" Type="http://schemas.openxmlformats.org/officeDocument/2006/relationships/image"/><Relationship Id="rId2" Target="../media/image16.jpeg" Type="http://schemas.openxmlformats.org/officeDocument/2006/relationships/image"/><Relationship Id="rId1" Target="../slideLayouts/slideLayout13.xml" Type="http://schemas.openxmlformats.org/officeDocument/2006/relationships/slideLayout"/><Relationship Id="rId6" Target="../media/image20.jpeg" Type="http://schemas.openxmlformats.org/officeDocument/2006/relationships/image"/><Relationship Id="rId5" Target="../media/image19.jpe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aginas.fe.up.pt/~up201604140/SIEM/aboutme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8.xml.rels><?xml version="1.0" encoding="UTF-8" standalone="yes" ?><Relationships xmlns="http://schemas.openxmlformats.org/package/2006/relationships"><Relationship Id="rId2" Target="../media/image30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9.xml.rels><?xml version="1.0" encoding="UTF-8" standalone="yes" ?><Relationships xmlns="http://schemas.openxmlformats.org/package/2006/relationships"><Relationship Id="rId3" Target="../media/image32.png" Type="http://schemas.openxmlformats.org/officeDocument/2006/relationships/image"/><Relationship Id="rId2" Target="../media/image31.jpeg" Type="http://schemas.openxmlformats.org/officeDocument/2006/relationships/image"/><Relationship Id="rId1" Target="../slideLayouts/slideLayout7.xml" Type="http://schemas.openxmlformats.org/officeDocument/2006/relationships/slideLayout"/><Relationship Id="rId4" Target="../media/image33.png" Type="http://schemas.openxmlformats.org/officeDocument/2006/relationships/image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 ?><Relationships xmlns="http://schemas.openxmlformats.org/package/2006/relationships"><Relationship Id="rId3" Target="../media/image32.png" Type="http://schemas.openxmlformats.org/officeDocument/2006/relationships/image"/><Relationship Id="rId2" Target="../media/image3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 ?><Relationships xmlns="http://schemas.openxmlformats.org/package/2006/relationships"><Relationship Id="rId2" Target="../media/image48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46.xml.rels><?xml version="1.0" encoding="UTF-8" standalone="yes" ?><Relationships xmlns="http://schemas.openxmlformats.org/package/2006/relationships"><Relationship Id="rId2" Target="../media/image49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47.xml.rels><?xml version="1.0" encoding="UTF-8" standalone="yes" ?><Relationships xmlns="http://schemas.openxmlformats.org/package/2006/relationships"><Relationship Id="rId2" Target="../media/image48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48.xml.rels><?xml version="1.0" encoding="UTF-8" standalone="yes" ?><Relationships xmlns="http://schemas.openxmlformats.org/package/2006/relationships"><Relationship Id="rId3" Target="../media/image50.jpeg" Type="http://schemas.openxmlformats.org/officeDocument/2006/relationships/image"/><Relationship Id="rId2" Target="../media/image48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49.xml.rels><?xml version="1.0" encoding="UTF-8" standalone="yes" ?><Relationships xmlns="http://schemas.openxmlformats.org/package/2006/relationships"><Relationship Id="rId3" Target="../media/image52.jpeg" Type="http://schemas.openxmlformats.org/officeDocument/2006/relationships/image"/><Relationship Id="rId2" Target="../media/image51.png" Type="http://schemas.openxmlformats.org/officeDocument/2006/relationships/image"/><Relationship Id="rId1" Target="../slideLayouts/slideLayout7.xml" Type="http://schemas.openxmlformats.org/officeDocument/2006/relationships/slideLayout"/><Relationship Id="rId5" Target="../media/image54.png" Type="http://schemas.openxmlformats.org/officeDocument/2006/relationships/image"/><Relationship Id="rId4" Target="../media/image53.jpeg" Type="http://schemas.openxmlformats.org/officeDocument/2006/relationships/image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 ?><Relationships xmlns="http://schemas.openxmlformats.org/package/2006/relationships"><Relationship Id="rId3" Target="../media/image58.png" Type="http://schemas.openxmlformats.org/officeDocument/2006/relationships/image"/><Relationship Id="rId2" Target="../media/image57.jpeg" Type="http://schemas.openxmlformats.org/officeDocument/2006/relationships/image"/><Relationship Id="rId1" Target="../slideLayouts/slideLayout7.xml" Type="http://schemas.openxmlformats.org/officeDocument/2006/relationships/slideLayout"/><Relationship Id="rId5" Target="../media/image60.png" Type="http://schemas.openxmlformats.org/officeDocument/2006/relationships/image"/><Relationship Id="rId4" Target="../media/image59.jpeg" Type="http://schemas.openxmlformats.org/officeDocument/2006/relationships/image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 ?><Relationships xmlns="http://schemas.openxmlformats.org/package/2006/relationships"><Relationship Id="rId3" Target="../media/image5.jpeg" Type="http://schemas.openxmlformats.org/officeDocument/2006/relationships/image"/><Relationship Id="rId2" Target="../media/image4.jpeg" Type="http://schemas.openxmlformats.org/officeDocument/2006/relationships/image"/><Relationship Id="rId1" Target="../slideLayouts/slideLayout13.xml" Type="http://schemas.openxmlformats.org/officeDocument/2006/relationships/slideLayout"/><Relationship Id="rId4" Target="../media/image6.jpeg" Type="http://schemas.openxmlformats.org/officeDocument/2006/relationships/image"/></Relationships>
</file>

<file path=ppt/slides/_rels/slide8.xml.rels><?xml version="1.0" encoding="UTF-8" standalone="yes" ?><Relationships xmlns="http://schemas.openxmlformats.org/package/2006/relationships"><Relationship Id="rId3" Target="../media/image5.jpeg" Type="http://schemas.openxmlformats.org/officeDocument/2006/relationships/image"/><Relationship Id="rId2" Target="../media/image4.jpeg" Type="http://schemas.openxmlformats.org/officeDocument/2006/relationships/image"/><Relationship Id="rId1" Target="../slideLayouts/slideLayout13.xml" Type="http://schemas.openxmlformats.org/officeDocument/2006/relationships/slideLayout"/><Relationship Id="rId4" Target="../media/image6.jpeg" Type="http://schemas.openxmlformats.org/officeDocument/2006/relationships/image"/></Relationships>
</file>

<file path=ppt/slides/_rels/slide9.xml.rels><?xml version="1.0" encoding="UTF-8" standalone="yes" ?><Relationships xmlns="http://schemas.openxmlformats.org/package/2006/relationships"><Relationship Id="rId3" Target="../media/image5.jpeg" Type="http://schemas.openxmlformats.org/officeDocument/2006/relationships/image"/><Relationship Id="rId2" Target="../media/image4.jpeg" Type="http://schemas.openxmlformats.org/officeDocument/2006/relationships/image"/><Relationship Id="rId1" Target="../slideLayouts/slideLayout13.xml" Type="http://schemas.openxmlformats.org/officeDocument/2006/relationships/slideLayout"/><Relationship Id="rId4" Target="../media/image6.jpe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776D-2B51-46E8-9A1C-0E3DF66BF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Mockup </a:t>
            </a:r>
            <a:br>
              <a:rPr lang="pt-PT"/>
            </a:br>
            <a:r>
              <a:rPr lang="pt-PT" sz="4400">
                <a:solidFill>
                  <a:schemeClr val="bg1">
                    <a:lumMod val="50000"/>
                  </a:schemeClr>
                </a:solidFill>
              </a:rPr>
              <a:t>1º Trabalho Prático</a:t>
            </a:r>
            <a:br>
              <a:rPr lang="pt-PT" sz="4400">
                <a:solidFill>
                  <a:schemeClr val="bg1">
                    <a:lumMod val="50000"/>
                  </a:schemeClr>
                </a:solidFill>
              </a:rPr>
            </a:br>
            <a:r>
              <a:rPr lang="pt-PT" sz="4400">
                <a:solidFill>
                  <a:schemeClr val="bg1">
                    <a:lumMod val="50000"/>
                  </a:schemeClr>
                </a:solidFill>
              </a:rPr>
              <a:t>HTML e CSS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FFBE0-0CD5-443B-8667-F6199656F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/>
              <a:t>Sistema de Informação Empresariais – 2020/2021</a:t>
            </a:r>
          </a:p>
          <a:p>
            <a:r>
              <a:rPr lang="pt-PT" b="1"/>
              <a:t>Gonçalo Martins (up201604140)</a:t>
            </a:r>
          </a:p>
          <a:p>
            <a:endParaRPr lang="pt-PT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61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2461845" y="93265"/>
            <a:ext cx="1688124" cy="4120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EDUCATION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951184" y="981795"/>
            <a:ext cx="231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EDUCATION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4C01BB-C292-4303-A21D-C6030B9B7736}"/>
              </a:ext>
            </a:extLst>
          </p:cNvPr>
          <p:cNvSpPr txBox="1"/>
          <p:nvPr/>
        </p:nvSpPr>
        <p:spPr>
          <a:xfrm>
            <a:off x="3169050" y="1729579"/>
            <a:ext cx="9414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Filipa de Vilhena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High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School</a:t>
            </a:r>
            <a:r>
              <a:rPr kumimoji="0" lang="pt-PT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	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(2013– 2016)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High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School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	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Course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: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Sciences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Technology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Picture 4" descr="Contactos :: WorkShop - Quadros Interactivos: Partilha de Experiências - 31  Janeiro 2009">
            <a:extLst>
              <a:ext uri="{FF2B5EF4-FFF2-40B4-BE49-F238E27FC236}">
                <a16:creationId xmlns:a16="http://schemas.microsoft.com/office/drawing/2014/main" id="{D53C2A05-DDDF-43D6-A88F-41C7EFD3D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68" y="1859912"/>
            <a:ext cx="854982" cy="8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FEUP cria ferramenta... - Pplware">
            <a:extLst>
              <a:ext uri="{FF2B5EF4-FFF2-40B4-BE49-F238E27FC236}">
                <a16:creationId xmlns:a16="http://schemas.microsoft.com/office/drawing/2014/main" id="{B1B64E37-2D22-4428-B108-DEF352916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68" y="3228434"/>
            <a:ext cx="861444" cy="8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E5E8665-930E-4EC6-A06A-CE28BEBBF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528" y="4905017"/>
            <a:ext cx="854982" cy="85498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83EFFBB-F1F2-4CEE-84A3-AA65ECF19B86}"/>
              </a:ext>
            </a:extLst>
          </p:cNvPr>
          <p:cNvSpPr txBox="1"/>
          <p:nvPr/>
        </p:nvSpPr>
        <p:spPr>
          <a:xfrm>
            <a:off x="3169050" y="3115725"/>
            <a:ext cx="952716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Faculty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Engineering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the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University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Porto</a:t>
            </a:r>
            <a:r>
              <a:rPr kumimoji="0" lang="pt-PT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(2016 – 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present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BSc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+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MSc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Electrical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Computer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Engineering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	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Major: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Automation</a:t>
            </a: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Lato" panose="020F0502020204030203" pitchFamily="34" charset="0"/>
              <a:ea typeface="Source Sans Pro ExtraLight" panose="020B0303030403020204" pitchFamily="34" charset="0"/>
              <a:cs typeface="Lato" panose="020F050202020403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	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Specialization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: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Robotics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Systems</a:t>
            </a: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ato" panose="020F0502020204030203" pitchFamily="34" charset="0"/>
              <a:ea typeface="Source Sans Pro ExtraLight" panose="020B0303030403020204" pitchFamily="34" charset="0"/>
              <a:cs typeface="Lato" panose="020F0502020204030203" pitchFamily="34" charset="0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F95F2C-D6D1-410F-86F3-F27E8570D348}"/>
              </a:ext>
            </a:extLst>
          </p:cNvPr>
          <p:cNvSpPr txBox="1"/>
          <p:nvPr/>
        </p:nvSpPr>
        <p:spPr>
          <a:xfrm>
            <a:off x="3175510" y="4848394"/>
            <a:ext cx="90197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Budapest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University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Technology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Economics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(2019 – 2020)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MSc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Electrical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Engineering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Computer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Science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	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Semester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abroad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by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the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ERASMUS+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program</a:t>
            </a:r>
            <a:endParaRPr kumimoji="0" lang="pt-PT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ato" panose="020F0502020204030203" pitchFamily="34" charset="0"/>
              <a:ea typeface="Source Sans Pro ExtraLight" panose="020B0303030403020204" pitchFamily="34" charset="0"/>
              <a:cs typeface="Lato" panose="020F050202020403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ExtraLight" panose="020B0303030403020204" pitchFamily="34" charset="0"/>
                <a:ea typeface="Source Sans Pro ExtraLight" panose="020B0303030403020204" pitchFamily="34" charset="0"/>
                <a:cs typeface="+mn-cs"/>
              </a:rPr>
              <a:t>  </a:t>
            </a: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29D2F7D-E2BC-402A-A1CC-549667C8D2F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CF5AEF-0C0D-473B-89CA-F103BB65D204}"/>
              </a:ext>
            </a:extLst>
          </p:cNvPr>
          <p:cNvSpPr/>
          <p:nvPr/>
        </p:nvSpPr>
        <p:spPr>
          <a:xfrm>
            <a:off x="1674054" y="-3994"/>
            <a:ext cx="1575582" cy="6535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EDUCATION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3CB17E-0D08-456B-A439-D897A18EEEA8}"/>
              </a:ext>
            </a:extLst>
          </p:cNvPr>
          <p:cNvSpPr/>
          <p:nvPr/>
        </p:nvSpPr>
        <p:spPr>
          <a:xfrm>
            <a:off x="9593943" y="1068917"/>
            <a:ext cx="2319999" cy="65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h3{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font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24px “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Overpass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EEB788-8E02-4DC1-841B-B56FAD4F9C56}"/>
              </a:ext>
            </a:extLst>
          </p:cNvPr>
          <p:cNvSpPr/>
          <p:nvPr/>
        </p:nvSpPr>
        <p:spPr>
          <a:xfrm>
            <a:off x="9593943" y="2113265"/>
            <a:ext cx="2319999" cy="797509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p.data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font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16px “Lato”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Color: #BFBFBF}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1EB86-4AA3-4216-AEEF-870B8BCEE2FA}"/>
              </a:ext>
            </a:extLst>
          </p:cNvPr>
          <p:cNvSpPr/>
          <p:nvPr/>
        </p:nvSpPr>
        <p:spPr>
          <a:xfrm>
            <a:off x="9869714" y="3700070"/>
            <a:ext cx="2319999" cy="409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p{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font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18px “Lato”}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B0DC91-75D9-4208-A440-3FF50242C901}"/>
              </a:ext>
            </a:extLst>
          </p:cNvPr>
          <p:cNvSpPr/>
          <p:nvPr/>
        </p:nvSpPr>
        <p:spPr>
          <a:xfrm>
            <a:off x="9872001" y="4375279"/>
            <a:ext cx="2319999" cy="1174759"/>
          </a:xfrm>
          <a:prstGeom prst="rect">
            <a:avLst/>
          </a:prstGeom>
          <a:solidFill>
            <a:srgbClr val="D9D9D9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p.descricao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font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16px “Lato”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color: #D9D9D9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margin-left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40px}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233571-4FB9-4C4A-8118-819AE0E2D12C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7721600" y="1395686"/>
            <a:ext cx="1872343" cy="4897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763E92-4825-4F77-B838-4FDF51EE97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210629" y="2286295"/>
            <a:ext cx="4383314" cy="225725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E2289A-3C31-4DAF-9A2C-176D4B136EC7}"/>
              </a:ext>
            </a:extLst>
          </p:cNvPr>
          <p:cNvCxnSpPr>
            <a:endCxn id="8" idx="1"/>
          </p:cNvCxnSpPr>
          <p:nvPr/>
        </p:nvCxnSpPr>
        <p:spPr>
          <a:xfrm flipV="1">
            <a:off x="9463314" y="3905020"/>
            <a:ext cx="406400" cy="95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09A1801-657B-4F93-BB58-1A4BD76EE956}"/>
              </a:ext>
            </a:extLst>
          </p:cNvPr>
          <p:cNvSpPr/>
          <p:nvPr/>
        </p:nvSpPr>
        <p:spPr>
          <a:xfrm>
            <a:off x="3672114" y="1722455"/>
            <a:ext cx="4049486" cy="3908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920382-857A-4EA4-A662-A7A9FA085984}"/>
              </a:ext>
            </a:extLst>
          </p:cNvPr>
          <p:cNvSpPr/>
          <p:nvPr/>
        </p:nvSpPr>
        <p:spPr>
          <a:xfrm>
            <a:off x="3672114" y="2121706"/>
            <a:ext cx="1538515" cy="318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A3B446-D5AD-4CC9-8AE6-B30F21A22629}"/>
              </a:ext>
            </a:extLst>
          </p:cNvPr>
          <p:cNvSpPr/>
          <p:nvPr/>
        </p:nvSpPr>
        <p:spPr>
          <a:xfrm>
            <a:off x="3672114" y="3721242"/>
            <a:ext cx="5791200" cy="3908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C513A0-EAAC-4211-B286-BBD07A645752}"/>
              </a:ext>
            </a:extLst>
          </p:cNvPr>
          <p:cNvSpPr/>
          <p:nvPr/>
        </p:nvSpPr>
        <p:spPr>
          <a:xfrm>
            <a:off x="3739678" y="4158516"/>
            <a:ext cx="5723636" cy="5787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34D80E-63B9-4CE1-B615-7085491ABEA5}"/>
              </a:ext>
            </a:extLst>
          </p:cNvPr>
          <p:cNvCxnSpPr>
            <a:cxnSpLocks/>
          </p:cNvCxnSpPr>
          <p:nvPr/>
        </p:nvCxnSpPr>
        <p:spPr>
          <a:xfrm>
            <a:off x="9463314" y="4429496"/>
            <a:ext cx="406400" cy="307729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F8E8D1B-3106-43F3-A872-597AD99B6C8B}"/>
              </a:ext>
            </a:extLst>
          </p:cNvPr>
          <p:cNvSpPr txBox="1"/>
          <p:nvPr/>
        </p:nvSpPr>
        <p:spPr>
          <a:xfrm>
            <a:off x="2107700" y="1496235"/>
            <a:ext cx="128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x 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420EF5-914A-4BF4-B474-3B147D9BE179}"/>
              </a:ext>
            </a:extLst>
          </p:cNvPr>
          <p:cNvSpPr txBox="1"/>
          <p:nvPr/>
        </p:nvSpPr>
        <p:spPr>
          <a:xfrm>
            <a:off x="2081937" y="2855540"/>
            <a:ext cx="128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x 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43C962-027A-4764-B58C-D7D1D03D2F69}"/>
              </a:ext>
            </a:extLst>
          </p:cNvPr>
          <p:cNvSpPr txBox="1"/>
          <p:nvPr/>
        </p:nvSpPr>
        <p:spPr>
          <a:xfrm>
            <a:off x="2104351" y="4500719"/>
            <a:ext cx="128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x 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895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8457633" y="101504"/>
            <a:ext cx="1572632" cy="376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HOBBIES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854780" y="849691"/>
            <a:ext cx="248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HOBBIES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137AC-CA6F-47B5-B527-4EF0C02FE9C3}"/>
              </a:ext>
            </a:extLst>
          </p:cNvPr>
          <p:cNvGrpSpPr/>
          <p:nvPr/>
        </p:nvGrpSpPr>
        <p:grpSpPr>
          <a:xfrm>
            <a:off x="2175096" y="1727756"/>
            <a:ext cx="10016904" cy="1015663"/>
            <a:chOff x="1067408" y="1798915"/>
            <a:chExt cx="10016904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1A0260-4DE8-4424-AB74-F6655E9DD837}"/>
                </a:ext>
              </a:extLst>
            </p:cNvPr>
            <p:cNvSpPr txBox="1"/>
            <p:nvPr/>
          </p:nvSpPr>
          <p:spPr>
            <a:xfrm>
              <a:off x="2064610" y="1798915"/>
              <a:ext cx="90197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Watch</a:t>
              </a:r>
              <a:r>
                <a:rPr kumimoji="0" lang="pt-PT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TVShows</a:t>
              </a:r>
              <a:r>
                <a:rPr kumimoji="0" lang="pt-PT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 &amp; </a:t>
              </a:r>
              <a:r>
                <a:rPr kumimoji="0" lang="pt-PT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Movies</a:t>
              </a:r>
              <a:endPara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4D3D6"/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Favourites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TVShows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: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Friends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,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Breaking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Bad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,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Prison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Break</a:t>
              </a: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Favourite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Movies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: Die Hard,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Avengers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, Harry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Potter</a:t>
              </a:r>
              <a:endPara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</p:txBody>
        </p:sp>
        <p:pic>
          <p:nvPicPr>
            <p:cNvPr id="12" name="Picture 2" descr="Netflix Logo Png - Free Transparent PNG Logos">
              <a:extLst>
                <a:ext uri="{FF2B5EF4-FFF2-40B4-BE49-F238E27FC236}">
                  <a16:creationId xmlns:a16="http://schemas.microsoft.com/office/drawing/2014/main" id="{EE897CD5-B1C8-4E87-91F6-6492ECAE76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408" y="1822754"/>
              <a:ext cx="1126500" cy="844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C05657-34D7-4F1F-8457-626E594FA06B}"/>
              </a:ext>
            </a:extLst>
          </p:cNvPr>
          <p:cNvGrpSpPr/>
          <p:nvPr/>
        </p:nvGrpSpPr>
        <p:grpSpPr>
          <a:xfrm>
            <a:off x="2445797" y="2831735"/>
            <a:ext cx="9746203" cy="1292662"/>
            <a:chOff x="1490509" y="3055294"/>
            <a:chExt cx="9746203" cy="12926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CB0AE2-3F2A-4E1C-B933-7569444D0A42}"/>
                </a:ext>
              </a:extLst>
            </p:cNvPr>
            <p:cNvSpPr txBox="1"/>
            <p:nvPr/>
          </p:nvSpPr>
          <p:spPr>
            <a:xfrm>
              <a:off x="2217010" y="3055294"/>
              <a:ext cx="901970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Sports</a:t>
              </a:r>
              <a:endPara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4D3D6"/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“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The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body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achieves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what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the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mind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believes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”</a:t>
              </a: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Weekly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practising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in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the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gym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and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also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play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regulary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Football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and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Padel</a:t>
              </a:r>
              <a:endPara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</p:txBody>
        </p:sp>
        <p:pic>
          <p:nvPicPr>
            <p:cNvPr id="15" name="Picture 4" descr="Feet Clipart Soccer - Bola De Futebol Desenho - Png Download - Full Size  Clipart (#469601) - PinClipart">
              <a:extLst>
                <a:ext uri="{FF2B5EF4-FFF2-40B4-BE49-F238E27FC236}">
                  <a16:creationId xmlns:a16="http://schemas.microsoft.com/office/drawing/2014/main" id="{CC7462E3-0B16-48CC-A480-7672752B0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509" y="3203852"/>
              <a:ext cx="585097" cy="595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708A58-229F-4916-9230-5613A97B9947}"/>
              </a:ext>
            </a:extLst>
          </p:cNvPr>
          <p:cNvGrpSpPr/>
          <p:nvPr/>
        </p:nvGrpSpPr>
        <p:grpSpPr>
          <a:xfrm>
            <a:off x="2449824" y="4124398"/>
            <a:ext cx="9742176" cy="1015663"/>
            <a:chOff x="1494536" y="4347957"/>
            <a:chExt cx="9742176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D81520-DE8C-4BCD-B1A9-3D77F475B3F2}"/>
                </a:ext>
              </a:extLst>
            </p:cNvPr>
            <p:cNvSpPr txBox="1"/>
            <p:nvPr/>
          </p:nvSpPr>
          <p:spPr>
            <a:xfrm>
              <a:off x="2217010" y="4347957"/>
              <a:ext cx="90197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Travelling</a:t>
              </a:r>
              <a:endPara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4D3D6"/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Already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did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Europe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Interrail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and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a trip to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the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Balkans</a:t>
              </a:r>
              <a:endPara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Next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plans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: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South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America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and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Asia</a:t>
              </a:r>
            </a:p>
          </p:txBody>
        </p:sp>
        <p:pic>
          <p:nvPicPr>
            <p:cNvPr id="18" name="Picture 6" descr="Earth planet icon earth icon - Transparent PNG &amp; SVG vector file">
              <a:extLst>
                <a:ext uri="{FF2B5EF4-FFF2-40B4-BE49-F238E27FC236}">
                  <a16:creationId xmlns:a16="http://schemas.microsoft.com/office/drawing/2014/main" id="{56740A42-61D6-410B-A21D-B36E3493C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4536" y="4496515"/>
              <a:ext cx="595435" cy="595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92A019-7C2B-44ED-884D-39B07CA5F4E0}"/>
              </a:ext>
            </a:extLst>
          </p:cNvPr>
          <p:cNvGrpSpPr/>
          <p:nvPr/>
        </p:nvGrpSpPr>
        <p:grpSpPr>
          <a:xfrm>
            <a:off x="2449824" y="5131554"/>
            <a:ext cx="9738149" cy="1569660"/>
            <a:chOff x="1494536" y="5355113"/>
            <a:chExt cx="9738149" cy="156966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D54038-C552-470A-8AB6-696F2488665B}"/>
                </a:ext>
              </a:extLst>
            </p:cNvPr>
            <p:cNvSpPr txBox="1"/>
            <p:nvPr/>
          </p:nvSpPr>
          <p:spPr>
            <a:xfrm>
              <a:off x="2212983" y="5355113"/>
              <a:ext cx="9019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Programming</a:t>
              </a:r>
              <a:endPara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4D3D6"/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Programming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can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be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fun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,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usefull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and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great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way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to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spend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time.</a:t>
              </a: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I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usally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do some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small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programs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to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practise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and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learn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new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languages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</a:p>
          </p:txBody>
        </p:sp>
        <p:pic>
          <p:nvPicPr>
            <p:cNvPr id="21" name="Picture 8" descr="programming - The concept solution I مفهوم الحل">
              <a:extLst>
                <a:ext uri="{FF2B5EF4-FFF2-40B4-BE49-F238E27FC236}">
                  <a16:creationId xmlns:a16="http://schemas.microsoft.com/office/drawing/2014/main" id="{991B3AA3-6C13-438A-82AD-9499EBA72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94536" y="5498894"/>
              <a:ext cx="595435" cy="595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458AA867-1ED3-406B-8C1C-7A2672ADCE5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DB0DEA-78DE-49C4-8DA6-BAB90E8E5877}"/>
              </a:ext>
            </a:extLst>
          </p:cNvPr>
          <p:cNvSpPr/>
          <p:nvPr/>
        </p:nvSpPr>
        <p:spPr>
          <a:xfrm>
            <a:off x="7678123" y="19338"/>
            <a:ext cx="1381472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HOBBIES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8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8457633" y="101504"/>
            <a:ext cx="1572632" cy="376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HOBBIES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854780" y="849691"/>
            <a:ext cx="2482439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HOBBIES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137AC-CA6F-47B5-B527-4EF0C02FE9C3}"/>
              </a:ext>
            </a:extLst>
          </p:cNvPr>
          <p:cNvGrpSpPr/>
          <p:nvPr/>
        </p:nvGrpSpPr>
        <p:grpSpPr>
          <a:xfrm>
            <a:off x="2175096" y="1727756"/>
            <a:ext cx="10016904" cy="1015663"/>
            <a:chOff x="1067408" y="1798915"/>
            <a:chExt cx="10016904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1A0260-4DE8-4424-AB74-F6655E9DD837}"/>
                </a:ext>
              </a:extLst>
            </p:cNvPr>
            <p:cNvSpPr txBox="1"/>
            <p:nvPr/>
          </p:nvSpPr>
          <p:spPr>
            <a:xfrm>
              <a:off x="2064610" y="1798915"/>
              <a:ext cx="90197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Watch</a:t>
              </a:r>
              <a:r>
                <a:rPr kumimoji="0" lang="pt-PT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TVShows</a:t>
              </a:r>
              <a:r>
                <a:rPr kumimoji="0" lang="pt-PT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 &amp; </a:t>
              </a:r>
              <a:r>
                <a:rPr kumimoji="0" lang="pt-PT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Movies</a:t>
              </a:r>
              <a:endPara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4D3D6"/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Favourites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TVShows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: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Friends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,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Breaking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Bad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,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Prison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Break </a:t>
              </a: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Favourite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Movies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: Die Hard,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Avengers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, Harry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Potter</a:t>
              </a:r>
              <a:endPara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</p:txBody>
        </p:sp>
        <p:pic>
          <p:nvPicPr>
            <p:cNvPr id="12" name="Picture 2" descr="Netflix Logo Png - Free Transparent PNG Logos">
              <a:extLst>
                <a:ext uri="{FF2B5EF4-FFF2-40B4-BE49-F238E27FC236}">
                  <a16:creationId xmlns:a16="http://schemas.microsoft.com/office/drawing/2014/main" id="{EE897CD5-B1C8-4E87-91F6-6492ECAE76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408" y="1822754"/>
              <a:ext cx="1126500" cy="844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C05657-34D7-4F1F-8457-626E594FA06B}"/>
              </a:ext>
            </a:extLst>
          </p:cNvPr>
          <p:cNvGrpSpPr/>
          <p:nvPr/>
        </p:nvGrpSpPr>
        <p:grpSpPr>
          <a:xfrm>
            <a:off x="2445797" y="2831735"/>
            <a:ext cx="9746203" cy="1292662"/>
            <a:chOff x="1490509" y="3055294"/>
            <a:chExt cx="9746203" cy="12926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CB0AE2-3F2A-4E1C-B933-7569444D0A42}"/>
                </a:ext>
              </a:extLst>
            </p:cNvPr>
            <p:cNvSpPr txBox="1"/>
            <p:nvPr/>
          </p:nvSpPr>
          <p:spPr>
            <a:xfrm>
              <a:off x="2217010" y="3055294"/>
              <a:ext cx="901970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Sports</a:t>
              </a:r>
              <a:endPara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4D3D6"/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“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The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body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achieves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what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the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mind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believes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”</a:t>
              </a: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Weekly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practising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in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the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gym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and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also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play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regulary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Football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and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Padel</a:t>
              </a:r>
              <a:endPara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</p:txBody>
        </p:sp>
        <p:pic>
          <p:nvPicPr>
            <p:cNvPr id="15" name="Picture 4" descr="Feet Clipart Soccer - Bola De Futebol Desenho - Png Download - Full Size  Clipart (#469601) - PinClipart">
              <a:extLst>
                <a:ext uri="{FF2B5EF4-FFF2-40B4-BE49-F238E27FC236}">
                  <a16:creationId xmlns:a16="http://schemas.microsoft.com/office/drawing/2014/main" id="{CC7462E3-0B16-48CC-A480-7672752B0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509" y="3203852"/>
              <a:ext cx="585097" cy="595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708A58-229F-4916-9230-5613A97B9947}"/>
              </a:ext>
            </a:extLst>
          </p:cNvPr>
          <p:cNvGrpSpPr/>
          <p:nvPr/>
        </p:nvGrpSpPr>
        <p:grpSpPr>
          <a:xfrm>
            <a:off x="2449824" y="4124398"/>
            <a:ext cx="9742176" cy="1015663"/>
            <a:chOff x="1494536" y="4347957"/>
            <a:chExt cx="9742176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D81520-DE8C-4BCD-B1A9-3D77F475B3F2}"/>
                </a:ext>
              </a:extLst>
            </p:cNvPr>
            <p:cNvSpPr txBox="1"/>
            <p:nvPr/>
          </p:nvSpPr>
          <p:spPr>
            <a:xfrm>
              <a:off x="2217010" y="4347957"/>
              <a:ext cx="90197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Travelling</a:t>
              </a:r>
              <a:endPara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4D3D6"/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Already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did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Europe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Interrail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and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a trip to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the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Balkans</a:t>
              </a:r>
              <a:endPara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Next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plans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: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South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America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and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Asia</a:t>
              </a:r>
            </a:p>
          </p:txBody>
        </p:sp>
        <p:pic>
          <p:nvPicPr>
            <p:cNvPr id="18" name="Picture 6" descr="Earth planet icon earth icon - Transparent PNG &amp; SVG vector file">
              <a:extLst>
                <a:ext uri="{FF2B5EF4-FFF2-40B4-BE49-F238E27FC236}">
                  <a16:creationId xmlns:a16="http://schemas.microsoft.com/office/drawing/2014/main" id="{56740A42-61D6-410B-A21D-B36E3493C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4536" y="4496515"/>
              <a:ext cx="595435" cy="595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92A019-7C2B-44ED-884D-39B07CA5F4E0}"/>
              </a:ext>
            </a:extLst>
          </p:cNvPr>
          <p:cNvGrpSpPr/>
          <p:nvPr/>
        </p:nvGrpSpPr>
        <p:grpSpPr>
          <a:xfrm>
            <a:off x="2449824" y="5131554"/>
            <a:ext cx="9738149" cy="1569660"/>
            <a:chOff x="1494536" y="5355113"/>
            <a:chExt cx="9738149" cy="156966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D54038-C552-470A-8AB6-696F2488665B}"/>
                </a:ext>
              </a:extLst>
            </p:cNvPr>
            <p:cNvSpPr txBox="1"/>
            <p:nvPr/>
          </p:nvSpPr>
          <p:spPr>
            <a:xfrm>
              <a:off x="2212983" y="5355113"/>
              <a:ext cx="9019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Programming</a:t>
              </a:r>
              <a:endPara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4D3D6"/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Programming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can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be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fun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,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usefull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and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great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way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to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spend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time.</a:t>
              </a: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I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usally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do some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small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programs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to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practise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and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learn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new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languages</a:t>
              </a: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</a:p>
          </p:txBody>
        </p:sp>
        <p:pic>
          <p:nvPicPr>
            <p:cNvPr id="21" name="Picture 8" descr="programming - The concept solution I مفهوم الحل">
              <a:extLst>
                <a:ext uri="{FF2B5EF4-FFF2-40B4-BE49-F238E27FC236}">
                  <a16:creationId xmlns:a16="http://schemas.microsoft.com/office/drawing/2014/main" id="{991B3AA3-6C13-438A-82AD-9499EBA72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94536" y="5498894"/>
              <a:ext cx="595435" cy="595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458AA867-1ED3-406B-8C1C-7A2672ADCE5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DB0DEA-78DE-49C4-8DA6-BAB90E8E5877}"/>
              </a:ext>
            </a:extLst>
          </p:cNvPr>
          <p:cNvSpPr/>
          <p:nvPr/>
        </p:nvSpPr>
        <p:spPr>
          <a:xfrm>
            <a:off x="7678123" y="19338"/>
            <a:ext cx="1381472" cy="5575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HOBBIES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30C219-6D19-4417-AB93-0FCDE13B7A95}"/>
              </a:ext>
            </a:extLst>
          </p:cNvPr>
          <p:cNvSpPr/>
          <p:nvPr/>
        </p:nvSpPr>
        <p:spPr>
          <a:xfrm>
            <a:off x="689876" y="847694"/>
            <a:ext cx="10784114" cy="5917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B3BD8-A4EF-4C46-ADA7-E7AE3C81BF2C}"/>
              </a:ext>
            </a:extLst>
          </p:cNvPr>
          <p:cNvSpPr txBox="1"/>
          <p:nvPr/>
        </p:nvSpPr>
        <p:spPr>
          <a:xfrm>
            <a:off x="718009" y="845697"/>
            <a:ext cx="6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74AA6-A0F6-4224-9312-B7D5A8E309F3}"/>
              </a:ext>
            </a:extLst>
          </p:cNvPr>
          <p:cNvSpPr/>
          <p:nvPr/>
        </p:nvSpPr>
        <p:spPr>
          <a:xfrm>
            <a:off x="1385666" y="1639141"/>
            <a:ext cx="9527169" cy="1312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F21509-BC00-41D8-AC82-BFE82850E185}"/>
              </a:ext>
            </a:extLst>
          </p:cNvPr>
          <p:cNvSpPr/>
          <p:nvPr/>
        </p:nvSpPr>
        <p:spPr>
          <a:xfrm>
            <a:off x="3672114" y="1776875"/>
            <a:ext cx="6386286" cy="105485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04B1F6-31F3-4AA0-BF9B-BDA7FCF6D830}"/>
              </a:ext>
            </a:extLst>
          </p:cNvPr>
          <p:cNvSpPr/>
          <p:nvPr/>
        </p:nvSpPr>
        <p:spPr>
          <a:xfrm>
            <a:off x="2046079" y="1776875"/>
            <a:ext cx="1403879" cy="105485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FBF552-8F22-48D5-A83C-CFDABF50E652}"/>
              </a:ext>
            </a:extLst>
          </p:cNvPr>
          <p:cNvSpPr txBox="1"/>
          <p:nvPr/>
        </p:nvSpPr>
        <p:spPr>
          <a:xfrm>
            <a:off x="1292721" y="1302197"/>
            <a:ext cx="183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TextImgBox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D0E1FE-E15D-4F06-BE39-2C3B7197EC31}"/>
              </a:ext>
            </a:extLst>
          </p:cNvPr>
          <p:cNvSpPr txBox="1"/>
          <p:nvPr/>
        </p:nvSpPr>
        <p:spPr>
          <a:xfrm>
            <a:off x="1341126" y="2515471"/>
            <a:ext cx="233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TextImgBox</a:t>
            </a:r>
            <a:r>
              <a: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</a:t>
            </a:r>
            <a:r>
              <a:rPr kumimoji="0" lang="pt-P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919F68-1B35-463B-B9FE-0227E5FA5C8F}"/>
              </a:ext>
            </a:extLst>
          </p:cNvPr>
          <p:cNvSpPr txBox="1"/>
          <p:nvPr/>
        </p:nvSpPr>
        <p:spPr>
          <a:xfrm>
            <a:off x="8368859" y="1698824"/>
            <a:ext cx="233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TextImgBox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3D1D83-B642-447E-B37C-6D85EB488404}"/>
              </a:ext>
            </a:extLst>
          </p:cNvPr>
          <p:cNvSpPr/>
          <p:nvPr/>
        </p:nvSpPr>
        <p:spPr>
          <a:xfrm>
            <a:off x="6195196" y="4212713"/>
            <a:ext cx="593463" cy="35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7218AE-1D1A-4FB4-B811-1DDB8447E7D5}"/>
              </a:ext>
            </a:extLst>
          </p:cNvPr>
          <p:cNvSpPr/>
          <p:nvPr/>
        </p:nvSpPr>
        <p:spPr>
          <a:xfrm>
            <a:off x="3618018" y="4212713"/>
            <a:ext cx="2577178" cy="3509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192005-87D0-4D5B-90CC-C9EC735F2202}"/>
              </a:ext>
            </a:extLst>
          </p:cNvPr>
          <p:cNvSpPr/>
          <p:nvPr/>
        </p:nvSpPr>
        <p:spPr>
          <a:xfrm>
            <a:off x="4122057" y="3222171"/>
            <a:ext cx="5326743" cy="902226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0066C9-5F17-4868-8B83-C4BE5F7DBE83}"/>
              </a:ext>
            </a:extLst>
          </p:cNvPr>
          <p:cNvSpPr/>
          <p:nvPr/>
        </p:nvSpPr>
        <p:spPr>
          <a:xfrm>
            <a:off x="9448800" y="3228650"/>
            <a:ext cx="1260456" cy="350920"/>
          </a:xfrm>
          <a:prstGeom prst="rect">
            <a:avLst/>
          </a:prstGeom>
          <a:solidFill>
            <a:srgbClr val="D9D9D9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p.descricao</a:t>
            </a: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8B4925-C80A-4935-8E87-2FC2DFB951CD}"/>
              </a:ext>
            </a:extLst>
          </p:cNvPr>
          <p:cNvSpPr/>
          <p:nvPr/>
        </p:nvSpPr>
        <p:spPr>
          <a:xfrm>
            <a:off x="910573" y="4776663"/>
            <a:ext cx="3486977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ASPECTOS EM COMUM com “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Education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B7A857-34C0-48C7-B5A9-5EEACC05437A}"/>
              </a:ext>
            </a:extLst>
          </p:cNvPr>
          <p:cNvSpPr/>
          <p:nvPr/>
        </p:nvSpPr>
        <p:spPr>
          <a:xfrm>
            <a:off x="0" y="6804"/>
            <a:ext cx="12192000" cy="61637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E74F22-5AE4-4598-8AD1-39198F53B20A}"/>
              </a:ext>
            </a:extLst>
          </p:cNvPr>
          <p:cNvSpPr txBox="1"/>
          <p:nvPr/>
        </p:nvSpPr>
        <p:spPr>
          <a:xfrm>
            <a:off x="11342299" y="540039"/>
            <a:ext cx="9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navbar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786AEE-1EDF-43DD-BCD3-4C629F15DFFE}"/>
              </a:ext>
            </a:extLst>
          </p:cNvPr>
          <p:cNvSpPr txBox="1"/>
          <p:nvPr/>
        </p:nvSpPr>
        <p:spPr>
          <a:xfrm>
            <a:off x="7329937" y="856681"/>
            <a:ext cx="86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Box h1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168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4179012" y="98476"/>
            <a:ext cx="1102042" cy="4367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SKILLS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5419871" y="974555"/>
            <a:ext cx="135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SKILLS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EE060-0112-47DE-BEFB-167321673EF9}"/>
              </a:ext>
            </a:extLst>
          </p:cNvPr>
          <p:cNvSpPr txBox="1"/>
          <p:nvPr/>
        </p:nvSpPr>
        <p:spPr>
          <a:xfrm>
            <a:off x="2773922" y="1926809"/>
            <a:ext cx="270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Technological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32F947-795D-4FFA-A058-B4F70048DCCC}"/>
              </a:ext>
            </a:extLst>
          </p:cNvPr>
          <p:cNvSpPr txBox="1"/>
          <p:nvPr/>
        </p:nvSpPr>
        <p:spPr>
          <a:xfrm>
            <a:off x="6882812" y="1941340"/>
            <a:ext cx="270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Soft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Skills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0CFB29-473F-4D73-9E48-F70116BD92C4}"/>
              </a:ext>
            </a:extLst>
          </p:cNvPr>
          <p:cNvSpPr txBox="1"/>
          <p:nvPr/>
        </p:nvSpPr>
        <p:spPr>
          <a:xfrm>
            <a:off x="6882812" y="2712719"/>
            <a:ext cx="2700996" cy="325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Teamwork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Wilingness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to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learn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Problem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Solving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Organization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Resilience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Active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Listening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Self-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Motivation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0D73D6-CA2C-4A5E-91BA-C0AC111AA7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CCCCC3-42BB-465B-A952-D38D9D08EA21}"/>
              </a:ext>
            </a:extLst>
          </p:cNvPr>
          <p:cNvSpPr/>
          <p:nvPr/>
        </p:nvSpPr>
        <p:spPr>
          <a:xfrm>
            <a:off x="3154451" y="6804"/>
            <a:ext cx="1389414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SKILLS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E1E65-0A4A-4ED8-9B32-FD5A918F6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320" y="2403005"/>
            <a:ext cx="31242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8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4179012" y="98476"/>
            <a:ext cx="1102042" cy="4367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SKILLS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5419871" y="974555"/>
            <a:ext cx="1352258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SKILLS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EE060-0112-47DE-BEFB-167321673EF9}"/>
              </a:ext>
            </a:extLst>
          </p:cNvPr>
          <p:cNvSpPr txBox="1"/>
          <p:nvPr/>
        </p:nvSpPr>
        <p:spPr>
          <a:xfrm>
            <a:off x="2792498" y="1941340"/>
            <a:ext cx="270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Technological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32F947-795D-4FFA-A058-B4F70048DCCC}"/>
              </a:ext>
            </a:extLst>
          </p:cNvPr>
          <p:cNvSpPr txBox="1"/>
          <p:nvPr/>
        </p:nvSpPr>
        <p:spPr>
          <a:xfrm>
            <a:off x="6882812" y="1941340"/>
            <a:ext cx="270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Soft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Skills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0CFB29-473F-4D73-9E48-F70116BD92C4}"/>
              </a:ext>
            </a:extLst>
          </p:cNvPr>
          <p:cNvSpPr txBox="1"/>
          <p:nvPr/>
        </p:nvSpPr>
        <p:spPr>
          <a:xfrm>
            <a:off x="6882812" y="2712719"/>
            <a:ext cx="2700996" cy="325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Teamwork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Wilingness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to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learn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Problem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Solving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Organization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Resilience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Active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Listening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Self-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Motivation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0D73D6-CA2C-4A5E-91BA-C0AC111AA7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CCCCC3-42BB-465B-A952-D38D9D08EA21}"/>
              </a:ext>
            </a:extLst>
          </p:cNvPr>
          <p:cNvSpPr/>
          <p:nvPr/>
        </p:nvSpPr>
        <p:spPr>
          <a:xfrm>
            <a:off x="3154451" y="6804"/>
            <a:ext cx="1389414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SKILLS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E1E65-0A4A-4ED8-9B32-FD5A918F6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896" y="2403005"/>
            <a:ext cx="3124200" cy="35718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BB8753-3F47-4F6B-A1E5-4661A3FD3464}"/>
              </a:ext>
            </a:extLst>
          </p:cNvPr>
          <p:cNvSpPr/>
          <p:nvPr/>
        </p:nvSpPr>
        <p:spPr>
          <a:xfrm>
            <a:off x="689876" y="847694"/>
            <a:ext cx="10784114" cy="5917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509816-89D0-46CF-939A-B7E06A1A9B42}"/>
              </a:ext>
            </a:extLst>
          </p:cNvPr>
          <p:cNvSpPr txBox="1"/>
          <p:nvPr/>
        </p:nvSpPr>
        <p:spPr>
          <a:xfrm>
            <a:off x="718009" y="845697"/>
            <a:ext cx="6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5BD83-2282-4980-B56F-07E0BE658EF0}"/>
              </a:ext>
            </a:extLst>
          </p:cNvPr>
          <p:cNvSpPr/>
          <p:nvPr/>
        </p:nvSpPr>
        <p:spPr>
          <a:xfrm>
            <a:off x="0" y="6804"/>
            <a:ext cx="12192000" cy="61637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35986-25A0-4C13-8B05-3FDC18FDF02B}"/>
              </a:ext>
            </a:extLst>
          </p:cNvPr>
          <p:cNvSpPr txBox="1"/>
          <p:nvPr/>
        </p:nvSpPr>
        <p:spPr>
          <a:xfrm>
            <a:off x="11342299" y="540039"/>
            <a:ext cx="9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navbar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2884B4-B80B-448A-A583-C50671FA93DF}"/>
              </a:ext>
            </a:extLst>
          </p:cNvPr>
          <p:cNvSpPr txBox="1"/>
          <p:nvPr/>
        </p:nvSpPr>
        <p:spPr>
          <a:xfrm>
            <a:off x="6882812" y="897610"/>
            <a:ext cx="86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Box h1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690A7B-3581-4BBE-8388-52F77A72FB96}"/>
              </a:ext>
            </a:extLst>
          </p:cNvPr>
          <p:cNvSpPr/>
          <p:nvPr/>
        </p:nvSpPr>
        <p:spPr>
          <a:xfrm>
            <a:off x="8624494" y="911263"/>
            <a:ext cx="2764302" cy="1136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ASPECTOS EM COMUM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75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4179012" y="98476"/>
            <a:ext cx="1102042" cy="4367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SKILLS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5419871" y="974555"/>
            <a:ext cx="135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SKILLS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EE060-0112-47DE-BEFB-167321673EF9}"/>
              </a:ext>
            </a:extLst>
          </p:cNvPr>
          <p:cNvSpPr txBox="1"/>
          <p:nvPr/>
        </p:nvSpPr>
        <p:spPr>
          <a:xfrm>
            <a:off x="2792378" y="1941340"/>
            <a:ext cx="270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Technological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32F947-795D-4FFA-A058-B4F70048DCCC}"/>
              </a:ext>
            </a:extLst>
          </p:cNvPr>
          <p:cNvSpPr txBox="1"/>
          <p:nvPr/>
        </p:nvSpPr>
        <p:spPr>
          <a:xfrm>
            <a:off x="6882812" y="1941340"/>
            <a:ext cx="270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Soft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Skills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0CFB29-473F-4D73-9E48-F70116BD92C4}"/>
              </a:ext>
            </a:extLst>
          </p:cNvPr>
          <p:cNvSpPr txBox="1"/>
          <p:nvPr/>
        </p:nvSpPr>
        <p:spPr>
          <a:xfrm>
            <a:off x="6882812" y="2712719"/>
            <a:ext cx="2700996" cy="325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Teamwork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Wilingness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to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learn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Problem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Solving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Organization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Resilience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Active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Listening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Self-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Motivation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0D73D6-CA2C-4A5E-91BA-C0AC111AA7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CCCCC3-42BB-465B-A952-D38D9D08EA21}"/>
              </a:ext>
            </a:extLst>
          </p:cNvPr>
          <p:cNvSpPr/>
          <p:nvPr/>
        </p:nvSpPr>
        <p:spPr>
          <a:xfrm>
            <a:off x="3154451" y="6804"/>
            <a:ext cx="1389414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SKILLS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E1E65-0A4A-4ED8-9B32-FD5A918F6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76" y="2403005"/>
            <a:ext cx="3124200" cy="35718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7EA4C0-8BE5-4E71-8FEC-72C3517A59E0}"/>
              </a:ext>
            </a:extLst>
          </p:cNvPr>
          <p:cNvSpPr/>
          <p:nvPr/>
        </p:nvSpPr>
        <p:spPr>
          <a:xfrm>
            <a:off x="1944914" y="1756229"/>
            <a:ext cx="8316686" cy="452845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AAF327-D9E1-4396-B9B9-21B8D78EFD8E}"/>
              </a:ext>
            </a:extLst>
          </p:cNvPr>
          <p:cNvSpPr/>
          <p:nvPr/>
        </p:nvSpPr>
        <p:spPr>
          <a:xfrm>
            <a:off x="2028824" y="1880348"/>
            <a:ext cx="3951061" cy="4329952"/>
          </a:xfrm>
          <a:prstGeom prst="rect">
            <a:avLst/>
          </a:prstGeom>
          <a:noFill/>
          <a:ln>
            <a:solidFill>
              <a:srgbClr val="FF0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04B6D2-A31B-40C7-A32F-022A319E3E5C}"/>
              </a:ext>
            </a:extLst>
          </p:cNvPr>
          <p:cNvSpPr/>
          <p:nvPr/>
        </p:nvSpPr>
        <p:spPr>
          <a:xfrm>
            <a:off x="6145212" y="1880348"/>
            <a:ext cx="3951061" cy="4329952"/>
          </a:xfrm>
          <a:prstGeom prst="rect">
            <a:avLst/>
          </a:prstGeom>
          <a:noFill/>
          <a:ln>
            <a:solidFill>
              <a:srgbClr val="FF0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D1650A-B3B7-43F3-99E6-DBF93D151EF3}"/>
              </a:ext>
            </a:extLst>
          </p:cNvPr>
          <p:cNvSpPr/>
          <p:nvPr/>
        </p:nvSpPr>
        <p:spPr>
          <a:xfrm>
            <a:off x="689876" y="847694"/>
            <a:ext cx="10784114" cy="5917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A90EC7-B0AE-4DB3-A404-26B409E06689}"/>
              </a:ext>
            </a:extLst>
          </p:cNvPr>
          <p:cNvSpPr/>
          <p:nvPr/>
        </p:nvSpPr>
        <p:spPr>
          <a:xfrm>
            <a:off x="21049" y="23937"/>
            <a:ext cx="2067491" cy="15558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box-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parent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display: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flex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margin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20px 50px;}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FDEEE0-E2DD-4B34-A680-562533DADCD0}"/>
              </a:ext>
            </a:extLst>
          </p:cNvPr>
          <p:cNvCxnSpPr>
            <a:stCxn id="18" idx="1"/>
          </p:cNvCxnSpPr>
          <p:nvPr/>
        </p:nvCxnSpPr>
        <p:spPr>
          <a:xfrm flipV="1">
            <a:off x="689876" y="3806214"/>
            <a:ext cx="1255038" cy="1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B8F976-BC17-41B9-AB09-9B13993F1BBF}"/>
              </a:ext>
            </a:extLst>
          </p:cNvPr>
          <p:cNvCxnSpPr>
            <a:endCxn id="18" idx="3"/>
          </p:cNvCxnSpPr>
          <p:nvPr/>
        </p:nvCxnSpPr>
        <p:spPr>
          <a:xfrm>
            <a:off x="10261600" y="3806214"/>
            <a:ext cx="1212390" cy="1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FE6791-C430-4057-9134-358C038456BA}"/>
              </a:ext>
            </a:extLst>
          </p:cNvPr>
          <p:cNvSpPr txBox="1"/>
          <p:nvPr/>
        </p:nvSpPr>
        <p:spPr>
          <a:xfrm>
            <a:off x="900752" y="3220872"/>
            <a:ext cx="77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50px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0CB0C5-D1A2-4C9D-83E7-E817B6CF0707}"/>
              </a:ext>
            </a:extLst>
          </p:cNvPr>
          <p:cNvSpPr txBox="1"/>
          <p:nvPr/>
        </p:nvSpPr>
        <p:spPr>
          <a:xfrm>
            <a:off x="10572565" y="3339804"/>
            <a:ext cx="77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50px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CFA1B6-9486-4B1A-A55E-D18988D0B4C5}"/>
              </a:ext>
            </a:extLst>
          </p:cNvPr>
          <p:cNvCxnSpPr>
            <a:stCxn id="3" idx="2"/>
            <a:endCxn id="18" idx="2"/>
          </p:cNvCxnSpPr>
          <p:nvPr/>
        </p:nvCxnSpPr>
        <p:spPr>
          <a:xfrm flipH="1">
            <a:off x="6081933" y="6284686"/>
            <a:ext cx="21324" cy="480049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A53C14-6215-4553-A410-8DD35D112A2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103257" y="1479815"/>
            <a:ext cx="0" cy="276414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D7979D5-9CB0-416F-AD82-28D745BF4E4A}"/>
              </a:ext>
            </a:extLst>
          </p:cNvPr>
          <p:cNvSpPr txBox="1"/>
          <p:nvPr/>
        </p:nvSpPr>
        <p:spPr>
          <a:xfrm>
            <a:off x="6262147" y="6306288"/>
            <a:ext cx="77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20px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BBFEE-6E3F-4628-9D8F-74276C351C28}"/>
              </a:ext>
            </a:extLst>
          </p:cNvPr>
          <p:cNvSpPr txBox="1"/>
          <p:nvPr/>
        </p:nvSpPr>
        <p:spPr>
          <a:xfrm>
            <a:off x="6281117" y="1395116"/>
            <a:ext cx="77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20px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6F6E0B-7E0C-4E12-9954-0293AC656B38}"/>
              </a:ext>
            </a:extLst>
          </p:cNvPr>
          <p:cNvSpPr/>
          <p:nvPr/>
        </p:nvSpPr>
        <p:spPr>
          <a:xfrm>
            <a:off x="10096273" y="27352"/>
            <a:ext cx="2067491" cy="15558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box-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child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display: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text-allign:left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margin-left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25%}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2D82CB-53D1-40CC-B566-B3FF54C0ED53}"/>
              </a:ext>
            </a:extLst>
          </p:cNvPr>
          <p:cNvCxnSpPr>
            <a:cxnSpLocks/>
          </p:cNvCxnSpPr>
          <p:nvPr/>
        </p:nvCxnSpPr>
        <p:spPr>
          <a:xfrm>
            <a:off x="9055025" y="4885899"/>
            <a:ext cx="0" cy="35256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F87BFFF-1CC8-4AA2-89CE-CD0E81BCA6A9}"/>
              </a:ext>
            </a:extLst>
          </p:cNvPr>
          <p:cNvSpPr txBox="1"/>
          <p:nvPr/>
        </p:nvSpPr>
        <p:spPr>
          <a:xfrm>
            <a:off x="9180735" y="4869128"/>
            <a:ext cx="77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20px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B59FF7-22CA-4E25-BF51-FCDE143C0FE4}"/>
              </a:ext>
            </a:extLst>
          </p:cNvPr>
          <p:cNvCxnSpPr>
            <a:stCxn id="19" idx="3"/>
          </p:cNvCxnSpPr>
          <p:nvPr/>
        </p:nvCxnSpPr>
        <p:spPr>
          <a:xfrm>
            <a:off x="2088540" y="801860"/>
            <a:ext cx="531830" cy="95436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9D85AF-2D84-4194-803B-6632AFA44BDF}"/>
              </a:ext>
            </a:extLst>
          </p:cNvPr>
          <p:cNvCxnSpPr>
            <a:stCxn id="37" idx="1"/>
          </p:cNvCxnSpPr>
          <p:nvPr/>
        </p:nvCxnSpPr>
        <p:spPr>
          <a:xfrm flipH="1">
            <a:off x="9566621" y="805275"/>
            <a:ext cx="529652" cy="107507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525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5239344" y="101203"/>
            <a:ext cx="1713309" cy="4471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LANGUAGES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854780" y="849691"/>
            <a:ext cx="248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LANGUAGES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D8ECE52-4B1D-4CAE-B896-5EC7B120A2FB}"/>
              </a:ext>
            </a:extLst>
          </p:cNvPr>
          <p:cNvGraphicFramePr>
            <a:graphicFrameLocks noGrp="1"/>
          </p:cNvGraphicFramePr>
          <p:nvPr/>
        </p:nvGraphicFramePr>
        <p:xfrm>
          <a:off x="2958773" y="2356624"/>
          <a:ext cx="6274454" cy="2558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331">
                  <a:extLst>
                    <a:ext uri="{9D8B030D-6E8A-4147-A177-3AD203B41FA5}">
                      <a16:colId xmlns:a16="http://schemas.microsoft.com/office/drawing/2014/main" val="2883149546"/>
                    </a:ext>
                  </a:extLst>
                </a:gridCol>
                <a:gridCol w="2649546">
                  <a:extLst>
                    <a:ext uri="{9D8B030D-6E8A-4147-A177-3AD203B41FA5}">
                      <a16:colId xmlns:a16="http://schemas.microsoft.com/office/drawing/2014/main" val="3129241125"/>
                    </a:ext>
                  </a:extLst>
                </a:gridCol>
                <a:gridCol w="2405577">
                  <a:extLst>
                    <a:ext uri="{9D8B030D-6E8A-4147-A177-3AD203B41FA5}">
                      <a16:colId xmlns:a16="http://schemas.microsoft.com/office/drawing/2014/main" val="736489491"/>
                    </a:ext>
                  </a:extLst>
                </a:gridCol>
              </a:tblGrid>
              <a:tr h="63952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Source Sans Pro Black" panose="020B0803030403020204" pitchFamily="34" charset="0"/>
                        <a:ea typeface="Source Sans Pro Black" panose="020B08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Portuguese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Native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71179"/>
                  </a:ext>
                </a:extLst>
              </a:tr>
              <a:tr h="63952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Source Sans Pro Black" panose="020B0803030403020204" pitchFamily="34" charset="0"/>
                        <a:ea typeface="Source Sans Pro Black" panose="020B08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English</a:t>
                      </a:r>
                      <a:endParaRPr lang="en-US" sz="18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Advanced</a:t>
                      </a:r>
                      <a:endParaRPr lang="en-US" sz="18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39515"/>
                  </a:ext>
                </a:extLst>
              </a:tr>
              <a:tr h="63952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Source Sans Pro Black" panose="020B0803030403020204" pitchFamily="34" charset="0"/>
                        <a:ea typeface="Source Sans Pro Black" panose="020B08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Spanish</a:t>
                      </a:r>
                      <a:endParaRPr lang="en-US" sz="18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Upper</a:t>
                      </a:r>
                      <a:r>
                        <a:rPr lang="pt-PT" sz="18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Intermediate</a:t>
                      </a:r>
                      <a:endParaRPr lang="en-US" sz="18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953686"/>
                  </a:ext>
                </a:extLst>
              </a:tr>
              <a:tr h="63952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Source Sans Pro Black" panose="020B0803030403020204" pitchFamily="34" charset="0"/>
                        <a:ea typeface="Source Sans Pro Black" panose="020B08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German</a:t>
                      </a:r>
                      <a:endParaRPr lang="en-US" sz="18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Elementary</a:t>
                      </a:r>
                      <a:endParaRPr lang="en-US" sz="18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097292"/>
                  </a:ext>
                </a:extLst>
              </a:tr>
            </a:tbl>
          </a:graphicData>
        </a:graphic>
      </p:graphicFrame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D021A92-956B-44B8-941B-5E5011088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43" y="2405886"/>
            <a:ext cx="535039" cy="53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E31925E-2EA8-4E11-B86A-AD89FE9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43" y="2990187"/>
            <a:ext cx="535039" cy="53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A91ADF7-6939-4AD7-A7F7-78E548B56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43" y="3700827"/>
            <a:ext cx="535039" cy="53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C3E53509-511D-442B-B4ED-BFC70EF0D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43" y="4338536"/>
            <a:ext cx="535039" cy="53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9E5A6B0-7535-45A2-AE8E-8F9BBB5D88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F851E9-1B74-46F3-AC8C-427254269864}"/>
              </a:ext>
            </a:extLst>
          </p:cNvPr>
          <p:cNvSpPr/>
          <p:nvPr/>
        </p:nvSpPr>
        <p:spPr>
          <a:xfrm>
            <a:off x="4439129" y="-15333"/>
            <a:ext cx="1600429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LANGUAGES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53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5239344" y="101203"/>
            <a:ext cx="1713309" cy="4471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LANGUAGES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854780" y="849691"/>
            <a:ext cx="248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LANGUAGES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D8ECE52-4B1D-4CAE-B896-5EC7B120A2FB}"/>
              </a:ext>
            </a:extLst>
          </p:cNvPr>
          <p:cNvGraphicFramePr>
            <a:graphicFrameLocks noGrp="1"/>
          </p:cNvGraphicFramePr>
          <p:nvPr/>
        </p:nvGraphicFramePr>
        <p:xfrm>
          <a:off x="2958773" y="2356624"/>
          <a:ext cx="6274454" cy="2558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331">
                  <a:extLst>
                    <a:ext uri="{9D8B030D-6E8A-4147-A177-3AD203B41FA5}">
                      <a16:colId xmlns:a16="http://schemas.microsoft.com/office/drawing/2014/main" val="2883149546"/>
                    </a:ext>
                  </a:extLst>
                </a:gridCol>
                <a:gridCol w="2649546">
                  <a:extLst>
                    <a:ext uri="{9D8B030D-6E8A-4147-A177-3AD203B41FA5}">
                      <a16:colId xmlns:a16="http://schemas.microsoft.com/office/drawing/2014/main" val="3129241125"/>
                    </a:ext>
                  </a:extLst>
                </a:gridCol>
                <a:gridCol w="2405577">
                  <a:extLst>
                    <a:ext uri="{9D8B030D-6E8A-4147-A177-3AD203B41FA5}">
                      <a16:colId xmlns:a16="http://schemas.microsoft.com/office/drawing/2014/main" val="736489491"/>
                    </a:ext>
                  </a:extLst>
                </a:gridCol>
              </a:tblGrid>
              <a:tr h="63952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Source Sans Pro Black" panose="020B0803030403020204" pitchFamily="34" charset="0"/>
                        <a:ea typeface="Source Sans Pro Black" panose="020B08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Portuguese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Native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71179"/>
                  </a:ext>
                </a:extLst>
              </a:tr>
              <a:tr h="63952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Source Sans Pro Black" panose="020B0803030403020204" pitchFamily="34" charset="0"/>
                        <a:ea typeface="Source Sans Pro Black" panose="020B08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English</a:t>
                      </a:r>
                      <a:endParaRPr lang="en-US" sz="18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Advanced</a:t>
                      </a:r>
                      <a:endParaRPr lang="en-US" sz="18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39515"/>
                  </a:ext>
                </a:extLst>
              </a:tr>
              <a:tr h="63952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Source Sans Pro Black" panose="020B0803030403020204" pitchFamily="34" charset="0"/>
                        <a:ea typeface="Source Sans Pro Black" panose="020B08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Spanish</a:t>
                      </a:r>
                      <a:endParaRPr lang="en-US" sz="18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Upper</a:t>
                      </a:r>
                      <a:r>
                        <a:rPr lang="pt-PT" sz="18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Intermediate</a:t>
                      </a:r>
                      <a:endParaRPr lang="en-US" sz="18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953686"/>
                  </a:ext>
                </a:extLst>
              </a:tr>
              <a:tr h="63952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Source Sans Pro Black" panose="020B0803030403020204" pitchFamily="34" charset="0"/>
                        <a:ea typeface="Source Sans Pro Black" panose="020B08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German</a:t>
                      </a:r>
                      <a:endParaRPr lang="en-US" sz="18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Elementary</a:t>
                      </a:r>
                      <a:endParaRPr lang="en-US" sz="18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097292"/>
                  </a:ext>
                </a:extLst>
              </a:tr>
            </a:tbl>
          </a:graphicData>
        </a:graphic>
      </p:graphicFrame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D021A92-956B-44B8-941B-5E5011088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43" y="2405886"/>
            <a:ext cx="535039" cy="53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E31925E-2EA8-4E11-B86A-AD89FE9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43" y="2990187"/>
            <a:ext cx="535039" cy="53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A91ADF7-6939-4AD7-A7F7-78E548B56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43" y="3700827"/>
            <a:ext cx="535039" cy="53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C3E53509-511D-442B-B4ED-BFC70EF0D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43" y="4338536"/>
            <a:ext cx="535039" cy="53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9E5A6B0-7535-45A2-AE8E-8F9BBB5D88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F851E9-1B74-46F3-AC8C-427254269864}"/>
              </a:ext>
            </a:extLst>
          </p:cNvPr>
          <p:cNvSpPr/>
          <p:nvPr/>
        </p:nvSpPr>
        <p:spPr>
          <a:xfrm>
            <a:off x="4439129" y="-15333"/>
            <a:ext cx="1600429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LANGUAGES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CD6CC9-35CB-4BB8-8FFC-200D3C081E11}"/>
              </a:ext>
            </a:extLst>
          </p:cNvPr>
          <p:cNvSpPr/>
          <p:nvPr/>
        </p:nvSpPr>
        <p:spPr>
          <a:xfrm>
            <a:off x="689876" y="847694"/>
            <a:ext cx="10784114" cy="5917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452E78-DEA9-466B-8B56-34F1B97875A9}"/>
              </a:ext>
            </a:extLst>
          </p:cNvPr>
          <p:cNvSpPr txBox="1"/>
          <p:nvPr/>
        </p:nvSpPr>
        <p:spPr>
          <a:xfrm>
            <a:off x="718009" y="845697"/>
            <a:ext cx="6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A6DFC7-71C0-4D25-89DE-B3C6861D294F}"/>
              </a:ext>
            </a:extLst>
          </p:cNvPr>
          <p:cNvSpPr/>
          <p:nvPr/>
        </p:nvSpPr>
        <p:spPr>
          <a:xfrm>
            <a:off x="0" y="6804"/>
            <a:ext cx="12192000" cy="61637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97CBC-C573-4FB6-87C7-048537F1B180}"/>
              </a:ext>
            </a:extLst>
          </p:cNvPr>
          <p:cNvSpPr txBox="1"/>
          <p:nvPr/>
        </p:nvSpPr>
        <p:spPr>
          <a:xfrm>
            <a:off x="11342299" y="540039"/>
            <a:ext cx="9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navbar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89C545-27EA-489B-B18A-14FA7462DA2F}"/>
              </a:ext>
            </a:extLst>
          </p:cNvPr>
          <p:cNvSpPr txBox="1"/>
          <p:nvPr/>
        </p:nvSpPr>
        <p:spPr>
          <a:xfrm>
            <a:off x="7329937" y="845697"/>
            <a:ext cx="86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Box h1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3067D8-FE56-454B-BF23-532324A2DF54}"/>
              </a:ext>
            </a:extLst>
          </p:cNvPr>
          <p:cNvSpPr/>
          <p:nvPr/>
        </p:nvSpPr>
        <p:spPr>
          <a:xfrm>
            <a:off x="206924" y="1195561"/>
            <a:ext cx="2482439" cy="2420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2px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solid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#00B0F0;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-colapse: colapse;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-layout: auto;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width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40%;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margin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50px;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backgorund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-color: #0D0D0D}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EC7765-17F0-4F43-990C-B10069E48F56}"/>
              </a:ext>
            </a:extLst>
          </p:cNvPr>
          <p:cNvSpPr/>
          <p:nvPr/>
        </p:nvSpPr>
        <p:spPr>
          <a:xfrm>
            <a:off x="184743" y="3680203"/>
            <a:ext cx="2504620" cy="1369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text-align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center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padding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10px;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435AA-9832-4CAE-90A9-EED1ACDFD34C}"/>
              </a:ext>
            </a:extLst>
          </p:cNvPr>
          <p:cNvSpPr/>
          <p:nvPr/>
        </p:nvSpPr>
        <p:spPr>
          <a:xfrm>
            <a:off x="184743" y="5094197"/>
            <a:ext cx="2504620" cy="1369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tr-nth-child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backgorund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-color: #262626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05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4690F19-3EB0-4DC0-96FA-E477352345B8}"/>
              </a:ext>
            </a:extLst>
          </p:cNvPr>
          <p:cNvSpPr/>
          <p:nvPr/>
        </p:nvSpPr>
        <p:spPr>
          <a:xfrm>
            <a:off x="-14068" y="2761589"/>
            <a:ext cx="12206068" cy="4332851"/>
          </a:xfrm>
          <a:prstGeom prst="rect">
            <a:avLst/>
          </a:prstGeom>
          <a:solidFill>
            <a:srgbClr val="231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7036796" y="94157"/>
            <a:ext cx="1572632" cy="376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PROJECTS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854780" y="849691"/>
            <a:ext cx="248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PROJECTS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044282-FE5C-4C3C-817A-88015D211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4" r="5114"/>
          <a:stretch/>
        </p:blipFill>
        <p:spPr>
          <a:xfrm>
            <a:off x="1412456" y="1557015"/>
            <a:ext cx="3840000" cy="2160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8982219-3D69-4A0C-BBA8-97D6109FFF0F}"/>
              </a:ext>
            </a:extLst>
          </p:cNvPr>
          <p:cNvGrpSpPr/>
          <p:nvPr/>
        </p:nvGrpSpPr>
        <p:grpSpPr>
          <a:xfrm>
            <a:off x="6939544" y="1557015"/>
            <a:ext cx="3840000" cy="2176797"/>
            <a:chOff x="7337219" y="1970241"/>
            <a:chExt cx="3290888" cy="23907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823B2D-A3E8-4535-B3AC-A9544ABB0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7219" y="1970241"/>
              <a:ext cx="3290888" cy="23907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5F0867C-3E09-4945-9274-EA989B43D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2315" y="3199511"/>
              <a:ext cx="1775792" cy="10520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2050" name="Picture 2" descr="myBall &amp; Beam: Classic Control Experiment - NI Community - National  Instruments">
            <a:extLst>
              <a:ext uri="{FF2B5EF4-FFF2-40B4-BE49-F238E27FC236}">
                <a16:creationId xmlns:a16="http://schemas.microsoft.com/office/drawing/2014/main" id="{CD9284DB-D1B3-4244-BB75-D45BAFE2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456" y="4387263"/>
            <a:ext cx="38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levator Floor LED Display | Chris | Flickr">
            <a:extLst>
              <a:ext uri="{FF2B5EF4-FFF2-40B4-BE49-F238E27FC236}">
                <a16:creationId xmlns:a16="http://schemas.microsoft.com/office/drawing/2014/main" id="{2E0F5899-B17C-4BAD-A49E-5F01EA22A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6"/>
          <a:stretch/>
        </p:blipFill>
        <p:spPr bwMode="auto">
          <a:xfrm>
            <a:off x="6939544" y="4387263"/>
            <a:ext cx="38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80D9FD2-AA8F-48E3-8723-DA40A71C88CB}"/>
              </a:ext>
            </a:extLst>
          </p:cNvPr>
          <p:cNvSpPr txBox="1"/>
          <p:nvPr/>
        </p:nvSpPr>
        <p:spPr>
          <a:xfrm>
            <a:off x="1412456" y="3717015"/>
            <a:ext cx="3840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Production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line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automation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B8E55B-0961-4D47-9A81-A7E56D7CF68C}"/>
              </a:ext>
            </a:extLst>
          </p:cNvPr>
          <p:cNvSpPr txBox="1"/>
          <p:nvPr/>
        </p:nvSpPr>
        <p:spPr>
          <a:xfrm>
            <a:off x="6939544" y="3717015"/>
            <a:ext cx="3840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MES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platform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development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39C2C4-502C-45A1-BC7A-20378D639D9F}"/>
              </a:ext>
            </a:extLst>
          </p:cNvPr>
          <p:cNvSpPr txBox="1"/>
          <p:nvPr/>
        </p:nvSpPr>
        <p:spPr>
          <a:xfrm>
            <a:off x="1412456" y="6520265"/>
            <a:ext cx="3840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Ball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&amp;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Beam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Controller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FE9D2F-5FBB-4E6F-887E-C6FF72F2343E}"/>
              </a:ext>
            </a:extLst>
          </p:cNvPr>
          <p:cNvSpPr txBox="1"/>
          <p:nvPr/>
        </p:nvSpPr>
        <p:spPr>
          <a:xfrm>
            <a:off x="6939544" y="6544940"/>
            <a:ext cx="3840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Elevator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LED display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with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uC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D07CE0A-3C93-455D-A787-88B168053EF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085266-C9AA-4B28-9D01-756C14C86460}"/>
              </a:ext>
            </a:extLst>
          </p:cNvPr>
          <p:cNvSpPr/>
          <p:nvPr/>
        </p:nvSpPr>
        <p:spPr>
          <a:xfrm>
            <a:off x="6139329" y="0"/>
            <a:ext cx="1600429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PROJECTS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49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4690F19-3EB0-4DC0-96FA-E477352345B8}"/>
              </a:ext>
            </a:extLst>
          </p:cNvPr>
          <p:cNvSpPr/>
          <p:nvPr/>
        </p:nvSpPr>
        <p:spPr>
          <a:xfrm>
            <a:off x="-14068" y="2761589"/>
            <a:ext cx="12206068" cy="4152683"/>
          </a:xfrm>
          <a:prstGeom prst="rect">
            <a:avLst/>
          </a:prstGeom>
          <a:solidFill>
            <a:srgbClr val="231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7036796" y="94157"/>
            <a:ext cx="1572632" cy="376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PROJECTS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854780" y="849691"/>
            <a:ext cx="248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PROJECTS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044282-FE5C-4C3C-817A-88015D211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4" r="5114"/>
          <a:stretch/>
        </p:blipFill>
        <p:spPr>
          <a:xfrm>
            <a:off x="1412456" y="1557015"/>
            <a:ext cx="3840000" cy="2160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8982219-3D69-4A0C-BBA8-97D6109FFF0F}"/>
              </a:ext>
            </a:extLst>
          </p:cNvPr>
          <p:cNvGrpSpPr/>
          <p:nvPr/>
        </p:nvGrpSpPr>
        <p:grpSpPr>
          <a:xfrm>
            <a:off x="6939544" y="1557015"/>
            <a:ext cx="3840000" cy="2176797"/>
            <a:chOff x="7337219" y="1970241"/>
            <a:chExt cx="3290888" cy="23907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823B2D-A3E8-4535-B3AC-A9544ABB0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7219" y="1970241"/>
              <a:ext cx="3290888" cy="23907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5F0867C-3E09-4945-9274-EA989B43D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2315" y="3199511"/>
              <a:ext cx="1775792" cy="10520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2050" name="Picture 2" descr="myBall &amp; Beam: Classic Control Experiment - NI Community - National  Instruments">
            <a:extLst>
              <a:ext uri="{FF2B5EF4-FFF2-40B4-BE49-F238E27FC236}">
                <a16:creationId xmlns:a16="http://schemas.microsoft.com/office/drawing/2014/main" id="{CD9284DB-D1B3-4244-BB75-D45BAFE2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456" y="4387263"/>
            <a:ext cx="38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levator Floor LED Display | Chris | Flickr">
            <a:extLst>
              <a:ext uri="{FF2B5EF4-FFF2-40B4-BE49-F238E27FC236}">
                <a16:creationId xmlns:a16="http://schemas.microsoft.com/office/drawing/2014/main" id="{2E0F5899-B17C-4BAD-A49E-5F01EA22A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6"/>
          <a:stretch/>
        </p:blipFill>
        <p:spPr bwMode="auto">
          <a:xfrm>
            <a:off x="6939544" y="4387263"/>
            <a:ext cx="38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80D9FD2-AA8F-48E3-8723-DA40A71C88CB}"/>
              </a:ext>
            </a:extLst>
          </p:cNvPr>
          <p:cNvSpPr txBox="1"/>
          <p:nvPr/>
        </p:nvSpPr>
        <p:spPr>
          <a:xfrm>
            <a:off x="1412456" y="3717015"/>
            <a:ext cx="3840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Production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line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automation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B8E55B-0961-4D47-9A81-A7E56D7CF68C}"/>
              </a:ext>
            </a:extLst>
          </p:cNvPr>
          <p:cNvSpPr txBox="1"/>
          <p:nvPr/>
        </p:nvSpPr>
        <p:spPr>
          <a:xfrm>
            <a:off x="6939544" y="3717015"/>
            <a:ext cx="3840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MES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platform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development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39C2C4-502C-45A1-BC7A-20378D639D9F}"/>
              </a:ext>
            </a:extLst>
          </p:cNvPr>
          <p:cNvSpPr txBox="1"/>
          <p:nvPr/>
        </p:nvSpPr>
        <p:spPr>
          <a:xfrm>
            <a:off x="1412456" y="6520265"/>
            <a:ext cx="3840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Ball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&amp;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Beam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Controller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FE9D2F-5FBB-4E6F-887E-C6FF72F2343E}"/>
              </a:ext>
            </a:extLst>
          </p:cNvPr>
          <p:cNvSpPr txBox="1"/>
          <p:nvPr/>
        </p:nvSpPr>
        <p:spPr>
          <a:xfrm>
            <a:off x="6939544" y="6544940"/>
            <a:ext cx="3840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Elevator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LED display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with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uC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D07CE0A-3C93-455D-A787-88B168053EF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085266-C9AA-4B28-9D01-756C14C86460}"/>
              </a:ext>
            </a:extLst>
          </p:cNvPr>
          <p:cNvSpPr/>
          <p:nvPr/>
        </p:nvSpPr>
        <p:spPr>
          <a:xfrm>
            <a:off x="6139329" y="0"/>
            <a:ext cx="1600429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PROJECTS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20BC26-71EA-40BF-B594-185F8CE3FC84}"/>
              </a:ext>
            </a:extLst>
          </p:cNvPr>
          <p:cNvSpPr/>
          <p:nvPr/>
        </p:nvSpPr>
        <p:spPr>
          <a:xfrm>
            <a:off x="477672" y="1308189"/>
            <a:ext cx="11286698" cy="578625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9B50C-CFA3-4D53-8B36-5BD24B61066E}"/>
              </a:ext>
            </a:extLst>
          </p:cNvPr>
          <p:cNvSpPr/>
          <p:nvPr/>
        </p:nvSpPr>
        <p:spPr>
          <a:xfrm>
            <a:off x="1296537" y="1434466"/>
            <a:ext cx="4067033" cy="277262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539080-2320-44AF-B179-AEE133790B00}"/>
              </a:ext>
            </a:extLst>
          </p:cNvPr>
          <p:cNvSpPr/>
          <p:nvPr/>
        </p:nvSpPr>
        <p:spPr>
          <a:xfrm>
            <a:off x="6828432" y="1442214"/>
            <a:ext cx="4067033" cy="277262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96C059-974C-47AA-A612-F57B74CB2FCA}"/>
              </a:ext>
            </a:extLst>
          </p:cNvPr>
          <p:cNvSpPr/>
          <p:nvPr/>
        </p:nvSpPr>
        <p:spPr>
          <a:xfrm>
            <a:off x="6828432" y="4348867"/>
            <a:ext cx="4067033" cy="264825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C5976-34D3-45C9-BB5A-AC3087C448B9}"/>
              </a:ext>
            </a:extLst>
          </p:cNvPr>
          <p:cNvSpPr/>
          <p:nvPr/>
        </p:nvSpPr>
        <p:spPr>
          <a:xfrm>
            <a:off x="1296535" y="4308671"/>
            <a:ext cx="4067033" cy="269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589444-8B5C-4277-A6F6-CF1EE8B0FC58}"/>
              </a:ext>
            </a:extLst>
          </p:cNvPr>
          <p:cNvSpPr/>
          <p:nvPr/>
        </p:nvSpPr>
        <p:spPr>
          <a:xfrm>
            <a:off x="9538324" y="822192"/>
            <a:ext cx="2482439" cy="17412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figurebox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display: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flex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flex-wrap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wrap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justify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-contente: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center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0B9A86-76F4-4DF7-824E-C425053E81A5}"/>
              </a:ext>
            </a:extLst>
          </p:cNvPr>
          <p:cNvSpPr/>
          <p:nvPr/>
        </p:nvSpPr>
        <p:spPr>
          <a:xfrm>
            <a:off x="9538324" y="3129656"/>
            <a:ext cx="2482439" cy="1741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Padding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4px;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margin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10px 80px;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E436B-D6FB-479E-B733-DE4CE92AB051}"/>
              </a:ext>
            </a:extLst>
          </p:cNvPr>
          <p:cNvSpPr/>
          <p:nvPr/>
        </p:nvSpPr>
        <p:spPr>
          <a:xfrm>
            <a:off x="9538324" y="5070283"/>
            <a:ext cx="2482439" cy="1127742"/>
          </a:xfrm>
          <a:prstGeom prst="rect">
            <a:avLst/>
          </a:prstGeom>
          <a:solidFill>
            <a:schemeClr val="tx1"/>
          </a:solidFill>
          <a:ln>
            <a:solidFill>
              <a:srgbClr val="231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figcaption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Backgorund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-color: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62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429A-8660-4F7C-81EE-285D4893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1ª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Versão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 Mockup</a:t>
            </a:r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3444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5239344" y="101203"/>
            <a:ext cx="1713309" cy="4471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LANGUAGES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854780" y="849691"/>
            <a:ext cx="248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DOWNLOADS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E5A6B0-7535-45A2-AE8E-8F9BBB5D88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F851E9-1B74-46F3-AC8C-427254269864}"/>
              </a:ext>
            </a:extLst>
          </p:cNvPr>
          <p:cNvSpPr/>
          <p:nvPr/>
        </p:nvSpPr>
        <p:spPr>
          <a:xfrm>
            <a:off x="9025196" y="0"/>
            <a:ext cx="1713309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DOWNLOADS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C35E15-1B88-4922-976E-C7FFFE4EB61B}"/>
              </a:ext>
            </a:extLst>
          </p:cNvPr>
          <p:cNvSpPr/>
          <p:nvPr/>
        </p:nvSpPr>
        <p:spPr>
          <a:xfrm>
            <a:off x="4835271" y="2528667"/>
            <a:ext cx="2482439" cy="239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FE152-3E79-436C-A3E1-613B83C08692}"/>
              </a:ext>
            </a:extLst>
          </p:cNvPr>
          <p:cNvSpPr/>
          <p:nvPr/>
        </p:nvSpPr>
        <p:spPr>
          <a:xfrm>
            <a:off x="1414476" y="2528667"/>
            <a:ext cx="2482439" cy="239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512530-0EB5-48FD-85A3-4C60FC63545F}"/>
              </a:ext>
            </a:extLst>
          </p:cNvPr>
          <p:cNvSpPr/>
          <p:nvPr/>
        </p:nvSpPr>
        <p:spPr>
          <a:xfrm>
            <a:off x="8256066" y="2528667"/>
            <a:ext cx="2482439" cy="239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 descr="A picture containing shape&#10;&#10;Description automatically generated">
            <a:extLst>
              <a:ext uri="{FF2B5EF4-FFF2-40B4-BE49-F238E27FC236}">
                <a16:creationId xmlns:a16="http://schemas.microsoft.com/office/drawing/2014/main" id="{0565CD57-69C3-416E-A19E-1D689E72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262" y="3127396"/>
            <a:ext cx="1194045" cy="1194045"/>
          </a:xfrm>
          <a:prstGeom prst="rect">
            <a:avLst/>
          </a:prstGeom>
        </p:spPr>
      </p:pic>
      <p:pic>
        <p:nvPicPr>
          <p:cNvPr id="25" name="Picture 24" descr="A picture containing shape&#10;&#10;Description automatically generated">
            <a:extLst>
              <a:ext uri="{FF2B5EF4-FFF2-40B4-BE49-F238E27FC236}">
                <a16:creationId xmlns:a16="http://schemas.microsoft.com/office/drawing/2014/main" id="{A699D7EC-DAD5-4A11-8969-3071431E4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72" y="3167402"/>
            <a:ext cx="1114038" cy="1114038"/>
          </a:xfrm>
          <a:prstGeom prst="rect">
            <a:avLst/>
          </a:prstGeom>
        </p:spPr>
      </p:pic>
      <p:pic>
        <p:nvPicPr>
          <p:cNvPr id="27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6EDBA15F-F1AC-44D7-8F3D-E8FE95C24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75" y="3167402"/>
            <a:ext cx="1114038" cy="111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13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5239344" y="101203"/>
            <a:ext cx="1713309" cy="4471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LANGUAGES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854780" y="849691"/>
            <a:ext cx="248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DOWNLOADS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E5A6B0-7535-45A2-AE8E-8F9BBB5D88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F851E9-1B74-46F3-AC8C-427254269864}"/>
              </a:ext>
            </a:extLst>
          </p:cNvPr>
          <p:cNvSpPr/>
          <p:nvPr/>
        </p:nvSpPr>
        <p:spPr>
          <a:xfrm>
            <a:off x="9025196" y="0"/>
            <a:ext cx="1713309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DOWNLOADS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C35E15-1B88-4922-976E-C7FFFE4EB61B}"/>
              </a:ext>
            </a:extLst>
          </p:cNvPr>
          <p:cNvSpPr/>
          <p:nvPr/>
        </p:nvSpPr>
        <p:spPr>
          <a:xfrm>
            <a:off x="4835271" y="2528667"/>
            <a:ext cx="2482439" cy="239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FE152-3E79-436C-A3E1-613B83C08692}"/>
              </a:ext>
            </a:extLst>
          </p:cNvPr>
          <p:cNvSpPr/>
          <p:nvPr/>
        </p:nvSpPr>
        <p:spPr>
          <a:xfrm>
            <a:off x="1414476" y="2528667"/>
            <a:ext cx="2482439" cy="239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512530-0EB5-48FD-85A3-4C60FC63545F}"/>
              </a:ext>
            </a:extLst>
          </p:cNvPr>
          <p:cNvSpPr/>
          <p:nvPr/>
        </p:nvSpPr>
        <p:spPr>
          <a:xfrm>
            <a:off x="8256066" y="2528667"/>
            <a:ext cx="2482439" cy="239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 descr="A picture containing shape&#10;&#10;Description automatically generated">
            <a:extLst>
              <a:ext uri="{FF2B5EF4-FFF2-40B4-BE49-F238E27FC236}">
                <a16:creationId xmlns:a16="http://schemas.microsoft.com/office/drawing/2014/main" id="{0565CD57-69C3-416E-A19E-1D689E72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60" y="3207431"/>
            <a:ext cx="1072249" cy="1072249"/>
          </a:xfrm>
          <a:prstGeom prst="rect">
            <a:avLst/>
          </a:prstGeom>
        </p:spPr>
      </p:pic>
      <p:pic>
        <p:nvPicPr>
          <p:cNvPr id="25" name="Picture 24" descr="A picture containing shape&#10;&#10;Description automatically generated">
            <a:extLst>
              <a:ext uri="{FF2B5EF4-FFF2-40B4-BE49-F238E27FC236}">
                <a16:creationId xmlns:a16="http://schemas.microsoft.com/office/drawing/2014/main" id="{A699D7EC-DAD5-4A11-8969-3071431E4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979" y="3165642"/>
            <a:ext cx="1114038" cy="1114038"/>
          </a:xfrm>
          <a:prstGeom prst="rect">
            <a:avLst/>
          </a:prstGeom>
        </p:spPr>
      </p:pic>
      <p:pic>
        <p:nvPicPr>
          <p:cNvPr id="27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6EDBA15F-F1AC-44D7-8F3D-E8FE95C24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76" y="3165642"/>
            <a:ext cx="1114038" cy="1114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C6FC59-0394-40BC-96BF-8A9046ECF6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Lato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1D1153-07F1-4A65-8B86-5031C9D172F7}"/>
              </a:ext>
            </a:extLst>
          </p:cNvPr>
          <p:cNvSpPr/>
          <p:nvPr/>
        </p:nvSpPr>
        <p:spPr>
          <a:xfrm>
            <a:off x="689876" y="847694"/>
            <a:ext cx="10784114" cy="5917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C0B46-E512-405C-A291-9E58F01E7B64}"/>
              </a:ext>
            </a:extLst>
          </p:cNvPr>
          <p:cNvSpPr txBox="1"/>
          <p:nvPr/>
        </p:nvSpPr>
        <p:spPr>
          <a:xfrm>
            <a:off x="718009" y="845697"/>
            <a:ext cx="6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825E7-4828-420D-BD92-C00ADAE6A48D}"/>
              </a:ext>
            </a:extLst>
          </p:cNvPr>
          <p:cNvSpPr txBox="1"/>
          <p:nvPr/>
        </p:nvSpPr>
        <p:spPr>
          <a:xfrm>
            <a:off x="11342299" y="540039"/>
            <a:ext cx="9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navbar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A3BDF-BC4A-4C97-A762-619D513A0DB0}"/>
              </a:ext>
            </a:extLst>
          </p:cNvPr>
          <p:cNvSpPr txBox="1"/>
          <p:nvPr/>
        </p:nvSpPr>
        <p:spPr>
          <a:xfrm>
            <a:off x="7329937" y="845697"/>
            <a:ext cx="86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Box h1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C64A6-1A27-4AD0-B687-710501F09B28}"/>
              </a:ext>
            </a:extLst>
          </p:cNvPr>
          <p:cNvSpPr/>
          <p:nvPr/>
        </p:nvSpPr>
        <p:spPr>
          <a:xfrm>
            <a:off x="8624494" y="911263"/>
            <a:ext cx="2764302" cy="1136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ASPECTOS EM COMUM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D55CB8-396A-4C2E-86EB-D858EC08C436}"/>
              </a:ext>
            </a:extLst>
          </p:cNvPr>
          <p:cNvSpPr/>
          <p:nvPr/>
        </p:nvSpPr>
        <p:spPr>
          <a:xfrm>
            <a:off x="9176754" y="-19338"/>
            <a:ext cx="1713309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DOWNLOADS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BA8E82-C871-41B5-8C74-FD7E998FE197}"/>
              </a:ext>
            </a:extLst>
          </p:cNvPr>
          <p:cNvSpPr/>
          <p:nvPr/>
        </p:nvSpPr>
        <p:spPr>
          <a:xfrm>
            <a:off x="0" y="6804"/>
            <a:ext cx="12192000" cy="65072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95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5239344" y="101203"/>
            <a:ext cx="1713309" cy="4471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LANGUAGES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854780" y="849691"/>
            <a:ext cx="248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DOWNLOADS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E5A6B0-7535-45A2-AE8E-8F9BBB5D88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F851E9-1B74-46F3-AC8C-427254269864}"/>
              </a:ext>
            </a:extLst>
          </p:cNvPr>
          <p:cNvSpPr/>
          <p:nvPr/>
        </p:nvSpPr>
        <p:spPr>
          <a:xfrm>
            <a:off x="9025196" y="0"/>
            <a:ext cx="1713309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DOWNLOADS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C35E15-1B88-4922-976E-C7FFFE4EB61B}"/>
              </a:ext>
            </a:extLst>
          </p:cNvPr>
          <p:cNvSpPr/>
          <p:nvPr/>
        </p:nvSpPr>
        <p:spPr>
          <a:xfrm>
            <a:off x="4835271" y="2528667"/>
            <a:ext cx="2482439" cy="239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FE152-3E79-436C-A3E1-613B83C08692}"/>
              </a:ext>
            </a:extLst>
          </p:cNvPr>
          <p:cNvSpPr/>
          <p:nvPr/>
        </p:nvSpPr>
        <p:spPr>
          <a:xfrm>
            <a:off x="1414476" y="2528667"/>
            <a:ext cx="2482439" cy="239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512530-0EB5-48FD-85A3-4C60FC63545F}"/>
              </a:ext>
            </a:extLst>
          </p:cNvPr>
          <p:cNvSpPr/>
          <p:nvPr/>
        </p:nvSpPr>
        <p:spPr>
          <a:xfrm>
            <a:off x="8256066" y="2528667"/>
            <a:ext cx="2482439" cy="239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 descr="A picture containing shape&#10;&#10;Description automatically generated">
            <a:extLst>
              <a:ext uri="{FF2B5EF4-FFF2-40B4-BE49-F238E27FC236}">
                <a16:creationId xmlns:a16="http://schemas.microsoft.com/office/drawing/2014/main" id="{0565CD57-69C3-416E-A19E-1D689E72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262" y="3127396"/>
            <a:ext cx="1194045" cy="1194045"/>
          </a:xfrm>
          <a:prstGeom prst="rect">
            <a:avLst/>
          </a:prstGeom>
        </p:spPr>
      </p:pic>
      <p:pic>
        <p:nvPicPr>
          <p:cNvPr id="25" name="Picture 24" descr="A picture containing shape&#10;&#10;Description automatically generated">
            <a:extLst>
              <a:ext uri="{FF2B5EF4-FFF2-40B4-BE49-F238E27FC236}">
                <a16:creationId xmlns:a16="http://schemas.microsoft.com/office/drawing/2014/main" id="{A699D7EC-DAD5-4A11-8969-3071431E4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72" y="3167402"/>
            <a:ext cx="1114038" cy="1114038"/>
          </a:xfrm>
          <a:prstGeom prst="rect">
            <a:avLst/>
          </a:prstGeom>
        </p:spPr>
      </p:pic>
      <p:pic>
        <p:nvPicPr>
          <p:cNvPr id="27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6EDBA15F-F1AC-44D7-8F3D-E8FE95C24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75" y="3167402"/>
            <a:ext cx="1114038" cy="11140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74E50B-0B00-4327-8DA9-68661DB8F1BB}"/>
              </a:ext>
            </a:extLst>
          </p:cNvPr>
          <p:cNvSpPr txBox="1"/>
          <p:nvPr/>
        </p:nvSpPr>
        <p:spPr>
          <a:xfrm>
            <a:off x="2058675" y="2159335"/>
            <a:ext cx="156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200x200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C95D30-6C86-48B3-B5A3-82999B16FE77}"/>
              </a:ext>
            </a:extLst>
          </p:cNvPr>
          <p:cNvSpPr txBox="1"/>
          <p:nvPr/>
        </p:nvSpPr>
        <p:spPr>
          <a:xfrm>
            <a:off x="5456923" y="2096033"/>
            <a:ext cx="156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200x200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96178-8820-4CF3-AFE6-DDE374E7FC04}"/>
              </a:ext>
            </a:extLst>
          </p:cNvPr>
          <p:cNvSpPr txBox="1"/>
          <p:nvPr/>
        </p:nvSpPr>
        <p:spPr>
          <a:xfrm>
            <a:off x="8900262" y="2157338"/>
            <a:ext cx="156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200x200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74B15-4BC8-4D2F-8515-09195FF620CE}"/>
              </a:ext>
            </a:extLst>
          </p:cNvPr>
          <p:cNvSpPr txBox="1"/>
          <p:nvPr/>
        </p:nvSpPr>
        <p:spPr>
          <a:xfrm>
            <a:off x="2115947" y="2758064"/>
            <a:ext cx="156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80x80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BEE40F-6573-43F5-8907-3A00D5257C8E}"/>
              </a:ext>
            </a:extLst>
          </p:cNvPr>
          <p:cNvSpPr txBox="1"/>
          <p:nvPr/>
        </p:nvSpPr>
        <p:spPr>
          <a:xfrm>
            <a:off x="5519472" y="2734768"/>
            <a:ext cx="156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80x80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2871C2-2AE9-402A-827D-777B1E1AB9EF}"/>
              </a:ext>
            </a:extLst>
          </p:cNvPr>
          <p:cNvSpPr txBox="1"/>
          <p:nvPr/>
        </p:nvSpPr>
        <p:spPr>
          <a:xfrm>
            <a:off x="8905873" y="2730138"/>
            <a:ext cx="156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80x80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9DC0C5-7890-4301-B89A-EEFDAEE63BEC}"/>
              </a:ext>
            </a:extLst>
          </p:cNvPr>
          <p:cNvSpPr/>
          <p:nvPr/>
        </p:nvSpPr>
        <p:spPr>
          <a:xfrm>
            <a:off x="548640" y="1630620"/>
            <a:ext cx="11071274" cy="410336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268011-C54E-448C-86A5-CA14CF8DDAA7}"/>
              </a:ext>
            </a:extLst>
          </p:cNvPr>
          <p:cNvSpPr txBox="1"/>
          <p:nvPr/>
        </p:nvSpPr>
        <p:spPr>
          <a:xfrm>
            <a:off x="512230" y="1301462"/>
            <a:ext cx="191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buttonbox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186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57E66BB-0F4D-4CC0-AEFB-B91625D7D276}"/>
              </a:ext>
            </a:extLst>
          </p:cNvPr>
          <p:cNvSpPr/>
          <p:nvPr/>
        </p:nvSpPr>
        <p:spPr>
          <a:xfrm>
            <a:off x="12516" y="3032003"/>
            <a:ext cx="12192000" cy="31977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867296" y="3230154"/>
            <a:ext cx="248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CONTACT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30FF34-D2AF-4A6B-830B-1A01D6C13AC3}"/>
              </a:ext>
            </a:extLst>
          </p:cNvPr>
          <p:cNvSpPr/>
          <p:nvPr/>
        </p:nvSpPr>
        <p:spPr>
          <a:xfrm>
            <a:off x="9943739" y="55085"/>
            <a:ext cx="1718377" cy="4630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CONTACT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EC8CCA1-C93F-422B-9C56-D6D38E7315CC}"/>
              </a:ext>
            </a:extLst>
          </p:cNvPr>
          <p:cNvSpPr txBox="1">
            <a:spLocks/>
          </p:cNvSpPr>
          <p:nvPr/>
        </p:nvSpPr>
        <p:spPr>
          <a:xfrm>
            <a:off x="12516" y="620646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	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Copyright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©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Gonçalo Martins 2020 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Lato" panose="020F050202020403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84070-674D-4618-9CC1-241D28A3527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9739E9-728A-4F46-8976-B3B1B133F8AE}"/>
              </a:ext>
            </a:extLst>
          </p:cNvPr>
          <p:cNvSpPr/>
          <p:nvPr/>
        </p:nvSpPr>
        <p:spPr>
          <a:xfrm>
            <a:off x="10823044" y="-3994"/>
            <a:ext cx="1381472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CONTACT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AE75B7-8AA0-4CC5-848F-0756814E5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736" y="4066389"/>
            <a:ext cx="3619500" cy="16435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6CBFF2-780F-46ED-9489-540C170DC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163" y="4248902"/>
            <a:ext cx="3619500" cy="10953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0E34F8-5781-4BAA-A533-5DFF91FFDF92}"/>
              </a:ext>
            </a:extLst>
          </p:cNvPr>
          <p:cNvSpPr/>
          <p:nvPr/>
        </p:nvSpPr>
        <p:spPr>
          <a:xfrm>
            <a:off x="168812" y="3032003"/>
            <a:ext cx="11844997" cy="382599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A8E25E-07BD-496A-8B15-D17DCB509FC2}"/>
              </a:ext>
            </a:extLst>
          </p:cNvPr>
          <p:cNvSpPr txBox="1"/>
          <p:nvPr/>
        </p:nvSpPr>
        <p:spPr>
          <a:xfrm>
            <a:off x="295421" y="2600003"/>
            <a:ext cx="13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footer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448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429A-8660-4F7C-81EE-285D4893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2ª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Versão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 Mockup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6793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05F97-294E-4DD9-8142-898A4FF4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pt-PT" sz="4400" dirty="0"/>
              <a:t>Informações:</a:t>
            </a:r>
            <a:endParaRPr lang="en-US" sz="4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6EAE3-4AD3-4119-ACFC-A261782EA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pt-PT" sz="1800" dirty="0"/>
              <a:t> Link: </a:t>
            </a:r>
            <a:r>
              <a:rPr lang="pt-PT" sz="1800" dirty="0">
                <a:hlinkClick r:id="rId2"/>
              </a:rPr>
              <a:t>https://paginas.fe.up.pt/~up201604140/SIEM/aboutme.html</a:t>
            </a:r>
            <a:endParaRPr lang="pt-PT" sz="1800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dirty="0"/>
              <a:t> Browsers </a:t>
            </a:r>
            <a:r>
              <a:rPr lang="en-US" sz="1800" dirty="0" err="1"/>
              <a:t>preferenciais</a:t>
            </a:r>
            <a:r>
              <a:rPr lang="en-US" sz="1800" dirty="0"/>
              <a:t>: Google Chrome, </a:t>
            </a:r>
            <a:r>
              <a:rPr lang="en-US" sz="1800" dirty="0" err="1"/>
              <a:t>Mozila</a:t>
            </a:r>
            <a:r>
              <a:rPr lang="en-US" sz="1800" dirty="0"/>
              <a:t> Firefox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1800" dirty="0" err="1"/>
              <a:t>Resolução</a:t>
            </a:r>
            <a:r>
              <a:rPr lang="en-US" sz="1800" dirty="0"/>
              <a:t> do </a:t>
            </a:r>
            <a:r>
              <a:rPr lang="en-US" sz="1800" dirty="0" err="1"/>
              <a:t>ecrã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implementação</a:t>
            </a:r>
            <a:r>
              <a:rPr lang="en-US" sz="1800" dirty="0"/>
              <a:t>: 1366px x 768px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1800" dirty="0" err="1"/>
              <a:t>Responsividade</a:t>
            </a:r>
            <a:r>
              <a:rPr lang="en-US" sz="1800" dirty="0"/>
              <a:t> </a:t>
            </a:r>
            <a:r>
              <a:rPr lang="en-US" sz="1800" dirty="0" err="1"/>
              <a:t>incluída</a:t>
            </a:r>
            <a:endParaRPr lang="en-US" sz="1800" dirty="0"/>
          </a:p>
          <a:p>
            <a:endParaRPr lang="en-US" sz="1800" dirty="0"/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637014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700E23E-B358-48F8-9944-153FDB22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Color </a:t>
            </a:r>
            <a:r>
              <a:rPr lang="pt-PT" err="1"/>
              <a:t>Palette</a:t>
            </a:r>
            <a:endParaRPr lang="en-US"/>
          </a:p>
        </p:txBody>
      </p:sp>
      <p:pic>
        <p:nvPicPr>
          <p:cNvPr id="15" name="Content Placeholder 14" descr="Chart, bar chart&#10;&#10;Description automatically generated">
            <a:extLst>
              <a:ext uri="{FF2B5EF4-FFF2-40B4-BE49-F238E27FC236}">
                <a16:creationId xmlns:a16="http://schemas.microsoft.com/office/drawing/2014/main" id="{50858D6A-4D45-4896-97DC-71A4201D24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"/>
          <a:stretch/>
        </p:blipFill>
        <p:spPr>
          <a:xfrm rot="5400000">
            <a:off x="2618985" y="2610237"/>
            <a:ext cx="4159248" cy="2855742"/>
          </a:xfr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4D47EE-3FF5-46AC-B3B5-032D5EF691BD}"/>
              </a:ext>
            </a:extLst>
          </p:cNvPr>
          <p:cNvSpPr txBox="1"/>
          <p:nvPr/>
        </p:nvSpPr>
        <p:spPr>
          <a:xfrm>
            <a:off x="6126480" y="1958484"/>
            <a:ext cx="519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Navbar</a:t>
            </a:r>
            <a:r>
              <a:rPr lang="pt-PT"/>
              <a:t> | </a:t>
            </a:r>
            <a:r>
              <a:rPr lang="pt-PT" err="1"/>
              <a:t>Footer</a:t>
            </a:r>
            <a:r>
              <a:rPr lang="pt-PT"/>
              <a:t> | Project 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EC2A29-996D-4F5F-9726-96F965628BCE}"/>
              </a:ext>
            </a:extLst>
          </p:cNvPr>
          <p:cNvSpPr txBox="1"/>
          <p:nvPr/>
        </p:nvSpPr>
        <p:spPr>
          <a:xfrm>
            <a:off x="6126480" y="2732163"/>
            <a:ext cx="519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Background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C9B743-9DB7-47DB-8A38-93A3BCBBB686}"/>
              </a:ext>
            </a:extLst>
          </p:cNvPr>
          <p:cNvSpPr txBox="1"/>
          <p:nvPr/>
        </p:nvSpPr>
        <p:spPr>
          <a:xfrm>
            <a:off x="6126480" y="3587532"/>
            <a:ext cx="519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Navbar</a:t>
            </a:r>
            <a:r>
              <a:rPr lang="pt-PT"/>
              <a:t> </a:t>
            </a:r>
            <a:r>
              <a:rPr lang="pt-PT" err="1"/>
              <a:t>hover</a:t>
            </a:r>
            <a:r>
              <a:rPr lang="pt-PT"/>
              <a:t> | Botão </a:t>
            </a:r>
            <a:r>
              <a:rPr lang="pt-PT" err="1"/>
              <a:t>Hover</a:t>
            </a:r>
            <a:r>
              <a:rPr lang="pt-PT"/>
              <a:t> | Recipiente </a:t>
            </a:r>
            <a:r>
              <a:rPr lang="pt-PT" err="1"/>
              <a:t>Skill</a:t>
            </a:r>
            <a:r>
              <a:rPr lang="pt-PT"/>
              <a:t> Bar | Download </a:t>
            </a:r>
            <a:r>
              <a:rPr lang="pt-PT" err="1"/>
              <a:t>button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66B986-ED28-4907-B008-A54920483F63}"/>
              </a:ext>
            </a:extLst>
          </p:cNvPr>
          <p:cNvSpPr txBox="1"/>
          <p:nvPr/>
        </p:nvSpPr>
        <p:spPr>
          <a:xfrm>
            <a:off x="6126480" y="4427710"/>
            <a:ext cx="519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Elemento Atual </a:t>
            </a:r>
            <a:r>
              <a:rPr lang="pt-PT" err="1"/>
              <a:t>Navbar</a:t>
            </a:r>
            <a:r>
              <a:rPr lang="pt-PT"/>
              <a:t>| Botão| Titulo h1 | </a:t>
            </a:r>
            <a:r>
              <a:rPr lang="pt-PT" err="1"/>
              <a:t>Border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28720C-612E-4DAD-919F-CA914C6E35C4}"/>
              </a:ext>
            </a:extLst>
          </p:cNvPr>
          <p:cNvSpPr txBox="1"/>
          <p:nvPr/>
        </p:nvSpPr>
        <p:spPr>
          <a:xfrm>
            <a:off x="6126480" y="5325850"/>
            <a:ext cx="519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Texto </a:t>
            </a:r>
            <a:endParaRPr lang="en-US"/>
          </a:p>
        </p:txBody>
      </p:sp>
      <p:sp>
        <p:nvSpPr>
          <p:cNvPr id="12" name="TextBox 23">
            <a:extLst>
              <a:ext uri="{FF2B5EF4-FFF2-40B4-BE49-F238E27FC236}">
                <a16:creationId xmlns:a16="http://schemas.microsoft.com/office/drawing/2014/main" id="{946180CF-075C-4344-A440-C334B828BD39}"/>
              </a:ext>
            </a:extLst>
          </p:cNvPr>
          <p:cNvSpPr txBox="1"/>
          <p:nvPr/>
        </p:nvSpPr>
        <p:spPr>
          <a:xfrm>
            <a:off x="2421255" y="5325850"/>
            <a:ext cx="94986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200"/>
              <a:t>(</a:t>
            </a:r>
            <a:r>
              <a:rPr lang="pt-PT" sz="1200" err="1"/>
              <a:t>aka</a:t>
            </a:r>
            <a:r>
              <a:rPr lang="pt-PT" sz="1200"/>
              <a:t> </a:t>
            </a:r>
            <a:r>
              <a:rPr lang="pt-PT" sz="1200" err="1"/>
              <a:t>white</a:t>
            </a:r>
            <a:r>
              <a:rPr lang="pt-PT" sz="1200"/>
              <a:t>)</a:t>
            </a:r>
            <a:endParaRPr lang="en-US" sz="1200" err="1"/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59C249F0-C37D-42C1-AB76-33507D56FFA8}"/>
              </a:ext>
            </a:extLst>
          </p:cNvPr>
          <p:cNvSpPr txBox="1"/>
          <p:nvPr/>
        </p:nvSpPr>
        <p:spPr>
          <a:xfrm>
            <a:off x="2421255" y="4430500"/>
            <a:ext cx="94986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200"/>
              <a:t>(</a:t>
            </a:r>
            <a:r>
              <a:rPr lang="pt-PT" sz="1200" err="1"/>
              <a:t>aka</a:t>
            </a:r>
            <a:r>
              <a:rPr lang="pt-PT" sz="1200"/>
              <a:t> </a:t>
            </a:r>
            <a:r>
              <a:rPr lang="pt-PT" sz="1200" err="1"/>
              <a:t>blue</a:t>
            </a:r>
            <a:r>
              <a:rPr lang="pt-PT" sz="1200"/>
              <a:t>)</a:t>
            </a:r>
            <a:endParaRPr lang="en-US" sz="1200" err="1"/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A9E03F1A-5417-44E9-80D7-3BF4E22B3A67}"/>
              </a:ext>
            </a:extLst>
          </p:cNvPr>
          <p:cNvSpPr txBox="1"/>
          <p:nvPr/>
        </p:nvSpPr>
        <p:spPr>
          <a:xfrm>
            <a:off x="2421254" y="3582775"/>
            <a:ext cx="94986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200"/>
              <a:t>(</a:t>
            </a:r>
            <a:r>
              <a:rPr lang="pt-PT" sz="1200" err="1"/>
              <a:t>aka</a:t>
            </a:r>
            <a:r>
              <a:rPr lang="pt-PT" sz="1200"/>
              <a:t> gray)</a:t>
            </a:r>
            <a:endParaRPr lang="en-US" sz="1200" err="1"/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453FD9D0-4D27-4D2D-BE8A-C1AF09DF82CF}"/>
              </a:ext>
            </a:extLst>
          </p:cNvPr>
          <p:cNvSpPr txBox="1"/>
          <p:nvPr/>
        </p:nvSpPr>
        <p:spPr>
          <a:xfrm>
            <a:off x="2421254" y="1954000"/>
            <a:ext cx="94986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200"/>
              <a:t>(</a:t>
            </a:r>
            <a:r>
              <a:rPr lang="pt-PT" sz="1200" err="1"/>
              <a:t>aka</a:t>
            </a:r>
            <a:r>
              <a:rPr lang="pt-PT" sz="1200"/>
              <a:t> </a:t>
            </a:r>
            <a:r>
              <a:rPr lang="pt-PT" sz="1200" err="1"/>
              <a:t>black</a:t>
            </a:r>
            <a:r>
              <a:rPr lang="pt-PT" sz="1200"/>
              <a:t>)</a:t>
            </a:r>
            <a:endParaRPr lang="en-US" sz="1200" err="1"/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D76B05B9-6E58-4534-B92F-1B99D9CA88C9}"/>
              </a:ext>
            </a:extLst>
          </p:cNvPr>
          <p:cNvSpPr txBox="1"/>
          <p:nvPr/>
        </p:nvSpPr>
        <p:spPr>
          <a:xfrm>
            <a:off x="2154554" y="2782675"/>
            <a:ext cx="121656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200"/>
              <a:t>(</a:t>
            </a:r>
            <a:r>
              <a:rPr lang="pt-PT" sz="1200" err="1"/>
              <a:t>aka</a:t>
            </a:r>
            <a:r>
              <a:rPr lang="pt-PT" sz="1200"/>
              <a:t> </a:t>
            </a:r>
            <a:r>
              <a:rPr lang="pt-PT" sz="1200" err="1"/>
              <a:t>lightblack</a:t>
            </a:r>
            <a:r>
              <a:rPr lang="pt-PT" sz="1200"/>
              <a:t>)</a:t>
            </a:r>
            <a:endParaRPr lang="en-US" sz="1200" err="1"/>
          </a:p>
        </p:txBody>
      </p:sp>
    </p:spTree>
    <p:extLst>
      <p:ext uri="{BB962C8B-B14F-4D97-AF65-F5344CB8AC3E}">
        <p14:creationId xmlns:p14="http://schemas.microsoft.com/office/powerpoint/2010/main" val="4074042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700E23E-B358-48F8-9944-153FDB22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Font </a:t>
            </a:r>
            <a:r>
              <a:rPr lang="pt-PT" dirty="0" err="1"/>
              <a:t>Palette</a:t>
            </a:r>
            <a:endParaRPr lang="en-US" dirty="0"/>
          </a:p>
        </p:txBody>
      </p:sp>
      <p:pic>
        <p:nvPicPr>
          <p:cNvPr id="5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97BE2A08-9CE1-4C14-9748-C325F85A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96" y="2674337"/>
            <a:ext cx="2897280" cy="2009668"/>
          </a:xfrm>
          <a:prstGeom prst="rect">
            <a:avLst/>
          </a:prstGeom>
        </p:spPr>
      </p:pic>
      <p:pic>
        <p:nvPicPr>
          <p:cNvPr id="6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7A1FF173-5755-443B-8532-49B5A0AFC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206" y="2669425"/>
            <a:ext cx="2891117" cy="2323171"/>
          </a:xfrm>
          <a:prstGeom prst="rect">
            <a:avLst/>
          </a:prstGeom>
        </p:spPr>
      </p:pic>
      <p:pic>
        <p:nvPicPr>
          <p:cNvPr id="7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ABF0FC5D-8C06-4237-B8BC-ADBA46D85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157" y="2551484"/>
            <a:ext cx="3012141" cy="2136032"/>
          </a:xfrm>
          <a:prstGeom prst="rect">
            <a:avLst/>
          </a:prstGeom>
        </p:spPr>
      </p:pic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8A34B40C-C4BC-44B1-8B58-E11D86794354}"/>
              </a:ext>
            </a:extLst>
          </p:cNvPr>
          <p:cNvCxnSpPr/>
          <p:nvPr/>
        </p:nvCxnSpPr>
        <p:spPr>
          <a:xfrm flipH="1">
            <a:off x="7753909" y="2128556"/>
            <a:ext cx="11206" cy="3597087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06071607-934D-4A71-86B6-0301994D0C20}"/>
              </a:ext>
            </a:extLst>
          </p:cNvPr>
          <p:cNvCxnSpPr>
            <a:cxnSpLocks/>
          </p:cNvCxnSpPr>
          <p:nvPr/>
        </p:nvCxnSpPr>
        <p:spPr>
          <a:xfrm flipH="1">
            <a:off x="4425762" y="2150968"/>
            <a:ext cx="11206" cy="3597087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C06BBDB-4912-4C7B-ABF6-CE3EBB8E03C7}"/>
              </a:ext>
            </a:extLst>
          </p:cNvPr>
          <p:cNvSpPr txBox="1"/>
          <p:nvPr/>
        </p:nvSpPr>
        <p:spPr>
          <a:xfrm>
            <a:off x="1211356" y="4998944"/>
            <a:ext cx="2743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b="1"/>
              <a:t>body:</a:t>
            </a:r>
            <a:endParaRPr lang="pt-PT" sz="1200" b="1">
              <a:cs typeface="Calibri"/>
            </a:endParaRPr>
          </a:p>
          <a:p>
            <a:r>
              <a:rPr lang="pt-PT" sz="1200" err="1">
                <a:cs typeface="Calibri"/>
              </a:rPr>
              <a:t>font-size</a:t>
            </a:r>
            <a:r>
              <a:rPr lang="pt-PT" sz="1200">
                <a:cs typeface="Calibri"/>
              </a:rPr>
              <a:t>: 18px;</a:t>
            </a:r>
          </a:p>
          <a:p>
            <a:r>
              <a:rPr lang="pt-PT" sz="1200">
                <a:cs typeface="Calibri"/>
              </a:rPr>
              <a:t>color: </a:t>
            </a:r>
            <a:r>
              <a:rPr lang="pt-PT" sz="1200" err="1">
                <a:cs typeface="Calibri"/>
              </a:rPr>
              <a:t>white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BD2D40B-B946-41B7-B2D5-77A403095D1B}"/>
              </a:ext>
            </a:extLst>
          </p:cNvPr>
          <p:cNvSpPr txBox="1"/>
          <p:nvPr/>
        </p:nvSpPr>
        <p:spPr>
          <a:xfrm>
            <a:off x="4718797" y="4998944"/>
            <a:ext cx="2743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b="1"/>
              <a:t>h2:</a:t>
            </a:r>
            <a:endParaRPr lang="pt-PT" sz="1200" b="1">
              <a:cs typeface="Calibri"/>
            </a:endParaRPr>
          </a:p>
          <a:p>
            <a:r>
              <a:rPr lang="pt-PT" sz="1200" err="1">
                <a:cs typeface="Calibri"/>
              </a:rPr>
              <a:t>font-size</a:t>
            </a:r>
            <a:r>
              <a:rPr lang="pt-PT" sz="1200">
                <a:cs typeface="Calibri"/>
              </a:rPr>
              <a:t>: 24px;</a:t>
            </a:r>
          </a:p>
          <a:p>
            <a:r>
              <a:rPr lang="pt-PT" sz="1200">
                <a:cs typeface="Calibri"/>
              </a:rPr>
              <a:t>color: </a:t>
            </a:r>
            <a:r>
              <a:rPr lang="pt-PT" sz="1200" err="1">
                <a:cs typeface="Calibri"/>
              </a:rPr>
              <a:t>white</a:t>
            </a:r>
            <a:r>
              <a:rPr lang="pt-PT" sz="1200">
                <a:cs typeface="Calibri"/>
              </a:rPr>
              <a:t>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6539451-A81D-4610-8532-6EC2AD41DA31}"/>
              </a:ext>
            </a:extLst>
          </p:cNvPr>
          <p:cNvSpPr txBox="1"/>
          <p:nvPr/>
        </p:nvSpPr>
        <p:spPr>
          <a:xfrm>
            <a:off x="8203826" y="4998944"/>
            <a:ext cx="2743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b="1"/>
              <a:t>h1:</a:t>
            </a:r>
            <a:endParaRPr lang="pt-PT" sz="1200" b="1">
              <a:cs typeface="Calibri"/>
            </a:endParaRPr>
          </a:p>
          <a:p>
            <a:r>
              <a:rPr lang="pt-PT" sz="1200" err="1">
                <a:cs typeface="Calibri"/>
              </a:rPr>
              <a:t>font-size</a:t>
            </a:r>
            <a:r>
              <a:rPr lang="pt-PT" sz="1200">
                <a:cs typeface="Calibri"/>
              </a:rPr>
              <a:t>: 32px;</a:t>
            </a:r>
          </a:p>
          <a:p>
            <a:r>
              <a:rPr lang="pt-PT" sz="1200">
                <a:cs typeface="Calibri"/>
              </a:rPr>
              <a:t>color: </a:t>
            </a:r>
            <a:r>
              <a:rPr lang="pt-PT" sz="1200" err="1">
                <a:cs typeface="Calibri"/>
              </a:rPr>
              <a:t>blue</a:t>
            </a:r>
            <a:r>
              <a:rPr lang="pt-PT" sz="1200">
                <a:cs typeface="Calibri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78116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AF29D-4C57-4C24-BC5C-65C93C1D27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About 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3B7366-20B3-4EEB-9BF6-00C7B162F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5" r="7539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17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4622D8EC-5790-4B3B-81AD-3178698C31F4}"/>
              </a:ext>
            </a:extLst>
          </p:cNvPr>
          <p:cNvGrpSpPr/>
          <p:nvPr/>
        </p:nvGrpSpPr>
        <p:grpSpPr>
          <a:xfrm>
            <a:off x="3401683" y="35390"/>
            <a:ext cx="5403010" cy="6785892"/>
            <a:chOff x="3042249" y="265427"/>
            <a:chExt cx="5676181" cy="7317854"/>
          </a:xfrm>
        </p:grpSpPr>
        <p:pic>
          <p:nvPicPr>
            <p:cNvPr id="22" name="Imagem 7" descr="Uma imagem com captura de ecrã, ecrã, monitor, computador&#10;&#10;Descrição gerada automaticamente">
              <a:extLst>
                <a:ext uri="{FF2B5EF4-FFF2-40B4-BE49-F238E27FC236}">
                  <a16:creationId xmlns:a16="http://schemas.microsoft.com/office/drawing/2014/main" id="{5417D591-E0C7-4F11-B4A0-6CFB6DDCA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551" y="265427"/>
              <a:ext cx="5666274" cy="5908638"/>
            </a:xfrm>
            <a:prstGeom prst="rect">
              <a:avLst/>
            </a:prstGeom>
          </p:spPr>
        </p:pic>
        <p:pic>
          <p:nvPicPr>
            <p:cNvPr id="23" name="Imagem 5" descr="Uma imagem com texto&#10;&#10;Descrição gerada automaticamente">
              <a:extLst>
                <a:ext uri="{FF2B5EF4-FFF2-40B4-BE49-F238E27FC236}">
                  <a16:creationId xmlns:a16="http://schemas.microsoft.com/office/drawing/2014/main" id="{B504A438-E19C-493A-9F3B-1F1574C8C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2249" y="5873924"/>
              <a:ext cx="5676181" cy="1709357"/>
            </a:xfrm>
            <a:prstGeom prst="rect">
              <a:avLst/>
            </a:prstGeom>
          </p:spPr>
        </p:pic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3C997D07-2DE7-4E06-9659-EA034AF8F557}"/>
              </a:ext>
            </a:extLst>
          </p:cNvPr>
          <p:cNvCxnSpPr>
            <a:cxnSpLocks/>
          </p:cNvCxnSpPr>
          <p:nvPr/>
        </p:nvCxnSpPr>
        <p:spPr>
          <a:xfrm flipV="1">
            <a:off x="7135345" y="1796864"/>
            <a:ext cx="2228851" cy="22803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76F4BDE-86D7-472D-A131-F892A3FDAEB1}"/>
              </a:ext>
            </a:extLst>
          </p:cNvPr>
          <p:cNvSpPr/>
          <p:nvPr/>
        </p:nvSpPr>
        <p:spPr>
          <a:xfrm>
            <a:off x="3352800" y="-8965"/>
            <a:ext cx="5446059" cy="291355"/>
          </a:xfrm>
          <a:prstGeom prst="round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6083A3E-ABBA-435D-A6C7-C922E2D995EE}"/>
              </a:ext>
            </a:extLst>
          </p:cNvPr>
          <p:cNvSpPr txBox="1"/>
          <p:nvPr/>
        </p:nvSpPr>
        <p:spPr>
          <a:xfrm>
            <a:off x="9372039" y="216834"/>
            <a:ext cx="1869140" cy="1200329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Navbar</a:t>
            </a:r>
            <a:r>
              <a:rPr lang="pt-PT" sz="1200" b="1">
                <a:cs typeface="Calibri"/>
              </a:rPr>
              <a:t>:</a:t>
            </a:r>
          </a:p>
          <a:p>
            <a:endParaRPr lang="pt-PT" sz="1200">
              <a:cs typeface="Calibri"/>
            </a:endParaRPr>
          </a:p>
          <a:p>
            <a:r>
              <a:rPr lang="pt-PT" sz="1200">
                <a:cs typeface="Calibri"/>
              </a:rPr>
              <a:t>background-color: </a:t>
            </a:r>
            <a:r>
              <a:rPr lang="pt-PT" sz="1200" err="1">
                <a:cs typeface="Calibri"/>
              </a:rPr>
              <a:t>black</a:t>
            </a:r>
            <a:endParaRPr lang="pt-PT" sz="1200">
              <a:cs typeface="Calibri"/>
            </a:endParaRPr>
          </a:p>
          <a:p>
            <a:r>
              <a:rPr lang="pt-PT" sz="1200" err="1">
                <a:cs typeface="Calibri"/>
              </a:rPr>
              <a:t>font</a:t>
            </a:r>
            <a:r>
              <a:rPr lang="pt-PT" sz="1200">
                <a:cs typeface="Calibri"/>
              </a:rPr>
              <a:t>: 18px "Lato"</a:t>
            </a:r>
          </a:p>
          <a:p>
            <a:r>
              <a:rPr lang="pt-PT" sz="1200">
                <a:cs typeface="Calibri"/>
              </a:rPr>
              <a:t>color: </a:t>
            </a:r>
            <a:r>
              <a:rPr lang="pt-PT" sz="1200" err="1">
                <a:cs typeface="Calibri"/>
              </a:rPr>
              <a:t>white</a:t>
            </a:r>
            <a:endParaRPr lang="pt-PT" sz="1200">
              <a:cs typeface="Calibri"/>
            </a:endParaRPr>
          </a:p>
          <a:p>
            <a:r>
              <a:rPr lang="pt-PT" sz="1200" err="1">
                <a:cs typeface="Calibri"/>
              </a:rPr>
              <a:t>padding</a:t>
            </a:r>
            <a:r>
              <a:rPr lang="pt-PT" sz="1200">
                <a:cs typeface="Calibri"/>
              </a:rPr>
              <a:t>: 10px</a:t>
            </a:r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56BDDB8B-495D-4899-853F-7D16EE8B4310}"/>
              </a:ext>
            </a:extLst>
          </p:cNvPr>
          <p:cNvCxnSpPr/>
          <p:nvPr/>
        </p:nvCxnSpPr>
        <p:spPr>
          <a:xfrm>
            <a:off x="8832476" y="181536"/>
            <a:ext cx="522196" cy="253253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60A0678-2A1D-40CF-9264-4FF076CD3706}"/>
              </a:ext>
            </a:extLst>
          </p:cNvPr>
          <p:cNvSpPr/>
          <p:nvPr/>
        </p:nvSpPr>
        <p:spPr>
          <a:xfrm>
            <a:off x="3309657" y="-16249"/>
            <a:ext cx="781050" cy="3619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B3FD36-7819-43ED-AA14-75AC714DA19E}"/>
              </a:ext>
            </a:extLst>
          </p:cNvPr>
          <p:cNvSpPr txBox="1"/>
          <p:nvPr/>
        </p:nvSpPr>
        <p:spPr>
          <a:xfrm>
            <a:off x="1173254" y="37539"/>
            <a:ext cx="169769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Navbar</a:t>
            </a:r>
            <a:r>
              <a:rPr lang="pt-PT" sz="1200" b="1">
                <a:cs typeface="Calibri"/>
              </a:rPr>
              <a:t> </a:t>
            </a:r>
            <a:r>
              <a:rPr lang="pt-PT" sz="1200" b="1" err="1">
                <a:cs typeface="Calibri"/>
              </a:rPr>
              <a:t>active</a:t>
            </a:r>
            <a:r>
              <a:rPr lang="pt-PT" sz="1200" b="1">
                <a:cs typeface="Calibri"/>
              </a:rPr>
              <a:t>:</a:t>
            </a:r>
          </a:p>
          <a:p>
            <a:endParaRPr lang="pt-PT" sz="1200">
              <a:cs typeface="Calibri"/>
            </a:endParaRPr>
          </a:p>
          <a:p>
            <a:r>
              <a:rPr lang="pt-PT" sz="1200">
                <a:cs typeface="Calibri"/>
              </a:rPr>
              <a:t>background-color: </a:t>
            </a:r>
            <a:r>
              <a:rPr lang="pt-PT" sz="1200" err="1">
                <a:cs typeface="Calibri"/>
              </a:rPr>
              <a:t>blue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64F9E788-27E4-4A9E-956E-826FC0104BAE}"/>
              </a:ext>
            </a:extLst>
          </p:cNvPr>
          <p:cNvCxnSpPr/>
          <p:nvPr/>
        </p:nvCxnSpPr>
        <p:spPr>
          <a:xfrm flipH="1">
            <a:off x="2861422" y="155202"/>
            <a:ext cx="461121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D2BBF7F-E002-43BA-9F1A-E3B9DA96B0BE}"/>
              </a:ext>
            </a:extLst>
          </p:cNvPr>
          <p:cNvSpPr/>
          <p:nvPr/>
        </p:nvSpPr>
        <p:spPr>
          <a:xfrm>
            <a:off x="4698066" y="-5043"/>
            <a:ext cx="571500" cy="36195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87A6B9D-725E-4C63-8ED0-5DF542318A6D}"/>
              </a:ext>
            </a:extLst>
          </p:cNvPr>
          <p:cNvSpPr txBox="1"/>
          <p:nvPr/>
        </p:nvSpPr>
        <p:spPr>
          <a:xfrm>
            <a:off x="1173254" y="851086"/>
            <a:ext cx="1697690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Navbar</a:t>
            </a:r>
            <a:r>
              <a:rPr lang="pt-PT" sz="1200" b="1">
                <a:cs typeface="Calibri"/>
              </a:rPr>
              <a:t> </a:t>
            </a:r>
            <a:r>
              <a:rPr lang="pt-PT" sz="1200" b="1" err="1">
                <a:cs typeface="Calibri"/>
              </a:rPr>
              <a:t>hover</a:t>
            </a:r>
            <a:r>
              <a:rPr lang="pt-PT" sz="1200" b="1">
                <a:cs typeface="Calibri"/>
              </a:rPr>
              <a:t>:</a:t>
            </a:r>
          </a:p>
          <a:p>
            <a:endParaRPr lang="pt-PT" sz="1200">
              <a:cs typeface="Calibri"/>
            </a:endParaRPr>
          </a:p>
          <a:p>
            <a:r>
              <a:rPr lang="pt-PT" sz="1200">
                <a:cs typeface="Calibri"/>
              </a:rPr>
              <a:t>background-color: gray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5EC41E85-DF93-408D-81A4-3246B2C2F3D0}"/>
              </a:ext>
            </a:extLst>
          </p:cNvPr>
          <p:cNvCxnSpPr>
            <a:cxnSpLocks/>
          </p:cNvCxnSpPr>
          <p:nvPr/>
        </p:nvCxnSpPr>
        <p:spPr>
          <a:xfrm flipH="1">
            <a:off x="2840691" y="270062"/>
            <a:ext cx="1930772" cy="6779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E7A7C50-6BFC-485B-A485-086BA20B5DDD}"/>
              </a:ext>
            </a:extLst>
          </p:cNvPr>
          <p:cNvSpPr/>
          <p:nvPr/>
        </p:nvSpPr>
        <p:spPr>
          <a:xfrm>
            <a:off x="5110442" y="1857375"/>
            <a:ext cx="2018179" cy="31544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1E7BDE1-0E54-4BB1-ABF7-77E2ADD449C6}"/>
              </a:ext>
            </a:extLst>
          </p:cNvPr>
          <p:cNvSpPr txBox="1"/>
          <p:nvPr/>
        </p:nvSpPr>
        <p:spPr>
          <a:xfrm>
            <a:off x="9372038" y="1588433"/>
            <a:ext cx="1869140" cy="8309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>
                <a:cs typeface="Calibri"/>
              </a:rPr>
              <a:t>#cover h1:</a:t>
            </a:r>
          </a:p>
          <a:p>
            <a:endParaRPr lang="pt-PT" sz="1200">
              <a:cs typeface="Calibri"/>
            </a:endParaRPr>
          </a:p>
          <a:p>
            <a:r>
              <a:rPr lang="pt-PT" sz="1200" err="1">
                <a:ea typeface="+mn-lt"/>
                <a:cs typeface="+mn-lt"/>
              </a:rPr>
              <a:t>font</a:t>
            </a:r>
            <a:r>
              <a:rPr lang="pt-PT" sz="1200">
                <a:ea typeface="+mn-lt"/>
                <a:cs typeface="+mn-lt"/>
              </a:rPr>
              <a:t>: 40px "</a:t>
            </a:r>
            <a:r>
              <a:rPr lang="pt-PT" sz="1200" err="1">
                <a:ea typeface="+mn-lt"/>
                <a:cs typeface="+mn-lt"/>
              </a:rPr>
              <a:t>Overpass</a:t>
            </a:r>
            <a:r>
              <a:rPr lang="pt-PT" sz="1200">
                <a:ea typeface="+mn-lt"/>
                <a:cs typeface="+mn-lt"/>
              </a:rPr>
              <a:t>"</a:t>
            </a:r>
            <a:endParaRPr lang="pt-PT"/>
          </a:p>
          <a:p>
            <a:r>
              <a:rPr lang="pt-PT" sz="1200">
                <a:cs typeface="Calibri"/>
              </a:rPr>
              <a:t>color: </a:t>
            </a:r>
            <a:r>
              <a:rPr lang="pt-PT" sz="1200" err="1">
                <a:cs typeface="Calibri"/>
              </a:rPr>
              <a:t>white</a:t>
            </a:r>
            <a:endParaRPr lang="pt-PT" sz="1200">
              <a:cs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9DFD58-7869-458A-8DC4-F5056919A2CB}"/>
              </a:ext>
            </a:extLst>
          </p:cNvPr>
          <p:cNvSpPr/>
          <p:nvPr/>
        </p:nvSpPr>
        <p:spPr>
          <a:xfrm>
            <a:off x="5482478" y="2650751"/>
            <a:ext cx="1232647" cy="384361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BAE0D4D-5344-46C9-BC91-98826C65B8BC}"/>
              </a:ext>
            </a:extLst>
          </p:cNvPr>
          <p:cNvSpPr txBox="1"/>
          <p:nvPr/>
        </p:nvSpPr>
        <p:spPr>
          <a:xfrm>
            <a:off x="9387166" y="2700056"/>
            <a:ext cx="364190" cy="2769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>
                <a:cs typeface="Calibri"/>
              </a:rPr>
              <a:t>h1</a:t>
            </a:r>
            <a:endParaRPr lang="pt-PT" b="1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1033C9-CF7D-4A4D-9BB7-C036CB0BA2D1}"/>
              </a:ext>
            </a:extLst>
          </p:cNvPr>
          <p:cNvSpPr/>
          <p:nvPr/>
        </p:nvSpPr>
        <p:spPr>
          <a:xfrm>
            <a:off x="5482477" y="5261721"/>
            <a:ext cx="1232647" cy="384361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FA47A62B-4047-417D-BAE4-F404BC562713}"/>
              </a:ext>
            </a:extLst>
          </p:cNvPr>
          <p:cNvSpPr/>
          <p:nvPr/>
        </p:nvSpPr>
        <p:spPr>
          <a:xfrm>
            <a:off x="4630269" y="3229535"/>
            <a:ext cx="3126442" cy="1781737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EE96D324-059A-4E56-A1BB-948C06CF0A32}"/>
              </a:ext>
            </a:extLst>
          </p:cNvPr>
          <p:cNvCxnSpPr/>
          <p:nvPr/>
        </p:nvCxnSpPr>
        <p:spPr>
          <a:xfrm flipV="1">
            <a:off x="6714565" y="2810435"/>
            <a:ext cx="2651311" cy="381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7E433E87-D1C9-426C-B9F9-35BD79EE9575}"/>
              </a:ext>
            </a:extLst>
          </p:cNvPr>
          <p:cNvCxnSpPr>
            <a:cxnSpLocks/>
          </p:cNvCxnSpPr>
          <p:nvPr/>
        </p:nvCxnSpPr>
        <p:spPr>
          <a:xfrm flipV="1">
            <a:off x="6714564" y="2877670"/>
            <a:ext cx="2628900" cy="25930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6160A0D-E889-43CB-8474-39218467649C}"/>
              </a:ext>
            </a:extLst>
          </p:cNvPr>
          <p:cNvSpPr/>
          <p:nvPr/>
        </p:nvSpPr>
        <p:spPr>
          <a:xfrm>
            <a:off x="5177677" y="1543609"/>
            <a:ext cx="1827679" cy="259419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43D5E6D-FA69-43AB-BC96-2B05DFCEBF8F}"/>
              </a:ext>
            </a:extLst>
          </p:cNvPr>
          <p:cNvSpPr txBox="1"/>
          <p:nvPr/>
        </p:nvSpPr>
        <p:spPr>
          <a:xfrm>
            <a:off x="1173254" y="1713939"/>
            <a:ext cx="1697690" cy="46166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>
                <a:cs typeface="Calibri"/>
              </a:rPr>
              <a:t>cover h2:</a:t>
            </a:r>
          </a:p>
          <a:p>
            <a:r>
              <a:rPr lang="pt-PT" sz="1200" err="1">
                <a:cs typeface="Calibri"/>
              </a:rPr>
              <a:t>font-size</a:t>
            </a:r>
            <a:r>
              <a:rPr lang="pt-PT" sz="1200">
                <a:cs typeface="Calibri"/>
              </a:rPr>
              <a:t>: 32px</a:t>
            </a:r>
          </a:p>
        </p:txBody>
      </p: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18E8128D-5BD6-4CCE-87EF-339D49D6AEA0}"/>
              </a:ext>
            </a:extLst>
          </p:cNvPr>
          <p:cNvCxnSpPr>
            <a:cxnSpLocks/>
          </p:cNvCxnSpPr>
          <p:nvPr/>
        </p:nvCxnSpPr>
        <p:spPr>
          <a:xfrm flipH="1">
            <a:off x="2874308" y="1648386"/>
            <a:ext cx="2289360" cy="29695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78729AB4-7849-4EDA-B0D1-FE1CDDB9472D}"/>
              </a:ext>
            </a:extLst>
          </p:cNvPr>
          <p:cNvSpPr/>
          <p:nvPr/>
        </p:nvSpPr>
        <p:spPr>
          <a:xfrm>
            <a:off x="4025150" y="5773269"/>
            <a:ext cx="1580031" cy="67235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52454449-E63D-4F2E-9B4E-C255949A2A3D}"/>
              </a:ext>
            </a:extLst>
          </p:cNvPr>
          <p:cNvSpPr/>
          <p:nvPr/>
        </p:nvSpPr>
        <p:spPr>
          <a:xfrm>
            <a:off x="4820766" y="6591298"/>
            <a:ext cx="2622178" cy="26894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F9DCDD3-1581-4DE8-96C1-6D967EBCF80B}"/>
              </a:ext>
            </a:extLst>
          </p:cNvPr>
          <p:cNvSpPr txBox="1"/>
          <p:nvPr/>
        </p:nvSpPr>
        <p:spPr>
          <a:xfrm>
            <a:off x="2080930" y="5176556"/>
            <a:ext cx="577102" cy="27699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>
                <a:cs typeface="Calibri"/>
              </a:rPr>
              <a:t>body</a:t>
            </a:r>
            <a:endParaRPr lang="pt-PT"/>
          </a:p>
        </p:txBody>
      </p: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76D5998B-9F89-4FD9-8532-0128DAD306FD}"/>
              </a:ext>
            </a:extLst>
          </p:cNvPr>
          <p:cNvCxnSpPr>
            <a:cxnSpLocks/>
          </p:cNvCxnSpPr>
          <p:nvPr/>
        </p:nvCxnSpPr>
        <p:spPr>
          <a:xfrm flipH="1">
            <a:off x="2675964" y="4013946"/>
            <a:ext cx="1954306" cy="132901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5A870518-C5DD-40CA-AD40-20DC0ABE8CCB}"/>
              </a:ext>
            </a:extLst>
          </p:cNvPr>
          <p:cNvCxnSpPr>
            <a:cxnSpLocks/>
          </p:cNvCxnSpPr>
          <p:nvPr/>
        </p:nvCxnSpPr>
        <p:spPr>
          <a:xfrm flipH="1" flipV="1">
            <a:off x="2720787" y="5331758"/>
            <a:ext cx="1315571" cy="54236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CE5776D0-D181-4DEA-B2E7-55D289EBB75C}"/>
              </a:ext>
            </a:extLst>
          </p:cNvPr>
          <p:cNvCxnSpPr>
            <a:cxnSpLocks/>
          </p:cNvCxnSpPr>
          <p:nvPr/>
        </p:nvCxnSpPr>
        <p:spPr>
          <a:xfrm flipH="1" flipV="1">
            <a:off x="2653554" y="5298140"/>
            <a:ext cx="2167216" cy="139400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64A8189D-DE5C-4EB1-9333-559801E97EDC}"/>
              </a:ext>
            </a:extLst>
          </p:cNvPr>
          <p:cNvSpPr/>
          <p:nvPr/>
        </p:nvSpPr>
        <p:spPr>
          <a:xfrm>
            <a:off x="5480234" y="490256"/>
            <a:ext cx="1200151" cy="976596"/>
          </a:xfrm>
          <a:prstGeom prst="round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3AC3C7B-B274-4462-A540-38E37B4E3399}"/>
              </a:ext>
            </a:extLst>
          </p:cNvPr>
          <p:cNvSpPr txBox="1"/>
          <p:nvPr/>
        </p:nvSpPr>
        <p:spPr>
          <a:xfrm>
            <a:off x="1162048" y="2319056"/>
            <a:ext cx="1697690" cy="830997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>
                <a:cs typeface="Calibri"/>
              </a:rPr>
              <a:t>avatar:</a:t>
            </a:r>
          </a:p>
          <a:p>
            <a:r>
              <a:rPr lang="pt-PT" sz="1200" err="1">
                <a:cs typeface="Calibri"/>
              </a:rPr>
              <a:t>width</a:t>
            </a:r>
            <a:r>
              <a:rPr lang="pt-PT" sz="1200">
                <a:cs typeface="Calibri"/>
              </a:rPr>
              <a:t>: 150px</a:t>
            </a:r>
            <a:endParaRPr lang="pt-PT" sz="1200" b="1">
              <a:cs typeface="Calibri"/>
            </a:endParaRPr>
          </a:p>
          <a:p>
            <a:r>
              <a:rPr lang="pt-PT" sz="1200" err="1">
                <a:cs typeface="Calibri"/>
              </a:rPr>
              <a:t>height</a:t>
            </a:r>
            <a:r>
              <a:rPr lang="pt-PT" sz="1200">
                <a:cs typeface="Calibri"/>
              </a:rPr>
              <a:t>: 150px</a:t>
            </a:r>
          </a:p>
          <a:p>
            <a:r>
              <a:rPr lang="pt-PT" sz="1200">
                <a:cs typeface="Calibri"/>
              </a:rPr>
              <a:t>border-radius:50%</a:t>
            </a:r>
          </a:p>
        </p:txBody>
      </p: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BE664830-8F40-4C27-AC69-FE3E125A0B2E}"/>
              </a:ext>
            </a:extLst>
          </p:cNvPr>
          <p:cNvCxnSpPr>
            <a:cxnSpLocks/>
          </p:cNvCxnSpPr>
          <p:nvPr/>
        </p:nvCxnSpPr>
        <p:spPr>
          <a:xfrm flipH="1">
            <a:off x="2863102" y="897592"/>
            <a:ext cx="2614330" cy="165286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9">
            <a:extLst>
              <a:ext uri="{FF2B5EF4-FFF2-40B4-BE49-F238E27FC236}">
                <a16:creationId xmlns:a16="http://schemas.microsoft.com/office/drawing/2014/main" id="{730F3FE3-07AA-47E3-A735-B563BD0E4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929" y="5894294"/>
            <a:ext cx="200025" cy="219075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24350EE4-9EDA-47F4-920B-612726AAD61F}"/>
              </a:ext>
            </a:extLst>
          </p:cNvPr>
          <p:cNvSpPr/>
          <p:nvPr/>
        </p:nvSpPr>
        <p:spPr>
          <a:xfrm>
            <a:off x="7757271" y="5855634"/>
            <a:ext cx="280148" cy="261095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F1C09808-774A-473D-80D3-212454356E87}"/>
              </a:ext>
            </a:extLst>
          </p:cNvPr>
          <p:cNvCxnSpPr>
            <a:cxnSpLocks/>
          </p:cNvCxnSpPr>
          <p:nvPr/>
        </p:nvCxnSpPr>
        <p:spPr>
          <a:xfrm flipV="1">
            <a:off x="8070473" y="4580966"/>
            <a:ext cx="1844491" cy="139401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9CAE036-AF68-418E-AFF1-D14CC6D4D71A}"/>
              </a:ext>
            </a:extLst>
          </p:cNvPr>
          <p:cNvSpPr/>
          <p:nvPr/>
        </p:nvSpPr>
        <p:spPr>
          <a:xfrm>
            <a:off x="4989417" y="3435163"/>
            <a:ext cx="1837765" cy="23868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153182C-E59F-4C8B-B601-0028903072F6}"/>
              </a:ext>
            </a:extLst>
          </p:cNvPr>
          <p:cNvSpPr txBox="1"/>
          <p:nvPr/>
        </p:nvSpPr>
        <p:spPr>
          <a:xfrm>
            <a:off x="9921126" y="4221815"/>
            <a:ext cx="1869140" cy="4616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>
                <a:cs typeface="Calibri"/>
              </a:rPr>
              <a:t>A: </a:t>
            </a:r>
            <a:r>
              <a:rPr lang="pt-PT" sz="1200" b="1" err="1">
                <a:cs typeface="Calibri"/>
              </a:rPr>
              <a:t>hover</a:t>
            </a:r>
            <a:r>
              <a:rPr lang="pt-PT" sz="1200" b="1">
                <a:cs typeface="Calibri"/>
              </a:rPr>
              <a:t>:</a:t>
            </a:r>
          </a:p>
          <a:p>
            <a:r>
              <a:rPr lang="pt-PT" sz="1200">
                <a:cs typeface="Calibri"/>
              </a:rPr>
              <a:t>color: </a:t>
            </a:r>
            <a:r>
              <a:rPr lang="pt-PT" sz="1200" err="1">
                <a:cs typeface="Calibri"/>
              </a:rPr>
              <a:t>blue</a:t>
            </a:r>
            <a:r>
              <a:rPr lang="pt-PT" sz="1200">
                <a:cs typeface="Calibri"/>
              </a:rPr>
              <a:t>;</a:t>
            </a:r>
          </a:p>
        </p:txBody>
      </p: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B4F8348A-A587-4F41-98F8-4000B005BCB4}"/>
              </a:ext>
            </a:extLst>
          </p:cNvPr>
          <p:cNvCxnSpPr>
            <a:cxnSpLocks/>
          </p:cNvCxnSpPr>
          <p:nvPr/>
        </p:nvCxnSpPr>
        <p:spPr>
          <a:xfrm>
            <a:off x="6725768" y="3610535"/>
            <a:ext cx="3177989" cy="84716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6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15BDC3-BEC2-4588-9413-845282CE6E55}"/>
              </a:ext>
            </a:extLst>
          </p:cNvPr>
          <p:cNvSpPr/>
          <p:nvPr/>
        </p:nvSpPr>
        <p:spPr>
          <a:xfrm>
            <a:off x="-14068" y="4276576"/>
            <a:ext cx="12206068" cy="4825221"/>
          </a:xfrm>
          <a:prstGeom prst="rect">
            <a:avLst/>
          </a:prstGeom>
          <a:solidFill>
            <a:srgbClr val="231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BB8E3-038F-4D43-A62E-92BCD73D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6" name="Picture 2" descr="Simple Technology Business Black Electronic Banner, Simplicity, Technology,  Circuit Banner Background Image for Free Download">
            <a:extLst>
              <a:ext uri="{FF2B5EF4-FFF2-40B4-BE49-F238E27FC236}">
                <a16:creationId xmlns:a16="http://schemas.microsoft.com/office/drawing/2014/main" id="{E7CD5385-16A7-4B30-9A7A-93F3D4069F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312"/>
            <a:ext cx="12192000" cy="394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33AD0A-F41B-4CD5-8BE9-9B7A9A2B00A2}"/>
              </a:ext>
            </a:extLst>
          </p:cNvPr>
          <p:cNvSpPr/>
          <p:nvPr/>
        </p:nvSpPr>
        <p:spPr>
          <a:xfrm>
            <a:off x="0" y="0"/>
            <a:ext cx="1575582" cy="6535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ABOUT 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pic>
        <p:nvPicPr>
          <p:cNvPr id="1028" name="Picture 4" descr="Avatar, male, man, person, user, young icon">
            <a:extLst>
              <a:ext uri="{FF2B5EF4-FFF2-40B4-BE49-F238E27FC236}">
                <a16:creationId xmlns:a16="http://schemas.microsoft.com/office/drawing/2014/main" id="{5F93C5A7-75B0-4F49-80D9-E29715FE7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985" y="1223168"/>
            <a:ext cx="1582030" cy="158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B236F-A8AA-4920-BB35-B55F9363392A}"/>
              </a:ext>
            </a:extLst>
          </p:cNvPr>
          <p:cNvSpPr txBox="1"/>
          <p:nvPr/>
        </p:nvSpPr>
        <p:spPr>
          <a:xfrm>
            <a:off x="3743830" y="2828973"/>
            <a:ext cx="47043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egoe UI Black" panose="020B0A02040204020203" pitchFamily="34" charset="0"/>
                <a:cs typeface="Lato" panose="020F0502020204030203" pitchFamily="34" charset="0"/>
              </a:rPr>
              <a:t>GONÇALO MARTINS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" panose="020E0602020502020306" pitchFamily="34" charset="0"/>
              <a:ea typeface="Segoe UI Black" panose="020B0A0204020402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460EF-1676-4BE3-8861-75CBD3DBAFAB}"/>
              </a:ext>
            </a:extLst>
          </p:cNvPr>
          <p:cNvSpPr txBox="1"/>
          <p:nvPr/>
        </p:nvSpPr>
        <p:spPr>
          <a:xfrm>
            <a:off x="4011243" y="3652852"/>
            <a:ext cx="416949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Electrical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&amp;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Computer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Engineering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6CCF1-8B7D-4A64-962B-9BCA07ABDE1E}"/>
              </a:ext>
            </a:extLst>
          </p:cNvPr>
          <p:cNvSpPr txBox="1"/>
          <p:nvPr/>
        </p:nvSpPr>
        <p:spPr>
          <a:xfrm>
            <a:off x="5058811" y="5041180"/>
            <a:ext cx="2089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ABOUT 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43B31-FB15-46F2-AC8F-CB20FA418296}"/>
              </a:ext>
            </a:extLst>
          </p:cNvPr>
          <p:cNvSpPr txBox="1"/>
          <p:nvPr/>
        </p:nvSpPr>
        <p:spPr>
          <a:xfrm>
            <a:off x="968945" y="5826434"/>
            <a:ext cx="10283483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am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currently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a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student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the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last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year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of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the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BSC +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MSc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Electrical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Computer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Engineering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FEUP, Porto, Portugal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major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Automation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specialization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Robotics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Systems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am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a hard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working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commited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person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who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always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ready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to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learn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new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things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expand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knowledge</a:t>
            </a:r>
            <a:endParaRPr kumimoji="0" lang="pt-PT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areas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of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interest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are: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Autonomous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Navigation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Industrial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Automation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Smart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Systems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Robotics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Programming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09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58E464BD-5C4C-4908-9B72-906DA63C1C75}"/>
              </a:ext>
            </a:extLst>
          </p:cNvPr>
          <p:cNvGrpSpPr/>
          <p:nvPr/>
        </p:nvGrpSpPr>
        <p:grpSpPr>
          <a:xfrm>
            <a:off x="3401683" y="35390"/>
            <a:ext cx="5403010" cy="6785892"/>
            <a:chOff x="3042249" y="265427"/>
            <a:chExt cx="5676181" cy="7317854"/>
          </a:xfrm>
        </p:grpSpPr>
        <p:pic>
          <p:nvPicPr>
            <p:cNvPr id="7" name="Imagem 7" descr="Uma imagem com captura de ecrã, ecrã, monitor, computador&#10;&#10;Descrição gerada automaticamente">
              <a:extLst>
                <a:ext uri="{FF2B5EF4-FFF2-40B4-BE49-F238E27FC236}">
                  <a16:creationId xmlns:a16="http://schemas.microsoft.com/office/drawing/2014/main" id="{08AFB8AC-AD89-4FE1-8E34-F0899CFA1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551" y="265427"/>
              <a:ext cx="5666274" cy="5908638"/>
            </a:xfrm>
            <a:prstGeom prst="rect">
              <a:avLst/>
            </a:prstGeom>
          </p:spPr>
        </p:pic>
        <p:pic>
          <p:nvPicPr>
            <p:cNvPr id="5" name="Imagem 5" descr="Uma imagem com texto&#10;&#10;Descrição gerada automaticamente">
              <a:extLst>
                <a:ext uri="{FF2B5EF4-FFF2-40B4-BE49-F238E27FC236}">
                  <a16:creationId xmlns:a16="http://schemas.microsoft.com/office/drawing/2014/main" id="{882E8193-78FF-4D93-8E9A-23B8986BF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2249" y="5873924"/>
              <a:ext cx="5676181" cy="1709357"/>
            </a:xfrm>
            <a:prstGeom prst="rect">
              <a:avLst/>
            </a:prstGeom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92649A53-1E8B-4FC0-B1C5-B09A32B00034}"/>
              </a:ext>
            </a:extLst>
          </p:cNvPr>
          <p:cNvSpPr/>
          <p:nvPr/>
        </p:nvSpPr>
        <p:spPr>
          <a:xfrm>
            <a:off x="3397624" y="35859"/>
            <a:ext cx="5401235" cy="280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EA992BF-185F-4749-BBA2-01F77C8E627C}"/>
              </a:ext>
            </a:extLst>
          </p:cNvPr>
          <p:cNvSpPr/>
          <p:nvPr/>
        </p:nvSpPr>
        <p:spPr>
          <a:xfrm>
            <a:off x="3397624" y="372035"/>
            <a:ext cx="5401235" cy="201705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5004DCA-AE6D-47E1-A670-4E30CBB9F847}"/>
              </a:ext>
            </a:extLst>
          </p:cNvPr>
          <p:cNvSpPr/>
          <p:nvPr/>
        </p:nvSpPr>
        <p:spPr>
          <a:xfrm>
            <a:off x="4013947" y="2568387"/>
            <a:ext cx="4247030" cy="249891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5688524-9225-475E-B829-C44E4FFDD77B}"/>
              </a:ext>
            </a:extLst>
          </p:cNvPr>
          <p:cNvSpPr/>
          <p:nvPr/>
        </p:nvSpPr>
        <p:spPr>
          <a:xfrm>
            <a:off x="3442447" y="5224180"/>
            <a:ext cx="5356412" cy="16024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9290EBA-81EC-4041-85F2-BCB1EBCA943E}"/>
              </a:ext>
            </a:extLst>
          </p:cNvPr>
          <p:cNvSpPr txBox="1"/>
          <p:nvPr/>
        </p:nvSpPr>
        <p:spPr>
          <a:xfrm>
            <a:off x="2204195" y="37539"/>
            <a:ext cx="666749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Navbar</a:t>
            </a:r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5167205B-A27E-4746-A63C-D6A77DFC9527}"/>
              </a:ext>
            </a:extLst>
          </p:cNvPr>
          <p:cNvCxnSpPr/>
          <p:nvPr/>
        </p:nvCxnSpPr>
        <p:spPr>
          <a:xfrm flipH="1">
            <a:off x="2861422" y="155202"/>
            <a:ext cx="483532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E04B11B-DC83-44EB-B5FC-9366588F5233}"/>
              </a:ext>
            </a:extLst>
          </p:cNvPr>
          <p:cNvSpPr txBox="1"/>
          <p:nvPr/>
        </p:nvSpPr>
        <p:spPr>
          <a:xfrm>
            <a:off x="837078" y="638174"/>
            <a:ext cx="1697690" cy="83099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>
                <a:cs typeface="Calibri"/>
              </a:rPr>
              <a:t>cover:</a:t>
            </a:r>
          </a:p>
          <a:p>
            <a:r>
              <a:rPr lang="pt-PT" sz="1200" err="1">
                <a:cs typeface="Calibri"/>
              </a:rPr>
              <a:t>backgorund-size:cover</a:t>
            </a:r>
            <a:endParaRPr lang="pt-PT" sz="1200">
              <a:cs typeface="Calibri"/>
            </a:endParaRPr>
          </a:p>
          <a:p>
            <a:r>
              <a:rPr lang="pt-PT" sz="1200" err="1">
                <a:cs typeface="Calibri"/>
              </a:rPr>
              <a:t>text-align</a:t>
            </a:r>
            <a:r>
              <a:rPr lang="pt-PT" sz="1200">
                <a:cs typeface="Calibri"/>
              </a:rPr>
              <a:t>: </a:t>
            </a:r>
            <a:r>
              <a:rPr lang="pt-PT" sz="1200" err="1">
                <a:cs typeface="Calibri"/>
              </a:rPr>
              <a:t>center</a:t>
            </a:r>
            <a:endParaRPr lang="pt-PT" sz="1200">
              <a:cs typeface="Calibri"/>
            </a:endParaRPr>
          </a:p>
          <a:p>
            <a:r>
              <a:rPr lang="pt-PT" sz="1200" err="1">
                <a:cs typeface="Calibri"/>
              </a:rPr>
              <a:t>padding</a:t>
            </a:r>
            <a:r>
              <a:rPr lang="pt-PT" sz="1200">
                <a:cs typeface="Calibri"/>
              </a:rPr>
              <a:t>: 50px 20px</a:t>
            </a:r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6A4652EC-D40E-45EC-974D-C3D7A1212B83}"/>
              </a:ext>
            </a:extLst>
          </p:cNvPr>
          <p:cNvCxnSpPr>
            <a:cxnSpLocks/>
          </p:cNvCxnSpPr>
          <p:nvPr/>
        </p:nvCxnSpPr>
        <p:spPr>
          <a:xfrm flipH="1" flipV="1">
            <a:off x="2545119" y="869217"/>
            <a:ext cx="828588" cy="48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0E2BB8C-BEC1-4508-8B05-ED72D45BF0FE}"/>
              </a:ext>
            </a:extLst>
          </p:cNvPr>
          <p:cNvSpPr txBox="1"/>
          <p:nvPr/>
        </p:nvSpPr>
        <p:spPr>
          <a:xfrm>
            <a:off x="960342" y="3260350"/>
            <a:ext cx="1697690" cy="83099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main</a:t>
            </a:r>
            <a:r>
              <a:rPr lang="pt-PT" sz="1200" b="1">
                <a:cs typeface="Calibri"/>
              </a:rPr>
              <a:t>:</a:t>
            </a:r>
          </a:p>
          <a:p>
            <a:r>
              <a:rPr lang="pt-PT" sz="1200" err="1">
                <a:cs typeface="Calibri"/>
              </a:rPr>
              <a:t>margin</a:t>
            </a:r>
            <a:r>
              <a:rPr lang="pt-PT" sz="1200">
                <a:cs typeface="Calibri"/>
              </a:rPr>
              <a:t>: 25px 50px</a:t>
            </a:r>
          </a:p>
          <a:p>
            <a:r>
              <a:rPr lang="pt-PT" sz="1200" err="1">
                <a:cs typeface="Calibri"/>
              </a:rPr>
              <a:t>padding</a:t>
            </a:r>
            <a:r>
              <a:rPr lang="pt-PT" sz="1200">
                <a:cs typeface="Calibri"/>
              </a:rPr>
              <a:t>: 10px</a:t>
            </a:r>
          </a:p>
          <a:p>
            <a:r>
              <a:rPr lang="pt-PT" sz="1200" err="1">
                <a:cs typeface="Calibri"/>
              </a:rPr>
              <a:t>text-align</a:t>
            </a:r>
            <a:r>
              <a:rPr lang="pt-PT" sz="1200">
                <a:cs typeface="Calibri"/>
              </a:rPr>
              <a:t>: </a:t>
            </a:r>
            <a:r>
              <a:rPr lang="pt-PT" sz="1200" err="1">
                <a:cs typeface="Calibri"/>
              </a:rPr>
              <a:t>center</a:t>
            </a:r>
            <a:endParaRPr lang="pt-PT" sz="1200">
              <a:cs typeface="Calibri"/>
            </a:endParaRPr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A8F00849-7570-434E-90CA-2E4B00E2C130}"/>
              </a:ext>
            </a:extLst>
          </p:cNvPr>
          <p:cNvCxnSpPr>
            <a:cxnSpLocks/>
          </p:cNvCxnSpPr>
          <p:nvPr/>
        </p:nvCxnSpPr>
        <p:spPr>
          <a:xfrm flipH="1" flipV="1">
            <a:off x="2645972" y="3491393"/>
            <a:ext cx="1377675" cy="48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87CFAA-89FB-4E62-B4A4-E8BE229F20BA}"/>
              </a:ext>
            </a:extLst>
          </p:cNvPr>
          <p:cNvSpPr txBox="1"/>
          <p:nvPr/>
        </p:nvSpPr>
        <p:spPr>
          <a:xfrm>
            <a:off x="781048" y="5154144"/>
            <a:ext cx="1865779" cy="4616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footer</a:t>
            </a:r>
            <a:r>
              <a:rPr lang="pt-PT" sz="1200" b="1">
                <a:cs typeface="Calibri"/>
              </a:rPr>
              <a:t>:</a:t>
            </a:r>
          </a:p>
          <a:p>
            <a:r>
              <a:rPr lang="pt-PT" sz="1200">
                <a:cs typeface="Calibri"/>
              </a:rPr>
              <a:t>background-color: </a:t>
            </a:r>
            <a:r>
              <a:rPr lang="pt-PT" sz="1200" err="1">
                <a:cs typeface="Calibri"/>
              </a:rPr>
              <a:t>black</a:t>
            </a:r>
            <a:r>
              <a:rPr lang="pt-PT" sz="1200">
                <a:cs typeface="Calibri"/>
              </a:rPr>
              <a:t>;</a:t>
            </a:r>
            <a:endParaRPr lang="pt-PT"/>
          </a:p>
        </p:txBody>
      </p: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27C4A3A6-6027-45E5-9783-13FEB7C61022}"/>
              </a:ext>
            </a:extLst>
          </p:cNvPr>
          <p:cNvCxnSpPr>
            <a:cxnSpLocks/>
          </p:cNvCxnSpPr>
          <p:nvPr/>
        </p:nvCxnSpPr>
        <p:spPr>
          <a:xfrm flipH="1" flipV="1">
            <a:off x="2623560" y="5362775"/>
            <a:ext cx="839792" cy="13932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F95C1CE1-DB26-40D9-AA65-44843134B4EE}"/>
              </a:ext>
            </a:extLst>
          </p:cNvPr>
          <p:cNvSpPr/>
          <p:nvPr/>
        </p:nvSpPr>
        <p:spPr>
          <a:xfrm>
            <a:off x="4081182" y="5739651"/>
            <a:ext cx="1535207" cy="7283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932BA7B-1A46-41B1-847B-64837B18C2AE}"/>
              </a:ext>
            </a:extLst>
          </p:cNvPr>
          <p:cNvSpPr/>
          <p:nvPr/>
        </p:nvSpPr>
        <p:spPr>
          <a:xfrm>
            <a:off x="6804211" y="5728444"/>
            <a:ext cx="1535207" cy="7283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D910CAE-D1A7-42A9-8742-B4D10369325B}"/>
              </a:ext>
            </a:extLst>
          </p:cNvPr>
          <p:cNvSpPr txBox="1"/>
          <p:nvPr/>
        </p:nvSpPr>
        <p:spPr>
          <a:xfrm>
            <a:off x="9633694" y="5490321"/>
            <a:ext cx="1697690" cy="83099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Footer</a:t>
            </a:r>
            <a:r>
              <a:rPr lang="pt-PT" sz="1200" b="1">
                <a:cs typeface="Calibri"/>
              </a:rPr>
              <a:t> box:</a:t>
            </a:r>
            <a:endParaRPr lang="pt-PT">
              <a:cs typeface="Calibri"/>
            </a:endParaRPr>
          </a:p>
          <a:p>
            <a:r>
              <a:rPr lang="pt-PT" sz="1200">
                <a:cs typeface="Calibri"/>
              </a:rPr>
              <a:t>Display: </a:t>
            </a:r>
            <a:r>
              <a:rPr lang="pt-PT" sz="1200" err="1">
                <a:cs typeface="Calibri"/>
              </a:rPr>
              <a:t>flex</a:t>
            </a:r>
            <a:r>
              <a:rPr lang="pt-PT" sz="1200">
                <a:cs typeface="Calibri"/>
              </a:rPr>
              <a:t>:</a:t>
            </a:r>
          </a:p>
          <a:p>
            <a:r>
              <a:rPr lang="pt-PT" sz="1200" err="1">
                <a:cs typeface="Calibri"/>
              </a:rPr>
              <a:t>justify-content</a:t>
            </a:r>
            <a:r>
              <a:rPr lang="pt-PT" sz="1200">
                <a:cs typeface="Calibri"/>
              </a:rPr>
              <a:t>:  </a:t>
            </a:r>
            <a:r>
              <a:rPr lang="pt-PT" sz="1200" err="1">
                <a:cs typeface="Calibri"/>
              </a:rPr>
              <a:t>space-around</a:t>
            </a:r>
          </a:p>
        </p:txBody>
      </p: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DDB45061-D44B-410F-B550-640FE018A881}"/>
              </a:ext>
            </a:extLst>
          </p:cNvPr>
          <p:cNvCxnSpPr>
            <a:cxnSpLocks/>
          </p:cNvCxnSpPr>
          <p:nvPr/>
        </p:nvCxnSpPr>
        <p:spPr>
          <a:xfrm>
            <a:off x="8562027" y="5961539"/>
            <a:ext cx="1076417" cy="635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5A00B2-EB9A-4C84-A2EA-14F3F767AF4F}"/>
              </a:ext>
            </a:extLst>
          </p:cNvPr>
          <p:cNvSpPr/>
          <p:nvPr/>
        </p:nvSpPr>
        <p:spPr>
          <a:xfrm>
            <a:off x="3845857" y="5616385"/>
            <a:ext cx="4717677" cy="96370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4010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B0C367-F915-452E-BEC7-382589804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pt-PT" dirty="0" err="1"/>
              <a:t>Education</a:t>
            </a:r>
            <a:endParaRPr lang="en-US" dirty="0"/>
          </a:p>
        </p:txBody>
      </p:sp>
      <p:pic>
        <p:nvPicPr>
          <p:cNvPr id="2" name="Imagem 2" descr="Uma imagem com captura de ecrã, telefone, sentado, telemóvel&#10;&#10;Descrição gerada automaticamente">
            <a:extLst>
              <a:ext uri="{FF2B5EF4-FFF2-40B4-BE49-F238E27FC236}">
                <a16:creationId xmlns:a16="http://schemas.microsoft.com/office/drawing/2014/main" id="{53BEBFBB-8525-446B-B41B-07DC4299A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7" r="2525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783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B4FD5C96-D909-4732-A0B5-652F10CF4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67" y="212146"/>
            <a:ext cx="5951041" cy="6430451"/>
          </a:xfrm>
          <a:prstGeom prst="rect">
            <a:avLst/>
          </a:prstGeom>
        </p:spPr>
      </p:pic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07A31D11-F5E7-4F38-9629-0881990EF065}"/>
              </a:ext>
            </a:extLst>
          </p:cNvPr>
          <p:cNvCxnSpPr/>
          <p:nvPr/>
        </p:nvCxnSpPr>
        <p:spPr>
          <a:xfrm flipV="1">
            <a:off x="8742829" y="939053"/>
            <a:ext cx="1093694" cy="1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EBEAD9C-81E2-48A7-A4B1-057E49A759FC}"/>
              </a:ext>
            </a:extLst>
          </p:cNvPr>
          <p:cNvSpPr/>
          <p:nvPr/>
        </p:nvSpPr>
        <p:spPr>
          <a:xfrm>
            <a:off x="9793381" y="772645"/>
            <a:ext cx="1008530" cy="369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err="1">
                <a:solidFill>
                  <a:schemeClr val="tx1"/>
                </a:solidFill>
                <a:cs typeface="Calibri"/>
              </a:rPr>
              <a:t>main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D8E1EE67-C067-49FB-9A1C-5FEC293F995B}"/>
              </a:ext>
            </a:extLst>
          </p:cNvPr>
          <p:cNvCxnSpPr/>
          <p:nvPr/>
        </p:nvCxnSpPr>
        <p:spPr>
          <a:xfrm flipH="1" flipV="1">
            <a:off x="2681568" y="1090333"/>
            <a:ext cx="2111189" cy="755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1CB4FD18-8540-42F1-9008-DBC40CC4A04B}"/>
              </a:ext>
            </a:extLst>
          </p:cNvPr>
          <p:cNvSpPr txBox="1"/>
          <p:nvPr/>
        </p:nvSpPr>
        <p:spPr>
          <a:xfrm>
            <a:off x="960342" y="877981"/>
            <a:ext cx="169769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card</a:t>
            </a:r>
            <a:r>
              <a:rPr lang="pt-PT" sz="1200" b="1">
                <a:cs typeface="Calibri"/>
              </a:rPr>
              <a:t>:</a:t>
            </a:r>
          </a:p>
          <a:p>
            <a:r>
              <a:rPr lang="pt-PT" sz="1200" err="1">
                <a:cs typeface="Calibri"/>
              </a:rPr>
              <a:t>width</a:t>
            </a:r>
            <a:r>
              <a:rPr lang="pt-PT" sz="1200">
                <a:cs typeface="Calibri"/>
              </a:rPr>
              <a:t>: 50%</a:t>
            </a:r>
          </a:p>
          <a:p>
            <a:r>
              <a:rPr lang="pt-PT" sz="1200" err="1">
                <a:cs typeface="Calibri"/>
              </a:rPr>
              <a:t>margin</a:t>
            </a:r>
            <a:r>
              <a:rPr lang="pt-PT" sz="1200">
                <a:cs typeface="Calibri"/>
              </a:rPr>
              <a:t>: 70px auto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B51FC60-BB4E-4A9C-B293-58EF59910E41}"/>
              </a:ext>
            </a:extLst>
          </p:cNvPr>
          <p:cNvSpPr txBox="1"/>
          <p:nvPr/>
        </p:nvSpPr>
        <p:spPr>
          <a:xfrm>
            <a:off x="971548" y="1718421"/>
            <a:ext cx="1697690" cy="101566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card</a:t>
            </a:r>
            <a:r>
              <a:rPr lang="pt-PT" sz="1200" b="1">
                <a:cs typeface="Calibri"/>
              </a:rPr>
              <a:t> </a:t>
            </a:r>
            <a:r>
              <a:rPr lang="pt-PT" sz="1200" b="1" err="1">
                <a:cs typeface="Calibri"/>
              </a:rPr>
              <a:t>image</a:t>
            </a:r>
            <a:r>
              <a:rPr lang="pt-PT" sz="1200" b="1">
                <a:cs typeface="Calibri"/>
              </a:rPr>
              <a:t>:</a:t>
            </a:r>
          </a:p>
          <a:p>
            <a:r>
              <a:rPr lang="pt-PT" sz="1200" err="1">
                <a:cs typeface="Calibri"/>
              </a:rPr>
              <a:t>width</a:t>
            </a:r>
            <a:r>
              <a:rPr lang="pt-PT" sz="1200">
                <a:cs typeface="Calibri"/>
              </a:rPr>
              <a:t>: 25%</a:t>
            </a:r>
          </a:p>
          <a:p>
            <a:r>
              <a:rPr lang="pt-PT" sz="1200" err="1">
                <a:cs typeface="Calibri"/>
              </a:rPr>
              <a:t>margin-right</a:t>
            </a:r>
            <a:r>
              <a:rPr lang="pt-PT" sz="1200">
                <a:cs typeface="Calibri"/>
              </a:rPr>
              <a:t>: 5px</a:t>
            </a:r>
          </a:p>
          <a:p>
            <a:r>
              <a:rPr lang="pt-PT" sz="1200" err="1">
                <a:cs typeface="Calibri"/>
              </a:rPr>
              <a:t>display:inline-block</a:t>
            </a:r>
            <a:endParaRPr lang="pt-PT" sz="1200">
              <a:cs typeface="Calibri"/>
            </a:endParaRPr>
          </a:p>
          <a:p>
            <a:r>
              <a:rPr lang="pt-PT" sz="1200">
                <a:cs typeface="Calibri"/>
              </a:rPr>
              <a:t>vertical-</a:t>
            </a:r>
            <a:r>
              <a:rPr lang="pt-PT" sz="1200" err="1">
                <a:cs typeface="Calibri"/>
              </a:rPr>
              <a:t>align</a:t>
            </a:r>
            <a:r>
              <a:rPr lang="pt-PT" sz="1200">
                <a:cs typeface="Calibri"/>
              </a:rPr>
              <a:t>: top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908C6670-0744-4358-BC4E-BC70947146AF}"/>
              </a:ext>
            </a:extLst>
          </p:cNvPr>
          <p:cNvCxnSpPr>
            <a:cxnSpLocks/>
          </p:cNvCxnSpPr>
          <p:nvPr/>
        </p:nvCxnSpPr>
        <p:spPr>
          <a:xfrm flipH="1" flipV="1">
            <a:off x="2681568" y="2054039"/>
            <a:ext cx="2268070" cy="16136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C7C59FB-617B-4981-9FCF-9D5E865E502B}"/>
              </a:ext>
            </a:extLst>
          </p:cNvPr>
          <p:cNvSpPr txBox="1"/>
          <p:nvPr/>
        </p:nvSpPr>
        <p:spPr>
          <a:xfrm>
            <a:off x="971548" y="2951068"/>
            <a:ext cx="1697690" cy="101566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card</a:t>
            </a:r>
            <a:r>
              <a:rPr lang="pt-PT" sz="1200" b="1">
                <a:cs typeface="Calibri"/>
              </a:rPr>
              <a:t> </a:t>
            </a:r>
            <a:r>
              <a:rPr lang="pt-PT" sz="1200" b="1" err="1">
                <a:cs typeface="Calibri"/>
              </a:rPr>
              <a:t>text</a:t>
            </a:r>
            <a:r>
              <a:rPr lang="pt-PT" sz="1200" b="1">
                <a:cs typeface="Calibri"/>
              </a:rPr>
              <a:t>:</a:t>
            </a:r>
          </a:p>
          <a:p>
            <a:r>
              <a:rPr lang="pt-PT" sz="1200" err="1">
                <a:cs typeface="Calibri"/>
              </a:rPr>
              <a:t>width</a:t>
            </a:r>
            <a:r>
              <a:rPr lang="pt-PT" sz="1200">
                <a:cs typeface="Calibri"/>
              </a:rPr>
              <a:t>: 65%</a:t>
            </a:r>
          </a:p>
          <a:p>
            <a:r>
              <a:rPr lang="pt-PT" sz="1200" err="1">
                <a:cs typeface="Calibri"/>
              </a:rPr>
              <a:t>display:inline-block</a:t>
            </a:r>
            <a:endParaRPr lang="pt-PT" sz="1200">
              <a:cs typeface="Calibri"/>
            </a:endParaRPr>
          </a:p>
          <a:p>
            <a:r>
              <a:rPr lang="pt-PT" sz="1200">
                <a:cs typeface="Calibri"/>
              </a:rPr>
              <a:t>vertical-</a:t>
            </a:r>
            <a:r>
              <a:rPr lang="pt-PT" sz="1200" err="1">
                <a:cs typeface="Calibri"/>
              </a:rPr>
              <a:t>align</a:t>
            </a:r>
            <a:r>
              <a:rPr lang="pt-PT" sz="1200">
                <a:cs typeface="Calibri"/>
              </a:rPr>
              <a:t>: top</a:t>
            </a:r>
          </a:p>
          <a:p>
            <a:r>
              <a:rPr lang="pt-PT" sz="1200" err="1">
                <a:cs typeface="Calibri"/>
              </a:rPr>
              <a:t>text-align</a:t>
            </a:r>
            <a:r>
              <a:rPr lang="pt-PT" sz="1200">
                <a:cs typeface="Calibri"/>
              </a:rPr>
              <a:t>: left</a:t>
            </a: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4693299C-B2DA-400F-9631-74B4065F4C08}"/>
              </a:ext>
            </a:extLst>
          </p:cNvPr>
          <p:cNvCxnSpPr>
            <a:cxnSpLocks/>
          </p:cNvCxnSpPr>
          <p:nvPr/>
        </p:nvCxnSpPr>
        <p:spPr>
          <a:xfrm flipH="1">
            <a:off x="2670362" y="2327463"/>
            <a:ext cx="2929216" cy="8023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AAAB9C6-90F7-4883-BCC5-3453B1FA98C9}"/>
              </a:ext>
            </a:extLst>
          </p:cNvPr>
          <p:cNvSpPr txBox="1"/>
          <p:nvPr/>
        </p:nvSpPr>
        <p:spPr>
          <a:xfrm>
            <a:off x="982753" y="4127686"/>
            <a:ext cx="1697690" cy="64633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card</a:t>
            </a:r>
            <a:r>
              <a:rPr lang="pt-PT" sz="1200" b="1">
                <a:cs typeface="Calibri"/>
              </a:rPr>
              <a:t> </a:t>
            </a:r>
            <a:r>
              <a:rPr lang="pt-PT" sz="1200" b="1" err="1">
                <a:cs typeface="Calibri"/>
              </a:rPr>
              <a:t>iamge</a:t>
            </a:r>
            <a:r>
              <a:rPr lang="pt-PT" sz="1200" b="1">
                <a:cs typeface="Calibri"/>
              </a:rPr>
              <a:t> </a:t>
            </a:r>
            <a:r>
              <a:rPr lang="pt-PT" sz="1200" b="1" err="1">
                <a:cs typeface="Calibri"/>
              </a:rPr>
              <a:t>img</a:t>
            </a:r>
            <a:r>
              <a:rPr lang="pt-PT" sz="1200" b="1">
                <a:cs typeface="Calibri"/>
              </a:rPr>
              <a:t>:</a:t>
            </a:r>
          </a:p>
          <a:p>
            <a:r>
              <a:rPr lang="pt-PT" sz="1200" err="1">
                <a:cs typeface="Calibri"/>
              </a:rPr>
              <a:t>width</a:t>
            </a:r>
            <a:r>
              <a:rPr lang="pt-PT" sz="1200">
                <a:cs typeface="Calibri"/>
              </a:rPr>
              <a:t>: 100px</a:t>
            </a:r>
          </a:p>
          <a:p>
            <a:r>
              <a:rPr lang="pt-PT" sz="1200" err="1">
                <a:cs typeface="Calibri"/>
              </a:rPr>
              <a:t>height</a:t>
            </a:r>
            <a:r>
              <a:rPr lang="pt-PT" sz="1200">
                <a:cs typeface="Calibri"/>
              </a:rPr>
              <a:t>: 100px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5A5A931-A845-4763-B3B9-7C35689D4F38}"/>
              </a:ext>
            </a:extLst>
          </p:cNvPr>
          <p:cNvSpPr/>
          <p:nvPr/>
        </p:nvSpPr>
        <p:spPr>
          <a:xfrm>
            <a:off x="4919943" y="1532404"/>
            <a:ext cx="651061" cy="65162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0AF62E6D-3F0F-46EC-824E-533E23D6D98F}"/>
              </a:ext>
            </a:extLst>
          </p:cNvPr>
          <p:cNvCxnSpPr>
            <a:cxnSpLocks/>
          </p:cNvCxnSpPr>
          <p:nvPr/>
        </p:nvCxnSpPr>
        <p:spPr>
          <a:xfrm flipH="1">
            <a:off x="2692774" y="2170579"/>
            <a:ext cx="2503394" cy="22366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B765768-0298-491A-84FF-20DA60FD2E95}"/>
              </a:ext>
            </a:extLst>
          </p:cNvPr>
          <p:cNvSpPr/>
          <p:nvPr/>
        </p:nvSpPr>
        <p:spPr>
          <a:xfrm>
            <a:off x="5616385" y="2949386"/>
            <a:ext cx="1770531" cy="39221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8EB0ECD0-A185-4856-991E-6D24118F7EF7}"/>
              </a:ext>
            </a:extLst>
          </p:cNvPr>
          <p:cNvCxnSpPr>
            <a:cxnSpLocks/>
          </p:cNvCxnSpPr>
          <p:nvPr/>
        </p:nvCxnSpPr>
        <p:spPr>
          <a:xfrm flipV="1">
            <a:off x="7386917" y="3045758"/>
            <a:ext cx="2034988" cy="2689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CEB9A832-9744-4DF7-83FB-E41C920307B5}"/>
              </a:ext>
            </a:extLst>
          </p:cNvPr>
          <p:cNvSpPr/>
          <p:nvPr/>
        </p:nvSpPr>
        <p:spPr>
          <a:xfrm>
            <a:off x="9378763" y="2879350"/>
            <a:ext cx="1008530" cy="36979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>
                <a:solidFill>
                  <a:schemeClr val="tx1"/>
                </a:solidFill>
                <a:cs typeface="Calibri"/>
              </a:rPr>
              <a:t>h2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6819D6E-5B25-442C-86C6-14ACB15039CC}"/>
              </a:ext>
            </a:extLst>
          </p:cNvPr>
          <p:cNvSpPr/>
          <p:nvPr/>
        </p:nvSpPr>
        <p:spPr>
          <a:xfrm>
            <a:off x="5625913" y="5230345"/>
            <a:ext cx="707091" cy="15856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42E9CE78-8085-48D6-B87A-3F1F6F91FEC3}"/>
              </a:ext>
            </a:extLst>
          </p:cNvPr>
          <p:cNvCxnSpPr>
            <a:cxnSpLocks/>
          </p:cNvCxnSpPr>
          <p:nvPr/>
        </p:nvCxnSpPr>
        <p:spPr>
          <a:xfrm flipV="1">
            <a:off x="6333564" y="5309345"/>
            <a:ext cx="3290046" cy="44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0E93356-6B4C-44C7-AB89-B10E54B0C95D}"/>
              </a:ext>
            </a:extLst>
          </p:cNvPr>
          <p:cNvSpPr txBox="1"/>
          <p:nvPr/>
        </p:nvSpPr>
        <p:spPr>
          <a:xfrm>
            <a:off x="9633695" y="5131732"/>
            <a:ext cx="1865779" cy="64633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>
                <a:cs typeface="Calibri"/>
              </a:rPr>
              <a:t>data:</a:t>
            </a:r>
          </a:p>
          <a:p>
            <a:r>
              <a:rPr lang="pt-PT" sz="1200">
                <a:cs typeface="Calibri"/>
              </a:rPr>
              <a:t>color: gray</a:t>
            </a:r>
          </a:p>
          <a:p>
            <a:r>
              <a:rPr lang="pt-PT" sz="1200" err="1">
                <a:cs typeface="Calibri"/>
              </a:rPr>
              <a:t>font-size</a:t>
            </a:r>
            <a:r>
              <a:rPr lang="pt-PT" sz="1200">
                <a:cs typeface="Calibri"/>
              </a:rPr>
              <a:t>: 16px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CF274614-142E-4CF6-8076-C05BA6C648AD}"/>
              </a:ext>
            </a:extLst>
          </p:cNvPr>
          <p:cNvCxnSpPr>
            <a:cxnSpLocks/>
          </p:cNvCxnSpPr>
          <p:nvPr/>
        </p:nvCxnSpPr>
        <p:spPr>
          <a:xfrm flipV="1">
            <a:off x="7213786" y="3780306"/>
            <a:ext cx="2688292" cy="18321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DFF6010B-8C8F-4D80-9689-057E299B967C}"/>
              </a:ext>
            </a:extLst>
          </p:cNvPr>
          <p:cNvSpPr/>
          <p:nvPr/>
        </p:nvSpPr>
        <p:spPr>
          <a:xfrm>
            <a:off x="5625913" y="3773581"/>
            <a:ext cx="1581149" cy="36027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958FA80-0E2F-4A29-8A1B-1672FB00255A}"/>
              </a:ext>
            </a:extLst>
          </p:cNvPr>
          <p:cNvSpPr txBox="1"/>
          <p:nvPr/>
        </p:nvSpPr>
        <p:spPr>
          <a:xfrm>
            <a:off x="9909920" y="3504639"/>
            <a:ext cx="1981198" cy="83099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err="1">
                <a:cs typeface="Calibri"/>
              </a:rPr>
              <a:t>descricao</a:t>
            </a:r>
            <a:r>
              <a:rPr lang="pt-PT" sz="1200" b="1">
                <a:cs typeface="Calibri"/>
              </a:rPr>
              <a:t>:</a:t>
            </a:r>
          </a:p>
          <a:p>
            <a:r>
              <a:rPr lang="pt-PT" sz="1200">
                <a:cs typeface="Calibri"/>
              </a:rPr>
              <a:t>Font-size:16px</a:t>
            </a:r>
          </a:p>
          <a:p>
            <a:r>
              <a:rPr lang="pt-PT" sz="1200">
                <a:cs typeface="Calibri"/>
              </a:rPr>
              <a:t>color: </a:t>
            </a:r>
            <a:r>
              <a:rPr lang="pt-PT" sz="1200" err="1">
                <a:cs typeface="Calibri"/>
              </a:rPr>
              <a:t>lightgray</a:t>
            </a:r>
          </a:p>
          <a:p>
            <a:r>
              <a:rPr lang="pt-PT" sz="1200" err="1">
                <a:cs typeface="Calibri"/>
              </a:rPr>
              <a:t>margin-left</a:t>
            </a:r>
            <a:r>
              <a:rPr lang="pt-PT" sz="1200">
                <a:cs typeface="Calibri"/>
              </a:rPr>
              <a:t>: 40px (tab)</a:t>
            </a:r>
          </a:p>
        </p:txBody>
      </p:sp>
    </p:spTree>
    <p:extLst>
      <p:ext uri="{BB962C8B-B14F-4D97-AF65-F5344CB8AC3E}">
        <p14:creationId xmlns:p14="http://schemas.microsoft.com/office/powerpoint/2010/main" val="3831197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2466C5-05D8-4436-B107-A4415F452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0"/>
            <a:ext cx="6560490" cy="6334266"/>
          </a:xfrm>
          <a:prstGeom prst="rect">
            <a:avLst/>
          </a:prstGeom>
        </p:spPr>
      </p:pic>
      <p:sp>
        <p:nvSpPr>
          <p:cNvPr id="4" name="CaixaDeTexto 8">
            <a:extLst>
              <a:ext uri="{FF2B5EF4-FFF2-40B4-BE49-F238E27FC236}">
                <a16:creationId xmlns:a16="http://schemas.microsoft.com/office/drawing/2014/main" id="{338DBFD3-0896-4D3F-8441-62690CFFF3C8}"/>
              </a:ext>
            </a:extLst>
          </p:cNvPr>
          <p:cNvSpPr txBox="1"/>
          <p:nvPr/>
        </p:nvSpPr>
        <p:spPr>
          <a:xfrm>
            <a:off x="837934" y="1918718"/>
            <a:ext cx="1805762" cy="10156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card:hover</a:t>
            </a:r>
            <a:r>
              <a:rPr lang="pt-PT" sz="1200" b="1" dirty="0">
                <a:cs typeface="Calibri"/>
              </a:rPr>
              <a:t>: </a:t>
            </a:r>
          </a:p>
          <a:p>
            <a:r>
              <a:rPr lang="pt-PT" sz="1200" dirty="0" err="1">
                <a:cs typeface="Calibri"/>
              </a:rPr>
              <a:t>backgorund</a:t>
            </a:r>
            <a:r>
              <a:rPr lang="pt-PT" sz="1200" dirty="0">
                <a:cs typeface="Calibri"/>
              </a:rPr>
              <a:t>-color: </a:t>
            </a:r>
            <a:r>
              <a:rPr lang="pt-PT" sz="1200" dirty="0" err="1">
                <a:cs typeface="Calibri"/>
              </a:rPr>
              <a:t>black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: 2px </a:t>
            </a:r>
            <a:r>
              <a:rPr lang="pt-PT" sz="1200" dirty="0" err="1">
                <a:cs typeface="Calibri"/>
              </a:rPr>
              <a:t>solid</a:t>
            </a:r>
            <a:r>
              <a:rPr lang="pt-PT" sz="1200" dirty="0">
                <a:cs typeface="Calibri"/>
              </a:rPr>
              <a:t> </a:t>
            </a:r>
            <a:r>
              <a:rPr lang="pt-PT" sz="1200" dirty="0" err="1">
                <a:cs typeface="Calibri"/>
              </a:rPr>
              <a:t>blue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border-radius</a:t>
            </a:r>
            <a:r>
              <a:rPr lang="pt-PT" sz="1200" dirty="0">
                <a:cs typeface="Calibri"/>
              </a:rPr>
              <a:t>: 20px</a:t>
            </a:r>
          </a:p>
          <a:p>
            <a:r>
              <a:rPr lang="pt-PT" sz="1200" dirty="0">
                <a:cs typeface="Calibri"/>
              </a:rPr>
              <a:t>box-</a:t>
            </a:r>
            <a:r>
              <a:rPr lang="pt-PT" sz="1200" dirty="0" err="1">
                <a:cs typeface="Calibri"/>
              </a:rPr>
              <a:t>shadow</a:t>
            </a:r>
            <a:r>
              <a:rPr lang="pt-PT" sz="1200" dirty="0">
                <a:cs typeface="Calibri"/>
              </a:rPr>
              <a:t>: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0F1275-88E2-450F-BD7D-83318D366811}"/>
              </a:ext>
            </a:extLst>
          </p:cNvPr>
          <p:cNvCxnSpPr>
            <a:cxnSpLocks/>
          </p:cNvCxnSpPr>
          <p:nvPr/>
        </p:nvCxnSpPr>
        <p:spPr>
          <a:xfrm flipH="1">
            <a:off x="2643696" y="1921164"/>
            <a:ext cx="2122268" cy="25964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275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F00380D-4B16-469C-A8EC-99441E43BC2E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Reutilização</a:t>
            </a:r>
            <a:r>
              <a:rPr lang="en-US" sz="4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noutras</a:t>
            </a:r>
            <a:r>
              <a:rPr lang="en-US" sz="4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páginas</a:t>
            </a:r>
            <a:r>
              <a:rPr lang="en-US" sz="4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(Hobbies)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B775AC-A2E6-406D-A74C-E114591FB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25" r="24525" b="-1"/>
          <a:stretch/>
        </p:blipFill>
        <p:spPr>
          <a:xfrm>
            <a:off x="3371743" y="640080"/>
            <a:ext cx="2395367" cy="3602736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2" descr="Uma imagem com captura de ecrã, telefone, sentado, telemóvel&#10;&#10;Descrição gerada automaticamente">
            <a:extLst>
              <a:ext uri="{FF2B5EF4-FFF2-40B4-BE49-F238E27FC236}">
                <a16:creationId xmlns:a16="http://schemas.microsoft.com/office/drawing/2014/main" id="{07CBF120-2161-4015-8FDD-1F6F9252C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67" r="14188" b="3"/>
          <a:stretch/>
        </p:blipFill>
        <p:spPr>
          <a:xfrm>
            <a:off x="6424891" y="640080"/>
            <a:ext cx="2404276" cy="3602736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3D7171-9F87-4103-9C1A-1DD0C15D54DF}"/>
              </a:ext>
            </a:extLst>
          </p:cNvPr>
          <p:cNvSpPr/>
          <p:nvPr/>
        </p:nvSpPr>
        <p:spPr>
          <a:xfrm>
            <a:off x="3741576" y="1492898"/>
            <a:ext cx="1754155" cy="839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E528CB-7401-46AC-BFA8-30E35EDB4CB7}"/>
              </a:ext>
            </a:extLst>
          </p:cNvPr>
          <p:cNvCxnSpPr>
            <a:cxnSpLocks/>
            <a:stCxn id="43" idx="1"/>
            <a:endCxn id="51" idx="3"/>
          </p:cNvCxnSpPr>
          <p:nvPr/>
        </p:nvCxnSpPr>
        <p:spPr>
          <a:xfrm flipH="1" flipV="1">
            <a:off x="2900916" y="1910286"/>
            <a:ext cx="840660" cy="2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8">
            <a:extLst>
              <a:ext uri="{FF2B5EF4-FFF2-40B4-BE49-F238E27FC236}">
                <a16:creationId xmlns:a16="http://schemas.microsoft.com/office/drawing/2014/main" id="{AA6F3EDD-140F-41B7-8753-6563D4E65C6B}"/>
              </a:ext>
            </a:extLst>
          </p:cNvPr>
          <p:cNvSpPr txBox="1"/>
          <p:nvPr/>
        </p:nvSpPr>
        <p:spPr>
          <a:xfrm>
            <a:off x="2001057" y="1771786"/>
            <a:ext cx="899859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card</a:t>
            </a:r>
            <a:endParaRPr lang="pt-PT" sz="1200" b="1" dirty="0">
              <a:cs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D2AF04-9738-4DE4-9664-A27EAEED0B77}"/>
              </a:ext>
            </a:extLst>
          </p:cNvPr>
          <p:cNvSpPr/>
          <p:nvPr/>
        </p:nvSpPr>
        <p:spPr>
          <a:xfrm>
            <a:off x="4287915" y="1562470"/>
            <a:ext cx="1162873" cy="70807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CA4744F-9D02-4FE1-9441-3D055C6313B4}"/>
              </a:ext>
            </a:extLst>
          </p:cNvPr>
          <p:cNvSpPr/>
          <p:nvPr/>
        </p:nvSpPr>
        <p:spPr>
          <a:xfrm>
            <a:off x="3811325" y="1570420"/>
            <a:ext cx="455875" cy="478365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F0909B5-9307-43FD-B7E5-981BFA88EC89}"/>
              </a:ext>
            </a:extLst>
          </p:cNvPr>
          <p:cNvCxnSpPr>
            <a:cxnSpLocks/>
            <a:stCxn id="59" idx="1"/>
            <a:endCxn id="86" idx="3"/>
          </p:cNvCxnSpPr>
          <p:nvPr/>
        </p:nvCxnSpPr>
        <p:spPr>
          <a:xfrm flipH="1" flipV="1">
            <a:off x="2900996" y="1511970"/>
            <a:ext cx="910329" cy="2976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">
            <a:extLst>
              <a:ext uri="{FF2B5EF4-FFF2-40B4-BE49-F238E27FC236}">
                <a16:creationId xmlns:a16="http://schemas.microsoft.com/office/drawing/2014/main" id="{6CC7896B-802A-4105-9DC1-B71A2C066654}"/>
              </a:ext>
            </a:extLst>
          </p:cNvPr>
          <p:cNvSpPr txBox="1"/>
          <p:nvPr/>
        </p:nvSpPr>
        <p:spPr>
          <a:xfrm>
            <a:off x="2001137" y="1373470"/>
            <a:ext cx="899859" cy="27699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Card</a:t>
            </a:r>
            <a:r>
              <a:rPr lang="pt-PT" sz="1200" b="1" dirty="0">
                <a:cs typeface="Calibri"/>
              </a:rPr>
              <a:t> </a:t>
            </a:r>
            <a:r>
              <a:rPr lang="pt-PT" sz="1200" b="1" dirty="0" err="1">
                <a:cs typeface="Calibri"/>
              </a:rPr>
              <a:t>image</a:t>
            </a:r>
            <a:endParaRPr lang="pt-PT" sz="1200" b="1" dirty="0">
              <a:cs typeface="Calibri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805B0AD-F9D2-469E-B1EE-7845E9EFCD6D}"/>
              </a:ext>
            </a:extLst>
          </p:cNvPr>
          <p:cNvCxnSpPr>
            <a:cxnSpLocks/>
            <a:endCxn id="92" idx="3"/>
          </p:cNvCxnSpPr>
          <p:nvPr/>
        </p:nvCxnSpPr>
        <p:spPr>
          <a:xfrm flipH="1">
            <a:off x="2902427" y="2167626"/>
            <a:ext cx="1385488" cy="1409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8">
            <a:extLst>
              <a:ext uri="{FF2B5EF4-FFF2-40B4-BE49-F238E27FC236}">
                <a16:creationId xmlns:a16="http://schemas.microsoft.com/office/drawing/2014/main" id="{9E4C113E-7D44-4B0D-A853-088E109D6396}"/>
              </a:ext>
            </a:extLst>
          </p:cNvPr>
          <p:cNvSpPr txBox="1"/>
          <p:nvPr/>
        </p:nvSpPr>
        <p:spPr>
          <a:xfrm>
            <a:off x="2001057" y="2170102"/>
            <a:ext cx="901370" cy="2769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Card</a:t>
            </a:r>
            <a:r>
              <a:rPr lang="pt-PT" sz="1200" b="1" dirty="0">
                <a:cs typeface="Calibri"/>
              </a:rPr>
              <a:t> </a:t>
            </a:r>
            <a:r>
              <a:rPr lang="pt-PT" sz="1200" b="1" dirty="0" err="1">
                <a:cs typeface="Calibri"/>
              </a:rPr>
              <a:t>text</a:t>
            </a:r>
            <a:endParaRPr lang="pt-PT" sz="1200" b="1" dirty="0">
              <a:cs typeface="Calibri"/>
            </a:endParaRPr>
          </a:p>
        </p:txBody>
      </p:sp>
      <p:sp>
        <p:nvSpPr>
          <p:cNvPr id="96" name="Retângulo: Cantos Arredondados 21">
            <a:extLst>
              <a:ext uri="{FF2B5EF4-FFF2-40B4-BE49-F238E27FC236}">
                <a16:creationId xmlns:a16="http://schemas.microsoft.com/office/drawing/2014/main" id="{CCFC72F5-EBB1-46D2-A389-21116FB974D0}"/>
              </a:ext>
            </a:extLst>
          </p:cNvPr>
          <p:cNvSpPr/>
          <p:nvPr/>
        </p:nvSpPr>
        <p:spPr>
          <a:xfrm>
            <a:off x="4267201" y="2515429"/>
            <a:ext cx="434340" cy="138511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DC1680B-90E5-499E-82C0-1A801834886A}"/>
              </a:ext>
            </a:extLst>
          </p:cNvPr>
          <p:cNvCxnSpPr>
            <a:cxnSpLocks/>
            <a:stCxn id="96" idx="1"/>
            <a:endCxn id="103" idx="3"/>
          </p:cNvCxnSpPr>
          <p:nvPr/>
        </p:nvCxnSpPr>
        <p:spPr>
          <a:xfrm flipH="1">
            <a:off x="2884729" y="2584685"/>
            <a:ext cx="1382472" cy="15026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8">
            <a:extLst>
              <a:ext uri="{FF2B5EF4-FFF2-40B4-BE49-F238E27FC236}">
                <a16:creationId xmlns:a16="http://schemas.microsoft.com/office/drawing/2014/main" id="{6A8283E7-F722-4E9E-9BE4-4077C1E62D7D}"/>
              </a:ext>
            </a:extLst>
          </p:cNvPr>
          <p:cNvSpPr txBox="1"/>
          <p:nvPr/>
        </p:nvSpPr>
        <p:spPr>
          <a:xfrm>
            <a:off x="1983359" y="2596455"/>
            <a:ext cx="901370" cy="27699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h2</a:t>
            </a:r>
          </a:p>
        </p:txBody>
      </p:sp>
      <p:sp>
        <p:nvSpPr>
          <p:cNvPr id="110" name="Retângulo: Cantos Arredondados 21">
            <a:extLst>
              <a:ext uri="{FF2B5EF4-FFF2-40B4-BE49-F238E27FC236}">
                <a16:creationId xmlns:a16="http://schemas.microsoft.com/office/drawing/2014/main" id="{2C397B38-C892-4812-9011-25B2EE4B81C6}"/>
              </a:ext>
            </a:extLst>
          </p:cNvPr>
          <p:cNvSpPr/>
          <p:nvPr/>
        </p:nvSpPr>
        <p:spPr>
          <a:xfrm>
            <a:off x="4465320" y="2680125"/>
            <a:ext cx="1104899" cy="459315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E2E7175-6AD1-496C-B37F-230B5C54211C}"/>
              </a:ext>
            </a:extLst>
          </p:cNvPr>
          <p:cNvCxnSpPr>
            <a:cxnSpLocks/>
            <a:stCxn id="110" idx="1"/>
            <a:endCxn id="112" idx="3"/>
          </p:cNvCxnSpPr>
          <p:nvPr/>
        </p:nvCxnSpPr>
        <p:spPr>
          <a:xfrm flipH="1">
            <a:off x="2884728" y="2909783"/>
            <a:ext cx="1580592" cy="26853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8">
            <a:extLst>
              <a:ext uri="{FF2B5EF4-FFF2-40B4-BE49-F238E27FC236}">
                <a16:creationId xmlns:a16="http://schemas.microsoft.com/office/drawing/2014/main" id="{94D06734-51E9-46C1-8CF9-E1182547402A}"/>
              </a:ext>
            </a:extLst>
          </p:cNvPr>
          <p:cNvSpPr txBox="1"/>
          <p:nvPr/>
        </p:nvSpPr>
        <p:spPr>
          <a:xfrm>
            <a:off x="1983358" y="3039823"/>
            <a:ext cx="901370" cy="27699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descricao</a:t>
            </a:r>
            <a:endParaRPr lang="pt-PT" sz="12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3578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F00380D-4B16-469C-A8EC-99441E43BC2E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Responsividade</a:t>
            </a:r>
            <a:endParaRPr lang="en-US" sz="4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DD049B4-68C2-4E0D-8877-55126861C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4" r="15814"/>
          <a:stretch/>
        </p:blipFill>
        <p:spPr>
          <a:xfrm>
            <a:off x="3378415" y="640080"/>
            <a:ext cx="2388694" cy="3602736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ACA1E-1E9F-4283-BD7D-73E4B015F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37259"/>
            <a:ext cx="4001645" cy="36027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2AB41E-65CE-4FA1-90C2-59F68EBD1880}"/>
              </a:ext>
            </a:extLst>
          </p:cNvPr>
          <p:cNvSpPr/>
          <p:nvPr/>
        </p:nvSpPr>
        <p:spPr>
          <a:xfrm>
            <a:off x="462857" y="625229"/>
            <a:ext cx="2388694" cy="2886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@media (max-width: 900px)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b="1" dirty="0">
                <a:solidFill>
                  <a:schemeClr val="tx1"/>
                </a:solidFill>
              </a:rPr>
              <a:t>card: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display: flex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align-items: center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justify-content: center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flex-direction: column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b="1" dirty="0">
                <a:solidFill>
                  <a:schemeClr val="tx1"/>
                </a:solidFill>
              </a:rPr>
              <a:t>text: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width: 100%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text-align: center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b="1" dirty="0">
                <a:solidFill>
                  <a:schemeClr val="tx1"/>
                </a:solidFill>
              </a:rPr>
              <a:t>image: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width: 100%</a:t>
            </a:r>
          </a:p>
        </p:txBody>
      </p:sp>
    </p:spTree>
    <p:extLst>
      <p:ext uri="{BB962C8B-B14F-4D97-AF65-F5344CB8AC3E}">
        <p14:creationId xmlns:p14="http://schemas.microsoft.com/office/powerpoint/2010/main" val="2090944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BE5EAD5-4F4E-446A-B1A4-8F72E833EFB8}"/>
              </a:ext>
            </a:extLst>
          </p:cNvPr>
          <p:cNvSpPr txBox="1">
            <a:spLocks/>
          </p:cNvSpPr>
          <p:nvPr/>
        </p:nvSpPr>
        <p:spPr>
          <a:xfrm>
            <a:off x="6730000" y="639097"/>
            <a:ext cx="481307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Skills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B8A16E-FFE7-4B03-806B-B87417648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7" r="9556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075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26759E-04EF-4C30-A2F8-530F573EC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814" y="-7179"/>
            <a:ext cx="7052372" cy="68723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2E0702-15D2-4506-B1E7-91A7C0BD915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1997150" y="1567238"/>
            <a:ext cx="1065028" cy="92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8">
            <a:extLst>
              <a:ext uri="{FF2B5EF4-FFF2-40B4-BE49-F238E27FC236}">
                <a16:creationId xmlns:a16="http://schemas.microsoft.com/office/drawing/2014/main" id="{1E3573E5-9FEE-46DF-8DAA-8C5876517FBB}"/>
              </a:ext>
            </a:extLst>
          </p:cNvPr>
          <p:cNvSpPr txBox="1"/>
          <p:nvPr/>
        </p:nvSpPr>
        <p:spPr>
          <a:xfrm>
            <a:off x="191388" y="1059406"/>
            <a:ext cx="1805762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flex</a:t>
            </a:r>
            <a:r>
              <a:rPr lang="pt-PT" sz="1200" b="1" dirty="0">
                <a:cs typeface="Calibri"/>
              </a:rPr>
              <a:t>-container: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: 0 auto</a:t>
            </a:r>
          </a:p>
          <a:p>
            <a:r>
              <a:rPr lang="pt-PT" sz="1200" dirty="0" err="1">
                <a:cs typeface="Calibri"/>
              </a:rPr>
              <a:t>display:flex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flex-wrap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wrap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align-items</a:t>
            </a:r>
            <a:r>
              <a:rPr lang="pt-PT" sz="1200" dirty="0">
                <a:cs typeface="Calibri"/>
              </a:rPr>
              <a:t>:  </a:t>
            </a:r>
            <a:r>
              <a:rPr lang="pt-PT" sz="1200" dirty="0" err="1">
                <a:cs typeface="Calibri"/>
              </a:rPr>
              <a:t>flex-start</a:t>
            </a:r>
            <a:endParaRPr lang="pt-PT" sz="1200" dirty="0"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E23DC0-72B2-4E36-A3A3-7A89368A2CAD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1997150" y="2741061"/>
            <a:ext cx="1267046" cy="923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8">
            <a:extLst>
              <a:ext uri="{FF2B5EF4-FFF2-40B4-BE49-F238E27FC236}">
                <a16:creationId xmlns:a16="http://schemas.microsoft.com/office/drawing/2014/main" id="{0933D817-416E-49BC-85A0-E919BF21735B}"/>
              </a:ext>
            </a:extLst>
          </p:cNvPr>
          <p:cNvSpPr txBox="1"/>
          <p:nvPr/>
        </p:nvSpPr>
        <p:spPr>
          <a:xfrm>
            <a:off x="191388" y="2417895"/>
            <a:ext cx="1805762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flex-child</a:t>
            </a:r>
            <a:r>
              <a:rPr lang="pt-PT" sz="1200" b="1" dirty="0">
                <a:cs typeface="Calibri"/>
              </a:rPr>
              <a:t>:</a:t>
            </a:r>
            <a:endParaRPr lang="pt-PT" sz="1200" dirty="0">
              <a:cs typeface="Calibri"/>
            </a:endParaRPr>
          </a:p>
          <a:p>
            <a:r>
              <a:rPr lang="pt-PT" sz="1200" dirty="0">
                <a:cs typeface="Calibri"/>
              </a:rPr>
              <a:t>flex:1</a:t>
            </a: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: 20px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1A5098-0028-4F37-BFA8-9C01EE071C65}"/>
              </a:ext>
            </a:extLst>
          </p:cNvPr>
          <p:cNvCxnSpPr>
            <a:cxnSpLocks/>
          </p:cNvCxnSpPr>
          <p:nvPr/>
        </p:nvCxnSpPr>
        <p:spPr>
          <a:xfrm>
            <a:off x="8367823" y="2833394"/>
            <a:ext cx="13716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8">
            <a:extLst>
              <a:ext uri="{FF2B5EF4-FFF2-40B4-BE49-F238E27FC236}">
                <a16:creationId xmlns:a16="http://schemas.microsoft.com/office/drawing/2014/main" id="{106B5B19-853B-431A-94ED-DFEE97F689E4}"/>
              </a:ext>
            </a:extLst>
          </p:cNvPr>
          <p:cNvSpPr txBox="1"/>
          <p:nvPr/>
        </p:nvSpPr>
        <p:spPr>
          <a:xfrm>
            <a:off x="9742970" y="2417895"/>
            <a:ext cx="1805762" cy="8309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soft </a:t>
            </a:r>
            <a:r>
              <a:rPr lang="pt-PT" sz="1200" b="1" dirty="0" err="1">
                <a:cs typeface="Calibri"/>
              </a:rPr>
              <a:t>ul</a:t>
            </a:r>
            <a:r>
              <a:rPr lang="pt-PT" sz="1200" b="1" dirty="0">
                <a:cs typeface="Calibri"/>
              </a:rPr>
              <a:t>:</a:t>
            </a:r>
            <a:endParaRPr lang="pt-PT" sz="1200" dirty="0">
              <a:cs typeface="Calibri"/>
            </a:endParaRPr>
          </a:p>
          <a:p>
            <a:r>
              <a:rPr lang="pt-PT" sz="1200" dirty="0">
                <a:cs typeface="Calibri"/>
              </a:rPr>
              <a:t>display: </a:t>
            </a:r>
            <a:r>
              <a:rPr lang="pt-PT" sz="1200" dirty="0" err="1">
                <a:cs typeface="Calibri"/>
              </a:rPr>
              <a:t>inline-block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text-align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left</a:t>
            </a:r>
            <a:endParaRPr lang="pt-PT" sz="1200" dirty="0">
              <a:cs typeface="Calibri"/>
            </a:endParaRPr>
          </a:p>
          <a:p>
            <a:endParaRPr lang="pt-PT" sz="1200" b="1" dirty="0">
              <a:cs typeface="Calibri"/>
            </a:endParaRPr>
          </a:p>
        </p:txBody>
      </p:sp>
      <p:sp>
        <p:nvSpPr>
          <p:cNvPr id="26" name="CaixaDeTexto 8">
            <a:extLst>
              <a:ext uri="{FF2B5EF4-FFF2-40B4-BE49-F238E27FC236}">
                <a16:creationId xmlns:a16="http://schemas.microsoft.com/office/drawing/2014/main" id="{8FD551F7-D82B-4EC9-9A12-321CCBD79994}"/>
              </a:ext>
            </a:extLst>
          </p:cNvPr>
          <p:cNvSpPr txBox="1"/>
          <p:nvPr/>
        </p:nvSpPr>
        <p:spPr>
          <a:xfrm>
            <a:off x="191388" y="3664391"/>
            <a:ext cx="1805762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skills</a:t>
            </a:r>
            <a:r>
              <a:rPr lang="pt-PT" sz="1200" b="1" dirty="0">
                <a:cs typeface="Calibri"/>
              </a:rPr>
              <a:t>: </a:t>
            </a:r>
          </a:p>
          <a:p>
            <a:r>
              <a:rPr lang="pt-PT" sz="1200" dirty="0" err="1">
                <a:cs typeface="Calibri"/>
              </a:rPr>
              <a:t>backgorund</a:t>
            </a:r>
            <a:r>
              <a:rPr lang="pt-PT" sz="1200" dirty="0">
                <a:cs typeface="Calibri"/>
              </a:rPr>
              <a:t>-color: </a:t>
            </a:r>
            <a:r>
              <a:rPr lang="pt-PT" sz="1200" dirty="0" err="1">
                <a:cs typeface="Calibri"/>
              </a:rPr>
              <a:t>blue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padding</a:t>
            </a:r>
            <a:r>
              <a:rPr lang="pt-PT" sz="1200" dirty="0">
                <a:cs typeface="Calibri"/>
              </a:rPr>
              <a:t>: 5px</a:t>
            </a:r>
          </a:p>
          <a:p>
            <a:r>
              <a:rPr lang="pt-PT" sz="1200" dirty="0" err="1">
                <a:cs typeface="Calibri"/>
              </a:rPr>
              <a:t>border-radious</a:t>
            </a:r>
            <a:r>
              <a:rPr lang="pt-PT" sz="1200" dirty="0">
                <a:cs typeface="Calibri"/>
              </a:rPr>
              <a:t>: 5px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1C9B82-07D9-429A-AB90-A2731C871C54}"/>
              </a:ext>
            </a:extLst>
          </p:cNvPr>
          <p:cNvCxnSpPr>
            <a:cxnSpLocks/>
          </p:cNvCxnSpPr>
          <p:nvPr/>
        </p:nvCxnSpPr>
        <p:spPr>
          <a:xfrm flipH="1">
            <a:off x="1997150" y="3664391"/>
            <a:ext cx="2075120" cy="26209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8">
            <a:extLst>
              <a:ext uri="{FF2B5EF4-FFF2-40B4-BE49-F238E27FC236}">
                <a16:creationId xmlns:a16="http://schemas.microsoft.com/office/drawing/2014/main" id="{CEE1E958-195B-4785-9629-24A871FDDFB8}"/>
              </a:ext>
            </a:extLst>
          </p:cNvPr>
          <p:cNvSpPr txBox="1"/>
          <p:nvPr/>
        </p:nvSpPr>
        <p:spPr>
          <a:xfrm>
            <a:off x="191388" y="4687701"/>
            <a:ext cx="1805762" cy="1015663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bar: </a:t>
            </a:r>
          </a:p>
          <a:p>
            <a:r>
              <a:rPr lang="pt-PT" sz="1200" dirty="0" err="1">
                <a:cs typeface="Calibri"/>
              </a:rPr>
              <a:t>backgorund</a:t>
            </a:r>
            <a:r>
              <a:rPr lang="pt-PT" sz="1200" dirty="0">
                <a:cs typeface="Calibri"/>
              </a:rPr>
              <a:t>-color: gray</a:t>
            </a:r>
          </a:p>
          <a:p>
            <a:r>
              <a:rPr lang="pt-PT" sz="1200" dirty="0" err="1">
                <a:cs typeface="Calibri"/>
              </a:rPr>
              <a:t>widht</a:t>
            </a:r>
            <a:r>
              <a:rPr lang="pt-PT" sz="1200" dirty="0">
                <a:cs typeface="Calibri"/>
              </a:rPr>
              <a:t>: 50%</a:t>
            </a:r>
          </a:p>
          <a:p>
            <a:r>
              <a:rPr lang="pt-PT" sz="1200" dirty="0" err="1">
                <a:cs typeface="Calibri"/>
              </a:rPr>
              <a:t>border-radious</a:t>
            </a:r>
            <a:r>
              <a:rPr lang="pt-PT" sz="1200" dirty="0">
                <a:cs typeface="Calibri"/>
              </a:rPr>
              <a:t>: 5px</a:t>
            </a:r>
          </a:p>
          <a:p>
            <a:r>
              <a:rPr lang="pt-PT" sz="1200" dirty="0" err="1">
                <a:cs typeface="Calibri"/>
              </a:rPr>
              <a:t>margin-left</a:t>
            </a:r>
            <a:r>
              <a:rPr lang="pt-PT" sz="1200" dirty="0">
                <a:cs typeface="Calibri"/>
              </a:rPr>
              <a:t>: 25%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87E7EC-8216-423F-8BC8-6E41790062A6}"/>
              </a:ext>
            </a:extLst>
          </p:cNvPr>
          <p:cNvCxnSpPr>
            <a:cxnSpLocks/>
          </p:cNvCxnSpPr>
          <p:nvPr/>
        </p:nvCxnSpPr>
        <p:spPr>
          <a:xfrm flipH="1">
            <a:off x="1997150" y="4079528"/>
            <a:ext cx="2840664" cy="8702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71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CA17F0-F106-4C45-A2DF-641740D2998A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Responsividade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BCFF5-838C-44B5-AF3E-DFF645609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7" r="9556"/>
          <a:stretch/>
        </p:blipFill>
        <p:spPr>
          <a:xfrm>
            <a:off x="6466814" y="713232"/>
            <a:ext cx="3202444" cy="360273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3F519-2F7E-444B-A817-DAF0DB1CB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742" y="637250"/>
            <a:ext cx="3089345" cy="360273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778C16-A6A6-4F1F-8483-AEB39DF0050C}"/>
              </a:ext>
            </a:extLst>
          </p:cNvPr>
          <p:cNvSpPr/>
          <p:nvPr/>
        </p:nvSpPr>
        <p:spPr>
          <a:xfrm>
            <a:off x="134048" y="634774"/>
            <a:ext cx="2162585" cy="12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@media (max-width: 800px)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b="1" dirty="0">
                <a:solidFill>
                  <a:schemeClr val="tx1"/>
                </a:solidFill>
              </a:rPr>
              <a:t>flex-child: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flex: 100%</a:t>
            </a:r>
          </a:p>
        </p:txBody>
      </p:sp>
    </p:spTree>
    <p:extLst>
      <p:ext uri="{BB962C8B-B14F-4D97-AF65-F5344CB8AC3E}">
        <p14:creationId xmlns:p14="http://schemas.microsoft.com/office/powerpoint/2010/main" val="2766533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BE5EAD5-4F4E-446A-B1A4-8F72E833EFB8}"/>
              </a:ext>
            </a:extLst>
          </p:cNvPr>
          <p:cNvSpPr txBox="1">
            <a:spLocks/>
          </p:cNvSpPr>
          <p:nvPr/>
        </p:nvSpPr>
        <p:spPr>
          <a:xfrm>
            <a:off x="6730000" y="639097"/>
            <a:ext cx="481307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Languages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8DCC1-2095-4D60-B829-7FE5A656D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5" r="6998" b="-2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57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15BDC3-BEC2-4588-9413-845282CE6E55}"/>
              </a:ext>
            </a:extLst>
          </p:cNvPr>
          <p:cNvSpPr/>
          <p:nvPr/>
        </p:nvSpPr>
        <p:spPr>
          <a:xfrm>
            <a:off x="-14068" y="4276576"/>
            <a:ext cx="12206068" cy="4825221"/>
          </a:xfrm>
          <a:prstGeom prst="rect">
            <a:avLst/>
          </a:prstGeom>
          <a:solidFill>
            <a:srgbClr val="231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BB8E3-038F-4D43-A62E-92BCD73D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6" name="Picture 2" descr="Simple Technology Business Black Electronic Banner, Simplicity, Technology,  Circuit Banner Background Image for Free Download">
            <a:extLst>
              <a:ext uri="{FF2B5EF4-FFF2-40B4-BE49-F238E27FC236}">
                <a16:creationId xmlns:a16="http://schemas.microsoft.com/office/drawing/2014/main" id="{E7CD5385-16A7-4B30-9A7A-93F3D4069F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312"/>
            <a:ext cx="12192000" cy="394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33AD0A-F41B-4CD5-8BE9-9B7A9A2B00A2}"/>
              </a:ext>
            </a:extLst>
          </p:cNvPr>
          <p:cNvSpPr/>
          <p:nvPr/>
        </p:nvSpPr>
        <p:spPr>
          <a:xfrm>
            <a:off x="0" y="0"/>
            <a:ext cx="1575582" cy="6535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ABOUT 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pic>
        <p:nvPicPr>
          <p:cNvPr id="1028" name="Picture 4" descr="Avatar, male, man, person, user, young icon">
            <a:extLst>
              <a:ext uri="{FF2B5EF4-FFF2-40B4-BE49-F238E27FC236}">
                <a16:creationId xmlns:a16="http://schemas.microsoft.com/office/drawing/2014/main" id="{5F93C5A7-75B0-4F49-80D9-E29715FE7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985" y="1223168"/>
            <a:ext cx="1582030" cy="158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B236F-A8AA-4920-BB35-B55F9363392A}"/>
              </a:ext>
            </a:extLst>
          </p:cNvPr>
          <p:cNvSpPr txBox="1"/>
          <p:nvPr/>
        </p:nvSpPr>
        <p:spPr>
          <a:xfrm>
            <a:off x="3743830" y="2828973"/>
            <a:ext cx="4704327" cy="707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egoe UI Black" panose="020B0A02040204020203" pitchFamily="34" charset="0"/>
                <a:cs typeface="Lato" panose="020F0502020204030203" pitchFamily="34" charset="0"/>
              </a:rPr>
              <a:t>GONÇALO MARTINS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" panose="020E0602020502020306" pitchFamily="34" charset="0"/>
              <a:ea typeface="Segoe UI Black" panose="020B0A0204020402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460EF-1676-4BE3-8861-75CBD3DBAFAB}"/>
              </a:ext>
            </a:extLst>
          </p:cNvPr>
          <p:cNvSpPr txBox="1"/>
          <p:nvPr/>
        </p:nvSpPr>
        <p:spPr>
          <a:xfrm>
            <a:off x="4011243" y="3652852"/>
            <a:ext cx="4169499" cy="4001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Electrical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&amp;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Computer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Engineering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6CCF1-8B7D-4A64-962B-9BCA07ABDE1E}"/>
              </a:ext>
            </a:extLst>
          </p:cNvPr>
          <p:cNvSpPr txBox="1"/>
          <p:nvPr/>
        </p:nvSpPr>
        <p:spPr>
          <a:xfrm>
            <a:off x="5058811" y="5041180"/>
            <a:ext cx="2089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ABOUT 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43B31-FB15-46F2-AC8F-CB20FA418296}"/>
              </a:ext>
            </a:extLst>
          </p:cNvPr>
          <p:cNvSpPr txBox="1"/>
          <p:nvPr/>
        </p:nvSpPr>
        <p:spPr>
          <a:xfrm>
            <a:off x="968945" y="5826434"/>
            <a:ext cx="10283483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am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currently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a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student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the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last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year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of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the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BSC +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MSc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Electrical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Computer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Engineering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FEUP, Porto, Portugal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major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Automation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specialization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Robotics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Systems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am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a hard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working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commited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person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who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always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ready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to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learn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new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things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expand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knowledge</a:t>
            </a:r>
            <a:endParaRPr kumimoji="0" lang="pt-PT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areas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of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interest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are: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Autonomous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Navigation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Industrial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Automation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Smart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Systems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Robotics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Programming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DBD844-2D7C-4989-987D-091E2586BF52}"/>
              </a:ext>
            </a:extLst>
          </p:cNvPr>
          <p:cNvSpPr/>
          <p:nvPr/>
        </p:nvSpPr>
        <p:spPr>
          <a:xfrm>
            <a:off x="9903655" y="2345374"/>
            <a:ext cx="2077316" cy="7078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Cover h1{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font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40px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Overpass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3A7AE-670A-40E8-8F14-34DE5060F32F}"/>
              </a:ext>
            </a:extLst>
          </p:cNvPr>
          <p:cNvSpPr/>
          <p:nvPr/>
        </p:nvSpPr>
        <p:spPr>
          <a:xfrm>
            <a:off x="9903655" y="3231247"/>
            <a:ext cx="2077316" cy="882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font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20px Lato;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color: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(191,191,191);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31BD7D-55F1-4E1D-9B7A-9CBFAF06D64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180742" y="3672393"/>
            <a:ext cx="1722913" cy="2667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3F500B-B296-467F-A2E9-210BF2C64D6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8448157" y="2699317"/>
            <a:ext cx="1455498" cy="4835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69196A-A5F9-454E-9284-D6140A3542E0}"/>
              </a:ext>
            </a:extLst>
          </p:cNvPr>
          <p:cNvCxnSpPr>
            <a:cxnSpLocks/>
          </p:cNvCxnSpPr>
          <p:nvPr/>
        </p:nvCxnSpPr>
        <p:spPr>
          <a:xfrm>
            <a:off x="6097856" y="3387306"/>
            <a:ext cx="0" cy="41845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908C9B-470A-448F-A5BD-0426989FBEB0}"/>
              </a:ext>
            </a:extLst>
          </p:cNvPr>
          <p:cNvCxnSpPr>
            <a:cxnSpLocks/>
          </p:cNvCxnSpPr>
          <p:nvPr/>
        </p:nvCxnSpPr>
        <p:spPr>
          <a:xfrm>
            <a:off x="6081297" y="677312"/>
            <a:ext cx="14695" cy="54585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F64704-ABE4-4EAF-8819-643A8E09CE19}"/>
              </a:ext>
            </a:extLst>
          </p:cNvPr>
          <p:cNvCxnSpPr>
            <a:cxnSpLocks/>
          </p:cNvCxnSpPr>
          <p:nvPr/>
        </p:nvCxnSpPr>
        <p:spPr>
          <a:xfrm>
            <a:off x="6095992" y="4072542"/>
            <a:ext cx="14695" cy="54585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08FF2A3-5AEE-44A5-90AE-EBBB5BF5CCA4}"/>
              </a:ext>
            </a:extLst>
          </p:cNvPr>
          <p:cNvSpPr/>
          <p:nvPr/>
        </p:nvSpPr>
        <p:spPr>
          <a:xfrm>
            <a:off x="9223257" y="816574"/>
            <a:ext cx="2757714" cy="1122206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cover {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Padding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-top: 50px;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Padding-bottom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50px;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Line-height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5px;}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796523-5F1E-4881-A6EA-6D3D545B40CC}"/>
              </a:ext>
            </a:extLst>
          </p:cNvPr>
          <p:cNvSpPr/>
          <p:nvPr/>
        </p:nvSpPr>
        <p:spPr>
          <a:xfrm>
            <a:off x="0" y="677312"/>
            <a:ext cx="12192000" cy="3941086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F4986F-9CC0-409F-93EE-F9EA182D1A5C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3122888" y="1955193"/>
            <a:ext cx="2182098" cy="76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62732FE-DED1-49FF-906F-FCC415E41DD3}"/>
              </a:ext>
            </a:extLst>
          </p:cNvPr>
          <p:cNvSpPr/>
          <p:nvPr/>
        </p:nvSpPr>
        <p:spPr>
          <a:xfrm>
            <a:off x="991288" y="1262530"/>
            <a:ext cx="2131600" cy="1385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avatar{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width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120px;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height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120px;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border-radius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50%;}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B3DFC6-4448-432A-BBB0-CC340660E4B5}"/>
              </a:ext>
            </a:extLst>
          </p:cNvPr>
          <p:cNvSpPr txBox="1"/>
          <p:nvPr/>
        </p:nvSpPr>
        <p:spPr>
          <a:xfrm>
            <a:off x="664338" y="4769791"/>
            <a:ext cx="34956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body{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background-color: #231E1B;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text-allign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center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font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18px “Lato”,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sans-serif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18543E-BC5B-4BD0-905C-B249C1BBE936}"/>
              </a:ext>
            </a:extLst>
          </p:cNvPr>
          <p:cNvSpPr/>
          <p:nvPr/>
        </p:nvSpPr>
        <p:spPr>
          <a:xfrm>
            <a:off x="0" y="4678852"/>
            <a:ext cx="12090400" cy="44229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035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383A9A-6EC1-4484-8410-47500490C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091" y="0"/>
            <a:ext cx="7297817" cy="6861014"/>
          </a:xfrm>
          <a:prstGeom prst="rect">
            <a:avLst/>
          </a:prstGeom>
        </p:spPr>
      </p:pic>
      <p:sp>
        <p:nvSpPr>
          <p:cNvPr id="6" name="CaixaDeTexto 8">
            <a:extLst>
              <a:ext uri="{FF2B5EF4-FFF2-40B4-BE49-F238E27FC236}">
                <a16:creationId xmlns:a16="http://schemas.microsoft.com/office/drawing/2014/main" id="{6B61079C-EDC5-4150-8D44-77809AB9987D}"/>
              </a:ext>
            </a:extLst>
          </p:cNvPr>
          <p:cNvSpPr txBox="1"/>
          <p:nvPr/>
        </p:nvSpPr>
        <p:spPr>
          <a:xfrm>
            <a:off x="170121" y="1455446"/>
            <a:ext cx="1943987" cy="230832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table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>
                <a:cs typeface="Calibri"/>
              </a:rPr>
              <a:t>background-color: #0D0D0D</a:t>
            </a:r>
          </a:p>
          <a:p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: 2px </a:t>
            </a:r>
            <a:r>
              <a:rPr lang="pt-PT" sz="1200" dirty="0" err="1">
                <a:cs typeface="Calibri"/>
              </a:rPr>
              <a:t>blue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40%</a:t>
            </a:r>
          </a:p>
          <a:p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-colapse: colapse</a:t>
            </a:r>
          </a:p>
          <a:p>
            <a:endParaRPr lang="pt-PT" sz="1200" dirty="0">
              <a:cs typeface="Calibri"/>
            </a:endParaRPr>
          </a:p>
          <a:p>
            <a:r>
              <a:rPr lang="pt-PT" sz="1200" b="1" dirty="0" err="1">
                <a:cs typeface="Calibri"/>
              </a:rPr>
              <a:t>td</a:t>
            </a:r>
            <a:r>
              <a:rPr lang="pt-PT" sz="1200" b="1" dirty="0">
                <a:cs typeface="Calibri"/>
              </a:rPr>
              <a:t>: </a:t>
            </a:r>
          </a:p>
          <a:p>
            <a:r>
              <a:rPr lang="pt-PT" sz="1200" dirty="0" err="1">
                <a:cs typeface="Calibri"/>
              </a:rPr>
              <a:t>text-align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center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padding</a:t>
            </a:r>
            <a:r>
              <a:rPr lang="pt-PT" sz="1200" dirty="0">
                <a:cs typeface="Calibri"/>
              </a:rPr>
              <a:t>: 10px</a:t>
            </a:r>
          </a:p>
          <a:p>
            <a:endParaRPr lang="pt-PT" sz="1200" dirty="0">
              <a:cs typeface="Calibri"/>
            </a:endParaRPr>
          </a:p>
          <a:p>
            <a:r>
              <a:rPr lang="pt-PT" sz="1200" b="1" dirty="0" err="1">
                <a:cs typeface="Calibri"/>
              </a:rPr>
              <a:t>tr:nth-child</a:t>
            </a:r>
            <a:r>
              <a:rPr lang="pt-PT" sz="1200" b="1" dirty="0">
                <a:cs typeface="Calibri"/>
              </a:rPr>
              <a:t>(</a:t>
            </a:r>
            <a:r>
              <a:rPr lang="pt-PT" sz="1200" b="1" dirty="0" err="1">
                <a:cs typeface="Calibri"/>
              </a:rPr>
              <a:t>even</a:t>
            </a:r>
            <a:r>
              <a:rPr lang="pt-PT" sz="1200" b="1" dirty="0">
                <a:cs typeface="Calibri"/>
              </a:rPr>
              <a:t>):</a:t>
            </a:r>
          </a:p>
          <a:p>
            <a:r>
              <a:rPr lang="pt-PT" sz="1200" dirty="0">
                <a:cs typeface="Calibri"/>
              </a:rPr>
              <a:t>background-color: #262626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2E2CF2-BACE-43B5-8FCB-832BA9D20C26}"/>
              </a:ext>
            </a:extLst>
          </p:cNvPr>
          <p:cNvCxnSpPr>
            <a:cxnSpLocks/>
          </p:cNvCxnSpPr>
          <p:nvPr/>
        </p:nvCxnSpPr>
        <p:spPr>
          <a:xfrm flipH="1">
            <a:off x="2114108" y="1739898"/>
            <a:ext cx="271307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836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BE5EAD5-4F4E-446A-B1A4-8F72E833EFB8}"/>
              </a:ext>
            </a:extLst>
          </p:cNvPr>
          <p:cNvSpPr txBox="1">
            <a:spLocks/>
          </p:cNvSpPr>
          <p:nvPr/>
        </p:nvSpPr>
        <p:spPr>
          <a:xfrm>
            <a:off x="8141110" y="639097"/>
            <a:ext cx="3401961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Downloads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ABE07-4327-41A7-AD84-EE1F55DF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6" y="1360983"/>
            <a:ext cx="7803265" cy="378458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1691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78B1C3-CA86-4F15-B3BD-AC9FE1B1F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050" y="0"/>
            <a:ext cx="7605899" cy="63252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317316-AA2C-4FE0-85C1-98D51A368358}"/>
              </a:ext>
            </a:extLst>
          </p:cNvPr>
          <p:cNvSpPr/>
          <p:nvPr/>
        </p:nvSpPr>
        <p:spPr>
          <a:xfrm>
            <a:off x="3156785" y="1365307"/>
            <a:ext cx="1500275" cy="15054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1A6594-7D8B-4584-97BD-EB8897FAB74A}"/>
              </a:ext>
            </a:extLst>
          </p:cNvPr>
          <p:cNvSpPr txBox="1"/>
          <p:nvPr/>
        </p:nvSpPr>
        <p:spPr>
          <a:xfrm>
            <a:off x="287081" y="1427249"/>
            <a:ext cx="1805762" cy="1384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iconbox</a:t>
            </a:r>
            <a:r>
              <a:rPr lang="pt-PT" sz="1200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height</a:t>
            </a:r>
            <a:r>
              <a:rPr lang="pt-PT" sz="1200" dirty="0">
                <a:cs typeface="Calibri"/>
              </a:rPr>
              <a:t>: 200px</a:t>
            </a: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200px</a:t>
            </a:r>
          </a:p>
          <a:p>
            <a:r>
              <a:rPr lang="pt-PT" sz="1200" dirty="0" err="1">
                <a:cs typeface="Calibri"/>
              </a:rPr>
              <a:t>border-radius</a:t>
            </a:r>
            <a:r>
              <a:rPr lang="pt-PT" sz="1200" dirty="0">
                <a:cs typeface="Calibri"/>
              </a:rPr>
              <a:t>: 30px</a:t>
            </a:r>
          </a:p>
          <a:p>
            <a:r>
              <a:rPr lang="pt-PT" sz="1200" dirty="0">
                <a:cs typeface="Calibri"/>
              </a:rPr>
              <a:t>background-color: gray</a:t>
            </a:r>
          </a:p>
          <a:p>
            <a:r>
              <a:rPr lang="pt-PT" sz="1200" dirty="0">
                <a:cs typeface="Calibri"/>
              </a:rPr>
              <a:t>box-</a:t>
            </a:r>
            <a:r>
              <a:rPr lang="pt-PT" sz="1200" dirty="0" err="1">
                <a:cs typeface="Calibri"/>
              </a:rPr>
              <a:t>shadow</a:t>
            </a:r>
            <a:r>
              <a:rPr lang="pt-PT" sz="1200" dirty="0">
                <a:cs typeface="Calibri"/>
              </a:rPr>
              <a:t>: …</a:t>
            </a: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: 30px 50px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F827F-B43D-4321-9529-10D33FDFFCBD}"/>
              </a:ext>
            </a:extLst>
          </p:cNvPr>
          <p:cNvSpPr/>
          <p:nvPr/>
        </p:nvSpPr>
        <p:spPr>
          <a:xfrm>
            <a:off x="3539556" y="1577958"/>
            <a:ext cx="692202" cy="78247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8">
            <a:extLst>
              <a:ext uri="{FF2B5EF4-FFF2-40B4-BE49-F238E27FC236}">
                <a16:creationId xmlns:a16="http://schemas.microsoft.com/office/drawing/2014/main" id="{EFE4960F-9DDB-4BD9-A5AD-1C966A4F9AF2}"/>
              </a:ext>
            </a:extLst>
          </p:cNvPr>
          <p:cNvSpPr txBox="1"/>
          <p:nvPr/>
        </p:nvSpPr>
        <p:spPr>
          <a:xfrm>
            <a:off x="287081" y="3162607"/>
            <a:ext cx="1805762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iconbox</a:t>
            </a:r>
            <a:r>
              <a:rPr lang="pt-PT" sz="1200" b="1" dirty="0">
                <a:cs typeface="Calibri"/>
              </a:rPr>
              <a:t> </a:t>
            </a:r>
            <a:r>
              <a:rPr lang="pt-PT" sz="1200" b="1" dirty="0" err="1">
                <a:cs typeface="Calibri"/>
              </a:rPr>
              <a:t>img</a:t>
            </a:r>
            <a:r>
              <a:rPr lang="pt-PT" sz="1200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height</a:t>
            </a:r>
            <a:r>
              <a:rPr lang="pt-PT" sz="1200" dirty="0">
                <a:cs typeface="Calibri"/>
              </a:rPr>
              <a:t>: 100px</a:t>
            </a: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80px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CAE4EF-3226-4E2C-A350-CB84DD6B8D2F}"/>
              </a:ext>
            </a:extLst>
          </p:cNvPr>
          <p:cNvCxnSpPr>
            <a:stCxn id="11" idx="2"/>
            <a:endCxn id="13" idx="3"/>
          </p:cNvCxnSpPr>
          <p:nvPr/>
        </p:nvCxnSpPr>
        <p:spPr>
          <a:xfrm flipH="1">
            <a:off x="2092843" y="2360428"/>
            <a:ext cx="1792814" cy="11253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258C7C-655D-4906-A02E-CC733CFC3F45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>
            <a:off x="2092843" y="2118049"/>
            <a:ext cx="1063942" cy="1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8">
            <a:extLst>
              <a:ext uri="{FF2B5EF4-FFF2-40B4-BE49-F238E27FC236}">
                <a16:creationId xmlns:a16="http://schemas.microsoft.com/office/drawing/2014/main" id="{E39592AD-4178-45A8-802C-892D3D7E348A}"/>
              </a:ext>
            </a:extLst>
          </p:cNvPr>
          <p:cNvSpPr txBox="1"/>
          <p:nvPr/>
        </p:nvSpPr>
        <p:spPr>
          <a:xfrm>
            <a:off x="10099156" y="747749"/>
            <a:ext cx="1805762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iconbox</a:t>
            </a:r>
            <a:r>
              <a:rPr lang="pt-PT" sz="1200" dirty="0">
                <a:cs typeface="Calibri"/>
              </a:rPr>
              <a:t>:</a:t>
            </a:r>
          </a:p>
          <a:p>
            <a:r>
              <a:rPr lang="pt-PT" sz="1200" dirty="0">
                <a:cs typeface="Calibri"/>
              </a:rPr>
              <a:t>display: </a:t>
            </a:r>
            <a:r>
              <a:rPr lang="pt-PT" sz="1200" dirty="0" err="1">
                <a:cs typeface="Calibri"/>
              </a:rPr>
              <a:t>block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justify-content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center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align-items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center</a:t>
            </a:r>
            <a:endParaRPr lang="pt-PT" sz="1200" dirty="0">
              <a:cs typeface="Calibri"/>
            </a:endParaRPr>
          </a:p>
        </p:txBody>
      </p:sp>
      <p:sp>
        <p:nvSpPr>
          <p:cNvPr id="33" name="CaixaDeTexto 8">
            <a:extLst>
              <a:ext uri="{FF2B5EF4-FFF2-40B4-BE49-F238E27FC236}">
                <a16:creationId xmlns:a16="http://schemas.microsoft.com/office/drawing/2014/main" id="{096F56A6-DB29-4D29-A95E-C1BA04B93B33}"/>
              </a:ext>
            </a:extLst>
          </p:cNvPr>
          <p:cNvSpPr txBox="1"/>
          <p:nvPr/>
        </p:nvSpPr>
        <p:spPr>
          <a:xfrm>
            <a:off x="10099156" y="1993459"/>
            <a:ext cx="1805762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iconbox</a:t>
            </a:r>
            <a:r>
              <a:rPr lang="pt-PT" sz="1200" b="1" dirty="0">
                <a:cs typeface="Calibri"/>
              </a:rPr>
              <a:t> </a:t>
            </a:r>
            <a:r>
              <a:rPr lang="pt-PT" sz="1200" b="1" dirty="0" err="1">
                <a:cs typeface="Calibri"/>
              </a:rPr>
              <a:t>img:hover</a:t>
            </a:r>
            <a:r>
              <a:rPr lang="pt-PT" sz="1200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position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relative</a:t>
            </a:r>
            <a:r>
              <a:rPr lang="pt-PT" sz="1200" dirty="0">
                <a:cs typeface="Calibri"/>
              </a:rPr>
              <a:t>;</a:t>
            </a:r>
          </a:p>
          <a:p>
            <a:r>
              <a:rPr lang="pt-PT" sz="1200" dirty="0">
                <a:cs typeface="Calibri"/>
              </a:rPr>
              <a:t>top: -5px</a:t>
            </a:r>
          </a:p>
        </p:txBody>
      </p:sp>
    </p:spTree>
    <p:extLst>
      <p:ext uri="{BB962C8B-B14F-4D97-AF65-F5344CB8AC3E}">
        <p14:creationId xmlns:p14="http://schemas.microsoft.com/office/powerpoint/2010/main" val="76213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3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27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29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BE5EAD5-4F4E-446A-B1A4-8F72E833EFB8}"/>
              </a:ext>
            </a:extLst>
          </p:cNvPr>
          <p:cNvSpPr txBox="1">
            <a:spLocks/>
          </p:cNvSpPr>
          <p:nvPr/>
        </p:nvSpPr>
        <p:spPr>
          <a:xfrm>
            <a:off x="6730000" y="639097"/>
            <a:ext cx="481307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8AEA4C-55B6-427E-A912-B7BB68113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6" r="11842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42" name="Straight Connector 31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39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874273-83C9-4D4E-B7B2-30599BD50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99" y="-1"/>
            <a:ext cx="6641805" cy="6365063"/>
          </a:xfrm>
          <a:prstGeom prst="rect">
            <a:avLst/>
          </a:prstGeom>
        </p:spPr>
      </p:pic>
      <p:sp>
        <p:nvSpPr>
          <p:cNvPr id="8" name="CaixaDeTexto 8">
            <a:extLst>
              <a:ext uri="{FF2B5EF4-FFF2-40B4-BE49-F238E27FC236}">
                <a16:creationId xmlns:a16="http://schemas.microsoft.com/office/drawing/2014/main" id="{1252B5F5-023B-4EC4-ACFB-4DF61FBB76E6}"/>
              </a:ext>
            </a:extLst>
          </p:cNvPr>
          <p:cNvSpPr txBox="1"/>
          <p:nvPr/>
        </p:nvSpPr>
        <p:spPr>
          <a:xfrm>
            <a:off x="691118" y="1278393"/>
            <a:ext cx="1805762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contact</a:t>
            </a:r>
            <a:r>
              <a:rPr lang="pt-PT" sz="1200" b="1" dirty="0">
                <a:cs typeface="Calibri"/>
              </a:rPr>
              <a:t>-container:</a:t>
            </a: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50%</a:t>
            </a: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: 30px auto</a:t>
            </a:r>
          </a:p>
          <a:p>
            <a:r>
              <a:rPr lang="pt-PT" sz="1200" dirty="0" err="1">
                <a:cs typeface="Calibri"/>
              </a:rPr>
              <a:t>padding</a:t>
            </a:r>
            <a:r>
              <a:rPr lang="pt-PT" sz="1200" dirty="0">
                <a:cs typeface="Calibri"/>
              </a:rPr>
              <a:t>: 20px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D97A7D-764C-4A9D-9315-AE562D20798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496880" y="1693892"/>
            <a:ext cx="23090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8">
            <a:extLst>
              <a:ext uri="{FF2B5EF4-FFF2-40B4-BE49-F238E27FC236}">
                <a16:creationId xmlns:a16="http://schemas.microsoft.com/office/drawing/2014/main" id="{424E8924-9F2C-409C-8005-5660A6A45D91}"/>
              </a:ext>
            </a:extLst>
          </p:cNvPr>
          <p:cNvSpPr txBox="1"/>
          <p:nvPr/>
        </p:nvSpPr>
        <p:spPr>
          <a:xfrm>
            <a:off x="9936123" y="1364626"/>
            <a:ext cx="1805762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contact</a:t>
            </a:r>
            <a:r>
              <a:rPr lang="pt-PT" sz="1200" b="1" dirty="0">
                <a:cs typeface="Calibri"/>
              </a:rPr>
              <a:t>-container:</a:t>
            </a:r>
          </a:p>
          <a:p>
            <a:r>
              <a:rPr lang="pt-PT" sz="1200" dirty="0">
                <a:cs typeface="Calibri"/>
              </a:rPr>
              <a:t>display: </a:t>
            </a:r>
            <a:r>
              <a:rPr lang="pt-PT" sz="1200" dirty="0" err="1">
                <a:cs typeface="Calibri"/>
              </a:rPr>
              <a:t>flex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justify</a:t>
            </a:r>
            <a:r>
              <a:rPr lang="pt-PT" sz="1200" dirty="0">
                <a:cs typeface="Calibri"/>
              </a:rPr>
              <a:t>-contente: </a:t>
            </a:r>
            <a:r>
              <a:rPr lang="pt-PT" sz="1200" dirty="0" err="1">
                <a:cs typeface="Calibri"/>
              </a:rPr>
              <a:t>center</a:t>
            </a:r>
            <a:endParaRPr lang="pt-PT" sz="1200" dirty="0">
              <a:cs typeface="Calibri"/>
            </a:endParaRPr>
          </a:p>
        </p:txBody>
      </p:sp>
      <p:sp>
        <p:nvSpPr>
          <p:cNvPr id="15" name="CaixaDeTexto 8">
            <a:extLst>
              <a:ext uri="{FF2B5EF4-FFF2-40B4-BE49-F238E27FC236}">
                <a16:creationId xmlns:a16="http://schemas.microsoft.com/office/drawing/2014/main" id="{BE7C203E-ECED-4742-9A42-07BA90CFA8CC}"/>
              </a:ext>
            </a:extLst>
          </p:cNvPr>
          <p:cNvSpPr txBox="1"/>
          <p:nvPr/>
        </p:nvSpPr>
        <p:spPr>
          <a:xfrm>
            <a:off x="9936123" y="2465915"/>
            <a:ext cx="1805762" cy="4616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label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float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left</a:t>
            </a:r>
            <a:endParaRPr lang="pt-PT" sz="1200" dirty="0">
              <a:cs typeface="Calibri"/>
            </a:endParaRPr>
          </a:p>
        </p:txBody>
      </p:sp>
      <p:sp>
        <p:nvSpPr>
          <p:cNvPr id="17" name="CaixaDeTexto 8">
            <a:extLst>
              <a:ext uri="{FF2B5EF4-FFF2-40B4-BE49-F238E27FC236}">
                <a16:creationId xmlns:a16="http://schemas.microsoft.com/office/drawing/2014/main" id="{F00770AE-9012-4EC6-A18E-7F8B3C3A6D97}"/>
              </a:ext>
            </a:extLst>
          </p:cNvPr>
          <p:cNvSpPr txBox="1"/>
          <p:nvPr/>
        </p:nvSpPr>
        <p:spPr>
          <a:xfrm>
            <a:off x="9936123" y="5343448"/>
            <a:ext cx="1805762" cy="10156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input[</a:t>
            </a:r>
            <a:r>
              <a:rPr lang="pt-PT" sz="1200" b="1" dirty="0" err="1">
                <a:cs typeface="Calibri"/>
              </a:rPr>
              <a:t>type</a:t>
            </a:r>
            <a:r>
              <a:rPr lang="pt-PT" sz="1200" b="1" dirty="0">
                <a:cs typeface="Calibri"/>
              </a:rPr>
              <a:t>=</a:t>
            </a:r>
            <a:r>
              <a:rPr lang="pt-PT" sz="1200" b="1" dirty="0" err="1">
                <a:cs typeface="Calibri"/>
              </a:rPr>
              <a:t>submit</a:t>
            </a:r>
            <a:r>
              <a:rPr lang="pt-PT" sz="1200" b="1" dirty="0">
                <a:cs typeface="Calibri"/>
              </a:rPr>
              <a:t>]:</a:t>
            </a:r>
          </a:p>
          <a:p>
            <a:r>
              <a:rPr lang="pt-PT" sz="1200" dirty="0" err="1">
                <a:cs typeface="Calibri"/>
              </a:rPr>
              <a:t>float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left</a:t>
            </a:r>
            <a:endParaRPr lang="pt-PT" sz="1200" dirty="0">
              <a:cs typeface="Calibri"/>
            </a:endParaRPr>
          </a:p>
          <a:p>
            <a:r>
              <a:rPr lang="pt-PT" sz="1200" dirty="0">
                <a:cs typeface="Calibri"/>
              </a:rPr>
              <a:t>cursor: </a:t>
            </a:r>
            <a:r>
              <a:rPr lang="pt-PT" sz="1200" dirty="0" err="1">
                <a:cs typeface="Calibri"/>
              </a:rPr>
              <a:t>pointer</a:t>
            </a:r>
            <a:endParaRPr lang="pt-PT" sz="1200" dirty="0">
              <a:cs typeface="Calibri"/>
            </a:endParaRPr>
          </a:p>
          <a:p>
            <a:r>
              <a:rPr lang="pt-PT" sz="1200" b="1" dirty="0" err="1">
                <a:cs typeface="Calibri"/>
              </a:rPr>
              <a:t>hover</a:t>
            </a:r>
            <a:r>
              <a:rPr lang="pt-PT" sz="1200" b="1" dirty="0">
                <a:cs typeface="Calibri"/>
              </a:rPr>
              <a:t>: </a:t>
            </a:r>
          </a:p>
          <a:p>
            <a:r>
              <a:rPr lang="pt-PT" sz="1200" dirty="0">
                <a:cs typeface="Calibri"/>
              </a:rPr>
              <a:t>background-color: gray</a:t>
            </a:r>
          </a:p>
        </p:txBody>
      </p:sp>
      <p:sp>
        <p:nvSpPr>
          <p:cNvPr id="19" name="CaixaDeTexto 8">
            <a:extLst>
              <a:ext uri="{FF2B5EF4-FFF2-40B4-BE49-F238E27FC236}">
                <a16:creationId xmlns:a16="http://schemas.microsoft.com/office/drawing/2014/main" id="{FD87C921-9E64-48F4-AB20-BD9E83F64043}"/>
              </a:ext>
            </a:extLst>
          </p:cNvPr>
          <p:cNvSpPr txBox="1"/>
          <p:nvPr/>
        </p:nvSpPr>
        <p:spPr>
          <a:xfrm>
            <a:off x="148856" y="2465915"/>
            <a:ext cx="2348024" cy="1384995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input[</a:t>
            </a:r>
            <a:r>
              <a:rPr lang="pt-PT" sz="1200" b="1" dirty="0" err="1">
                <a:cs typeface="Calibri"/>
              </a:rPr>
              <a:t>type</a:t>
            </a:r>
            <a:r>
              <a:rPr lang="pt-PT" sz="1200" b="1" dirty="0">
                <a:cs typeface="Calibri"/>
              </a:rPr>
              <a:t>=</a:t>
            </a:r>
            <a:r>
              <a:rPr lang="pt-PT" sz="1200" b="1" dirty="0" err="1">
                <a:cs typeface="Calibri"/>
              </a:rPr>
              <a:t>text</a:t>
            </a:r>
            <a:r>
              <a:rPr lang="pt-PT" sz="1200" b="1" dirty="0">
                <a:cs typeface="Calibri"/>
              </a:rPr>
              <a:t>], </a:t>
            </a:r>
            <a:r>
              <a:rPr lang="pt-PT" sz="1200" b="1" dirty="0" err="1">
                <a:cs typeface="Calibri"/>
              </a:rPr>
              <a:t>select</a:t>
            </a:r>
            <a:r>
              <a:rPr lang="pt-PT" sz="1200" b="1" dirty="0">
                <a:cs typeface="Calibri"/>
              </a:rPr>
              <a:t>, </a:t>
            </a:r>
            <a:r>
              <a:rPr lang="pt-PT" sz="1200" b="1" dirty="0" err="1">
                <a:cs typeface="Calibri"/>
              </a:rPr>
              <a:t>textarea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>
                <a:cs typeface="Calibri"/>
              </a:rPr>
              <a:t>background-color: </a:t>
            </a:r>
            <a:r>
              <a:rPr lang="pt-PT" sz="1200" dirty="0" err="1">
                <a:cs typeface="Calibri"/>
              </a:rPr>
              <a:t>rgb</a:t>
            </a:r>
            <a:r>
              <a:rPr lang="pt-PT" sz="1200" dirty="0">
                <a:cs typeface="Calibri"/>
              </a:rPr>
              <a:t>(15,15,15)</a:t>
            </a:r>
          </a:p>
          <a:p>
            <a:r>
              <a:rPr lang="pt-PT" sz="1200" dirty="0">
                <a:cs typeface="Calibri"/>
              </a:rPr>
              <a:t>color: </a:t>
            </a:r>
            <a:r>
              <a:rPr lang="pt-PT" sz="1200" dirty="0" err="1">
                <a:cs typeface="Calibri"/>
              </a:rPr>
              <a:t>white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: 3px gray</a:t>
            </a:r>
          </a:p>
          <a:p>
            <a:r>
              <a:rPr lang="pt-PT" sz="1200" dirty="0" err="1">
                <a:cs typeface="Calibri"/>
              </a:rPr>
              <a:t>border-radius</a:t>
            </a:r>
            <a:r>
              <a:rPr lang="pt-PT" sz="1200" dirty="0">
                <a:cs typeface="Calibri"/>
              </a:rPr>
              <a:t>: 4px</a:t>
            </a: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100%</a:t>
            </a:r>
          </a:p>
          <a:p>
            <a:r>
              <a:rPr lang="pt-PT" sz="1200" dirty="0" err="1">
                <a:cs typeface="Calibri"/>
              </a:rPr>
              <a:t>padding</a:t>
            </a:r>
            <a:r>
              <a:rPr lang="pt-PT" sz="1200" dirty="0">
                <a:cs typeface="Calibri"/>
              </a:rPr>
              <a:t>: 12px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23A73A-51F3-469B-AF02-4B89FCB51D4F}"/>
              </a:ext>
            </a:extLst>
          </p:cNvPr>
          <p:cNvCxnSpPr>
            <a:endCxn id="19" idx="3"/>
          </p:cNvCxnSpPr>
          <p:nvPr/>
        </p:nvCxnSpPr>
        <p:spPr>
          <a:xfrm flipH="1">
            <a:off x="2496880" y="2817628"/>
            <a:ext cx="2479157" cy="34078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8">
            <a:extLst>
              <a:ext uri="{FF2B5EF4-FFF2-40B4-BE49-F238E27FC236}">
                <a16:creationId xmlns:a16="http://schemas.microsoft.com/office/drawing/2014/main" id="{317CACCC-610D-4651-9E1E-805ECCA9757D}"/>
              </a:ext>
            </a:extLst>
          </p:cNvPr>
          <p:cNvSpPr txBox="1"/>
          <p:nvPr/>
        </p:nvSpPr>
        <p:spPr>
          <a:xfrm>
            <a:off x="9936123" y="3429000"/>
            <a:ext cx="1805762" cy="830997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input[</a:t>
            </a:r>
            <a:r>
              <a:rPr lang="pt-PT" sz="1200" b="1" dirty="0" err="1">
                <a:cs typeface="Calibri"/>
              </a:rPr>
              <a:t>type</a:t>
            </a:r>
            <a:r>
              <a:rPr lang="pt-PT" sz="1200" b="1" dirty="0">
                <a:cs typeface="Calibri"/>
              </a:rPr>
              <a:t>=</a:t>
            </a:r>
            <a:r>
              <a:rPr lang="pt-PT" sz="1200" b="1" dirty="0" err="1">
                <a:cs typeface="Calibri"/>
              </a:rPr>
              <a:t>text</a:t>
            </a:r>
            <a:r>
              <a:rPr lang="pt-PT" sz="1200" b="1" dirty="0">
                <a:cs typeface="Calibri"/>
              </a:rPr>
              <a:t>], </a:t>
            </a:r>
            <a:r>
              <a:rPr lang="pt-PT" sz="1200" b="1" dirty="0" err="1">
                <a:cs typeface="Calibri"/>
              </a:rPr>
              <a:t>select</a:t>
            </a:r>
            <a:r>
              <a:rPr lang="pt-PT" sz="1200" b="1" dirty="0">
                <a:cs typeface="Calibri"/>
              </a:rPr>
              <a:t>, </a:t>
            </a:r>
            <a:r>
              <a:rPr lang="pt-PT" sz="1200" b="1" dirty="0" err="1">
                <a:cs typeface="Calibri"/>
              </a:rPr>
              <a:t>textarea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resize</a:t>
            </a:r>
            <a:r>
              <a:rPr lang="pt-PT" sz="1200" dirty="0">
                <a:cs typeface="Calibri"/>
              </a:rPr>
              <a:t>: vertical</a:t>
            </a:r>
          </a:p>
          <a:p>
            <a:r>
              <a:rPr lang="pt-PT" sz="1200" dirty="0">
                <a:cs typeface="Calibri"/>
              </a:rPr>
              <a:t>box-</a:t>
            </a:r>
            <a:r>
              <a:rPr lang="pt-PT" sz="1200" dirty="0" err="1">
                <a:cs typeface="Calibri"/>
              </a:rPr>
              <a:t>sizing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-box</a:t>
            </a:r>
          </a:p>
        </p:txBody>
      </p:sp>
      <p:sp>
        <p:nvSpPr>
          <p:cNvPr id="25" name="CaixaDeTexto 8">
            <a:extLst>
              <a:ext uri="{FF2B5EF4-FFF2-40B4-BE49-F238E27FC236}">
                <a16:creationId xmlns:a16="http://schemas.microsoft.com/office/drawing/2014/main" id="{9C2EC707-2E19-402C-959B-AA931864D24C}"/>
              </a:ext>
            </a:extLst>
          </p:cNvPr>
          <p:cNvSpPr txBox="1"/>
          <p:nvPr/>
        </p:nvSpPr>
        <p:spPr>
          <a:xfrm>
            <a:off x="691118" y="5318868"/>
            <a:ext cx="1805762" cy="10156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input[</a:t>
            </a:r>
            <a:r>
              <a:rPr lang="pt-PT" sz="1200" b="1" dirty="0" err="1">
                <a:cs typeface="Calibri"/>
              </a:rPr>
              <a:t>type</a:t>
            </a:r>
            <a:r>
              <a:rPr lang="pt-PT" sz="1200" b="1" dirty="0">
                <a:cs typeface="Calibri"/>
              </a:rPr>
              <a:t>=</a:t>
            </a:r>
            <a:r>
              <a:rPr lang="pt-PT" sz="1200" b="1" dirty="0" err="1">
                <a:cs typeface="Calibri"/>
              </a:rPr>
              <a:t>submit</a:t>
            </a:r>
            <a:r>
              <a:rPr lang="pt-PT" sz="1200" b="1" dirty="0">
                <a:cs typeface="Calibri"/>
              </a:rPr>
              <a:t>]:</a:t>
            </a:r>
          </a:p>
          <a:p>
            <a:r>
              <a:rPr lang="pt-PT" sz="1200" dirty="0">
                <a:cs typeface="Calibri"/>
              </a:rPr>
              <a:t>background-color: </a:t>
            </a:r>
            <a:r>
              <a:rPr lang="pt-PT" sz="1200" dirty="0" err="1">
                <a:cs typeface="Calibri"/>
              </a:rPr>
              <a:t>blue</a:t>
            </a:r>
            <a:endParaRPr lang="pt-PT" sz="1200" dirty="0">
              <a:cs typeface="Calibri"/>
            </a:endParaRPr>
          </a:p>
          <a:p>
            <a:r>
              <a:rPr lang="pt-PT" sz="1200" dirty="0">
                <a:cs typeface="Calibri"/>
              </a:rPr>
              <a:t>color: </a:t>
            </a:r>
            <a:r>
              <a:rPr lang="pt-PT" sz="1200" dirty="0" err="1">
                <a:cs typeface="Calibri"/>
              </a:rPr>
              <a:t>white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none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padding</a:t>
            </a:r>
            <a:r>
              <a:rPr lang="pt-PT" sz="1200" dirty="0">
                <a:cs typeface="Calibri"/>
              </a:rPr>
              <a:t> 12px 20px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B20E24-CEC2-4DD4-9FCA-FA0F27BA6583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2496880" y="5826700"/>
            <a:ext cx="2479158" cy="2458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044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BE5EAD5-4F4E-446A-B1A4-8F72E833EFB8}"/>
              </a:ext>
            </a:extLst>
          </p:cNvPr>
          <p:cNvSpPr txBox="1">
            <a:spLocks/>
          </p:cNvSpPr>
          <p:nvPr/>
        </p:nvSpPr>
        <p:spPr>
          <a:xfrm>
            <a:off x="8141110" y="639097"/>
            <a:ext cx="3401961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DA32E-BBC2-4A71-A12B-33170BDA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7" y="754912"/>
            <a:ext cx="7994274" cy="481654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95871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9409EF-C73C-40C3-818A-5CCFE72FA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34" y="212651"/>
            <a:ext cx="9643866" cy="5922335"/>
          </a:xfrm>
          <a:prstGeom prst="rect">
            <a:avLst/>
          </a:prstGeom>
        </p:spPr>
      </p:pic>
      <p:sp>
        <p:nvSpPr>
          <p:cNvPr id="4" name="CaixaDeTexto 8">
            <a:extLst>
              <a:ext uri="{FF2B5EF4-FFF2-40B4-BE49-F238E27FC236}">
                <a16:creationId xmlns:a16="http://schemas.microsoft.com/office/drawing/2014/main" id="{10C89A1B-6506-4B53-A04E-78FDBFD16B9E}"/>
              </a:ext>
            </a:extLst>
          </p:cNvPr>
          <p:cNvSpPr txBox="1"/>
          <p:nvPr/>
        </p:nvSpPr>
        <p:spPr>
          <a:xfrm>
            <a:off x="138226" y="1097639"/>
            <a:ext cx="1805762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gallery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>
                <a:cs typeface="Calibri"/>
              </a:rPr>
              <a:t>display: </a:t>
            </a:r>
            <a:r>
              <a:rPr lang="pt-PT" sz="1200" dirty="0" err="1">
                <a:cs typeface="Calibri"/>
              </a:rPr>
              <a:t>flex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flex-wrap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wrap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flex-direction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row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align-items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center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justify-content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center</a:t>
            </a:r>
            <a:endParaRPr lang="pt-PT" sz="1200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CE3FDB-C117-4DB9-8459-D3255B2B93F6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943988" y="1697804"/>
            <a:ext cx="10543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8">
            <a:extLst>
              <a:ext uri="{FF2B5EF4-FFF2-40B4-BE49-F238E27FC236}">
                <a16:creationId xmlns:a16="http://schemas.microsoft.com/office/drawing/2014/main" id="{7DE5EEEB-7461-4D97-9F67-C0ECBFC8F39C}"/>
              </a:ext>
            </a:extLst>
          </p:cNvPr>
          <p:cNvSpPr txBox="1"/>
          <p:nvPr/>
        </p:nvSpPr>
        <p:spPr>
          <a:xfrm>
            <a:off x="138226" y="4323906"/>
            <a:ext cx="1805762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single-</a:t>
            </a:r>
            <a:r>
              <a:rPr lang="pt-PT" sz="1200" b="1" dirty="0" err="1">
                <a:cs typeface="Calibri"/>
              </a:rPr>
              <a:t>img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: 30px 101px</a:t>
            </a:r>
          </a:p>
          <a:p>
            <a:r>
              <a:rPr lang="pt-PT" sz="1200" dirty="0" err="1">
                <a:cs typeface="Calibri"/>
              </a:rPr>
              <a:t>position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relative</a:t>
            </a:r>
            <a:endParaRPr lang="pt-PT" sz="1200" dirty="0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7C77D-6EEB-40C1-B9AB-F22FE33A2C8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1943988" y="4647072"/>
            <a:ext cx="186246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8">
            <a:extLst>
              <a:ext uri="{FF2B5EF4-FFF2-40B4-BE49-F238E27FC236}">
                <a16:creationId xmlns:a16="http://schemas.microsoft.com/office/drawing/2014/main" id="{4713F88C-F5B3-4D62-8141-537573E85649}"/>
              </a:ext>
            </a:extLst>
          </p:cNvPr>
          <p:cNvSpPr txBox="1"/>
          <p:nvPr/>
        </p:nvSpPr>
        <p:spPr>
          <a:xfrm>
            <a:off x="138226" y="2431784"/>
            <a:ext cx="2307262" cy="17543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overlay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position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absolute</a:t>
            </a:r>
            <a:endParaRPr lang="pt-PT" sz="1200" dirty="0">
              <a:cs typeface="Calibri"/>
            </a:endParaRPr>
          </a:p>
          <a:p>
            <a:r>
              <a:rPr lang="pt-PT" sz="1200" dirty="0">
                <a:cs typeface="Calibri"/>
              </a:rPr>
              <a:t>Top: 50%</a:t>
            </a:r>
          </a:p>
          <a:p>
            <a:r>
              <a:rPr lang="pt-PT" sz="1200" dirty="0" err="1">
                <a:cs typeface="Calibri"/>
              </a:rPr>
              <a:t>left</a:t>
            </a:r>
            <a:r>
              <a:rPr lang="pt-PT" sz="1200" dirty="0">
                <a:cs typeface="Calibri"/>
              </a:rPr>
              <a:t>: 50%</a:t>
            </a:r>
          </a:p>
          <a:p>
            <a:r>
              <a:rPr lang="pt-PT" sz="1200" dirty="0" err="1">
                <a:cs typeface="Calibri"/>
              </a:rPr>
              <a:t>transform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translate</a:t>
            </a:r>
            <a:r>
              <a:rPr lang="pt-PT" sz="1200" dirty="0">
                <a:cs typeface="Calibri"/>
              </a:rPr>
              <a:t>(-50%,-50%)</a:t>
            </a:r>
          </a:p>
          <a:p>
            <a:r>
              <a:rPr lang="pt-PT" sz="1200" dirty="0" err="1">
                <a:cs typeface="Calibri"/>
              </a:rPr>
              <a:t>padding</a:t>
            </a:r>
            <a:r>
              <a:rPr lang="pt-PT" sz="1200" dirty="0">
                <a:cs typeface="Calibri"/>
              </a:rPr>
              <a:t>: 30px</a:t>
            </a:r>
          </a:p>
          <a:p>
            <a:r>
              <a:rPr lang="pt-PT" sz="1200" dirty="0" err="1">
                <a:cs typeface="Calibri"/>
              </a:rPr>
              <a:t>opacity</a:t>
            </a:r>
            <a:r>
              <a:rPr lang="pt-PT" sz="1200" dirty="0">
                <a:cs typeface="Calibri"/>
              </a:rPr>
              <a:t>: 0</a:t>
            </a:r>
          </a:p>
          <a:p>
            <a:r>
              <a:rPr lang="pt-PT" sz="1200" b="1" dirty="0" err="1">
                <a:cs typeface="Calibri"/>
              </a:rPr>
              <a:t>hover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opacity</a:t>
            </a:r>
            <a:r>
              <a:rPr lang="pt-PT" sz="1200" dirty="0">
                <a:cs typeface="Calibri"/>
              </a:rPr>
              <a:t>: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148C32-79BD-4C1E-9086-D3721D71EB95}"/>
              </a:ext>
            </a:extLst>
          </p:cNvPr>
          <p:cNvCxnSpPr>
            <a:cxnSpLocks/>
          </p:cNvCxnSpPr>
          <p:nvPr/>
        </p:nvCxnSpPr>
        <p:spPr>
          <a:xfrm flipH="1">
            <a:off x="2445488" y="2725273"/>
            <a:ext cx="20733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8">
            <a:extLst>
              <a:ext uri="{FF2B5EF4-FFF2-40B4-BE49-F238E27FC236}">
                <a16:creationId xmlns:a16="http://schemas.microsoft.com/office/drawing/2014/main" id="{6A6734FB-8809-494F-A18C-E5EE1146F5A5}"/>
              </a:ext>
            </a:extLst>
          </p:cNvPr>
          <p:cNvSpPr txBox="1"/>
          <p:nvPr/>
        </p:nvSpPr>
        <p:spPr>
          <a:xfrm>
            <a:off x="138226" y="5018392"/>
            <a:ext cx="1805762" cy="1384995"/>
          </a:xfrm>
          <a:prstGeom prst="rect">
            <a:avLst/>
          </a:prstGeom>
          <a:noFill/>
          <a:ln w="28575">
            <a:solidFill>
              <a:srgbClr val="FC74C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single-</a:t>
            </a:r>
            <a:r>
              <a:rPr lang="pt-PT" sz="1200" b="1" dirty="0" err="1">
                <a:cs typeface="Calibri"/>
              </a:rPr>
              <a:t>img</a:t>
            </a:r>
            <a:r>
              <a:rPr lang="pt-PT" sz="1200" b="1" dirty="0">
                <a:cs typeface="Calibri"/>
              </a:rPr>
              <a:t> </a:t>
            </a:r>
            <a:r>
              <a:rPr lang="pt-PT" sz="1200" b="1" dirty="0" err="1">
                <a:cs typeface="Calibri"/>
              </a:rPr>
              <a:t>img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object-fit</a:t>
            </a:r>
            <a:r>
              <a:rPr lang="pt-PT" sz="1200" dirty="0">
                <a:cs typeface="Calibri"/>
              </a:rPr>
              <a:t>: cover</a:t>
            </a:r>
          </a:p>
          <a:p>
            <a:r>
              <a:rPr lang="pt-PT" sz="1200" dirty="0">
                <a:cs typeface="Calibri"/>
              </a:rPr>
              <a:t>box-</a:t>
            </a:r>
            <a:r>
              <a:rPr lang="pt-PT" sz="1200" dirty="0" err="1">
                <a:cs typeface="Calibri"/>
              </a:rPr>
              <a:t>shadow</a:t>
            </a:r>
            <a:r>
              <a:rPr lang="pt-PT" sz="1200" dirty="0">
                <a:cs typeface="Calibri"/>
              </a:rPr>
              <a:t>: ..</a:t>
            </a:r>
          </a:p>
          <a:p>
            <a:r>
              <a:rPr lang="pt-PT" sz="1200" dirty="0" err="1">
                <a:cs typeface="Calibri"/>
              </a:rPr>
              <a:t>opacity</a:t>
            </a:r>
            <a:r>
              <a:rPr lang="pt-PT" sz="1200" dirty="0">
                <a:cs typeface="Calibri"/>
              </a:rPr>
              <a:t>: 1</a:t>
            </a:r>
          </a:p>
          <a:p>
            <a:r>
              <a:rPr lang="pt-PT" sz="1200" b="1" dirty="0" err="1">
                <a:cs typeface="Calibri"/>
              </a:rPr>
              <a:t>hover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opacity</a:t>
            </a:r>
            <a:r>
              <a:rPr lang="pt-PT" sz="1200" dirty="0">
                <a:cs typeface="Calibri"/>
              </a:rPr>
              <a:t>: 0.2</a:t>
            </a:r>
          </a:p>
          <a:p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: 2px </a:t>
            </a:r>
            <a:r>
              <a:rPr lang="pt-PT" sz="1200" dirty="0" err="1">
                <a:cs typeface="Calibri"/>
              </a:rPr>
              <a:t>blue</a:t>
            </a:r>
            <a:endParaRPr lang="pt-PT" sz="1200" dirty="0">
              <a:cs typeface="Calibri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A568EA-5735-4445-9009-974D6C9BBDC7}"/>
              </a:ext>
            </a:extLst>
          </p:cNvPr>
          <p:cNvCxnSpPr>
            <a:cxnSpLocks/>
          </p:cNvCxnSpPr>
          <p:nvPr/>
        </p:nvCxnSpPr>
        <p:spPr>
          <a:xfrm flipH="1">
            <a:off x="2000694" y="5341562"/>
            <a:ext cx="1805762" cy="1"/>
          </a:xfrm>
          <a:prstGeom prst="straightConnector1">
            <a:avLst/>
          </a:prstGeom>
          <a:ln>
            <a:solidFill>
              <a:srgbClr val="FC74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951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6B4E03-6BB4-41FD-8E55-2B52352EB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34" y="267267"/>
            <a:ext cx="9648305" cy="5813101"/>
          </a:xfrm>
          <a:prstGeom prst="rect">
            <a:avLst/>
          </a:prstGeom>
        </p:spPr>
      </p:pic>
      <p:sp>
        <p:nvSpPr>
          <p:cNvPr id="12" name="CaixaDeTexto 8">
            <a:extLst>
              <a:ext uri="{FF2B5EF4-FFF2-40B4-BE49-F238E27FC236}">
                <a16:creationId xmlns:a16="http://schemas.microsoft.com/office/drawing/2014/main" id="{4713F88C-F5B3-4D62-8141-537573E85649}"/>
              </a:ext>
            </a:extLst>
          </p:cNvPr>
          <p:cNvSpPr txBox="1"/>
          <p:nvPr/>
        </p:nvSpPr>
        <p:spPr>
          <a:xfrm>
            <a:off x="138226" y="2431784"/>
            <a:ext cx="2307262" cy="4616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overlay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>
                <a:cs typeface="Calibri"/>
              </a:rPr>
              <a:t>background-color: </a:t>
            </a:r>
            <a:r>
              <a:rPr lang="pt-PT" sz="1200" dirty="0" err="1">
                <a:cs typeface="Calibri"/>
              </a:rPr>
              <a:t>rgba</a:t>
            </a:r>
            <a:r>
              <a:rPr lang="pt-PT" sz="1200" dirty="0">
                <a:cs typeface="Calibri"/>
              </a:rPr>
              <a:t>(0,0,0,0.5)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148C32-79BD-4C1E-9086-D3721D71EB95}"/>
              </a:ext>
            </a:extLst>
          </p:cNvPr>
          <p:cNvCxnSpPr>
            <a:cxnSpLocks/>
          </p:cNvCxnSpPr>
          <p:nvPr/>
        </p:nvCxnSpPr>
        <p:spPr>
          <a:xfrm flipH="1">
            <a:off x="2445488" y="2725273"/>
            <a:ext cx="20733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8">
            <a:extLst>
              <a:ext uri="{FF2B5EF4-FFF2-40B4-BE49-F238E27FC236}">
                <a16:creationId xmlns:a16="http://schemas.microsoft.com/office/drawing/2014/main" id="{6A6734FB-8809-494F-A18C-E5EE1146F5A5}"/>
              </a:ext>
            </a:extLst>
          </p:cNvPr>
          <p:cNvSpPr txBox="1"/>
          <p:nvPr/>
        </p:nvSpPr>
        <p:spPr>
          <a:xfrm>
            <a:off x="194932" y="5018396"/>
            <a:ext cx="1805762" cy="646331"/>
          </a:xfrm>
          <a:prstGeom prst="rect">
            <a:avLst/>
          </a:prstGeom>
          <a:noFill/>
          <a:ln w="28575">
            <a:solidFill>
              <a:srgbClr val="FC74C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single-</a:t>
            </a:r>
            <a:r>
              <a:rPr lang="pt-PT" sz="1200" b="1" dirty="0" err="1">
                <a:cs typeface="Calibri"/>
              </a:rPr>
              <a:t>img</a:t>
            </a:r>
            <a:r>
              <a:rPr lang="pt-PT" sz="1200" b="1" dirty="0">
                <a:cs typeface="Calibri"/>
              </a:rPr>
              <a:t> </a:t>
            </a:r>
            <a:r>
              <a:rPr lang="pt-PT" sz="1200" b="1" dirty="0" err="1">
                <a:cs typeface="Calibri"/>
              </a:rPr>
              <a:t>img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400px</a:t>
            </a:r>
          </a:p>
          <a:p>
            <a:r>
              <a:rPr lang="pt-PT" sz="1200" dirty="0" err="1">
                <a:cs typeface="Calibri"/>
              </a:rPr>
              <a:t>height</a:t>
            </a:r>
            <a:r>
              <a:rPr lang="pt-PT" sz="1200" dirty="0">
                <a:cs typeface="Calibri"/>
              </a:rPr>
              <a:t>: 250px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A568EA-5735-4445-9009-974D6C9BBDC7}"/>
              </a:ext>
            </a:extLst>
          </p:cNvPr>
          <p:cNvCxnSpPr>
            <a:cxnSpLocks/>
          </p:cNvCxnSpPr>
          <p:nvPr/>
        </p:nvCxnSpPr>
        <p:spPr>
          <a:xfrm flipH="1">
            <a:off x="2000694" y="5341562"/>
            <a:ext cx="1805762" cy="1"/>
          </a:xfrm>
          <a:prstGeom prst="straightConnector1">
            <a:avLst/>
          </a:prstGeom>
          <a:ln>
            <a:solidFill>
              <a:srgbClr val="FC74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3144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06A0AB-445A-4722-8231-D323B6ED1260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Responsividade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11AD4-F0A1-4D95-B65F-E081FADE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895538"/>
            <a:ext cx="5131653" cy="30918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CB990-5D2F-4973-A71C-7131CDA99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3772498" cy="360273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9400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5627614-0421-44C9-BA45-98C62DB30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5CF63B-42D2-437D-AF2A-6C97E4CAD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D988CC-1BCA-4015-B859-258C2B79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B071F4D-76BA-41B7-AF5E-21D1B78A8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62270-13F2-4076-AE15-CD6FC4D66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32" r="33951"/>
          <a:stretch/>
        </p:blipFill>
        <p:spPr>
          <a:xfrm>
            <a:off x="20" y="10"/>
            <a:ext cx="319465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23226F-139C-47EC-BB51-5965E6634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47" r="41500" b="1"/>
          <a:stretch/>
        </p:blipFill>
        <p:spPr>
          <a:xfrm>
            <a:off x="3355541" y="1"/>
            <a:ext cx="1637339" cy="2814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C5EE32-F0D2-4562-BE39-E8E306C46B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9" r="12173" b="3"/>
          <a:stretch/>
        </p:blipFill>
        <p:spPr>
          <a:xfrm>
            <a:off x="5153748" y="-975"/>
            <a:ext cx="2377110" cy="2814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13B41B-F7F6-4E3E-9CF6-A14122DB0E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52" r="1" b="1"/>
          <a:stretch/>
        </p:blipFill>
        <p:spPr>
          <a:xfrm>
            <a:off x="3356712" y="2963015"/>
            <a:ext cx="4181563" cy="389498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59042FD-2D65-4239-8BD0-71C98C0E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99142" y="0"/>
            <a:ext cx="449907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06A0AB-445A-4722-8231-D323B6ED1260}"/>
              </a:ext>
            </a:extLst>
          </p:cNvPr>
          <p:cNvSpPr txBox="1">
            <a:spLocks/>
          </p:cNvSpPr>
          <p:nvPr/>
        </p:nvSpPr>
        <p:spPr>
          <a:xfrm>
            <a:off x="8119869" y="640079"/>
            <a:ext cx="3636261" cy="31907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</a:rPr>
              <a:t>Layout de </a:t>
            </a:r>
            <a:r>
              <a:rPr lang="en-US" sz="5400" dirty="0" err="1">
                <a:solidFill>
                  <a:srgbClr val="FFFFFF"/>
                </a:solidFill>
              </a:rPr>
              <a:t>cada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descrição</a:t>
            </a:r>
            <a:r>
              <a:rPr lang="en-US" sz="5400" dirty="0">
                <a:solidFill>
                  <a:srgbClr val="FFFFFF"/>
                </a:solidFill>
              </a:rPr>
              <a:t> do </a:t>
            </a:r>
            <a:r>
              <a:rPr lang="en-US" sz="5400" dirty="0" err="1">
                <a:solidFill>
                  <a:srgbClr val="FFFFFF"/>
                </a:solidFill>
              </a:rPr>
              <a:t>projeto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68B810-3FFA-4D90-9F1C-938BE54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3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1C517C-7F6F-49E8-8789-542881A3E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8165" y="3913426"/>
            <a:ext cx="2468880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1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15BDC3-BEC2-4588-9413-845282CE6E55}"/>
              </a:ext>
            </a:extLst>
          </p:cNvPr>
          <p:cNvSpPr/>
          <p:nvPr/>
        </p:nvSpPr>
        <p:spPr>
          <a:xfrm>
            <a:off x="-14068" y="4276576"/>
            <a:ext cx="12206068" cy="5404453"/>
          </a:xfrm>
          <a:prstGeom prst="rect">
            <a:avLst/>
          </a:prstGeom>
          <a:solidFill>
            <a:srgbClr val="231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BB8E3-038F-4D43-A62E-92BCD73D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6" name="Picture 2" descr="Simple Technology Business Black Electronic Banner, Simplicity, Technology,  Circuit Banner Background Image for Free Download">
            <a:extLst>
              <a:ext uri="{FF2B5EF4-FFF2-40B4-BE49-F238E27FC236}">
                <a16:creationId xmlns:a16="http://schemas.microsoft.com/office/drawing/2014/main" id="{E7CD5385-16A7-4B30-9A7A-93F3D4069F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312"/>
            <a:ext cx="12192000" cy="394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33AD0A-F41B-4CD5-8BE9-9B7A9A2B00A2}"/>
              </a:ext>
            </a:extLst>
          </p:cNvPr>
          <p:cNvSpPr/>
          <p:nvPr/>
        </p:nvSpPr>
        <p:spPr>
          <a:xfrm>
            <a:off x="0" y="0"/>
            <a:ext cx="1575582" cy="6535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ABOUT 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pic>
        <p:nvPicPr>
          <p:cNvPr id="1028" name="Picture 4" descr="Avatar, male, man, person, user, young icon">
            <a:extLst>
              <a:ext uri="{FF2B5EF4-FFF2-40B4-BE49-F238E27FC236}">
                <a16:creationId xmlns:a16="http://schemas.microsoft.com/office/drawing/2014/main" id="{5F93C5A7-75B0-4F49-80D9-E29715FE7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985" y="1223168"/>
            <a:ext cx="1582030" cy="158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B236F-A8AA-4920-BB35-B55F9363392A}"/>
              </a:ext>
            </a:extLst>
          </p:cNvPr>
          <p:cNvSpPr txBox="1"/>
          <p:nvPr/>
        </p:nvSpPr>
        <p:spPr>
          <a:xfrm>
            <a:off x="3743830" y="2828973"/>
            <a:ext cx="47043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egoe UI Black" panose="020B0A02040204020203" pitchFamily="34" charset="0"/>
                <a:cs typeface="Lato" panose="020F0502020204030203" pitchFamily="34" charset="0"/>
              </a:rPr>
              <a:t>GONÇALO MARTINS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" panose="020E0602020502020306" pitchFamily="34" charset="0"/>
              <a:ea typeface="Segoe UI Black" panose="020B0A0204020402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460EF-1676-4BE3-8861-75CBD3DBAFAB}"/>
              </a:ext>
            </a:extLst>
          </p:cNvPr>
          <p:cNvSpPr txBox="1"/>
          <p:nvPr/>
        </p:nvSpPr>
        <p:spPr>
          <a:xfrm>
            <a:off x="4011243" y="3652852"/>
            <a:ext cx="416949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Electrical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&amp;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Computer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Engineering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6CCF1-8B7D-4A64-962B-9BCA07ABDE1E}"/>
              </a:ext>
            </a:extLst>
          </p:cNvPr>
          <p:cNvSpPr txBox="1"/>
          <p:nvPr/>
        </p:nvSpPr>
        <p:spPr>
          <a:xfrm>
            <a:off x="5058811" y="5041180"/>
            <a:ext cx="2089055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ABOUT 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43B31-FB15-46F2-AC8F-CB20FA418296}"/>
              </a:ext>
            </a:extLst>
          </p:cNvPr>
          <p:cNvSpPr txBox="1"/>
          <p:nvPr/>
        </p:nvSpPr>
        <p:spPr>
          <a:xfrm>
            <a:off x="968945" y="5826434"/>
            <a:ext cx="10283483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am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currently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a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student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the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last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year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of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the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BSC +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MSc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Electrical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Computer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Engineering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FEUP, Porto, Portugal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major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Automation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specialization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Robotics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Systems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am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a hard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working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commited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person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who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always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ready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to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learn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new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things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expand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knowledge</a:t>
            </a:r>
            <a:endParaRPr kumimoji="0" lang="pt-PT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areas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of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interest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are: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Autonomous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Navigation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Industrial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Automation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Smart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Systems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Robotics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Programming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C78AC-DD71-47B7-9556-656C750CE122}"/>
              </a:ext>
            </a:extLst>
          </p:cNvPr>
          <p:cNvSpPr/>
          <p:nvPr/>
        </p:nvSpPr>
        <p:spPr>
          <a:xfrm>
            <a:off x="667657" y="4968610"/>
            <a:ext cx="10784114" cy="44511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310E29-9722-455D-87EC-8E0B7306C615}"/>
              </a:ext>
            </a:extLst>
          </p:cNvPr>
          <p:cNvCxnSpPr>
            <a:cxnSpLocks/>
          </p:cNvCxnSpPr>
          <p:nvPr/>
        </p:nvCxnSpPr>
        <p:spPr>
          <a:xfrm flipH="1">
            <a:off x="-14068" y="5960476"/>
            <a:ext cx="68172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B94CFB-B454-4D12-AB4C-D50C9A015A98}"/>
              </a:ext>
            </a:extLst>
          </p:cNvPr>
          <p:cNvCxnSpPr>
            <a:cxnSpLocks/>
          </p:cNvCxnSpPr>
          <p:nvPr/>
        </p:nvCxnSpPr>
        <p:spPr>
          <a:xfrm flipH="1">
            <a:off x="11451771" y="6250768"/>
            <a:ext cx="68172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916A5-1680-4C01-83EE-0B52674C54AA}"/>
              </a:ext>
            </a:extLst>
          </p:cNvPr>
          <p:cNvCxnSpPr>
            <a:cxnSpLocks/>
          </p:cNvCxnSpPr>
          <p:nvPr/>
        </p:nvCxnSpPr>
        <p:spPr>
          <a:xfrm flipH="1">
            <a:off x="6059713" y="4588840"/>
            <a:ext cx="1" cy="37501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6986B0-B133-40DD-B0C1-590858C69C75}"/>
              </a:ext>
            </a:extLst>
          </p:cNvPr>
          <p:cNvCxnSpPr>
            <a:cxnSpLocks/>
          </p:cNvCxnSpPr>
          <p:nvPr/>
        </p:nvCxnSpPr>
        <p:spPr>
          <a:xfrm flipH="1">
            <a:off x="6088965" y="9362895"/>
            <a:ext cx="1" cy="37501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242B98-4919-4481-BFA1-3DEAD70C10CB}"/>
              </a:ext>
            </a:extLst>
          </p:cNvPr>
          <p:cNvSpPr txBox="1"/>
          <p:nvPr/>
        </p:nvSpPr>
        <p:spPr>
          <a:xfrm>
            <a:off x="11488057" y="5769629"/>
            <a:ext cx="6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50px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50B0D-B700-4A9F-86CB-4C8F2919964E}"/>
              </a:ext>
            </a:extLst>
          </p:cNvPr>
          <p:cNvSpPr txBox="1"/>
          <p:nvPr/>
        </p:nvSpPr>
        <p:spPr>
          <a:xfrm>
            <a:off x="-22219" y="5501108"/>
            <a:ext cx="6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50px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3EE4E0-A53D-4F43-B66B-1D89B97DE38D}"/>
              </a:ext>
            </a:extLst>
          </p:cNvPr>
          <p:cNvSpPr txBox="1"/>
          <p:nvPr/>
        </p:nvSpPr>
        <p:spPr>
          <a:xfrm>
            <a:off x="6269961" y="4587527"/>
            <a:ext cx="6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25px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74162F-FE5A-4CAB-A6C1-179AE6DF59EF}"/>
              </a:ext>
            </a:extLst>
          </p:cNvPr>
          <p:cNvSpPr txBox="1"/>
          <p:nvPr/>
        </p:nvSpPr>
        <p:spPr>
          <a:xfrm>
            <a:off x="6229719" y="9376020"/>
            <a:ext cx="6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25px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EDE514-C8D1-4F6F-9B86-63555FF4B36B}"/>
              </a:ext>
            </a:extLst>
          </p:cNvPr>
          <p:cNvSpPr/>
          <p:nvPr/>
        </p:nvSpPr>
        <p:spPr>
          <a:xfrm>
            <a:off x="533516" y="2245773"/>
            <a:ext cx="1875855" cy="937143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box{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margin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25px 50px;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padding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10px}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B9A9DB-3E5A-4A90-BD4E-D5666D95028F}"/>
              </a:ext>
            </a:extLst>
          </p:cNvPr>
          <p:cNvCxnSpPr>
            <a:cxnSpLocks/>
          </p:cNvCxnSpPr>
          <p:nvPr/>
        </p:nvCxnSpPr>
        <p:spPr>
          <a:xfrm flipH="1">
            <a:off x="6088734" y="5601157"/>
            <a:ext cx="1" cy="37501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87742C-216D-433A-89E3-B30F52AD86E8}"/>
              </a:ext>
            </a:extLst>
          </p:cNvPr>
          <p:cNvSpPr txBox="1"/>
          <p:nvPr/>
        </p:nvSpPr>
        <p:spPr>
          <a:xfrm>
            <a:off x="6164524" y="5565176"/>
            <a:ext cx="6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30px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C31894-594F-4532-A68F-4BA74FD2442C}"/>
              </a:ext>
            </a:extLst>
          </p:cNvPr>
          <p:cNvSpPr/>
          <p:nvPr/>
        </p:nvSpPr>
        <p:spPr>
          <a:xfrm>
            <a:off x="9339719" y="2805790"/>
            <a:ext cx="2510966" cy="14046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box h1{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font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32px “Exo 2”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Color: #00B0F0;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Margin-bottom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30px;}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83EEE276-9B06-402E-A762-30BE67D193D4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147866" y="3508096"/>
            <a:ext cx="2191853" cy="1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3BBA9CCE-2EA7-4085-A2DB-A402A1D78D90}"/>
              </a:ext>
            </a:extLst>
          </p:cNvPr>
          <p:cNvCxnSpPr>
            <a:endCxn id="23" idx="2"/>
          </p:cNvCxnSpPr>
          <p:nvPr/>
        </p:nvCxnSpPr>
        <p:spPr>
          <a:xfrm flipH="1" flipV="1">
            <a:off x="1471444" y="3182916"/>
            <a:ext cx="546042" cy="1780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2309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57759D-9F25-4C82-B2AF-2DC853E21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78" y="0"/>
            <a:ext cx="6971902" cy="6332811"/>
          </a:xfrm>
          <a:prstGeom prst="rect">
            <a:avLst/>
          </a:prstGeom>
        </p:spPr>
      </p:pic>
      <p:sp>
        <p:nvSpPr>
          <p:cNvPr id="4" name="CaixaDeTexto 8">
            <a:extLst>
              <a:ext uri="{FF2B5EF4-FFF2-40B4-BE49-F238E27FC236}">
                <a16:creationId xmlns:a16="http://schemas.microsoft.com/office/drawing/2014/main" id="{01085A5C-61EE-4E2F-A470-97ACB9333609}"/>
              </a:ext>
            </a:extLst>
          </p:cNvPr>
          <p:cNvSpPr txBox="1"/>
          <p:nvPr/>
        </p:nvSpPr>
        <p:spPr>
          <a:xfrm>
            <a:off x="138223" y="108915"/>
            <a:ext cx="1805762" cy="304698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button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>
                <a:cs typeface="Calibri"/>
              </a:rPr>
              <a:t>background-color: </a:t>
            </a:r>
            <a:r>
              <a:rPr lang="pt-PT" sz="1200" dirty="0" err="1">
                <a:cs typeface="Calibri"/>
              </a:rPr>
              <a:t>blue</a:t>
            </a:r>
            <a:endParaRPr lang="pt-PT" sz="1200" b="1" dirty="0">
              <a:cs typeface="Calibri"/>
            </a:endParaRPr>
          </a:p>
          <a:p>
            <a:r>
              <a:rPr lang="pt-PT" sz="1200" dirty="0">
                <a:cs typeface="Calibri"/>
              </a:rPr>
              <a:t>color: </a:t>
            </a:r>
            <a:r>
              <a:rPr lang="pt-PT" sz="1200" dirty="0" err="1">
                <a:cs typeface="Calibri"/>
              </a:rPr>
              <a:t>white</a:t>
            </a:r>
            <a:endParaRPr lang="pt-PT" sz="1200" dirty="0">
              <a:cs typeface="Calibri"/>
            </a:endParaRPr>
          </a:p>
          <a:p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200px</a:t>
            </a:r>
          </a:p>
          <a:p>
            <a:r>
              <a:rPr lang="pt-PT" sz="1200" dirty="0" err="1">
                <a:cs typeface="Calibri"/>
              </a:rPr>
              <a:t>height</a:t>
            </a:r>
            <a:r>
              <a:rPr lang="pt-PT" sz="1200" dirty="0">
                <a:cs typeface="Calibri"/>
              </a:rPr>
              <a:t>: 50px</a:t>
            </a:r>
          </a:p>
          <a:p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border-radius</a:t>
            </a:r>
            <a:r>
              <a:rPr lang="pt-PT" sz="1200" dirty="0">
                <a:cs typeface="Calibri"/>
              </a:rPr>
              <a:t>: 10px</a:t>
            </a:r>
          </a:p>
          <a:p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-top-</a:t>
            </a:r>
            <a:r>
              <a:rPr lang="pt-PT" sz="1200" dirty="0" err="1">
                <a:cs typeface="Calibri"/>
              </a:rPr>
              <a:t>left</a:t>
            </a:r>
            <a:r>
              <a:rPr lang="pt-PT" sz="1200" dirty="0">
                <a:cs typeface="Calibri"/>
              </a:rPr>
              <a:t>: 20px</a:t>
            </a:r>
          </a:p>
          <a:p>
            <a:r>
              <a:rPr lang="pt-PT" sz="1200" dirty="0" err="1">
                <a:cs typeface="Calibri"/>
              </a:rPr>
              <a:t>padding</a:t>
            </a:r>
            <a:r>
              <a:rPr lang="pt-PT" sz="1200" dirty="0">
                <a:cs typeface="Calibri"/>
              </a:rPr>
              <a:t>: 12px 20px</a:t>
            </a:r>
          </a:p>
          <a:p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float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left</a:t>
            </a:r>
            <a:r>
              <a:rPr lang="pt-PT" sz="1200" dirty="0">
                <a:cs typeface="Calibri"/>
              </a:rPr>
              <a:t>;</a:t>
            </a:r>
          </a:p>
          <a:p>
            <a:endParaRPr lang="pt-PT" sz="1200" dirty="0">
              <a:cs typeface="Calibri"/>
            </a:endParaRPr>
          </a:p>
          <a:p>
            <a:r>
              <a:rPr lang="pt-PT" sz="1200" b="1" dirty="0" err="1">
                <a:cs typeface="Calibri"/>
              </a:rPr>
              <a:t>hover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>
                <a:cs typeface="Calibri"/>
              </a:rPr>
              <a:t>background-color: gray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93A648-88D9-4C56-AF4F-2F0CBEB644EB}"/>
              </a:ext>
            </a:extLst>
          </p:cNvPr>
          <p:cNvCxnSpPr>
            <a:cxnSpLocks/>
          </p:cNvCxnSpPr>
          <p:nvPr/>
        </p:nvCxnSpPr>
        <p:spPr>
          <a:xfrm flipH="1">
            <a:off x="1943985" y="255240"/>
            <a:ext cx="671625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969B62C-3752-4A57-A862-BC354062DAEC}"/>
              </a:ext>
            </a:extLst>
          </p:cNvPr>
          <p:cNvSpPr/>
          <p:nvPr/>
        </p:nvSpPr>
        <p:spPr>
          <a:xfrm>
            <a:off x="6216124" y="843216"/>
            <a:ext cx="1428685" cy="602812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25">
            <a:extLst>
              <a:ext uri="{FF2B5EF4-FFF2-40B4-BE49-F238E27FC236}">
                <a16:creationId xmlns:a16="http://schemas.microsoft.com/office/drawing/2014/main" id="{B6396341-0CC6-4065-BE3D-3C7F631CB57D}"/>
              </a:ext>
            </a:extLst>
          </p:cNvPr>
          <p:cNvSpPr txBox="1"/>
          <p:nvPr/>
        </p:nvSpPr>
        <p:spPr>
          <a:xfrm>
            <a:off x="10696353" y="1052673"/>
            <a:ext cx="422110" cy="2769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h1</a:t>
            </a:r>
            <a:endParaRPr lang="pt-PT" b="1" dirty="0"/>
          </a:p>
        </p:txBody>
      </p:sp>
      <p:cxnSp>
        <p:nvCxnSpPr>
          <p:cNvPr id="10" name="Conexão reta unidirecional 4">
            <a:extLst>
              <a:ext uri="{FF2B5EF4-FFF2-40B4-BE49-F238E27FC236}">
                <a16:creationId xmlns:a16="http://schemas.microsoft.com/office/drawing/2014/main" id="{B47BC72A-79E3-46F8-AA27-E7D0765FF51B}"/>
              </a:ext>
            </a:extLst>
          </p:cNvPr>
          <p:cNvCxnSpPr>
            <a:cxnSpLocks/>
          </p:cNvCxnSpPr>
          <p:nvPr/>
        </p:nvCxnSpPr>
        <p:spPr>
          <a:xfrm>
            <a:off x="7644809" y="1169520"/>
            <a:ext cx="3051544" cy="2165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9B65D12-3D66-47B6-B1DC-915EFDE497B6}"/>
              </a:ext>
            </a:extLst>
          </p:cNvPr>
          <p:cNvSpPr/>
          <p:nvPr/>
        </p:nvSpPr>
        <p:spPr>
          <a:xfrm>
            <a:off x="3721394" y="2615609"/>
            <a:ext cx="946299" cy="27644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CaixaDeTexto 25">
            <a:extLst>
              <a:ext uri="{FF2B5EF4-FFF2-40B4-BE49-F238E27FC236}">
                <a16:creationId xmlns:a16="http://schemas.microsoft.com/office/drawing/2014/main" id="{AAD66FF5-1205-4F5A-A6D2-4C506D609C46}"/>
              </a:ext>
            </a:extLst>
          </p:cNvPr>
          <p:cNvSpPr txBox="1"/>
          <p:nvPr/>
        </p:nvSpPr>
        <p:spPr>
          <a:xfrm>
            <a:off x="1568417" y="3563598"/>
            <a:ext cx="422110" cy="2769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cs typeface="Calibri"/>
              </a:rPr>
              <a:t>h3</a:t>
            </a:r>
            <a:endParaRPr lang="pt-PT" b="1" dirty="0"/>
          </a:p>
        </p:txBody>
      </p:sp>
      <p:cxnSp>
        <p:nvCxnSpPr>
          <p:cNvPr id="26" name="Conexão reta unidirecional 4">
            <a:extLst>
              <a:ext uri="{FF2B5EF4-FFF2-40B4-BE49-F238E27FC236}">
                <a16:creationId xmlns:a16="http://schemas.microsoft.com/office/drawing/2014/main" id="{38B7FC2E-A91B-470A-8721-FD76E400AA9E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1965886" y="2851571"/>
            <a:ext cx="1894090" cy="8024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07DCF75-0800-449A-8F22-A8A4E7BB2906}"/>
              </a:ext>
            </a:extLst>
          </p:cNvPr>
          <p:cNvSpPr/>
          <p:nvPr/>
        </p:nvSpPr>
        <p:spPr>
          <a:xfrm>
            <a:off x="3652155" y="3816788"/>
            <a:ext cx="845418" cy="27644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1" name="Conexão reta unidirecional 4">
            <a:extLst>
              <a:ext uri="{FF2B5EF4-FFF2-40B4-BE49-F238E27FC236}">
                <a16:creationId xmlns:a16="http://schemas.microsoft.com/office/drawing/2014/main" id="{A8DAEA2B-7138-4F00-9509-684D0238A047}"/>
              </a:ext>
            </a:extLst>
          </p:cNvPr>
          <p:cNvCxnSpPr>
            <a:cxnSpLocks/>
            <a:stCxn id="30" idx="2"/>
          </p:cNvCxnSpPr>
          <p:nvPr/>
        </p:nvCxnSpPr>
        <p:spPr>
          <a:xfrm flipH="1" flipV="1">
            <a:off x="2012429" y="3654006"/>
            <a:ext cx="1639726" cy="3010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252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2484B0-F74E-45C5-9CBC-4D79514F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595" y="-23159"/>
            <a:ext cx="6882810" cy="6904318"/>
          </a:xfrm>
          <a:prstGeom prst="rect">
            <a:avLst/>
          </a:prstGeom>
        </p:spPr>
      </p:pic>
      <p:sp>
        <p:nvSpPr>
          <p:cNvPr id="4" name="CaixaDeTexto 8">
            <a:extLst>
              <a:ext uri="{FF2B5EF4-FFF2-40B4-BE49-F238E27FC236}">
                <a16:creationId xmlns:a16="http://schemas.microsoft.com/office/drawing/2014/main" id="{B3D45949-4E3F-4615-B81E-4F5FA5A82243}"/>
              </a:ext>
            </a:extLst>
          </p:cNvPr>
          <p:cNvSpPr txBox="1"/>
          <p:nvPr/>
        </p:nvSpPr>
        <p:spPr>
          <a:xfrm>
            <a:off x="297711" y="661808"/>
            <a:ext cx="1805762" cy="10156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project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>
                <a:cs typeface="Calibri"/>
              </a:rPr>
              <a:t>background-color: </a:t>
            </a:r>
            <a:r>
              <a:rPr lang="pt-PT" sz="1200" dirty="0" err="1">
                <a:cs typeface="Calibri"/>
              </a:rPr>
              <a:t>black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: 2px </a:t>
            </a:r>
            <a:r>
              <a:rPr lang="pt-PT" sz="1200" dirty="0" err="1">
                <a:cs typeface="Calibri"/>
              </a:rPr>
              <a:t>blue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70%</a:t>
            </a: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: 20px auto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F4F344-37EA-40C8-BC47-148A09FB5BC7}"/>
              </a:ext>
            </a:extLst>
          </p:cNvPr>
          <p:cNvCxnSpPr>
            <a:cxnSpLocks/>
          </p:cNvCxnSpPr>
          <p:nvPr/>
        </p:nvCxnSpPr>
        <p:spPr>
          <a:xfrm flipH="1">
            <a:off x="2103474" y="892699"/>
            <a:ext cx="181994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6516AA-7FD3-47AF-9DB0-46DC13B5908B}"/>
              </a:ext>
            </a:extLst>
          </p:cNvPr>
          <p:cNvCxnSpPr>
            <a:cxnSpLocks/>
          </p:cNvCxnSpPr>
          <p:nvPr/>
        </p:nvCxnSpPr>
        <p:spPr>
          <a:xfrm>
            <a:off x="8254410" y="739344"/>
            <a:ext cx="154880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8">
            <a:extLst>
              <a:ext uri="{FF2B5EF4-FFF2-40B4-BE49-F238E27FC236}">
                <a16:creationId xmlns:a16="http://schemas.microsoft.com/office/drawing/2014/main" id="{4B2C64A7-5424-4539-A3BF-435FA2ECF085}"/>
              </a:ext>
            </a:extLst>
          </p:cNvPr>
          <p:cNvSpPr txBox="1"/>
          <p:nvPr/>
        </p:nvSpPr>
        <p:spPr>
          <a:xfrm>
            <a:off x="9803219" y="661808"/>
            <a:ext cx="1805762" cy="2769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flex</a:t>
            </a:r>
            <a:r>
              <a:rPr lang="pt-PT" sz="1200" b="1" dirty="0">
                <a:cs typeface="Calibri"/>
              </a:rPr>
              <a:t>-container</a:t>
            </a:r>
            <a:endParaRPr lang="pt-PT" sz="1200" dirty="0">
              <a:cs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AA2838-A301-43EB-B6A1-2FB1315B8D1D}"/>
              </a:ext>
            </a:extLst>
          </p:cNvPr>
          <p:cNvCxnSpPr>
            <a:cxnSpLocks/>
          </p:cNvCxnSpPr>
          <p:nvPr/>
        </p:nvCxnSpPr>
        <p:spPr>
          <a:xfrm>
            <a:off x="8133907" y="1302385"/>
            <a:ext cx="166931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8">
            <a:extLst>
              <a:ext uri="{FF2B5EF4-FFF2-40B4-BE49-F238E27FC236}">
                <a16:creationId xmlns:a16="http://schemas.microsoft.com/office/drawing/2014/main" id="{25C69FC9-74C5-43DD-8A7B-576175411D07}"/>
              </a:ext>
            </a:extLst>
          </p:cNvPr>
          <p:cNvSpPr txBox="1"/>
          <p:nvPr/>
        </p:nvSpPr>
        <p:spPr>
          <a:xfrm>
            <a:off x="9803219" y="1224849"/>
            <a:ext cx="1805762" cy="2769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flex-child</a:t>
            </a:r>
            <a:endParaRPr lang="pt-PT" sz="1200" dirty="0"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ED1BD1-7698-4889-A9DB-547CDF525617}"/>
              </a:ext>
            </a:extLst>
          </p:cNvPr>
          <p:cNvCxnSpPr>
            <a:cxnSpLocks/>
          </p:cNvCxnSpPr>
          <p:nvPr/>
        </p:nvCxnSpPr>
        <p:spPr>
          <a:xfrm>
            <a:off x="6241312" y="1412256"/>
            <a:ext cx="356190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8">
            <a:extLst>
              <a:ext uri="{FF2B5EF4-FFF2-40B4-BE49-F238E27FC236}">
                <a16:creationId xmlns:a16="http://schemas.microsoft.com/office/drawing/2014/main" id="{2A6FE283-F6DD-4ACC-AA90-69C37429BC51}"/>
              </a:ext>
            </a:extLst>
          </p:cNvPr>
          <p:cNvSpPr txBox="1"/>
          <p:nvPr/>
        </p:nvSpPr>
        <p:spPr>
          <a:xfrm>
            <a:off x="297711" y="1808558"/>
            <a:ext cx="1805762" cy="8309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project-image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400px</a:t>
            </a:r>
          </a:p>
          <a:p>
            <a:r>
              <a:rPr lang="pt-PT" sz="1200" dirty="0" err="1">
                <a:cs typeface="Calibri"/>
              </a:rPr>
              <a:t>height</a:t>
            </a:r>
            <a:r>
              <a:rPr lang="pt-PT" sz="1200" dirty="0">
                <a:cs typeface="Calibri"/>
              </a:rPr>
              <a:t>: 250px</a:t>
            </a:r>
          </a:p>
          <a:p>
            <a:r>
              <a:rPr lang="pt-PT" sz="1200" dirty="0" err="1">
                <a:cs typeface="Calibri"/>
              </a:rPr>
              <a:t>border-radius</a:t>
            </a:r>
            <a:r>
              <a:rPr lang="pt-PT" sz="1200" dirty="0">
                <a:cs typeface="Calibri"/>
              </a:rPr>
              <a:t>: 20px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B441B2-55DD-4A6C-9E09-B4FB62975177}"/>
              </a:ext>
            </a:extLst>
          </p:cNvPr>
          <p:cNvCxnSpPr>
            <a:cxnSpLocks/>
          </p:cNvCxnSpPr>
          <p:nvPr/>
        </p:nvCxnSpPr>
        <p:spPr>
          <a:xfrm flipH="1">
            <a:off x="2103474" y="2039449"/>
            <a:ext cx="197942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0780BB-EB09-4EB8-A99F-950BB0E55CF0}"/>
              </a:ext>
            </a:extLst>
          </p:cNvPr>
          <p:cNvCxnSpPr>
            <a:cxnSpLocks/>
          </p:cNvCxnSpPr>
          <p:nvPr/>
        </p:nvCxnSpPr>
        <p:spPr>
          <a:xfrm flipV="1">
            <a:off x="8016949" y="1858778"/>
            <a:ext cx="1786270" cy="66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8">
            <a:extLst>
              <a:ext uri="{FF2B5EF4-FFF2-40B4-BE49-F238E27FC236}">
                <a16:creationId xmlns:a16="http://schemas.microsoft.com/office/drawing/2014/main" id="{F879C13E-2D16-4796-87EA-92565B41E54D}"/>
              </a:ext>
            </a:extLst>
          </p:cNvPr>
          <p:cNvSpPr txBox="1"/>
          <p:nvPr/>
        </p:nvSpPr>
        <p:spPr>
          <a:xfrm>
            <a:off x="9803219" y="1781242"/>
            <a:ext cx="1805762" cy="8309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project-label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yext-align</a:t>
            </a:r>
            <a:r>
              <a:rPr lang="pt-PT" sz="1200" dirty="0">
                <a:cs typeface="Calibri"/>
              </a:rPr>
              <a:t>: </a:t>
            </a:r>
            <a:r>
              <a:rPr lang="pt-PT" sz="1200" dirty="0" err="1">
                <a:cs typeface="Calibri"/>
              </a:rPr>
              <a:t>left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line-height</a:t>
            </a:r>
            <a:r>
              <a:rPr lang="pt-PT" sz="1200" dirty="0">
                <a:cs typeface="Calibri"/>
              </a:rPr>
              <a:t>: 0.8cm</a:t>
            </a: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: 10px 20px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5B941B-0B7C-46D7-8E19-5014D237B2D7}"/>
              </a:ext>
            </a:extLst>
          </p:cNvPr>
          <p:cNvSpPr/>
          <p:nvPr/>
        </p:nvSpPr>
        <p:spPr>
          <a:xfrm>
            <a:off x="4034413" y="2843684"/>
            <a:ext cx="4099494" cy="31820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9EB81C-0A14-4AAA-BCBE-EFFD700FA954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8133907" y="2196741"/>
            <a:ext cx="1669312" cy="8028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8">
            <a:extLst>
              <a:ext uri="{FF2B5EF4-FFF2-40B4-BE49-F238E27FC236}">
                <a16:creationId xmlns:a16="http://schemas.microsoft.com/office/drawing/2014/main" id="{0726B487-3F1F-46AE-8C06-B6A8ADE9B4A1}"/>
              </a:ext>
            </a:extLst>
          </p:cNvPr>
          <p:cNvSpPr txBox="1"/>
          <p:nvPr/>
        </p:nvSpPr>
        <p:spPr>
          <a:xfrm>
            <a:off x="348216" y="4561283"/>
            <a:ext cx="1805762" cy="156966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 err="1">
                <a:cs typeface="Calibri"/>
              </a:rPr>
              <a:t>iframe</a:t>
            </a:r>
            <a:r>
              <a:rPr lang="pt-PT" sz="1200" b="1" dirty="0">
                <a:cs typeface="Calibri"/>
              </a:rPr>
              <a:t>:</a:t>
            </a:r>
          </a:p>
          <a:p>
            <a:r>
              <a:rPr lang="pt-PT" sz="1200" dirty="0" err="1">
                <a:cs typeface="Calibri"/>
              </a:rPr>
              <a:t>width</a:t>
            </a:r>
            <a:r>
              <a:rPr lang="pt-PT" sz="1200" dirty="0">
                <a:cs typeface="Calibri"/>
              </a:rPr>
              <a:t>: 400px</a:t>
            </a:r>
          </a:p>
          <a:p>
            <a:r>
              <a:rPr lang="pt-PT" sz="1200" dirty="0" err="1">
                <a:cs typeface="Calibri"/>
              </a:rPr>
              <a:t>height</a:t>
            </a:r>
            <a:r>
              <a:rPr lang="pt-PT" sz="1200" dirty="0">
                <a:cs typeface="Calibri"/>
              </a:rPr>
              <a:t>: 300px</a:t>
            </a:r>
          </a:p>
          <a:p>
            <a:r>
              <a:rPr lang="pt-PT" sz="1200" dirty="0" err="1">
                <a:cs typeface="Calibri"/>
              </a:rPr>
              <a:t>max-widht</a:t>
            </a:r>
            <a:r>
              <a:rPr lang="pt-PT" sz="1200" dirty="0">
                <a:cs typeface="Calibri"/>
              </a:rPr>
              <a:t>: 100%</a:t>
            </a:r>
          </a:p>
          <a:p>
            <a:r>
              <a:rPr lang="pt-PT" sz="1200" dirty="0" err="1">
                <a:cs typeface="Calibri"/>
              </a:rPr>
              <a:t>border</a:t>
            </a:r>
            <a:r>
              <a:rPr lang="pt-PT" sz="1200" dirty="0">
                <a:cs typeface="Calibri"/>
              </a:rPr>
              <a:t>: 1px </a:t>
            </a:r>
            <a:r>
              <a:rPr lang="pt-PT" sz="1200" dirty="0" err="1">
                <a:cs typeface="Calibri"/>
              </a:rPr>
              <a:t>solid</a:t>
            </a:r>
            <a:r>
              <a:rPr lang="pt-PT" sz="1200" dirty="0">
                <a:cs typeface="Calibri"/>
              </a:rPr>
              <a:t> gray</a:t>
            </a:r>
          </a:p>
          <a:p>
            <a:endParaRPr lang="pt-PT" sz="1200" dirty="0">
              <a:cs typeface="Calibri"/>
            </a:endParaRPr>
          </a:p>
          <a:p>
            <a:r>
              <a:rPr lang="pt-PT" sz="1200" dirty="0">
                <a:cs typeface="Calibri"/>
              </a:rPr>
              <a:t>display: </a:t>
            </a:r>
            <a:r>
              <a:rPr lang="pt-PT" sz="1200" dirty="0" err="1">
                <a:cs typeface="Calibri"/>
              </a:rPr>
              <a:t>block</a:t>
            </a:r>
            <a:endParaRPr lang="pt-PT" sz="1200" dirty="0">
              <a:cs typeface="Calibri"/>
            </a:endParaRPr>
          </a:p>
          <a:p>
            <a:r>
              <a:rPr lang="pt-PT" sz="1200" dirty="0" err="1">
                <a:cs typeface="Calibri"/>
              </a:rPr>
              <a:t>margin</a:t>
            </a:r>
            <a:r>
              <a:rPr lang="pt-PT" sz="1200" dirty="0">
                <a:cs typeface="Calibri"/>
              </a:rPr>
              <a:t>: 2px auto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8B6F10-6C9B-4BED-BA8A-DF5D5114A54B}"/>
              </a:ext>
            </a:extLst>
          </p:cNvPr>
          <p:cNvCxnSpPr>
            <a:cxnSpLocks/>
          </p:cNvCxnSpPr>
          <p:nvPr/>
        </p:nvCxnSpPr>
        <p:spPr>
          <a:xfrm flipH="1">
            <a:off x="2153979" y="4792174"/>
            <a:ext cx="288474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687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06A0AB-445A-4722-8231-D323B6ED1260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Responsividade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482EAE-A5A8-4A15-87BF-B0A34CF5D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1211429"/>
            <a:ext cx="2484888" cy="246003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69B620-A026-432D-9E98-D326B272F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064" y="1099003"/>
            <a:ext cx="2476811" cy="268488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F5A1D-D14B-4350-93AA-5000F7352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593" y="1229883"/>
            <a:ext cx="2511016" cy="242313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0A500-809C-4E49-A32A-B7D3AFF17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5327" y="1231782"/>
            <a:ext cx="2487746" cy="241933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625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15BDC3-BEC2-4588-9413-845282CE6E55}"/>
              </a:ext>
            </a:extLst>
          </p:cNvPr>
          <p:cNvSpPr/>
          <p:nvPr/>
        </p:nvSpPr>
        <p:spPr>
          <a:xfrm>
            <a:off x="-14068" y="4276576"/>
            <a:ext cx="12206068" cy="4825221"/>
          </a:xfrm>
          <a:prstGeom prst="rect">
            <a:avLst/>
          </a:prstGeom>
          <a:solidFill>
            <a:srgbClr val="231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BB8E3-038F-4D43-A62E-92BCD73D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6" name="Picture 2" descr="Simple Technology Business Black Electronic Banner, Simplicity, Technology,  Circuit Banner Background Image for Free Download">
            <a:extLst>
              <a:ext uri="{FF2B5EF4-FFF2-40B4-BE49-F238E27FC236}">
                <a16:creationId xmlns:a16="http://schemas.microsoft.com/office/drawing/2014/main" id="{E7CD5385-16A7-4B30-9A7A-93F3D4069F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312"/>
            <a:ext cx="12192000" cy="394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33AD0A-F41B-4CD5-8BE9-9B7A9A2B00A2}"/>
              </a:ext>
            </a:extLst>
          </p:cNvPr>
          <p:cNvSpPr/>
          <p:nvPr/>
        </p:nvSpPr>
        <p:spPr>
          <a:xfrm>
            <a:off x="0" y="1"/>
            <a:ext cx="1575582" cy="6390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ABOUT 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pic>
        <p:nvPicPr>
          <p:cNvPr id="1028" name="Picture 4" descr="Avatar, male, man, person, user, young icon">
            <a:extLst>
              <a:ext uri="{FF2B5EF4-FFF2-40B4-BE49-F238E27FC236}">
                <a16:creationId xmlns:a16="http://schemas.microsoft.com/office/drawing/2014/main" id="{5F93C5A7-75B0-4F49-80D9-E29715FE7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985" y="1223168"/>
            <a:ext cx="1582030" cy="158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B236F-A8AA-4920-BB35-B55F9363392A}"/>
              </a:ext>
            </a:extLst>
          </p:cNvPr>
          <p:cNvSpPr txBox="1"/>
          <p:nvPr/>
        </p:nvSpPr>
        <p:spPr>
          <a:xfrm>
            <a:off x="3743830" y="2828973"/>
            <a:ext cx="47043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egoe UI Black" panose="020B0A02040204020203" pitchFamily="34" charset="0"/>
                <a:cs typeface="Lato" panose="020F0502020204030203" pitchFamily="34" charset="0"/>
              </a:rPr>
              <a:t>GONÇALO MARTINS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" panose="020E0602020502020306" pitchFamily="34" charset="0"/>
              <a:ea typeface="Segoe UI Black" panose="020B0A0204020402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460EF-1676-4BE3-8861-75CBD3DBAFAB}"/>
              </a:ext>
            </a:extLst>
          </p:cNvPr>
          <p:cNvSpPr txBox="1"/>
          <p:nvPr/>
        </p:nvSpPr>
        <p:spPr>
          <a:xfrm>
            <a:off x="4011243" y="3652852"/>
            <a:ext cx="416949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Electrical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&amp;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Computer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Engineering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6CCF1-8B7D-4A64-962B-9BCA07ABDE1E}"/>
              </a:ext>
            </a:extLst>
          </p:cNvPr>
          <p:cNvSpPr txBox="1"/>
          <p:nvPr/>
        </p:nvSpPr>
        <p:spPr>
          <a:xfrm>
            <a:off x="5058811" y="5041180"/>
            <a:ext cx="2089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ABOUT 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43B31-FB15-46F2-AC8F-CB20FA418296}"/>
              </a:ext>
            </a:extLst>
          </p:cNvPr>
          <p:cNvSpPr txBox="1"/>
          <p:nvPr/>
        </p:nvSpPr>
        <p:spPr>
          <a:xfrm>
            <a:off x="968945" y="5826434"/>
            <a:ext cx="10283483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am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currently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a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student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the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last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year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of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the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BSC +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MSc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Electrical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Computer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90E0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Engineering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FEUP, Porto, Portugal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major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Automation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specialization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Robotics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Systems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am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a hard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working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commited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person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who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always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ready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to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learn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new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things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expand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knowledge</a:t>
            </a:r>
            <a:endParaRPr kumimoji="0" lang="pt-PT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areas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of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interest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are: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Autonomous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Navigation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Industrial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Automation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Smart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Systems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Robotics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Programming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2E1263-BE78-47E1-8412-C1B42A914614}"/>
              </a:ext>
            </a:extLst>
          </p:cNvPr>
          <p:cNvSpPr/>
          <p:nvPr/>
        </p:nvSpPr>
        <p:spPr>
          <a:xfrm>
            <a:off x="3154451" y="6804"/>
            <a:ext cx="1389414" cy="632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SKILLS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1B6A6-02BF-44A7-A104-3DBFD3B95197}"/>
              </a:ext>
            </a:extLst>
          </p:cNvPr>
          <p:cNvSpPr/>
          <p:nvPr/>
        </p:nvSpPr>
        <p:spPr>
          <a:xfrm>
            <a:off x="2756899" y="3016526"/>
            <a:ext cx="2733537" cy="1358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navbar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Font: 20px “Lato”;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color: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white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background-color: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CC9367-B7B0-4FB0-85D6-2C2CE0C3FCA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42350" y="639006"/>
            <a:ext cx="1181318" cy="237752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EF34EB-0FAC-47B6-A493-6DCAEF3985A7}"/>
              </a:ext>
            </a:extLst>
          </p:cNvPr>
          <p:cNvSpPr/>
          <p:nvPr/>
        </p:nvSpPr>
        <p:spPr>
          <a:xfrm>
            <a:off x="208813" y="1456504"/>
            <a:ext cx="2945638" cy="119016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Navbar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background-color: 00B0F0;}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0C80DF-8E05-4182-84E3-31127122DB17}"/>
              </a:ext>
            </a:extLst>
          </p:cNvPr>
          <p:cNvSpPr/>
          <p:nvPr/>
        </p:nvSpPr>
        <p:spPr>
          <a:xfrm>
            <a:off x="3902554" y="866799"/>
            <a:ext cx="2945638" cy="11901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Navbar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a:hover{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background-color: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F4AAF-0880-4D0D-B982-E5370748D08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787791" y="639007"/>
            <a:ext cx="893841" cy="8174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083A44-92AA-4C40-91B6-17A485278961}"/>
              </a:ext>
            </a:extLst>
          </p:cNvPr>
          <p:cNvCxnSpPr>
            <a:stCxn id="3" idx="2"/>
            <a:endCxn id="18" idx="0"/>
          </p:cNvCxnSpPr>
          <p:nvPr/>
        </p:nvCxnSpPr>
        <p:spPr>
          <a:xfrm>
            <a:off x="3849158" y="639006"/>
            <a:ext cx="1526215" cy="22779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9991317-15BC-4980-A4AB-F9ABB9B7B92E}"/>
              </a:ext>
            </a:extLst>
          </p:cNvPr>
          <p:cNvSpPr/>
          <p:nvPr/>
        </p:nvSpPr>
        <p:spPr>
          <a:xfrm>
            <a:off x="8899709" y="2418420"/>
            <a:ext cx="2537548" cy="84765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a:link{texto-decoration: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none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color: #90E0EF;}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A44A8-BDBF-4B96-B12A-AF99AD141F5E}"/>
              </a:ext>
            </a:extLst>
          </p:cNvPr>
          <p:cNvSpPr/>
          <p:nvPr/>
        </p:nvSpPr>
        <p:spPr>
          <a:xfrm>
            <a:off x="9895865" y="3466554"/>
            <a:ext cx="2537547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a:hover{color: #00B0F0;}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8FB0FB-2B49-464C-9C0A-4535D490D0E1}"/>
              </a:ext>
            </a:extLst>
          </p:cNvPr>
          <p:cNvCxnSpPr>
            <a:cxnSpLocks/>
          </p:cNvCxnSpPr>
          <p:nvPr/>
        </p:nvCxnSpPr>
        <p:spPr>
          <a:xfrm flipV="1">
            <a:off x="5490436" y="4174440"/>
            <a:ext cx="5946821" cy="223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7197F9-E8D4-4370-9DED-89AF47C2C617}"/>
              </a:ext>
            </a:extLst>
          </p:cNvPr>
          <p:cNvCxnSpPr/>
          <p:nvPr/>
        </p:nvCxnSpPr>
        <p:spPr>
          <a:xfrm flipV="1">
            <a:off x="9042400" y="3266074"/>
            <a:ext cx="304800" cy="256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A344680E-B5A5-4278-82DC-2511956A474E}"/>
              </a:ext>
            </a:extLst>
          </p:cNvPr>
          <p:cNvSpPr/>
          <p:nvPr/>
        </p:nvSpPr>
        <p:spPr>
          <a:xfrm>
            <a:off x="0" y="6804"/>
            <a:ext cx="12192000" cy="61637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09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2461845" y="93265"/>
            <a:ext cx="1688124" cy="4120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EDUCATION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951184" y="981795"/>
            <a:ext cx="231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EDUCATION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4C01BB-C292-4303-A21D-C6030B9B7736}"/>
              </a:ext>
            </a:extLst>
          </p:cNvPr>
          <p:cNvSpPr txBox="1"/>
          <p:nvPr/>
        </p:nvSpPr>
        <p:spPr>
          <a:xfrm>
            <a:off x="3169050" y="1729579"/>
            <a:ext cx="9414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Filipa de Vilhena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High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School</a:t>
            </a:r>
            <a:r>
              <a:rPr kumimoji="0" lang="pt-PT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	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(2013– 2016)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High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School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	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Course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: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Sciences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Technology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Picture 4" descr="Contactos :: WorkShop - Quadros Interactivos: Partilha de Experiências - 31  Janeiro 2009">
            <a:extLst>
              <a:ext uri="{FF2B5EF4-FFF2-40B4-BE49-F238E27FC236}">
                <a16:creationId xmlns:a16="http://schemas.microsoft.com/office/drawing/2014/main" id="{D53C2A05-DDDF-43D6-A88F-41C7EFD3D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68" y="1859912"/>
            <a:ext cx="854982" cy="8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FEUP cria ferramenta... - Pplware">
            <a:extLst>
              <a:ext uri="{FF2B5EF4-FFF2-40B4-BE49-F238E27FC236}">
                <a16:creationId xmlns:a16="http://schemas.microsoft.com/office/drawing/2014/main" id="{B1B64E37-2D22-4428-B108-DEF352916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68" y="3228434"/>
            <a:ext cx="861444" cy="8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E5E8665-930E-4EC6-A06A-CE28BEBBF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528" y="4905017"/>
            <a:ext cx="854982" cy="85498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83EFFBB-F1F2-4CEE-84A3-AA65ECF19B86}"/>
              </a:ext>
            </a:extLst>
          </p:cNvPr>
          <p:cNvSpPr txBox="1"/>
          <p:nvPr/>
        </p:nvSpPr>
        <p:spPr>
          <a:xfrm>
            <a:off x="3169050" y="3115725"/>
            <a:ext cx="952716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Faculty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Engineering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the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University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Porto</a:t>
            </a:r>
            <a:r>
              <a:rPr kumimoji="0" lang="pt-PT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(2016 – 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present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BSc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+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MSc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Electrical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Computer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Engineering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	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Major: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Automation</a:t>
            </a: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Lato" panose="020F0502020204030203" pitchFamily="34" charset="0"/>
              <a:ea typeface="Source Sans Pro ExtraLight" panose="020B0303030403020204" pitchFamily="34" charset="0"/>
              <a:cs typeface="Lato" panose="020F050202020403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	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Specialization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: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Robotics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Systems</a:t>
            </a: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ato" panose="020F0502020204030203" pitchFamily="34" charset="0"/>
              <a:ea typeface="Source Sans Pro ExtraLight" panose="020B0303030403020204" pitchFamily="34" charset="0"/>
              <a:cs typeface="Lato" panose="020F0502020204030203" pitchFamily="34" charset="0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F95F2C-D6D1-410F-86F3-F27E8570D348}"/>
              </a:ext>
            </a:extLst>
          </p:cNvPr>
          <p:cNvSpPr txBox="1"/>
          <p:nvPr/>
        </p:nvSpPr>
        <p:spPr>
          <a:xfrm>
            <a:off x="3175510" y="4848394"/>
            <a:ext cx="90197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Budapest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University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Technology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Economics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(2019 – 2020)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MSc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Electrical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Engineering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Computer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Science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	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Semester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abroad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by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the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ERASMUS+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program</a:t>
            </a:r>
            <a:endParaRPr kumimoji="0" lang="pt-PT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ato" panose="020F0502020204030203" pitchFamily="34" charset="0"/>
              <a:ea typeface="Source Sans Pro ExtraLight" panose="020B0303030403020204" pitchFamily="34" charset="0"/>
              <a:cs typeface="Lato" panose="020F050202020403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ExtraLight" panose="020B0303030403020204" pitchFamily="34" charset="0"/>
                <a:ea typeface="Source Sans Pro ExtraLight" panose="020B0303030403020204" pitchFamily="34" charset="0"/>
                <a:cs typeface="+mn-cs"/>
              </a:rPr>
              <a:t>  </a:t>
            </a: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29D2F7D-E2BC-402A-A1CC-549667C8D2F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CF5AEF-0C0D-473B-89CA-F103BB65D204}"/>
              </a:ext>
            </a:extLst>
          </p:cNvPr>
          <p:cNvSpPr/>
          <p:nvPr/>
        </p:nvSpPr>
        <p:spPr>
          <a:xfrm>
            <a:off x="1674054" y="-3994"/>
            <a:ext cx="1575582" cy="6535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EDUCATION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4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E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2461845" y="93265"/>
            <a:ext cx="1688124" cy="4120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EDUCATION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951184" y="981795"/>
            <a:ext cx="2319999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EDUCATION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4C01BB-C292-4303-A21D-C6030B9B7736}"/>
              </a:ext>
            </a:extLst>
          </p:cNvPr>
          <p:cNvSpPr txBox="1"/>
          <p:nvPr/>
        </p:nvSpPr>
        <p:spPr>
          <a:xfrm>
            <a:off x="3175510" y="1730250"/>
            <a:ext cx="9414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Filipa de Vilhena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High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School</a:t>
            </a:r>
            <a:r>
              <a:rPr kumimoji="0" lang="pt-PT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	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(2013– 2016)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High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School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	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Course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: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Sciences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Technology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Picture 4" descr="Contactos :: WorkShop - Quadros Interactivos: Partilha de Experiências - 31  Janeiro 2009">
            <a:extLst>
              <a:ext uri="{FF2B5EF4-FFF2-40B4-BE49-F238E27FC236}">
                <a16:creationId xmlns:a16="http://schemas.microsoft.com/office/drawing/2014/main" id="{D53C2A05-DDDF-43D6-A88F-41C7EFD3D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68" y="1859912"/>
            <a:ext cx="854982" cy="8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FEUP cria ferramenta... - Pplware">
            <a:extLst>
              <a:ext uri="{FF2B5EF4-FFF2-40B4-BE49-F238E27FC236}">
                <a16:creationId xmlns:a16="http://schemas.microsoft.com/office/drawing/2014/main" id="{B1B64E37-2D22-4428-B108-DEF352916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68" y="3228434"/>
            <a:ext cx="861444" cy="8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E5E8665-930E-4EC6-A06A-CE28BEBBF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528" y="4905017"/>
            <a:ext cx="854982" cy="85498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83EFFBB-F1F2-4CEE-84A3-AA65ECF19B86}"/>
              </a:ext>
            </a:extLst>
          </p:cNvPr>
          <p:cNvSpPr txBox="1"/>
          <p:nvPr/>
        </p:nvSpPr>
        <p:spPr>
          <a:xfrm>
            <a:off x="3169050" y="3153961"/>
            <a:ext cx="952716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Faculty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Engineering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the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University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Porto</a:t>
            </a:r>
            <a:r>
              <a:rPr kumimoji="0" lang="pt-PT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(2016 – 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present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BSc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+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MSc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Electrical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Computer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Engineering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	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Major: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Automation</a:t>
            </a: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Lato" panose="020F0502020204030203" pitchFamily="34" charset="0"/>
              <a:ea typeface="Source Sans Pro ExtraLight" panose="020B0303030403020204" pitchFamily="34" charset="0"/>
              <a:cs typeface="Lato" panose="020F050202020403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	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Specialization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: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Robotics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Systems</a:t>
            </a: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ato" panose="020F0502020204030203" pitchFamily="34" charset="0"/>
              <a:ea typeface="Source Sans Pro ExtraLight" panose="020B0303030403020204" pitchFamily="34" charset="0"/>
              <a:cs typeface="Lato" panose="020F0502020204030203" pitchFamily="34" charset="0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F95F2C-D6D1-410F-86F3-F27E8570D348}"/>
              </a:ext>
            </a:extLst>
          </p:cNvPr>
          <p:cNvSpPr txBox="1"/>
          <p:nvPr/>
        </p:nvSpPr>
        <p:spPr>
          <a:xfrm>
            <a:off x="3175510" y="4807164"/>
            <a:ext cx="90197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Budapest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University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Technology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Economics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(2019 – 2020)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MSc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Electrical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Engineering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Computer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Science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	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Semester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abroad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by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the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ERASMUS+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program</a:t>
            </a:r>
            <a:endParaRPr kumimoji="0" lang="pt-PT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ato" panose="020F0502020204030203" pitchFamily="34" charset="0"/>
              <a:ea typeface="Source Sans Pro ExtraLight" panose="020B0303030403020204" pitchFamily="34" charset="0"/>
              <a:cs typeface="Lato" panose="020F050202020403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ExtraLight" panose="020B0303030403020204" pitchFamily="34" charset="0"/>
                <a:ea typeface="Source Sans Pro ExtraLight" panose="020B0303030403020204" pitchFamily="34" charset="0"/>
                <a:cs typeface="+mn-cs"/>
              </a:rPr>
              <a:t>  </a:t>
            </a: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29D2F7D-E2BC-402A-A1CC-549667C8D2F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CF5AEF-0C0D-473B-89CA-F103BB65D204}"/>
              </a:ext>
            </a:extLst>
          </p:cNvPr>
          <p:cNvSpPr/>
          <p:nvPr/>
        </p:nvSpPr>
        <p:spPr>
          <a:xfrm>
            <a:off x="1674054" y="-3994"/>
            <a:ext cx="1575582" cy="6535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EDUCATION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961BEB-C0DF-42A8-BD39-047A4CFDA3D6}"/>
              </a:ext>
            </a:extLst>
          </p:cNvPr>
          <p:cNvSpPr/>
          <p:nvPr/>
        </p:nvSpPr>
        <p:spPr>
          <a:xfrm>
            <a:off x="0" y="6804"/>
            <a:ext cx="12192000" cy="61637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7FB72B-2310-45CC-B9EF-4DA4AEAD34B9}"/>
              </a:ext>
            </a:extLst>
          </p:cNvPr>
          <p:cNvSpPr/>
          <p:nvPr/>
        </p:nvSpPr>
        <p:spPr>
          <a:xfrm>
            <a:off x="689876" y="968161"/>
            <a:ext cx="10784114" cy="5581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FB1960-B026-4928-98EF-E68BB94085DC}"/>
              </a:ext>
            </a:extLst>
          </p:cNvPr>
          <p:cNvCxnSpPr>
            <a:cxnSpLocks/>
          </p:cNvCxnSpPr>
          <p:nvPr/>
        </p:nvCxnSpPr>
        <p:spPr>
          <a:xfrm flipH="1">
            <a:off x="8151" y="3089989"/>
            <a:ext cx="68172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ED129A-474A-4BB0-BD7B-532D2DB54E7B}"/>
              </a:ext>
            </a:extLst>
          </p:cNvPr>
          <p:cNvCxnSpPr>
            <a:cxnSpLocks/>
          </p:cNvCxnSpPr>
          <p:nvPr/>
        </p:nvCxnSpPr>
        <p:spPr>
          <a:xfrm flipH="1">
            <a:off x="11473990" y="3380281"/>
            <a:ext cx="68172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3E6F98-1BDA-45C4-9A7B-0A4D5EDF54E9}"/>
              </a:ext>
            </a:extLst>
          </p:cNvPr>
          <p:cNvCxnSpPr>
            <a:cxnSpLocks/>
          </p:cNvCxnSpPr>
          <p:nvPr/>
        </p:nvCxnSpPr>
        <p:spPr>
          <a:xfrm flipH="1">
            <a:off x="6081932" y="629987"/>
            <a:ext cx="1" cy="37501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440E98-7E9B-4957-85EB-822147AB5548}"/>
              </a:ext>
            </a:extLst>
          </p:cNvPr>
          <p:cNvCxnSpPr>
            <a:cxnSpLocks/>
          </p:cNvCxnSpPr>
          <p:nvPr/>
        </p:nvCxnSpPr>
        <p:spPr>
          <a:xfrm flipH="1">
            <a:off x="6111184" y="6492408"/>
            <a:ext cx="1" cy="37501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93C8C4-8B5B-4007-9665-D7DD6649C4DF}"/>
              </a:ext>
            </a:extLst>
          </p:cNvPr>
          <p:cNvSpPr txBox="1"/>
          <p:nvPr/>
        </p:nvSpPr>
        <p:spPr>
          <a:xfrm>
            <a:off x="718010" y="937807"/>
            <a:ext cx="6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98A913-97C1-4101-A125-2CE9A150A711}"/>
              </a:ext>
            </a:extLst>
          </p:cNvPr>
          <p:cNvSpPr txBox="1"/>
          <p:nvPr/>
        </p:nvSpPr>
        <p:spPr>
          <a:xfrm>
            <a:off x="11242769" y="568475"/>
            <a:ext cx="9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navbar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9EBBED-2FD3-4E42-B86E-564F35D555D7}"/>
              </a:ext>
            </a:extLst>
          </p:cNvPr>
          <p:cNvSpPr txBox="1"/>
          <p:nvPr/>
        </p:nvSpPr>
        <p:spPr>
          <a:xfrm>
            <a:off x="7271183" y="974163"/>
            <a:ext cx="86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Box h1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E09E8D-0FC6-40A2-8E62-2A4DD18C1373}"/>
              </a:ext>
            </a:extLst>
          </p:cNvPr>
          <p:cNvCxnSpPr>
            <a:cxnSpLocks/>
          </p:cNvCxnSpPr>
          <p:nvPr/>
        </p:nvCxnSpPr>
        <p:spPr>
          <a:xfrm flipH="1">
            <a:off x="6126144" y="1538132"/>
            <a:ext cx="1" cy="37501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0360428-C2D9-41FE-AAAD-DA998C9233E6}"/>
              </a:ext>
            </a:extLst>
          </p:cNvPr>
          <p:cNvSpPr/>
          <p:nvPr/>
        </p:nvSpPr>
        <p:spPr>
          <a:xfrm>
            <a:off x="8308982" y="1712042"/>
            <a:ext cx="2764302" cy="1136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ASPECTOS EM COMUM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08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C07DE71-D8CF-4F1B-A0CE-5716D3703432}"/>
              </a:ext>
            </a:extLst>
          </p:cNvPr>
          <p:cNvSpPr/>
          <p:nvPr/>
        </p:nvSpPr>
        <p:spPr>
          <a:xfrm>
            <a:off x="2046079" y="4881713"/>
            <a:ext cx="1403879" cy="126750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2461845" y="93265"/>
            <a:ext cx="1688124" cy="4120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EDUCATION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951184" y="1025337"/>
            <a:ext cx="231999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EDUCATION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4C01BB-C292-4303-A21D-C6030B9B7736}"/>
              </a:ext>
            </a:extLst>
          </p:cNvPr>
          <p:cNvSpPr txBox="1"/>
          <p:nvPr/>
        </p:nvSpPr>
        <p:spPr>
          <a:xfrm>
            <a:off x="3169050" y="1776875"/>
            <a:ext cx="9414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Filipa de Vilhena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High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School</a:t>
            </a:r>
            <a:r>
              <a:rPr kumimoji="0" lang="pt-PT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	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(2013– 2016)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High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School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	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Course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: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Sciences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Technology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Picture 4" descr="Contactos :: WorkShop - Quadros Interactivos: Partilha de Experiências - 31  Janeiro 2009">
            <a:extLst>
              <a:ext uri="{FF2B5EF4-FFF2-40B4-BE49-F238E27FC236}">
                <a16:creationId xmlns:a16="http://schemas.microsoft.com/office/drawing/2014/main" id="{D53C2A05-DDDF-43D6-A88F-41C7EFD3D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68" y="1932482"/>
            <a:ext cx="854982" cy="8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FEUP cria ferramenta... - Pplware">
            <a:extLst>
              <a:ext uri="{FF2B5EF4-FFF2-40B4-BE49-F238E27FC236}">
                <a16:creationId xmlns:a16="http://schemas.microsoft.com/office/drawing/2014/main" id="{B1B64E37-2D22-4428-B108-DEF352916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66" y="3357150"/>
            <a:ext cx="861444" cy="8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E5E8665-930E-4EC6-A06A-CE28BEBBF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528" y="4977587"/>
            <a:ext cx="854982" cy="85498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83EFFBB-F1F2-4CEE-84A3-AA65ECF19B86}"/>
              </a:ext>
            </a:extLst>
          </p:cNvPr>
          <p:cNvSpPr txBox="1"/>
          <p:nvPr/>
        </p:nvSpPr>
        <p:spPr>
          <a:xfrm>
            <a:off x="3175511" y="3211147"/>
            <a:ext cx="952716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Faculty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Engineering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the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University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Porto</a:t>
            </a:r>
            <a:r>
              <a:rPr kumimoji="0" lang="pt-PT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(2016 – 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present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BSc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+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MSc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Electrical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Computer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Engineering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	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Major: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Automation</a:t>
            </a: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Lato" panose="020F0502020204030203" pitchFamily="34" charset="0"/>
              <a:ea typeface="Source Sans Pro ExtraLight" panose="020B0303030403020204" pitchFamily="34" charset="0"/>
              <a:cs typeface="Lato" panose="020F050202020403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	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Specialization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: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Robotics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Systems</a:t>
            </a: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ato" panose="020F0502020204030203" pitchFamily="34" charset="0"/>
              <a:ea typeface="Source Sans Pro ExtraLight" panose="020B0303030403020204" pitchFamily="34" charset="0"/>
              <a:cs typeface="Lato" panose="020F0502020204030203" pitchFamily="34" charset="0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F95F2C-D6D1-410F-86F3-F27E8570D348}"/>
              </a:ext>
            </a:extLst>
          </p:cNvPr>
          <p:cNvSpPr txBox="1"/>
          <p:nvPr/>
        </p:nvSpPr>
        <p:spPr>
          <a:xfrm>
            <a:off x="3175510" y="4871753"/>
            <a:ext cx="90197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Budapest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University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Technology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Economics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(2019 – 2020)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MSc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Electrical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Engineering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Computer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Science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	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Semester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abroad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by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the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ERASMUS+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program</a:t>
            </a:r>
            <a:endParaRPr kumimoji="0" lang="pt-PT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ato" panose="020F0502020204030203" pitchFamily="34" charset="0"/>
              <a:ea typeface="Source Sans Pro ExtraLight" panose="020B0303030403020204" pitchFamily="34" charset="0"/>
              <a:cs typeface="Lato" panose="020F0502020204030203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ExtraLight" panose="020B0303030403020204" pitchFamily="34" charset="0"/>
                <a:ea typeface="Source Sans Pro ExtraLight" panose="020B0303030403020204" pitchFamily="34" charset="0"/>
                <a:cs typeface="+mn-cs"/>
              </a:rPr>
              <a:t>  </a:t>
            </a: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29D2F7D-E2BC-402A-A1CC-549667C8D2F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CF5AEF-0C0D-473B-89CA-F103BB65D204}"/>
              </a:ext>
            </a:extLst>
          </p:cNvPr>
          <p:cNvSpPr/>
          <p:nvPr/>
        </p:nvSpPr>
        <p:spPr>
          <a:xfrm>
            <a:off x="1674054" y="-3994"/>
            <a:ext cx="1575582" cy="6535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EDUCATION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Lato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7FB72B-2310-45CC-B9EF-4DA4AEAD34B9}"/>
              </a:ext>
            </a:extLst>
          </p:cNvPr>
          <p:cNvSpPr/>
          <p:nvPr/>
        </p:nvSpPr>
        <p:spPr>
          <a:xfrm>
            <a:off x="689876" y="968161"/>
            <a:ext cx="10784114" cy="5796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93C8C4-8B5B-4007-9665-D7DD6649C4DF}"/>
              </a:ext>
            </a:extLst>
          </p:cNvPr>
          <p:cNvSpPr txBox="1"/>
          <p:nvPr/>
        </p:nvSpPr>
        <p:spPr>
          <a:xfrm>
            <a:off x="718010" y="937807"/>
            <a:ext cx="6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45B875-6E53-4F2D-ACB0-8DA0E9FAF0C4}"/>
              </a:ext>
            </a:extLst>
          </p:cNvPr>
          <p:cNvSpPr/>
          <p:nvPr/>
        </p:nvSpPr>
        <p:spPr>
          <a:xfrm>
            <a:off x="1385666" y="1639140"/>
            <a:ext cx="9527169" cy="14988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11EDE3-1468-4D3F-8EC0-D9AA71820F1C}"/>
              </a:ext>
            </a:extLst>
          </p:cNvPr>
          <p:cNvSpPr/>
          <p:nvPr/>
        </p:nvSpPr>
        <p:spPr>
          <a:xfrm>
            <a:off x="1385665" y="3198163"/>
            <a:ext cx="9527169" cy="16004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4BD9E0-8C41-44F0-8C80-A029335DB062}"/>
              </a:ext>
            </a:extLst>
          </p:cNvPr>
          <p:cNvSpPr/>
          <p:nvPr/>
        </p:nvSpPr>
        <p:spPr>
          <a:xfrm>
            <a:off x="1385665" y="4858769"/>
            <a:ext cx="9527169" cy="16004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0E93C-FF9A-4595-9016-2ED94B3019DE}"/>
              </a:ext>
            </a:extLst>
          </p:cNvPr>
          <p:cNvSpPr/>
          <p:nvPr/>
        </p:nvSpPr>
        <p:spPr>
          <a:xfrm>
            <a:off x="3672114" y="1776875"/>
            <a:ext cx="6386286" cy="126750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5E11A-4043-49E6-91DD-DD65124BE302}"/>
              </a:ext>
            </a:extLst>
          </p:cNvPr>
          <p:cNvSpPr/>
          <p:nvPr/>
        </p:nvSpPr>
        <p:spPr>
          <a:xfrm>
            <a:off x="3672114" y="3279050"/>
            <a:ext cx="6386286" cy="150175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49A964-EC4B-4A0F-94F3-943DA144D5F2}"/>
              </a:ext>
            </a:extLst>
          </p:cNvPr>
          <p:cNvSpPr/>
          <p:nvPr/>
        </p:nvSpPr>
        <p:spPr>
          <a:xfrm>
            <a:off x="3665654" y="4924198"/>
            <a:ext cx="6392746" cy="13996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6D446-8A60-4476-9070-C4564F5D2A83}"/>
              </a:ext>
            </a:extLst>
          </p:cNvPr>
          <p:cNvSpPr/>
          <p:nvPr/>
        </p:nvSpPr>
        <p:spPr>
          <a:xfrm>
            <a:off x="274071" y="5316567"/>
            <a:ext cx="2649653" cy="12954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TextImgBox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display: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inline-block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vertical-align: top;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width: 20%}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D1A700-DE07-49C9-B466-1150839E8AF1}"/>
              </a:ext>
            </a:extLst>
          </p:cNvPr>
          <p:cNvCxnSpPr>
            <a:cxnSpLocks/>
          </p:cNvCxnSpPr>
          <p:nvPr/>
        </p:nvCxnSpPr>
        <p:spPr>
          <a:xfrm>
            <a:off x="689876" y="2561705"/>
            <a:ext cx="695789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952352-26D2-47DC-818B-46E98EFC433D}"/>
              </a:ext>
            </a:extLst>
          </p:cNvPr>
          <p:cNvCxnSpPr>
            <a:cxnSpLocks/>
          </p:cNvCxnSpPr>
          <p:nvPr/>
        </p:nvCxnSpPr>
        <p:spPr>
          <a:xfrm>
            <a:off x="10912834" y="2561705"/>
            <a:ext cx="561156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E71BC37-AE69-4CBF-A5C3-B5E2D579AF25}"/>
              </a:ext>
            </a:extLst>
          </p:cNvPr>
          <p:cNvSpPr txBox="1"/>
          <p:nvPr/>
        </p:nvSpPr>
        <p:spPr>
          <a:xfrm>
            <a:off x="718010" y="2191657"/>
            <a:ext cx="77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150px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7FCAAE-1702-4E94-B91F-6831F8710CAD}"/>
              </a:ext>
            </a:extLst>
          </p:cNvPr>
          <p:cNvSpPr txBox="1"/>
          <p:nvPr/>
        </p:nvSpPr>
        <p:spPr>
          <a:xfrm>
            <a:off x="10834469" y="2124948"/>
            <a:ext cx="77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150px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1EB4A5-5AAF-4E51-93D9-B658C3C5A88D}"/>
              </a:ext>
            </a:extLst>
          </p:cNvPr>
          <p:cNvSpPr/>
          <p:nvPr/>
        </p:nvSpPr>
        <p:spPr>
          <a:xfrm>
            <a:off x="9343173" y="166791"/>
            <a:ext cx="2649653" cy="12954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TextImgBox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Padding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10px;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margin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10px 150px 30px;}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2C04EA-4967-4B1E-AFFB-2E00E2167DE8}"/>
              </a:ext>
            </a:extLst>
          </p:cNvPr>
          <p:cNvSpPr/>
          <p:nvPr/>
        </p:nvSpPr>
        <p:spPr>
          <a:xfrm>
            <a:off x="2046079" y="1776875"/>
            <a:ext cx="1403879" cy="126750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CCF1B6-8019-456B-A0A4-800151AF8F86}"/>
              </a:ext>
            </a:extLst>
          </p:cNvPr>
          <p:cNvSpPr/>
          <p:nvPr/>
        </p:nvSpPr>
        <p:spPr>
          <a:xfrm>
            <a:off x="2046079" y="3232693"/>
            <a:ext cx="1403879" cy="126750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9F4EDCE-3E4A-43DC-B23B-835AA344506F}"/>
              </a:ext>
            </a:extLst>
          </p:cNvPr>
          <p:cNvSpPr/>
          <p:nvPr/>
        </p:nvSpPr>
        <p:spPr>
          <a:xfrm>
            <a:off x="10216481" y="5161736"/>
            <a:ext cx="2112491" cy="145672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TextImgBox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display: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inline-block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width: 50%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text-align: left;}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CA5408A-087B-45A4-A13E-7CD6653D7DC9}"/>
              </a:ext>
            </a:extLst>
          </p:cNvPr>
          <p:cNvCxnSpPr/>
          <p:nvPr/>
        </p:nvCxnSpPr>
        <p:spPr>
          <a:xfrm flipV="1">
            <a:off x="1037770" y="2787464"/>
            <a:ext cx="1008309" cy="25028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ADC690-A1BD-4E28-9F3C-9F8F493B9146}"/>
              </a:ext>
            </a:extLst>
          </p:cNvPr>
          <p:cNvCxnSpPr>
            <a:stCxn id="21" idx="0"/>
            <a:endCxn id="51" idx="1"/>
          </p:cNvCxnSpPr>
          <p:nvPr/>
        </p:nvCxnSpPr>
        <p:spPr>
          <a:xfrm flipV="1">
            <a:off x="1598898" y="3866448"/>
            <a:ext cx="447181" cy="14501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5ECB653-430D-4EA6-9F7F-8F10BABE5D55}"/>
              </a:ext>
            </a:extLst>
          </p:cNvPr>
          <p:cNvCxnSpPr>
            <a:endCxn id="13" idx="3"/>
          </p:cNvCxnSpPr>
          <p:nvPr/>
        </p:nvCxnSpPr>
        <p:spPr>
          <a:xfrm flipH="1" flipV="1">
            <a:off x="10058400" y="4029929"/>
            <a:ext cx="1219200" cy="11188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B50E87C-3B55-499D-AB49-D35A7E1655EF}"/>
              </a:ext>
            </a:extLst>
          </p:cNvPr>
          <p:cNvCxnSpPr/>
          <p:nvPr/>
        </p:nvCxnSpPr>
        <p:spPr>
          <a:xfrm flipH="1" flipV="1">
            <a:off x="10058400" y="2494280"/>
            <a:ext cx="1654629" cy="2654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E8C041E-2A55-4B8E-AE4F-2EA13185DC58}"/>
              </a:ext>
            </a:extLst>
          </p:cNvPr>
          <p:cNvCxnSpPr>
            <a:stCxn id="48" idx="1"/>
          </p:cNvCxnSpPr>
          <p:nvPr/>
        </p:nvCxnSpPr>
        <p:spPr>
          <a:xfrm flipH="1">
            <a:off x="8302171" y="814493"/>
            <a:ext cx="1041002" cy="8246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8766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2674</Words>
  <Application>Microsoft Office PowerPoint</Application>
  <PresentationFormat>Widescreen</PresentationFormat>
  <Paragraphs>694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Arial</vt:lpstr>
      <vt:lpstr>Berlin Sans FB</vt:lpstr>
      <vt:lpstr>Calibri</vt:lpstr>
      <vt:lpstr>Calibri Light</vt:lpstr>
      <vt:lpstr>Lato</vt:lpstr>
      <vt:lpstr>Source Sans Pro Black</vt:lpstr>
      <vt:lpstr>Source Sans Pro ExtraLight</vt:lpstr>
      <vt:lpstr>Trebuchet MS</vt:lpstr>
      <vt:lpstr>Wingdings</vt:lpstr>
      <vt:lpstr>Retrospect</vt:lpstr>
      <vt:lpstr>Office Theme</vt:lpstr>
      <vt:lpstr>Mockup  1º Trabalho Prático HTML e CSS</vt:lpstr>
      <vt:lpstr>1ª Versão do Mockup</vt:lpstr>
      <vt:lpstr>ABOUT ME       EDUCATION       SKILLS       LANGUAGES       PROJECTS       HOBBIES      DOWNLOADS    CONTACT </vt:lpstr>
      <vt:lpstr>ABOUT ME       EDUCATION       SKILLS       LANGUAGES       PROJECTS       HOBBIES      DOWNLOADS    CONTACT </vt:lpstr>
      <vt:lpstr>ABOUT ME       EDUCATION       SKILLS       LANGUAGES       PROJECTS       HOBBIES      DOWNLOADS    CONTACT </vt:lpstr>
      <vt:lpstr>ABOUT ME       EDUCATION       SKILLS       LANGUAGES       PROJECTS       HOBBIES      DOWNLOADS    CONTACT 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2ª Versão do Mockup</vt:lpstr>
      <vt:lpstr>Informações:</vt:lpstr>
      <vt:lpstr>Color Palette</vt:lpstr>
      <vt:lpstr>Font Palette</vt:lpstr>
      <vt:lpstr>About me</vt:lpstr>
      <vt:lpstr>PowerPoint Presentation</vt:lpstr>
      <vt:lpstr>PowerPoint Presentation</vt:lpstr>
      <vt:lpstr>Education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  1º Trabalho Prático HTML e CSS</dc:title>
  <dc:creator>Gonçalo Freitas Ferreira Martins</dc:creator>
  <cp:lastModifiedBy>Gonçalo Freitas Ferreira Martins</cp:lastModifiedBy>
  <cp:revision>1</cp:revision>
  <dcterms:created xsi:type="dcterms:W3CDTF">2020-10-27T13:41:34Z</dcterms:created>
  <dcterms:modified xsi:type="dcterms:W3CDTF">2020-10-27T13:42:27Z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1767172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S9.0.1</vt:lpwstr>
  </property>
</Properties>
</file>