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67" r:id="rId5"/>
    <p:sldId id="269" r:id="rId6"/>
    <p:sldId id="258" r:id="rId7"/>
    <p:sldId id="270" r:id="rId8"/>
    <p:sldId id="271" r:id="rId9"/>
    <p:sldId id="262" r:id="rId10"/>
    <p:sldId id="272" r:id="rId11"/>
    <p:sldId id="259" r:id="rId12"/>
    <p:sldId id="273" r:id="rId13"/>
    <p:sldId id="274" r:id="rId14"/>
    <p:sldId id="260" r:id="rId15"/>
    <p:sldId id="275" r:id="rId16"/>
    <p:sldId id="263" r:id="rId17"/>
    <p:sldId id="276" r:id="rId18"/>
    <p:sldId id="277" r:id="rId19"/>
    <p:sldId id="278" r:id="rId20"/>
    <p:sldId id="279" r:id="rId21"/>
    <p:sldId id="28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çalo Freitas Ferreira Martins" initials="GFFM" lastIdx="2" clrIdx="0">
    <p:extLst>
      <p:ext uri="{19B8F6BF-5375-455C-9EA6-DF929625EA0E}">
        <p15:presenceInfo xmlns:p15="http://schemas.microsoft.com/office/powerpoint/2012/main" userId="Gonçalo Freitas Ferreira Marti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E1B"/>
    <a:srgbClr val="FF09B9"/>
    <a:srgbClr val="D9D9D9"/>
    <a:srgbClr val="BFBFBF"/>
    <a:srgbClr val="0000CC"/>
    <a:srgbClr val="14110F"/>
    <a:srgbClr val="90E0E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BE4F-B99E-46E6-ACF7-2BAE9CEBC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84FE3-E3A3-4AB7-8A0A-1D56CEAF9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D5149-7F23-4342-86F0-DB4E7A2D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E718-75C6-429E-82FE-3419A81C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49B8-FECA-4BD3-A241-E3A499A6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9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CFDF-941C-470B-B7B4-B58B7AC2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A3690-8243-4B10-BF45-554288C91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825A-C8B2-4376-9F0D-AFCD763B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B6DC-6C96-44C7-B3CE-38A5767A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17CD-C327-48E3-888E-0D5AAA01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D9C45-A8D4-45F5-B258-E6B6FD2E9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0A9D3-7ABF-4A7C-B881-D68A915A6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D74D-E3C9-4B45-9BCC-F3E9F48B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0AD1-7D30-4D11-BCB4-B3F5132B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8142-589D-4295-9067-F9726F3C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5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3DE3-6BA9-4B3B-8204-5122645E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AC26-F7D7-4707-A44E-A9C2803B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3478A-F880-49D3-B15B-6C9D6B51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7AFC-E1CA-4619-83E9-7F027162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989CF-AB09-49DB-94CE-74F6C421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06F-6FC2-40D2-81CB-3F88F3D5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836E5-2908-4BA6-AFCC-47B8EF33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3992-5EA5-4F39-8AAB-F05EE4FD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4A86-8BDB-4872-BD9C-C6F29BFC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05CA-9732-4BE7-B82D-AA598787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4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25A2-FCD0-40D5-994C-1812499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4F87-79DA-4931-A88D-4EE851547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507A4-F910-41DA-8B1E-273C4E7C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ED39-B823-406B-9A44-2FE2EF21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21EF-CF00-4585-A200-7CA4D313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DAD1B-2EE0-40E5-94B7-99081B2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8E5B-92B2-4EA4-B212-31DA960C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56676-2922-46C6-B87F-D84B997E6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6EC85-5C19-4841-B133-E50F2541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E9364-CF6E-47CD-AFC8-E41CF1DD3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E7804-2CB5-49BB-8E12-8847049B1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752B-4362-426F-A606-B17EC883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7AAD5-D9E2-4009-B781-40788417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70F04-E0FD-48C3-B426-E5928F9C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6C73-D0BC-46AA-A8E8-D9F3DC64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7BA53-CDD0-4930-8404-4B2F82D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95ED0-E038-498B-BAD1-B5BCAED7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27AC1-59F5-49F6-BB2D-1D238AFD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7AD60-8963-4194-82DB-A2F0AE65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F2CFA-6D7F-4798-9581-65338246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EA4E3-7F49-4115-93D4-8CA7D30F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3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2AD-DCA1-42CB-A01E-C6CC303F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A087-08E6-423D-AE6F-2DB12DC1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FB7E6-DAC7-4C7C-BD3E-13A5750E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4710-131F-4365-A05E-03D38943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3D8F5-070C-4B09-8443-FBA88312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EB8D8-83BE-41F8-BA4C-0E41D23D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F4AE-FDC1-48B6-B461-D92A1BF0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6F892-9EAB-451B-B0C2-C3612C2CE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79279-60FD-417D-94EF-DDB50A962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D5ADD-1C77-467E-A9B6-7EFF041B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DE2C-AAC7-4863-BA1E-029090B9F23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B882-DF86-4B97-B04E-9992C566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7E351-FD6D-4244-BB49-6CDC9540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2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E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AABC4-07A9-4D35-9FA2-0CC88240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80768-5915-4E3F-B534-E2295DEAB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10B3-A297-44D2-9297-F0E4B4A95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CDE2C-AAC7-4863-BA1E-029090B9F23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1216-426D-4DAF-9DF3-95D45922C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A95-7ECF-4885-ADE7-A67FABF31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BD42-83D7-4F57-945A-08858A5B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1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15BDC3-BEC2-4588-9413-845282CE6E55}"/>
              </a:ext>
            </a:extLst>
          </p:cNvPr>
          <p:cNvSpPr/>
          <p:nvPr/>
        </p:nvSpPr>
        <p:spPr>
          <a:xfrm>
            <a:off x="-14068" y="4276576"/>
            <a:ext cx="12206068" cy="4825221"/>
          </a:xfrm>
          <a:prstGeom prst="rect">
            <a:avLst/>
          </a:prstGeom>
          <a:solidFill>
            <a:srgbClr val="231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BB8E3-038F-4D43-A62E-92BCD73D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Simple Technology Business Black Electronic Banner, Simplicity, Technology,  Circuit Banner Background Image for Free Download">
            <a:extLst>
              <a:ext uri="{FF2B5EF4-FFF2-40B4-BE49-F238E27FC236}">
                <a16:creationId xmlns:a16="http://schemas.microsoft.com/office/drawing/2014/main" id="{E7CD5385-16A7-4B30-9A7A-93F3D4069F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312"/>
            <a:ext cx="12192000" cy="39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33AD0A-F41B-4CD5-8BE9-9B7A9A2B00A2}"/>
              </a:ext>
            </a:extLst>
          </p:cNvPr>
          <p:cNvSpPr/>
          <p:nvPr/>
        </p:nvSpPr>
        <p:spPr>
          <a:xfrm>
            <a:off x="0" y="0"/>
            <a:ext cx="1575582" cy="653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ABOUT ME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8" name="Picture 4" descr="Avatar, male, man, person, user, young icon">
            <a:extLst>
              <a:ext uri="{FF2B5EF4-FFF2-40B4-BE49-F238E27FC236}">
                <a16:creationId xmlns:a16="http://schemas.microsoft.com/office/drawing/2014/main" id="{5F93C5A7-75B0-4F49-80D9-E29715FE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85" y="1223168"/>
            <a:ext cx="1582030" cy="15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B236F-A8AA-4920-BB35-B55F9363392A}"/>
              </a:ext>
            </a:extLst>
          </p:cNvPr>
          <p:cNvSpPr txBox="1"/>
          <p:nvPr/>
        </p:nvSpPr>
        <p:spPr>
          <a:xfrm>
            <a:off x="3743830" y="2828973"/>
            <a:ext cx="47043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  <a:latin typeface="Berlin Sans FB" panose="020E0602020502020306" pitchFamily="34" charset="0"/>
                <a:ea typeface="Segoe UI Black" panose="020B0A02040204020203" pitchFamily="34" charset="0"/>
                <a:cs typeface="Lato" panose="020F0502020204030203" pitchFamily="34" charset="0"/>
              </a:rPr>
              <a:t>GONÇALO MARTINS</a:t>
            </a:r>
            <a:endParaRPr lang="en-US" sz="4000" dirty="0">
              <a:solidFill>
                <a:schemeClr val="bg1"/>
              </a:solidFill>
              <a:latin typeface="Berlin Sans FB" panose="020E0602020502020306" pitchFamily="34" charset="0"/>
              <a:ea typeface="Segoe UI Black" panose="020B0A0204020402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460EF-1676-4BE3-8861-75CBD3DBAFAB}"/>
              </a:ext>
            </a:extLst>
          </p:cNvPr>
          <p:cNvSpPr txBox="1"/>
          <p:nvPr/>
        </p:nvSpPr>
        <p:spPr>
          <a:xfrm>
            <a:off x="4011243" y="3652852"/>
            <a:ext cx="41694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Electrical</a:t>
            </a:r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pt-PT" sz="20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Computer</a:t>
            </a:r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Engineering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6CCF1-8B7D-4A64-962B-9BCA07ABDE1E}"/>
              </a:ext>
            </a:extLst>
          </p:cNvPr>
          <p:cNvSpPr txBox="1"/>
          <p:nvPr/>
        </p:nvSpPr>
        <p:spPr>
          <a:xfrm>
            <a:off x="5058811" y="5041180"/>
            <a:ext cx="2089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ABOUT ME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43B31-FB15-46F2-AC8F-CB20FA418296}"/>
              </a:ext>
            </a:extLst>
          </p:cNvPr>
          <p:cNvSpPr txBox="1"/>
          <p:nvPr/>
        </p:nvSpPr>
        <p:spPr>
          <a:xfrm>
            <a:off x="968945" y="5826434"/>
            <a:ext cx="10283483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currently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student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last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year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BSC + </a:t>
            </a:r>
            <a:r>
              <a:rPr lang="pt-PT" sz="2000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lang="pt-PT" sz="2000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lang="pt-PT" sz="2000" b="1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b="1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lang="pt-PT" sz="2000" b="1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lang="pt-PT" sz="2000" b="1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>
                <a:solidFill>
                  <a:srgbClr val="00B0F0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FEUP, Porto, Portugal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major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specialization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lang="pt-PT" sz="2000" b="1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b="1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r>
              <a:rPr lang="pt-PT" sz="2000" b="1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hard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working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commited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person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who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always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ready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to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learn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new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things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expand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knowledge</a:t>
            </a:r>
            <a:endParaRPr lang="pt-PT" sz="2000" b="1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areas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interest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Autonomous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Navigation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Industrial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Smart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Programming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9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8457633" y="101504"/>
            <a:ext cx="1572632" cy="376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HOBBIES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HOBBIES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137AC-CA6F-47B5-B527-4EF0C02FE9C3}"/>
              </a:ext>
            </a:extLst>
          </p:cNvPr>
          <p:cNvGrpSpPr/>
          <p:nvPr/>
        </p:nvGrpSpPr>
        <p:grpSpPr>
          <a:xfrm>
            <a:off x="2175096" y="1727756"/>
            <a:ext cx="10016904" cy="1015663"/>
            <a:chOff x="1067408" y="1798915"/>
            <a:chExt cx="10016904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1A0260-4DE8-4424-AB74-F6655E9DD837}"/>
                </a:ext>
              </a:extLst>
            </p:cNvPr>
            <p:cNvSpPr txBox="1"/>
            <p:nvPr/>
          </p:nvSpPr>
          <p:spPr>
            <a:xfrm>
              <a:off x="2064610" y="1798915"/>
              <a:ext cx="90197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pt-PT" sz="2400" dirty="0" err="1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Watch</a:t>
              </a:r>
              <a:r>
                <a:rPr lang="pt-PT" sz="2400" dirty="0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 </a:t>
              </a:r>
              <a:r>
                <a:rPr lang="pt-PT" sz="2400" dirty="0" err="1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TVShows</a:t>
              </a:r>
              <a:r>
                <a:rPr lang="pt-PT" sz="2400" dirty="0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 &amp; </a:t>
              </a:r>
              <a:r>
                <a:rPr lang="pt-PT" sz="2400" dirty="0" err="1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Movies</a:t>
              </a:r>
              <a:endPara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lvl="1"/>
              <a:r>
                <a:rPr lang="pt-PT" dirty="0">
                  <a:solidFill>
                    <a:srgbClr val="C4D3D6"/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Favourites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TVShows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: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Friends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Breaking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Bad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Prison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Break </a:t>
              </a:r>
            </a:p>
            <a:p>
              <a:pPr lvl="1"/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Favourite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Movies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: Die Hard,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Avengers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Harry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Potter</a:t>
              </a:r>
              <a:endPara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12" name="Picture 2" descr="Netflix Logo Png - Free Transparent PNG Logos">
              <a:extLst>
                <a:ext uri="{FF2B5EF4-FFF2-40B4-BE49-F238E27FC236}">
                  <a16:creationId xmlns:a16="http://schemas.microsoft.com/office/drawing/2014/main" id="{EE897CD5-B1C8-4E87-91F6-6492ECAE76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408" y="1822754"/>
              <a:ext cx="1126500" cy="84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C05657-34D7-4F1F-8457-626E594FA06B}"/>
              </a:ext>
            </a:extLst>
          </p:cNvPr>
          <p:cNvGrpSpPr/>
          <p:nvPr/>
        </p:nvGrpSpPr>
        <p:grpSpPr>
          <a:xfrm>
            <a:off x="2445797" y="2831735"/>
            <a:ext cx="9746203" cy="1292662"/>
            <a:chOff x="1490509" y="3055294"/>
            <a:chExt cx="9746203" cy="12926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CB0AE2-3F2A-4E1C-B933-7569444D0A42}"/>
                </a:ext>
              </a:extLst>
            </p:cNvPr>
            <p:cNvSpPr txBox="1"/>
            <p:nvPr/>
          </p:nvSpPr>
          <p:spPr>
            <a:xfrm>
              <a:off x="2217010" y="3055294"/>
              <a:ext cx="90197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pt-PT" sz="2400" dirty="0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Sports</a:t>
              </a:r>
              <a:endPara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lvl="1"/>
              <a:r>
                <a:rPr lang="pt-PT" dirty="0">
                  <a:solidFill>
                    <a:srgbClr val="C4D3D6"/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“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body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achieves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what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mind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believes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”</a:t>
              </a:r>
            </a:p>
            <a:p>
              <a:pPr lvl="1"/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Weekly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practising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in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gym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also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play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regulary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  <a:p>
              <a:pPr lvl="1"/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Football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Padel</a:t>
              </a:r>
              <a:endPara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15" name="Picture 4" descr="Feet Clipart Soccer - Bola De Futebol Desenho - Png Download - Full Size  Clipart (#469601) - PinClipart">
              <a:extLst>
                <a:ext uri="{FF2B5EF4-FFF2-40B4-BE49-F238E27FC236}">
                  <a16:creationId xmlns:a16="http://schemas.microsoft.com/office/drawing/2014/main" id="{CC7462E3-0B16-48CC-A480-7672752B0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509" y="3203852"/>
              <a:ext cx="585097" cy="59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708A58-229F-4916-9230-5613A97B9947}"/>
              </a:ext>
            </a:extLst>
          </p:cNvPr>
          <p:cNvGrpSpPr/>
          <p:nvPr/>
        </p:nvGrpSpPr>
        <p:grpSpPr>
          <a:xfrm>
            <a:off x="2449824" y="4124398"/>
            <a:ext cx="9742176" cy="1015663"/>
            <a:chOff x="1494536" y="4347957"/>
            <a:chExt cx="9742176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D81520-DE8C-4BCD-B1A9-3D77F475B3F2}"/>
                </a:ext>
              </a:extLst>
            </p:cNvPr>
            <p:cNvSpPr txBox="1"/>
            <p:nvPr/>
          </p:nvSpPr>
          <p:spPr>
            <a:xfrm>
              <a:off x="2217010" y="4347957"/>
              <a:ext cx="90197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pt-PT" sz="2400" dirty="0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Travelling</a:t>
              </a:r>
              <a:endPara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lvl="1"/>
              <a:r>
                <a:rPr lang="pt-PT" dirty="0">
                  <a:solidFill>
                    <a:srgbClr val="C4D3D6"/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Already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did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Europe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Interrail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a trip to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Balkans</a:t>
              </a:r>
              <a:endPara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lvl="1"/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Next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plans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: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South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America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Asia</a:t>
              </a:r>
            </a:p>
          </p:txBody>
        </p:sp>
        <p:pic>
          <p:nvPicPr>
            <p:cNvPr id="18" name="Picture 6" descr="Earth planet icon earth icon - Transparent PNG &amp; SVG vector file">
              <a:extLst>
                <a:ext uri="{FF2B5EF4-FFF2-40B4-BE49-F238E27FC236}">
                  <a16:creationId xmlns:a16="http://schemas.microsoft.com/office/drawing/2014/main" id="{56740A42-61D6-410B-A21D-B36E3493C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536" y="4496515"/>
              <a:ext cx="595435" cy="59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92A019-7C2B-44ED-884D-39B07CA5F4E0}"/>
              </a:ext>
            </a:extLst>
          </p:cNvPr>
          <p:cNvGrpSpPr/>
          <p:nvPr/>
        </p:nvGrpSpPr>
        <p:grpSpPr>
          <a:xfrm>
            <a:off x="2449824" y="5131554"/>
            <a:ext cx="9738149" cy="1569660"/>
            <a:chOff x="1494536" y="5355113"/>
            <a:chExt cx="9738149" cy="156966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D54038-C552-470A-8AB6-696F2488665B}"/>
                </a:ext>
              </a:extLst>
            </p:cNvPr>
            <p:cNvSpPr txBox="1"/>
            <p:nvPr/>
          </p:nvSpPr>
          <p:spPr>
            <a:xfrm>
              <a:off x="2212983" y="5355113"/>
              <a:ext cx="9019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pt-PT" sz="2400" dirty="0" err="1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Programming</a:t>
              </a:r>
              <a:endPara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lvl="1"/>
              <a:r>
                <a:rPr lang="pt-PT" dirty="0">
                  <a:solidFill>
                    <a:srgbClr val="C4D3D6"/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Programming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can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fun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usefull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great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way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  <a:p>
              <a:pPr lvl="1"/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to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spend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time.</a:t>
              </a:r>
            </a:p>
            <a:p>
              <a:pPr lvl="1"/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I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usally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do some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small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programs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to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practise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learn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  <a:p>
              <a:pPr lvl="1"/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new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languages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</p:txBody>
        </p:sp>
        <p:pic>
          <p:nvPicPr>
            <p:cNvPr id="21" name="Picture 8" descr="programming - The concept solution I مفهوم الحل">
              <a:extLst>
                <a:ext uri="{FF2B5EF4-FFF2-40B4-BE49-F238E27FC236}">
                  <a16:creationId xmlns:a16="http://schemas.microsoft.com/office/drawing/2014/main" id="{991B3AA3-6C13-438A-82AD-9499EBA72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94536" y="5498894"/>
              <a:ext cx="595435" cy="59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458AA867-1ED3-406B-8C1C-7A2672ADCE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DB0DEA-78DE-49C4-8DA6-BAB90E8E5877}"/>
              </a:ext>
            </a:extLst>
          </p:cNvPr>
          <p:cNvSpPr/>
          <p:nvPr/>
        </p:nvSpPr>
        <p:spPr>
          <a:xfrm>
            <a:off x="7678123" y="19338"/>
            <a:ext cx="1381472" cy="5575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HOBBIES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0C219-6D19-4417-AB93-0FCDE13B7A95}"/>
              </a:ext>
            </a:extLst>
          </p:cNvPr>
          <p:cNvSpPr/>
          <p:nvPr/>
        </p:nvSpPr>
        <p:spPr>
          <a:xfrm>
            <a:off x="689876" y="847694"/>
            <a:ext cx="10784114" cy="591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B3BD8-A4EF-4C46-ADA7-E7AE3C81BF2C}"/>
              </a:ext>
            </a:extLst>
          </p:cNvPr>
          <p:cNvSpPr txBox="1"/>
          <p:nvPr/>
        </p:nvSpPr>
        <p:spPr>
          <a:xfrm>
            <a:off x="718009" y="84569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74AA6-A0F6-4224-9312-B7D5A8E309F3}"/>
              </a:ext>
            </a:extLst>
          </p:cNvPr>
          <p:cNvSpPr/>
          <p:nvPr/>
        </p:nvSpPr>
        <p:spPr>
          <a:xfrm>
            <a:off x="1385666" y="1639141"/>
            <a:ext cx="9527169" cy="1312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F21509-BC00-41D8-AC82-BFE82850E185}"/>
              </a:ext>
            </a:extLst>
          </p:cNvPr>
          <p:cNvSpPr/>
          <p:nvPr/>
        </p:nvSpPr>
        <p:spPr>
          <a:xfrm>
            <a:off x="3672114" y="1776875"/>
            <a:ext cx="6386286" cy="10548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04B1F6-31F3-4AA0-BF9B-BDA7FCF6D830}"/>
              </a:ext>
            </a:extLst>
          </p:cNvPr>
          <p:cNvSpPr/>
          <p:nvPr/>
        </p:nvSpPr>
        <p:spPr>
          <a:xfrm>
            <a:off x="2046079" y="1776875"/>
            <a:ext cx="1403879" cy="105485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BF552-8F22-48D5-A83C-CFDABF50E652}"/>
              </a:ext>
            </a:extLst>
          </p:cNvPr>
          <p:cNvSpPr txBox="1"/>
          <p:nvPr/>
        </p:nvSpPr>
        <p:spPr>
          <a:xfrm>
            <a:off x="1292721" y="1302197"/>
            <a:ext cx="183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.</a:t>
            </a:r>
            <a:r>
              <a:rPr lang="pt-PT" dirty="0" err="1">
                <a:solidFill>
                  <a:srgbClr val="00B050"/>
                </a:solidFill>
              </a:rPr>
              <a:t>TextImgBox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D0E1FE-E15D-4F06-BE39-2C3B7197EC31}"/>
              </a:ext>
            </a:extLst>
          </p:cNvPr>
          <p:cNvSpPr txBox="1"/>
          <p:nvPr/>
        </p:nvSpPr>
        <p:spPr>
          <a:xfrm>
            <a:off x="1341126" y="2515471"/>
            <a:ext cx="233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rgbClr val="7030A0"/>
                </a:solidFill>
              </a:rPr>
              <a:t>TextImgBox</a:t>
            </a:r>
            <a:r>
              <a:rPr lang="pt-PT" b="1" dirty="0">
                <a:solidFill>
                  <a:srgbClr val="7030A0"/>
                </a:solidFill>
              </a:rPr>
              <a:t> .</a:t>
            </a:r>
            <a:r>
              <a:rPr lang="pt-PT" b="1" dirty="0" err="1">
                <a:solidFill>
                  <a:srgbClr val="7030A0"/>
                </a:solidFill>
              </a:rPr>
              <a:t>image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919F68-1B35-463B-B9FE-0227E5FA5C8F}"/>
              </a:ext>
            </a:extLst>
          </p:cNvPr>
          <p:cNvSpPr txBox="1"/>
          <p:nvPr/>
        </p:nvSpPr>
        <p:spPr>
          <a:xfrm>
            <a:off x="8368859" y="1698824"/>
            <a:ext cx="233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FFFF00"/>
                </a:solidFill>
              </a:rPr>
              <a:t>TextImgBox</a:t>
            </a:r>
            <a:r>
              <a:rPr lang="pt-PT" dirty="0">
                <a:solidFill>
                  <a:srgbClr val="FFFF00"/>
                </a:solidFill>
              </a:rPr>
              <a:t> .</a:t>
            </a:r>
            <a:r>
              <a:rPr lang="pt-PT" dirty="0" err="1">
                <a:solidFill>
                  <a:srgbClr val="FFFF00"/>
                </a:solidFill>
              </a:rPr>
              <a:t>text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3D1D83-B642-447E-B37C-6D85EB488404}"/>
              </a:ext>
            </a:extLst>
          </p:cNvPr>
          <p:cNvSpPr/>
          <p:nvPr/>
        </p:nvSpPr>
        <p:spPr>
          <a:xfrm>
            <a:off x="6195196" y="4212713"/>
            <a:ext cx="593463" cy="35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h3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7218AE-1D1A-4FB4-B811-1DDB8447E7D5}"/>
              </a:ext>
            </a:extLst>
          </p:cNvPr>
          <p:cNvSpPr/>
          <p:nvPr/>
        </p:nvSpPr>
        <p:spPr>
          <a:xfrm>
            <a:off x="3618018" y="4212713"/>
            <a:ext cx="2577178" cy="350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192005-87D0-4D5B-90CC-C9EC735F2202}"/>
              </a:ext>
            </a:extLst>
          </p:cNvPr>
          <p:cNvSpPr/>
          <p:nvPr/>
        </p:nvSpPr>
        <p:spPr>
          <a:xfrm>
            <a:off x="4122057" y="3222171"/>
            <a:ext cx="5326743" cy="902226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0066C9-5F17-4868-8B83-C4BE5F7DBE83}"/>
              </a:ext>
            </a:extLst>
          </p:cNvPr>
          <p:cNvSpPr/>
          <p:nvPr/>
        </p:nvSpPr>
        <p:spPr>
          <a:xfrm>
            <a:off x="9448800" y="3228650"/>
            <a:ext cx="1260456" cy="350920"/>
          </a:xfrm>
          <a:prstGeom prst="rect">
            <a:avLst/>
          </a:prstGeom>
          <a:solidFill>
            <a:srgbClr val="D9D9D9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p.descricao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8B4925-C80A-4935-8E87-2FC2DFB951CD}"/>
              </a:ext>
            </a:extLst>
          </p:cNvPr>
          <p:cNvSpPr/>
          <p:nvPr/>
        </p:nvSpPr>
        <p:spPr>
          <a:xfrm>
            <a:off x="910573" y="4776663"/>
            <a:ext cx="3486977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ASPECTOS EM COMUM com “</a:t>
            </a:r>
            <a:r>
              <a:rPr lang="pt-PT" dirty="0" err="1"/>
              <a:t>Education</a:t>
            </a:r>
            <a:r>
              <a:rPr lang="pt-PT" dirty="0"/>
              <a:t>”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B7A857-34C0-48C7-B5A9-5EEACC05437A}"/>
              </a:ext>
            </a:extLst>
          </p:cNvPr>
          <p:cNvSpPr/>
          <p:nvPr/>
        </p:nvSpPr>
        <p:spPr>
          <a:xfrm>
            <a:off x="0" y="6804"/>
            <a:ext cx="12192000" cy="6163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E74F22-5AE4-4598-8AD1-39198F53B20A}"/>
              </a:ext>
            </a:extLst>
          </p:cNvPr>
          <p:cNvSpPr txBox="1"/>
          <p:nvPr/>
        </p:nvSpPr>
        <p:spPr>
          <a:xfrm>
            <a:off x="11342299" y="540039"/>
            <a:ext cx="9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7030A0"/>
                </a:solidFill>
              </a:rPr>
              <a:t>navbar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786AEE-1EDF-43DD-BCD3-4C629F15DFFE}"/>
              </a:ext>
            </a:extLst>
          </p:cNvPr>
          <p:cNvSpPr txBox="1"/>
          <p:nvPr/>
        </p:nvSpPr>
        <p:spPr>
          <a:xfrm>
            <a:off x="7329937" y="856681"/>
            <a:ext cx="8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Box h1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6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4179012" y="98476"/>
            <a:ext cx="1102042" cy="4367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SKILLS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5419871" y="974555"/>
            <a:ext cx="135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SKILLS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EE060-0112-47DE-BEFB-167321673EF9}"/>
              </a:ext>
            </a:extLst>
          </p:cNvPr>
          <p:cNvSpPr txBox="1"/>
          <p:nvPr/>
        </p:nvSpPr>
        <p:spPr>
          <a:xfrm>
            <a:off x="2773922" y="1926809"/>
            <a:ext cx="270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Technological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2F947-795D-4FFA-A058-B4F70048DCCC}"/>
              </a:ext>
            </a:extLst>
          </p:cNvPr>
          <p:cNvSpPr txBox="1"/>
          <p:nvPr/>
        </p:nvSpPr>
        <p:spPr>
          <a:xfrm>
            <a:off x="6882812" y="1941340"/>
            <a:ext cx="270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Soft </a:t>
            </a:r>
            <a:r>
              <a:rPr lang="pt-PT" sz="2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Skills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CFB29-473F-4D73-9E48-F70116BD92C4}"/>
              </a:ext>
            </a:extLst>
          </p:cNvPr>
          <p:cNvSpPr txBox="1"/>
          <p:nvPr/>
        </p:nvSpPr>
        <p:spPr>
          <a:xfrm>
            <a:off x="6882812" y="2712719"/>
            <a:ext cx="2700996" cy="325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Teamwork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Wilingness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to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learn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Problem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Solving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Organization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Resilience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Active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Listening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Self-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Motivation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0D73D6-CA2C-4A5E-91BA-C0AC111AA7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CCCCC3-42BB-465B-A952-D38D9D08EA21}"/>
              </a:ext>
            </a:extLst>
          </p:cNvPr>
          <p:cNvSpPr/>
          <p:nvPr/>
        </p:nvSpPr>
        <p:spPr>
          <a:xfrm>
            <a:off x="3154451" y="6804"/>
            <a:ext cx="1389414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SKILLS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1E65-0A4A-4ED8-9B32-FD5A918F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320" y="2403005"/>
            <a:ext cx="3124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8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4179012" y="98476"/>
            <a:ext cx="1102042" cy="4367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SKILLS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5419871" y="974555"/>
            <a:ext cx="1352258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SKILLS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EE060-0112-47DE-BEFB-167321673EF9}"/>
              </a:ext>
            </a:extLst>
          </p:cNvPr>
          <p:cNvSpPr txBox="1"/>
          <p:nvPr/>
        </p:nvSpPr>
        <p:spPr>
          <a:xfrm>
            <a:off x="2792498" y="1941340"/>
            <a:ext cx="270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Technological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2F947-795D-4FFA-A058-B4F70048DCCC}"/>
              </a:ext>
            </a:extLst>
          </p:cNvPr>
          <p:cNvSpPr txBox="1"/>
          <p:nvPr/>
        </p:nvSpPr>
        <p:spPr>
          <a:xfrm>
            <a:off x="6882812" y="1941340"/>
            <a:ext cx="270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Soft </a:t>
            </a:r>
            <a:r>
              <a:rPr lang="pt-PT" sz="2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Skills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CFB29-473F-4D73-9E48-F70116BD92C4}"/>
              </a:ext>
            </a:extLst>
          </p:cNvPr>
          <p:cNvSpPr txBox="1"/>
          <p:nvPr/>
        </p:nvSpPr>
        <p:spPr>
          <a:xfrm>
            <a:off x="6882812" y="2712719"/>
            <a:ext cx="2700996" cy="325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Teamwork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Wilingness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to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learn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Problem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Solving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Organization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Resilience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Active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Listening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Self-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Motivation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0D73D6-CA2C-4A5E-91BA-C0AC111AA7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CCCCC3-42BB-465B-A952-D38D9D08EA21}"/>
              </a:ext>
            </a:extLst>
          </p:cNvPr>
          <p:cNvSpPr/>
          <p:nvPr/>
        </p:nvSpPr>
        <p:spPr>
          <a:xfrm>
            <a:off x="3154451" y="6804"/>
            <a:ext cx="1389414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SKILLS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1E65-0A4A-4ED8-9B32-FD5A918F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96" y="2403005"/>
            <a:ext cx="3124200" cy="3571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BB8753-3F47-4F6B-A1E5-4661A3FD3464}"/>
              </a:ext>
            </a:extLst>
          </p:cNvPr>
          <p:cNvSpPr/>
          <p:nvPr/>
        </p:nvSpPr>
        <p:spPr>
          <a:xfrm>
            <a:off x="689876" y="847694"/>
            <a:ext cx="10784114" cy="591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09816-89D0-46CF-939A-B7E06A1A9B42}"/>
              </a:ext>
            </a:extLst>
          </p:cNvPr>
          <p:cNvSpPr txBox="1"/>
          <p:nvPr/>
        </p:nvSpPr>
        <p:spPr>
          <a:xfrm>
            <a:off x="718009" y="84569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5BD83-2282-4980-B56F-07E0BE658EF0}"/>
              </a:ext>
            </a:extLst>
          </p:cNvPr>
          <p:cNvSpPr/>
          <p:nvPr/>
        </p:nvSpPr>
        <p:spPr>
          <a:xfrm>
            <a:off x="0" y="6804"/>
            <a:ext cx="12192000" cy="6163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35986-25A0-4C13-8B05-3FDC18FDF02B}"/>
              </a:ext>
            </a:extLst>
          </p:cNvPr>
          <p:cNvSpPr txBox="1"/>
          <p:nvPr/>
        </p:nvSpPr>
        <p:spPr>
          <a:xfrm>
            <a:off x="11342299" y="540039"/>
            <a:ext cx="9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7030A0"/>
                </a:solidFill>
              </a:rPr>
              <a:t>navbar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2884B4-B80B-448A-A583-C50671FA93DF}"/>
              </a:ext>
            </a:extLst>
          </p:cNvPr>
          <p:cNvSpPr txBox="1"/>
          <p:nvPr/>
        </p:nvSpPr>
        <p:spPr>
          <a:xfrm>
            <a:off x="6882812" y="897610"/>
            <a:ext cx="8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Box h1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690A7B-3581-4BBE-8388-52F77A72FB96}"/>
              </a:ext>
            </a:extLst>
          </p:cNvPr>
          <p:cNvSpPr/>
          <p:nvPr/>
        </p:nvSpPr>
        <p:spPr>
          <a:xfrm>
            <a:off x="8624494" y="911263"/>
            <a:ext cx="2764302" cy="1136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ASPECTOS EM COMUM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4179012" y="98476"/>
            <a:ext cx="1102042" cy="4367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SKILLS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5419871" y="974555"/>
            <a:ext cx="135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SKILLS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EE060-0112-47DE-BEFB-167321673EF9}"/>
              </a:ext>
            </a:extLst>
          </p:cNvPr>
          <p:cNvSpPr txBox="1"/>
          <p:nvPr/>
        </p:nvSpPr>
        <p:spPr>
          <a:xfrm>
            <a:off x="2792378" y="1941340"/>
            <a:ext cx="270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Technological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2F947-795D-4FFA-A058-B4F70048DCCC}"/>
              </a:ext>
            </a:extLst>
          </p:cNvPr>
          <p:cNvSpPr txBox="1"/>
          <p:nvPr/>
        </p:nvSpPr>
        <p:spPr>
          <a:xfrm>
            <a:off x="6882812" y="1941340"/>
            <a:ext cx="270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Soft </a:t>
            </a:r>
            <a:r>
              <a:rPr lang="pt-PT" sz="2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Skills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CFB29-473F-4D73-9E48-F70116BD92C4}"/>
              </a:ext>
            </a:extLst>
          </p:cNvPr>
          <p:cNvSpPr txBox="1"/>
          <p:nvPr/>
        </p:nvSpPr>
        <p:spPr>
          <a:xfrm>
            <a:off x="6882812" y="2712719"/>
            <a:ext cx="2700996" cy="325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Teamwork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Wilingness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to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learn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Problem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Solving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Organization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Resilience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Active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Listening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Self-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Motivation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0D73D6-CA2C-4A5E-91BA-C0AC111AA7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CCCCC3-42BB-465B-A952-D38D9D08EA21}"/>
              </a:ext>
            </a:extLst>
          </p:cNvPr>
          <p:cNvSpPr/>
          <p:nvPr/>
        </p:nvSpPr>
        <p:spPr>
          <a:xfrm>
            <a:off x="3154451" y="6804"/>
            <a:ext cx="1389414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SKILLS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1E65-0A4A-4ED8-9B32-FD5A918F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76" y="2403005"/>
            <a:ext cx="3124200" cy="35718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7EA4C0-8BE5-4E71-8FEC-72C3517A59E0}"/>
              </a:ext>
            </a:extLst>
          </p:cNvPr>
          <p:cNvSpPr/>
          <p:nvPr/>
        </p:nvSpPr>
        <p:spPr>
          <a:xfrm>
            <a:off x="1944914" y="1756229"/>
            <a:ext cx="8316686" cy="452845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AF327-D9E1-4396-B9B9-21B8D78EFD8E}"/>
              </a:ext>
            </a:extLst>
          </p:cNvPr>
          <p:cNvSpPr/>
          <p:nvPr/>
        </p:nvSpPr>
        <p:spPr>
          <a:xfrm>
            <a:off x="2028824" y="1880348"/>
            <a:ext cx="3951061" cy="4329952"/>
          </a:xfrm>
          <a:prstGeom prst="rect">
            <a:avLst/>
          </a:prstGeom>
          <a:noFill/>
          <a:ln>
            <a:solidFill>
              <a:srgbClr val="FF0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04B6D2-A31B-40C7-A32F-022A319E3E5C}"/>
              </a:ext>
            </a:extLst>
          </p:cNvPr>
          <p:cNvSpPr/>
          <p:nvPr/>
        </p:nvSpPr>
        <p:spPr>
          <a:xfrm>
            <a:off x="6145212" y="1880348"/>
            <a:ext cx="3951061" cy="4329952"/>
          </a:xfrm>
          <a:prstGeom prst="rect">
            <a:avLst/>
          </a:prstGeom>
          <a:noFill/>
          <a:ln>
            <a:solidFill>
              <a:srgbClr val="FF0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D1650A-B3B7-43F3-99E6-DBF93D151EF3}"/>
              </a:ext>
            </a:extLst>
          </p:cNvPr>
          <p:cNvSpPr/>
          <p:nvPr/>
        </p:nvSpPr>
        <p:spPr>
          <a:xfrm>
            <a:off x="689876" y="847694"/>
            <a:ext cx="10784114" cy="591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A90EC7-B0AE-4DB3-A404-26B409E06689}"/>
              </a:ext>
            </a:extLst>
          </p:cNvPr>
          <p:cNvSpPr/>
          <p:nvPr/>
        </p:nvSpPr>
        <p:spPr>
          <a:xfrm>
            <a:off x="21049" y="23937"/>
            <a:ext cx="2067491" cy="15558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</a:rPr>
              <a:t>box-</a:t>
            </a:r>
            <a:r>
              <a:rPr lang="pt-PT" dirty="0" err="1">
                <a:solidFill>
                  <a:schemeClr val="tx1"/>
                </a:solidFill>
              </a:rPr>
              <a:t>parent</a:t>
            </a:r>
            <a:r>
              <a:rPr lang="pt-PT" dirty="0">
                <a:solidFill>
                  <a:schemeClr val="tx1"/>
                </a:solidFill>
              </a:rPr>
              <a:t>{</a:t>
            </a:r>
          </a:p>
          <a:p>
            <a:r>
              <a:rPr lang="pt-PT" dirty="0">
                <a:solidFill>
                  <a:schemeClr val="tx1"/>
                </a:solidFill>
              </a:rPr>
              <a:t>display: </a:t>
            </a:r>
            <a:r>
              <a:rPr lang="pt-PT" dirty="0" err="1">
                <a:solidFill>
                  <a:schemeClr val="tx1"/>
                </a:solidFill>
              </a:rPr>
              <a:t>flex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r>
              <a:rPr lang="pt-PT" dirty="0" err="1">
                <a:solidFill>
                  <a:schemeClr val="tx1"/>
                </a:solidFill>
              </a:rPr>
              <a:t>margin</a:t>
            </a:r>
            <a:r>
              <a:rPr lang="pt-PT" dirty="0">
                <a:solidFill>
                  <a:schemeClr val="tx1"/>
                </a:solidFill>
              </a:rPr>
              <a:t> 20px 50px;}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DEEE0-E2DD-4B34-A680-562533DADCD0}"/>
              </a:ext>
            </a:extLst>
          </p:cNvPr>
          <p:cNvCxnSpPr>
            <a:stCxn id="18" idx="1"/>
          </p:cNvCxnSpPr>
          <p:nvPr/>
        </p:nvCxnSpPr>
        <p:spPr>
          <a:xfrm flipV="1">
            <a:off x="689876" y="3806214"/>
            <a:ext cx="1255038" cy="1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B8F976-BC17-41B9-AB09-9B13993F1BBF}"/>
              </a:ext>
            </a:extLst>
          </p:cNvPr>
          <p:cNvCxnSpPr>
            <a:endCxn id="18" idx="3"/>
          </p:cNvCxnSpPr>
          <p:nvPr/>
        </p:nvCxnSpPr>
        <p:spPr>
          <a:xfrm>
            <a:off x="10261600" y="3806214"/>
            <a:ext cx="1212390" cy="1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FE6791-C430-4057-9134-358C038456BA}"/>
              </a:ext>
            </a:extLst>
          </p:cNvPr>
          <p:cNvSpPr txBox="1"/>
          <p:nvPr/>
        </p:nvSpPr>
        <p:spPr>
          <a:xfrm>
            <a:off x="900752" y="3220872"/>
            <a:ext cx="77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C000"/>
                </a:solidFill>
              </a:rPr>
              <a:t>50px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0CB0C5-D1A2-4C9D-83E7-E817B6CF0707}"/>
              </a:ext>
            </a:extLst>
          </p:cNvPr>
          <p:cNvSpPr txBox="1"/>
          <p:nvPr/>
        </p:nvSpPr>
        <p:spPr>
          <a:xfrm>
            <a:off x="10572565" y="3339804"/>
            <a:ext cx="77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C000"/>
                </a:solidFill>
              </a:rPr>
              <a:t>50px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CFA1B6-9486-4B1A-A55E-D18988D0B4C5}"/>
              </a:ext>
            </a:extLst>
          </p:cNvPr>
          <p:cNvCxnSpPr>
            <a:stCxn id="3" idx="2"/>
            <a:endCxn id="18" idx="2"/>
          </p:cNvCxnSpPr>
          <p:nvPr/>
        </p:nvCxnSpPr>
        <p:spPr>
          <a:xfrm flipH="1">
            <a:off x="6081933" y="6284686"/>
            <a:ext cx="21324" cy="480049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A53C14-6215-4553-A410-8DD35D112A2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103257" y="1479815"/>
            <a:ext cx="0" cy="276414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D7979D5-9CB0-416F-AD82-28D745BF4E4A}"/>
              </a:ext>
            </a:extLst>
          </p:cNvPr>
          <p:cNvSpPr txBox="1"/>
          <p:nvPr/>
        </p:nvSpPr>
        <p:spPr>
          <a:xfrm>
            <a:off x="6262147" y="6306288"/>
            <a:ext cx="77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C000"/>
                </a:solidFill>
              </a:rPr>
              <a:t>20px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BBFEE-6E3F-4628-9D8F-74276C351C28}"/>
              </a:ext>
            </a:extLst>
          </p:cNvPr>
          <p:cNvSpPr txBox="1"/>
          <p:nvPr/>
        </p:nvSpPr>
        <p:spPr>
          <a:xfrm>
            <a:off x="6281117" y="1395116"/>
            <a:ext cx="77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C000"/>
                </a:solidFill>
              </a:rPr>
              <a:t>20px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6F6E0B-7E0C-4E12-9954-0293AC656B38}"/>
              </a:ext>
            </a:extLst>
          </p:cNvPr>
          <p:cNvSpPr/>
          <p:nvPr/>
        </p:nvSpPr>
        <p:spPr>
          <a:xfrm>
            <a:off x="10096273" y="27352"/>
            <a:ext cx="2067491" cy="15558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box-</a:t>
            </a:r>
            <a:r>
              <a:rPr lang="pt-PT" dirty="0" err="1">
                <a:solidFill>
                  <a:schemeClr val="bg1"/>
                </a:solidFill>
              </a:rPr>
              <a:t>child</a:t>
            </a:r>
            <a:r>
              <a:rPr lang="pt-PT" dirty="0">
                <a:solidFill>
                  <a:schemeClr val="bg1"/>
                </a:solidFill>
              </a:rPr>
              <a:t>{</a:t>
            </a:r>
          </a:p>
          <a:p>
            <a:r>
              <a:rPr lang="pt-PT" dirty="0">
                <a:solidFill>
                  <a:schemeClr val="bg1"/>
                </a:solidFill>
              </a:rPr>
              <a:t>display: 1;</a:t>
            </a:r>
          </a:p>
          <a:p>
            <a:r>
              <a:rPr lang="pt-PT" dirty="0" err="1">
                <a:solidFill>
                  <a:schemeClr val="bg1"/>
                </a:solidFill>
              </a:rPr>
              <a:t>text-allign:left</a:t>
            </a:r>
            <a:r>
              <a:rPr lang="pt-PT" dirty="0">
                <a:solidFill>
                  <a:schemeClr val="bg1"/>
                </a:solidFill>
              </a:rPr>
              <a:t>;</a:t>
            </a:r>
          </a:p>
          <a:p>
            <a:r>
              <a:rPr lang="pt-PT" dirty="0" err="1">
                <a:solidFill>
                  <a:schemeClr val="bg1"/>
                </a:solidFill>
              </a:rPr>
              <a:t>margin-left</a:t>
            </a:r>
            <a:r>
              <a:rPr lang="pt-PT" dirty="0">
                <a:solidFill>
                  <a:schemeClr val="bg1"/>
                </a:solidFill>
              </a:rPr>
              <a:t>: 25%}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2D82CB-53D1-40CC-B566-B3FF54C0ED53}"/>
              </a:ext>
            </a:extLst>
          </p:cNvPr>
          <p:cNvCxnSpPr>
            <a:cxnSpLocks/>
          </p:cNvCxnSpPr>
          <p:nvPr/>
        </p:nvCxnSpPr>
        <p:spPr>
          <a:xfrm>
            <a:off x="9055025" y="4885899"/>
            <a:ext cx="0" cy="35256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87BFFF-1CC8-4AA2-89CE-CD0E81BCA6A9}"/>
              </a:ext>
            </a:extLst>
          </p:cNvPr>
          <p:cNvSpPr txBox="1"/>
          <p:nvPr/>
        </p:nvSpPr>
        <p:spPr>
          <a:xfrm>
            <a:off x="9180735" y="4869128"/>
            <a:ext cx="77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20px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B59FF7-22CA-4E25-BF51-FCDE143C0FE4}"/>
              </a:ext>
            </a:extLst>
          </p:cNvPr>
          <p:cNvCxnSpPr>
            <a:stCxn id="19" idx="3"/>
          </p:cNvCxnSpPr>
          <p:nvPr/>
        </p:nvCxnSpPr>
        <p:spPr>
          <a:xfrm>
            <a:off x="2088540" y="801860"/>
            <a:ext cx="531830" cy="95436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9D85AF-2D84-4194-803B-6632AFA44BDF}"/>
              </a:ext>
            </a:extLst>
          </p:cNvPr>
          <p:cNvCxnSpPr>
            <a:stCxn id="37" idx="1"/>
          </p:cNvCxnSpPr>
          <p:nvPr/>
        </p:nvCxnSpPr>
        <p:spPr>
          <a:xfrm flipH="1">
            <a:off x="9566621" y="805275"/>
            <a:ext cx="529652" cy="107507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52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5239344" y="101203"/>
            <a:ext cx="1713309" cy="4471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LANGUAGES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LANGUAGES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D8ECE52-4B1D-4CAE-B896-5EC7B120A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45939"/>
              </p:ext>
            </p:extLst>
          </p:nvPr>
        </p:nvGraphicFramePr>
        <p:xfrm>
          <a:off x="2958773" y="2356624"/>
          <a:ext cx="6274454" cy="255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331">
                  <a:extLst>
                    <a:ext uri="{9D8B030D-6E8A-4147-A177-3AD203B41FA5}">
                      <a16:colId xmlns:a16="http://schemas.microsoft.com/office/drawing/2014/main" val="2883149546"/>
                    </a:ext>
                  </a:extLst>
                </a:gridCol>
                <a:gridCol w="2649546">
                  <a:extLst>
                    <a:ext uri="{9D8B030D-6E8A-4147-A177-3AD203B41FA5}">
                      <a16:colId xmlns:a16="http://schemas.microsoft.com/office/drawing/2014/main" val="3129241125"/>
                    </a:ext>
                  </a:extLst>
                </a:gridCol>
                <a:gridCol w="2405577">
                  <a:extLst>
                    <a:ext uri="{9D8B030D-6E8A-4147-A177-3AD203B41FA5}">
                      <a16:colId xmlns:a16="http://schemas.microsoft.com/office/drawing/2014/main" val="736489491"/>
                    </a:ext>
                  </a:extLst>
                </a:gridCol>
              </a:tblGrid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Portuguese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Native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71179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English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Advanced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39515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Spanish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Upper</a:t>
                      </a:r>
                      <a:r>
                        <a:rPr lang="pt-PT" sz="18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Intermediate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53686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German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Elementary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97292"/>
                  </a:ext>
                </a:extLst>
              </a:tr>
            </a:tbl>
          </a:graphicData>
        </a:graphic>
      </p:graphicFrame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D021A92-956B-44B8-941B-5E5011088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2405886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E31925E-2EA8-4E11-B86A-AD89FE9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2990187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A91ADF7-6939-4AD7-A7F7-78E548B5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3700827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C3E53509-511D-442B-B4ED-BFC70EF0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4338536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9E5A6B0-7535-45A2-AE8E-8F9BBB5D88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851E9-1B74-46F3-AC8C-427254269864}"/>
              </a:ext>
            </a:extLst>
          </p:cNvPr>
          <p:cNvSpPr/>
          <p:nvPr/>
        </p:nvSpPr>
        <p:spPr>
          <a:xfrm>
            <a:off x="4439129" y="-15333"/>
            <a:ext cx="160042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LANGUAGES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5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5239344" y="101203"/>
            <a:ext cx="1713309" cy="4471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LANGUAGES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LANGUAGES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D8ECE52-4B1D-4CAE-B896-5EC7B120A2FB}"/>
              </a:ext>
            </a:extLst>
          </p:cNvPr>
          <p:cNvGraphicFramePr>
            <a:graphicFrameLocks noGrp="1"/>
          </p:cNvGraphicFramePr>
          <p:nvPr/>
        </p:nvGraphicFramePr>
        <p:xfrm>
          <a:off x="2958773" y="2356624"/>
          <a:ext cx="6274454" cy="255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331">
                  <a:extLst>
                    <a:ext uri="{9D8B030D-6E8A-4147-A177-3AD203B41FA5}">
                      <a16:colId xmlns:a16="http://schemas.microsoft.com/office/drawing/2014/main" val="2883149546"/>
                    </a:ext>
                  </a:extLst>
                </a:gridCol>
                <a:gridCol w="2649546">
                  <a:extLst>
                    <a:ext uri="{9D8B030D-6E8A-4147-A177-3AD203B41FA5}">
                      <a16:colId xmlns:a16="http://schemas.microsoft.com/office/drawing/2014/main" val="3129241125"/>
                    </a:ext>
                  </a:extLst>
                </a:gridCol>
                <a:gridCol w="2405577">
                  <a:extLst>
                    <a:ext uri="{9D8B030D-6E8A-4147-A177-3AD203B41FA5}">
                      <a16:colId xmlns:a16="http://schemas.microsoft.com/office/drawing/2014/main" val="736489491"/>
                    </a:ext>
                  </a:extLst>
                </a:gridCol>
              </a:tblGrid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Portuguese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Native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71179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English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Advanced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39515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Spanish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Upper</a:t>
                      </a:r>
                      <a:r>
                        <a:rPr lang="pt-PT" sz="18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Intermediate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53686"/>
                  </a:ext>
                </a:extLst>
              </a:tr>
              <a:tr h="63952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Source Sans Pro Black" panose="020B0803030403020204" pitchFamily="34" charset="0"/>
                        <a:ea typeface="Source Sans Pro Black" panose="020B08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German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Source Sans Pro Black" panose="020B0803030403020204" pitchFamily="34" charset="0"/>
                          <a:cs typeface="Lato" panose="020F0502020204030203" pitchFamily="34" charset="0"/>
                        </a:rPr>
                        <a:t>Elementary</a:t>
                      </a:r>
                      <a:endParaRPr lang="en-US" sz="18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Source Sans Pro Black" panose="020B0803030403020204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9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97292"/>
                  </a:ext>
                </a:extLst>
              </a:tr>
            </a:tbl>
          </a:graphicData>
        </a:graphic>
      </p:graphicFrame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D021A92-956B-44B8-941B-5E5011088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2405886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E31925E-2EA8-4E11-B86A-AD89FE9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2990187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A91ADF7-6939-4AD7-A7F7-78E548B5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3700827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C3E53509-511D-442B-B4ED-BFC70EF0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43" y="4338536"/>
            <a:ext cx="535039" cy="5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9E5A6B0-7535-45A2-AE8E-8F9BBB5D88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851E9-1B74-46F3-AC8C-427254269864}"/>
              </a:ext>
            </a:extLst>
          </p:cNvPr>
          <p:cNvSpPr/>
          <p:nvPr/>
        </p:nvSpPr>
        <p:spPr>
          <a:xfrm>
            <a:off x="4439129" y="-15333"/>
            <a:ext cx="160042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LANGUAGES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CD6CC9-35CB-4BB8-8FFC-200D3C081E11}"/>
              </a:ext>
            </a:extLst>
          </p:cNvPr>
          <p:cNvSpPr/>
          <p:nvPr/>
        </p:nvSpPr>
        <p:spPr>
          <a:xfrm>
            <a:off x="689876" y="847694"/>
            <a:ext cx="10784114" cy="591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52E78-DEA9-466B-8B56-34F1B97875A9}"/>
              </a:ext>
            </a:extLst>
          </p:cNvPr>
          <p:cNvSpPr txBox="1"/>
          <p:nvPr/>
        </p:nvSpPr>
        <p:spPr>
          <a:xfrm>
            <a:off x="718009" y="84569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A6DFC7-71C0-4D25-89DE-B3C6861D294F}"/>
              </a:ext>
            </a:extLst>
          </p:cNvPr>
          <p:cNvSpPr/>
          <p:nvPr/>
        </p:nvSpPr>
        <p:spPr>
          <a:xfrm>
            <a:off x="0" y="6804"/>
            <a:ext cx="12192000" cy="6163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97CBC-C573-4FB6-87C7-048537F1B180}"/>
              </a:ext>
            </a:extLst>
          </p:cNvPr>
          <p:cNvSpPr txBox="1"/>
          <p:nvPr/>
        </p:nvSpPr>
        <p:spPr>
          <a:xfrm>
            <a:off x="11342299" y="540039"/>
            <a:ext cx="9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7030A0"/>
                </a:solidFill>
              </a:rPr>
              <a:t>navbar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9C545-27EA-489B-B18A-14FA7462DA2F}"/>
              </a:ext>
            </a:extLst>
          </p:cNvPr>
          <p:cNvSpPr txBox="1"/>
          <p:nvPr/>
        </p:nvSpPr>
        <p:spPr>
          <a:xfrm>
            <a:off x="7329937" y="845697"/>
            <a:ext cx="8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Box h1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3067D8-FE56-454B-BF23-532324A2DF54}"/>
              </a:ext>
            </a:extLst>
          </p:cNvPr>
          <p:cNvSpPr/>
          <p:nvPr/>
        </p:nvSpPr>
        <p:spPr>
          <a:xfrm>
            <a:off x="206924" y="1195561"/>
            <a:ext cx="2482439" cy="2420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/>
              <a:t>table</a:t>
            </a:r>
            <a:r>
              <a:rPr lang="pt-PT" dirty="0"/>
              <a:t>{</a:t>
            </a:r>
          </a:p>
          <a:p>
            <a:r>
              <a:rPr lang="pt-PT" dirty="0" err="1"/>
              <a:t>border</a:t>
            </a:r>
            <a:r>
              <a:rPr lang="pt-PT" dirty="0"/>
              <a:t>: 2px </a:t>
            </a:r>
            <a:r>
              <a:rPr lang="pt-PT" dirty="0" err="1"/>
              <a:t>solid</a:t>
            </a:r>
            <a:r>
              <a:rPr lang="pt-PT" dirty="0"/>
              <a:t> #00B0F0;</a:t>
            </a:r>
          </a:p>
          <a:p>
            <a:r>
              <a:rPr lang="pt-PT" dirty="0" err="1"/>
              <a:t>border</a:t>
            </a:r>
            <a:r>
              <a:rPr lang="pt-PT" dirty="0"/>
              <a:t>-colapse: colapse;</a:t>
            </a:r>
          </a:p>
          <a:p>
            <a:r>
              <a:rPr lang="pt-PT" dirty="0" err="1"/>
              <a:t>table</a:t>
            </a:r>
            <a:r>
              <a:rPr lang="pt-PT" dirty="0"/>
              <a:t>-layout: auto;</a:t>
            </a:r>
          </a:p>
          <a:p>
            <a:r>
              <a:rPr lang="pt-PT" dirty="0" err="1"/>
              <a:t>width</a:t>
            </a:r>
            <a:r>
              <a:rPr lang="pt-PT" dirty="0"/>
              <a:t>: 40%;</a:t>
            </a:r>
          </a:p>
          <a:p>
            <a:r>
              <a:rPr lang="pt-PT" dirty="0" err="1"/>
              <a:t>margin</a:t>
            </a:r>
            <a:r>
              <a:rPr lang="pt-PT" dirty="0"/>
              <a:t> 50px;</a:t>
            </a:r>
          </a:p>
          <a:p>
            <a:r>
              <a:rPr lang="pt-PT" dirty="0" err="1"/>
              <a:t>backgorund</a:t>
            </a:r>
            <a:r>
              <a:rPr lang="pt-PT" dirty="0"/>
              <a:t>-color: #0D0D0D}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EC7765-17F0-4F43-990C-B10069E48F56}"/>
              </a:ext>
            </a:extLst>
          </p:cNvPr>
          <p:cNvSpPr/>
          <p:nvPr/>
        </p:nvSpPr>
        <p:spPr>
          <a:xfrm>
            <a:off x="184743" y="3680203"/>
            <a:ext cx="2504620" cy="136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/>
              <a:t>tr</a:t>
            </a:r>
            <a:r>
              <a:rPr lang="pt-PT" dirty="0"/>
              <a:t>{</a:t>
            </a:r>
          </a:p>
          <a:p>
            <a:r>
              <a:rPr lang="pt-PT" dirty="0" err="1"/>
              <a:t>text-align</a:t>
            </a:r>
            <a:r>
              <a:rPr lang="pt-PT" dirty="0"/>
              <a:t>: </a:t>
            </a:r>
            <a:r>
              <a:rPr lang="pt-PT" dirty="0" err="1"/>
              <a:t>center</a:t>
            </a:r>
            <a:r>
              <a:rPr lang="pt-PT" dirty="0"/>
              <a:t>;</a:t>
            </a:r>
          </a:p>
          <a:p>
            <a:r>
              <a:rPr lang="pt-PT" dirty="0" err="1"/>
              <a:t>padding</a:t>
            </a:r>
            <a:r>
              <a:rPr lang="pt-PT" dirty="0"/>
              <a:t>: 10px;</a:t>
            </a:r>
          </a:p>
          <a:p>
            <a:r>
              <a:rPr lang="pt-PT" dirty="0"/>
              <a:t>}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435AA-9832-4CAE-90A9-EED1ACDFD34C}"/>
              </a:ext>
            </a:extLst>
          </p:cNvPr>
          <p:cNvSpPr/>
          <p:nvPr/>
        </p:nvSpPr>
        <p:spPr>
          <a:xfrm>
            <a:off x="184743" y="5094197"/>
            <a:ext cx="2504620" cy="136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/>
              <a:t>tr-nth-child</a:t>
            </a:r>
            <a:r>
              <a:rPr lang="pt-PT" dirty="0"/>
              <a:t>(</a:t>
            </a:r>
            <a:r>
              <a:rPr lang="pt-PT" dirty="0" err="1"/>
              <a:t>even</a:t>
            </a:r>
            <a:r>
              <a:rPr lang="pt-PT" dirty="0"/>
              <a:t>){</a:t>
            </a:r>
          </a:p>
          <a:p>
            <a:r>
              <a:rPr lang="pt-PT" dirty="0" err="1"/>
              <a:t>backgorund</a:t>
            </a:r>
            <a:r>
              <a:rPr lang="pt-PT" dirty="0"/>
              <a:t>-color: #262626</a:t>
            </a:r>
          </a:p>
          <a:p>
            <a:r>
              <a:rPr lang="pt-PT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4690F19-3EB0-4DC0-96FA-E477352345B8}"/>
              </a:ext>
            </a:extLst>
          </p:cNvPr>
          <p:cNvSpPr/>
          <p:nvPr/>
        </p:nvSpPr>
        <p:spPr>
          <a:xfrm>
            <a:off x="-14068" y="2761589"/>
            <a:ext cx="12206068" cy="4332851"/>
          </a:xfrm>
          <a:prstGeom prst="rect">
            <a:avLst/>
          </a:prstGeom>
          <a:solidFill>
            <a:srgbClr val="231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7036796" y="94157"/>
            <a:ext cx="1572632" cy="376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PROJECTS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PROJECTS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44282-FE5C-4C3C-817A-88015D211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4" r="5114"/>
          <a:stretch/>
        </p:blipFill>
        <p:spPr>
          <a:xfrm>
            <a:off x="1412456" y="1557015"/>
            <a:ext cx="3840000" cy="2160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8982219-3D69-4A0C-BBA8-97D6109FFF0F}"/>
              </a:ext>
            </a:extLst>
          </p:cNvPr>
          <p:cNvGrpSpPr/>
          <p:nvPr/>
        </p:nvGrpSpPr>
        <p:grpSpPr>
          <a:xfrm>
            <a:off x="6939544" y="1557015"/>
            <a:ext cx="3840000" cy="2176797"/>
            <a:chOff x="7337219" y="1970241"/>
            <a:chExt cx="3290888" cy="23907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823B2D-A3E8-4535-B3AC-A9544ABB0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219" y="1970241"/>
              <a:ext cx="3290888" cy="23907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5F0867C-3E09-4945-9274-EA989B43D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2315" y="3199511"/>
              <a:ext cx="1775792" cy="10520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050" name="Picture 2" descr="myBall &amp; Beam: Classic Control Experiment - NI Community - National  Instruments">
            <a:extLst>
              <a:ext uri="{FF2B5EF4-FFF2-40B4-BE49-F238E27FC236}">
                <a16:creationId xmlns:a16="http://schemas.microsoft.com/office/drawing/2014/main" id="{CD9284DB-D1B3-4244-BB75-D45BAFE2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56" y="4387263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evator Floor LED Display | Chris | Flickr">
            <a:extLst>
              <a:ext uri="{FF2B5EF4-FFF2-40B4-BE49-F238E27FC236}">
                <a16:creationId xmlns:a16="http://schemas.microsoft.com/office/drawing/2014/main" id="{2E0F5899-B17C-4BAD-A49E-5F01EA22A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6"/>
          <a:stretch/>
        </p:blipFill>
        <p:spPr bwMode="auto">
          <a:xfrm>
            <a:off x="6939544" y="4387263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0D9FD2-AA8F-48E3-8723-DA40A71C88CB}"/>
              </a:ext>
            </a:extLst>
          </p:cNvPr>
          <p:cNvSpPr txBox="1"/>
          <p:nvPr/>
        </p:nvSpPr>
        <p:spPr>
          <a:xfrm>
            <a:off x="1412456" y="371701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Production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line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automation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B8E55B-0961-4D47-9A81-A7E56D7CF68C}"/>
              </a:ext>
            </a:extLst>
          </p:cNvPr>
          <p:cNvSpPr txBox="1"/>
          <p:nvPr/>
        </p:nvSpPr>
        <p:spPr>
          <a:xfrm>
            <a:off x="6939544" y="371701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MES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platform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development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39C2C4-502C-45A1-BC7A-20378D639D9F}"/>
              </a:ext>
            </a:extLst>
          </p:cNvPr>
          <p:cNvSpPr txBox="1"/>
          <p:nvPr/>
        </p:nvSpPr>
        <p:spPr>
          <a:xfrm>
            <a:off x="1412456" y="652026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Ball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Beam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Controller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E9D2F-5FBB-4E6F-887E-C6FF72F2343E}"/>
              </a:ext>
            </a:extLst>
          </p:cNvPr>
          <p:cNvSpPr txBox="1"/>
          <p:nvPr/>
        </p:nvSpPr>
        <p:spPr>
          <a:xfrm>
            <a:off x="6939544" y="6544940"/>
            <a:ext cx="3840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Elevator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LED display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with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uC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D07CE0A-3C93-455D-A787-88B168053E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085266-C9AA-4B28-9D01-756C14C86460}"/>
              </a:ext>
            </a:extLst>
          </p:cNvPr>
          <p:cNvSpPr/>
          <p:nvPr/>
        </p:nvSpPr>
        <p:spPr>
          <a:xfrm>
            <a:off x="6139329" y="0"/>
            <a:ext cx="160042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PROJECTS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4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4690F19-3EB0-4DC0-96FA-E477352345B8}"/>
              </a:ext>
            </a:extLst>
          </p:cNvPr>
          <p:cNvSpPr/>
          <p:nvPr/>
        </p:nvSpPr>
        <p:spPr>
          <a:xfrm>
            <a:off x="-14068" y="2761589"/>
            <a:ext cx="12206068" cy="4332851"/>
          </a:xfrm>
          <a:prstGeom prst="rect">
            <a:avLst/>
          </a:prstGeom>
          <a:solidFill>
            <a:srgbClr val="231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7036796" y="94157"/>
            <a:ext cx="1572632" cy="376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PROJECTS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PROJECTS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44282-FE5C-4C3C-817A-88015D211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4" r="5114"/>
          <a:stretch/>
        </p:blipFill>
        <p:spPr>
          <a:xfrm>
            <a:off x="1412456" y="1557015"/>
            <a:ext cx="3840000" cy="2160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8982219-3D69-4A0C-BBA8-97D6109FFF0F}"/>
              </a:ext>
            </a:extLst>
          </p:cNvPr>
          <p:cNvGrpSpPr/>
          <p:nvPr/>
        </p:nvGrpSpPr>
        <p:grpSpPr>
          <a:xfrm>
            <a:off x="6939544" y="1557015"/>
            <a:ext cx="3840000" cy="2176797"/>
            <a:chOff x="7337219" y="1970241"/>
            <a:chExt cx="3290888" cy="23907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823B2D-A3E8-4535-B3AC-A9544ABB0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219" y="1970241"/>
              <a:ext cx="3290888" cy="23907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5F0867C-3E09-4945-9274-EA989B43D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2315" y="3199511"/>
              <a:ext cx="1775792" cy="10520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050" name="Picture 2" descr="myBall &amp; Beam: Classic Control Experiment - NI Community - National  Instruments">
            <a:extLst>
              <a:ext uri="{FF2B5EF4-FFF2-40B4-BE49-F238E27FC236}">
                <a16:creationId xmlns:a16="http://schemas.microsoft.com/office/drawing/2014/main" id="{CD9284DB-D1B3-4244-BB75-D45BAFE2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56" y="4387263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evator Floor LED Display | Chris | Flickr">
            <a:extLst>
              <a:ext uri="{FF2B5EF4-FFF2-40B4-BE49-F238E27FC236}">
                <a16:creationId xmlns:a16="http://schemas.microsoft.com/office/drawing/2014/main" id="{2E0F5899-B17C-4BAD-A49E-5F01EA22A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6"/>
          <a:stretch/>
        </p:blipFill>
        <p:spPr bwMode="auto">
          <a:xfrm>
            <a:off x="6939544" y="4387263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0D9FD2-AA8F-48E3-8723-DA40A71C88CB}"/>
              </a:ext>
            </a:extLst>
          </p:cNvPr>
          <p:cNvSpPr txBox="1"/>
          <p:nvPr/>
        </p:nvSpPr>
        <p:spPr>
          <a:xfrm>
            <a:off x="1412456" y="371701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Production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line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automation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B8E55B-0961-4D47-9A81-A7E56D7CF68C}"/>
              </a:ext>
            </a:extLst>
          </p:cNvPr>
          <p:cNvSpPr txBox="1"/>
          <p:nvPr/>
        </p:nvSpPr>
        <p:spPr>
          <a:xfrm>
            <a:off x="6939544" y="371701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MES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platform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development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39C2C4-502C-45A1-BC7A-20378D639D9F}"/>
              </a:ext>
            </a:extLst>
          </p:cNvPr>
          <p:cNvSpPr txBox="1"/>
          <p:nvPr/>
        </p:nvSpPr>
        <p:spPr>
          <a:xfrm>
            <a:off x="1412456" y="652026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Ball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Beam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Controller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E9D2F-5FBB-4E6F-887E-C6FF72F2343E}"/>
              </a:ext>
            </a:extLst>
          </p:cNvPr>
          <p:cNvSpPr txBox="1"/>
          <p:nvPr/>
        </p:nvSpPr>
        <p:spPr>
          <a:xfrm>
            <a:off x="6939544" y="6544940"/>
            <a:ext cx="3840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Elevator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LED display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with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uC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D07CE0A-3C93-455D-A787-88B168053E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085266-C9AA-4B28-9D01-756C14C86460}"/>
              </a:ext>
            </a:extLst>
          </p:cNvPr>
          <p:cNvSpPr/>
          <p:nvPr/>
        </p:nvSpPr>
        <p:spPr>
          <a:xfrm>
            <a:off x="6139329" y="0"/>
            <a:ext cx="160042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PROJECTS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8F7A02-7F25-4215-8915-FEC4A9245EE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042263-E6F3-4359-8819-B9167E06FFA2}"/>
              </a:ext>
            </a:extLst>
          </p:cNvPr>
          <p:cNvSpPr/>
          <p:nvPr/>
        </p:nvSpPr>
        <p:spPr>
          <a:xfrm>
            <a:off x="689876" y="847694"/>
            <a:ext cx="10784114" cy="6246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7DE00-F7DF-46C5-B1C7-FFF7B294925D}"/>
              </a:ext>
            </a:extLst>
          </p:cNvPr>
          <p:cNvSpPr txBox="1"/>
          <p:nvPr/>
        </p:nvSpPr>
        <p:spPr>
          <a:xfrm>
            <a:off x="718009" y="84569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BD78C7-34A9-4CBF-903B-F52199914791}"/>
              </a:ext>
            </a:extLst>
          </p:cNvPr>
          <p:cNvSpPr txBox="1"/>
          <p:nvPr/>
        </p:nvSpPr>
        <p:spPr>
          <a:xfrm>
            <a:off x="11342299" y="540039"/>
            <a:ext cx="9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7030A0"/>
                </a:solidFill>
              </a:rPr>
              <a:t>navbar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B3F6E-33BF-495D-905F-B005931BBBA8}"/>
              </a:ext>
            </a:extLst>
          </p:cNvPr>
          <p:cNvSpPr txBox="1"/>
          <p:nvPr/>
        </p:nvSpPr>
        <p:spPr>
          <a:xfrm>
            <a:off x="7329937" y="845697"/>
            <a:ext cx="8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Box h1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D49F20-2418-436F-87EC-6E878D31AF18}"/>
              </a:ext>
            </a:extLst>
          </p:cNvPr>
          <p:cNvSpPr/>
          <p:nvPr/>
        </p:nvSpPr>
        <p:spPr>
          <a:xfrm>
            <a:off x="8624494" y="911263"/>
            <a:ext cx="2764302" cy="1136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ASPECTOS EM COMUM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BAC5EC-F3CA-49A9-962A-553B3731FA9E}"/>
              </a:ext>
            </a:extLst>
          </p:cNvPr>
          <p:cNvSpPr/>
          <p:nvPr/>
        </p:nvSpPr>
        <p:spPr>
          <a:xfrm>
            <a:off x="0" y="6804"/>
            <a:ext cx="12192000" cy="6507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FD60E-D3EF-4D0B-8784-85E77532B571}"/>
              </a:ext>
            </a:extLst>
          </p:cNvPr>
          <p:cNvSpPr/>
          <p:nvPr/>
        </p:nvSpPr>
        <p:spPr>
          <a:xfrm>
            <a:off x="6222683" y="-29240"/>
            <a:ext cx="160042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PROJECTS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2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4690F19-3EB0-4DC0-96FA-E477352345B8}"/>
              </a:ext>
            </a:extLst>
          </p:cNvPr>
          <p:cNvSpPr/>
          <p:nvPr/>
        </p:nvSpPr>
        <p:spPr>
          <a:xfrm>
            <a:off x="-14068" y="2761589"/>
            <a:ext cx="12206068" cy="4152683"/>
          </a:xfrm>
          <a:prstGeom prst="rect">
            <a:avLst/>
          </a:prstGeom>
          <a:solidFill>
            <a:srgbClr val="231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7036796" y="94157"/>
            <a:ext cx="1572632" cy="376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PROJECTS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PROJECTS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44282-FE5C-4C3C-817A-88015D211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4" r="5114"/>
          <a:stretch/>
        </p:blipFill>
        <p:spPr>
          <a:xfrm>
            <a:off x="1412456" y="1557015"/>
            <a:ext cx="3840000" cy="2160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8982219-3D69-4A0C-BBA8-97D6109FFF0F}"/>
              </a:ext>
            </a:extLst>
          </p:cNvPr>
          <p:cNvGrpSpPr/>
          <p:nvPr/>
        </p:nvGrpSpPr>
        <p:grpSpPr>
          <a:xfrm>
            <a:off x="6939544" y="1557015"/>
            <a:ext cx="3840000" cy="2176797"/>
            <a:chOff x="7337219" y="1970241"/>
            <a:chExt cx="3290888" cy="23907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823B2D-A3E8-4535-B3AC-A9544ABB0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219" y="1970241"/>
              <a:ext cx="3290888" cy="23907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5F0867C-3E09-4945-9274-EA989B43D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2315" y="3199511"/>
              <a:ext cx="1775792" cy="10520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050" name="Picture 2" descr="myBall &amp; Beam: Classic Control Experiment - NI Community - National  Instruments">
            <a:extLst>
              <a:ext uri="{FF2B5EF4-FFF2-40B4-BE49-F238E27FC236}">
                <a16:creationId xmlns:a16="http://schemas.microsoft.com/office/drawing/2014/main" id="{CD9284DB-D1B3-4244-BB75-D45BAFE2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56" y="4387263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evator Floor LED Display | Chris | Flickr">
            <a:extLst>
              <a:ext uri="{FF2B5EF4-FFF2-40B4-BE49-F238E27FC236}">
                <a16:creationId xmlns:a16="http://schemas.microsoft.com/office/drawing/2014/main" id="{2E0F5899-B17C-4BAD-A49E-5F01EA22A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6"/>
          <a:stretch/>
        </p:blipFill>
        <p:spPr bwMode="auto">
          <a:xfrm>
            <a:off x="6939544" y="4387263"/>
            <a:ext cx="38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0D9FD2-AA8F-48E3-8723-DA40A71C88CB}"/>
              </a:ext>
            </a:extLst>
          </p:cNvPr>
          <p:cNvSpPr txBox="1"/>
          <p:nvPr/>
        </p:nvSpPr>
        <p:spPr>
          <a:xfrm>
            <a:off x="1412456" y="371701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Production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line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automation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B8E55B-0961-4D47-9A81-A7E56D7CF68C}"/>
              </a:ext>
            </a:extLst>
          </p:cNvPr>
          <p:cNvSpPr txBox="1"/>
          <p:nvPr/>
        </p:nvSpPr>
        <p:spPr>
          <a:xfrm>
            <a:off x="6939544" y="371701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MES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platform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development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39C2C4-502C-45A1-BC7A-20378D639D9F}"/>
              </a:ext>
            </a:extLst>
          </p:cNvPr>
          <p:cNvSpPr txBox="1"/>
          <p:nvPr/>
        </p:nvSpPr>
        <p:spPr>
          <a:xfrm>
            <a:off x="1412456" y="6520265"/>
            <a:ext cx="3840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Ball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Beam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Controller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E9D2F-5FBB-4E6F-887E-C6FF72F2343E}"/>
              </a:ext>
            </a:extLst>
          </p:cNvPr>
          <p:cNvSpPr txBox="1"/>
          <p:nvPr/>
        </p:nvSpPr>
        <p:spPr>
          <a:xfrm>
            <a:off x="6939544" y="6544940"/>
            <a:ext cx="3840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Elevator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LED display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with</a:t>
            </a:r>
            <a:r>
              <a:rPr lang="pt-PT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uC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D07CE0A-3C93-455D-A787-88B168053E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085266-C9AA-4B28-9D01-756C14C86460}"/>
              </a:ext>
            </a:extLst>
          </p:cNvPr>
          <p:cNvSpPr/>
          <p:nvPr/>
        </p:nvSpPr>
        <p:spPr>
          <a:xfrm>
            <a:off x="6139329" y="0"/>
            <a:ext cx="160042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PROJECTS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0BC26-71EA-40BF-B594-185F8CE3FC84}"/>
              </a:ext>
            </a:extLst>
          </p:cNvPr>
          <p:cNvSpPr/>
          <p:nvPr/>
        </p:nvSpPr>
        <p:spPr>
          <a:xfrm>
            <a:off x="477672" y="1308189"/>
            <a:ext cx="11286698" cy="578625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9B50C-CFA3-4D53-8B36-5BD24B61066E}"/>
              </a:ext>
            </a:extLst>
          </p:cNvPr>
          <p:cNvSpPr/>
          <p:nvPr/>
        </p:nvSpPr>
        <p:spPr>
          <a:xfrm>
            <a:off x="1296537" y="1434466"/>
            <a:ext cx="4067033" cy="27726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539080-2320-44AF-B179-AEE133790B00}"/>
              </a:ext>
            </a:extLst>
          </p:cNvPr>
          <p:cNvSpPr/>
          <p:nvPr/>
        </p:nvSpPr>
        <p:spPr>
          <a:xfrm>
            <a:off x="6828432" y="1442214"/>
            <a:ext cx="4067033" cy="27726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6C059-974C-47AA-A612-F57B74CB2FCA}"/>
              </a:ext>
            </a:extLst>
          </p:cNvPr>
          <p:cNvSpPr/>
          <p:nvPr/>
        </p:nvSpPr>
        <p:spPr>
          <a:xfrm>
            <a:off x="6828432" y="4348867"/>
            <a:ext cx="4067033" cy="26482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C5976-34D3-45C9-BB5A-AC3087C448B9}"/>
              </a:ext>
            </a:extLst>
          </p:cNvPr>
          <p:cNvSpPr/>
          <p:nvPr/>
        </p:nvSpPr>
        <p:spPr>
          <a:xfrm>
            <a:off x="1296535" y="4308671"/>
            <a:ext cx="4067033" cy="269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589444-8B5C-4277-A6F6-CF1EE8B0FC58}"/>
              </a:ext>
            </a:extLst>
          </p:cNvPr>
          <p:cNvSpPr/>
          <p:nvPr/>
        </p:nvSpPr>
        <p:spPr>
          <a:xfrm>
            <a:off x="9538324" y="822192"/>
            <a:ext cx="2482439" cy="1741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.</a:t>
            </a:r>
            <a:r>
              <a:rPr lang="pt-PT" dirty="0" err="1"/>
              <a:t>figurebox</a:t>
            </a:r>
            <a:r>
              <a:rPr lang="pt-PT" dirty="0"/>
              <a:t>{</a:t>
            </a:r>
          </a:p>
          <a:p>
            <a:r>
              <a:rPr lang="pt-PT" dirty="0"/>
              <a:t>display: </a:t>
            </a:r>
            <a:r>
              <a:rPr lang="pt-PT" dirty="0" err="1"/>
              <a:t>flex</a:t>
            </a:r>
            <a:r>
              <a:rPr lang="pt-PT" dirty="0"/>
              <a:t>;</a:t>
            </a:r>
          </a:p>
          <a:p>
            <a:r>
              <a:rPr lang="pt-PT" dirty="0" err="1"/>
              <a:t>flex-wrap</a:t>
            </a:r>
            <a:r>
              <a:rPr lang="pt-PT" dirty="0"/>
              <a:t>: </a:t>
            </a:r>
            <a:r>
              <a:rPr lang="pt-PT" dirty="0" err="1"/>
              <a:t>wrap</a:t>
            </a:r>
            <a:r>
              <a:rPr lang="pt-PT" dirty="0"/>
              <a:t>;</a:t>
            </a:r>
          </a:p>
          <a:p>
            <a:r>
              <a:rPr lang="pt-PT" dirty="0" err="1"/>
              <a:t>justify</a:t>
            </a:r>
            <a:r>
              <a:rPr lang="pt-PT" dirty="0"/>
              <a:t>-contente: </a:t>
            </a:r>
            <a:r>
              <a:rPr lang="pt-PT" dirty="0" err="1"/>
              <a:t>center</a:t>
            </a:r>
            <a:r>
              <a:rPr lang="pt-PT" dirty="0"/>
              <a:t>;}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B9A86-76F4-4DF7-824E-C425053E81A5}"/>
              </a:ext>
            </a:extLst>
          </p:cNvPr>
          <p:cNvSpPr/>
          <p:nvPr/>
        </p:nvSpPr>
        <p:spPr>
          <a:xfrm>
            <a:off x="9538324" y="3129656"/>
            <a:ext cx="2482439" cy="1741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figure{</a:t>
            </a:r>
          </a:p>
          <a:p>
            <a:r>
              <a:rPr lang="pt-PT" dirty="0" err="1"/>
              <a:t>Padding</a:t>
            </a:r>
            <a:r>
              <a:rPr lang="pt-PT" dirty="0"/>
              <a:t>: 4px;</a:t>
            </a:r>
          </a:p>
          <a:p>
            <a:r>
              <a:rPr lang="pt-PT" dirty="0" err="1"/>
              <a:t>margin</a:t>
            </a:r>
            <a:r>
              <a:rPr lang="pt-PT" dirty="0"/>
              <a:t>: 10px 80px;</a:t>
            </a:r>
          </a:p>
          <a:p>
            <a:r>
              <a:rPr lang="pt-PT" dirty="0"/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E436B-D6FB-479E-B733-DE4CE92AB051}"/>
              </a:ext>
            </a:extLst>
          </p:cNvPr>
          <p:cNvSpPr/>
          <p:nvPr/>
        </p:nvSpPr>
        <p:spPr>
          <a:xfrm>
            <a:off x="9538324" y="5070283"/>
            <a:ext cx="2482439" cy="1127742"/>
          </a:xfrm>
          <a:prstGeom prst="rect">
            <a:avLst/>
          </a:prstGeom>
          <a:solidFill>
            <a:schemeClr val="tx1"/>
          </a:solidFill>
          <a:ln>
            <a:solidFill>
              <a:srgbClr val="231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/>
              <a:t>figcaption</a:t>
            </a:r>
            <a:r>
              <a:rPr lang="pt-PT" dirty="0"/>
              <a:t>{</a:t>
            </a:r>
          </a:p>
          <a:p>
            <a:r>
              <a:rPr lang="pt-PT" dirty="0" err="1"/>
              <a:t>Backgorund</a:t>
            </a:r>
            <a:r>
              <a:rPr lang="pt-PT" dirty="0"/>
              <a:t>-color: </a:t>
            </a:r>
            <a:r>
              <a:rPr lang="pt-PT" dirty="0" err="1"/>
              <a:t>black</a:t>
            </a:r>
            <a:r>
              <a:rPr lang="pt-PT" dirty="0"/>
              <a:t>;</a:t>
            </a:r>
          </a:p>
          <a:p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62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5239344" y="101203"/>
            <a:ext cx="1713309" cy="4471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LANGUAGES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DOWNLOADS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E5A6B0-7535-45A2-AE8E-8F9BBB5D88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851E9-1B74-46F3-AC8C-427254269864}"/>
              </a:ext>
            </a:extLst>
          </p:cNvPr>
          <p:cNvSpPr/>
          <p:nvPr/>
        </p:nvSpPr>
        <p:spPr>
          <a:xfrm>
            <a:off x="9025196" y="0"/>
            <a:ext cx="171330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DOWNLOADS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35E15-1B88-4922-976E-C7FFFE4EB61B}"/>
              </a:ext>
            </a:extLst>
          </p:cNvPr>
          <p:cNvSpPr/>
          <p:nvPr/>
        </p:nvSpPr>
        <p:spPr>
          <a:xfrm>
            <a:off x="4835271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FE152-3E79-436C-A3E1-613B83C08692}"/>
              </a:ext>
            </a:extLst>
          </p:cNvPr>
          <p:cNvSpPr/>
          <p:nvPr/>
        </p:nvSpPr>
        <p:spPr>
          <a:xfrm>
            <a:off x="1414476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12530-0EB5-48FD-85A3-4C60FC63545F}"/>
              </a:ext>
            </a:extLst>
          </p:cNvPr>
          <p:cNvSpPr/>
          <p:nvPr/>
        </p:nvSpPr>
        <p:spPr>
          <a:xfrm>
            <a:off x="8256066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0565CD57-69C3-416E-A19E-1D689E72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62" y="3127396"/>
            <a:ext cx="1194045" cy="1194045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A699D7EC-DAD5-4A11-8969-3071431E4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72" y="3167402"/>
            <a:ext cx="1114038" cy="1114038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6EDBA15F-F1AC-44D7-8F3D-E8FE95C24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75" y="3167402"/>
            <a:ext cx="1114038" cy="11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1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15BDC3-BEC2-4588-9413-845282CE6E55}"/>
              </a:ext>
            </a:extLst>
          </p:cNvPr>
          <p:cNvSpPr/>
          <p:nvPr/>
        </p:nvSpPr>
        <p:spPr>
          <a:xfrm>
            <a:off x="-14068" y="4276576"/>
            <a:ext cx="12206068" cy="4825221"/>
          </a:xfrm>
          <a:prstGeom prst="rect">
            <a:avLst/>
          </a:prstGeom>
          <a:solidFill>
            <a:srgbClr val="231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BB8E3-038F-4D43-A62E-92BCD73D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Simple Technology Business Black Electronic Banner, Simplicity, Technology,  Circuit Banner Background Image for Free Download">
            <a:extLst>
              <a:ext uri="{FF2B5EF4-FFF2-40B4-BE49-F238E27FC236}">
                <a16:creationId xmlns:a16="http://schemas.microsoft.com/office/drawing/2014/main" id="{E7CD5385-16A7-4B30-9A7A-93F3D4069F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312"/>
            <a:ext cx="12192000" cy="39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33AD0A-F41B-4CD5-8BE9-9B7A9A2B00A2}"/>
              </a:ext>
            </a:extLst>
          </p:cNvPr>
          <p:cNvSpPr/>
          <p:nvPr/>
        </p:nvSpPr>
        <p:spPr>
          <a:xfrm>
            <a:off x="0" y="0"/>
            <a:ext cx="1575582" cy="653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ABOUT ME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8" name="Picture 4" descr="Avatar, male, man, person, user, young icon">
            <a:extLst>
              <a:ext uri="{FF2B5EF4-FFF2-40B4-BE49-F238E27FC236}">
                <a16:creationId xmlns:a16="http://schemas.microsoft.com/office/drawing/2014/main" id="{5F93C5A7-75B0-4F49-80D9-E29715FE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85" y="1223168"/>
            <a:ext cx="1582030" cy="15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B236F-A8AA-4920-BB35-B55F9363392A}"/>
              </a:ext>
            </a:extLst>
          </p:cNvPr>
          <p:cNvSpPr txBox="1"/>
          <p:nvPr/>
        </p:nvSpPr>
        <p:spPr>
          <a:xfrm>
            <a:off x="3743830" y="2828973"/>
            <a:ext cx="4704327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  <a:latin typeface="Berlin Sans FB" panose="020E0602020502020306" pitchFamily="34" charset="0"/>
                <a:ea typeface="Segoe UI Black" panose="020B0A02040204020203" pitchFamily="34" charset="0"/>
                <a:cs typeface="Lato" panose="020F0502020204030203" pitchFamily="34" charset="0"/>
              </a:rPr>
              <a:t>GONÇALO MARTINS</a:t>
            </a:r>
            <a:endParaRPr lang="en-US" sz="4000" dirty="0">
              <a:solidFill>
                <a:schemeClr val="bg1"/>
              </a:solidFill>
              <a:latin typeface="Berlin Sans FB" panose="020E0602020502020306" pitchFamily="34" charset="0"/>
              <a:ea typeface="Segoe UI Black" panose="020B0A0204020402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460EF-1676-4BE3-8861-75CBD3DBAFAB}"/>
              </a:ext>
            </a:extLst>
          </p:cNvPr>
          <p:cNvSpPr txBox="1"/>
          <p:nvPr/>
        </p:nvSpPr>
        <p:spPr>
          <a:xfrm>
            <a:off x="4011243" y="3652852"/>
            <a:ext cx="4169499" cy="4001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Electrical</a:t>
            </a:r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pt-PT" sz="20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Computer</a:t>
            </a:r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Engineering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6CCF1-8B7D-4A64-962B-9BCA07ABDE1E}"/>
              </a:ext>
            </a:extLst>
          </p:cNvPr>
          <p:cNvSpPr txBox="1"/>
          <p:nvPr/>
        </p:nvSpPr>
        <p:spPr>
          <a:xfrm>
            <a:off x="5058811" y="5041180"/>
            <a:ext cx="2089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ABOUT ME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43B31-FB15-46F2-AC8F-CB20FA418296}"/>
              </a:ext>
            </a:extLst>
          </p:cNvPr>
          <p:cNvSpPr txBox="1"/>
          <p:nvPr/>
        </p:nvSpPr>
        <p:spPr>
          <a:xfrm>
            <a:off x="968945" y="5826434"/>
            <a:ext cx="10283483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currently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student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last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year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lang="pt-PT" sz="2000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BSC + </a:t>
            </a:r>
            <a:r>
              <a:rPr lang="pt-PT" sz="2000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lang="pt-PT" sz="2000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lang="pt-PT" sz="2000" b="1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b="1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lang="pt-PT" sz="2000" b="1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lang="pt-PT" sz="2000" b="1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>
                <a:solidFill>
                  <a:srgbClr val="00B0F0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FEUP, Porto, Portugal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major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specialization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lang="pt-PT" sz="2000" b="1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b="1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r>
              <a:rPr lang="pt-PT" sz="2000" b="1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hard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working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commited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person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who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always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ready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to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learn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new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things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expand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knowledge</a:t>
            </a:r>
            <a:endParaRPr lang="pt-PT" sz="2000" b="1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areas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interest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Autonomous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Navigation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Industrial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Smart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Programming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DBD844-2D7C-4989-987D-091E2586BF52}"/>
              </a:ext>
            </a:extLst>
          </p:cNvPr>
          <p:cNvSpPr/>
          <p:nvPr/>
        </p:nvSpPr>
        <p:spPr>
          <a:xfrm>
            <a:off x="9903655" y="2345374"/>
            <a:ext cx="2077316" cy="707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Cover h1{</a:t>
            </a:r>
            <a:r>
              <a:rPr lang="pt-PT" dirty="0" err="1"/>
              <a:t>font</a:t>
            </a:r>
            <a:r>
              <a:rPr lang="pt-PT" dirty="0"/>
              <a:t>: 40px </a:t>
            </a:r>
            <a:r>
              <a:rPr lang="pt-PT" dirty="0" err="1"/>
              <a:t>Overpass</a:t>
            </a:r>
            <a:r>
              <a:rPr lang="pt-PT" dirty="0"/>
              <a:t>;}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3A7AE-670A-40E8-8F14-34DE5060F32F}"/>
              </a:ext>
            </a:extLst>
          </p:cNvPr>
          <p:cNvSpPr/>
          <p:nvPr/>
        </p:nvSpPr>
        <p:spPr>
          <a:xfrm>
            <a:off x="9903655" y="3231247"/>
            <a:ext cx="2077316" cy="882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</a:rPr>
              <a:t>font</a:t>
            </a:r>
            <a:r>
              <a:rPr lang="pt-PT" dirty="0">
                <a:solidFill>
                  <a:schemeClr val="tx1"/>
                </a:solidFill>
              </a:rPr>
              <a:t>: 20px Lato;</a:t>
            </a:r>
          </a:p>
          <a:p>
            <a:r>
              <a:rPr lang="en-US" dirty="0">
                <a:solidFill>
                  <a:schemeClr val="tx1"/>
                </a:solidFill>
              </a:rPr>
              <a:t>color: </a:t>
            </a:r>
            <a:r>
              <a:rPr lang="en-US" dirty="0" err="1">
                <a:solidFill>
                  <a:schemeClr val="tx1"/>
                </a:solidFill>
              </a:rPr>
              <a:t>rgb</a:t>
            </a:r>
            <a:r>
              <a:rPr lang="en-US" dirty="0">
                <a:solidFill>
                  <a:schemeClr val="tx1"/>
                </a:solidFill>
              </a:rPr>
              <a:t>(191,191,191);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31BD7D-55F1-4E1D-9B7A-9CBFAF06D64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180742" y="3672393"/>
            <a:ext cx="1722913" cy="2667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3F500B-B296-467F-A2E9-210BF2C64D6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8448157" y="2699317"/>
            <a:ext cx="1455498" cy="4835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69196A-A5F9-454E-9284-D6140A3542E0}"/>
              </a:ext>
            </a:extLst>
          </p:cNvPr>
          <p:cNvCxnSpPr>
            <a:cxnSpLocks/>
          </p:cNvCxnSpPr>
          <p:nvPr/>
        </p:nvCxnSpPr>
        <p:spPr>
          <a:xfrm>
            <a:off x="6097856" y="3387306"/>
            <a:ext cx="0" cy="41845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908C9B-470A-448F-A5BD-0426989FBEB0}"/>
              </a:ext>
            </a:extLst>
          </p:cNvPr>
          <p:cNvCxnSpPr>
            <a:cxnSpLocks/>
          </p:cNvCxnSpPr>
          <p:nvPr/>
        </p:nvCxnSpPr>
        <p:spPr>
          <a:xfrm>
            <a:off x="6081297" y="677312"/>
            <a:ext cx="14695" cy="54585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F64704-ABE4-4EAF-8819-643A8E09CE19}"/>
              </a:ext>
            </a:extLst>
          </p:cNvPr>
          <p:cNvCxnSpPr>
            <a:cxnSpLocks/>
          </p:cNvCxnSpPr>
          <p:nvPr/>
        </p:nvCxnSpPr>
        <p:spPr>
          <a:xfrm>
            <a:off x="6095992" y="4072542"/>
            <a:ext cx="14695" cy="54585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08FF2A3-5AEE-44A5-90AE-EBBB5BF5CCA4}"/>
              </a:ext>
            </a:extLst>
          </p:cNvPr>
          <p:cNvSpPr/>
          <p:nvPr/>
        </p:nvSpPr>
        <p:spPr>
          <a:xfrm>
            <a:off x="9223257" y="816574"/>
            <a:ext cx="2757714" cy="1122206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cover {</a:t>
            </a:r>
            <a:r>
              <a:rPr lang="pt-PT" dirty="0" err="1"/>
              <a:t>Padding</a:t>
            </a:r>
            <a:r>
              <a:rPr lang="pt-PT" dirty="0"/>
              <a:t>-top: 50px;</a:t>
            </a:r>
          </a:p>
          <a:p>
            <a:r>
              <a:rPr lang="pt-PT" dirty="0" err="1"/>
              <a:t>Padding-bottom</a:t>
            </a:r>
            <a:r>
              <a:rPr lang="pt-PT" dirty="0"/>
              <a:t>: 50px;</a:t>
            </a:r>
          </a:p>
          <a:p>
            <a:r>
              <a:rPr lang="pt-PT" dirty="0" err="1"/>
              <a:t>Line-height</a:t>
            </a:r>
            <a:r>
              <a:rPr lang="pt-PT" dirty="0"/>
              <a:t>: 5px;}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796523-5F1E-4881-A6EA-6D3D545B40CC}"/>
              </a:ext>
            </a:extLst>
          </p:cNvPr>
          <p:cNvSpPr/>
          <p:nvPr/>
        </p:nvSpPr>
        <p:spPr>
          <a:xfrm>
            <a:off x="0" y="677312"/>
            <a:ext cx="12192000" cy="3941086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F4986F-9CC0-409F-93EE-F9EA182D1A5C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3122888" y="1955193"/>
            <a:ext cx="2182098" cy="76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62732FE-DED1-49FF-906F-FCC415E41DD3}"/>
              </a:ext>
            </a:extLst>
          </p:cNvPr>
          <p:cNvSpPr/>
          <p:nvPr/>
        </p:nvSpPr>
        <p:spPr>
          <a:xfrm>
            <a:off x="991288" y="1262530"/>
            <a:ext cx="2131600" cy="1385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</a:rPr>
              <a:t>avatar{</a:t>
            </a:r>
            <a:r>
              <a:rPr lang="pt-PT" dirty="0" err="1">
                <a:solidFill>
                  <a:schemeClr val="tx1"/>
                </a:solidFill>
              </a:rPr>
              <a:t>width</a:t>
            </a:r>
            <a:r>
              <a:rPr lang="pt-PT" dirty="0">
                <a:solidFill>
                  <a:schemeClr val="tx1"/>
                </a:solidFill>
              </a:rPr>
              <a:t> 120px;</a:t>
            </a:r>
          </a:p>
          <a:p>
            <a:r>
              <a:rPr lang="pt-PT" dirty="0" err="1">
                <a:solidFill>
                  <a:schemeClr val="tx1"/>
                </a:solidFill>
              </a:rPr>
              <a:t>height</a:t>
            </a:r>
            <a:r>
              <a:rPr lang="pt-PT" dirty="0">
                <a:solidFill>
                  <a:schemeClr val="tx1"/>
                </a:solidFill>
              </a:rPr>
              <a:t>: 120px;</a:t>
            </a:r>
          </a:p>
          <a:p>
            <a:r>
              <a:rPr lang="pt-PT" dirty="0" err="1">
                <a:solidFill>
                  <a:schemeClr val="tx1"/>
                </a:solidFill>
              </a:rPr>
              <a:t>border-radius</a:t>
            </a:r>
            <a:r>
              <a:rPr lang="pt-PT" dirty="0">
                <a:solidFill>
                  <a:schemeClr val="tx1"/>
                </a:solidFill>
              </a:rPr>
              <a:t>: 50%;}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B3DFC6-4448-432A-BBB0-CC340660E4B5}"/>
              </a:ext>
            </a:extLst>
          </p:cNvPr>
          <p:cNvSpPr txBox="1"/>
          <p:nvPr/>
        </p:nvSpPr>
        <p:spPr>
          <a:xfrm>
            <a:off x="664338" y="4769791"/>
            <a:ext cx="34956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body{</a:t>
            </a:r>
          </a:p>
          <a:p>
            <a:r>
              <a:rPr lang="pt-PT" dirty="0">
                <a:solidFill>
                  <a:schemeClr val="bg1"/>
                </a:solidFill>
              </a:rPr>
              <a:t>background-color: #231E1B;</a:t>
            </a:r>
          </a:p>
          <a:p>
            <a:r>
              <a:rPr lang="pt-PT" dirty="0" err="1">
                <a:solidFill>
                  <a:schemeClr val="bg1"/>
                </a:solidFill>
              </a:rPr>
              <a:t>text-allign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/>
                </a:solidFill>
              </a:rPr>
              <a:t>center</a:t>
            </a:r>
            <a:r>
              <a:rPr lang="pt-PT" dirty="0">
                <a:solidFill>
                  <a:schemeClr val="bg1"/>
                </a:solidFill>
              </a:rPr>
              <a:t>;</a:t>
            </a:r>
          </a:p>
          <a:p>
            <a:r>
              <a:rPr lang="pt-PT" dirty="0" err="1">
                <a:solidFill>
                  <a:schemeClr val="bg1"/>
                </a:solidFill>
              </a:rPr>
              <a:t>font</a:t>
            </a:r>
            <a:r>
              <a:rPr lang="pt-PT" dirty="0">
                <a:solidFill>
                  <a:schemeClr val="bg1"/>
                </a:solidFill>
              </a:rPr>
              <a:t> 18px “Lato”, </a:t>
            </a:r>
            <a:r>
              <a:rPr lang="pt-PT" dirty="0" err="1">
                <a:solidFill>
                  <a:schemeClr val="bg1"/>
                </a:solidFill>
              </a:rPr>
              <a:t>sans-serif</a:t>
            </a:r>
            <a:r>
              <a:rPr lang="pt-PT" dirty="0">
                <a:solidFill>
                  <a:schemeClr val="bg1"/>
                </a:solidFill>
              </a:rPr>
              <a:t>;</a:t>
            </a:r>
          </a:p>
          <a:p>
            <a:r>
              <a:rPr lang="pt-PT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18543E-BC5B-4BD0-905C-B249C1BBE936}"/>
              </a:ext>
            </a:extLst>
          </p:cNvPr>
          <p:cNvSpPr/>
          <p:nvPr/>
        </p:nvSpPr>
        <p:spPr>
          <a:xfrm>
            <a:off x="0" y="4678852"/>
            <a:ext cx="12090400" cy="44229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5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5239344" y="101203"/>
            <a:ext cx="1713309" cy="4471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LANGUAGES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DOWNLOADS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E5A6B0-7535-45A2-AE8E-8F9BBB5D88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851E9-1B74-46F3-AC8C-427254269864}"/>
              </a:ext>
            </a:extLst>
          </p:cNvPr>
          <p:cNvSpPr/>
          <p:nvPr/>
        </p:nvSpPr>
        <p:spPr>
          <a:xfrm>
            <a:off x="9025196" y="0"/>
            <a:ext cx="171330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DOWNLOADS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35E15-1B88-4922-976E-C7FFFE4EB61B}"/>
              </a:ext>
            </a:extLst>
          </p:cNvPr>
          <p:cNvSpPr/>
          <p:nvPr/>
        </p:nvSpPr>
        <p:spPr>
          <a:xfrm>
            <a:off x="4835271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FE152-3E79-436C-A3E1-613B83C08692}"/>
              </a:ext>
            </a:extLst>
          </p:cNvPr>
          <p:cNvSpPr/>
          <p:nvPr/>
        </p:nvSpPr>
        <p:spPr>
          <a:xfrm>
            <a:off x="1414476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12530-0EB5-48FD-85A3-4C60FC63545F}"/>
              </a:ext>
            </a:extLst>
          </p:cNvPr>
          <p:cNvSpPr/>
          <p:nvPr/>
        </p:nvSpPr>
        <p:spPr>
          <a:xfrm>
            <a:off x="8256066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0565CD57-69C3-416E-A19E-1D689E72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60" y="3207431"/>
            <a:ext cx="1072249" cy="1072249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A699D7EC-DAD5-4A11-8969-3071431E4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79" y="3165642"/>
            <a:ext cx="1114038" cy="1114038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6EDBA15F-F1AC-44D7-8F3D-E8FE95C24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76" y="3165642"/>
            <a:ext cx="1114038" cy="1114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C6FC59-0394-40BC-96BF-8A9046ECF6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1D1153-07F1-4A65-8B86-5031C9D172F7}"/>
              </a:ext>
            </a:extLst>
          </p:cNvPr>
          <p:cNvSpPr/>
          <p:nvPr/>
        </p:nvSpPr>
        <p:spPr>
          <a:xfrm>
            <a:off x="689876" y="847694"/>
            <a:ext cx="10784114" cy="591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C0B46-E512-405C-A291-9E58F01E7B64}"/>
              </a:ext>
            </a:extLst>
          </p:cNvPr>
          <p:cNvSpPr txBox="1"/>
          <p:nvPr/>
        </p:nvSpPr>
        <p:spPr>
          <a:xfrm>
            <a:off x="718009" y="84569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825E7-4828-420D-BD92-C00ADAE6A48D}"/>
              </a:ext>
            </a:extLst>
          </p:cNvPr>
          <p:cNvSpPr txBox="1"/>
          <p:nvPr/>
        </p:nvSpPr>
        <p:spPr>
          <a:xfrm>
            <a:off x="11342299" y="540039"/>
            <a:ext cx="9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7030A0"/>
                </a:solidFill>
              </a:rPr>
              <a:t>navbar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A3BDF-BC4A-4C97-A762-619D513A0DB0}"/>
              </a:ext>
            </a:extLst>
          </p:cNvPr>
          <p:cNvSpPr txBox="1"/>
          <p:nvPr/>
        </p:nvSpPr>
        <p:spPr>
          <a:xfrm>
            <a:off x="7329937" y="845697"/>
            <a:ext cx="8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Box h1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C64A6-1A27-4AD0-B687-710501F09B28}"/>
              </a:ext>
            </a:extLst>
          </p:cNvPr>
          <p:cNvSpPr/>
          <p:nvPr/>
        </p:nvSpPr>
        <p:spPr>
          <a:xfrm>
            <a:off x="8624494" y="911263"/>
            <a:ext cx="2764302" cy="1136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ASPECTOS EM COMUM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D55CB8-396A-4C2E-86EB-D858EC08C436}"/>
              </a:ext>
            </a:extLst>
          </p:cNvPr>
          <p:cNvSpPr/>
          <p:nvPr/>
        </p:nvSpPr>
        <p:spPr>
          <a:xfrm>
            <a:off x="9176754" y="-19338"/>
            <a:ext cx="171330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DOWNLOADS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BA8E82-C871-41B5-8C74-FD7E998FE197}"/>
              </a:ext>
            </a:extLst>
          </p:cNvPr>
          <p:cNvSpPr/>
          <p:nvPr/>
        </p:nvSpPr>
        <p:spPr>
          <a:xfrm>
            <a:off x="0" y="6804"/>
            <a:ext cx="12192000" cy="6507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5239344" y="101203"/>
            <a:ext cx="1713309" cy="4471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LANGUAGES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DOWNLOADS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E5A6B0-7535-45A2-AE8E-8F9BBB5D88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851E9-1B74-46F3-AC8C-427254269864}"/>
              </a:ext>
            </a:extLst>
          </p:cNvPr>
          <p:cNvSpPr/>
          <p:nvPr/>
        </p:nvSpPr>
        <p:spPr>
          <a:xfrm>
            <a:off x="9025196" y="0"/>
            <a:ext cx="1713309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DOWNLOADS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35E15-1B88-4922-976E-C7FFFE4EB61B}"/>
              </a:ext>
            </a:extLst>
          </p:cNvPr>
          <p:cNvSpPr/>
          <p:nvPr/>
        </p:nvSpPr>
        <p:spPr>
          <a:xfrm>
            <a:off x="4835271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FE152-3E79-436C-A3E1-613B83C08692}"/>
              </a:ext>
            </a:extLst>
          </p:cNvPr>
          <p:cNvSpPr/>
          <p:nvPr/>
        </p:nvSpPr>
        <p:spPr>
          <a:xfrm>
            <a:off x="1414476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12530-0EB5-48FD-85A3-4C60FC63545F}"/>
              </a:ext>
            </a:extLst>
          </p:cNvPr>
          <p:cNvSpPr/>
          <p:nvPr/>
        </p:nvSpPr>
        <p:spPr>
          <a:xfrm>
            <a:off x="8256066" y="2528667"/>
            <a:ext cx="2482439" cy="239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0565CD57-69C3-416E-A19E-1D689E72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62" y="3127396"/>
            <a:ext cx="1194045" cy="1194045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A699D7EC-DAD5-4A11-8969-3071431E4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72" y="3167402"/>
            <a:ext cx="1114038" cy="1114038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6EDBA15F-F1AC-44D7-8F3D-E8FE95C24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75" y="3167402"/>
            <a:ext cx="1114038" cy="1114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74E50B-0B00-4327-8DA9-68661DB8F1BB}"/>
              </a:ext>
            </a:extLst>
          </p:cNvPr>
          <p:cNvSpPr txBox="1"/>
          <p:nvPr/>
        </p:nvSpPr>
        <p:spPr>
          <a:xfrm>
            <a:off x="2058675" y="2159335"/>
            <a:ext cx="156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200x200 </a:t>
            </a:r>
            <a:r>
              <a:rPr lang="pt-PT" dirty="0" err="1">
                <a:solidFill>
                  <a:schemeClr val="bg1"/>
                </a:solidFill>
              </a:rPr>
              <a:t>px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95D30-6C86-48B3-B5A3-82999B16FE77}"/>
              </a:ext>
            </a:extLst>
          </p:cNvPr>
          <p:cNvSpPr txBox="1"/>
          <p:nvPr/>
        </p:nvSpPr>
        <p:spPr>
          <a:xfrm>
            <a:off x="5456923" y="2096033"/>
            <a:ext cx="156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200x200 </a:t>
            </a:r>
            <a:r>
              <a:rPr lang="pt-PT" dirty="0" err="1">
                <a:solidFill>
                  <a:schemeClr val="bg1"/>
                </a:solidFill>
              </a:rPr>
              <a:t>px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96178-8820-4CF3-AFE6-DDE374E7FC04}"/>
              </a:ext>
            </a:extLst>
          </p:cNvPr>
          <p:cNvSpPr txBox="1"/>
          <p:nvPr/>
        </p:nvSpPr>
        <p:spPr>
          <a:xfrm>
            <a:off x="8900262" y="2157338"/>
            <a:ext cx="156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200x200 </a:t>
            </a:r>
            <a:r>
              <a:rPr lang="pt-PT" dirty="0" err="1">
                <a:solidFill>
                  <a:schemeClr val="bg1"/>
                </a:solidFill>
              </a:rPr>
              <a:t>px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74B15-4BC8-4D2F-8515-09195FF620CE}"/>
              </a:ext>
            </a:extLst>
          </p:cNvPr>
          <p:cNvSpPr txBox="1"/>
          <p:nvPr/>
        </p:nvSpPr>
        <p:spPr>
          <a:xfrm>
            <a:off x="2115947" y="2758064"/>
            <a:ext cx="156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80x80 </a:t>
            </a:r>
            <a:r>
              <a:rPr lang="pt-PT" dirty="0" err="1"/>
              <a:t>px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EE40F-6573-43F5-8907-3A00D5257C8E}"/>
              </a:ext>
            </a:extLst>
          </p:cNvPr>
          <p:cNvSpPr txBox="1"/>
          <p:nvPr/>
        </p:nvSpPr>
        <p:spPr>
          <a:xfrm>
            <a:off x="5519472" y="2734768"/>
            <a:ext cx="156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80x80 </a:t>
            </a:r>
            <a:r>
              <a:rPr lang="pt-PT" dirty="0" err="1"/>
              <a:t>px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871C2-2AE9-402A-827D-777B1E1AB9EF}"/>
              </a:ext>
            </a:extLst>
          </p:cNvPr>
          <p:cNvSpPr txBox="1"/>
          <p:nvPr/>
        </p:nvSpPr>
        <p:spPr>
          <a:xfrm>
            <a:off x="8905873" y="2730138"/>
            <a:ext cx="156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80x80 </a:t>
            </a:r>
            <a:r>
              <a:rPr lang="pt-PT" dirty="0" err="1"/>
              <a:t>px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9DC0C5-7890-4301-B89A-EEFDAEE63BEC}"/>
              </a:ext>
            </a:extLst>
          </p:cNvPr>
          <p:cNvSpPr/>
          <p:nvPr/>
        </p:nvSpPr>
        <p:spPr>
          <a:xfrm>
            <a:off x="548640" y="1630620"/>
            <a:ext cx="11071274" cy="410336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268011-C54E-448C-86A5-CA14CF8DDAA7}"/>
              </a:ext>
            </a:extLst>
          </p:cNvPr>
          <p:cNvSpPr txBox="1"/>
          <p:nvPr/>
        </p:nvSpPr>
        <p:spPr>
          <a:xfrm>
            <a:off x="512230" y="1301462"/>
            <a:ext cx="19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buttonbox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8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7E66BB-0F4D-4CC0-AEFB-B91625D7D276}"/>
              </a:ext>
            </a:extLst>
          </p:cNvPr>
          <p:cNvSpPr/>
          <p:nvPr/>
        </p:nvSpPr>
        <p:spPr>
          <a:xfrm>
            <a:off x="12516" y="3032003"/>
            <a:ext cx="12192000" cy="31977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67296" y="3230154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CONTACT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0FF34-D2AF-4A6B-830B-1A01D6C13AC3}"/>
              </a:ext>
            </a:extLst>
          </p:cNvPr>
          <p:cNvSpPr/>
          <p:nvPr/>
        </p:nvSpPr>
        <p:spPr>
          <a:xfrm>
            <a:off x="9943739" y="55085"/>
            <a:ext cx="1718377" cy="4630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CONTACT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C8CCA1-C93F-422B-9C56-D6D38E7315CC}"/>
              </a:ext>
            </a:extLst>
          </p:cNvPr>
          <p:cNvSpPr txBox="1">
            <a:spLocks/>
          </p:cNvSpPr>
          <p:nvPr/>
        </p:nvSpPr>
        <p:spPr>
          <a:xfrm>
            <a:off x="12516" y="620646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Copyright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©</a:t>
            </a:r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Gonçalo Martins 2020 </a:t>
            </a:r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	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84070-674D-4618-9CC1-241D28A352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9739E9-728A-4F46-8976-B3B1B133F8AE}"/>
              </a:ext>
            </a:extLst>
          </p:cNvPr>
          <p:cNvSpPr/>
          <p:nvPr/>
        </p:nvSpPr>
        <p:spPr>
          <a:xfrm>
            <a:off x="10823044" y="-3994"/>
            <a:ext cx="1381472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CONTACT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AE75B7-8AA0-4CC5-848F-0756814E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36" y="4066389"/>
            <a:ext cx="3619500" cy="16435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6CBFF2-780F-46ED-9489-540C170DC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63" y="4248902"/>
            <a:ext cx="3619500" cy="10953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0E34F8-5781-4BAA-A533-5DFF91FFDF92}"/>
              </a:ext>
            </a:extLst>
          </p:cNvPr>
          <p:cNvSpPr/>
          <p:nvPr/>
        </p:nvSpPr>
        <p:spPr>
          <a:xfrm>
            <a:off x="168812" y="3032003"/>
            <a:ext cx="11844997" cy="3825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8E25E-07BD-496A-8B15-D17DCB509FC2}"/>
              </a:ext>
            </a:extLst>
          </p:cNvPr>
          <p:cNvSpPr txBox="1"/>
          <p:nvPr/>
        </p:nvSpPr>
        <p:spPr>
          <a:xfrm>
            <a:off x="295421" y="2600003"/>
            <a:ext cx="1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00B0F0"/>
                </a:solidFill>
              </a:rPr>
              <a:t>footer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4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15BDC3-BEC2-4588-9413-845282CE6E55}"/>
              </a:ext>
            </a:extLst>
          </p:cNvPr>
          <p:cNvSpPr/>
          <p:nvPr/>
        </p:nvSpPr>
        <p:spPr>
          <a:xfrm>
            <a:off x="-14068" y="4276576"/>
            <a:ext cx="12206068" cy="5404453"/>
          </a:xfrm>
          <a:prstGeom prst="rect">
            <a:avLst/>
          </a:prstGeom>
          <a:solidFill>
            <a:srgbClr val="231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BB8E3-038F-4D43-A62E-92BCD73D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Simple Technology Business Black Electronic Banner, Simplicity, Technology,  Circuit Banner Background Image for Free Download">
            <a:extLst>
              <a:ext uri="{FF2B5EF4-FFF2-40B4-BE49-F238E27FC236}">
                <a16:creationId xmlns:a16="http://schemas.microsoft.com/office/drawing/2014/main" id="{E7CD5385-16A7-4B30-9A7A-93F3D4069F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312"/>
            <a:ext cx="12192000" cy="39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33AD0A-F41B-4CD5-8BE9-9B7A9A2B00A2}"/>
              </a:ext>
            </a:extLst>
          </p:cNvPr>
          <p:cNvSpPr/>
          <p:nvPr/>
        </p:nvSpPr>
        <p:spPr>
          <a:xfrm>
            <a:off x="0" y="0"/>
            <a:ext cx="1575582" cy="653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ABOUT ME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8" name="Picture 4" descr="Avatar, male, man, person, user, young icon">
            <a:extLst>
              <a:ext uri="{FF2B5EF4-FFF2-40B4-BE49-F238E27FC236}">
                <a16:creationId xmlns:a16="http://schemas.microsoft.com/office/drawing/2014/main" id="{5F93C5A7-75B0-4F49-80D9-E29715FE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85" y="1223168"/>
            <a:ext cx="1582030" cy="15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B236F-A8AA-4920-BB35-B55F9363392A}"/>
              </a:ext>
            </a:extLst>
          </p:cNvPr>
          <p:cNvSpPr txBox="1"/>
          <p:nvPr/>
        </p:nvSpPr>
        <p:spPr>
          <a:xfrm>
            <a:off x="3743830" y="2828973"/>
            <a:ext cx="47043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  <a:latin typeface="Berlin Sans FB" panose="020E0602020502020306" pitchFamily="34" charset="0"/>
                <a:ea typeface="Segoe UI Black" panose="020B0A02040204020203" pitchFamily="34" charset="0"/>
                <a:cs typeface="Lato" panose="020F0502020204030203" pitchFamily="34" charset="0"/>
              </a:rPr>
              <a:t>GONÇALO MARTINS</a:t>
            </a:r>
            <a:endParaRPr lang="en-US" sz="4000" dirty="0">
              <a:solidFill>
                <a:schemeClr val="bg1"/>
              </a:solidFill>
              <a:latin typeface="Berlin Sans FB" panose="020E0602020502020306" pitchFamily="34" charset="0"/>
              <a:ea typeface="Segoe UI Black" panose="020B0A0204020402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460EF-1676-4BE3-8861-75CBD3DBAFAB}"/>
              </a:ext>
            </a:extLst>
          </p:cNvPr>
          <p:cNvSpPr txBox="1"/>
          <p:nvPr/>
        </p:nvSpPr>
        <p:spPr>
          <a:xfrm>
            <a:off x="4011243" y="3652852"/>
            <a:ext cx="41694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Electrical</a:t>
            </a:r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pt-PT" sz="20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Computer</a:t>
            </a:r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Engineering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6CCF1-8B7D-4A64-962B-9BCA07ABDE1E}"/>
              </a:ext>
            </a:extLst>
          </p:cNvPr>
          <p:cNvSpPr txBox="1"/>
          <p:nvPr/>
        </p:nvSpPr>
        <p:spPr>
          <a:xfrm>
            <a:off x="5058811" y="5041180"/>
            <a:ext cx="2089055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ABOUT ME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43B31-FB15-46F2-AC8F-CB20FA418296}"/>
              </a:ext>
            </a:extLst>
          </p:cNvPr>
          <p:cNvSpPr txBox="1"/>
          <p:nvPr/>
        </p:nvSpPr>
        <p:spPr>
          <a:xfrm>
            <a:off x="968945" y="5826434"/>
            <a:ext cx="10283483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currently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student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last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year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BSC + </a:t>
            </a:r>
            <a:r>
              <a:rPr lang="pt-PT" sz="2000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lang="pt-PT" sz="2000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lang="pt-PT" sz="2000" b="1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b="1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lang="pt-PT" sz="2000" b="1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lang="pt-PT" sz="2000" b="1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>
                <a:solidFill>
                  <a:srgbClr val="00B0F0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FEUP, Porto, Portugal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major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specialization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lang="pt-PT" sz="2000" b="1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b="1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r>
              <a:rPr lang="pt-PT" sz="2000" b="1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hard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working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commited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person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who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always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ready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to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learn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new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things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expand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knowledge</a:t>
            </a:r>
            <a:endParaRPr lang="pt-PT" sz="2000" b="1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areas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interest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Autonomous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Navigation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Industrial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Smart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Programming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C78AC-DD71-47B7-9556-656C750CE122}"/>
              </a:ext>
            </a:extLst>
          </p:cNvPr>
          <p:cNvSpPr/>
          <p:nvPr/>
        </p:nvSpPr>
        <p:spPr>
          <a:xfrm>
            <a:off x="667657" y="4968610"/>
            <a:ext cx="10784114" cy="4451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10E29-9722-455D-87EC-8E0B7306C615}"/>
              </a:ext>
            </a:extLst>
          </p:cNvPr>
          <p:cNvCxnSpPr>
            <a:cxnSpLocks/>
          </p:cNvCxnSpPr>
          <p:nvPr/>
        </p:nvCxnSpPr>
        <p:spPr>
          <a:xfrm flipH="1">
            <a:off x="-14068" y="5960476"/>
            <a:ext cx="6817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B94CFB-B454-4D12-AB4C-D50C9A015A98}"/>
              </a:ext>
            </a:extLst>
          </p:cNvPr>
          <p:cNvCxnSpPr>
            <a:cxnSpLocks/>
          </p:cNvCxnSpPr>
          <p:nvPr/>
        </p:nvCxnSpPr>
        <p:spPr>
          <a:xfrm flipH="1">
            <a:off x="11451771" y="6250768"/>
            <a:ext cx="6817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916A5-1680-4C01-83EE-0B52674C54AA}"/>
              </a:ext>
            </a:extLst>
          </p:cNvPr>
          <p:cNvCxnSpPr>
            <a:cxnSpLocks/>
          </p:cNvCxnSpPr>
          <p:nvPr/>
        </p:nvCxnSpPr>
        <p:spPr>
          <a:xfrm flipH="1">
            <a:off x="6059713" y="4588840"/>
            <a:ext cx="1" cy="3750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6986B0-B133-40DD-B0C1-590858C69C75}"/>
              </a:ext>
            </a:extLst>
          </p:cNvPr>
          <p:cNvCxnSpPr>
            <a:cxnSpLocks/>
          </p:cNvCxnSpPr>
          <p:nvPr/>
        </p:nvCxnSpPr>
        <p:spPr>
          <a:xfrm flipH="1">
            <a:off x="6088965" y="9362895"/>
            <a:ext cx="1" cy="3750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242B98-4919-4481-BFA1-3DEAD70C10CB}"/>
              </a:ext>
            </a:extLst>
          </p:cNvPr>
          <p:cNvSpPr txBox="1"/>
          <p:nvPr/>
        </p:nvSpPr>
        <p:spPr>
          <a:xfrm>
            <a:off x="11488057" y="5769629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50px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50B0D-B700-4A9F-86CB-4C8F2919964E}"/>
              </a:ext>
            </a:extLst>
          </p:cNvPr>
          <p:cNvSpPr txBox="1"/>
          <p:nvPr/>
        </p:nvSpPr>
        <p:spPr>
          <a:xfrm>
            <a:off x="-22219" y="5501108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50px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EE4E0-A53D-4F43-B66B-1D89B97DE38D}"/>
              </a:ext>
            </a:extLst>
          </p:cNvPr>
          <p:cNvSpPr txBox="1"/>
          <p:nvPr/>
        </p:nvSpPr>
        <p:spPr>
          <a:xfrm>
            <a:off x="6269961" y="458752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25px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4162F-FE5A-4CAB-A6C1-179AE6DF59EF}"/>
              </a:ext>
            </a:extLst>
          </p:cNvPr>
          <p:cNvSpPr txBox="1"/>
          <p:nvPr/>
        </p:nvSpPr>
        <p:spPr>
          <a:xfrm>
            <a:off x="6229719" y="9376020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25px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EDE514-C8D1-4F6F-9B86-63555FF4B36B}"/>
              </a:ext>
            </a:extLst>
          </p:cNvPr>
          <p:cNvSpPr/>
          <p:nvPr/>
        </p:nvSpPr>
        <p:spPr>
          <a:xfrm>
            <a:off x="533516" y="2245773"/>
            <a:ext cx="1875855" cy="937143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box{</a:t>
            </a:r>
            <a:r>
              <a:rPr lang="pt-PT" dirty="0" err="1"/>
              <a:t>margin</a:t>
            </a:r>
            <a:r>
              <a:rPr lang="pt-PT" dirty="0"/>
              <a:t>: 25px 50px;</a:t>
            </a:r>
          </a:p>
          <a:p>
            <a:r>
              <a:rPr lang="pt-PT" dirty="0" err="1"/>
              <a:t>padding</a:t>
            </a:r>
            <a:r>
              <a:rPr lang="pt-PT" dirty="0"/>
              <a:t>: 10px}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A9DB-3E5A-4A90-BD4E-D5666D95028F}"/>
              </a:ext>
            </a:extLst>
          </p:cNvPr>
          <p:cNvCxnSpPr>
            <a:cxnSpLocks/>
          </p:cNvCxnSpPr>
          <p:nvPr/>
        </p:nvCxnSpPr>
        <p:spPr>
          <a:xfrm flipH="1">
            <a:off x="6088734" y="5601157"/>
            <a:ext cx="1" cy="37501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87742C-216D-433A-89E3-B30F52AD86E8}"/>
              </a:ext>
            </a:extLst>
          </p:cNvPr>
          <p:cNvSpPr txBox="1"/>
          <p:nvPr/>
        </p:nvSpPr>
        <p:spPr>
          <a:xfrm>
            <a:off x="6164524" y="5565176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30px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31894-594F-4532-A68F-4BA74FD2442C}"/>
              </a:ext>
            </a:extLst>
          </p:cNvPr>
          <p:cNvSpPr/>
          <p:nvPr/>
        </p:nvSpPr>
        <p:spPr>
          <a:xfrm>
            <a:off x="9339719" y="2805790"/>
            <a:ext cx="2510966" cy="14046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box h1{</a:t>
            </a:r>
          </a:p>
          <a:p>
            <a:r>
              <a:rPr lang="pt-PT" dirty="0" err="1"/>
              <a:t>font</a:t>
            </a:r>
            <a:r>
              <a:rPr lang="pt-PT" dirty="0"/>
              <a:t> 32px “Exo 2”</a:t>
            </a:r>
          </a:p>
          <a:p>
            <a:r>
              <a:rPr lang="pt-PT" dirty="0"/>
              <a:t>Color: #00B0F0;</a:t>
            </a:r>
          </a:p>
          <a:p>
            <a:r>
              <a:rPr lang="pt-PT" dirty="0" err="1"/>
              <a:t>Margin-bottom</a:t>
            </a:r>
            <a:r>
              <a:rPr lang="pt-PT" dirty="0"/>
              <a:t>: 30px;}</a:t>
            </a:r>
            <a:endParaRPr lang="en-US" dirty="0"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83EEE276-9B06-402E-A762-30BE67D193D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147866" y="3508096"/>
            <a:ext cx="2191853" cy="1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3BBA9CCE-2EA7-4085-A2DB-A402A1D78D90}"/>
              </a:ext>
            </a:extLst>
          </p:cNvPr>
          <p:cNvCxnSpPr>
            <a:endCxn id="23" idx="2"/>
          </p:cNvCxnSpPr>
          <p:nvPr/>
        </p:nvCxnSpPr>
        <p:spPr>
          <a:xfrm flipH="1" flipV="1">
            <a:off x="1471444" y="3182916"/>
            <a:ext cx="546042" cy="1780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3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15BDC3-BEC2-4588-9413-845282CE6E55}"/>
              </a:ext>
            </a:extLst>
          </p:cNvPr>
          <p:cNvSpPr/>
          <p:nvPr/>
        </p:nvSpPr>
        <p:spPr>
          <a:xfrm>
            <a:off x="-14068" y="4276576"/>
            <a:ext cx="12206068" cy="4825221"/>
          </a:xfrm>
          <a:prstGeom prst="rect">
            <a:avLst/>
          </a:prstGeom>
          <a:solidFill>
            <a:srgbClr val="231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BB8E3-038F-4D43-A62E-92BCD73D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Simple Technology Business Black Electronic Banner, Simplicity, Technology,  Circuit Banner Background Image for Free Download">
            <a:extLst>
              <a:ext uri="{FF2B5EF4-FFF2-40B4-BE49-F238E27FC236}">
                <a16:creationId xmlns:a16="http://schemas.microsoft.com/office/drawing/2014/main" id="{E7CD5385-16A7-4B30-9A7A-93F3D4069F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312"/>
            <a:ext cx="12192000" cy="39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33AD0A-F41B-4CD5-8BE9-9B7A9A2B00A2}"/>
              </a:ext>
            </a:extLst>
          </p:cNvPr>
          <p:cNvSpPr/>
          <p:nvPr/>
        </p:nvSpPr>
        <p:spPr>
          <a:xfrm>
            <a:off x="0" y="1"/>
            <a:ext cx="1575582" cy="6390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ABOUT ME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8" name="Picture 4" descr="Avatar, male, man, person, user, young icon">
            <a:extLst>
              <a:ext uri="{FF2B5EF4-FFF2-40B4-BE49-F238E27FC236}">
                <a16:creationId xmlns:a16="http://schemas.microsoft.com/office/drawing/2014/main" id="{5F93C5A7-75B0-4F49-80D9-E29715FE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85" y="1223168"/>
            <a:ext cx="1582030" cy="15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B236F-A8AA-4920-BB35-B55F9363392A}"/>
              </a:ext>
            </a:extLst>
          </p:cNvPr>
          <p:cNvSpPr txBox="1"/>
          <p:nvPr/>
        </p:nvSpPr>
        <p:spPr>
          <a:xfrm>
            <a:off x="3743830" y="2828973"/>
            <a:ext cx="47043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  <a:latin typeface="Berlin Sans FB" panose="020E0602020502020306" pitchFamily="34" charset="0"/>
                <a:ea typeface="Segoe UI Black" panose="020B0A02040204020203" pitchFamily="34" charset="0"/>
                <a:cs typeface="Lato" panose="020F0502020204030203" pitchFamily="34" charset="0"/>
              </a:rPr>
              <a:t>GONÇALO MARTINS</a:t>
            </a:r>
            <a:endParaRPr lang="en-US" sz="4000" dirty="0">
              <a:solidFill>
                <a:schemeClr val="bg1"/>
              </a:solidFill>
              <a:latin typeface="Berlin Sans FB" panose="020E0602020502020306" pitchFamily="34" charset="0"/>
              <a:ea typeface="Segoe UI Black" panose="020B0A0204020402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460EF-1676-4BE3-8861-75CBD3DBAFAB}"/>
              </a:ext>
            </a:extLst>
          </p:cNvPr>
          <p:cNvSpPr txBox="1"/>
          <p:nvPr/>
        </p:nvSpPr>
        <p:spPr>
          <a:xfrm>
            <a:off x="4011243" y="3652852"/>
            <a:ext cx="41694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Electrical</a:t>
            </a:r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pt-PT" sz="20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Computer</a:t>
            </a:r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Engineering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6CCF1-8B7D-4A64-962B-9BCA07ABDE1E}"/>
              </a:ext>
            </a:extLst>
          </p:cNvPr>
          <p:cNvSpPr txBox="1"/>
          <p:nvPr/>
        </p:nvSpPr>
        <p:spPr>
          <a:xfrm>
            <a:off x="5058811" y="5041180"/>
            <a:ext cx="2089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ABOUT ME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43B31-FB15-46F2-AC8F-CB20FA418296}"/>
              </a:ext>
            </a:extLst>
          </p:cNvPr>
          <p:cNvSpPr txBox="1"/>
          <p:nvPr/>
        </p:nvSpPr>
        <p:spPr>
          <a:xfrm>
            <a:off x="968945" y="5826434"/>
            <a:ext cx="10283483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currently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student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last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year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the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BSC + </a:t>
            </a:r>
            <a:r>
              <a:rPr lang="pt-PT" sz="2000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lang="pt-PT" sz="2000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lang="pt-PT" sz="2000" b="1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b="1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lang="pt-PT" sz="2000" b="1" dirty="0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rgbClr val="90E0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lang="pt-PT" sz="2000" b="1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>
                <a:solidFill>
                  <a:srgbClr val="00B0F0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FEUP, Porto, Portugal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major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specialization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lang="pt-PT" sz="2000" b="1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b="1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r>
              <a:rPr lang="pt-PT" sz="2000" b="1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am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 hard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working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commited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person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who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always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ready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to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learn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new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things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expand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knowledge</a:t>
            </a:r>
            <a:endParaRPr lang="pt-PT" sz="2000" b="1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My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areas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of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interest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are: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Autonomous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Navigation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Industrial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Automation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Smart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Systems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Robotics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Programming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E1263-BE78-47E1-8412-C1B42A914614}"/>
              </a:ext>
            </a:extLst>
          </p:cNvPr>
          <p:cNvSpPr/>
          <p:nvPr/>
        </p:nvSpPr>
        <p:spPr>
          <a:xfrm>
            <a:off x="3154451" y="6804"/>
            <a:ext cx="1389414" cy="632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SKILLS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1B6A6-02BF-44A7-A104-3DBFD3B95197}"/>
              </a:ext>
            </a:extLst>
          </p:cNvPr>
          <p:cNvSpPr/>
          <p:nvPr/>
        </p:nvSpPr>
        <p:spPr>
          <a:xfrm>
            <a:off x="2756899" y="3016526"/>
            <a:ext cx="2733537" cy="13582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/>
              <a:t>navbar</a:t>
            </a:r>
            <a:r>
              <a:rPr lang="pt-PT" dirty="0"/>
              <a:t>{</a:t>
            </a:r>
          </a:p>
          <a:p>
            <a:r>
              <a:rPr lang="pt-PT" dirty="0"/>
              <a:t>Font: 20px “Lato”;</a:t>
            </a:r>
          </a:p>
          <a:p>
            <a:r>
              <a:rPr lang="pt-PT" dirty="0"/>
              <a:t>color: </a:t>
            </a:r>
            <a:r>
              <a:rPr lang="pt-PT" dirty="0" err="1"/>
              <a:t>white</a:t>
            </a:r>
            <a:r>
              <a:rPr lang="pt-PT" dirty="0"/>
              <a:t>,</a:t>
            </a:r>
          </a:p>
          <a:p>
            <a:r>
              <a:rPr lang="pt-PT" dirty="0"/>
              <a:t>background-color: </a:t>
            </a:r>
            <a:r>
              <a:rPr lang="pt-PT" dirty="0" err="1"/>
              <a:t>black</a:t>
            </a:r>
            <a:r>
              <a:rPr lang="pt-PT" dirty="0"/>
              <a:t>;</a:t>
            </a:r>
          </a:p>
          <a:p>
            <a:r>
              <a:rPr lang="pt-PT" dirty="0"/>
              <a:t>}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CC9367-B7B0-4FB0-85D6-2C2CE0C3FCA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42350" y="639006"/>
            <a:ext cx="1181318" cy="23775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F34EB-0FAC-47B6-A493-6DCAEF3985A7}"/>
              </a:ext>
            </a:extLst>
          </p:cNvPr>
          <p:cNvSpPr/>
          <p:nvPr/>
        </p:nvSpPr>
        <p:spPr>
          <a:xfrm>
            <a:off x="208813" y="1456504"/>
            <a:ext cx="2945638" cy="1190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/>
              <a:t>Navbar</a:t>
            </a:r>
            <a:r>
              <a:rPr lang="pt-PT" dirty="0"/>
              <a:t> .</a:t>
            </a:r>
            <a:r>
              <a:rPr lang="pt-PT" dirty="0" err="1"/>
              <a:t>current</a:t>
            </a:r>
            <a:r>
              <a:rPr lang="pt-PT" dirty="0"/>
              <a:t>{</a:t>
            </a:r>
          </a:p>
          <a:p>
            <a:r>
              <a:rPr lang="pt-PT" dirty="0"/>
              <a:t>background-color: 00B0F0;}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C80DF-8E05-4182-84E3-31127122DB17}"/>
              </a:ext>
            </a:extLst>
          </p:cNvPr>
          <p:cNvSpPr/>
          <p:nvPr/>
        </p:nvSpPr>
        <p:spPr>
          <a:xfrm>
            <a:off x="3902554" y="866799"/>
            <a:ext cx="2945638" cy="11901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</a:rPr>
              <a:t>Navbar</a:t>
            </a:r>
            <a:r>
              <a:rPr lang="pt-PT" dirty="0">
                <a:solidFill>
                  <a:schemeClr val="tx1"/>
                </a:solidFill>
              </a:rPr>
              <a:t> a:hover{</a:t>
            </a:r>
          </a:p>
          <a:p>
            <a:r>
              <a:rPr lang="pt-PT" dirty="0">
                <a:solidFill>
                  <a:schemeClr val="tx1"/>
                </a:solidFill>
              </a:rPr>
              <a:t>background-color: </a:t>
            </a:r>
            <a:r>
              <a:rPr lang="pt-PT" dirty="0" err="1">
                <a:solidFill>
                  <a:schemeClr val="tx1"/>
                </a:solidFill>
              </a:rPr>
              <a:t>grey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F4AAF-0880-4D0D-B982-E5370748D08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787791" y="639007"/>
            <a:ext cx="893841" cy="8174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083A44-92AA-4C40-91B6-17A485278961}"/>
              </a:ext>
            </a:extLst>
          </p:cNvPr>
          <p:cNvCxnSpPr>
            <a:stCxn id="3" idx="2"/>
            <a:endCxn id="18" idx="0"/>
          </p:cNvCxnSpPr>
          <p:nvPr/>
        </p:nvCxnSpPr>
        <p:spPr>
          <a:xfrm>
            <a:off x="3849158" y="639006"/>
            <a:ext cx="1526215" cy="22779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9991317-15BC-4980-A4AB-F9ABB9B7B92E}"/>
              </a:ext>
            </a:extLst>
          </p:cNvPr>
          <p:cNvSpPr/>
          <p:nvPr/>
        </p:nvSpPr>
        <p:spPr>
          <a:xfrm>
            <a:off x="8899709" y="2418420"/>
            <a:ext cx="2537548" cy="84765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a:link{texto-decoration: </a:t>
            </a:r>
            <a:r>
              <a:rPr lang="pt-PT" dirty="0" err="1"/>
              <a:t>none</a:t>
            </a:r>
            <a:r>
              <a:rPr lang="pt-PT" dirty="0"/>
              <a:t>;</a:t>
            </a:r>
          </a:p>
          <a:p>
            <a:r>
              <a:rPr lang="pt-PT" dirty="0"/>
              <a:t>color: #90E0EF;}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A44A8-BDBF-4B96-B12A-AF99AD141F5E}"/>
              </a:ext>
            </a:extLst>
          </p:cNvPr>
          <p:cNvSpPr/>
          <p:nvPr/>
        </p:nvSpPr>
        <p:spPr>
          <a:xfrm>
            <a:off x="9895865" y="3466554"/>
            <a:ext cx="253754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a:hover{color: #00B0F0;}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8FB0FB-2B49-464C-9C0A-4535D490D0E1}"/>
              </a:ext>
            </a:extLst>
          </p:cNvPr>
          <p:cNvCxnSpPr>
            <a:cxnSpLocks/>
          </p:cNvCxnSpPr>
          <p:nvPr/>
        </p:nvCxnSpPr>
        <p:spPr>
          <a:xfrm flipV="1">
            <a:off x="5490436" y="4174440"/>
            <a:ext cx="5946821" cy="223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7197F9-E8D4-4370-9DED-89AF47C2C617}"/>
              </a:ext>
            </a:extLst>
          </p:cNvPr>
          <p:cNvCxnSpPr/>
          <p:nvPr/>
        </p:nvCxnSpPr>
        <p:spPr>
          <a:xfrm flipV="1">
            <a:off x="9042400" y="3266074"/>
            <a:ext cx="304800" cy="256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A344680E-B5A5-4278-82DC-2511956A474E}"/>
              </a:ext>
            </a:extLst>
          </p:cNvPr>
          <p:cNvSpPr/>
          <p:nvPr/>
        </p:nvSpPr>
        <p:spPr>
          <a:xfrm>
            <a:off x="0" y="6804"/>
            <a:ext cx="12192000" cy="6163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9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2461845" y="93265"/>
            <a:ext cx="1688124" cy="4120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EDUCATION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951184" y="981795"/>
            <a:ext cx="231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EDUCATION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4C01BB-C292-4303-A21D-C6030B9B7736}"/>
              </a:ext>
            </a:extLst>
          </p:cNvPr>
          <p:cNvSpPr txBox="1"/>
          <p:nvPr/>
        </p:nvSpPr>
        <p:spPr>
          <a:xfrm>
            <a:off x="3169050" y="1729579"/>
            <a:ext cx="9414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Filipa de Vilhena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High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School</a:t>
            </a:r>
            <a:r>
              <a:rPr lang="pt-PT" sz="2400" b="1" dirty="0">
                <a:solidFill>
                  <a:schemeClr val="bg1"/>
                </a:solidFill>
                <a:latin typeface="Lato" panose="020F0502020204030203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		</a:t>
            </a:r>
          </a:p>
          <a:p>
            <a:pPr lvl="1"/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(2013– 2016)</a:t>
            </a:r>
          </a:p>
          <a:p>
            <a:pPr lvl="1"/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High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School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16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Course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Sciences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Technology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38" name="Picture 4" descr="Contactos :: WorkShop - Quadros Interactivos: Partilha de Experiências - 31  Janeiro 2009">
            <a:extLst>
              <a:ext uri="{FF2B5EF4-FFF2-40B4-BE49-F238E27FC236}">
                <a16:creationId xmlns:a16="http://schemas.microsoft.com/office/drawing/2014/main" id="{D53C2A05-DDDF-43D6-A88F-41C7EFD3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8" y="1859912"/>
            <a:ext cx="854982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FEUP cria ferramenta... - Pplware">
            <a:extLst>
              <a:ext uri="{FF2B5EF4-FFF2-40B4-BE49-F238E27FC236}">
                <a16:creationId xmlns:a16="http://schemas.microsoft.com/office/drawing/2014/main" id="{B1B64E37-2D22-4428-B108-DEF352916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8" y="3228434"/>
            <a:ext cx="861444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E5E8665-930E-4EC6-A06A-CE28BEBB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528" y="4905017"/>
            <a:ext cx="854982" cy="8549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83EFFBB-F1F2-4CEE-84A3-AA65ECF19B86}"/>
              </a:ext>
            </a:extLst>
          </p:cNvPr>
          <p:cNvSpPr txBox="1"/>
          <p:nvPr/>
        </p:nvSpPr>
        <p:spPr>
          <a:xfrm>
            <a:off x="3169050" y="3115725"/>
            <a:ext cx="95271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Faculty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Engineering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the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Porto</a:t>
            </a:r>
            <a:r>
              <a:rPr lang="pt-PT" sz="2400" b="1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</a:t>
            </a:r>
          </a:p>
          <a:p>
            <a:pPr lvl="1"/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(2016 – </a:t>
            </a:r>
            <a:r>
              <a:rPr lang="pt-PT" sz="16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present</a:t>
            </a:r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)</a:t>
            </a:r>
          </a:p>
          <a:p>
            <a:pPr lvl="1"/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BSc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+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endParaRPr lang="pt-PT" sz="2000" dirty="0">
              <a:solidFill>
                <a:srgbClr val="EFEFEF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lang="pt-PT" dirty="0">
                <a:solidFill>
                  <a:srgbClr val="EFEFEF"/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Major: </a:t>
            </a:r>
            <a:r>
              <a:rPr lang="pt-PT" dirty="0" err="1">
                <a:solidFill>
                  <a:srgbClr val="EFEFEF"/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Automation</a:t>
            </a:r>
            <a:endParaRPr lang="pt-PT" dirty="0">
              <a:solidFill>
                <a:srgbClr val="EFEFEF"/>
              </a:solidFill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b="1" dirty="0">
                <a:solidFill>
                  <a:srgbClr val="EFEFEF"/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	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Specialization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Robotics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Systems</a:t>
            </a:r>
            <a:endParaRPr lang="pt-PT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F95F2C-D6D1-410F-86F3-F27E8570D348}"/>
              </a:ext>
            </a:extLst>
          </p:cNvPr>
          <p:cNvSpPr txBox="1"/>
          <p:nvPr/>
        </p:nvSpPr>
        <p:spPr>
          <a:xfrm>
            <a:off x="3175510" y="4848394"/>
            <a:ext cx="9019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Budapest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Technology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and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Economics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pPr lvl="1"/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(2019 – 2020)</a:t>
            </a:r>
          </a:p>
          <a:p>
            <a:pPr lvl="1"/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Science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Semester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abroad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by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the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ERASMUS+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program</a:t>
            </a:r>
            <a:endParaRPr lang="pt-PT" b="1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1600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 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9D2F7D-E2BC-402A-A1CC-549667C8D2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CF5AEF-0C0D-473B-89CA-F103BB65D204}"/>
              </a:ext>
            </a:extLst>
          </p:cNvPr>
          <p:cNvSpPr/>
          <p:nvPr/>
        </p:nvSpPr>
        <p:spPr>
          <a:xfrm>
            <a:off x="1674054" y="-3994"/>
            <a:ext cx="1575582" cy="653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EDUCATION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E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2461845" y="93265"/>
            <a:ext cx="1688124" cy="4120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EDUCATION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951184" y="981795"/>
            <a:ext cx="2319999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EDUCATION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4C01BB-C292-4303-A21D-C6030B9B7736}"/>
              </a:ext>
            </a:extLst>
          </p:cNvPr>
          <p:cNvSpPr txBox="1"/>
          <p:nvPr/>
        </p:nvSpPr>
        <p:spPr>
          <a:xfrm>
            <a:off x="3175510" y="1730250"/>
            <a:ext cx="9414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Filipa de Vilhena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High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School</a:t>
            </a:r>
            <a:r>
              <a:rPr lang="pt-PT" sz="2400" b="1" dirty="0">
                <a:solidFill>
                  <a:schemeClr val="bg1"/>
                </a:solidFill>
                <a:latin typeface="Lato" panose="020F0502020204030203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		</a:t>
            </a:r>
          </a:p>
          <a:p>
            <a:pPr lvl="1"/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(2013– 2016)</a:t>
            </a:r>
          </a:p>
          <a:p>
            <a:pPr lvl="1"/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High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School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16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Course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Sciences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Technology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38" name="Picture 4" descr="Contactos :: WorkShop - Quadros Interactivos: Partilha de Experiências - 31  Janeiro 2009">
            <a:extLst>
              <a:ext uri="{FF2B5EF4-FFF2-40B4-BE49-F238E27FC236}">
                <a16:creationId xmlns:a16="http://schemas.microsoft.com/office/drawing/2014/main" id="{D53C2A05-DDDF-43D6-A88F-41C7EFD3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8" y="1859912"/>
            <a:ext cx="854982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FEUP cria ferramenta... - Pplware">
            <a:extLst>
              <a:ext uri="{FF2B5EF4-FFF2-40B4-BE49-F238E27FC236}">
                <a16:creationId xmlns:a16="http://schemas.microsoft.com/office/drawing/2014/main" id="{B1B64E37-2D22-4428-B108-DEF352916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8" y="3228434"/>
            <a:ext cx="861444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E5E8665-930E-4EC6-A06A-CE28BEBB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528" y="4905017"/>
            <a:ext cx="854982" cy="8549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83EFFBB-F1F2-4CEE-84A3-AA65ECF19B86}"/>
              </a:ext>
            </a:extLst>
          </p:cNvPr>
          <p:cNvSpPr txBox="1"/>
          <p:nvPr/>
        </p:nvSpPr>
        <p:spPr>
          <a:xfrm>
            <a:off x="3169050" y="3153961"/>
            <a:ext cx="95271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Faculty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Engineering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the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Porto</a:t>
            </a:r>
            <a:r>
              <a:rPr lang="pt-PT" sz="2400" b="1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</a:t>
            </a:r>
          </a:p>
          <a:p>
            <a:pPr lvl="1"/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(2016 – </a:t>
            </a:r>
            <a:r>
              <a:rPr lang="pt-PT" sz="16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present</a:t>
            </a:r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)</a:t>
            </a:r>
          </a:p>
          <a:p>
            <a:pPr lvl="1"/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BSc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+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endParaRPr lang="pt-PT" sz="2000" dirty="0">
              <a:solidFill>
                <a:srgbClr val="EFEFEF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lang="pt-PT" dirty="0">
                <a:solidFill>
                  <a:srgbClr val="EFEFEF"/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Major: </a:t>
            </a:r>
            <a:r>
              <a:rPr lang="pt-PT" dirty="0" err="1">
                <a:solidFill>
                  <a:srgbClr val="EFEFEF"/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Automation</a:t>
            </a:r>
            <a:endParaRPr lang="pt-PT" dirty="0">
              <a:solidFill>
                <a:srgbClr val="EFEFEF"/>
              </a:solidFill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b="1" dirty="0">
                <a:solidFill>
                  <a:srgbClr val="EFEFEF"/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	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Specialization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Robotics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Systems</a:t>
            </a:r>
            <a:endParaRPr lang="pt-PT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F95F2C-D6D1-410F-86F3-F27E8570D348}"/>
              </a:ext>
            </a:extLst>
          </p:cNvPr>
          <p:cNvSpPr txBox="1"/>
          <p:nvPr/>
        </p:nvSpPr>
        <p:spPr>
          <a:xfrm>
            <a:off x="3175510" y="4807164"/>
            <a:ext cx="9019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Budapest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Technology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and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Economics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pPr lvl="1"/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(2019 – 2020)</a:t>
            </a:r>
          </a:p>
          <a:p>
            <a:pPr lvl="1"/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Science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Semester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abroad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by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the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ERASMUS+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program</a:t>
            </a:r>
            <a:endParaRPr lang="pt-PT" b="1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1600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 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9D2F7D-E2BC-402A-A1CC-549667C8D2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CF5AEF-0C0D-473B-89CA-F103BB65D204}"/>
              </a:ext>
            </a:extLst>
          </p:cNvPr>
          <p:cNvSpPr/>
          <p:nvPr/>
        </p:nvSpPr>
        <p:spPr>
          <a:xfrm>
            <a:off x="1674054" y="-3994"/>
            <a:ext cx="1575582" cy="653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EDUCATION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961BEB-C0DF-42A8-BD39-047A4CFDA3D6}"/>
              </a:ext>
            </a:extLst>
          </p:cNvPr>
          <p:cNvSpPr/>
          <p:nvPr/>
        </p:nvSpPr>
        <p:spPr>
          <a:xfrm>
            <a:off x="0" y="6804"/>
            <a:ext cx="12192000" cy="6163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7FB72B-2310-45CC-B9EF-4DA4AEAD34B9}"/>
              </a:ext>
            </a:extLst>
          </p:cNvPr>
          <p:cNvSpPr/>
          <p:nvPr/>
        </p:nvSpPr>
        <p:spPr>
          <a:xfrm>
            <a:off x="689876" y="968161"/>
            <a:ext cx="10784114" cy="5581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FB1960-B026-4928-98EF-E68BB94085DC}"/>
              </a:ext>
            </a:extLst>
          </p:cNvPr>
          <p:cNvCxnSpPr>
            <a:cxnSpLocks/>
          </p:cNvCxnSpPr>
          <p:nvPr/>
        </p:nvCxnSpPr>
        <p:spPr>
          <a:xfrm flipH="1">
            <a:off x="8151" y="3089989"/>
            <a:ext cx="6817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ED129A-474A-4BB0-BD7B-532D2DB54E7B}"/>
              </a:ext>
            </a:extLst>
          </p:cNvPr>
          <p:cNvCxnSpPr>
            <a:cxnSpLocks/>
          </p:cNvCxnSpPr>
          <p:nvPr/>
        </p:nvCxnSpPr>
        <p:spPr>
          <a:xfrm flipH="1">
            <a:off x="11473990" y="3380281"/>
            <a:ext cx="6817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3E6F98-1BDA-45C4-9A7B-0A4D5EDF54E9}"/>
              </a:ext>
            </a:extLst>
          </p:cNvPr>
          <p:cNvCxnSpPr>
            <a:cxnSpLocks/>
          </p:cNvCxnSpPr>
          <p:nvPr/>
        </p:nvCxnSpPr>
        <p:spPr>
          <a:xfrm flipH="1">
            <a:off x="6081932" y="629987"/>
            <a:ext cx="1" cy="3750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440E98-7E9B-4957-85EB-822147AB5548}"/>
              </a:ext>
            </a:extLst>
          </p:cNvPr>
          <p:cNvCxnSpPr>
            <a:cxnSpLocks/>
          </p:cNvCxnSpPr>
          <p:nvPr/>
        </p:nvCxnSpPr>
        <p:spPr>
          <a:xfrm flipH="1">
            <a:off x="6111184" y="6492408"/>
            <a:ext cx="1" cy="3750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93C8C4-8B5B-4007-9665-D7DD6649C4DF}"/>
              </a:ext>
            </a:extLst>
          </p:cNvPr>
          <p:cNvSpPr txBox="1"/>
          <p:nvPr/>
        </p:nvSpPr>
        <p:spPr>
          <a:xfrm>
            <a:off x="718010" y="93780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98A913-97C1-4101-A125-2CE9A150A711}"/>
              </a:ext>
            </a:extLst>
          </p:cNvPr>
          <p:cNvSpPr txBox="1"/>
          <p:nvPr/>
        </p:nvSpPr>
        <p:spPr>
          <a:xfrm>
            <a:off x="11242769" y="568475"/>
            <a:ext cx="9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7030A0"/>
                </a:solidFill>
              </a:rPr>
              <a:t>navbar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EBBED-2FD3-4E42-B86E-564F35D555D7}"/>
              </a:ext>
            </a:extLst>
          </p:cNvPr>
          <p:cNvSpPr txBox="1"/>
          <p:nvPr/>
        </p:nvSpPr>
        <p:spPr>
          <a:xfrm>
            <a:off x="7271183" y="974163"/>
            <a:ext cx="8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Box h1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E09E8D-0FC6-40A2-8E62-2A4DD18C1373}"/>
              </a:ext>
            </a:extLst>
          </p:cNvPr>
          <p:cNvCxnSpPr>
            <a:cxnSpLocks/>
          </p:cNvCxnSpPr>
          <p:nvPr/>
        </p:nvCxnSpPr>
        <p:spPr>
          <a:xfrm flipH="1">
            <a:off x="6126144" y="1538132"/>
            <a:ext cx="1" cy="37501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360428-C2D9-41FE-AAAD-DA998C9233E6}"/>
              </a:ext>
            </a:extLst>
          </p:cNvPr>
          <p:cNvSpPr/>
          <p:nvPr/>
        </p:nvSpPr>
        <p:spPr>
          <a:xfrm>
            <a:off x="8308982" y="1712042"/>
            <a:ext cx="2764302" cy="1136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ASPECTOS EM COMUM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8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C07DE71-D8CF-4F1B-A0CE-5716D3703432}"/>
              </a:ext>
            </a:extLst>
          </p:cNvPr>
          <p:cNvSpPr/>
          <p:nvPr/>
        </p:nvSpPr>
        <p:spPr>
          <a:xfrm>
            <a:off x="2046079" y="4881713"/>
            <a:ext cx="1403879" cy="126750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2461845" y="93265"/>
            <a:ext cx="1688124" cy="4120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EDUCATION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951184" y="1025337"/>
            <a:ext cx="231999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EDUCATION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4C01BB-C292-4303-A21D-C6030B9B7736}"/>
              </a:ext>
            </a:extLst>
          </p:cNvPr>
          <p:cNvSpPr txBox="1"/>
          <p:nvPr/>
        </p:nvSpPr>
        <p:spPr>
          <a:xfrm>
            <a:off x="3169050" y="1776875"/>
            <a:ext cx="9414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Filipa de Vilhena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High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School</a:t>
            </a:r>
            <a:r>
              <a:rPr lang="pt-PT" sz="2400" b="1" dirty="0">
                <a:solidFill>
                  <a:schemeClr val="bg1"/>
                </a:solidFill>
                <a:latin typeface="Lato" panose="020F0502020204030203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		</a:t>
            </a:r>
          </a:p>
          <a:p>
            <a:pPr lvl="1"/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(2013– 2016)</a:t>
            </a:r>
          </a:p>
          <a:p>
            <a:pPr lvl="1"/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High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School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16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Course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Sciences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Technology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38" name="Picture 4" descr="Contactos :: WorkShop - Quadros Interactivos: Partilha de Experiências - 31  Janeiro 2009">
            <a:extLst>
              <a:ext uri="{FF2B5EF4-FFF2-40B4-BE49-F238E27FC236}">
                <a16:creationId xmlns:a16="http://schemas.microsoft.com/office/drawing/2014/main" id="{D53C2A05-DDDF-43D6-A88F-41C7EFD3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8" y="1932482"/>
            <a:ext cx="854982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FEUP cria ferramenta... - Pplware">
            <a:extLst>
              <a:ext uri="{FF2B5EF4-FFF2-40B4-BE49-F238E27FC236}">
                <a16:creationId xmlns:a16="http://schemas.microsoft.com/office/drawing/2014/main" id="{B1B64E37-2D22-4428-B108-DEF352916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6" y="3357150"/>
            <a:ext cx="861444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E5E8665-930E-4EC6-A06A-CE28BEBB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528" y="4977587"/>
            <a:ext cx="854982" cy="8549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83EFFBB-F1F2-4CEE-84A3-AA65ECF19B86}"/>
              </a:ext>
            </a:extLst>
          </p:cNvPr>
          <p:cNvSpPr txBox="1"/>
          <p:nvPr/>
        </p:nvSpPr>
        <p:spPr>
          <a:xfrm>
            <a:off x="3175511" y="3211147"/>
            <a:ext cx="95271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Faculty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Engineering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the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Porto</a:t>
            </a:r>
            <a:r>
              <a:rPr lang="pt-PT" sz="2400" b="1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</a:t>
            </a:r>
          </a:p>
          <a:p>
            <a:pPr lvl="1"/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(2016 – </a:t>
            </a:r>
            <a:r>
              <a:rPr lang="pt-PT" sz="16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present</a:t>
            </a:r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)</a:t>
            </a:r>
          </a:p>
          <a:p>
            <a:pPr lvl="1"/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BSc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+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endParaRPr lang="pt-PT" sz="2000" dirty="0">
              <a:solidFill>
                <a:srgbClr val="EFEFEF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lang="pt-PT" dirty="0">
                <a:solidFill>
                  <a:srgbClr val="EFEFEF"/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Major: </a:t>
            </a:r>
            <a:r>
              <a:rPr lang="pt-PT" dirty="0" err="1">
                <a:solidFill>
                  <a:srgbClr val="EFEFEF"/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Automation</a:t>
            </a:r>
            <a:endParaRPr lang="pt-PT" dirty="0">
              <a:solidFill>
                <a:srgbClr val="EFEFEF"/>
              </a:solidFill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b="1" dirty="0">
                <a:solidFill>
                  <a:srgbClr val="EFEFEF"/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	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Specialization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Robotics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Systems</a:t>
            </a:r>
            <a:endParaRPr lang="pt-PT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F95F2C-D6D1-410F-86F3-F27E8570D348}"/>
              </a:ext>
            </a:extLst>
          </p:cNvPr>
          <p:cNvSpPr txBox="1"/>
          <p:nvPr/>
        </p:nvSpPr>
        <p:spPr>
          <a:xfrm>
            <a:off x="3175510" y="4871753"/>
            <a:ext cx="9019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Budapest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Technology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and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Economics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pPr lvl="1"/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(2019 – 2020)</a:t>
            </a:r>
          </a:p>
          <a:p>
            <a:pPr lvl="1"/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Science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Semester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abroad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by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the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ERASMUS+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program</a:t>
            </a:r>
            <a:endParaRPr lang="pt-PT" b="1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1600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 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9D2F7D-E2BC-402A-A1CC-549667C8D2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CF5AEF-0C0D-473B-89CA-F103BB65D204}"/>
              </a:ext>
            </a:extLst>
          </p:cNvPr>
          <p:cNvSpPr/>
          <p:nvPr/>
        </p:nvSpPr>
        <p:spPr>
          <a:xfrm>
            <a:off x="1674054" y="-3994"/>
            <a:ext cx="1575582" cy="653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EDUCATION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7FB72B-2310-45CC-B9EF-4DA4AEAD34B9}"/>
              </a:ext>
            </a:extLst>
          </p:cNvPr>
          <p:cNvSpPr/>
          <p:nvPr/>
        </p:nvSpPr>
        <p:spPr>
          <a:xfrm>
            <a:off x="689876" y="968161"/>
            <a:ext cx="10784114" cy="5796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3C8C4-8B5B-4007-9665-D7DD6649C4DF}"/>
              </a:ext>
            </a:extLst>
          </p:cNvPr>
          <p:cNvSpPr txBox="1"/>
          <p:nvPr/>
        </p:nvSpPr>
        <p:spPr>
          <a:xfrm>
            <a:off x="718010" y="937807"/>
            <a:ext cx="6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5B875-6E53-4F2D-ACB0-8DA0E9FAF0C4}"/>
              </a:ext>
            </a:extLst>
          </p:cNvPr>
          <p:cNvSpPr/>
          <p:nvPr/>
        </p:nvSpPr>
        <p:spPr>
          <a:xfrm>
            <a:off x="1385666" y="1639140"/>
            <a:ext cx="9527169" cy="14988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1EDE3-1468-4D3F-8EC0-D9AA71820F1C}"/>
              </a:ext>
            </a:extLst>
          </p:cNvPr>
          <p:cNvSpPr/>
          <p:nvPr/>
        </p:nvSpPr>
        <p:spPr>
          <a:xfrm>
            <a:off x="1385665" y="3198163"/>
            <a:ext cx="9527169" cy="16004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4BD9E0-8C41-44F0-8C80-A029335DB062}"/>
              </a:ext>
            </a:extLst>
          </p:cNvPr>
          <p:cNvSpPr/>
          <p:nvPr/>
        </p:nvSpPr>
        <p:spPr>
          <a:xfrm>
            <a:off x="1385665" y="4858769"/>
            <a:ext cx="9527169" cy="16004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0E93C-FF9A-4595-9016-2ED94B3019DE}"/>
              </a:ext>
            </a:extLst>
          </p:cNvPr>
          <p:cNvSpPr/>
          <p:nvPr/>
        </p:nvSpPr>
        <p:spPr>
          <a:xfrm>
            <a:off x="3672114" y="1776875"/>
            <a:ext cx="6386286" cy="12675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5E11A-4043-49E6-91DD-DD65124BE302}"/>
              </a:ext>
            </a:extLst>
          </p:cNvPr>
          <p:cNvSpPr/>
          <p:nvPr/>
        </p:nvSpPr>
        <p:spPr>
          <a:xfrm>
            <a:off x="3672114" y="3279050"/>
            <a:ext cx="6386286" cy="150175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49A964-EC4B-4A0F-94F3-943DA144D5F2}"/>
              </a:ext>
            </a:extLst>
          </p:cNvPr>
          <p:cNvSpPr/>
          <p:nvPr/>
        </p:nvSpPr>
        <p:spPr>
          <a:xfrm>
            <a:off x="3665654" y="4924198"/>
            <a:ext cx="6392746" cy="13996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6D446-8A60-4476-9070-C4564F5D2A83}"/>
              </a:ext>
            </a:extLst>
          </p:cNvPr>
          <p:cNvSpPr/>
          <p:nvPr/>
        </p:nvSpPr>
        <p:spPr>
          <a:xfrm>
            <a:off x="274071" y="5316567"/>
            <a:ext cx="2649653" cy="12954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/>
              <a:t>TextImgBox</a:t>
            </a:r>
            <a:r>
              <a:rPr lang="pt-PT" dirty="0"/>
              <a:t> .</a:t>
            </a:r>
            <a:r>
              <a:rPr lang="pt-PT" dirty="0" err="1"/>
              <a:t>image</a:t>
            </a:r>
            <a:r>
              <a:rPr lang="pt-PT" dirty="0"/>
              <a:t>{</a:t>
            </a:r>
          </a:p>
          <a:p>
            <a:r>
              <a:rPr lang="pt-PT" dirty="0"/>
              <a:t>display: </a:t>
            </a:r>
            <a:r>
              <a:rPr lang="pt-PT" dirty="0" err="1"/>
              <a:t>inline-block</a:t>
            </a:r>
            <a:r>
              <a:rPr lang="pt-PT" dirty="0"/>
              <a:t>;</a:t>
            </a:r>
          </a:p>
          <a:p>
            <a:r>
              <a:rPr lang="en-US" dirty="0"/>
              <a:t>vertical-align: top;</a:t>
            </a:r>
          </a:p>
          <a:p>
            <a:r>
              <a:rPr lang="en-US" dirty="0"/>
              <a:t>width: 20%}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D1A700-DE07-49C9-B466-1150839E8AF1}"/>
              </a:ext>
            </a:extLst>
          </p:cNvPr>
          <p:cNvCxnSpPr>
            <a:cxnSpLocks/>
          </p:cNvCxnSpPr>
          <p:nvPr/>
        </p:nvCxnSpPr>
        <p:spPr>
          <a:xfrm>
            <a:off x="689876" y="2561705"/>
            <a:ext cx="695789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952352-26D2-47DC-818B-46E98EFC433D}"/>
              </a:ext>
            </a:extLst>
          </p:cNvPr>
          <p:cNvCxnSpPr>
            <a:cxnSpLocks/>
          </p:cNvCxnSpPr>
          <p:nvPr/>
        </p:nvCxnSpPr>
        <p:spPr>
          <a:xfrm>
            <a:off x="10912834" y="2561705"/>
            <a:ext cx="561156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71BC37-AE69-4CBF-A5C3-B5E2D579AF25}"/>
              </a:ext>
            </a:extLst>
          </p:cNvPr>
          <p:cNvSpPr txBox="1"/>
          <p:nvPr/>
        </p:nvSpPr>
        <p:spPr>
          <a:xfrm>
            <a:off x="718010" y="2191657"/>
            <a:ext cx="77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50"/>
                </a:solidFill>
              </a:rPr>
              <a:t>150px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7FCAAE-1702-4E94-B91F-6831F8710CAD}"/>
              </a:ext>
            </a:extLst>
          </p:cNvPr>
          <p:cNvSpPr txBox="1"/>
          <p:nvPr/>
        </p:nvSpPr>
        <p:spPr>
          <a:xfrm>
            <a:off x="10834469" y="2124948"/>
            <a:ext cx="77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50"/>
                </a:solidFill>
              </a:rPr>
              <a:t>150px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1EB4A5-5AAF-4E51-93D9-B658C3C5A88D}"/>
              </a:ext>
            </a:extLst>
          </p:cNvPr>
          <p:cNvSpPr/>
          <p:nvPr/>
        </p:nvSpPr>
        <p:spPr>
          <a:xfrm>
            <a:off x="9343173" y="166791"/>
            <a:ext cx="2649653" cy="12954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.</a:t>
            </a:r>
            <a:r>
              <a:rPr lang="pt-PT" dirty="0" err="1"/>
              <a:t>TextImgBox</a:t>
            </a:r>
            <a:r>
              <a:rPr lang="pt-PT" dirty="0"/>
              <a:t>{</a:t>
            </a:r>
          </a:p>
          <a:p>
            <a:r>
              <a:rPr lang="pt-PT" dirty="0" err="1"/>
              <a:t>Padding</a:t>
            </a:r>
            <a:r>
              <a:rPr lang="pt-PT" dirty="0"/>
              <a:t>: 10px;</a:t>
            </a:r>
          </a:p>
          <a:p>
            <a:r>
              <a:rPr lang="pt-PT" dirty="0" err="1"/>
              <a:t>margin</a:t>
            </a:r>
            <a:r>
              <a:rPr lang="pt-PT" dirty="0"/>
              <a:t> 10px 150px 30px;}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2C04EA-4967-4B1E-AFFB-2E00E2167DE8}"/>
              </a:ext>
            </a:extLst>
          </p:cNvPr>
          <p:cNvSpPr/>
          <p:nvPr/>
        </p:nvSpPr>
        <p:spPr>
          <a:xfrm>
            <a:off x="2046079" y="1776875"/>
            <a:ext cx="1403879" cy="126750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CCF1B6-8019-456B-A0A4-800151AF8F86}"/>
              </a:ext>
            </a:extLst>
          </p:cNvPr>
          <p:cNvSpPr/>
          <p:nvPr/>
        </p:nvSpPr>
        <p:spPr>
          <a:xfrm>
            <a:off x="2046079" y="3232693"/>
            <a:ext cx="1403879" cy="126750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F4EDCE-3E4A-43DC-B23B-835AA344506F}"/>
              </a:ext>
            </a:extLst>
          </p:cNvPr>
          <p:cNvSpPr/>
          <p:nvPr/>
        </p:nvSpPr>
        <p:spPr>
          <a:xfrm>
            <a:off x="10216481" y="5161736"/>
            <a:ext cx="2112491" cy="145672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</a:rPr>
              <a:t>TextImgBox</a:t>
            </a:r>
            <a:r>
              <a:rPr lang="pt-PT" dirty="0">
                <a:solidFill>
                  <a:schemeClr val="tx1"/>
                </a:solidFill>
              </a:rPr>
              <a:t> .</a:t>
            </a:r>
            <a:r>
              <a:rPr lang="pt-PT" dirty="0" err="1">
                <a:solidFill>
                  <a:schemeClr val="tx1"/>
                </a:solidFill>
              </a:rPr>
              <a:t>text</a:t>
            </a:r>
            <a:r>
              <a:rPr lang="pt-PT" dirty="0">
                <a:solidFill>
                  <a:schemeClr val="tx1"/>
                </a:solidFill>
              </a:rPr>
              <a:t>{</a:t>
            </a:r>
          </a:p>
          <a:p>
            <a:r>
              <a:rPr lang="pt-PT" dirty="0">
                <a:solidFill>
                  <a:schemeClr val="tx1"/>
                </a:solidFill>
              </a:rPr>
              <a:t>display: </a:t>
            </a:r>
            <a:r>
              <a:rPr lang="pt-PT" dirty="0" err="1">
                <a:solidFill>
                  <a:schemeClr val="tx1"/>
                </a:solidFill>
              </a:rPr>
              <a:t>inline-block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width: 50%</a:t>
            </a:r>
          </a:p>
          <a:p>
            <a:r>
              <a:rPr lang="en-US" dirty="0">
                <a:solidFill>
                  <a:schemeClr val="tx1"/>
                </a:solidFill>
              </a:rPr>
              <a:t>text-align: left;}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A5408A-087B-45A4-A13E-7CD6653D7DC9}"/>
              </a:ext>
            </a:extLst>
          </p:cNvPr>
          <p:cNvCxnSpPr/>
          <p:nvPr/>
        </p:nvCxnSpPr>
        <p:spPr>
          <a:xfrm flipV="1">
            <a:off x="1037770" y="2787464"/>
            <a:ext cx="1008309" cy="25028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ADC690-A1BD-4E28-9F3C-9F8F493B9146}"/>
              </a:ext>
            </a:extLst>
          </p:cNvPr>
          <p:cNvCxnSpPr>
            <a:stCxn id="21" idx="0"/>
            <a:endCxn id="51" idx="1"/>
          </p:cNvCxnSpPr>
          <p:nvPr/>
        </p:nvCxnSpPr>
        <p:spPr>
          <a:xfrm flipV="1">
            <a:off x="1598898" y="3866448"/>
            <a:ext cx="447181" cy="14501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ECB653-430D-4EA6-9F7F-8F10BABE5D55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10058400" y="4029929"/>
            <a:ext cx="1219200" cy="11188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50E87C-3B55-499D-AB49-D35A7E1655EF}"/>
              </a:ext>
            </a:extLst>
          </p:cNvPr>
          <p:cNvCxnSpPr/>
          <p:nvPr/>
        </p:nvCxnSpPr>
        <p:spPr>
          <a:xfrm flipH="1" flipV="1">
            <a:off x="10058400" y="2494280"/>
            <a:ext cx="1654629" cy="2654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E8C041E-2A55-4B8E-AE4F-2EA13185DC58}"/>
              </a:ext>
            </a:extLst>
          </p:cNvPr>
          <p:cNvCxnSpPr>
            <a:stCxn id="48" idx="1"/>
          </p:cNvCxnSpPr>
          <p:nvPr/>
        </p:nvCxnSpPr>
        <p:spPr>
          <a:xfrm flipH="1">
            <a:off x="8302171" y="814493"/>
            <a:ext cx="1041002" cy="8246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7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2461845" y="93265"/>
            <a:ext cx="1688124" cy="4120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EDUCATION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951184" y="981795"/>
            <a:ext cx="231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EDUCATION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4C01BB-C292-4303-A21D-C6030B9B7736}"/>
              </a:ext>
            </a:extLst>
          </p:cNvPr>
          <p:cNvSpPr txBox="1"/>
          <p:nvPr/>
        </p:nvSpPr>
        <p:spPr>
          <a:xfrm>
            <a:off x="3169050" y="1729579"/>
            <a:ext cx="9414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Filipa de Vilhena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High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School</a:t>
            </a:r>
            <a:r>
              <a:rPr lang="pt-PT" sz="2400" b="1" dirty="0">
                <a:solidFill>
                  <a:schemeClr val="bg1"/>
                </a:solidFill>
                <a:latin typeface="Lato" panose="020F0502020204030203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		</a:t>
            </a:r>
          </a:p>
          <a:p>
            <a:pPr lvl="1"/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(2013– 2016)</a:t>
            </a:r>
          </a:p>
          <a:p>
            <a:pPr lvl="1"/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High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School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16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Course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Sciences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Technology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38" name="Picture 4" descr="Contactos :: WorkShop - Quadros Interactivos: Partilha de Experiências - 31  Janeiro 2009">
            <a:extLst>
              <a:ext uri="{FF2B5EF4-FFF2-40B4-BE49-F238E27FC236}">
                <a16:creationId xmlns:a16="http://schemas.microsoft.com/office/drawing/2014/main" id="{D53C2A05-DDDF-43D6-A88F-41C7EFD3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8" y="1859912"/>
            <a:ext cx="854982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FEUP cria ferramenta... - Pplware">
            <a:extLst>
              <a:ext uri="{FF2B5EF4-FFF2-40B4-BE49-F238E27FC236}">
                <a16:creationId xmlns:a16="http://schemas.microsoft.com/office/drawing/2014/main" id="{B1B64E37-2D22-4428-B108-DEF352916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68" y="3228434"/>
            <a:ext cx="861444" cy="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E5E8665-930E-4EC6-A06A-CE28BEBB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528" y="4905017"/>
            <a:ext cx="854982" cy="8549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83EFFBB-F1F2-4CEE-84A3-AA65ECF19B86}"/>
              </a:ext>
            </a:extLst>
          </p:cNvPr>
          <p:cNvSpPr txBox="1"/>
          <p:nvPr/>
        </p:nvSpPr>
        <p:spPr>
          <a:xfrm>
            <a:off x="3169050" y="3115725"/>
            <a:ext cx="95271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Faculty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Engineering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the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Porto</a:t>
            </a:r>
            <a:r>
              <a:rPr lang="pt-PT" sz="2400" b="1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	</a:t>
            </a:r>
          </a:p>
          <a:p>
            <a:pPr lvl="1"/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(2016 – </a:t>
            </a:r>
            <a:r>
              <a:rPr lang="pt-PT" sz="16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present</a:t>
            </a:r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)</a:t>
            </a:r>
          </a:p>
          <a:p>
            <a:pPr lvl="1"/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BSc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+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endParaRPr lang="pt-PT" sz="2000" dirty="0">
              <a:solidFill>
                <a:srgbClr val="EFEFEF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2000" dirty="0">
                <a:solidFill>
                  <a:srgbClr val="EFEFEF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lang="pt-PT" dirty="0">
                <a:solidFill>
                  <a:srgbClr val="EFEFEF"/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Major: </a:t>
            </a:r>
            <a:r>
              <a:rPr lang="pt-PT" dirty="0" err="1">
                <a:solidFill>
                  <a:srgbClr val="EFEFEF"/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Automation</a:t>
            </a:r>
            <a:endParaRPr lang="pt-PT" dirty="0">
              <a:solidFill>
                <a:srgbClr val="EFEFEF"/>
              </a:solidFill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b="1" dirty="0">
                <a:solidFill>
                  <a:srgbClr val="EFEFEF"/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	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Specialization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: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Robotics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and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Systems</a:t>
            </a:r>
            <a:endParaRPr lang="pt-PT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F95F2C-D6D1-410F-86F3-F27E8570D348}"/>
              </a:ext>
            </a:extLst>
          </p:cNvPr>
          <p:cNvSpPr txBox="1"/>
          <p:nvPr/>
        </p:nvSpPr>
        <p:spPr>
          <a:xfrm>
            <a:off x="3175510" y="4848394"/>
            <a:ext cx="9019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Budapest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University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of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Technology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and</a:t>
            </a:r>
            <a:r>
              <a: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 </a:t>
            </a:r>
            <a:r>
              <a:rPr lang="pt-PT" sz="2400" dirty="0" err="1">
                <a:solidFill>
                  <a:schemeClr val="bg1"/>
                </a:solidFill>
                <a:latin typeface="Berlin Sans FB" panose="020E0602020502020306" pitchFamily="34" charset="0"/>
                <a:ea typeface="Source Sans Pro Black" panose="020B0803030403020204" pitchFamily="34" charset="0"/>
                <a:cs typeface="Lato" panose="020F0502020204030203" pitchFamily="34" charset="0"/>
              </a:rPr>
              <a:t>Economics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pPr lvl="1"/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(2019 – 2020)</a:t>
            </a:r>
          </a:p>
          <a:p>
            <a:pPr lvl="1"/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MSc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in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Electrical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Engineering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and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Computer</a:t>
            </a:r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Science</a:t>
            </a:r>
            <a:endParaRPr lang="pt-PT" sz="2000" dirty="0">
              <a:solidFill>
                <a:schemeClr val="bg1"/>
              </a:solidFill>
              <a:latin typeface="Lato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2000" dirty="0">
                <a:solidFill>
                  <a:schemeClr val="bg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Lato" panose="020F0502020204030203" pitchFamily="34" charset="0"/>
              </a:rPr>
              <a:t>	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Semester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abroad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by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the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 ERASMUS+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rPr>
              <a:t>program</a:t>
            </a:r>
            <a:endParaRPr lang="pt-PT" b="1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  <a:ea typeface="Source Sans Pro ExtraLight" panose="020B0303030403020204" pitchFamily="34" charset="0"/>
              <a:cs typeface="Lato" panose="020F0502020204030203" pitchFamily="34" charset="0"/>
            </a:endParaRPr>
          </a:p>
          <a:p>
            <a:pPr lvl="1"/>
            <a:r>
              <a:rPr lang="pt-PT" sz="1600" dirty="0">
                <a:solidFill>
                  <a:schemeClr val="bg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rPr>
              <a:t>  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9D2F7D-E2BC-402A-A1CC-549667C8D2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CF5AEF-0C0D-473B-89CA-F103BB65D204}"/>
              </a:ext>
            </a:extLst>
          </p:cNvPr>
          <p:cNvSpPr/>
          <p:nvPr/>
        </p:nvSpPr>
        <p:spPr>
          <a:xfrm>
            <a:off x="1674054" y="-3994"/>
            <a:ext cx="1575582" cy="6535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EDUCATION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3CB17E-0D08-456B-A439-D897A18EEEA8}"/>
              </a:ext>
            </a:extLst>
          </p:cNvPr>
          <p:cNvSpPr/>
          <p:nvPr/>
        </p:nvSpPr>
        <p:spPr>
          <a:xfrm>
            <a:off x="9593943" y="1068917"/>
            <a:ext cx="2319999" cy="65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</a:rPr>
              <a:t>h3{</a:t>
            </a:r>
            <a:r>
              <a:rPr lang="pt-PT" dirty="0" err="1">
                <a:solidFill>
                  <a:schemeClr val="tx1"/>
                </a:solidFill>
              </a:rPr>
              <a:t>font</a:t>
            </a:r>
            <a:r>
              <a:rPr lang="pt-PT" dirty="0">
                <a:solidFill>
                  <a:schemeClr val="tx1"/>
                </a:solidFill>
              </a:rPr>
              <a:t>: 24px “</a:t>
            </a:r>
            <a:r>
              <a:rPr lang="pt-PT" dirty="0" err="1">
                <a:solidFill>
                  <a:schemeClr val="tx1"/>
                </a:solidFill>
              </a:rPr>
              <a:t>Overpass</a:t>
            </a:r>
            <a:r>
              <a:rPr lang="pt-PT" dirty="0">
                <a:solidFill>
                  <a:schemeClr val="tx1"/>
                </a:solidFill>
              </a:rPr>
              <a:t>”}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EB788-8E02-4DC1-841B-B56FAD4F9C56}"/>
              </a:ext>
            </a:extLst>
          </p:cNvPr>
          <p:cNvSpPr/>
          <p:nvPr/>
        </p:nvSpPr>
        <p:spPr>
          <a:xfrm>
            <a:off x="9593943" y="2113265"/>
            <a:ext cx="2319999" cy="797509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</a:rPr>
              <a:t>p.data</a:t>
            </a:r>
            <a:r>
              <a:rPr lang="pt-PT" dirty="0">
                <a:solidFill>
                  <a:schemeClr val="tx1"/>
                </a:solidFill>
              </a:rPr>
              <a:t>{</a:t>
            </a:r>
            <a:r>
              <a:rPr lang="pt-PT" dirty="0" err="1">
                <a:solidFill>
                  <a:schemeClr val="tx1"/>
                </a:solidFill>
              </a:rPr>
              <a:t>font</a:t>
            </a:r>
            <a:r>
              <a:rPr lang="pt-PT" dirty="0">
                <a:solidFill>
                  <a:schemeClr val="tx1"/>
                </a:solidFill>
              </a:rPr>
              <a:t>: 16px “Lato”</a:t>
            </a:r>
          </a:p>
          <a:p>
            <a:r>
              <a:rPr lang="pt-PT" dirty="0">
                <a:solidFill>
                  <a:schemeClr val="tx1"/>
                </a:solidFill>
              </a:rPr>
              <a:t>Color: #BFBFBF}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1EB86-4AA3-4216-AEEF-870B8BCEE2FA}"/>
              </a:ext>
            </a:extLst>
          </p:cNvPr>
          <p:cNvSpPr/>
          <p:nvPr/>
        </p:nvSpPr>
        <p:spPr>
          <a:xfrm>
            <a:off x="9869714" y="3700070"/>
            <a:ext cx="2319999" cy="409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p{</a:t>
            </a:r>
            <a:r>
              <a:rPr lang="pt-PT" dirty="0" err="1">
                <a:solidFill>
                  <a:schemeClr val="tx1"/>
                </a:solidFill>
              </a:rPr>
              <a:t>font</a:t>
            </a:r>
            <a:r>
              <a:rPr lang="pt-PT" dirty="0">
                <a:solidFill>
                  <a:schemeClr val="tx1"/>
                </a:solidFill>
              </a:rPr>
              <a:t>: 18px “Lato”}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B0DC91-75D9-4208-A440-3FF50242C901}"/>
              </a:ext>
            </a:extLst>
          </p:cNvPr>
          <p:cNvSpPr/>
          <p:nvPr/>
        </p:nvSpPr>
        <p:spPr>
          <a:xfrm>
            <a:off x="9872001" y="4375279"/>
            <a:ext cx="2319999" cy="1174759"/>
          </a:xfrm>
          <a:prstGeom prst="rect">
            <a:avLst/>
          </a:prstGeom>
          <a:solidFill>
            <a:srgbClr val="D9D9D9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</a:rPr>
              <a:t>p.descricao</a:t>
            </a:r>
            <a:r>
              <a:rPr lang="pt-PT" dirty="0">
                <a:solidFill>
                  <a:schemeClr val="tx1"/>
                </a:solidFill>
              </a:rPr>
              <a:t>{</a:t>
            </a:r>
            <a:r>
              <a:rPr lang="pt-PT" dirty="0" err="1">
                <a:solidFill>
                  <a:schemeClr val="tx1"/>
                </a:solidFill>
              </a:rPr>
              <a:t>font</a:t>
            </a:r>
            <a:r>
              <a:rPr lang="pt-PT" dirty="0">
                <a:solidFill>
                  <a:schemeClr val="tx1"/>
                </a:solidFill>
              </a:rPr>
              <a:t>: 16px “Lato”</a:t>
            </a:r>
          </a:p>
          <a:p>
            <a:r>
              <a:rPr lang="pt-PT" dirty="0">
                <a:solidFill>
                  <a:schemeClr val="tx1"/>
                </a:solidFill>
              </a:rPr>
              <a:t>color: #D9D9D9</a:t>
            </a:r>
          </a:p>
          <a:p>
            <a:r>
              <a:rPr lang="pt-PT" dirty="0" err="1">
                <a:solidFill>
                  <a:schemeClr val="tx1"/>
                </a:solidFill>
              </a:rPr>
              <a:t>margin-left</a:t>
            </a:r>
            <a:r>
              <a:rPr lang="pt-PT" dirty="0">
                <a:solidFill>
                  <a:schemeClr val="tx1"/>
                </a:solidFill>
              </a:rPr>
              <a:t>: 40px}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233571-4FB9-4C4A-8118-819AE0E2D12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721600" y="1395686"/>
            <a:ext cx="1872343" cy="4897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763E92-4825-4F77-B838-4FDF51EE97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210629" y="2286295"/>
            <a:ext cx="4383314" cy="22572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E2289A-3C31-4DAF-9A2C-176D4B136EC7}"/>
              </a:ext>
            </a:extLst>
          </p:cNvPr>
          <p:cNvCxnSpPr>
            <a:endCxn id="8" idx="1"/>
          </p:cNvCxnSpPr>
          <p:nvPr/>
        </p:nvCxnSpPr>
        <p:spPr>
          <a:xfrm flipV="1">
            <a:off x="9463314" y="3905020"/>
            <a:ext cx="406400" cy="958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09A1801-657B-4F93-BB58-1A4BD76EE956}"/>
              </a:ext>
            </a:extLst>
          </p:cNvPr>
          <p:cNvSpPr/>
          <p:nvPr/>
        </p:nvSpPr>
        <p:spPr>
          <a:xfrm>
            <a:off x="3672114" y="1722455"/>
            <a:ext cx="4049486" cy="390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20382-857A-4EA4-A662-A7A9FA085984}"/>
              </a:ext>
            </a:extLst>
          </p:cNvPr>
          <p:cNvSpPr/>
          <p:nvPr/>
        </p:nvSpPr>
        <p:spPr>
          <a:xfrm>
            <a:off x="3672114" y="2121706"/>
            <a:ext cx="1538515" cy="318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A3B446-D5AD-4CC9-8AE6-B30F21A22629}"/>
              </a:ext>
            </a:extLst>
          </p:cNvPr>
          <p:cNvSpPr/>
          <p:nvPr/>
        </p:nvSpPr>
        <p:spPr>
          <a:xfrm>
            <a:off x="3672114" y="3721242"/>
            <a:ext cx="5791200" cy="390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C513A0-EAAC-4211-B286-BBD07A645752}"/>
              </a:ext>
            </a:extLst>
          </p:cNvPr>
          <p:cNvSpPr/>
          <p:nvPr/>
        </p:nvSpPr>
        <p:spPr>
          <a:xfrm>
            <a:off x="3739678" y="4158516"/>
            <a:ext cx="5723636" cy="5787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34D80E-63B9-4CE1-B615-7085491ABEA5}"/>
              </a:ext>
            </a:extLst>
          </p:cNvPr>
          <p:cNvCxnSpPr>
            <a:cxnSpLocks/>
          </p:cNvCxnSpPr>
          <p:nvPr/>
        </p:nvCxnSpPr>
        <p:spPr>
          <a:xfrm>
            <a:off x="9463314" y="4429496"/>
            <a:ext cx="406400" cy="307729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8E8D1B-3106-43F3-A872-597AD99B6C8B}"/>
              </a:ext>
            </a:extLst>
          </p:cNvPr>
          <p:cNvSpPr txBox="1"/>
          <p:nvPr/>
        </p:nvSpPr>
        <p:spPr>
          <a:xfrm>
            <a:off x="2107700" y="1496235"/>
            <a:ext cx="12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100 x 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420EF5-914A-4BF4-B474-3B147D9BE179}"/>
              </a:ext>
            </a:extLst>
          </p:cNvPr>
          <p:cNvSpPr txBox="1"/>
          <p:nvPr/>
        </p:nvSpPr>
        <p:spPr>
          <a:xfrm>
            <a:off x="2081937" y="2855540"/>
            <a:ext cx="12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100 x 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43C962-027A-4764-B58C-D7D1D03D2F69}"/>
              </a:ext>
            </a:extLst>
          </p:cNvPr>
          <p:cNvSpPr txBox="1"/>
          <p:nvPr/>
        </p:nvSpPr>
        <p:spPr>
          <a:xfrm>
            <a:off x="2104351" y="4500719"/>
            <a:ext cx="12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100 x 100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5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317CF-3D2A-4C52-B3EA-5DA9F2A8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7"/>
            <a:ext cx="12192000" cy="65353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CONTACT</a:t>
            </a:r>
            <a:endParaRPr lang="en-US" sz="18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5E4C-8B04-460B-88A5-D4DAA494B434}"/>
              </a:ext>
            </a:extLst>
          </p:cNvPr>
          <p:cNvSpPr/>
          <p:nvPr/>
        </p:nvSpPr>
        <p:spPr>
          <a:xfrm>
            <a:off x="8457633" y="101504"/>
            <a:ext cx="1572632" cy="376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latin typeface="Lato" panose="020F0502020204030203" pitchFamily="34" charset="0"/>
                <a:cs typeface="Lato" panose="020F0502020204030203" pitchFamily="34" charset="0"/>
              </a:rPr>
              <a:t>HOBBIES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477A-FAB8-4660-9A7E-4C760A77E6A7}"/>
              </a:ext>
            </a:extLst>
          </p:cNvPr>
          <p:cNvSpPr txBox="1"/>
          <p:nvPr/>
        </p:nvSpPr>
        <p:spPr>
          <a:xfrm>
            <a:off x="4854780" y="849691"/>
            <a:ext cx="248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rgbClr val="00B0F0"/>
                </a:solidFill>
                <a:latin typeface="Trebuchet MS" panose="020B0603020202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HOBBIES</a:t>
            </a:r>
            <a:endParaRPr lang="en-US" sz="3200" dirty="0">
              <a:solidFill>
                <a:srgbClr val="00B0F0"/>
              </a:solidFill>
              <a:latin typeface="Trebuchet MS" panose="020B0603020202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137AC-CA6F-47B5-B527-4EF0C02FE9C3}"/>
              </a:ext>
            </a:extLst>
          </p:cNvPr>
          <p:cNvGrpSpPr/>
          <p:nvPr/>
        </p:nvGrpSpPr>
        <p:grpSpPr>
          <a:xfrm>
            <a:off x="2175096" y="1727756"/>
            <a:ext cx="10016904" cy="1015663"/>
            <a:chOff x="1067408" y="1798915"/>
            <a:chExt cx="10016904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1A0260-4DE8-4424-AB74-F6655E9DD837}"/>
                </a:ext>
              </a:extLst>
            </p:cNvPr>
            <p:cNvSpPr txBox="1"/>
            <p:nvPr/>
          </p:nvSpPr>
          <p:spPr>
            <a:xfrm>
              <a:off x="2064610" y="1798915"/>
              <a:ext cx="90197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pt-PT" sz="2400" dirty="0" err="1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Watch</a:t>
              </a:r>
              <a:r>
                <a:rPr lang="pt-PT" sz="2400" dirty="0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 </a:t>
              </a:r>
              <a:r>
                <a:rPr lang="pt-PT" sz="2400" dirty="0" err="1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TVShows</a:t>
              </a:r>
              <a:r>
                <a:rPr lang="pt-PT" sz="2400" dirty="0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 &amp; </a:t>
              </a:r>
              <a:r>
                <a:rPr lang="pt-PT" sz="2400" dirty="0" err="1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Movies</a:t>
              </a:r>
              <a:endPara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lvl="1"/>
              <a:r>
                <a:rPr lang="pt-PT" dirty="0">
                  <a:solidFill>
                    <a:srgbClr val="C4D3D6"/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Favourites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TVShows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: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Friends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Breaking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Bad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Prison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Break</a:t>
              </a:r>
            </a:p>
            <a:p>
              <a:pPr lvl="1"/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Favourite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Movies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: Die Hard,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Avengers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Harry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Potter</a:t>
              </a:r>
              <a:endPara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12" name="Picture 2" descr="Netflix Logo Png - Free Transparent PNG Logos">
              <a:extLst>
                <a:ext uri="{FF2B5EF4-FFF2-40B4-BE49-F238E27FC236}">
                  <a16:creationId xmlns:a16="http://schemas.microsoft.com/office/drawing/2014/main" id="{EE897CD5-B1C8-4E87-91F6-6492ECAE76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408" y="1822754"/>
              <a:ext cx="1126500" cy="844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C05657-34D7-4F1F-8457-626E594FA06B}"/>
              </a:ext>
            </a:extLst>
          </p:cNvPr>
          <p:cNvGrpSpPr/>
          <p:nvPr/>
        </p:nvGrpSpPr>
        <p:grpSpPr>
          <a:xfrm>
            <a:off x="2445797" y="2831735"/>
            <a:ext cx="9746203" cy="1292662"/>
            <a:chOff x="1490509" y="3055294"/>
            <a:chExt cx="9746203" cy="12926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CB0AE2-3F2A-4E1C-B933-7569444D0A42}"/>
                </a:ext>
              </a:extLst>
            </p:cNvPr>
            <p:cNvSpPr txBox="1"/>
            <p:nvPr/>
          </p:nvSpPr>
          <p:spPr>
            <a:xfrm>
              <a:off x="2217010" y="3055294"/>
              <a:ext cx="90197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pt-PT" sz="2400" dirty="0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Sports</a:t>
              </a:r>
              <a:endPara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lvl="1"/>
              <a:r>
                <a:rPr lang="pt-PT" dirty="0">
                  <a:solidFill>
                    <a:srgbClr val="C4D3D6"/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“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body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achieves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what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mind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believes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”</a:t>
              </a:r>
            </a:p>
            <a:p>
              <a:pPr lvl="1"/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Weekly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practising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in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gym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also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play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regulary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  <a:p>
              <a:pPr lvl="1"/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Football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Padel</a:t>
              </a:r>
              <a:endPara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15" name="Picture 4" descr="Feet Clipart Soccer - Bola De Futebol Desenho - Png Download - Full Size  Clipart (#469601) - PinClipart">
              <a:extLst>
                <a:ext uri="{FF2B5EF4-FFF2-40B4-BE49-F238E27FC236}">
                  <a16:creationId xmlns:a16="http://schemas.microsoft.com/office/drawing/2014/main" id="{CC7462E3-0B16-48CC-A480-7672752B0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509" y="3203852"/>
              <a:ext cx="585097" cy="59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708A58-229F-4916-9230-5613A97B9947}"/>
              </a:ext>
            </a:extLst>
          </p:cNvPr>
          <p:cNvGrpSpPr/>
          <p:nvPr/>
        </p:nvGrpSpPr>
        <p:grpSpPr>
          <a:xfrm>
            <a:off x="2449824" y="4124398"/>
            <a:ext cx="9742176" cy="1015663"/>
            <a:chOff x="1494536" y="4347957"/>
            <a:chExt cx="9742176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D81520-DE8C-4BCD-B1A9-3D77F475B3F2}"/>
                </a:ext>
              </a:extLst>
            </p:cNvPr>
            <p:cNvSpPr txBox="1"/>
            <p:nvPr/>
          </p:nvSpPr>
          <p:spPr>
            <a:xfrm>
              <a:off x="2217010" y="4347957"/>
              <a:ext cx="90197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pt-PT" sz="2400" dirty="0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Travelling</a:t>
              </a:r>
              <a:endPara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lvl="1"/>
              <a:r>
                <a:rPr lang="pt-PT" dirty="0">
                  <a:solidFill>
                    <a:srgbClr val="C4D3D6"/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Already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did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Europe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Interrail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a trip to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the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Balkans</a:t>
              </a:r>
              <a:endParaRPr lang="pt-PT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lvl="1"/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Next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plans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: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South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America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Asia</a:t>
              </a:r>
            </a:p>
          </p:txBody>
        </p:sp>
        <p:pic>
          <p:nvPicPr>
            <p:cNvPr id="18" name="Picture 6" descr="Earth planet icon earth icon - Transparent PNG &amp; SVG vector file">
              <a:extLst>
                <a:ext uri="{FF2B5EF4-FFF2-40B4-BE49-F238E27FC236}">
                  <a16:creationId xmlns:a16="http://schemas.microsoft.com/office/drawing/2014/main" id="{56740A42-61D6-410B-A21D-B36E3493C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536" y="4496515"/>
              <a:ext cx="595435" cy="59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92A019-7C2B-44ED-884D-39B07CA5F4E0}"/>
              </a:ext>
            </a:extLst>
          </p:cNvPr>
          <p:cNvGrpSpPr/>
          <p:nvPr/>
        </p:nvGrpSpPr>
        <p:grpSpPr>
          <a:xfrm>
            <a:off x="2449824" y="5131554"/>
            <a:ext cx="9738149" cy="1569660"/>
            <a:chOff x="1494536" y="5355113"/>
            <a:chExt cx="9738149" cy="156966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D54038-C552-470A-8AB6-696F2488665B}"/>
                </a:ext>
              </a:extLst>
            </p:cNvPr>
            <p:cNvSpPr txBox="1"/>
            <p:nvPr/>
          </p:nvSpPr>
          <p:spPr>
            <a:xfrm>
              <a:off x="2212983" y="5355113"/>
              <a:ext cx="9019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pt-PT" sz="2400" dirty="0" err="1">
                  <a:solidFill>
                    <a:schemeClr val="bg1"/>
                  </a:solidFill>
                  <a:latin typeface="Berlin Sans FB" panose="020E0602020502020306" pitchFamily="34" charset="0"/>
                  <a:ea typeface="Source Sans Pro Black" panose="020B0803030403020204" pitchFamily="34" charset="0"/>
                  <a:cs typeface="Lato" panose="020F0502020204030203" pitchFamily="34" charset="0"/>
                </a:rPr>
                <a:t>Programming</a:t>
              </a:r>
              <a:endParaRPr lang="pt-PT" sz="2400" dirty="0">
                <a:solidFill>
                  <a:schemeClr val="bg1"/>
                </a:solidFill>
                <a:latin typeface="Berlin Sans FB" panose="020E0602020502020306" pitchFamily="34" charset="0"/>
                <a:ea typeface="Source Sans Pro ExtraLight" panose="020B0303030403020204" pitchFamily="34" charset="0"/>
                <a:cs typeface="Lato" panose="020F0502020204030203" pitchFamily="34" charset="0"/>
              </a:endParaRPr>
            </a:p>
            <a:p>
              <a:pPr lvl="1"/>
              <a:r>
                <a:rPr lang="pt-PT" dirty="0">
                  <a:solidFill>
                    <a:srgbClr val="C4D3D6"/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Programming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can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be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fun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,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usefull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great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way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  <a:p>
              <a:pPr lvl="1"/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to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spend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time.</a:t>
              </a:r>
            </a:p>
            <a:p>
              <a:pPr lvl="1"/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I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usally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do some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small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programs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to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practise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and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learn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  <a:p>
              <a:pPr lvl="1"/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	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new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  <a:r>
                <a:rPr lang="pt-PT" dirty="0" err="1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languages</a:t>
              </a:r>
              <a:r>
                <a:rPr lang="pt-PT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  <a:ea typeface="Source Sans Pro ExtraLight" panose="020B0303030403020204" pitchFamily="34" charset="0"/>
                  <a:cs typeface="Lato" panose="020F0502020204030203" pitchFamily="34" charset="0"/>
                </a:rPr>
                <a:t> </a:t>
              </a:r>
            </a:p>
          </p:txBody>
        </p:sp>
        <p:pic>
          <p:nvPicPr>
            <p:cNvPr id="21" name="Picture 8" descr="programming - The concept solution I مفهوم الحل">
              <a:extLst>
                <a:ext uri="{FF2B5EF4-FFF2-40B4-BE49-F238E27FC236}">
                  <a16:creationId xmlns:a16="http://schemas.microsoft.com/office/drawing/2014/main" id="{991B3AA3-6C13-438A-82AD-9499EBA72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94536" y="5498894"/>
              <a:ext cx="595435" cy="59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458AA867-1ED3-406B-8C1C-7A2672ADCE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ABOUT ME       EDUCATION       SKILLS       LANGUAGES       PROJECTS       HOBBIES      DOWNLOADS    CONTACT 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DB0DEA-78DE-49C4-8DA6-BAB90E8E5877}"/>
              </a:ext>
            </a:extLst>
          </p:cNvPr>
          <p:cNvSpPr/>
          <p:nvPr/>
        </p:nvSpPr>
        <p:spPr>
          <a:xfrm>
            <a:off x="7678123" y="19338"/>
            <a:ext cx="1381472" cy="6322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Lato" panose="020F0502020204030203" pitchFamily="34" charset="0"/>
                <a:cs typeface="Lato" panose="020F0502020204030203" pitchFamily="34" charset="0"/>
              </a:rPr>
              <a:t>HOBBIES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8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5019</TotalTime>
  <Words>1821</Words>
  <Application>Microsoft Office PowerPoint</Application>
  <PresentationFormat>Widescreen</PresentationFormat>
  <Paragraphs>423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Berlin Sans FB</vt:lpstr>
      <vt:lpstr>Calibri</vt:lpstr>
      <vt:lpstr>Calibri Light</vt:lpstr>
      <vt:lpstr>Lato</vt:lpstr>
      <vt:lpstr>Source Sans Pro Black</vt:lpstr>
      <vt:lpstr>Source Sans Pro ExtraLight</vt:lpstr>
      <vt:lpstr>Trebuchet MS</vt:lpstr>
      <vt:lpstr>Wingdings</vt:lpstr>
      <vt:lpstr>Office Theme</vt:lpstr>
      <vt:lpstr>ABOUT ME       EDUCATION       SKILLS       LANGUAGES       PROJECTS       HOBBIES      DOWNLOADS    CONTACT </vt:lpstr>
      <vt:lpstr>ABOUT ME       EDUCATION       SKILLS       LANGUAGES       PROJECTS       HOBBIES      DOWNLOADS    CONTACT </vt:lpstr>
      <vt:lpstr>ABOUT ME       EDUCATION       SKILLS       LANGUAGES       PROJECTS       HOBBIES      DOWNLOADS    CONTACT </vt:lpstr>
      <vt:lpstr>ABOUT ME       EDUCATION       SKILLS       LANGUAGES       PROJECTS       HOBBIES      DOWNLOADS    CONTACT 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  <vt:lpstr>ABOUT ME       EDUCATION       SKILLS       LANGUAGES       PROJECTS       HOBBIES     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       EDUCATION       SKILLS       LANGUAGES</dc:title>
  <dc:creator>Gonçalo Freitas Ferreira Martins</dc:creator>
  <cp:lastModifiedBy>Gonçalo Freitas Ferreira Martins</cp:lastModifiedBy>
  <cp:revision>65</cp:revision>
  <dcterms:created xsi:type="dcterms:W3CDTF">2020-09-27T12:54:48Z</dcterms:created>
  <dcterms:modified xsi:type="dcterms:W3CDTF">2020-10-11T07:43:20Z</dcterms:modified>
</cp:coreProperties>
</file>