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05613" cy="99441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P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P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P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PT" sz="1400" b="0" strike="noStrike" spc="-1">
                <a:latin typeface="Times New Roman"/>
              </a:defRPr>
            </a:lvl1pPr>
          </a:lstStyle>
          <a:p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4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213330B3-8778-41F5-B713-6B14251D7550}" type="slidenum">
              <a:rPr lang="pt-PT" sz="1400" b="0" strike="noStrike" spc="-1">
                <a:latin typeface="Times New Roman"/>
              </a:rPr>
              <a:t>‹#›</a:t>
            </a:fld>
            <a:endParaRPr lang="pt-P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3200" cy="447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PT" sz="20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8"/>
          </p:nvPr>
        </p:nvSpPr>
        <p:spPr>
          <a:xfrm>
            <a:off x="3854520" y="9445680"/>
            <a:ext cx="294912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F2425A-38D3-49D7-B1D2-BA2C6EDDC2AC}" type="slidenum">
              <a:rPr lang="en-US" sz="1200" b="0" strike="noStrike" spc="-1">
                <a:latin typeface="Times New Roman"/>
                <a:ea typeface="+mn-ea"/>
              </a:rPr>
              <a:t>1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8AF0FA-7E0C-45D0-B9B4-86E1753E3F3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109724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771360"/>
            <a:ext cx="109724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D07109-9005-4295-A157-1ECA99A377D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77136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77136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F28182-4C0D-4935-8D42-78D9625EB4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19700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19700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77136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77136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77136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994EF8-76A3-4158-B81E-B34D98D0124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BC8698-4B47-4E96-84C9-83D2E483457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197000"/>
            <a:ext cx="109724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6BA8E9-2686-4B0F-864A-5F139A94E3B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109724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21C2C6-6924-4965-AAFE-0152D96643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53542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197000"/>
            <a:ext cx="53542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1D886C-A3B0-4CFE-AF3F-A6BE6A80C8E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799FBF-8FD9-40DD-94E4-CE319972C07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0"/>
            <a:ext cx="10972440" cy="521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4186C85-FF39-428D-91D4-199D3678209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197000"/>
            <a:ext cx="53542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77136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012354-DAA0-4743-B541-965E0A3949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197000"/>
            <a:ext cx="109724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7EE2D6-4447-484B-826B-DC77E7E70B9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53542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77136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83EB66-F6E7-48C0-B758-4BE7377E0F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771360"/>
            <a:ext cx="109724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51F3A6-DA5C-4B57-85BD-1AE293B074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109724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771360"/>
            <a:ext cx="109724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9D04DD-D50F-4DD1-896D-F19422F526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77136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77136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3D469C-AF10-43FE-BB4E-2841B7C58C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19700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19700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77136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77136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771360"/>
            <a:ext cx="35330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B4FD41-27CC-483B-A111-4BB81E020FE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109724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1F13D1-683B-49E0-ADCA-76F5CBB476F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53542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197000"/>
            <a:ext cx="53542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46F59E-B7A2-4AEB-B353-00E6EC974EE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B13311-9E43-4992-B34C-CF420B31A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0"/>
            <a:ext cx="10972440" cy="521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73A007-09AE-4E08-9C8C-DE2742F6C0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197000"/>
            <a:ext cx="53542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77136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C260D8-3BAB-4555-8F6C-10ADEEF9BE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53542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77136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21F6F3-E5A2-4AAF-AEFD-F5582F2BA23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197000"/>
            <a:ext cx="535428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771360"/>
            <a:ext cx="10972440" cy="235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D7B1E1-2B8C-4463-80AC-8C7DCC64FB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2"/>
          <p:cNvSpPr/>
          <p:nvPr/>
        </p:nvSpPr>
        <p:spPr>
          <a:xfrm>
            <a:off x="10940760" y="6411600"/>
            <a:ext cx="360" cy="285840"/>
          </a:xfrm>
          <a:prstGeom prst="line">
            <a:avLst/>
          </a:prstGeom>
          <a:ln>
            <a:solidFill>
              <a:srgbClr val="4EAE4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Picture 1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609480" y="6411960"/>
            <a:ext cx="853200" cy="296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650520"/>
            <a:ext cx="10362960" cy="1055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2800" b="1" strike="noStrike" spc="-1">
                <a:solidFill>
                  <a:srgbClr val="275727"/>
                </a:solidFill>
                <a:latin typeface="Helvetica Neue"/>
                <a:ea typeface="Helvetica Neue"/>
              </a:rPr>
              <a:t>Title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ubtitle 2"/>
          <p:cNvSpPr/>
          <p:nvPr/>
        </p:nvSpPr>
        <p:spPr>
          <a:xfrm>
            <a:off x="2804040" y="3058200"/>
            <a:ext cx="8472960" cy="302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8"/>
          <p:cNvSpPr/>
          <p:nvPr/>
        </p:nvSpPr>
        <p:spPr>
          <a:xfrm>
            <a:off x="914400" y="1782720"/>
            <a:ext cx="1818000" cy="10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b="0" strike="noStrike" spc="-1">
                <a:solidFill>
                  <a:srgbClr val="002060"/>
                </a:solidFill>
                <a:latin typeface="Arial"/>
                <a:ea typeface="ＭＳ Ｐゴシック"/>
              </a:rPr>
              <a:t>Student:</a:t>
            </a:r>
            <a:endParaRPr lang="pt-PT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b="0" strike="noStrike" spc="-1">
                <a:solidFill>
                  <a:srgbClr val="002060"/>
                </a:solidFill>
                <a:latin typeface="Arial"/>
                <a:ea typeface="ＭＳ Ｐゴシック"/>
              </a:rPr>
              <a:t>Supervisor:</a:t>
            </a:r>
            <a:endParaRPr lang="pt-PT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b="0" strike="noStrike" spc="-1">
                <a:solidFill>
                  <a:srgbClr val="002060"/>
                </a:solidFill>
                <a:latin typeface="Arial"/>
                <a:ea typeface="ＭＳ Ｐゴシック"/>
              </a:rPr>
              <a:t>Co-supervisors: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5" name="TextBox 9"/>
          <p:cNvSpPr/>
          <p:nvPr/>
        </p:nvSpPr>
        <p:spPr>
          <a:xfrm>
            <a:off x="914400" y="2930760"/>
            <a:ext cx="1818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b="0" strike="noStrike" spc="-1">
                <a:solidFill>
                  <a:srgbClr val="002060"/>
                </a:solidFill>
                <a:latin typeface="Arial"/>
                <a:ea typeface="ＭＳ Ｐゴシック"/>
              </a:rPr>
              <a:t>Summary: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732760" y="2936880"/>
            <a:ext cx="8544600" cy="3148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elvetica Neu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355680" algn="l"/>
                <a:tab pos="812880" algn="l"/>
                <a:tab pos="1168560" algn="l"/>
                <a:tab pos="1523880" algn="l"/>
                <a:tab pos="1879560" algn="l"/>
                <a:tab pos="224784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Helvetica Neu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623880" algn="l"/>
                <a:tab pos="901800" algn="l"/>
                <a:tab pos="1258920" algn="l"/>
                <a:tab pos="1616040" algn="l"/>
                <a:tab pos="1971720" algn="l"/>
                <a:tab pos="2328840" algn="l"/>
              </a:tabLst>
            </a:pPr>
            <a:r>
              <a:rPr lang="en-US" sz="1800" b="0" strike="noStrike" spc="-1">
                <a:solidFill>
                  <a:srgbClr val="0000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623880" algn="l"/>
                <a:tab pos="901800" algn="l"/>
                <a:tab pos="1258920" algn="l"/>
                <a:tab pos="1616040" algn="l"/>
                <a:tab pos="1971720" algn="l"/>
                <a:tab pos="2328840" algn="l"/>
              </a:tabLst>
            </a:pPr>
            <a:r>
              <a:rPr lang="en-US" sz="1800" b="0" strike="noStrike" spc="-1">
                <a:solidFill>
                  <a:srgbClr val="254061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623880" algn="l"/>
                <a:tab pos="901800" algn="l"/>
                <a:tab pos="1258920" algn="l"/>
                <a:tab pos="1616040" algn="l"/>
                <a:tab pos="1971720" algn="l"/>
                <a:tab pos="2328840" algn="l"/>
              </a:tabLst>
            </a:pPr>
            <a:r>
              <a:rPr lang="en-US" sz="1800" b="0" strike="noStrike" spc="-1">
                <a:solidFill>
                  <a:srgbClr val="254061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623880" algn="l"/>
                <a:tab pos="901800" algn="l"/>
                <a:tab pos="1258920" algn="l"/>
                <a:tab pos="1616040" algn="l"/>
                <a:tab pos="1971720" algn="l"/>
                <a:tab pos="2328840" algn="l"/>
              </a:tabLst>
            </a:pPr>
            <a:r>
              <a:rPr lang="en-US" sz="1800" b="0" strike="noStrike" spc="-1">
                <a:solidFill>
                  <a:srgbClr val="254061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623880" algn="l"/>
                <a:tab pos="901800" algn="l"/>
                <a:tab pos="1258920" algn="l"/>
                <a:tab pos="1616040" algn="l"/>
                <a:tab pos="1971720" algn="l"/>
                <a:tab pos="2328840" algn="l"/>
              </a:tabLst>
            </a:pPr>
            <a:r>
              <a:rPr lang="en-US" sz="1800" b="0" strike="noStrike" spc="-1">
                <a:solidFill>
                  <a:srgbClr val="254061"/>
                </a:solidFill>
                <a:latin typeface="Arial"/>
              </a:rPr>
              <a:t>Seventh Outline Level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2733480" y="1782720"/>
            <a:ext cx="8543880" cy="1026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elvetica Neu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355680" algn="l"/>
                <a:tab pos="812880" algn="l"/>
                <a:tab pos="1168560" algn="l"/>
                <a:tab pos="1523880" algn="l"/>
                <a:tab pos="1879560" algn="l"/>
                <a:tab pos="224784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Helvetica Neu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623880" algn="l"/>
                <a:tab pos="901800" algn="l"/>
                <a:tab pos="1258920" algn="l"/>
                <a:tab pos="1616040" algn="l"/>
                <a:tab pos="1971720" algn="l"/>
                <a:tab pos="2328840" algn="l"/>
              </a:tabLst>
            </a:pPr>
            <a:r>
              <a:rPr lang="en-US" sz="1800" b="0" strike="noStrike" spc="-1">
                <a:solidFill>
                  <a:srgbClr val="0000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623880" algn="l"/>
                <a:tab pos="901800" algn="l"/>
                <a:tab pos="1258920" algn="l"/>
                <a:tab pos="1616040" algn="l"/>
                <a:tab pos="1971720" algn="l"/>
                <a:tab pos="2328840" algn="l"/>
              </a:tabLst>
            </a:pPr>
            <a:r>
              <a:rPr lang="en-US" sz="1800" b="0" strike="noStrike" spc="-1">
                <a:solidFill>
                  <a:srgbClr val="254061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623880" algn="l"/>
                <a:tab pos="901800" algn="l"/>
                <a:tab pos="1258920" algn="l"/>
                <a:tab pos="1616040" algn="l"/>
                <a:tab pos="1971720" algn="l"/>
                <a:tab pos="2328840" algn="l"/>
              </a:tabLst>
            </a:pPr>
            <a:r>
              <a:rPr lang="en-US" sz="1800" b="0" strike="noStrike" spc="-1">
                <a:solidFill>
                  <a:srgbClr val="254061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623880" algn="l"/>
                <a:tab pos="901800" algn="l"/>
                <a:tab pos="1258920" algn="l"/>
                <a:tab pos="1616040" algn="l"/>
                <a:tab pos="1971720" algn="l"/>
                <a:tab pos="2328840" algn="l"/>
              </a:tabLst>
            </a:pPr>
            <a:r>
              <a:rPr lang="en-US" sz="1800" b="0" strike="noStrike" spc="-1">
                <a:solidFill>
                  <a:srgbClr val="254061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623880" algn="l"/>
                <a:tab pos="901800" algn="l"/>
                <a:tab pos="1258920" algn="l"/>
                <a:tab pos="1616040" algn="l"/>
                <a:tab pos="1971720" algn="l"/>
                <a:tab pos="2328840" algn="l"/>
              </a:tabLst>
            </a:pPr>
            <a:r>
              <a:rPr lang="en-US" sz="1800" b="0" strike="noStrike" spc="-1">
                <a:solidFill>
                  <a:srgbClr val="254061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ftr" idx="1"/>
          </p:nvPr>
        </p:nvSpPr>
        <p:spPr>
          <a:xfrm>
            <a:off x="4457880" y="6367320"/>
            <a:ext cx="6413040" cy="364680"/>
          </a:xfrm>
          <a:prstGeom prst="rect">
            <a:avLst/>
          </a:prstGeom>
          <a:noFill/>
          <a:ln w="0">
            <a:noFill/>
          </a:ln>
        </p:spPr>
        <p:txBody>
          <a:bodyPr lIns="72000" rIns="72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100" b="0" strike="noStrike" spc="-1">
                <a:solidFill>
                  <a:srgbClr val="8B8B8B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8B8B8B"/>
                </a:solidFill>
                <a:latin typeface="Helvetica Neue"/>
                <a:ea typeface="Helvetica Neue"/>
              </a:rPr>
              <a:t> </a:t>
            </a:r>
            <a:endParaRPr lang="pt-PT" sz="1100" b="0" strike="noStrike" spc="-1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2"/>
          </p:nvPr>
        </p:nvSpPr>
        <p:spPr>
          <a:xfrm>
            <a:off x="11004480" y="6367320"/>
            <a:ext cx="5774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119B9F-0870-4F40-9CC2-01F3A764C2BC}" type="slidenum">
              <a:rPr lang="en-US" sz="1200" b="0" strike="noStrike" spc="-1">
                <a:solidFill>
                  <a:srgbClr val="898989"/>
                </a:solidFill>
                <a:latin typeface="Helvetica Neue"/>
                <a:ea typeface="Helvetica Neue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traight Connector 2"/>
          <p:cNvSpPr/>
          <p:nvPr/>
        </p:nvSpPr>
        <p:spPr>
          <a:xfrm>
            <a:off x="10940760" y="6411600"/>
            <a:ext cx="360" cy="285840"/>
          </a:xfrm>
          <a:prstGeom prst="line">
            <a:avLst/>
          </a:prstGeom>
          <a:ln>
            <a:solidFill>
              <a:srgbClr val="4EAE4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1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609480" y="6411960"/>
            <a:ext cx="853200" cy="29664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275727"/>
                </a:solidFill>
                <a:latin typeface="Helvetica Neue"/>
                <a:ea typeface="Helvetica Neue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197000"/>
            <a:ext cx="10972440" cy="492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122650"/>
                </a:solidFill>
                <a:latin typeface="Helvetica Neue"/>
                <a:ea typeface="Helvetica Neue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Helvetica Neue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22650"/>
              </a:buClr>
              <a:buFont typeface="Wingdings" charset="2"/>
              <a:buChar char=""/>
              <a:tabLst>
                <a:tab pos="355680" algn="l"/>
                <a:tab pos="812880" algn="l"/>
                <a:tab pos="1168560" algn="l"/>
                <a:tab pos="1523880" algn="l"/>
                <a:tab pos="1879560" algn="l"/>
                <a:tab pos="2247840" algn="l"/>
              </a:tabLst>
            </a:pPr>
            <a:r>
              <a:rPr lang="en-US" sz="2000" b="0" strike="noStrike" spc="-1">
                <a:solidFill>
                  <a:srgbClr val="122650"/>
                </a:solidFill>
                <a:latin typeface="Helvetica Neue"/>
                <a:ea typeface="Helvetica Neue"/>
              </a:rPr>
              <a:t>Second level</a:t>
            </a:r>
            <a:endParaRPr lang="en-US" sz="2000" b="0" strike="noStrike" spc="-1">
              <a:solidFill>
                <a:srgbClr val="404040"/>
              </a:solidFill>
              <a:latin typeface="Helvetica Neue"/>
            </a:endParaRPr>
          </a:p>
          <a:p>
            <a:pPr marL="981000" lvl="2" indent="-189000">
              <a:lnSpc>
                <a:spcPct val="100000"/>
              </a:lnSpc>
              <a:spcBef>
                <a:spcPts val="320"/>
              </a:spcBef>
              <a:buClr>
                <a:srgbClr val="122650"/>
              </a:buClr>
              <a:buFont typeface="Arial"/>
              <a:buChar char="•"/>
              <a:tabLst>
                <a:tab pos="355680" algn="l"/>
                <a:tab pos="812880" algn="l"/>
                <a:tab pos="1168560" algn="l"/>
                <a:tab pos="1523880" algn="l"/>
                <a:tab pos="1879560" algn="l"/>
                <a:tab pos="2247840" algn="l"/>
              </a:tabLst>
            </a:pPr>
            <a:r>
              <a:rPr lang="en-US" sz="1600" b="0" strike="noStrike" spc="-1">
                <a:solidFill>
                  <a:srgbClr val="122650"/>
                </a:solidFill>
                <a:latin typeface="Helvetica Neue"/>
                <a:ea typeface="Helvetica Neue"/>
              </a:rPr>
              <a:t>Third level</a:t>
            </a:r>
            <a:endParaRPr lang="en-US" sz="1600" b="0" strike="noStrike" spc="-1">
              <a:solidFill>
                <a:srgbClr val="0000FF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3"/>
          </p:nvPr>
        </p:nvSpPr>
        <p:spPr>
          <a:xfrm>
            <a:off x="11004480" y="6367320"/>
            <a:ext cx="5774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0C72C7-3649-4711-9D5D-B1B57F0D6620}" type="slidenum">
              <a: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rPr>
              <a:t>‹#›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4"/>
          </p:nvPr>
        </p:nvSpPr>
        <p:spPr>
          <a:xfrm>
            <a:off x="4457880" y="6367320"/>
            <a:ext cx="6413040" cy="364680"/>
          </a:xfrm>
          <a:prstGeom prst="rect">
            <a:avLst/>
          </a:prstGeom>
          <a:noFill/>
          <a:ln w="0">
            <a:noFill/>
          </a:ln>
        </p:spPr>
        <p:txBody>
          <a:bodyPr lIns="72000" rIns="72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rPr>
              <a:t>&lt;footer&gt;</a:t>
            </a:r>
            <a:endParaRPr lang="pt-PT" sz="1100" b="0" strike="noStrike" spc="-1">
              <a:latin typeface="Times New Roman"/>
            </a:endParaRPr>
          </a:p>
        </p:txBody>
      </p:sp>
      <p:sp>
        <p:nvSpPr>
          <p:cNvPr id="52" name="Straight Connector 6"/>
          <p:cNvSpPr/>
          <p:nvPr/>
        </p:nvSpPr>
        <p:spPr>
          <a:xfrm flipV="1">
            <a:off x="609480" y="1097280"/>
            <a:ext cx="10972800" cy="15840"/>
          </a:xfrm>
          <a:prstGeom prst="line">
            <a:avLst/>
          </a:prstGeom>
          <a:ln w="12700">
            <a:solidFill>
              <a:srgbClr val="4EAE4E">
                <a:lumMod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746-023-00914-8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4400" y="650520"/>
            <a:ext cx="10362960" cy="1055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275727"/>
                </a:solidFill>
                <a:latin typeface="Helvetica Neue"/>
                <a:ea typeface="Helvetica Neue"/>
              </a:rPr>
              <a:t>Skin Disease Diagnosis with Adversarial Training and Diffusion Models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732760" y="2936880"/>
            <a:ext cx="8544600" cy="3148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02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Develop a diffusion model and use adversarial training to improve skin lesion diagnosis by generating synthetic data that enhances deep learning classifier performance.</a:t>
            </a:r>
            <a:endParaRPr lang="en-US" sz="18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2733480" y="1782720"/>
            <a:ext cx="8543880" cy="1026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02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Gonçalo Rodrigues Silva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02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Filipe Silva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02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pt-PT" sz="1800" b="0" strike="noStrike" spc="-1" dirty="0" err="1">
                <a:solidFill>
                  <a:srgbClr val="000000"/>
                </a:solidFill>
                <a:latin typeface="Helvetica Neue"/>
                <a:ea typeface="Helvetica Neue"/>
              </a:rPr>
              <a:t>Pétia</a:t>
            </a:r>
            <a:r>
              <a:rPr lang="pt-PT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Helvetica Neue"/>
                <a:ea typeface="Helvetica Neue"/>
              </a:rPr>
              <a:t>Georgieva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ftr" idx="8"/>
          </p:nvPr>
        </p:nvSpPr>
        <p:spPr>
          <a:xfrm>
            <a:off x="4457880" y="6367320"/>
            <a:ext cx="6413040" cy="364680"/>
          </a:xfrm>
          <a:prstGeom prst="rect">
            <a:avLst/>
          </a:prstGeom>
          <a:noFill/>
          <a:ln w="0">
            <a:noFill/>
          </a:ln>
        </p:spPr>
        <p:txBody>
          <a:bodyPr lIns="72000" rIns="72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100" b="0" strike="noStrike" spc="-1">
                <a:solidFill>
                  <a:srgbClr val="8B8B8B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8B8B8B"/>
                </a:solidFill>
                <a:latin typeface="Helvetica Neue"/>
                <a:ea typeface="Helvetica Neue"/>
              </a:rPr>
              <a:t>DETI / MEI / PDE / 2024-2025</a:t>
            </a:r>
            <a:endParaRPr lang="pt-PT" sz="1100" b="0" strike="noStrike" spc="-1"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sldNum" idx="9"/>
          </p:nvPr>
        </p:nvSpPr>
        <p:spPr>
          <a:xfrm>
            <a:off x="11004480" y="6367320"/>
            <a:ext cx="5774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19BEFE-755B-4D6E-AE52-27799BB76B20}" type="slidenum">
              <a:rPr lang="en-US" sz="1200" b="0" strike="noStrike" spc="-1">
                <a:solidFill>
                  <a:srgbClr val="898989"/>
                </a:solidFill>
                <a:latin typeface="Helvetica Neue"/>
                <a:ea typeface="Helvetica Neue"/>
              </a:rPr>
              <a:t>1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200" b="1" strike="noStrike" spc="-1">
                <a:solidFill>
                  <a:srgbClr val="275727"/>
                </a:solidFill>
                <a:latin typeface="Helvetica Neue"/>
                <a:ea typeface="Helvetica Neue"/>
              </a:rPr>
              <a:t>Context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10972440" cy="492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</a:pPr>
            <a:r>
              <a:rPr lang="en-GB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Skin cancer is a growing global health concern, requiring early and accurate diagnosis.</a:t>
            </a:r>
            <a:r>
              <a:rPr lang="en-GB" sz="1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[1]</a:t>
            </a:r>
            <a:endParaRPr lang="en-US" sz="14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Deep learning models, especially CNNs, have shown promise in classifying skin lesion.</a:t>
            </a:r>
            <a:r>
              <a:rPr lang="en-US" sz="1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[1]</a:t>
            </a:r>
            <a:endParaRPr lang="en-US" sz="2400" spc="-1" dirty="0">
              <a:solidFill>
                <a:srgbClr val="000000"/>
              </a:solidFill>
              <a:latin typeface="Helvetica Neue"/>
              <a:ea typeface="Helvetica Neue"/>
            </a:endParaRPr>
          </a:p>
          <a:p>
            <a:pPr marL="30240" indent="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Limited labeled data poses a major challenge for training effective models.</a:t>
            </a: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endParaRPr lang="en-US" sz="2400" spc="-1" dirty="0">
              <a:solidFill>
                <a:srgbClr val="122650"/>
              </a:solidFill>
              <a:latin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endParaRPr lang="en-US" sz="2400" b="0" strike="noStrike" spc="-1" dirty="0">
              <a:solidFill>
                <a:srgbClr val="122650"/>
              </a:solidFill>
              <a:latin typeface="Helvetica Neue"/>
            </a:endParaRPr>
          </a:p>
          <a:p>
            <a:pPr marL="30240" indent="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None/>
              <a:tabLst>
                <a:tab pos="0" algn="l"/>
              </a:tabLst>
            </a:pPr>
            <a:endParaRPr lang="en-US" sz="1400" spc="-1" dirty="0">
              <a:solidFill>
                <a:srgbClr val="000000"/>
              </a:solidFill>
              <a:latin typeface="Helvetica Neue"/>
            </a:endParaRPr>
          </a:p>
          <a:p>
            <a:pPr marL="30240" indent="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Helvetica Neue"/>
                <a:hlinkClick r:id="rId2"/>
              </a:rPr>
              <a:t>[1] Choy, S. P., Kim, B. J.,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Helvetica Neue"/>
                <a:hlinkClick r:id="rId2"/>
              </a:rPr>
              <a:t>Paolino</a:t>
            </a:r>
            <a:r>
              <a:rPr lang="en-US" sz="1400" b="0" strike="noStrike" spc="-1" dirty="0">
                <a:solidFill>
                  <a:srgbClr val="000000"/>
                </a:solidFill>
                <a:latin typeface="Helvetica Neue"/>
                <a:hlinkClick r:id="rId2"/>
              </a:rPr>
              <a:t>, A., Tan, W. R., Lim, S. M. L., Seo, J., ... &amp; Mahil, S. K. (2023). Systematic review of</a:t>
            </a:r>
          </a:p>
          <a:p>
            <a:pPr marL="30240" indent="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Helvetica Neue"/>
                <a:hlinkClick r:id="rId2"/>
              </a:rPr>
              <a:t>deep learning image analyses for the diagnosis and monitoring of skin disease. NPJ Digital Medicine, 6(1), 180.</a:t>
            </a:r>
            <a:endParaRPr lang="en-US" sz="1400" b="0" strike="noStrike" spc="-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10"/>
          </p:nvPr>
        </p:nvSpPr>
        <p:spPr>
          <a:xfrm>
            <a:off x="4457880" y="6367320"/>
            <a:ext cx="6413040" cy="364680"/>
          </a:xfrm>
          <a:prstGeom prst="rect">
            <a:avLst/>
          </a:prstGeom>
          <a:noFill/>
          <a:ln w="0">
            <a:noFill/>
          </a:ln>
        </p:spPr>
        <p:txBody>
          <a:bodyPr lIns="72000" rIns="72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B2B2B2"/>
                </a:solidFill>
                <a:latin typeface="Helvetica Neue"/>
                <a:ea typeface="Helvetica Neue"/>
              </a:rPr>
              <a:t>DETI / MEI / PDE / 2024-2025</a:t>
            </a:r>
            <a:endParaRPr lang="pt-PT" sz="1100" b="0" strike="noStrike" spc="-1" dirty="0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sldNum" idx="11"/>
          </p:nvPr>
        </p:nvSpPr>
        <p:spPr>
          <a:xfrm>
            <a:off x="11004480" y="6367320"/>
            <a:ext cx="5774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1A46C-2BFD-4D2D-B2AD-D9EC9C3149E6}" type="slidenum">
              <a: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rPr>
              <a:t>2</a:t>
            </a:fld>
            <a:endParaRPr lang="pt-PT" sz="105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200" b="1" strike="noStrike" spc="-1">
                <a:solidFill>
                  <a:srgbClr val="275727"/>
                </a:solidFill>
                <a:latin typeface="Helvetica Neue"/>
                <a:ea typeface="Helvetica Neue"/>
              </a:rPr>
              <a:t>Objectives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124280"/>
            <a:ext cx="6636894" cy="5661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487440" indent="-4572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Develop and train a CNN classifier using medical images from a publicly available datasets (e.g.,</a:t>
            </a:r>
            <a:r>
              <a:rPr lang="en-GB" sz="2200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en-GB" sz="22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ISIC, HAM10000).</a:t>
            </a:r>
          </a:p>
          <a:p>
            <a:pPr marL="487440" indent="-4572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+mj-lt"/>
              <a:buAutoNum type="arabicPeriod"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487440" indent="-4572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Century Gothic"/>
              <a:buAutoNum type="arabicPeriod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Develop a diffusion model to generate synthetic skin lesion images.</a:t>
            </a:r>
          </a:p>
          <a:p>
            <a:pPr marL="487440" indent="-4572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Century Gothic"/>
              <a:buAutoNum type="arabicPeriod"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487440" indent="-4572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Century Gothic"/>
              <a:buAutoNum type="arabicPeriod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Implement adversarial (iterative) training to enhance the classifier’s ability to handle challenging cases.</a:t>
            </a:r>
          </a:p>
          <a:p>
            <a:pPr marL="487440" indent="-4572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Century Gothic"/>
              <a:buAutoNum type="arabicPeriod"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487440" indent="-4572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Century Gothic"/>
              <a:buAutoNum type="arabicPeriod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Evaluate the classifier’s performance, with and without synthetic data, to assess its effectiveness. </a:t>
            </a:r>
            <a:endParaRPr lang="en-US" sz="2200" b="0" strike="noStrike" spc="-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12"/>
          </p:nvPr>
        </p:nvSpPr>
        <p:spPr>
          <a:xfrm>
            <a:off x="4457880" y="6367320"/>
            <a:ext cx="6413040" cy="364680"/>
          </a:xfrm>
          <a:prstGeom prst="rect">
            <a:avLst/>
          </a:prstGeom>
          <a:noFill/>
          <a:ln w="0">
            <a:noFill/>
          </a:ln>
        </p:spPr>
        <p:txBody>
          <a:bodyPr lIns="72000" rIns="72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rPr>
              <a:t>DETI / MEI / PDE / 2024-2025</a:t>
            </a:r>
            <a:endParaRPr lang="pt-PT" sz="11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sldNum" idx="13"/>
          </p:nvPr>
        </p:nvSpPr>
        <p:spPr>
          <a:xfrm>
            <a:off x="11004480" y="6367320"/>
            <a:ext cx="5774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889323-D23E-44A9-8F7F-CE4CDA43C8FD}" type="slidenum">
              <a: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rPr>
              <a:t>3</a:t>
            </a:fld>
            <a:endParaRPr lang="pt-PT" sz="1050" b="0" strike="noStrike" spc="-1">
              <a:latin typeface="Times New Roman"/>
            </a:endParaRPr>
          </a:p>
        </p:txBody>
      </p:sp>
      <p:pic>
        <p:nvPicPr>
          <p:cNvPr id="2052" name="Picture 4" descr="Some samples from the HAM10000 dataset. Samples with thin and thick... |  Download Scientific Diagram">
            <a:extLst>
              <a:ext uri="{FF2B5EF4-FFF2-40B4-BE49-F238E27FC236}">
                <a16:creationId xmlns:a16="http://schemas.microsoft.com/office/drawing/2014/main" id="{9F9433A5-6BD0-C77C-EF68-48EA7192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202" y="1976361"/>
            <a:ext cx="2905277" cy="290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B31BE-5D18-4247-4A8E-F589E57FFF4F}"/>
              </a:ext>
            </a:extLst>
          </p:cNvPr>
          <p:cNvSpPr txBox="1"/>
          <p:nvPr/>
        </p:nvSpPr>
        <p:spPr>
          <a:xfrm>
            <a:off x="8099202" y="4982652"/>
            <a:ext cx="290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Fig.1 – HAM10000 dataset examples</a:t>
            </a:r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3200" b="1" strike="noStrike" spc="-1" dirty="0">
                <a:solidFill>
                  <a:srgbClr val="275727"/>
                </a:solidFill>
                <a:latin typeface="Helvetica Neue"/>
                <a:ea typeface="Helvetica Neue"/>
              </a:rPr>
              <a:t>Macro </a:t>
            </a:r>
            <a:r>
              <a:rPr lang="pt-PT" sz="3200" b="1" strike="noStrike" spc="-1" dirty="0" err="1">
                <a:solidFill>
                  <a:srgbClr val="275727"/>
                </a:solidFill>
                <a:latin typeface="Helvetica Neue"/>
                <a:ea typeface="Helvetica Neue"/>
              </a:rPr>
              <a:t>Strategies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197000"/>
            <a:ext cx="10972440" cy="492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</a:pP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Data-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Centric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Approach</a:t>
            </a: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</a:pP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Model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Development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and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Optimization</a:t>
            </a: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</a:pP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Iterative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Adversarial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Training</a:t>
            </a: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</a:pP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Evaluation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and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Feedback Loop</a:t>
            </a: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</a:pP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Scalability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and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Reproducibility</a:t>
            </a: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4"/>
          </p:nvPr>
        </p:nvSpPr>
        <p:spPr>
          <a:xfrm>
            <a:off x="11004480" y="6367320"/>
            <a:ext cx="5774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689226-7DCE-4D7C-9D55-E32C8886A255}" type="slidenum">
              <a: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rPr>
              <a:t>4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 idx="15"/>
          </p:nvPr>
        </p:nvSpPr>
        <p:spPr>
          <a:xfrm>
            <a:off x="4457880" y="6367320"/>
            <a:ext cx="6413040" cy="364680"/>
          </a:xfrm>
          <a:prstGeom prst="rect">
            <a:avLst/>
          </a:prstGeom>
          <a:noFill/>
          <a:ln w="0">
            <a:noFill/>
          </a:ln>
        </p:spPr>
        <p:txBody>
          <a:bodyPr lIns="72000" rIns="72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rPr>
              <a:t>DETI / MEI / PDE / 2024-2025</a:t>
            </a:r>
            <a:endParaRPr lang="pt-PT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ffusion Models: Definition, Methods, &amp; Applications | Encord">
            <a:extLst>
              <a:ext uri="{FF2B5EF4-FFF2-40B4-BE49-F238E27FC236}">
                <a16:creationId xmlns:a16="http://schemas.microsoft.com/office/drawing/2014/main" id="{51BFEAD5-5A37-9AE2-9B84-077F43A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87" y="2530294"/>
            <a:ext cx="112490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3200" b="1" strike="noStrike" spc="-1" dirty="0" err="1">
                <a:solidFill>
                  <a:srgbClr val="275727"/>
                </a:solidFill>
                <a:latin typeface="Helvetica Neue"/>
                <a:ea typeface="Helvetica Neue"/>
              </a:rPr>
              <a:t>Work</a:t>
            </a:r>
            <a:r>
              <a:rPr lang="pt-PT" sz="3200" b="1" strike="noStrike" spc="-1" dirty="0">
                <a:solidFill>
                  <a:srgbClr val="275727"/>
                </a:solidFill>
                <a:latin typeface="Helvetica Neue"/>
                <a:ea typeface="Helvetica Neue"/>
              </a:rPr>
              <a:t> </a:t>
            </a:r>
            <a:r>
              <a:rPr lang="pt-PT" sz="3200" b="1" strike="noStrike" spc="-1" dirty="0" err="1">
                <a:solidFill>
                  <a:srgbClr val="275727"/>
                </a:solidFill>
                <a:latin typeface="Helvetica Neue"/>
                <a:ea typeface="Helvetica Neue"/>
              </a:rPr>
              <a:t>done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6"/>
          </p:nvPr>
        </p:nvSpPr>
        <p:spPr>
          <a:xfrm>
            <a:off x="11004480" y="6367320"/>
            <a:ext cx="5774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0165FE-2C29-4320-97FA-80B55E34AC40}" type="slidenum">
              <a: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rPr>
              <a:t>5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17"/>
          </p:nvPr>
        </p:nvSpPr>
        <p:spPr>
          <a:xfrm>
            <a:off x="4457880" y="6367320"/>
            <a:ext cx="6413040" cy="364680"/>
          </a:xfrm>
          <a:prstGeom prst="rect">
            <a:avLst/>
          </a:prstGeom>
          <a:noFill/>
          <a:ln w="0">
            <a:noFill/>
          </a:ln>
        </p:spPr>
        <p:txBody>
          <a:bodyPr lIns="72000" rIns="72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rPr>
              <a:t>DETI / MEI / PDE / 2024-2025</a:t>
            </a:r>
            <a:endParaRPr lang="pt-PT" sz="1100" b="0" strike="noStrike" spc="-1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F5E82-FC16-673F-E0BA-5A592DA081C4}"/>
              </a:ext>
            </a:extLst>
          </p:cNvPr>
          <p:cNvSpPr txBox="1"/>
          <p:nvPr/>
        </p:nvSpPr>
        <p:spPr>
          <a:xfrm>
            <a:off x="471187" y="5559244"/>
            <a:ext cx="310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122650"/>
                </a:solidFill>
                <a:latin typeface="Helvetica Neue"/>
                <a:ea typeface="Helvetica Neue"/>
              </a:rPr>
              <a:t>Fig.2 – Diffusion model </a:t>
            </a:r>
            <a:endParaRPr lang="pt-PT" sz="4400" dirty="0">
              <a:latin typeface="Helvetica Neue"/>
            </a:endParaRP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942595E9-7408-C965-E5B8-37A3C1361F5F}"/>
              </a:ext>
            </a:extLst>
          </p:cNvPr>
          <p:cNvSpPr txBox="1">
            <a:spLocks/>
          </p:cNvSpPr>
          <p:nvPr/>
        </p:nvSpPr>
        <p:spPr>
          <a:xfrm>
            <a:off x="609479" y="1406014"/>
            <a:ext cx="10395001" cy="1124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en-US" sz="2200" spc="-1" dirty="0">
                <a:solidFill>
                  <a:srgbClr val="122650"/>
                </a:solidFill>
                <a:latin typeface="Helvetica Neue"/>
                <a:ea typeface="Helvetica Neue"/>
              </a:rPr>
              <a:t>The diffusion model progressively adds noise to data and then reverses the process by denoising it to generate new, realistic samples from the noisy data.</a:t>
            </a:r>
            <a:endParaRPr lang="en-US" sz="2400" spc="-1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E85CB-6163-EB47-2ACB-AD504737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>
            <a:extLst>
              <a:ext uri="{FF2B5EF4-FFF2-40B4-BE49-F238E27FC236}">
                <a16:creationId xmlns:a16="http://schemas.microsoft.com/office/drawing/2014/main" id="{36132667-E2A7-CB8E-167F-9FB08AAD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24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3200" b="1" strike="noStrike" spc="-1" dirty="0">
                <a:solidFill>
                  <a:srgbClr val="275727"/>
                </a:solidFill>
                <a:latin typeface="Helvetica Neue"/>
                <a:ea typeface="Helvetica Neue"/>
              </a:rPr>
              <a:t>Future </a:t>
            </a:r>
            <a:r>
              <a:rPr lang="pt-PT" sz="3200" b="1" strike="noStrike" spc="-1" dirty="0" err="1">
                <a:solidFill>
                  <a:srgbClr val="275727"/>
                </a:solidFill>
                <a:latin typeface="Helvetica Neue"/>
                <a:ea typeface="Helvetica Neue"/>
              </a:rPr>
              <a:t>work</a:t>
            </a:r>
            <a:r>
              <a:rPr lang="pt-PT" sz="3200" b="1" strike="noStrike" spc="-1" dirty="0">
                <a:solidFill>
                  <a:srgbClr val="275727"/>
                </a:solidFill>
                <a:latin typeface="Helvetica Neue"/>
                <a:ea typeface="Helvetica Neue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>
            <a:extLst>
              <a:ext uri="{FF2B5EF4-FFF2-40B4-BE49-F238E27FC236}">
                <a16:creationId xmlns:a16="http://schemas.microsoft.com/office/drawing/2014/main" id="{DF091536-525A-4E9E-7D43-FCD854E19B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480" y="1833425"/>
            <a:ext cx="4513126" cy="4144588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Continue research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of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S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tate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of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the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Art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:</a:t>
            </a:r>
          </a:p>
          <a:p>
            <a:pPr marL="822240" lvl="1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pt-PT" sz="20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Datasets</a:t>
            </a:r>
            <a:endParaRPr lang="pt-PT" sz="2000" b="0" strike="noStrike" spc="-1" dirty="0">
              <a:solidFill>
                <a:srgbClr val="122650"/>
              </a:solidFill>
              <a:latin typeface="Helvetica Neue"/>
              <a:ea typeface="Helvetica Neue"/>
            </a:endParaRPr>
          </a:p>
          <a:p>
            <a:pPr marL="822240" lvl="1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endParaRPr lang="pt-PT" sz="2000" b="0" strike="noStrike" spc="-1" dirty="0">
              <a:solidFill>
                <a:srgbClr val="122650"/>
              </a:solidFill>
              <a:latin typeface="Helvetica Neue"/>
              <a:ea typeface="Helvetica Neue"/>
            </a:endParaRPr>
          </a:p>
          <a:p>
            <a:pPr marL="822240" lvl="1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pt-PT" sz="20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Difusion</a:t>
            </a:r>
            <a:r>
              <a:rPr lang="pt-PT" sz="20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0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models</a:t>
            </a:r>
            <a:endParaRPr lang="pt-PT" sz="2000" b="0" strike="noStrike" spc="-1" dirty="0">
              <a:solidFill>
                <a:srgbClr val="122650"/>
              </a:solidFill>
              <a:latin typeface="Helvetica Neue"/>
              <a:ea typeface="Helvetica Neue"/>
            </a:endParaRPr>
          </a:p>
          <a:p>
            <a:pPr marL="487440" lvl="1" indent="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None/>
              <a:tabLst>
                <a:tab pos="0" algn="l"/>
              </a:tabLst>
            </a:pPr>
            <a:endParaRPr lang="pt-PT" sz="2000" b="0" strike="noStrike" spc="-1" dirty="0">
              <a:solidFill>
                <a:srgbClr val="122650"/>
              </a:solidFill>
              <a:latin typeface="Helvetica Neue"/>
              <a:ea typeface="Helvetica Neue"/>
            </a:endParaRPr>
          </a:p>
          <a:p>
            <a:pPr marL="822240" lvl="1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pt-PT" sz="20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Pre-trained</a:t>
            </a:r>
            <a:r>
              <a:rPr lang="pt-PT" sz="20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CNN </a:t>
            </a:r>
            <a:r>
              <a:rPr lang="pt-PT" sz="20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models</a:t>
            </a:r>
            <a:endParaRPr lang="pt-PT" sz="2000" b="0" strike="noStrike" spc="-1" dirty="0">
              <a:solidFill>
                <a:srgbClr val="122650"/>
              </a:solidFill>
              <a:latin typeface="Helvetica Neue"/>
              <a:ea typeface="Helvetica Neue"/>
            </a:endParaRPr>
          </a:p>
          <a:p>
            <a:pPr marL="822240" lvl="1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endParaRPr lang="pt-PT" sz="2000" b="0" strike="noStrike" spc="-1" dirty="0">
              <a:solidFill>
                <a:srgbClr val="122650"/>
              </a:solidFill>
              <a:latin typeface="Helvetica Neue"/>
              <a:ea typeface="Helvetica Neue"/>
            </a:endParaRPr>
          </a:p>
          <a:p>
            <a:pPr marL="30240" indent="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None/>
              <a:tabLst>
                <a:tab pos="0" algn="l"/>
              </a:tabLst>
            </a:pPr>
            <a:endParaRPr lang="pt-PT" sz="2400" spc="-1" dirty="0">
              <a:solidFill>
                <a:srgbClr val="122650"/>
              </a:solidFill>
              <a:latin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5" name="PlaceHolder 3">
            <a:extLst>
              <a:ext uri="{FF2B5EF4-FFF2-40B4-BE49-F238E27FC236}">
                <a16:creationId xmlns:a16="http://schemas.microsoft.com/office/drawing/2014/main" id="{7D7FF781-3246-0680-0497-7145483BF289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11004480" y="6367320"/>
            <a:ext cx="5774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0165FE-2C29-4320-97FA-80B55E34AC40}" type="slidenum">
              <a:rPr lang="en-US" sz="1050" b="0" strike="noStrike" spc="-1">
                <a:solidFill>
                  <a:srgbClr val="898989"/>
                </a:solidFill>
                <a:latin typeface="Helvetica Neue"/>
                <a:ea typeface="Helvetica Neue"/>
              </a:rPr>
              <a:t>6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116" name="PlaceHolder 4">
            <a:extLst>
              <a:ext uri="{FF2B5EF4-FFF2-40B4-BE49-F238E27FC236}">
                <a16:creationId xmlns:a16="http://schemas.microsoft.com/office/drawing/2014/main" id="{A96739C6-6EFB-40B8-2ADA-2B30568F63F0}"/>
              </a:ext>
            </a:extLst>
          </p:cNvPr>
          <p:cNvSpPr>
            <a:spLocks noGrp="1"/>
          </p:cNvSpPr>
          <p:nvPr>
            <p:ph type="ftr" idx="17"/>
          </p:nvPr>
        </p:nvSpPr>
        <p:spPr>
          <a:xfrm>
            <a:off x="4457880" y="6367320"/>
            <a:ext cx="6413040" cy="364680"/>
          </a:xfrm>
          <a:prstGeom prst="rect">
            <a:avLst/>
          </a:prstGeom>
          <a:noFill/>
          <a:ln w="0">
            <a:noFill/>
          </a:ln>
        </p:spPr>
        <p:txBody>
          <a:bodyPr lIns="72000" rIns="72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B2B2B2"/>
                </a:solidFill>
                <a:latin typeface="Helvetica Neue"/>
                <a:ea typeface="Helvetica Neue"/>
              </a:rPr>
              <a:t>DETI / MEI / PDE / 2024-2025</a:t>
            </a:r>
            <a:endParaRPr lang="pt-PT" sz="1100" b="0" strike="noStrike" spc="-1">
              <a:latin typeface="Times New Roman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AA241DE-4A13-D8D5-B0A9-360FB1FDD980}"/>
              </a:ext>
            </a:extLst>
          </p:cNvPr>
          <p:cNvSpPr txBox="1">
            <a:spLocks/>
          </p:cNvSpPr>
          <p:nvPr/>
        </p:nvSpPr>
        <p:spPr>
          <a:xfrm>
            <a:off x="6095700" y="1833425"/>
            <a:ext cx="4513126" cy="3236372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Familiarize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with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dataset’s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structure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and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implementation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 </a:t>
            </a:r>
            <a:r>
              <a:rPr lang="pt-PT" sz="2400" b="0" strike="noStrike" spc="-1" dirty="0" err="1">
                <a:solidFill>
                  <a:srgbClr val="122650"/>
                </a:solidFill>
                <a:latin typeface="Helvetica Neue"/>
                <a:ea typeface="Helvetica Neue"/>
              </a:rPr>
              <a:t>details</a:t>
            </a:r>
            <a:r>
              <a:rPr lang="pt-PT" sz="2400" b="0" strike="noStrike" spc="-1" dirty="0">
                <a:solidFill>
                  <a:srgbClr val="122650"/>
                </a:solidFill>
                <a:latin typeface="Helvetica Neue"/>
                <a:ea typeface="Helvetica Neue"/>
              </a:rPr>
              <a:t>.</a:t>
            </a: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endParaRPr lang="pt-PT" sz="2400" b="0" strike="noStrike" spc="-1" dirty="0">
              <a:solidFill>
                <a:srgbClr val="122650"/>
              </a:solidFill>
              <a:latin typeface="Helvetica Neue"/>
              <a:ea typeface="Helvetica Neue"/>
            </a:endParaRPr>
          </a:p>
          <a:p>
            <a:pPr marL="365040" indent="-334800">
              <a:lnSpc>
                <a:spcPct val="100000"/>
              </a:lnSpc>
              <a:spcBef>
                <a:spcPts val="479"/>
              </a:spcBef>
              <a:buClr>
                <a:srgbClr val="339933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pt-PT" sz="2400" spc="-1" dirty="0" err="1">
                <a:solidFill>
                  <a:srgbClr val="122650"/>
                </a:solidFill>
                <a:latin typeface="Helvetica Neue"/>
              </a:rPr>
              <a:t>Understand</a:t>
            </a:r>
            <a:r>
              <a:rPr lang="pt-PT" sz="2400" spc="-1" dirty="0">
                <a:solidFill>
                  <a:srgbClr val="122650"/>
                </a:solidFill>
                <a:latin typeface="Helvetica Neue"/>
              </a:rPr>
              <a:t> more </a:t>
            </a:r>
            <a:r>
              <a:rPr lang="pt-PT" sz="2400" spc="-1" dirty="0" err="1">
                <a:solidFill>
                  <a:srgbClr val="122650"/>
                </a:solidFill>
                <a:latin typeface="Helvetica Neue"/>
              </a:rPr>
              <a:t>deeply</a:t>
            </a:r>
            <a:r>
              <a:rPr lang="pt-PT" sz="2400" spc="-1" dirty="0">
                <a:solidFill>
                  <a:srgbClr val="122650"/>
                </a:solidFill>
                <a:latin typeface="Helvetica Neue"/>
              </a:rPr>
              <a:t> </a:t>
            </a:r>
            <a:r>
              <a:rPr lang="pt-PT" sz="2400" spc="-1" dirty="0" err="1">
                <a:solidFill>
                  <a:srgbClr val="122650"/>
                </a:solidFill>
                <a:latin typeface="Helvetica Neue"/>
              </a:rPr>
              <a:t>how</a:t>
            </a:r>
            <a:r>
              <a:rPr lang="pt-PT" sz="2400" spc="-1" dirty="0">
                <a:solidFill>
                  <a:srgbClr val="122650"/>
                </a:solidFill>
                <a:latin typeface="Helvetica Neue"/>
              </a:rPr>
              <a:t> </a:t>
            </a:r>
            <a:r>
              <a:rPr lang="pt-PT" sz="2400" spc="-1" dirty="0" err="1">
                <a:solidFill>
                  <a:srgbClr val="122650"/>
                </a:solidFill>
                <a:latin typeface="Helvetica Neue"/>
              </a:rPr>
              <a:t>diffusion</a:t>
            </a:r>
            <a:r>
              <a:rPr lang="pt-PT" sz="2400" spc="-1" dirty="0">
                <a:solidFill>
                  <a:srgbClr val="122650"/>
                </a:solidFill>
                <a:latin typeface="Helvetica Neue"/>
              </a:rPr>
              <a:t> </a:t>
            </a:r>
            <a:r>
              <a:rPr lang="pt-PT" sz="2400" spc="-1" dirty="0" err="1">
                <a:solidFill>
                  <a:srgbClr val="122650"/>
                </a:solidFill>
                <a:latin typeface="Helvetica Neue"/>
              </a:rPr>
              <a:t>models</a:t>
            </a:r>
            <a:r>
              <a:rPr lang="pt-PT" sz="2400" spc="-1" dirty="0">
                <a:solidFill>
                  <a:srgbClr val="122650"/>
                </a:solidFill>
                <a:latin typeface="Helvetica Neue"/>
              </a:rPr>
              <a:t> </a:t>
            </a:r>
            <a:r>
              <a:rPr lang="pt-PT" sz="2400" spc="-1" dirty="0" err="1">
                <a:solidFill>
                  <a:srgbClr val="122650"/>
                </a:solidFill>
                <a:latin typeface="Helvetica Neue"/>
              </a:rPr>
              <a:t>work</a:t>
            </a:r>
            <a:r>
              <a:rPr lang="pt-PT" sz="2400" spc="-1" dirty="0">
                <a:solidFill>
                  <a:srgbClr val="122650"/>
                </a:solidFill>
                <a:latin typeface="Helvetica Neue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76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34101</TotalTime>
  <Words>367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Helvetica Neue</vt:lpstr>
      <vt:lpstr>Symbol</vt:lpstr>
      <vt:lpstr>Times New Roman</vt:lpstr>
      <vt:lpstr>Wingdings</vt:lpstr>
      <vt:lpstr>Office Theme</vt:lpstr>
      <vt:lpstr>Office Theme</vt:lpstr>
      <vt:lpstr>Skin Disease Diagnosis with Adversarial Training and Diffusion Models</vt:lpstr>
      <vt:lpstr>Context</vt:lpstr>
      <vt:lpstr>Objectives</vt:lpstr>
      <vt:lpstr>Macro Strategies</vt:lpstr>
      <vt:lpstr>Work done</vt:lpstr>
      <vt:lpstr>Future work 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dc:description/>
  <cp:lastModifiedBy>Gonçalo Silva</cp:lastModifiedBy>
  <cp:revision>348</cp:revision>
  <cp:lastPrinted>2024-10-13T10:20:15Z</cp:lastPrinted>
  <dcterms:created xsi:type="dcterms:W3CDTF">2013-09-12T12:41:43Z</dcterms:created>
  <dcterms:modified xsi:type="dcterms:W3CDTF">2024-10-14T01:48:58Z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