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8" r:id="rId9"/>
    <p:sldId id="265" r:id="rId10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820" autoAdjust="0"/>
  </p:normalViewPr>
  <p:slideViewPr>
    <p:cSldViewPr snapToGrid="0">
      <p:cViewPr varScale="1">
        <p:scale>
          <a:sx n="83" d="100"/>
          <a:sy n="83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-9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B7136-4755-43B5-AF5A-EAAD27FAA80A}" type="datetimeFigureOut">
              <a:rPr lang="pt-PT" smtClean="0"/>
              <a:t>20/01/2022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7602D-379B-4865-A235-E71AC355E13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21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Recorreu-se à utilização de uma máquina virtualizada Linux com o sistema operativo Ubuntu 18.04 LTS, de memória RAM 4GB. Nesta máquina instalou-se o browser TOR na versão mais recente (0.4.5.9) e o browser Mozilla Firefox, versão 94.0, de forma a servir de base a todos os testes que foram necessários monitorizar. </a:t>
            </a:r>
          </a:p>
          <a:p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Para nos auxiliar com as medições de monitorização de pacotes de rede, nomeadamente, a quantidade de </a:t>
            </a:r>
            <a:r>
              <a:rPr lang="pt-PT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http </a:t>
            </a:r>
            <a:r>
              <a:rPr lang="pt-PT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requests</a:t>
            </a:r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 memória alocada, a memória utilizada (em %) e os bytes alocados através de </a:t>
            </a:r>
            <a:r>
              <a:rPr lang="pt-PT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mallocs</a:t>
            </a:r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frees, recorreu-se ao software </a:t>
            </a:r>
            <a:r>
              <a:rPr lang="pt-PT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chronograf</a:t>
            </a:r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Este software foi escolhido após uma comparação com outro produto, também, da </a:t>
            </a:r>
            <a:r>
              <a:rPr lang="pt-PT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influxDB</a:t>
            </a:r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sendo este o </a:t>
            </a:r>
            <a:r>
              <a:rPr lang="pt-PT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telegraph</a:t>
            </a:r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Após uma análise entre os prós e os contras de cada </a:t>
            </a:r>
            <a:r>
              <a:rPr lang="pt-PT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software</a:t>
            </a:r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conclui-se que, e tendo as necessidades deste trabalho, o </a:t>
            </a:r>
            <a:r>
              <a:rPr lang="pt-PT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pt-PT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hronograf</a:t>
            </a:r>
            <a:r>
              <a:rPr lang="pt-PT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era o mais adequado, uma vez que tinha uma implementação menos complexa e que permitia realizar a monitorização de rede em questão.</a:t>
            </a:r>
            <a:endParaRPr lang="pt-PT" b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7602D-379B-4865-A235-E71AC355E13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115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Para ser possível efetuarmos sempre os mesmos acessos decidiu-se que se iria definir o acesso, primeiramente, através de uma pesquisa no navegador por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ipleiria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seguidamente, selecionou-se o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url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ipleiria.pt.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b="0" dirty="0">
              <a:solidFill>
                <a:srgbClr val="001A66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Após o website estar completamente carregado, voltou-se ao browser para pesquisar e, desta vez, por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ead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ipleiria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Inicialmente, abriu-se o link do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ead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2019, porém voltou-se à pesquisa do navegador e procurou-se por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ead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2021. Selecionou-se a opção de repor a password e de seguida fizemos login na plataforma. Já dentro da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ead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abriu-se a disciplina de Segurança de Redes de Computadores onde se acedeu a um 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link 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 fazer o download do ISO do sistema operativo Ubuntu Server 18.04 </a:t>
            </a:r>
            <a:r>
              <a:rPr lang="pt-PT" sz="1800" b="0" dirty="0" err="1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Lts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Para deixar correr o download, abriu-se uma página relativa à entrega de um trabalho, anexou-se um ficheiro ao campo correspondente a essa ação e depois cancelou-se tanto a anexação do ficheiro como o download em questão.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b="0" dirty="0">
              <a:solidFill>
                <a:srgbClr val="001A66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Estes passos foram realizados nos 4 testes distintos que foram feitos, posteriormente, de forma a garantir que as ações executadas não se diferenciavam de teste para teste, garantindo assim a conformidade dos resultados. </a:t>
            </a:r>
            <a:endParaRPr lang="pt-PT" sz="1800" b="1" dirty="0">
              <a:solidFill>
                <a:srgbClr val="001A66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7602D-379B-4865-A235-E71AC355E13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714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Assim, foram realizados testes recorrendo ao browser Tor, com e sem a utilização de uma ferramenta de VPN externa e ao browser Mozilla Firefox também utilizando o serviço de VPN numa primeira medição e numa segunda sem qualquer tipo de VPN incorporado.</a:t>
            </a:r>
          </a:p>
          <a:p>
            <a:endParaRPr lang="pt-PT" b="0" dirty="0"/>
          </a:p>
          <a:p>
            <a:r>
              <a:rPr lang="pt-PT" b="0" dirty="0"/>
              <a:t>No 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browser Tor com recurso ao serviço de VPN, relativo ao “</a:t>
            </a:r>
            <a:r>
              <a:rPr lang="pt-PT" sz="1800" b="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Memory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1800" b="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Usage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que nos devolve a percentagem de memória utilizada pelo sistema operativo, tendo neste caso o valor de 58,57%.			</a:t>
            </a:r>
          </a:p>
          <a:p>
            <a:endParaRPr lang="pt-PT" sz="1800" b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Quanto ao “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 bytes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e “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 bytes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”, estes valores simbolizam a quantidade de informação transmitida através de um pedido ao servidor e os bytes associados às respostas do servidor, respetivamente. Como se pode observar na tabela, a quantidade de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bytes 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durante o processo de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 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(456k) é bastante inferior à apresentada no de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(1.23G), o que seria de esperar, tendo em conta que o servidor quando envia resposta tem que juntar mais informação ao pedido solicitado. Por fim, pode ainda observar-se que durante o tempo em estudo existiu um total de 1,03k de leituras.</a:t>
            </a:r>
          </a:p>
          <a:p>
            <a:endParaRPr lang="pt-PT" sz="1800" b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Numa outra análise no browser Tor, sem o recurso ao serviço de VPN, a percentagem de memória utilizada apresenta um decréscimo, representando assim 47,41% de valor médio durante esta análise.</a:t>
            </a:r>
          </a:p>
          <a:p>
            <a:endParaRPr lang="pt-PT" sz="1800" b="0" i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Analisando os campos “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 Bytes” 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 Bytes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”, são apresentados valores mais elevados no processo de “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(1,98G) do que no processo de “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(686k). Por fim, esta análise apresentou um número bastante inferior de leituras, sendo registado um valor médio de 63.49B.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/>
              <a:t>	Observando agora as colunas pertencentes ao Mozilla Firefox r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elação ao uso de  memoria registou-se </a:t>
            </a:r>
            <a:r>
              <a:rPr lang="pt-PT" sz="1800" b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50,63%. 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Interpretando os valores de “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 bytes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e “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 bytes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”, existiu, tal como nas análises no Tor, um valor de </a:t>
            </a:r>
            <a:r>
              <a:rPr lang="pt-PT" sz="1800" b="0" i="1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bytes </a:t>
            </a: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superior nas respostas do servidor (1,99 Gb) do que nos pedidos por parte do browser (709,4k).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b="0" dirty="0">
              <a:solidFill>
                <a:srgbClr val="001A66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Quanto às medições sem recurso à VPN, sobre a alocação de memória representou 49,10% da utilização de memória. Observando os campos relativos ao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 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bytes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verificou-se um maior número de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bytes 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durante o processo de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response 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(1,99G) do que no processo de </a:t>
            </a:r>
            <a:r>
              <a:rPr lang="pt-PT" sz="1800" b="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request </a:t>
            </a:r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(751,9k). Todo este processo obrigou a um total de leituras de 30B.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b="0" dirty="0">
              <a:solidFill>
                <a:srgbClr val="001A66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pt-PT" b="0" i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7602D-379B-4865-A235-E71AC355E13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1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7602D-379B-4865-A235-E71AC355E13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6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 browser Tor, nas suas versões mais recentes, se está a aproximar de uma estrutura semelhante ao Mozilla Firefox, visto que as medições sem VPN no browser Tor e com VPN no browser Mozilla Firefox são bastante semelhantes.</a:t>
            </a:r>
          </a:p>
          <a:p>
            <a:endParaRPr lang="pt-PT" sz="1800" b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 base na tabela que acabei de apresentar o browser Tor é mais oneroso para o sistema operativo que o Mozilla Firefox, quer com VPN, quer sem VPN, porém é o preço a pagar quando se pretende fazer uma navegação pela rede de forma segura e sem comprometimento da nossa verdadeira identidade.</a:t>
            </a:r>
          </a:p>
          <a:p>
            <a:endParaRPr lang="pt-PT" sz="1800" b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dirty="0">
                <a:solidFill>
                  <a:srgbClr val="001A6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 um modo geral, consideramos que o trabalho vai de encontro às expectativas que nos foram propostas aquando da apresentação dos temas em jogo e com isto conseguimos consolidar melhor os nossos conhecimentos face ao funcionamento da rede Tor e o efeito que um serviço de VPN poderá ter em questões de eficiência e rapidez.</a:t>
            </a:r>
            <a:endParaRPr lang="pt-PT" sz="1800" b="1" dirty="0">
              <a:solidFill>
                <a:srgbClr val="001A66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pt-PT" b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7602D-379B-4865-A235-E71AC355E13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92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9293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sz="100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7895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sz="100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97039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sz="100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8886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7" name="Forma Livre 6" title="Marca de Re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60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sz="100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325241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 rtl="0"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sz="100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27043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sz="100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4611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sz="100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71075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 rtl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9" name="Retângulo 8" title="Barra de separad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0384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9" name="Retângulo 8" title="Barra de separad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916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8D24A4-5FEC-4062-8995-EB21925B3B40}" type="datetime1">
              <a:rPr lang="en-US" smtClean="0"/>
              <a:t>1/20/2022</a:t>
            </a:fld>
            <a:endParaRPr lang="en-US" sz="100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5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929699839145545780/930946534617534524/image00-220x30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7D02461-AA02-45CC-84C3-F563E47E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Medição do desempenho da rede TOR</a:t>
            </a:r>
          </a:p>
        </p:txBody>
      </p:sp>
      <p:pic>
        <p:nvPicPr>
          <p:cNvPr id="2050" name="Picture 2" descr="Política de segurança de redes: como implementar na empresa? | ETTBrasil">
            <a:extLst>
              <a:ext uri="{FF2B5EF4-FFF2-40B4-BE49-F238E27FC236}">
                <a16:creationId xmlns:a16="http://schemas.microsoft.com/office/drawing/2014/main" id="{8C743FAE-F8F3-45F2-9911-1E1B14DC9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9"/>
          <a:stretch/>
        </p:blipFill>
        <p:spPr bwMode="auto">
          <a:xfrm>
            <a:off x="5532120" y="10"/>
            <a:ext cx="6659880" cy="68579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4" name="Text Placeholder 3">
            <a:extLst>
              <a:ext uri="{FF2B5EF4-FFF2-40B4-BE49-F238E27FC236}">
                <a16:creationId xmlns:a16="http://schemas.microsoft.com/office/drawing/2014/main" id="{F299FF50-482D-4678-88AB-FBE983552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Discentes: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Catarina Silva, 2210440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Gonçalo Vicente, 2210510</a:t>
            </a:r>
          </a:p>
          <a:p>
            <a:pPr>
              <a:lnSpc>
                <a:spcPct val="100000"/>
              </a:lnSpc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Mário Antunes</a:t>
            </a:r>
          </a:p>
        </p:txBody>
      </p:sp>
      <p:pic>
        <p:nvPicPr>
          <p:cNvPr id="9" name="Picture 4" descr="Imagem">
            <a:extLst>
              <a:ext uri="{FF2B5EF4-FFF2-40B4-BE49-F238E27FC236}">
                <a16:creationId xmlns:a16="http://schemas.microsoft.com/office/drawing/2014/main" id="{71175981-8775-4E04-B812-EEB0DCC3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61" y="5578876"/>
            <a:ext cx="4212328" cy="120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6E5CC-46F4-4D67-B167-ED5B998F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9D04A1-AC50-4969-8121-E17B1AF0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Mais bytes e mais segurança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vs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Menos bytes e menos segurança;</a:t>
            </a:r>
          </a:p>
          <a:p>
            <a:pPr marL="0" indent="0">
              <a:buNone/>
            </a:pPr>
            <a:endParaRPr lang="pt-PT" sz="18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Neste trabalho, serão analisados, com recursos a casos práticos, o desempenho que é possível obter com a utilização de VPN em detrimento da segurança ou se não se optar pelo seu uso privilegiando a velocidade.</a:t>
            </a:r>
          </a:p>
          <a:p>
            <a:endParaRPr lang="pt-PT" sz="18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074" name="Picture 2" descr="ESPECIAL | Microsoft: segurança da informação é um papel de todos - B!t  Magazine">
            <a:extLst>
              <a:ext uri="{FF2B5EF4-FFF2-40B4-BE49-F238E27FC236}">
                <a16:creationId xmlns:a16="http://schemas.microsoft.com/office/drawing/2014/main" id="{54530E3F-7D07-4EBD-930A-0BA66D0A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r="11709"/>
          <a:stretch/>
        </p:blipFill>
        <p:spPr bwMode="auto">
          <a:xfrm>
            <a:off x="8008883" y="3986705"/>
            <a:ext cx="3195145" cy="252445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C0C0C5-5BA6-4D31-949E-FB29BDAE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735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5F5E-E470-41C7-B5C2-172A58F7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(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1618B2-92F0-4C4A-B17D-87D894FE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3422"/>
            <a:ext cx="9601200" cy="3581400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Consiste numa rede constituída por um conjunto de redes privadas interligadas por canais virtuais suportados noutras redes, normalmente públicas como a rede de Internet;</a:t>
            </a:r>
          </a:p>
          <a:p>
            <a:endParaRPr lang="pt-PT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Para garantir a segurança da comunicação aquando da utilização de uma VPN, são utilizadas técnicas para encriptação e autenticação;	</a:t>
            </a:r>
          </a:p>
          <a:p>
            <a:endParaRPr lang="pt-PT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Com o intuito de possibilitar a comunicação segura entre duas redes, ambas terão que acordar esquemas comuns para encriptação e autenticação.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1B0924-1FB2-40C7-BC02-B932292D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  <p:pic>
        <p:nvPicPr>
          <p:cNvPr id="4098" name="Picture 2" descr="VPN – Configurar – Gabinete de Informatica">
            <a:extLst>
              <a:ext uri="{FF2B5EF4-FFF2-40B4-BE49-F238E27FC236}">
                <a16:creationId xmlns:a16="http://schemas.microsoft.com/office/drawing/2014/main" id="{547E1F1A-B240-4ADA-A2D9-9C95770E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06812"/>
            <a:ext cx="3597203" cy="2146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12559A-6A77-44E1-A543-A88F4AEED8DA}"/>
              </a:ext>
            </a:extLst>
          </p:cNvPr>
          <p:cNvSpPr txBox="1"/>
          <p:nvPr/>
        </p:nvSpPr>
        <p:spPr>
          <a:xfrm>
            <a:off x="1439966" y="6526025"/>
            <a:ext cx="402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 – Funcionamento de uma VPN</a:t>
            </a:r>
          </a:p>
        </p:txBody>
      </p:sp>
    </p:spTree>
    <p:extLst>
      <p:ext uri="{BB962C8B-B14F-4D97-AF65-F5344CB8AC3E}">
        <p14:creationId xmlns:p14="http://schemas.microsoft.com/office/powerpoint/2010/main" val="184947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792E9-7DC3-4485-A8D7-F0F49122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270BFD-9A27-4DAE-96B1-5339657C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62086" cy="3581400"/>
          </a:xfrm>
        </p:spPr>
        <p:txBody>
          <a:bodyPr/>
          <a:lstStyle/>
          <a:p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Mais utilizada e conhecida na </a:t>
            </a:r>
            <a:r>
              <a:rPr lang="pt-PT" sz="18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dark</a:t>
            </a:r>
            <a:r>
              <a:rPr lang="pt-PT" sz="1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net</a:t>
            </a:r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endParaRPr lang="pt-PT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Para conseguirmos utilizar esta rede é necessário recorrer à instalação de um browser específico, denominado de Tor Browser;</a:t>
            </a:r>
          </a:p>
          <a:p>
            <a:endParaRPr lang="pt-PT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O Tor browser é um software que visa garantir a anonimização da navegação.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234939-0813-4230-8701-60BF6853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12506D-680E-45F4-A466-062FF992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686" y="527853"/>
            <a:ext cx="4253514" cy="58022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D81CCFE-CE59-4E70-BE11-B154C3FB8BAC}"/>
              </a:ext>
            </a:extLst>
          </p:cNvPr>
          <p:cNvSpPr txBox="1"/>
          <p:nvPr/>
        </p:nvSpPr>
        <p:spPr>
          <a:xfrm>
            <a:off x="7633686" y="6343678"/>
            <a:ext cx="402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2 – Analogia do funcionamento da rede TOR</a:t>
            </a:r>
          </a:p>
        </p:txBody>
      </p:sp>
    </p:spTree>
    <p:extLst>
      <p:ext uri="{BB962C8B-B14F-4D97-AF65-F5344CB8AC3E}">
        <p14:creationId xmlns:p14="http://schemas.microsoft.com/office/powerpoint/2010/main" val="301494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2C4F7-55EB-45FB-BF6B-F52E297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anchor="t"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utilizado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C9401E5E-B27B-4ACC-9F46-420C8CD6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705165"/>
            <a:ext cx="9601200" cy="31203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B19281-9D5D-4E7F-8BB5-F1852E080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333" y1="47333" x2="26333" y2="47333"/>
                        <a14:foregroundMark x1="48667" y1="21000" x2="48667" y2="21000"/>
                        <a14:foregroundMark x1="63556" y1="19833" x2="63556" y2="19833"/>
                        <a14:foregroundMark x1="61444" y1="16667" x2="61444" y2="16667"/>
                        <a14:foregroundMark x1="61444" y1="16667" x2="61444" y2="16667"/>
                        <a14:foregroundMark x1="62556" y1="18000" x2="62556" y2="18000"/>
                        <a14:foregroundMark x1="62667" y1="18000" x2="62111" y2="16833"/>
                        <a14:foregroundMark x1="60667" y1="17667" x2="63333" y2="18167"/>
                        <a14:foregroundMark x1="64556" y1="68833" x2="64556" y2="68833"/>
                        <a14:foregroundMark x1="66778" y1="66000" x2="66778" y2="66000"/>
                        <a14:foregroundMark x1="67333" y1="63000" x2="61333" y2="70000"/>
                        <a14:foregroundMark x1="67556" y1="42833" x2="64000" y2="34667"/>
                        <a14:foregroundMark x1="64000" y1="34667" x2="63778" y2="34500"/>
                        <a14:foregroundMark x1="62111" y1="16833" x2="63556" y2="22667"/>
                        <a14:foregroundMark x1="48667" y1="78500" x2="60333" y2="73167"/>
                        <a14:foregroundMark x1="44556" y1="76167" x2="44556" y2="76167"/>
                        <a14:foregroundMark x1="66667" y1="56833" x2="66778" y2="56333"/>
                        <a14:foregroundMark x1="41333" y1="49000" x2="41333" y2="49000"/>
                        <a14:foregroundMark x1="41778" y1="48833" x2="41778" y2="48833"/>
                        <a14:foregroundMark x1="41778" y1="49667" x2="41778" y2="49667"/>
                        <a14:foregroundMark x1="41778" y1="51000" x2="41778" y2="51000"/>
                        <a14:foregroundMark x1="40667" y1="52000" x2="40667" y2="52000"/>
                        <a14:foregroundMark x1="39222" y1="51333" x2="39222" y2="51333"/>
                        <a14:foregroundMark x1="39444" y1="49833" x2="39444" y2="49833"/>
                        <a14:foregroundMark x1="45222" y1="49500" x2="45222" y2="49500"/>
                        <a14:foregroundMark x1="45222" y1="49500" x2="45222" y2="49500"/>
                        <a14:foregroundMark x1="45222" y1="49500" x2="45222" y2="49500"/>
                        <a14:foregroundMark x1="45444" y1="49333" x2="45444" y2="49333"/>
                        <a14:foregroundMark x1="45556" y1="49167" x2="45556" y2="49167"/>
                        <a14:foregroundMark x1="44889" y1="48667" x2="44889" y2="48667"/>
                        <a14:foregroundMark x1="43333" y1="48667" x2="43333" y2="48667"/>
                        <a14:foregroundMark x1="43667" y1="48000" x2="43667" y2="48000"/>
                        <a14:foregroundMark x1="43556" y1="50500" x2="43556" y2="50500"/>
                        <a14:foregroundMark x1="49444" y1="50833" x2="49444" y2="50833"/>
                        <a14:foregroundMark x1="49444" y1="50833" x2="49444" y2="50833"/>
                        <a14:foregroundMark x1="49444" y1="50833" x2="49444" y2="50833"/>
                        <a14:foregroundMark x1="49444" y1="49667" x2="49444" y2="49667"/>
                        <a14:foregroundMark x1="47333" y1="49833" x2="47333" y2="49833"/>
                        <a14:foregroundMark x1="52556" y1="48500" x2="52556" y2="48500"/>
                        <a14:foregroundMark x1="52000" y1="48500" x2="52000" y2="48500"/>
                        <a14:foregroundMark x1="51333" y1="49333" x2="51333" y2="49333"/>
                        <a14:foregroundMark x1="53778" y1="50333" x2="53778" y2="50333"/>
                        <a14:foregroundMark x1="55778" y1="47333" x2="55778" y2="47333"/>
                        <a14:foregroundMark x1="55778" y1="48500" x2="55778" y2="48500"/>
                        <a14:foregroundMark x1="58333" y1="51333" x2="58333" y2="51333"/>
                        <a14:foregroundMark x1="60444" y1="51833" x2="60444" y2="51833"/>
                        <a14:foregroundMark x1="48111" y1="81167" x2="48111" y2="81167"/>
                        <a14:foregroundMark x1="60444" y1="80000" x2="60444" y2="80000"/>
                        <a14:backgroundMark x1="44778" y1="50333" x2="44778" y2="5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34" t="9656" r="27739" b="8831"/>
          <a:stretch/>
        </p:blipFill>
        <p:spPr>
          <a:xfrm>
            <a:off x="9438206" y="152334"/>
            <a:ext cx="2491035" cy="2552831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31669F-7477-4C10-8621-CA923DBF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E2040A-42D3-4FD1-8682-40A45972B24F}"/>
              </a:ext>
            </a:extLst>
          </p:cNvPr>
          <p:cNvSpPr txBox="1"/>
          <p:nvPr/>
        </p:nvSpPr>
        <p:spPr>
          <a:xfrm>
            <a:off x="1371600" y="5895201"/>
            <a:ext cx="402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3 – Figura ilustrativa do </a:t>
            </a:r>
            <a:r>
              <a:rPr lang="pt-P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P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</a:p>
        </p:txBody>
      </p:sp>
    </p:spTree>
    <p:extLst>
      <p:ext uri="{BB962C8B-B14F-4D97-AF65-F5344CB8AC3E}">
        <p14:creationId xmlns:p14="http://schemas.microsoft.com/office/powerpoint/2010/main" val="13065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F4BD-EF87-41C0-A298-3DBEEFF60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24317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047F7-79A7-4BF4-823F-5654CB6B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Medições de velocidade de navegação na rede	</a:t>
            </a:r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A60A4073-6DA1-4649-99EE-14D5197E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890" y="2410922"/>
            <a:ext cx="7490219" cy="33147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2E48B4-9745-44D7-B3DB-5E49F67E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88A3BA-D602-486D-8B34-B801E006B2D2}"/>
              </a:ext>
            </a:extLst>
          </p:cNvPr>
          <p:cNvSpPr txBox="1"/>
          <p:nvPr/>
        </p:nvSpPr>
        <p:spPr>
          <a:xfrm>
            <a:off x="3683237" y="2033200"/>
            <a:ext cx="49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1 – Medições de desempenho obtidas  através do software </a:t>
            </a:r>
            <a:r>
              <a:rPr lang="pt-P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Chronograf</a:t>
            </a:r>
            <a:endParaRPr lang="pt-PT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3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50A1-9103-494D-8D8A-431A8433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</a:t>
            </a:r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Mozilla Firefox - Com VPN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3572E0-D6F9-4E30-BA11-66037377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40781"/>
            <a:ext cx="4443984" cy="823912"/>
          </a:xfrm>
        </p:spPr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B9C4B6-4EFC-4E55-AC47-0A7217F5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655026"/>
            <a:ext cx="4443984" cy="3798360"/>
          </a:xfrm>
        </p:spPr>
        <p:txBody>
          <a:bodyPr>
            <a:normAutofit lnSpcReduction="10000"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segurança;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afluência dados;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de processamento;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alocação de memória;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Menos eficiência.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90C002D-45E6-4AC5-8E8D-40AF83320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40781"/>
            <a:ext cx="4443984" cy="823912"/>
          </a:xfrm>
        </p:spPr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Firefox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3DEBCED-0E3A-4552-ADA5-285869A35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655026"/>
            <a:ext cx="4443984" cy="3798360"/>
          </a:xfrm>
        </p:spPr>
        <p:txBody>
          <a:bodyPr>
            <a:normAutofit lnSpcReduction="10000"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segurança;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afluência de dados;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tempo de processamento;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alocação de memória;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eficiência. </a:t>
            </a:r>
          </a:p>
        </p:txBody>
      </p:sp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0F9FFDD7-A04E-4390-8D27-EF33DD38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47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10D-EC54-4245-B634-E70B39475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400075303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ar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324_TF34357615.potx" id="{77A83C1C-29BD-425F-A63F-C8D989ACDC86}" vid="{FFA4B732-56FA-4D13-8B09-AFF8F6AFD7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tf34357615_win32</Template>
  <TotalTime>251</TotalTime>
  <Words>1262</Words>
  <Application>Microsoft Office PowerPoint</Application>
  <PresentationFormat>Ecrã Panorâmico</PresentationFormat>
  <Paragraphs>89</Paragraphs>
  <Slides>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Times New Roman</vt:lpstr>
      <vt:lpstr>Recortar</vt:lpstr>
      <vt:lpstr>Medição do desempenho da rede TOR</vt:lpstr>
      <vt:lpstr>Introdução</vt:lpstr>
      <vt:lpstr>VPN (Virtual Private Network)</vt:lpstr>
      <vt:lpstr>Rede TOR</vt:lpstr>
      <vt:lpstr>Setup utilizado</vt:lpstr>
      <vt:lpstr>Resultados</vt:lpstr>
      <vt:lpstr>Medições de velocidade de navegação na rede </vt:lpstr>
      <vt:lpstr>TOR vs Mozilla Firefox - Com VPN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Medição do desempenho da rede TOR</dc:title>
  <dc:creator>Gonçalo Miguel Conceição Vicente</dc:creator>
  <cp:lastModifiedBy>Gonçalo Miguel Conceição Vicente</cp:lastModifiedBy>
  <cp:revision>17</cp:revision>
  <dcterms:created xsi:type="dcterms:W3CDTF">2022-01-19T21:37:55Z</dcterms:created>
  <dcterms:modified xsi:type="dcterms:W3CDTF">2022-01-20T23:38:24Z</dcterms:modified>
</cp:coreProperties>
</file>