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D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59" autoAdjust="0"/>
    <p:restoredTop sz="86845" autoAdjust="0"/>
  </p:normalViewPr>
  <p:slideViewPr>
    <p:cSldViewPr snapToGrid="0">
      <p:cViewPr varScale="1">
        <p:scale>
          <a:sx n="95" d="100"/>
          <a:sy n="95" d="100"/>
        </p:scale>
        <p:origin x="3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BF1E7-5260-460A-8B73-D96CE99E5CF7}" type="datetimeFigureOut">
              <a:rPr lang="en-US" smtClean="0"/>
              <a:t>6/23/2020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5BB36-1F96-4A8F-835B-B14B1C234BB3}" type="slidenum">
              <a:rPr lang="en-US" smtClean="0"/>
              <a:t>‹#›</a:t>
            </a:fld>
            <a:endParaRPr lang="en-US"/>
          </a:p>
        </p:txBody>
      </p:sp>
    </p:spTree>
    <p:extLst>
      <p:ext uri="{BB962C8B-B14F-4D97-AF65-F5344CB8AC3E}">
        <p14:creationId xmlns:p14="http://schemas.microsoft.com/office/powerpoint/2010/main" val="3520384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regression, the model begins with</a:t>
            </a:r>
          </a:p>
          <a:p>
            <a:r>
              <a:rPr lang="en-US" sz="1200" b="0" i="0" u="none" strike="noStrike" kern="1200" baseline="0" dirty="0">
                <a:solidFill>
                  <a:schemeClr val="tx1"/>
                </a:solidFill>
                <a:latin typeface="+mn-lt"/>
                <a:ea typeface="+mn-ea"/>
                <a:cs typeface="+mn-cs"/>
              </a:rPr>
              <a:t>the entire data set, S, and searches every distinct value of every predictor</a:t>
            </a:r>
          </a:p>
          <a:p>
            <a:r>
              <a:rPr lang="en-US" sz="1200" b="0" i="0" u="none" strike="noStrike" kern="1200" baseline="0" dirty="0">
                <a:solidFill>
                  <a:schemeClr val="tx1"/>
                </a:solidFill>
                <a:latin typeface="+mn-lt"/>
                <a:ea typeface="+mn-ea"/>
                <a:cs typeface="+mn-cs"/>
              </a:rPr>
              <a:t>to find the predictor and split value that partitions the data into two groups</a:t>
            </a:r>
          </a:p>
          <a:p>
            <a:r>
              <a:rPr lang="en-US" sz="1200" b="0" i="0" u="none" strike="noStrike" kern="1200" baseline="0" dirty="0">
                <a:solidFill>
                  <a:schemeClr val="tx1"/>
                </a:solidFill>
                <a:latin typeface="+mn-lt"/>
                <a:ea typeface="+mn-ea"/>
                <a:cs typeface="+mn-cs"/>
              </a:rPr>
              <a:t>(S1 and S2)</a:t>
            </a:r>
          </a:p>
          <a:p>
            <a:r>
              <a:rPr lang="en-US" sz="1200" b="0" i="0" u="none" strike="noStrike" kern="1200" baseline="0" dirty="0">
                <a:solidFill>
                  <a:schemeClr val="tx1"/>
                </a:solidFill>
                <a:latin typeface="+mn-lt"/>
                <a:ea typeface="+mn-ea"/>
                <a:cs typeface="+mn-cs"/>
              </a:rPr>
              <a:t>where ¯y1 and ¯y2 are the averages of the training set outcomes within groups</a:t>
            </a:r>
          </a:p>
          <a:p>
            <a:r>
              <a:rPr lang="en-US" sz="1200" b="0" i="0" u="none" strike="noStrike" kern="1200" baseline="0" dirty="0">
                <a:solidFill>
                  <a:schemeClr val="tx1"/>
                </a:solidFill>
                <a:latin typeface="+mn-lt"/>
                <a:ea typeface="+mn-ea"/>
                <a:cs typeface="+mn-cs"/>
              </a:rPr>
              <a:t>S1 and S2, respectively. Then within each of groups S1 and S2, this method</a:t>
            </a:r>
          </a:p>
          <a:p>
            <a:r>
              <a:rPr lang="en-US" sz="1200" b="0" i="0" u="none" strike="noStrike" kern="1200" baseline="0" dirty="0">
                <a:solidFill>
                  <a:schemeClr val="tx1"/>
                </a:solidFill>
                <a:latin typeface="+mn-lt"/>
                <a:ea typeface="+mn-ea"/>
                <a:cs typeface="+mn-cs"/>
              </a:rPr>
              <a:t>searches for the predictor and split value that best reduces SSE. The process continues within the set of S! and S2 </a:t>
            </a:r>
            <a:r>
              <a:rPr lang="en-US" sz="1200" b="0" i="0" u="none" strike="noStrike" kern="1200" baseline="0" dirty="0" err="1">
                <a:solidFill>
                  <a:schemeClr val="tx1"/>
                </a:solidFill>
                <a:latin typeface="+mn-lt"/>
                <a:ea typeface="+mn-ea"/>
                <a:cs typeface="+mn-cs"/>
              </a:rPr>
              <a:t>unitl</a:t>
            </a:r>
            <a:r>
              <a:rPr lang="en-US" sz="1200" b="0" i="0" u="none" strike="noStrike" kern="1200" baseline="0" dirty="0">
                <a:solidFill>
                  <a:schemeClr val="tx1"/>
                </a:solidFill>
                <a:latin typeface="+mn-lt"/>
                <a:ea typeface="+mn-ea"/>
                <a:cs typeface="+mn-cs"/>
              </a:rPr>
              <a:t> the number of samples in the splits falls below some threshold(tree growing step)</a:t>
            </a:r>
            <a:endParaRPr lang="en-US" dirty="0"/>
          </a:p>
        </p:txBody>
      </p:sp>
      <p:sp>
        <p:nvSpPr>
          <p:cNvPr id="4" name="Slide Number Placeholder 3"/>
          <p:cNvSpPr>
            <a:spLocks noGrp="1"/>
          </p:cNvSpPr>
          <p:nvPr>
            <p:ph type="sldNum" sz="quarter" idx="5"/>
          </p:nvPr>
        </p:nvSpPr>
        <p:spPr/>
        <p:txBody>
          <a:bodyPr/>
          <a:lstStyle/>
          <a:p>
            <a:fld id="{7795BB36-1F96-4A8F-835B-B14B1C234BB3}" type="slidenum">
              <a:rPr lang="en-US" smtClean="0"/>
              <a:t>5</a:t>
            </a:fld>
            <a:endParaRPr lang="en-US"/>
          </a:p>
        </p:txBody>
      </p:sp>
    </p:spTree>
    <p:extLst>
      <p:ext uri="{BB962C8B-B14F-4D97-AF65-F5344CB8AC3E}">
        <p14:creationId xmlns:p14="http://schemas.microsoft.com/office/powerpoint/2010/main" val="234193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Cp is called complexity parameter. </a:t>
            </a:r>
            <a:r>
              <a:rPr lang="en-US" sz="1200" b="0" i="0" u="none" strike="noStrike" kern="1200" baseline="0" dirty="0">
                <a:solidFill>
                  <a:schemeClr val="tx1"/>
                </a:solidFill>
                <a:latin typeface="+mn-lt"/>
                <a:ea typeface="+mn-ea"/>
                <a:cs typeface="+mn-cs"/>
              </a:rPr>
              <a:t>For a specific value of the</a:t>
            </a:r>
          </a:p>
          <a:p>
            <a:r>
              <a:rPr lang="en-US" sz="1200" b="0" i="0" u="none" strike="noStrike" kern="1200" baseline="0" dirty="0">
                <a:solidFill>
                  <a:schemeClr val="tx1"/>
                </a:solidFill>
                <a:latin typeface="+mn-lt"/>
                <a:ea typeface="+mn-ea"/>
                <a:cs typeface="+mn-cs"/>
              </a:rPr>
              <a:t>complexity parameter, we find the smallest pruned tree that has the lowest</a:t>
            </a:r>
          </a:p>
          <a:p>
            <a:r>
              <a:rPr lang="en-US" sz="1200" b="0" i="0" u="none" strike="noStrike" kern="1200" baseline="0" dirty="0">
                <a:solidFill>
                  <a:schemeClr val="tx1"/>
                </a:solidFill>
                <a:latin typeface="+mn-lt"/>
                <a:ea typeface="+mn-ea"/>
                <a:cs typeface="+mn-cs"/>
              </a:rPr>
              <a:t>penalized error rate.</a:t>
            </a:r>
            <a:endParaRPr lang="en-US" dirty="0"/>
          </a:p>
        </p:txBody>
      </p:sp>
      <p:sp>
        <p:nvSpPr>
          <p:cNvPr id="4" name="Slide Number Placeholder 3"/>
          <p:cNvSpPr>
            <a:spLocks noGrp="1"/>
          </p:cNvSpPr>
          <p:nvPr>
            <p:ph type="sldNum" sz="quarter" idx="5"/>
          </p:nvPr>
        </p:nvSpPr>
        <p:spPr/>
        <p:txBody>
          <a:bodyPr/>
          <a:lstStyle/>
          <a:p>
            <a:fld id="{7795BB36-1F96-4A8F-835B-B14B1C234BB3}" type="slidenum">
              <a:rPr lang="en-US" smtClean="0"/>
              <a:t>6</a:t>
            </a:fld>
            <a:endParaRPr lang="en-US"/>
          </a:p>
        </p:txBody>
      </p:sp>
    </p:spTree>
    <p:extLst>
      <p:ext uri="{BB962C8B-B14F-4D97-AF65-F5344CB8AC3E}">
        <p14:creationId xmlns:p14="http://schemas.microsoft.com/office/powerpoint/2010/main" val="1193146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95BB36-1F96-4A8F-835B-B14B1C234BB3}" type="slidenum">
              <a:rPr lang="en-US" smtClean="0"/>
              <a:t>16</a:t>
            </a:fld>
            <a:endParaRPr lang="en-US"/>
          </a:p>
        </p:txBody>
      </p:sp>
    </p:spTree>
    <p:extLst>
      <p:ext uri="{BB962C8B-B14F-4D97-AF65-F5344CB8AC3E}">
        <p14:creationId xmlns:p14="http://schemas.microsoft.com/office/powerpoint/2010/main" val="4153670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F9030-5D4F-4CBE-A25A-5D01F05E1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BFFE19-1FC9-466C-8B4E-9ECB1168B6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6D748E-488F-48AC-A676-6994400E11C2}"/>
              </a:ext>
            </a:extLst>
          </p:cNvPr>
          <p:cNvSpPr>
            <a:spLocks noGrp="1"/>
          </p:cNvSpPr>
          <p:nvPr>
            <p:ph type="dt" sz="half" idx="10"/>
          </p:nvPr>
        </p:nvSpPr>
        <p:spPr/>
        <p:txBody>
          <a:bodyPr/>
          <a:lstStyle/>
          <a:p>
            <a:fld id="{298E4D39-4A72-4CB2-88CF-9F78F1E8ACCC}" type="datetimeFigureOut">
              <a:rPr lang="en-US" smtClean="0"/>
              <a:t>6/23/2020</a:t>
            </a:fld>
            <a:endParaRPr lang="en-US"/>
          </a:p>
        </p:txBody>
      </p:sp>
      <p:sp>
        <p:nvSpPr>
          <p:cNvPr id="5" name="Footer Placeholder 4">
            <a:extLst>
              <a:ext uri="{FF2B5EF4-FFF2-40B4-BE49-F238E27FC236}">
                <a16:creationId xmlns:a16="http://schemas.microsoft.com/office/drawing/2014/main" id="{B74F8830-F122-4FA6-9C7E-0B4322A18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95B2A-97DD-4199-BEFD-068AC03FB4DF}"/>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276211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8179-1996-4C52-B0AF-73F6128DA4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A64B63-3532-40FA-A4FD-999CCE173A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CBBC7-7B6A-4FE8-9B91-F81B2B14A9F3}"/>
              </a:ext>
            </a:extLst>
          </p:cNvPr>
          <p:cNvSpPr>
            <a:spLocks noGrp="1"/>
          </p:cNvSpPr>
          <p:nvPr>
            <p:ph type="dt" sz="half" idx="10"/>
          </p:nvPr>
        </p:nvSpPr>
        <p:spPr/>
        <p:txBody>
          <a:bodyPr/>
          <a:lstStyle/>
          <a:p>
            <a:fld id="{298E4D39-4A72-4CB2-88CF-9F78F1E8ACCC}" type="datetimeFigureOut">
              <a:rPr lang="en-US" smtClean="0"/>
              <a:t>6/23/2020</a:t>
            </a:fld>
            <a:endParaRPr lang="en-US"/>
          </a:p>
        </p:txBody>
      </p:sp>
      <p:sp>
        <p:nvSpPr>
          <p:cNvPr id="5" name="Footer Placeholder 4">
            <a:extLst>
              <a:ext uri="{FF2B5EF4-FFF2-40B4-BE49-F238E27FC236}">
                <a16:creationId xmlns:a16="http://schemas.microsoft.com/office/drawing/2014/main" id="{E0766305-D307-400A-BCE7-400261058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75AC4-8AF3-436F-97A0-E1DF8C083079}"/>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2211570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8650D-725F-4341-A65C-D3684E805E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03A809-1614-481E-A9A4-FF20CAD5B1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C3FC11-8E91-48A7-A099-8C306C420812}"/>
              </a:ext>
            </a:extLst>
          </p:cNvPr>
          <p:cNvSpPr>
            <a:spLocks noGrp="1"/>
          </p:cNvSpPr>
          <p:nvPr>
            <p:ph type="dt" sz="half" idx="10"/>
          </p:nvPr>
        </p:nvSpPr>
        <p:spPr/>
        <p:txBody>
          <a:bodyPr/>
          <a:lstStyle/>
          <a:p>
            <a:fld id="{298E4D39-4A72-4CB2-88CF-9F78F1E8ACCC}" type="datetimeFigureOut">
              <a:rPr lang="en-US" smtClean="0"/>
              <a:t>6/23/2020</a:t>
            </a:fld>
            <a:endParaRPr lang="en-US"/>
          </a:p>
        </p:txBody>
      </p:sp>
      <p:sp>
        <p:nvSpPr>
          <p:cNvPr id="5" name="Footer Placeholder 4">
            <a:extLst>
              <a:ext uri="{FF2B5EF4-FFF2-40B4-BE49-F238E27FC236}">
                <a16:creationId xmlns:a16="http://schemas.microsoft.com/office/drawing/2014/main" id="{A3B9C882-8332-4567-A1F8-83EA6ED4F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2187B-E8A6-441C-97D2-F8076AF07D74}"/>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247353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426C-ACDA-48A5-BD52-B6C8515D89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5A8F5-A2C3-4176-BF15-3AFF7729B5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B04C5-61E4-4583-91AC-3138021CA5B4}"/>
              </a:ext>
            </a:extLst>
          </p:cNvPr>
          <p:cNvSpPr>
            <a:spLocks noGrp="1"/>
          </p:cNvSpPr>
          <p:nvPr>
            <p:ph type="dt" sz="half" idx="10"/>
          </p:nvPr>
        </p:nvSpPr>
        <p:spPr/>
        <p:txBody>
          <a:bodyPr/>
          <a:lstStyle/>
          <a:p>
            <a:fld id="{298E4D39-4A72-4CB2-88CF-9F78F1E8ACCC}" type="datetimeFigureOut">
              <a:rPr lang="en-US" smtClean="0"/>
              <a:t>6/23/2020</a:t>
            </a:fld>
            <a:endParaRPr lang="en-US"/>
          </a:p>
        </p:txBody>
      </p:sp>
      <p:sp>
        <p:nvSpPr>
          <p:cNvPr id="5" name="Footer Placeholder 4">
            <a:extLst>
              <a:ext uri="{FF2B5EF4-FFF2-40B4-BE49-F238E27FC236}">
                <a16:creationId xmlns:a16="http://schemas.microsoft.com/office/drawing/2014/main" id="{919CAA2B-68F7-4EBE-9C44-AB1C3E063A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F78CD-4B75-46DE-8AD4-AD627E614DAE}"/>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264199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8446-2260-41AC-A04B-BD88176CB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839D8B-807E-4E5A-82FC-F1A0E66BC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D94C7A-4412-4CEE-B58C-2C285898DB06}"/>
              </a:ext>
            </a:extLst>
          </p:cNvPr>
          <p:cNvSpPr>
            <a:spLocks noGrp="1"/>
          </p:cNvSpPr>
          <p:nvPr>
            <p:ph type="dt" sz="half" idx="10"/>
          </p:nvPr>
        </p:nvSpPr>
        <p:spPr/>
        <p:txBody>
          <a:bodyPr/>
          <a:lstStyle/>
          <a:p>
            <a:fld id="{298E4D39-4A72-4CB2-88CF-9F78F1E8ACCC}" type="datetimeFigureOut">
              <a:rPr lang="en-US" smtClean="0"/>
              <a:t>6/23/2020</a:t>
            </a:fld>
            <a:endParaRPr lang="en-US"/>
          </a:p>
        </p:txBody>
      </p:sp>
      <p:sp>
        <p:nvSpPr>
          <p:cNvPr id="5" name="Footer Placeholder 4">
            <a:extLst>
              <a:ext uri="{FF2B5EF4-FFF2-40B4-BE49-F238E27FC236}">
                <a16:creationId xmlns:a16="http://schemas.microsoft.com/office/drawing/2014/main" id="{40DB4FF1-2C08-46F0-A10D-DF787D597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9EF94-CFA0-455C-880E-20ED8649BECF}"/>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296571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2DA0-08C3-4BB0-8D65-8567491BF2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AD1475-5B32-4506-9924-42A76D01EC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F7D9A7-B8FC-4D73-AA46-BFF1ED0A2A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B30E83-8E2E-478B-BA61-D0742AE6EA04}"/>
              </a:ext>
            </a:extLst>
          </p:cNvPr>
          <p:cNvSpPr>
            <a:spLocks noGrp="1"/>
          </p:cNvSpPr>
          <p:nvPr>
            <p:ph type="dt" sz="half" idx="10"/>
          </p:nvPr>
        </p:nvSpPr>
        <p:spPr/>
        <p:txBody>
          <a:bodyPr/>
          <a:lstStyle/>
          <a:p>
            <a:fld id="{298E4D39-4A72-4CB2-88CF-9F78F1E8ACCC}" type="datetimeFigureOut">
              <a:rPr lang="en-US" smtClean="0"/>
              <a:t>6/23/2020</a:t>
            </a:fld>
            <a:endParaRPr lang="en-US"/>
          </a:p>
        </p:txBody>
      </p:sp>
      <p:sp>
        <p:nvSpPr>
          <p:cNvPr id="6" name="Footer Placeholder 5">
            <a:extLst>
              <a:ext uri="{FF2B5EF4-FFF2-40B4-BE49-F238E27FC236}">
                <a16:creationId xmlns:a16="http://schemas.microsoft.com/office/drawing/2014/main" id="{688523A3-3CB8-427A-A0A6-B89DC8BB0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EF1063-B4BC-47D2-8D3A-7C048C5A9D5E}"/>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354668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996E-3A88-454B-BC5D-575930308A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76C267-6F2C-407D-8CC9-E74F708994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03272B-1294-4699-B15C-68ADC76CDD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B2545-1B4E-49FB-AFD2-5B38EE89FD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EACB47-E81D-446D-9095-8663C07AA7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D7095C-B2BD-4F3B-943A-2F8E0DC4CD25}"/>
              </a:ext>
            </a:extLst>
          </p:cNvPr>
          <p:cNvSpPr>
            <a:spLocks noGrp="1"/>
          </p:cNvSpPr>
          <p:nvPr>
            <p:ph type="dt" sz="half" idx="10"/>
          </p:nvPr>
        </p:nvSpPr>
        <p:spPr/>
        <p:txBody>
          <a:bodyPr/>
          <a:lstStyle/>
          <a:p>
            <a:fld id="{298E4D39-4A72-4CB2-88CF-9F78F1E8ACCC}" type="datetimeFigureOut">
              <a:rPr lang="en-US" smtClean="0"/>
              <a:t>6/23/2020</a:t>
            </a:fld>
            <a:endParaRPr lang="en-US"/>
          </a:p>
        </p:txBody>
      </p:sp>
      <p:sp>
        <p:nvSpPr>
          <p:cNvPr id="8" name="Footer Placeholder 7">
            <a:extLst>
              <a:ext uri="{FF2B5EF4-FFF2-40B4-BE49-F238E27FC236}">
                <a16:creationId xmlns:a16="http://schemas.microsoft.com/office/drawing/2014/main" id="{5693E92B-0E74-43BA-AC21-BD1CA4E4DE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EFAF0C-43CC-4889-99BB-B6DCB747B9D1}"/>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300824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D5FE-B140-4F0F-A9F9-D46EB586A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20B8C4-00FA-4261-AFA7-C78016D5C324}"/>
              </a:ext>
            </a:extLst>
          </p:cNvPr>
          <p:cNvSpPr>
            <a:spLocks noGrp="1"/>
          </p:cNvSpPr>
          <p:nvPr>
            <p:ph type="dt" sz="half" idx="10"/>
          </p:nvPr>
        </p:nvSpPr>
        <p:spPr/>
        <p:txBody>
          <a:bodyPr/>
          <a:lstStyle/>
          <a:p>
            <a:fld id="{298E4D39-4A72-4CB2-88CF-9F78F1E8ACCC}" type="datetimeFigureOut">
              <a:rPr lang="en-US" smtClean="0"/>
              <a:t>6/23/2020</a:t>
            </a:fld>
            <a:endParaRPr lang="en-US"/>
          </a:p>
        </p:txBody>
      </p:sp>
      <p:sp>
        <p:nvSpPr>
          <p:cNvPr id="4" name="Footer Placeholder 3">
            <a:extLst>
              <a:ext uri="{FF2B5EF4-FFF2-40B4-BE49-F238E27FC236}">
                <a16:creationId xmlns:a16="http://schemas.microsoft.com/office/drawing/2014/main" id="{2606FFCD-25B2-4F4B-B7D0-A9AD857D94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B62B96-F8BB-486C-BCC0-47E242006D56}"/>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152905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1D3103-02CB-4D6D-B8CC-12F0A94E51CC}"/>
              </a:ext>
            </a:extLst>
          </p:cNvPr>
          <p:cNvSpPr>
            <a:spLocks noGrp="1"/>
          </p:cNvSpPr>
          <p:nvPr>
            <p:ph type="dt" sz="half" idx="10"/>
          </p:nvPr>
        </p:nvSpPr>
        <p:spPr/>
        <p:txBody>
          <a:bodyPr/>
          <a:lstStyle/>
          <a:p>
            <a:fld id="{298E4D39-4A72-4CB2-88CF-9F78F1E8ACCC}" type="datetimeFigureOut">
              <a:rPr lang="en-US" smtClean="0"/>
              <a:t>6/23/2020</a:t>
            </a:fld>
            <a:endParaRPr lang="en-US"/>
          </a:p>
        </p:txBody>
      </p:sp>
      <p:sp>
        <p:nvSpPr>
          <p:cNvPr id="3" name="Footer Placeholder 2">
            <a:extLst>
              <a:ext uri="{FF2B5EF4-FFF2-40B4-BE49-F238E27FC236}">
                <a16:creationId xmlns:a16="http://schemas.microsoft.com/office/drawing/2014/main" id="{73D8FC07-D441-4A92-9728-7FD24027DB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99488C-B669-4C8B-9464-77C16F3E87B0}"/>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277551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A3CA-BDBB-4C5A-BBBC-B26032406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1414B6-79F9-4CD3-B3EA-0C0F96502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D518CB-4174-4A58-8528-5D161B9A9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0D7A4-5D53-4B3D-A356-8F6F991D42C0}"/>
              </a:ext>
            </a:extLst>
          </p:cNvPr>
          <p:cNvSpPr>
            <a:spLocks noGrp="1"/>
          </p:cNvSpPr>
          <p:nvPr>
            <p:ph type="dt" sz="half" idx="10"/>
          </p:nvPr>
        </p:nvSpPr>
        <p:spPr/>
        <p:txBody>
          <a:bodyPr/>
          <a:lstStyle/>
          <a:p>
            <a:fld id="{298E4D39-4A72-4CB2-88CF-9F78F1E8ACCC}" type="datetimeFigureOut">
              <a:rPr lang="en-US" smtClean="0"/>
              <a:t>6/23/2020</a:t>
            </a:fld>
            <a:endParaRPr lang="en-US"/>
          </a:p>
        </p:txBody>
      </p:sp>
      <p:sp>
        <p:nvSpPr>
          <p:cNvPr id="6" name="Footer Placeholder 5">
            <a:extLst>
              <a:ext uri="{FF2B5EF4-FFF2-40B4-BE49-F238E27FC236}">
                <a16:creationId xmlns:a16="http://schemas.microsoft.com/office/drawing/2014/main" id="{49F8C5C2-3177-4AE6-B569-EDF1805D62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A115AC-CA00-4951-A9E6-A0552AA60AA2}"/>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389875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A5B8-9DBA-489B-A4DA-6CD7BF413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24D230-EC7C-4E1C-A669-686B56B5B5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F5C329-5E98-4BA5-A582-EB33D83BD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855AA-E317-442D-A447-75F5A06B9844}"/>
              </a:ext>
            </a:extLst>
          </p:cNvPr>
          <p:cNvSpPr>
            <a:spLocks noGrp="1"/>
          </p:cNvSpPr>
          <p:nvPr>
            <p:ph type="dt" sz="half" idx="10"/>
          </p:nvPr>
        </p:nvSpPr>
        <p:spPr/>
        <p:txBody>
          <a:bodyPr/>
          <a:lstStyle/>
          <a:p>
            <a:fld id="{298E4D39-4A72-4CB2-88CF-9F78F1E8ACCC}" type="datetimeFigureOut">
              <a:rPr lang="en-US" smtClean="0"/>
              <a:t>6/23/2020</a:t>
            </a:fld>
            <a:endParaRPr lang="en-US"/>
          </a:p>
        </p:txBody>
      </p:sp>
      <p:sp>
        <p:nvSpPr>
          <p:cNvPr id="6" name="Footer Placeholder 5">
            <a:extLst>
              <a:ext uri="{FF2B5EF4-FFF2-40B4-BE49-F238E27FC236}">
                <a16:creationId xmlns:a16="http://schemas.microsoft.com/office/drawing/2014/main" id="{A6FC79E4-A951-4FE0-BA4D-DB5AD1128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840DD7-EEC3-45B4-B1E7-174ABB8D23E2}"/>
              </a:ext>
            </a:extLst>
          </p:cNvPr>
          <p:cNvSpPr>
            <a:spLocks noGrp="1"/>
          </p:cNvSpPr>
          <p:nvPr>
            <p:ph type="sldNum" sz="quarter" idx="12"/>
          </p:nvPr>
        </p:nvSpPr>
        <p:spPr/>
        <p:txBody>
          <a:bodyPr/>
          <a:lstStyle/>
          <a:p>
            <a:fld id="{26C4FBA9-6FA8-448D-87A3-D17922E1762B}" type="slidenum">
              <a:rPr lang="en-US" smtClean="0"/>
              <a:t>‹#›</a:t>
            </a:fld>
            <a:endParaRPr lang="en-US"/>
          </a:p>
        </p:txBody>
      </p:sp>
    </p:spTree>
    <p:extLst>
      <p:ext uri="{BB962C8B-B14F-4D97-AF65-F5344CB8AC3E}">
        <p14:creationId xmlns:p14="http://schemas.microsoft.com/office/powerpoint/2010/main" val="21722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8A8D67-4F4F-4500-B553-21E2CDF3E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6548EC-3EAA-4A4B-A50F-499CADD7FD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C4096-441D-40AE-8B03-8503D26A2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E4D39-4A72-4CB2-88CF-9F78F1E8ACCC}" type="datetimeFigureOut">
              <a:rPr lang="en-US" smtClean="0"/>
              <a:t>6/23/2020</a:t>
            </a:fld>
            <a:endParaRPr lang="en-US"/>
          </a:p>
        </p:txBody>
      </p:sp>
      <p:sp>
        <p:nvSpPr>
          <p:cNvPr id="5" name="Footer Placeholder 4">
            <a:extLst>
              <a:ext uri="{FF2B5EF4-FFF2-40B4-BE49-F238E27FC236}">
                <a16:creationId xmlns:a16="http://schemas.microsoft.com/office/drawing/2014/main" id="{2999E16B-35E5-4303-B410-43CB3EC24D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C608E9-BAAC-47A1-A2DC-0715D99375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4FBA9-6FA8-448D-87A3-D17922E1762B}" type="slidenum">
              <a:rPr lang="en-US" smtClean="0"/>
              <a:t>‹#›</a:t>
            </a:fld>
            <a:endParaRPr lang="en-US"/>
          </a:p>
        </p:txBody>
      </p:sp>
    </p:spTree>
    <p:extLst>
      <p:ext uri="{BB962C8B-B14F-4D97-AF65-F5344CB8AC3E}">
        <p14:creationId xmlns:p14="http://schemas.microsoft.com/office/powerpoint/2010/main" val="2160874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647F-2157-4D1E-9485-D56A44C6EF13}"/>
              </a:ext>
            </a:extLst>
          </p:cNvPr>
          <p:cNvSpPr>
            <a:spLocks noGrp="1"/>
          </p:cNvSpPr>
          <p:nvPr>
            <p:ph type="ctrTitle"/>
          </p:nvPr>
        </p:nvSpPr>
        <p:spPr/>
        <p:txBody>
          <a:bodyPr/>
          <a:lstStyle/>
          <a:p>
            <a:r>
              <a:rPr lang="en-US" b="1" dirty="0"/>
              <a:t>Chapter 8 	Regression Trees and Rule-Based Models</a:t>
            </a:r>
          </a:p>
        </p:txBody>
      </p:sp>
      <p:sp>
        <p:nvSpPr>
          <p:cNvPr id="3" name="Subtitle 2">
            <a:extLst>
              <a:ext uri="{FF2B5EF4-FFF2-40B4-BE49-F238E27FC236}">
                <a16:creationId xmlns:a16="http://schemas.microsoft.com/office/drawing/2014/main" id="{19963DAB-371A-42FC-B714-50CECE96ACFF}"/>
              </a:ext>
            </a:extLst>
          </p:cNvPr>
          <p:cNvSpPr>
            <a:spLocks noGrp="1"/>
          </p:cNvSpPr>
          <p:nvPr>
            <p:ph type="subTitle" idx="1"/>
          </p:nvPr>
        </p:nvSpPr>
        <p:spPr/>
        <p:txBody>
          <a:bodyPr/>
          <a:lstStyle/>
          <a:p>
            <a:r>
              <a:rPr lang="en-US" dirty="0"/>
              <a:t>By Kayla X</a:t>
            </a:r>
          </a:p>
          <a:p>
            <a:r>
              <a:rPr lang="en-US" dirty="0"/>
              <a:t>6/22/2020</a:t>
            </a:r>
          </a:p>
        </p:txBody>
      </p:sp>
    </p:spTree>
    <p:extLst>
      <p:ext uri="{BB962C8B-B14F-4D97-AF65-F5344CB8AC3E}">
        <p14:creationId xmlns:p14="http://schemas.microsoft.com/office/powerpoint/2010/main" val="65004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34D0D17-E71B-4AC7-B849-12DB3169FBA9}"/>
              </a:ext>
            </a:extLst>
          </p:cNvPr>
          <p:cNvSpPr>
            <a:spLocks noGrp="1"/>
          </p:cNvSpPr>
          <p:nvPr>
            <p:ph type="title"/>
          </p:nvPr>
        </p:nvSpPr>
        <p:spPr/>
        <p:txBody>
          <a:bodyPr/>
          <a:lstStyle/>
          <a:p>
            <a:r>
              <a:rPr lang="en-US" b="1" dirty="0"/>
              <a:t>8.3 Rule-Based Models</a:t>
            </a:r>
          </a:p>
        </p:txBody>
      </p:sp>
      <p:pic>
        <p:nvPicPr>
          <p:cNvPr id="5" name="Content Placeholder 4">
            <a:extLst>
              <a:ext uri="{FF2B5EF4-FFF2-40B4-BE49-F238E27FC236}">
                <a16:creationId xmlns:a16="http://schemas.microsoft.com/office/drawing/2014/main" id="{7A8FB770-1083-45DD-8DA4-7907EF14DB0F}"/>
              </a:ext>
            </a:extLst>
          </p:cNvPr>
          <p:cNvPicPr>
            <a:picLocks noGrp="1" noChangeAspect="1"/>
          </p:cNvPicPr>
          <p:nvPr>
            <p:ph sz="half" idx="1"/>
          </p:nvPr>
        </p:nvPicPr>
        <p:blipFill rotWithShape="1">
          <a:blip r:embed="rId2"/>
          <a:stretch/>
        </p:blipFill>
        <p:spPr>
          <a:xfrm rot="5400000">
            <a:off x="1090425" y="1095189"/>
            <a:ext cx="4054461" cy="6109088"/>
          </a:xfrm>
          <a:prstGeom prst="rect">
            <a:avLst/>
          </a:prstGeom>
          <a:ln>
            <a:solidFill>
              <a:srgbClr val="DFDFDF"/>
            </a:solidFill>
          </a:ln>
        </p:spPr>
      </p:pic>
      <p:sp>
        <p:nvSpPr>
          <p:cNvPr id="10" name="Content Placeholder 9">
            <a:extLst>
              <a:ext uri="{FF2B5EF4-FFF2-40B4-BE49-F238E27FC236}">
                <a16:creationId xmlns:a16="http://schemas.microsoft.com/office/drawing/2014/main" id="{94268E33-CD31-4793-A399-70D659B7320D}"/>
              </a:ext>
            </a:extLst>
          </p:cNvPr>
          <p:cNvSpPr>
            <a:spLocks noGrp="1"/>
          </p:cNvSpPr>
          <p:nvPr>
            <p:ph sz="half" idx="2"/>
          </p:nvPr>
        </p:nvSpPr>
        <p:spPr/>
        <p:txBody>
          <a:bodyPr>
            <a:normAutofit fontScale="92500" lnSpcReduction="20000"/>
          </a:bodyPr>
          <a:lstStyle/>
          <a:p>
            <a:r>
              <a:rPr lang="en-US" dirty="0"/>
              <a:t>A rule is defined as a distinct path through a tree. Consider the model tree</a:t>
            </a:r>
          </a:p>
          <a:p>
            <a:r>
              <a:rPr lang="en-US" dirty="0"/>
              <a:t>shown in the last section and the path to get to linear model 15 in the chart</a:t>
            </a:r>
          </a:p>
          <a:p>
            <a:pPr marL="914400" lvl="1" indent="-457200">
              <a:buFont typeface="+mj-lt"/>
              <a:buAutoNum type="arabicPeriod"/>
            </a:pPr>
            <a:r>
              <a:rPr lang="en-US" dirty="0" err="1"/>
              <a:t>NumCarbon</a:t>
            </a:r>
            <a:r>
              <a:rPr lang="en-US" dirty="0"/>
              <a:t> &gt; 3.777 &amp;</a:t>
            </a:r>
          </a:p>
          <a:p>
            <a:pPr marL="914400" lvl="1" indent="-457200">
              <a:buFont typeface="+mj-lt"/>
              <a:buAutoNum type="arabicPeriod"/>
            </a:pPr>
            <a:r>
              <a:rPr lang="en-US" dirty="0"/>
              <a:t>SurfaceArea2 &gt; 0.978 &amp;</a:t>
            </a:r>
          </a:p>
          <a:p>
            <a:pPr marL="914400" lvl="1" indent="-457200">
              <a:buFont typeface="+mj-lt"/>
              <a:buAutoNum type="arabicPeriod"/>
            </a:pPr>
            <a:r>
              <a:rPr lang="en-US" dirty="0"/>
              <a:t>SurfaceArea1 &gt; 8.404 &amp;</a:t>
            </a:r>
          </a:p>
          <a:p>
            <a:pPr marL="914400" lvl="1" indent="-457200">
              <a:buFont typeface="+mj-lt"/>
              <a:buAutoNum type="arabicPeriod"/>
            </a:pPr>
            <a:r>
              <a:rPr lang="en-US" dirty="0"/>
              <a:t>FP009 &lt;= 0.5 &amp;</a:t>
            </a:r>
          </a:p>
          <a:p>
            <a:pPr marL="914400" lvl="1" indent="-457200">
              <a:buFont typeface="+mj-lt"/>
              <a:buAutoNum type="arabicPeriod"/>
            </a:pPr>
            <a:r>
              <a:rPr lang="en-US" dirty="0"/>
              <a:t>FP075 &lt;= 0.5 &amp;</a:t>
            </a:r>
          </a:p>
          <a:p>
            <a:pPr marL="914400" lvl="1" indent="-457200">
              <a:buFont typeface="+mj-lt"/>
              <a:buAutoNum type="arabicPeriod"/>
            </a:pPr>
            <a:r>
              <a:rPr lang="en-US" dirty="0" err="1"/>
              <a:t>NumRotBonds</a:t>
            </a:r>
            <a:r>
              <a:rPr lang="en-US" dirty="0"/>
              <a:t> &gt; 1.498 &amp;</a:t>
            </a:r>
          </a:p>
          <a:p>
            <a:pPr marL="914400" lvl="1" indent="-457200">
              <a:buFont typeface="+mj-lt"/>
              <a:buAutoNum type="arabicPeriod"/>
            </a:pPr>
            <a:r>
              <a:rPr lang="en-US" dirty="0" err="1"/>
              <a:t>NumRotBonds</a:t>
            </a:r>
            <a:r>
              <a:rPr lang="en-US" dirty="0"/>
              <a:t> &gt; 1.701</a:t>
            </a:r>
          </a:p>
        </p:txBody>
      </p:sp>
      <p:sp>
        <p:nvSpPr>
          <p:cNvPr id="14" name="Arrow: Right 13">
            <a:extLst>
              <a:ext uri="{FF2B5EF4-FFF2-40B4-BE49-F238E27FC236}">
                <a16:creationId xmlns:a16="http://schemas.microsoft.com/office/drawing/2014/main" id="{301ECDCC-B600-41E1-96B2-F5C1D7D7FB34}"/>
              </a:ext>
            </a:extLst>
          </p:cNvPr>
          <p:cNvSpPr/>
          <p:nvPr/>
        </p:nvSpPr>
        <p:spPr>
          <a:xfrm rot="10800000">
            <a:off x="4948518" y="4899555"/>
            <a:ext cx="584077" cy="321487"/>
          </a:xfrm>
          <a:prstGeom prst="rightArrow">
            <a:avLst>
              <a:gd name="adj1" fmla="val 42795"/>
              <a:gd name="adj2" fmla="val 50000"/>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105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EC50-69E9-48B9-9B56-DB186A48BF2D}"/>
              </a:ext>
            </a:extLst>
          </p:cNvPr>
          <p:cNvSpPr>
            <a:spLocks noGrp="1"/>
          </p:cNvSpPr>
          <p:nvPr>
            <p:ph type="title"/>
          </p:nvPr>
        </p:nvSpPr>
        <p:spPr/>
        <p:txBody>
          <a:bodyPr/>
          <a:lstStyle/>
          <a:p>
            <a:r>
              <a:rPr lang="en-US" b="1" dirty="0"/>
              <a:t>Ways to simplifying the rules from classification trees</a:t>
            </a:r>
          </a:p>
        </p:txBody>
      </p:sp>
      <p:sp>
        <p:nvSpPr>
          <p:cNvPr id="3" name="Content Placeholder 2">
            <a:extLst>
              <a:ext uri="{FF2B5EF4-FFF2-40B4-BE49-F238E27FC236}">
                <a16:creationId xmlns:a16="http://schemas.microsoft.com/office/drawing/2014/main" id="{C6D6A102-24D4-4368-ACEA-6D31C982DCA5}"/>
              </a:ext>
            </a:extLst>
          </p:cNvPr>
          <p:cNvSpPr>
            <a:spLocks noGrp="1"/>
          </p:cNvSpPr>
          <p:nvPr>
            <p:ph idx="1"/>
          </p:nvPr>
        </p:nvSpPr>
        <p:spPr/>
        <p:txBody>
          <a:bodyPr/>
          <a:lstStyle/>
          <a:p>
            <a:r>
              <a:rPr lang="en-US" dirty="0"/>
              <a:t>Cubist model</a:t>
            </a:r>
          </a:p>
          <a:p>
            <a:r>
              <a:rPr lang="en-US" dirty="0"/>
              <a:t>Separate and conquer strategy</a:t>
            </a:r>
          </a:p>
          <a:p>
            <a:pPr lvl="1"/>
            <a:r>
              <a:rPr lang="en-US" dirty="0"/>
              <a:t>After initial model tree is created, only the largest </a:t>
            </a:r>
            <a:r>
              <a:rPr lang="en-US" dirty="0" err="1"/>
              <a:t>coverageis</a:t>
            </a:r>
            <a:r>
              <a:rPr lang="en-US" dirty="0"/>
              <a:t> saved from the model</a:t>
            </a:r>
          </a:p>
          <a:p>
            <a:pPr lvl="1"/>
            <a:r>
              <a:rPr lang="en-US" dirty="0"/>
              <a:t>Another tree will be created using remaining data</a:t>
            </a:r>
          </a:p>
          <a:p>
            <a:pPr lvl="1"/>
            <a:r>
              <a:rPr lang="en-US" dirty="0"/>
              <a:t>Process repeats until all the training set data have been covered by at least one rule</a:t>
            </a:r>
          </a:p>
          <a:p>
            <a:pPr lvl="1"/>
            <a:endParaRPr lang="en-US" dirty="0"/>
          </a:p>
          <a:p>
            <a:pPr lvl="1"/>
            <a:endParaRPr lang="en-US" dirty="0"/>
          </a:p>
        </p:txBody>
      </p:sp>
    </p:spTree>
    <p:extLst>
      <p:ext uri="{BB962C8B-B14F-4D97-AF65-F5344CB8AC3E}">
        <p14:creationId xmlns:p14="http://schemas.microsoft.com/office/powerpoint/2010/main" val="811715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6443-1935-46E0-B570-0DA91ACFB8B4}"/>
              </a:ext>
            </a:extLst>
          </p:cNvPr>
          <p:cNvSpPr>
            <a:spLocks noGrp="1"/>
          </p:cNvSpPr>
          <p:nvPr>
            <p:ph type="title"/>
          </p:nvPr>
        </p:nvSpPr>
        <p:spPr/>
        <p:txBody>
          <a:bodyPr/>
          <a:lstStyle/>
          <a:p>
            <a:r>
              <a:rPr lang="en-US" b="1" dirty="0"/>
              <a:t>8.4 Bagged Trees</a:t>
            </a:r>
          </a:p>
        </p:txBody>
      </p:sp>
      <p:sp>
        <p:nvSpPr>
          <p:cNvPr id="3" name="Content Placeholder 2">
            <a:extLst>
              <a:ext uri="{FF2B5EF4-FFF2-40B4-BE49-F238E27FC236}">
                <a16:creationId xmlns:a16="http://schemas.microsoft.com/office/drawing/2014/main" id="{E8DCF864-2459-492A-9977-CED505D2D8AC}"/>
              </a:ext>
            </a:extLst>
          </p:cNvPr>
          <p:cNvSpPr>
            <a:spLocks noGrp="1"/>
          </p:cNvSpPr>
          <p:nvPr>
            <p:ph idx="1"/>
          </p:nvPr>
        </p:nvSpPr>
        <p:spPr/>
        <p:txBody>
          <a:bodyPr/>
          <a:lstStyle/>
          <a:p>
            <a:r>
              <a:rPr lang="en-US" dirty="0"/>
              <a:t>Reducing variance</a:t>
            </a:r>
          </a:p>
          <a:p>
            <a:r>
              <a:rPr lang="en-US" dirty="0"/>
              <a:t>Bootstrap-Artificially create multiple training sets from single data set</a:t>
            </a:r>
          </a:p>
          <a:p>
            <a:pPr marL="914400" lvl="1" indent="-457200">
              <a:buFont typeface="+mj-lt"/>
              <a:buAutoNum type="arabicPeriod"/>
            </a:pPr>
            <a:r>
              <a:rPr lang="en-US" dirty="0"/>
              <a:t>Take repeated samples from the single training data set, allow same sample more than once.</a:t>
            </a:r>
          </a:p>
          <a:p>
            <a:pPr marL="914400" lvl="1" indent="-457200">
              <a:buFont typeface="+mj-lt"/>
              <a:buAutoNum type="arabicPeriod"/>
            </a:pPr>
            <a:r>
              <a:rPr lang="en-US" dirty="0"/>
              <a:t>Each resampled training set , fit the decision tree and get some predictions</a:t>
            </a:r>
          </a:p>
          <a:p>
            <a:pPr marL="914400" lvl="1" indent="-457200">
              <a:buFont typeface="+mj-lt"/>
              <a:buAutoNum type="arabicPeriod"/>
            </a:pPr>
            <a:r>
              <a:rPr lang="en-US" dirty="0"/>
              <a:t>Average all of the predictions</a:t>
            </a:r>
          </a:p>
          <a:p>
            <a:endParaRPr lang="en-US" dirty="0"/>
          </a:p>
        </p:txBody>
      </p:sp>
      <p:pic>
        <p:nvPicPr>
          <p:cNvPr id="4" name="Picture 3">
            <a:extLst>
              <a:ext uri="{FF2B5EF4-FFF2-40B4-BE49-F238E27FC236}">
                <a16:creationId xmlns:a16="http://schemas.microsoft.com/office/drawing/2014/main" id="{CE5EBC1E-4332-44B6-B3A9-94A9589D9245}"/>
              </a:ext>
            </a:extLst>
          </p:cNvPr>
          <p:cNvPicPr>
            <a:picLocks noChangeAspect="1"/>
          </p:cNvPicPr>
          <p:nvPr/>
        </p:nvPicPr>
        <p:blipFill>
          <a:blip r:embed="rId2"/>
          <a:stretch>
            <a:fillRect/>
          </a:stretch>
        </p:blipFill>
        <p:spPr>
          <a:xfrm>
            <a:off x="1012319" y="4372132"/>
            <a:ext cx="7026363" cy="2342121"/>
          </a:xfrm>
          <a:prstGeom prst="rect">
            <a:avLst/>
          </a:prstGeom>
        </p:spPr>
      </p:pic>
    </p:spTree>
    <p:extLst>
      <p:ext uri="{BB962C8B-B14F-4D97-AF65-F5344CB8AC3E}">
        <p14:creationId xmlns:p14="http://schemas.microsoft.com/office/powerpoint/2010/main" val="1010536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56DA-B965-46C6-BC8A-95604A2CA033}"/>
              </a:ext>
            </a:extLst>
          </p:cNvPr>
          <p:cNvSpPr>
            <a:spLocks noGrp="1"/>
          </p:cNvSpPr>
          <p:nvPr>
            <p:ph type="title"/>
          </p:nvPr>
        </p:nvSpPr>
        <p:spPr/>
        <p:txBody>
          <a:bodyPr/>
          <a:lstStyle/>
          <a:p>
            <a:r>
              <a:rPr lang="en-US" b="1" dirty="0"/>
              <a:t>Out-of-bag Error Estimation</a:t>
            </a:r>
          </a:p>
        </p:txBody>
      </p:sp>
      <p:sp>
        <p:nvSpPr>
          <p:cNvPr id="3" name="Content Placeholder 2">
            <a:extLst>
              <a:ext uri="{FF2B5EF4-FFF2-40B4-BE49-F238E27FC236}">
                <a16:creationId xmlns:a16="http://schemas.microsoft.com/office/drawing/2014/main" id="{8486C947-5A22-42BC-A9F0-A91CC11EF6F6}"/>
              </a:ext>
            </a:extLst>
          </p:cNvPr>
          <p:cNvSpPr>
            <a:spLocks noGrp="1"/>
          </p:cNvSpPr>
          <p:nvPr>
            <p:ph idx="1"/>
          </p:nvPr>
        </p:nvSpPr>
        <p:spPr/>
        <p:txBody>
          <a:bodyPr/>
          <a:lstStyle/>
          <a:p>
            <a:r>
              <a:rPr lang="en-US" dirty="0"/>
              <a:t>Bootstrap for each model, where is left out is called out of bag observation</a:t>
            </a:r>
          </a:p>
          <a:p>
            <a:r>
              <a:rPr lang="en-US" dirty="0"/>
              <a:t>Average of out of bag performance used to assess the predictive performance of the model </a:t>
            </a:r>
          </a:p>
          <a:p>
            <a:r>
              <a:rPr lang="en-US" dirty="0"/>
              <a:t>Error estimate-out of bag estimate samples that were incorrectly classified is the ‘out-of-bag error’</a:t>
            </a:r>
          </a:p>
          <a:p>
            <a:pPr lvl="1"/>
            <a:endParaRPr lang="en-US" dirty="0"/>
          </a:p>
        </p:txBody>
      </p:sp>
    </p:spTree>
    <p:extLst>
      <p:ext uri="{BB962C8B-B14F-4D97-AF65-F5344CB8AC3E}">
        <p14:creationId xmlns:p14="http://schemas.microsoft.com/office/powerpoint/2010/main" val="75755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557A-DC64-4A32-8047-52AF9CE20DA4}"/>
              </a:ext>
            </a:extLst>
          </p:cNvPr>
          <p:cNvSpPr>
            <a:spLocks noGrp="1"/>
          </p:cNvSpPr>
          <p:nvPr>
            <p:ph type="title"/>
          </p:nvPr>
        </p:nvSpPr>
        <p:spPr/>
        <p:txBody>
          <a:bodyPr/>
          <a:lstStyle/>
          <a:p>
            <a:r>
              <a:rPr lang="en-US" b="1" dirty="0"/>
              <a:t>8.5 Random Forests</a:t>
            </a:r>
          </a:p>
        </p:txBody>
      </p:sp>
      <p:sp>
        <p:nvSpPr>
          <p:cNvPr id="3" name="Content Placeholder 2">
            <a:extLst>
              <a:ext uri="{FF2B5EF4-FFF2-40B4-BE49-F238E27FC236}">
                <a16:creationId xmlns:a16="http://schemas.microsoft.com/office/drawing/2014/main" id="{49E319B1-C127-48F4-B5A6-471413C92180}"/>
              </a:ext>
            </a:extLst>
          </p:cNvPr>
          <p:cNvSpPr>
            <a:spLocks noGrp="1"/>
          </p:cNvSpPr>
          <p:nvPr>
            <p:ph sz="half" idx="1"/>
          </p:nvPr>
        </p:nvSpPr>
        <p:spPr/>
        <p:txBody>
          <a:bodyPr>
            <a:normAutofit fontScale="92500" lnSpcReduction="10000"/>
          </a:bodyPr>
          <a:lstStyle/>
          <a:p>
            <a:r>
              <a:rPr lang="en-US" dirty="0"/>
              <a:t>Created a decision tree using the bootstrapped dataset, but only use a random subset of variables at each step</a:t>
            </a:r>
          </a:p>
          <a:p>
            <a:r>
              <a:rPr lang="en-US" dirty="0"/>
              <a:t>Using out-of-bag to measure how accurate random forest is</a:t>
            </a:r>
          </a:p>
          <a:p>
            <a:r>
              <a:rPr lang="en-US" dirty="0"/>
              <a:t>Changing number of variables used per step and then choose the one that most accurate</a:t>
            </a:r>
          </a:p>
          <a:p>
            <a:r>
              <a:rPr lang="en-US" dirty="0"/>
              <a:t>The variety makes random forests more effective than individual decision trees</a:t>
            </a:r>
          </a:p>
          <a:p>
            <a:endParaRPr lang="en-US" dirty="0"/>
          </a:p>
          <a:p>
            <a:endParaRPr lang="en-US" dirty="0"/>
          </a:p>
        </p:txBody>
      </p:sp>
      <p:pic>
        <p:nvPicPr>
          <p:cNvPr id="5" name="Content Placeholder 4">
            <a:extLst>
              <a:ext uri="{FF2B5EF4-FFF2-40B4-BE49-F238E27FC236}">
                <a16:creationId xmlns:a16="http://schemas.microsoft.com/office/drawing/2014/main" id="{03E9DF44-1400-4725-8822-65806FDE7A12}"/>
              </a:ext>
            </a:extLst>
          </p:cNvPr>
          <p:cNvPicPr>
            <a:picLocks noGrp="1" noChangeAspect="1"/>
          </p:cNvPicPr>
          <p:nvPr>
            <p:ph sz="half" idx="2"/>
          </p:nvPr>
        </p:nvPicPr>
        <p:blipFill>
          <a:blip r:embed="rId2"/>
          <a:stretch>
            <a:fillRect/>
          </a:stretch>
        </p:blipFill>
        <p:spPr>
          <a:xfrm>
            <a:off x="6172202" y="2019252"/>
            <a:ext cx="5067300" cy="3964083"/>
          </a:xfrm>
          <a:prstGeom prst="rect">
            <a:avLst/>
          </a:prstGeom>
        </p:spPr>
      </p:pic>
    </p:spTree>
    <p:extLst>
      <p:ext uri="{BB962C8B-B14F-4D97-AF65-F5344CB8AC3E}">
        <p14:creationId xmlns:p14="http://schemas.microsoft.com/office/powerpoint/2010/main" val="2185838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594E-51ED-48E1-A169-B3B1C503AC83}"/>
              </a:ext>
            </a:extLst>
          </p:cNvPr>
          <p:cNvSpPr>
            <a:spLocks noGrp="1"/>
          </p:cNvSpPr>
          <p:nvPr>
            <p:ph type="title"/>
          </p:nvPr>
        </p:nvSpPr>
        <p:spPr/>
        <p:txBody>
          <a:bodyPr/>
          <a:lstStyle/>
          <a:p>
            <a:r>
              <a:rPr lang="en-US" b="1" dirty="0"/>
              <a:t>8.6 Boosting-</a:t>
            </a:r>
            <a:r>
              <a:rPr lang="en-US" b="1" dirty="0" err="1"/>
              <a:t>Adaboost</a:t>
            </a:r>
            <a:r>
              <a:rPr lang="en-US" b="1" dirty="0"/>
              <a:t>(adaptive)</a:t>
            </a:r>
            <a:br>
              <a:rPr lang="en-US" dirty="0"/>
            </a:br>
            <a:endParaRPr lang="en-US" b="1" dirty="0"/>
          </a:p>
        </p:txBody>
      </p:sp>
      <p:sp>
        <p:nvSpPr>
          <p:cNvPr id="3" name="Content Placeholder 2">
            <a:extLst>
              <a:ext uri="{FF2B5EF4-FFF2-40B4-BE49-F238E27FC236}">
                <a16:creationId xmlns:a16="http://schemas.microsoft.com/office/drawing/2014/main" id="{34EFFCF0-A6C4-4E19-8A1B-3E3611206CD9}"/>
              </a:ext>
            </a:extLst>
          </p:cNvPr>
          <p:cNvSpPr>
            <a:spLocks noGrp="1"/>
          </p:cNvSpPr>
          <p:nvPr>
            <p:ph idx="1"/>
          </p:nvPr>
        </p:nvSpPr>
        <p:spPr/>
        <p:txBody>
          <a:bodyPr>
            <a:normAutofit fontScale="92500" lnSpcReduction="10000"/>
          </a:bodyPr>
          <a:lstStyle/>
          <a:p>
            <a:pPr lvl="1"/>
            <a:r>
              <a:rPr lang="en-US" dirty="0" err="1"/>
              <a:t>Bossting</a:t>
            </a:r>
            <a:r>
              <a:rPr lang="en-US" dirty="0"/>
              <a:t> algorithms –add-on to the bagging idea where in subsequent bags we choose those data instances that had been modeled poorly in the overall system before. </a:t>
            </a:r>
          </a:p>
          <a:p>
            <a:pPr lvl="1"/>
            <a:r>
              <a:rPr lang="en-US" dirty="0"/>
              <a:t>Another way to say is converting weak learners into strong learners. A weak learner is one which is slightly better than random guessing.</a:t>
            </a:r>
          </a:p>
          <a:p>
            <a:pPr lvl="1"/>
            <a:r>
              <a:rPr lang="en-US" dirty="0" err="1"/>
              <a:t>Bossting</a:t>
            </a:r>
            <a:r>
              <a:rPr lang="en-US" dirty="0"/>
              <a:t> is a s sequential process. Tress are grown using the information from a previously grown tree one after another. By giving more weight to the misclassified points and creates next classifier </a:t>
            </a:r>
          </a:p>
          <a:p>
            <a:pPr lvl="1"/>
            <a:r>
              <a:rPr lang="en-US" dirty="0"/>
              <a:t>Gradient boost</a:t>
            </a:r>
          </a:p>
          <a:p>
            <a:pPr lvl="2"/>
            <a:r>
              <a:rPr lang="en-US" dirty="0"/>
              <a:t>given a loss function (e.g., squared error for regression) and a weak learner (e.g., regression trees), the algorithm seeks to find an additive model that minimizes the loss function. The algorithm is typically initialized with the best guess of the response (e.g., the mean of the response in regression). The gradient (e.g., residual) is calculated, and a model is then fit to the residuals to minimize the loss function.</a:t>
            </a:r>
          </a:p>
          <a:p>
            <a:pPr lvl="2"/>
            <a:endParaRPr lang="en-US" dirty="0"/>
          </a:p>
        </p:txBody>
      </p:sp>
    </p:spTree>
    <p:extLst>
      <p:ext uri="{BB962C8B-B14F-4D97-AF65-F5344CB8AC3E}">
        <p14:creationId xmlns:p14="http://schemas.microsoft.com/office/powerpoint/2010/main" val="3255388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24AD3-C894-4271-9110-E0734A63ED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D4A08A-66A4-457E-9DD5-CD6F883CD51D}"/>
              </a:ext>
            </a:extLst>
          </p:cNvPr>
          <p:cNvSpPr>
            <a:spLocks noGrp="1"/>
          </p:cNvSpPr>
          <p:nvPr>
            <p:ph idx="1"/>
          </p:nvPr>
        </p:nvSpPr>
        <p:spPr>
          <a:xfrm>
            <a:off x="838200" y="5150373"/>
            <a:ext cx="10515600" cy="1199365"/>
          </a:xfrm>
        </p:spPr>
        <p:txBody>
          <a:bodyPr>
            <a:normAutofit/>
          </a:bodyPr>
          <a:lstStyle/>
          <a:p>
            <a:r>
              <a:rPr lang="en-US" dirty="0"/>
              <a:t>The optimal boosted tree has depth 3 with 400 trees and shrinkage of 0.1. These settings produce a cross-validated RMSE of 0.616.</a:t>
            </a:r>
          </a:p>
        </p:txBody>
      </p:sp>
      <p:pic>
        <p:nvPicPr>
          <p:cNvPr id="4" name="Picture 3">
            <a:extLst>
              <a:ext uri="{FF2B5EF4-FFF2-40B4-BE49-F238E27FC236}">
                <a16:creationId xmlns:a16="http://schemas.microsoft.com/office/drawing/2014/main" id="{D6AC996B-B5EC-479C-B223-E0A0040838EA}"/>
              </a:ext>
            </a:extLst>
          </p:cNvPr>
          <p:cNvPicPr>
            <a:picLocks noChangeAspect="1"/>
          </p:cNvPicPr>
          <p:nvPr/>
        </p:nvPicPr>
        <p:blipFill>
          <a:blip r:embed="rId3"/>
          <a:stretch>
            <a:fillRect/>
          </a:stretch>
        </p:blipFill>
        <p:spPr>
          <a:xfrm>
            <a:off x="838200" y="0"/>
            <a:ext cx="10393035" cy="5150373"/>
          </a:xfrm>
          <a:prstGeom prst="rect">
            <a:avLst/>
          </a:prstGeom>
        </p:spPr>
      </p:pic>
    </p:spTree>
    <p:extLst>
      <p:ext uri="{BB962C8B-B14F-4D97-AF65-F5344CB8AC3E}">
        <p14:creationId xmlns:p14="http://schemas.microsoft.com/office/powerpoint/2010/main" val="1551815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7BD65-DF8D-4068-AEEF-70A4ED79309E}"/>
              </a:ext>
            </a:extLst>
          </p:cNvPr>
          <p:cNvSpPr>
            <a:spLocks noGrp="1"/>
          </p:cNvSpPr>
          <p:nvPr>
            <p:ph type="title"/>
          </p:nvPr>
        </p:nvSpPr>
        <p:spPr/>
        <p:txBody>
          <a:bodyPr/>
          <a:lstStyle/>
          <a:p>
            <a:r>
              <a:rPr lang="en-US" b="1" dirty="0"/>
              <a:t>8.7 Cubist</a:t>
            </a:r>
          </a:p>
        </p:txBody>
      </p:sp>
      <p:sp>
        <p:nvSpPr>
          <p:cNvPr id="3" name="Content Placeholder 2">
            <a:extLst>
              <a:ext uri="{FF2B5EF4-FFF2-40B4-BE49-F238E27FC236}">
                <a16:creationId xmlns:a16="http://schemas.microsoft.com/office/drawing/2014/main" id="{0C975BB4-F04B-435E-BB7D-3A171B89E8A0}"/>
              </a:ext>
            </a:extLst>
          </p:cNvPr>
          <p:cNvSpPr>
            <a:spLocks noGrp="1"/>
          </p:cNvSpPr>
          <p:nvPr>
            <p:ph idx="1"/>
          </p:nvPr>
        </p:nvSpPr>
        <p:spPr/>
        <p:txBody>
          <a:bodyPr>
            <a:normAutofit/>
          </a:bodyPr>
          <a:lstStyle/>
          <a:p>
            <a:r>
              <a:rPr lang="en-US" dirty="0"/>
              <a:t>Cubist is a prediction-oriented regression model that combines the ideas in Quinlan (1992) and Quinlan (1993a)(additional corrections based on nearest neighbors in the training set).</a:t>
            </a:r>
          </a:p>
          <a:p>
            <a:r>
              <a:rPr lang="en-US" dirty="0"/>
              <a:t>The specific techniques used for linear model smoothing, creating rules, and pruning are different</a:t>
            </a:r>
          </a:p>
          <a:p>
            <a:r>
              <a:rPr lang="en-US" dirty="0"/>
              <a:t> An optional boosting—like procedure called committees</a:t>
            </a:r>
          </a:p>
          <a:p>
            <a:r>
              <a:rPr lang="en-US" dirty="0"/>
              <a:t> The predictions generated by the model rules can be adjusted using nearby points from the training set data</a:t>
            </a:r>
          </a:p>
        </p:txBody>
      </p:sp>
    </p:spTree>
    <p:extLst>
      <p:ext uri="{BB962C8B-B14F-4D97-AF65-F5344CB8AC3E}">
        <p14:creationId xmlns:p14="http://schemas.microsoft.com/office/powerpoint/2010/main" val="674853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9C0D-6BE1-4F67-8A43-4206591139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95CF43-FAA2-4E7D-93FD-F6EAFFBF7C97}"/>
              </a:ext>
            </a:extLst>
          </p:cNvPr>
          <p:cNvSpPr>
            <a:spLocks noGrp="1"/>
          </p:cNvSpPr>
          <p:nvPr>
            <p:ph idx="1"/>
          </p:nvPr>
        </p:nvSpPr>
        <p:spPr/>
        <p:txBody>
          <a:bodyPr/>
          <a:lstStyle/>
          <a:p>
            <a:r>
              <a:rPr lang="en-US" dirty="0"/>
              <a:t>Although it initially creates a tree structure, it collapses each path through the tree into a rule. A regression model is fit for each rule based on the data subset defined by the rules. The set of rules are pruned or possibly combined. and the candidate variables for the linear regression models are the predictors that were used in the parts of the rule that were pruned away. This part of the algorithm is consistent with the "M5" or Model Tree approach.</a:t>
            </a:r>
          </a:p>
        </p:txBody>
      </p:sp>
    </p:spTree>
    <p:extLst>
      <p:ext uri="{BB962C8B-B14F-4D97-AF65-F5344CB8AC3E}">
        <p14:creationId xmlns:p14="http://schemas.microsoft.com/office/powerpoint/2010/main" val="93896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617E2-CA41-4A7F-BF73-0176E1DA8DE3}"/>
              </a:ext>
            </a:extLst>
          </p:cNvPr>
          <p:cNvSpPr>
            <a:spLocks noGrp="1"/>
          </p:cNvSpPr>
          <p:nvPr>
            <p:ph type="title"/>
          </p:nvPr>
        </p:nvSpPr>
        <p:spPr/>
        <p:txBody>
          <a:bodyPr>
            <a:normAutofit/>
          </a:bodyPr>
          <a:lstStyle/>
          <a:p>
            <a:endParaRPr lang="en-US" sz="4800" b="1" dirty="0"/>
          </a:p>
        </p:txBody>
      </p:sp>
      <p:sp>
        <p:nvSpPr>
          <p:cNvPr id="3" name="Content Placeholder 2">
            <a:extLst>
              <a:ext uri="{FF2B5EF4-FFF2-40B4-BE49-F238E27FC236}">
                <a16:creationId xmlns:a16="http://schemas.microsoft.com/office/drawing/2014/main" id="{1CC7404A-0107-4878-A977-8BED00E674BA}"/>
              </a:ext>
            </a:extLst>
          </p:cNvPr>
          <p:cNvSpPr>
            <a:spLocks noGrp="1"/>
          </p:cNvSpPr>
          <p:nvPr>
            <p:ph idx="1"/>
          </p:nvPr>
        </p:nvSpPr>
        <p:spPr/>
        <p:txBody>
          <a:bodyPr>
            <a:normAutofit/>
          </a:bodyPr>
          <a:lstStyle/>
          <a:p>
            <a:r>
              <a:rPr lang="en-US" dirty="0">
                <a:latin typeface="NvvfbwQpmvynCMR10"/>
              </a:rPr>
              <a:t>A </a:t>
            </a:r>
            <a:r>
              <a:rPr lang="en-US" dirty="0">
                <a:latin typeface="WyxkbkVfdkssCMTI10"/>
              </a:rPr>
              <a:t>rule </a:t>
            </a:r>
            <a:r>
              <a:rPr lang="en-US" dirty="0">
                <a:latin typeface="NvvfbwQpmvynCMR10"/>
              </a:rPr>
              <a:t>is a set of </a:t>
            </a:r>
            <a:r>
              <a:rPr lang="en-US" dirty="0">
                <a:latin typeface="PwlfvqXmjtjhCMTT10"/>
              </a:rPr>
              <a:t>if-then </a:t>
            </a:r>
            <a:r>
              <a:rPr lang="en-US" dirty="0">
                <a:latin typeface="NvvfbwQpmvynCMR10"/>
              </a:rPr>
              <a:t>conditions(possibly created by a tree) that have been collapsed into independent conditions. For example, there would be three rules:</a:t>
            </a:r>
          </a:p>
          <a:p>
            <a:pPr lvl="1"/>
            <a:r>
              <a:rPr lang="en-US" sz="1600" dirty="0">
                <a:latin typeface="HhcndjYkfftgCMTT8"/>
              </a:rPr>
              <a:t>if Predictor A &gt;= 1.7 and Predictor B &gt;= 202.1 then Outcome = 1.3</a:t>
            </a:r>
          </a:p>
          <a:p>
            <a:pPr lvl="1"/>
            <a:r>
              <a:rPr lang="en-US" sz="1600" dirty="0">
                <a:latin typeface="HhcndjYkfftgCMTT8"/>
              </a:rPr>
              <a:t>if Predictor A &gt;= 1.7 and Predictor B &lt; 202.1 then Outcome = 5.6</a:t>
            </a:r>
          </a:p>
          <a:p>
            <a:pPr lvl="1"/>
            <a:r>
              <a:rPr lang="en-US" sz="1600" dirty="0">
                <a:latin typeface="HhcndjYkfftgCMTT8"/>
              </a:rPr>
              <a:t>if Predictor A &lt; 1.7 then Outcome = 2.5</a:t>
            </a:r>
          </a:p>
          <a:p>
            <a:r>
              <a:rPr lang="en-US" dirty="0">
                <a:latin typeface="NvvfbwQpmvynCMR10"/>
              </a:rPr>
              <a:t>Rules can be simplified or pruned in a way that samples are covered by multiple rules.</a:t>
            </a:r>
            <a:endParaRPr lang="en-US" dirty="0"/>
          </a:p>
        </p:txBody>
      </p:sp>
    </p:spTree>
    <p:extLst>
      <p:ext uri="{BB962C8B-B14F-4D97-AF65-F5344CB8AC3E}">
        <p14:creationId xmlns:p14="http://schemas.microsoft.com/office/powerpoint/2010/main" val="298060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B207-2229-478C-8274-BBC99AD23188}"/>
              </a:ext>
            </a:extLst>
          </p:cNvPr>
          <p:cNvSpPr>
            <a:spLocks noGrp="1"/>
          </p:cNvSpPr>
          <p:nvPr>
            <p:ph type="title"/>
          </p:nvPr>
        </p:nvSpPr>
        <p:spPr>
          <a:xfrm>
            <a:off x="838200" y="681037"/>
            <a:ext cx="10515600" cy="1325563"/>
          </a:xfrm>
        </p:spPr>
        <p:txBody>
          <a:bodyPr>
            <a:normAutofit fontScale="90000"/>
          </a:bodyPr>
          <a:lstStyle/>
          <a:p>
            <a:r>
              <a:rPr lang="en-US" sz="5300" b="1" dirty="0"/>
              <a:t>Tree-based and rule-based models are popular modeling tools</a:t>
            </a:r>
            <a:br>
              <a:rPr lang="en-US" dirty="0"/>
            </a:br>
            <a:endParaRPr lang="en-US" dirty="0"/>
          </a:p>
        </p:txBody>
      </p:sp>
      <p:sp>
        <p:nvSpPr>
          <p:cNvPr id="3" name="Content Placeholder 2">
            <a:extLst>
              <a:ext uri="{FF2B5EF4-FFF2-40B4-BE49-F238E27FC236}">
                <a16:creationId xmlns:a16="http://schemas.microsoft.com/office/drawing/2014/main" id="{A7C1A2F2-3623-4547-A255-5E0AF7D407C8}"/>
              </a:ext>
            </a:extLst>
          </p:cNvPr>
          <p:cNvSpPr>
            <a:spLocks noGrp="1"/>
          </p:cNvSpPr>
          <p:nvPr>
            <p:ph idx="1"/>
          </p:nvPr>
        </p:nvSpPr>
        <p:spPr/>
        <p:txBody>
          <a:bodyPr/>
          <a:lstStyle/>
          <a:p>
            <a:r>
              <a:rPr lang="en-US" dirty="0"/>
              <a:t>Can effectively handle many types of predictors (sparse, skewed, continuous, categorical, etc.) without preprocessing</a:t>
            </a:r>
          </a:p>
          <a:p>
            <a:r>
              <a:rPr lang="en-US" dirty="0"/>
              <a:t>Do not require the user to specify the form of the predictors’ relationship to the response like, for example, a linear regression model requires.</a:t>
            </a:r>
          </a:p>
          <a:p>
            <a:r>
              <a:rPr lang="en-US" dirty="0"/>
              <a:t>can effectively handle missing data and implicitly conduct feature selection</a:t>
            </a:r>
          </a:p>
        </p:txBody>
      </p:sp>
    </p:spTree>
    <p:extLst>
      <p:ext uri="{BB962C8B-B14F-4D97-AF65-F5344CB8AC3E}">
        <p14:creationId xmlns:p14="http://schemas.microsoft.com/office/powerpoint/2010/main" val="1400060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8086-CCD5-46F7-999A-E4D12198F65D}"/>
              </a:ext>
            </a:extLst>
          </p:cNvPr>
          <p:cNvSpPr>
            <a:spLocks noGrp="1"/>
          </p:cNvSpPr>
          <p:nvPr>
            <p:ph type="title"/>
          </p:nvPr>
        </p:nvSpPr>
        <p:spPr/>
        <p:txBody>
          <a:bodyPr>
            <a:noAutofit/>
          </a:bodyPr>
          <a:lstStyle/>
          <a:p>
            <a:r>
              <a:rPr lang="en-US" sz="4800" b="1" dirty="0"/>
              <a:t>Tree-based and rule-based models Weaknesses</a:t>
            </a:r>
          </a:p>
        </p:txBody>
      </p:sp>
      <p:sp>
        <p:nvSpPr>
          <p:cNvPr id="3" name="Content Placeholder 2">
            <a:extLst>
              <a:ext uri="{FF2B5EF4-FFF2-40B4-BE49-F238E27FC236}">
                <a16:creationId xmlns:a16="http://schemas.microsoft.com/office/drawing/2014/main" id="{CD40A080-A9ED-449B-B86A-F0CBCF55B586}"/>
              </a:ext>
            </a:extLst>
          </p:cNvPr>
          <p:cNvSpPr>
            <a:spLocks noGrp="1"/>
          </p:cNvSpPr>
          <p:nvPr>
            <p:ph idx="1"/>
          </p:nvPr>
        </p:nvSpPr>
        <p:spPr/>
        <p:txBody>
          <a:bodyPr>
            <a:normAutofit/>
          </a:bodyPr>
          <a:lstStyle/>
          <a:p>
            <a:r>
              <a:rPr lang="en-US" sz="4000" dirty="0"/>
              <a:t>Model instability (i.e., slight changes in the data can drastically change the structure of the tree or rules and, hence, the interpretation)</a:t>
            </a:r>
          </a:p>
          <a:p>
            <a:r>
              <a:rPr lang="en-US" sz="4000" dirty="0"/>
              <a:t>Less-than-optimal predictive performance</a:t>
            </a:r>
          </a:p>
        </p:txBody>
      </p:sp>
    </p:spTree>
    <p:extLst>
      <p:ext uri="{BB962C8B-B14F-4D97-AF65-F5344CB8AC3E}">
        <p14:creationId xmlns:p14="http://schemas.microsoft.com/office/powerpoint/2010/main" val="251779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0498-6650-4812-BB47-2B21191912CD}"/>
              </a:ext>
            </a:extLst>
          </p:cNvPr>
          <p:cNvSpPr>
            <a:spLocks noGrp="1"/>
          </p:cNvSpPr>
          <p:nvPr>
            <p:ph type="title"/>
          </p:nvPr>
        </p:nvSpPr>
        <p:spPr/>
        <p:txBody>
          <a:bodyPr/>
          <a:lstStyle/>
          <a:p>
            <a:r>
              <a:rPr lang="en-US" b="1" dirty="0"/>
              <a:t>8.1 Basic Regression Trees</a:t>
            </a:r>
            <a:endParaRPr lang="en-US" dirty="0"/>
          </a:p>
        </p:txBody>
      </p:sp>
      <p:sp>
        <p:nvSpPr>
          <p:cNvPr id="3" name="Content Placeholder 2">
            <a:extLst>
              <a:ext uri="{FF2B5EF4-FFF2-40B4-BE49-F238E27FC236}">
                <a16:creationId xmlns:a16="http://schemas.microsoft.com/office/drawing/2014/main" id="{0DD9A01D-D899-477D-9ADC-17491C1C1053}"/>
              </a:ext>
            </a:extLst>
          </p:cNvPr>
          <p:cNvSpPr>
            <a:spLocks noGrp="1"/>
          </p:cNvSpPr>
          <p:nvPr>
            <p:ph idx="1"/>
          </p:nvPr>
        </p:nvSpPr>
        <p:spPr/>
        <p:txBody>
          <a:bodyPr/>
          <a:lstStyle/>
          <a:p>
            <a:r>
              <a:rPr lang="en-US" dirty="0"/>
              <a:t>regression trees determine:</a:t>
            </a:r>
          </a:p>
          <a:p>
            <a:pPr marL="457200" lvl="1" indent="0">
              <a:buNone/>
            </a:pPr>
            <a:r>
              <a:rPr lang="en-US" dirty="0"/>
              <a:t>• The predictor to split on and value of the split</a:t>
            </a:r>
          </a:p>
          <a:p>
            <a:pPr marL="457200" lvl="1" indent="0">
              <a:buNone/>
            </a:pPr>
            <a:r>
              <a:rPr lang="en-US" dirty="0"/>
              <a:t>• The depth or complexity of the tree</a:t>
            </a:r>
          </a:p>
          <a:p>
            <a:pPr marL="457200" lvl="1" indent="0">
              <a:buNone/>
            </a:pPr>
            <a:r>
              <a:rPr lang="en-US" dirty="0"/>
              <a:t>• The prediction equation in the terminal nodes</a:t>
            </a:r>
          </a:p>
          <a:p>
            <a:pPr marL="457200" lvl="1" indent="0">
              <a:buNone/>
            </a:pPr>
            <a:endParaRPr lang="en-US" dirty="0"/>
          </a:p>
          <a:p>
            <a:pPr marL="457200" lvl="1" indent="0">
              <a:buNone/>
            </a:pPr>
            <a:endParaRPr lang="en-US" dirty="0"/>
          </a:p>
        </p:txBody>
      </p:sp>
      <p:pic>
        <p:nvPicPr>
          <p:cNvPr id="4" name="Picture 3">
            <a:extLst>
              <a:ext uri="{FF2B5EF4-FFF2-40B4-BE49-F238E27FC236}">
                <a16:creationId xmlns:a16="http://schemas.microsoft.com/office/drawing/2014/main" id="{A4A7B10C-0D6D-48A3-B415-17CBBC0D6873}"/>
              </a:ext>
            </a:extLst>
          </p:cNvPr>
          <p:cNvPicPr>
            <a:picLocks noChangeAspect="1"/>
          </p:cNvPicPr>
          <p:nvPr/>
        </p:nvPicPr>
        <p:blipFill>
          <a:blip r:embed="rId3"/>
          <a:stretch>
            <a:fillRect/>
          </a:stretch>
        </p:blipFill>
        <p:spPr>
          <a:xfrm>
            <a:off x="1323448" y="3957803"/>
            <a:ext cx="6552335" cy="1331950"/>
          </a:xfrm>
          <a:prstGeom prst="rect">
            <a:avLst/>
          </a:prstGeom>
        </p:spPr>
      </p:pic>
    </p:spTree>
    <p:extLst>
      <p:ext uri="{BB962C8B-B14F-4D97-AF65-F5344CB8AC3E}">
        <p14:creationId xmlns:p14="http://schemas.microsoft.com/office/powerpoint/2010/main" val="216596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E2EED-2A22-49BD-AC9A-A6601F7D71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5E2965-343D-4850-9118-806183A63FAA}"/>
              </a:ext>
            </a:extLst>
          </p:cNvPr>
          <p:cNvSpPr>
            <a:spLocks noGrp="1"/>
          </p:cNvSpPr>
          <p:nvPr>
            <p:ph idx="1"/>
          </p:nvPr>
        </p:nvSpPr>
        <p:spPr/>
        <p:txBody>
          <a:bodyPr>
            <a:normAutofit fontScale="85000" lnSpcReduction="20000"/>
          </a:bodyPr>
          <a:lstStyle/>
          <a:p>
            <a:r>
              <a:rPr lang="en-US" dirty="0"/>
              <a:t>Model can be turned by using Cost-Complexity tuning</a:t>
            </a:r>
          </a:p>
          <a:p>
            <a:pPr lvl="1"/>
            <a:r>
              <a:rPr lang="en-US" dirty="0"/>
              <a:t>goal is to find right sized tree, that has smallest error rate</a:t>
            </a:r>
          </a:p>
          <a:p>
            <a:pPr lvl="1"/>
            <a:r>
              <a:rPr lang="en-US" dirty="0"/>
              <a:t>Can also  handle missing data</a:t>
            </a:r>
          </a:p>
          <a:p>
            <a:endParaRPr lang="en-US" dirty="0"/>
          </a:p>
          <a:p>
            <a:endParaRPr lang="en-US" dirty="0"/>
          </a:p>
          <a:p>
            <a:endParaRPr lang="en-US" dirty="0"/>
          </a:p>
          <a:p>
            <a:r>
              <a:rPr lang="en-US" dirty="0"/>
              <a:t>predictors that appear higher in the tree (i.e. earlier splits) or those that appear multiple times in the tree will be more important than predictors that occur lower in the tree or not at all.</a:t>
            </a:r>
          </a:p>
          <a:p>
            <a:endParaRPr lang="en-US" dirty="0"/>
          </a:p>
          <a:p>
            <a:r>
              <a:rPr lang="en-US" dirty="0"/>
              <a:t>or using the one-standard-error rule on the optimization criteria for identifying the simplest tree: find the smallest tree that is within one standard error of the tree with smallest absolute error</a:t>
            </a:r>
          </a:p>
          <a:p>
            <a:endParaRPr lang="en-US" dirty="0"/>
          </a:p>
        </p:txBody>
      </p:sp>
      <p:pic>
        <p:nvPicPr>
          <p:cNvPr id="4" name="Picture 3">
            <a:extLst>
              <a:ext uri="{FF2B5EF4-FFF2-40B4-BE49-F238E27FC236}">
                <a16:creationId xmlns:a16="http://schemas.microsoft.com/office/drawing/2014/main" id="{E3FCB854-CD7A-4AF3-BD50-3A0989FF287C}"/>
              </a:ext>
            </a:extLst>
          </p:cNvPr>
          <p:cNvPicPr>
            <a:picLocks noChangeAspect="1"/>
          </p:cNvPicPr>
          <p:nvPr/>
        </p:nvPicPr>
        <p:blipFill>
          <a:blip r:embed="rId3"/>
          <a:stretch>
            <a:fillRect/>
          </a:stretch>
        </p:blipFill>
        <p:spPr>
          <a:xfrm>
            <a:off x="0" y="2853731"/>
            <a:ext cx="10800565" cy="803187"/>
          </a:xfrm>
          <a:prstGeom prst="rect">
            <a:avLst/>
          </a:prstGeom>
        </p:spPr>
      </p:pic>
    </p:spTree>
    <p:extLst>
      <p:ext uri="{BB962C8B-B14F-4D97-AF65-F5344CB8AC3E}">
        <p14:creationId xmlns:p14="http://schemas.microsoft.com/office/powerpoint/2010/main" val="761790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67A8-F11C-4E0D-94A8-112B5312C0C3}"/>
              </a:ext>
            </a:extLst>
          </p:cNvPr>
          <p:cNvSpPr>
            <a:spLocks noGrp="1"/>
          </p:cNvSpPr>
          <p:nvPr>
            <p:ph type="title"/>
          </p:nvPr>
        </p:nvSpPr>
        <p:spPr/>
        <p:txBody>
          <a:bodyPr/>
          <a:lstStyle/>
          <a:p>
            <a:r>
              <a:rPr lang="en-US" dirty="0"/>
              <a:t>Disadvantages of Trees</a:t>
            </a:r>
          </a:p>
        </p:txBody>
      </p:sp>
      <p:sp>
        <p:nvSpPr>
          <p:cNvPr id="3" name="Content Placeholder 2">
            <a:extLst>
              <a:ext uri="{FF2B5EF4-FFF2-40B4-BE49-F238E27FC236}">
                <a16:creationId xmlns:a16="http://schemas.microsoft.com/office/drawing/2014/main" id="{0E015B78-1610-4A85-B2E0-E7D67F3E429F}"/>
              </a:ext>
            </a:extLst>
          </p:cNvPr>
          <p:cNvSpPr>
            <a:spLocks noGrp="1"/>
          </p:cNvSpPr>
          <p:nvPr>
            <p:ph idx="1"/>
          </p:nvPr>
        </p:nvSpPr>
        <p:spPr/>
        <p:txBody>
          <a:bodyPr/>
          <a:lstStyle/>
          <a:p>
            <a:r>
              <a:rPr lang="en-US" dirty="0"/>
              <a:t>First, single regression trees are more likely to have sub-optimal predictive performance compared to other modeling approaches. This is partly due to the simplicity of the model.</a:t>
            </a:r>
          </a:p>
          <a:p>
            <a:r>
              <a:rPr lang="en-US" dirty="0"/>
              <a:t>Individual tree tends to be unstable</a:t>
            </a:r>
          </a:p>
          <a:p>
            <a:r>
              <a:rPr lang="en-US" dirty="0"/>
              <a:t>Selection bias-predictors with a higher number of distinct values are favored over more granular predictors</a:t>
            </a:r>
          </a:p>
          <a:p>
            <a:endParaRPr lang="en-US" dirty="0"/>
          </a:p>
        </p:txBody>
      </p:sp>
    </p:spTree>
    <p:extLst>
      <p:ext uri="{BB962C8B-B14F-4D97-AF65-F5344CB8AC3E}">
        <p14:creationId xmlns:p14="http://schemas.microsoft.com/office/powerpoint/2010/main" val="412016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5360-E26B-4300-BD10-EF20B40F88DB}"/>
              </a:ext>
            </a:extLst>
          </p:cNvPr>
          <p:cNvSpPr>
            <a:spLocks noGrp="1"/>
          </p:cNvSpPr>
          <p:nvPr>
            <p:ph type="title"/>
          </p:nvPr>
        </p:nvSpPr>
        <p:spPr/>
        <p:txBody>
          <a:bodyPr/>
          <a:lstStyle/>
          <a:p>
            <a:r>
              <a:rPr lang="en-US" dirty="0"/>
              <a:t>Unbiased regression tree techniques</a:t>
            </a:r>
          </a:p>
        </p:txBody>
      </p:sp>
      <p:sp>
        <p:nvSpPr>
          <p:cNvPr id="3" name="Content Placeholder 2">
            <a:extLst>
              <a:ext uri="{FF2B5EF4-FFF2-40B4-BE49-F238E27FC236}">
                <a16:creationId xmlns:a16="http://schemas.microsoft.com/office/drawing/2014/main" id="{E3F3C382-9938-4964-B2FF-089FDB71C0DA}"/>
              </a:ext>
            </a:extLst>
          </p:cNvPr>
          <p:cNvSpPr>
            <a:spLocks noGrp="1"/>
          </p:cNvSpPr>
          <p:nvPr>
            <p:ph idx="1"/>
          </p:nvPr>
        </p:nvSpPr>
        <p:spPr/>
        <p:txBody>
          <a:bodyPr/>
          <a:lstStyle/>
          <a:p>
            <a:r>
              <a:rPr lang="en-US" dirty="0"/>
              <a:t>generalized, unbiased, interaction detection and estimation (GUIDE) algorithm</a:t>
            </a:r>
          </a:p>
          <a:p>
            <a:r>
              <a:rPr lang="en-US" dirty="0"/>
              <a:t>conditional inference trees-test statistic p-value</a:t>
            </a:r>
          </a:p>
        </p:txBody>
      </p:sp>
    </p:spTree>
    <p:extLst>
      <p:ext uri="{BB962C8B-B14F-4D97-AF65-F5344CB8AC3E}">
        <p14:creationId xmlns:p14="http://schemas.microsoft.com/office/powerpoint/2010/main" val="2742535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67A0-9B89-4DD8-A031-8136C829930C}"/>
              </a:ext>
            </a:extLst>
          </p:cNvPr>
          <p:cNvSpPr>
            <a:spLocks noGrp="1"/>
          </p:cNvSpPr>
          <p:nvPr>
            <p:ph type="title"/>
          </p:nvPr>
        </p:nvSpPr>
        <p:spPr/>
        <p:txBody>
          <a:bodyPr/>
          <a:lstStyle/>
          <a:p>
            <a:r>
              <a:rPr lang="en-US" dirty="0"/>
              <a:t>8.2 Regression Model Trees</a:t>
            </a:r>
          </a:p>
        </p:txBody>
      </p:sp>
      <p:sp>
        <p:nvSpPr>
          <p:cNvPr id="5" name="Content Placeholder 4">
            <a:extLst>
              <a:ext uri="{FF2B5EF4-FFF2-40B4-BE49-F238E27FC236}">
                <a16:creationId xmlns:a16="http://schemas.microsoft.com/office/drawing/2014/main" id="{5E82C169-3D61-49DB-964A-BFEE9F226967}"/>
              </a:ext>
            </a:extLst>
          </p:cNvPr>
          <p:cNvSpPr>
            <a:spLocks noGrp="1"/>
          </p:cNvSpPr>
          <p:nvPr>
            <p:ph sz="half" idx="1"/>
          </p:nvPr>
        </p:nvSpPr>
        <p:spPr/>
        <p:txBody>
          <a:bodyPr>
            <a:normAutofit fontScale="85000" lnSpcReduction="10000"/>
          </a:bodyPr>
          <a:lstStyle/>
          <a:p>
            <a:r>
              <a:rPr lang="en-US" dirty="0"/>
              <a:t>model tree with four splits and eight linear regression models. Model 5, for instance, would be created using all the predictors that were in splits 1–3 and with the training set data point satisfying conditions 1a, 2b, and 3b</a:t>
            </a:r>
          </a:p>
          <a:p>
            <a:r>
              <a:rPr lang="en-US" dirty="0"/>
              <a:t>Each model computes adjusted error rate and also incorporate  smoothing and decrease over-fitting</a:t>
            </a:r>
          </a:p>
          <a:p>
            <a:r>
              <a:rPr lang="en-US" dirty="0"/>
              <a:t>For example, For our example, the new sample falling under conditions 1a, 2b, and 3b would use a combination of three linear models.</a:t>
            </a:r>
          </a:p>
        </p:txBody>
      </p:sp>
      <p:sp>
        <p:nvSpPr>
          <p:cNvPr id="6" name="Content Placeholder 5">
            <a:extLst>
              <a:ext uri="{FF2B5EF4-FFF2-40B4-BE49-F238E27FC236}">
                <a16:creationId xmlns:a16="http://schemas.microsoft.com/office/drawing/2014/main" id="{D42405AB-1B3B-46BD-94A8-36853044E5FB}"/>
              </a:ext>
            </a:extLst>
          </p:cNvPr>
          <p:cNvSpPr>
            <a:spLocks noGrp="1"/>
          </p:cNvSpPr>
          <p:nvPr>
            <p:ph sz="half" idx="2"/>
          </p:nvPr>
        </p:nvSpPr>
        <p:spPr/>
        <p:txBody>
          <a:bodyPr>
            <a:normAutofit fontScale="85000" lnSpcReduction="10000"/>
          </a:bodyPr>
          <a:lstStyle/>
          <a:p>
            <a:endParaRPr lang="en-US"/>
          </a:p>
        </p:txBody>
      </p:sp>
      <p:pic>
        <p:nvPicPr>
          <p:cNvPr id="4" name="Picture 3">
            <a:extLst>
              <a:ext uri="{FF2B5EF4-FFF2-40B4-BE49-F238E27FC236}">
                <a16:creationId xmlns:a16="http://schemas.microsoft.com/office/drawing/2014/main" id="{8112408E-0BF3-4180-8A47-9455313B219B}"/>
              </a:ext>
            </a:extLst>
          </p:cNvPr>
          <p:cNvPicPr>
            <a:picLocks noChangeAspect="1"/>
          </p:cNvPicPr>
          <p:nvPr/>
        </p:nvPicPr>
        <p:blipFill>
          <a:blip r:embed="rId2"/>
          <a:stretch>
            <a:fillRect/>
          </a:stretch>
        </p:blipFill>
        <p:spPr>
          <a:xfrm>
            <a:off x="5753100" y="1209108"/>
            <a:ext cx="6438900" cy="4800600"/>
          </a:xfrm>
          <a:prstGeom prst="rect">
            <a:avLst/>
          </a:prstGeom>
        </p:spPr>
      </p:pic>
    </p:spTree>
    <p:extLst>
      <p:ext uri="{BB962C8B-B14F-4D97-AF65-F5344CB8AC3E}">
        <p14:creationId xmlns:p14="http://schemas.microsoft.com/office/powerpoint/2010/main" val="2263856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TotalTime>
  <Words>1288</Words>
  <Application>Microsoft Office PowerPoint</Application>
  <PresentationFormat>Widescreen</PresentationFormat>
  <Paragraphs>97</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HhcndjYkfftgCMTT8</vt:lpstr>
      <vt:lpstr>NvvfbwQpmvynCMR10</vt:lpstr>
      <vt:lpstr>PwlfvqXmjtjhCMTT10</vt:lpstr>
      <vt:lpstr>WyxkbkVfdkssCMTI10</vt:lpstr>
      <vt:lpstr>Arial</vt:lpstr>
      <vt:lpstr>Calibri</vt:lpstr>
      <vt:lpstr>Calibri Light</vt:lpstr>
      <vt:lpstr>Office Theme</vt:lpstr>
      <vt:lpstr>Chapter 8  Regression Trees and Rule-Based Models</vt:lpstr>
      <vt:lpstr>PowerPoint Presentation</vt:lpstr>
      <vt:lpstr>Tree-based and rule-based models are popular modeling tools </vt:lpstr>
      <vt:lpstr>Tree-based and rule-based models Weaknesses</vt:lpstr>
      <vt:lpstr>8.1 Basic Regression Trees</vt:lpstr>
      <vt:lpstr>PowerPoint Presentation</vt:lpstr>
      <vt:lpstr>Disadvantages of Trees</vt:lpstr>
      <vt:lpstr>Unbiased regression tree techniques</vt:lpstr>
      <vt:lpstr>8.2 Regression Model Trees</vt:lpstr>
      <vt:lpstr>8.3 Rule-Based Models</vt:lpstr>
      <vt:lpstr>Ways to simplifying the rules from classification trees</vt:lpstr>
      <vt:lpstr>8.4 Bagged Trees</vt:lpstr>
      <vt:lpstr>Out-of-bag Error Estimation</vt:lpstr>
      <vt:lpstr>8.5 Random Forests</vt:lpstr>
      <vt:lpstr>8.6 Boosting-Adaboost(adaptive) </vt:lpstr>
      <vt:lpstr>PowerPoint Presentation</vt:lpstr>
      <vt:lpstr>8.7 Cubist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Regression Trees and Rule-Based Models</dc:title>
  <dc:creator>Kayla Xue</dc:creator>
  <cp:lastModifiedBy>Kayla Xue</cp:lastModifiedBy>
  <cp:revision>23</cp:revision>
  <dcterms:created xsi:type="dcterms:W3CDTF">2020-06-22T23:01:08Z</dcterms:created>
  <dcterms:modified xsi:type="dcterms:W3CDTF">2020-06-24T04:13:29Z</dcterms:modified>
</cp:coreProperties>
</file>