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4" r:id="rId4"/>
    <p:sldId id="275" r:id="rId5"/>
    <p:sldId id="276" r:id="rId6"/>
    <p:sldId id="285" r:id="rId7"/>
    <p:sldId id="277" r:id="rId8"/>
    <p:sldId id="278" r:id="rId9"/>
    <p:sldId id="279"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9" autoAdjust="0"/>
    <p:restoredTop sz="86845" autoAdjust="0"/>
  </p:normalViewPr>
  <p:slideViewPr>
    <p:cSldViewPr snapToGrid="0">
      <p:cViewPr varScale="1">
        <p:scale>
          <a:sx n="64" d="100"/>
          <a:sy n="64" d="100"/>
        </p:scale>
        <p:origin x="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BF1E7-5260-460A-8B73-D96CE99E5CF7}"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5BB36-1F96-4A8F-835B-B14B1C234BB3}" type="slidenum">
              <a:rPr lang="en-US" smtClean="0"/>
              <a:t>‹#›</a:t>
            </a:fld>
            <a:endParaRPr lang="en-US"/>
          </a:p>
        </p:txBody>
      </p:sp>
    </p:spTree>
    <p:extLst>
      <p:ext uri="{BB962C8B-B14F-4D97-AF65-F5344CB8AC3E}">
        <p14:creationId xmlns:p14="http://schemas.microsoft.com/office/powerpoint/2010/main" val="352038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classification trees using CART, there is no practical</a:t>
            </a:r>
          </a:p>
          <a:p>
            <a:r>
              <a:rPr lang="en-US" dirty="0"/>
              <a:t>difference in predictive performance when using grouped categories or</a:t>
            </a:r>
          </a:p>
          <a:p>
            <a:r>
              <a:rPr lang="en-US" dirty="0"/>
              <a:t>independent categories predictors for the grant data.</a:t>
            </a:r>
          </a:p>
          <a:p>
            <a:r>
              <a:rPr lang="en-US" sz="1200" b="0" i="0" u="none" strike="noStrike" kern="1200" baseline="0" dirty="0">
                <a:solidFill>
                  <a:schemeClr val="tx1"/>
                </a:solidFill>
                <a:latin typeface="+mn-lt"/>
                <a:ea typeface="+mn-ea"/>
                <a:cs typeface="+mn-cs"/>
              </a:rPr>
              <a:t>the independent category tree is much easier to interpret than the</a:t>
            </a:r>
          </a:p>
          <a:p>
            <a:r>
              <a:rPr lang="en-US" sz="1200" b="0" i="0" u="none" strike="noStrike" kern="1200" baseline="0" dirty="0">
                <a:solidFill>
                  <a:schemeClr val="tx1"/>
                </a:solidFill>
                <a:latin typeface="+mn-lt"/>
                <a:ea typeface="+mn-ea"/>
                <a:cs typeface="+mn-cs"/>
              </a:rPr>
              <a:t>grouped category tree</a:t>
            </a:r>
            <a:endParaRPr lang="en-US" dirty="0"/>
          </a:p>
        </p:txBody>
      </p:sp>
      <p:sp>
        <p:nvSpPr>
          <p:cNvPr id="4" name="Slide Number Placeholder 3"/>
          <p:cNvSpPr>
            <a:spLocks noGrp="1"/>
          </p:cNvSpPr>
          <p:nvPr>
            <p:ph type="sldNum" sz="quarter" idx="5"/>
          </p:nvPr>
        </p:nvSpPr>
        <p:spPr/>
        <p:txBody>
          <a:bodyPr/>
          <a:lstStyle/>
          <a:p>
            <a:fld id="{7795BB36-1F96-4A8F-835B-B14B1C234BB3}" type="slidenum">
              <a:rPr lang="en-US" smtClean="0"/>
              <a:t>5</a:t>
            </a:fld>
            <a:endParaRPr lang="en-US"/>
          </a:p>
        </p:txBody>
      </p:sp>
    </p:spTree>
    <p:extLst>
      <p:ext uri="{BB962C8B-B14F-4D97-AF65-F5344CB8AC3E}">
        <p14:creationId xmlns:p14="http://schemas.microsoft.com/office/powerpoint/2010/main" val="221916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statistics</a:t>
            </a:r>
          </a:p>
        </p:txBody>
      </p:sp>
      <p:sp>
        <p:nvSpPr>
          <p:cNvPr id="4" name="Slide Number Placeholder 3"/>
          <p:cNvSpPr>
            <a:spLocks noGrp="1"/>
          </p:cNvSpPr>
          <p:nvPr>
            <p:ph type="sldNum" sz="quarter" idx="5"/>
          </p:nvPr>
        </p:nvSpPr>
        <p:spPr/>
        <p:txBody>
          <a:bodyPr/>
          <a:lstStyle/>
          <a:p>
            <a:fld id="{7795BB36-1F96-4A8F-835B-B14B1C234BB3}" type="slidenum">
              <a:rPr lang="en-US" smtClean="0"/>
              <a:t>6</a:t>
            </a:fld>
            <a:endParaRPr lang="en-US"/>
          </a:p>
        </p:txBody>
      </p:sp>
    </p:spTree>
    <p:extLst>
      <p:ext uri="{BB962C8B-B14F-4D97-AF65-F5344CB8AC3E}">
        <p14:creationId xmlns:p14="http://schemas.microsoft.com/office/powerpoint/2010/main" val="425339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9030-5D4F-4CBE-A25A-5D01F05E1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BFFE19-1FC9-466C-8B4E-9ECB1168B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6D748E-488F-48AC-A676-6994400E11C2}"/>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5" name="Footer Placeholder 4">
            <a:extLst>
              <a:ext uri="{FF2B5EF4-FFF2-40B4-BE49-F238E27FC236}">
                <a16:creationId xmlns:a16="http://schemas.microsoft.com/office/drawing/2014/main" id="{B74F8830-F122-4FA6-9C7E-0B4322A18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95B2A-97DD-4199-BEFD-068AC03FB4DF}"/>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76211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8179-1996-4C52-B0AF-73F6128DA4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64B63-3532-40FA-A4FD-999CCE173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BBC7-7B6A-4FE8-9B91-F81B2B14A9F3}"/>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5" name="Footer Placeholder 4">
            <a:extLst>
              <a:ext uri="{FF2B5EF4-FFF2-40B4-BE49-F238E27FC236}">
                <a16:creationId xmlns:a16="http://schemas.microsoft.com/office/drawing/2014/main" id="{E0766305-D307-400A-BCE7-400261058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75AC4-8AF3-436F-97A0-E1DF8C083079}"/>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21157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8650D-725F-4341-A65C-D3684E805E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3A809-1614-481E-A9A4-FF20CAD5B1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3FC11-8E91-48A7-A099-8C306C420812}"/>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5" name="Footer Placeholder 4">
            <a:extLst>
              <a:ext uri="{FF2B5EF4-FFF2-40B4-BE49-F238E27FC236}">
                <a16:creationId xmlns:a16="http://schemas.microsoft.com/office/drawing/2014/main" id="{A3B9C882-8332-4567-A1F8-83EA6ED4F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2187B-E8A6-441C-97D2-F8076AF07D74}"/>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47353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426C-ACDA-48A5-BD52-B6C8515D89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5A8F5-A2C3-4176-BF15-3AFF7729B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B04C5-61E4-4583-91AC-3138021CA5B4}"/>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5" name="Footer Placeholder 4">
            <a:extLst>
              <a:ext uri="{FF2B5EF4-FFF2-40B4-BE49-F238E27FC236}">
                <a16:creationId xmlns:a16="http://schemas.microsoft.com/office/drawing/2014/main" id="{919CAA2B-68F7-4EBE-9C44-AB1C3E063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F78CD-4B75-46DE-8AD4-AD627E614DAE}"/>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64199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8446-2260-41AC-A04B-BD88176CB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839D8B-807E-4E5A-82FC-F1A0E66BC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94C7A-4412-4CEE-B58C-2C285898DB06}"/>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5" name="Footer Placeholder 4">
            <a:extLst>
              <a:ext uri="{FF2B5EF4-FFF2-40B4-BE49-F238E27FC236}">
                <a16:creationId xmlns:a16="http://schemas.microsoft.com/office/drawing/2014/main" id="{40DB4FF1-2C08-46F0-A10D-DF787D597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9EF94-CFA0-455C-880E-20ED8649BECF}"/>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96571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2DA0-08C3-4BB0-8D65-8567491BF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D1475-5B32-4506-9924-42A76D01E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F7D9A7-B8FC-4D73-AA46-BFF1ED0A2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B30E83-8E2E-478B-BA61-D0742AE6EA04}"/>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6" name="Footer Placeholder 5">
            <a:extLst>
              <a:ext uri="{FF2B5EF4-FFF2-40B4-BE49-F238E27FC236}">
                <a16:creationId xmlns:a16="http://schemas.microsoft.com/office/drawing/2014/main" id="{688523A3-3CB8-427A-A0A6-B89DC8BB0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F1063-B4BC-47D2-8D3A-7C048C5A9D5E}"/>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35466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996E-3A88-454B-BC5D-575930308A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6C267-6F2C-407D-8CC9-E74F70899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3272B-1294-4699-B15C-68ADC76CD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B2545-1B4E-49FB-AFD2-5B38EE89F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ACB47-E81D-446D-9095-8663C07AA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7095C-B2BD-4F3B-943A-2F8E0DC4CD25}"/>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8" name="Footer Placeholder 7">
            <a:extLst>
              <a:ext uri="{FF2B5EF4-FFF2-40B4-BE49-F238E27FC236}">
                <a16:creationId xmlns:a16="http://schemas.microsoft.com/office/drawing/2014/main" id="{5693E92B-0E74-43BA-AC21-BD1CA4E4DE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EFAF0C-43CC-4889-99BB-B6DCB747B9D1}"/>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300824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D5FE-B140-4F0F-A9F9-D46EB586A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0B8C4-00FA-4261-AFA7-C78016D5C324}"/>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4" name="Footer Placeholder 3">
            <a:extLst>
              <a:ext uri="{FF2B5EF4-FFF2-40B4-BE49-F238E27FC236}">
                <a16:creationId xmlns:a16="http://schemas.microsoft.com/office/drawing/2014/main" id="{2606FFCD-25B2-4F4B-B7D0-A9AD857D94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B62B96-F8BB-486C-BCC0-47E242006D56}"/>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152905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D3103-02CB-4D6D-B8CC-12F0A94E51CC}"/>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3" name="Footer Placeholder 2">
            <a:extLst>
              <a:ext uri="{FF2B5EF4-FFF2-40B4-BE49-F238E27FC236}">
                <a16:creationId xmlns:a16="http://schemas.microsoft.com/office/drawing/2014/main" id="{73D8FC07-D441-4A92-9728-7FD24027DB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9488C-B669-4C8B-9464-77C16F3E87B0}"/>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7755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A3CA-BDBB-4C5A-BBBC-B2603240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414B6-79F9-4CD3-B3EA-0C0F96502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518CB-4174-4A58-8528-5D161B9A9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0D7A4-5D53-4B3D-A356-8F6F991D42C0}"/>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6" name="Footer Placeholder 5">
            <a:extLst>
              <a:ext uri="{FF2B5EF4-FFF2-40B4-BE49-F238E27FC236}">
                <a16:creationId xmlns:a16="http://schemas.microsoft.com/office/drawing/2014/main" id="{49F8C5C2-3177-4AE6-B569-EDF1805D6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115AC-CA00-4951-A9E6-A0552AA60AA2}"/>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389875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A5B8-9DBA-489B-A4DA-6CD7BF41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24D230-EC7C-4E1C-A669-686B56B5B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5C329-5E98-4BA5-A582-EB33D83BD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855AA-E317-442D-A447-75F5A06B9844}"/>
              </a:ext>
            </a:extLst>
          </p:cNvPr>
          <p:cNvSpPr>
            <a:spLocks noGrp="1"/>
          </p:cNvSpPr>
          <p:nvPr>
            <p:ph type="dt" sz="half" idx="10"/>
          </p:nvPr>
        </p:nvSpPr>
        <p:spPr/>
        <p:txBody>
          <a:bodyPr/>
          <a:lstStyle/>
          <a:p>
            <a:fld id="{298E4D39-4A72-4CB2-88CF-9F78F1E8ACCC}" type="datetimeFigureOut">
              <a:rPr lang="en-US" smtClean="0"/>
              <a:t>8/3/2020</a:t>
            </a:fld>
            <a:endParaRPr lang="en-US"/>
          </a:p>
        </p:txBody>
      </p:sp>
      <p:sp>
        <p:nvSpPr>
          <p:cNvPr id="6" name="Footer Placeholder 5">
            <a:extLst>
              <a:ext uri="{FF2B5EF4-FFF2-40B4-BE49-F238E27FC236}">
                <a16:creationId xmlns:a16="http://schemas.microsoft.com/office/drawing/2014/main" id="{A6FC79E4-A951-4FE0-BA4D-DB5AD1128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40DD7-EEC3-45B4-B1E7-174ABB8D23E2}"/>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172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A8D67-4F4F-4500-B553-21E2CDF3E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548EC-3EAA-4A4B-A50F-499CADD7F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C4096-441D-40AE-8B03-8503D26A2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E4D39-4A72-4CB2-88CF-9F78F1E8ACCC}" type="datetimeFigureOut">
              <a:rPr lang="en-US" smtClean="0"/>
              <a:t>8/3/2020</a:t>
            </a:fld>
            <a:endParaRPr lang="en-US"/>
          </a:p>
        </p:txBody>
      </p:sp>
      <p:sp>
        <p:nvSpPr>
          <p:cNvPr id="5" name="Footer Placeholder 4">
            <a:extLst>
              <a:ext uri="{FF2B5EF4-FFF2-40B4-BE49-F238E27FC236}">
                <a16:creationId xmlns:a16="http://schemas.microsoft.com/office/drawing/2014/main" id="{2999E16B-35E5-4303-B410-43CB3EC24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608E9-BAAC-47A1-A2DC-0715D9937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4FBA9-6FA8-448D-87A3-D17922E1762B}" type="slidenum">
              <a:rPr lang="en-US" smtClean="0"/>
              <a:t>‹#›</a:t>
            </a:fld>
            <a:endParaRPr lang="en-US"/>
          </a:p>
        </p:txBody>
      </p:sp>
    </p:spTree>
    <p:extLst>
      <p:ext uri="{BB962C8B-B14F-4D97-AF65-F5344CB8AC3E}">
        <p14:creationId xmlns:p14="http://schemas.microsoft.com/office/powerpoint/2010/main" val="216087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47F-2157-4D1E-9485-D56A44C6EF13}"/>
              </a:ext>
            </a:extLst>
          </p:cNvPr>
          <p:cNvSpPr>
            <a:spLocks noGrp="1"/>
          </p:cNvSpPr>
          <p:nvPr>
            <p:ph type="ctrTitle"/>
          </p:nvPr>
        </p:nvSpPr>
        <p:spPr/>
        <p:txBody>
          <a:bodyPr/>
          <a:lstStyle/>
          <a:p>
            <a:r>
              <a:rPr lang="en-US" b="1" dirty="0"/>
              <a:t>Chapter 14 Classification Trees and Rule-Based Models</a:t>
            </a:r>
          </a:p>
        </p:txBody>
      </p:sp>
      <p:sp>
        <p:nvSpPr>
          <p:cNvPr id="3" name="Subtitle 2">
            <a:extLst>
              <a:ext uri="{FF2B5EF4-FFF2-40B4-BE49-F238E27FC236}">
                <a16:creationId xmlns:a16="http://schemas.microsoft.com/office/drawing/2014/main" id="{19963DAB-371A-42FC-B714-50CECE96ACFF}"/>
              </a:ext>
            </a:extLst>
          </p:cNvPr>
          <p:cNvSpPr>
            <a:spLocks noGrp="1"/>
          </p:cNvSpPr>
          <p:nvPr>
            <p:ph type="subTitle" idx="1"/>
          </p:nvPr>
        </p:nvSpPr>
        <p:spPr/>
        <p:txBody>
          <a:bodyPr/>
          <a:lstStyle/>
          <a:p>
            <a:r>
              <a:rPr lang="en-US" dirty="0"/>
              <a:t>By Kayla X</a:t>
            </a:r>
          </a:p>
          <a:p>
            <a:r>
              <a:rPr lang="en-US" dirty="0"/>
              <a:t>8/3/2020</a:t>
            </a:r>
          </a:p>
        </p:txBody>
      </p:sp>
    </p:spTree>
    <p:extLst>
      <p:ext uri="{BB962C8B-B14F-4D97-AF65-F5344CB8AC3E}">
        <p14:creationId xmlns:p14="http://schemas.microsoft.com/office/powerpoint/2010/main" val="65004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C2E7-F5E0-48AF-BF11-BE1D84355116}"/>
              </a:ext>
            </a:extLst>
          </p:cNvPr>
          <p:cNvSpPr>
            <a:spLocks noGrp="1"/>
          </p:cNvSpPr>
          <p:nvPr>
            <p:ph type="title"/>
          </p:nvPr>
        </p:nvSpPr>
        <p:spPr/>
        <p:txBody>
          <a:bodyPr/>
          <a:lstStyle/>
          <a:p>
            <a:r>
              <a:rPr lang="en-US" dirty="0"/>
              <a:t>14.4 Random Forest</a:t>
            </a:r>
            <a:br>
              <a:rPr lang="en-US" dirty="0"/>
            </a:br>
            <a:endParaRPr lang="en-US" dirty="0"/>
          </a:p>
        </p:txBody>
      </p:sp>
      <p:sp>
        <p:nvSpPr>
          <p:cNvPr id="3" name="Content Placeholder 2">
            <a:extLst>
              <a:ext uri="{FF2B5EF4-FFF2-40B4-BE49-F238E27FC236}">
                <a16:creationId xmlns:a16="http://schemas.microsoft.com/office/drawing/2014/main" id="{91DCFD65-796C-4B59-8E74-705FE5EC11E5}"/>
              </a:ext>
            </a:extLst>
          </p:cNvPr>
          <p:cNvSpPr>
            <a:spLocks noGrp="1"/>
          </p:cNvSpPr>
          <p:nvPr>
            <p:ph idx="1"/>
          </p:nvPr>
        </p:nvSpPr>
        <p:spPr/>
        <p:txBody>
          <a:bodyPr/>
          <a:lstStyle/>
          <a:p>
            <a:r>
              <a:rPr lang="en-US" dirty="0"/>
              <a:t>a classification tree is used in place of regression tree</a:t>
            </a:r>
          </a:p>
          <a:p>
            <a:r>
              <a:rPr lang="en-US" dirty="0"/>
              <a:t>The model is relatively insensitive to values of </a:t>
            </a:r>
            <a:r>
              <a:rPr lang="en-US" dirty="0" err="1"/>
              <a:t>mtry</a:t>
            </a:r>
            <a:r>
              <a:rPr lang="en-US" dirty="0"/>
              <a:t>.</a:t>
            </a:r>
          </a:p>
          <a:p>
            <a:r>
              <a:rPr lang="en-US" dirty="0"/>
              <a:t>As with most trees, the data pre-processing requirements are minimal.</a:t>
            </a:r>
          </a:p>
          <a:p>
            <a:r>
              <a:rPr lang="en-US" dirty="0"/>
              <a:t>Out-of-bag measures of performance can be calculated, including </a:t>
            </a:r>
            <a:r>
              <a:rPr lang="en-US" dirty="0" err="1"/>
              <a:t>accuracy,sensitivity</a:t>
            </a:r>
            <a:r>
              <a:rPr lang="en-US" dirty="0"/>
              <a:t>, specificity, and confusion matrices.</a:t>
            </a:r>
          </a:p>
        </p:txBody>
      </p:sp>
    </p:spTree>
    <p:extLst>
      <p:ext uri="{BB962C8B-B14F-4D97-AF65-F5344CB8AC3E}">
        <p14:creationId xmlns:p14="http://schemas.microsoft.com/office/powerpoint/2010/main" val="320070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DCFF-AF1B-4481-8CD3-A75A1ADDE98A}"/>
              </a:ext>
            </a:extLst>
          </p:cNvPr>
          <p:cNvSpPr>
            <a:spLocks noGrp="1"/>
          </p:cNvSpPr>
          <p:nvPr>
            <p:ph type="title"/>
          </p:nvPr>
        </p:nvSpPr>
        <p:spPr/>
        <p:txBody>
          <a:bodyPr/>
          <a:lstStyle/>
          <a:p>
            <a:r>
              <a:rPr lang="en-US" dirty="0"/>
              <a:t>14.5 Ada Boosting</a:t>
            </a:r>
          </a:p>
        </p:txBody>
      </p:sp>
      <p:pic>
        <p:nvPicPr>
          <p:cNvPr id="4" name="Content Placeholder 3">
            <a:extLst>
              <a:ext uri="{FF2B5EF4-FFF2-40B4-BE49-F238E27FC236}">
                <a16:creationId xmlns:a16="http://schemas.microsoft.com/office/drawing/2014/main" id="{A7B8315B-1AA8-4011-BFEE-FE13C317E144}"/>
              </a:ext>
            </a:extLst>
          </p:cNvPr>
          <p:cNvPicPr>
            <a:picLocks noGrp="1" noChangeAspect="1"/>
          </p:cNvPicPr>
          <p:nvPr>
            <p:ph idx="1"/>
          </p:nvPr>
        </p:nvPicPr>
        <p:blipFill>
          <a:blip r:embed="rId2"/>
          <a:stretch>
            <a:fillRect/>
          </a:stretch>
        </p:blipFill>
        <p:spPr>
          <a:xfrm>
            <a:off x="4562475" y="1842382"/>
            <a:ext cx="6677025" cy="4148226"/>
          </a:xfrm>
          <a:prstGeom prst="rect">
            <a:avLst/>
          </a:prstGeom>
        </p:spPr>
      </p:pic>
      <p:sp>
        <p:nvSpPr>
          <p:cNvPr id="5" name="TextBox 4">
            <a:extLst>
              <a:ext uri="{FF2B5EF4-FFF2-40B4-BE49-F238E27FC236}">
                <a16:creationId xmlns:a16="http://schemas.microsoft.com/office/drawing/2014/main" id="{1A91021B-DEB1-41B1-91AB-2A9A4A4BDB58}"/>
              </a:ext>
            </a:extLst>
          </p:cNvPr>
          <p:cNvSpPr txBox="1"/>
          <p:nvPr/>
        </p:nvSpPr>
        <p:spPr>
          <a:xfrm>
            <a:off x="904875" y="1909057"/>
            <a:ext cx="2943225" cy="1754326"/>
          </a:xfrm>
          <a:prstGeom prst="rect">
            <a:avLst/>
          </a:prstGeom>
          <a:noFill/>
        </p:spPr>
        <p:txBody>
          <a:bodyPr wrap="square" rtlCol="0">
            <a:spAutoFit/>
          </a:bodyPr>
          <a:lstStyle/>
          <a:p>
            <a:r>
              <a:rPr lang="en-US" dirty="0"/>
              <a:t>AdaBoost generates a sequence of weak classifiers,</a:t>
            </a:r>
          </a:p>
          <a:p>
            <a:r>
              <a:rPr lang="en-US" dirty="0"/>
              <a:t>where at each iteration the algorithm finds the best classifier based on</a:t>
            </a:r>
          </a:p>
          <a:p>
            <a:r>
              <a:rPr lang="en-US" dirty="0"/>
              <a:t>the current sample weights.</a:t>
            </a:r>
          </a:p>
        </p:txBody>
      </p:sp>
    </p:spTree>
    <p:extLst>
      <p:ext uri="{BB962C8B-B14F-4D97-AF65-F5344CB8AC3E}">
        <p14:creationId xmlns:p14="http://schemas.microsoft.com/office/powerpoint/2010/main" val="106394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F4D2-7029-4DCA-9D3E-A66A7D77641B}"/>
              </a:ext>
            </a:extLst>
          </p:cNvPr>
          <p:cNvSpPr>
            <a:spLocks noGrp="1"/>
          </p:cNvSpPr>
          <p:nvPr>
            <p:ph type="title"/>
          </p:nvPr>
        </p:nvSpPr>
        <p:spPr/>
        <p:txBody>
          <a:bodyPr/>
          <a:lstStyle/>
          <a:p>
            <a:r>
              <a:rPr lang="en-US" dirty="0"/>
              <a:t>Stochastic Gradient Boosting</a:t>
            </a:r>
          </a:p>
        </p:txBody>
      </p:sp>
      <p:pic>
        <p:nvPicPr>
          <p:cNvPr id="4" name="Content Placeholder 3">
            <a:extLst>
              <a:ext uri="{FF2B5EF4-FFF2-40B4-BE49-F238E27FC236}">
                <a16:creationId xmlns:a16="http://schemas.microsoft.com/office/drawing/2014/main" id="{1C601A14-5C3A-4482-B0C3-7C01AD37CE73}"/>
              </a:ext>
            </a:extLst>
          </p:cNvPr>
          <p:cNvPicPr>
            <a:picLocks noGrp="1" noChangeAspect="1"/>
          </p:cNvPicPr>
          <p:nvPr>
            <p:ph idx="1"/>
          </p:nvPr>
        </p:nvPicPr>
        <p:blipFill>
          <a:blip r:embed="rId2"/>
          <a:stretch>
            <a:fillRect/>
          </a:stretch>
        </p:blipFill>
        <p:spPr>
          <a:xfrm>
            <a:off x="1033462" y="1762918"/>
            <a:ext cx="6244700" cy="3552031"/>
          </a:xfrm>
          <a:prstGeom prst="rect">
            <a:avLst/>
          </a:prstGeom>
        </p:spPr>
      </p:pic>
    </p:spTree>
    <p:extLst>
      <p:ext uri="{BB962C8B-B14F-4D97-AF65-F5344CB8AC3E}">
        <p14:creationId xmlns:p14="http://schemas.microsoft.com/office/powerpoint/2010/main" val="391668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75C2-A4BE-48BE-998F-2017FA3D06F1}"/>
              </a:ext>
            </a:extLst>
          </p:cNvPr>
          <p:cNvSpPr>
            <a:spLocks noGrp="1"/>
          </p:cNvSpPr>
          <p:nvPr>
            <p:ph type="title"/>
          </p:nvPr>
        </p:nvSpPr>
        <p:spPr/>
        <p:txBody>
          <a:bodyPr/>
          <a:lstStyle/>
          <a:p>
            <a:r>
              <a:rPr lang="en-US" dirty="0"/>
              <a:t>14.6 C5.0</a:t>
            </a:r>
          </a:p>
        </p:txBody>
      </p:sp>
      <p:sp>
        <p:nvSpPr>
          <p:cNvPr id="3" name="Content Placeholder 2">
            <a:extLst>
              <a:ext uri="{FF2B5EF4-FFF2-40B4-BE49-F238E27FC236}">
                <a16:creationId xmlns:a16="http://schemas.microsoft.com/office/drawing/2014/main" id="{CD365981-30FB-470D-95E9-21B2BE675214}"/>
              </a:ext>
            </a:extLst>
          </p:cNvPr>
          <p:cNvSpPr>
            <a:spLocks noGrp="1"/>
          </p:cNvSpPr>
          <p:nvPr>
            <p:ph sz="half" idx="1"/>
          </p:nvPr>
        </p:nvSpPr>
        <p:spPr/>
        <p:txBody>
          <a:bodyPr>
            <a:normAutofit fontScale="92500" lnSpcReduction="20000"/>
          </a:bodyPr>
          <a:lstStyle/>
          <a:p>
            <a:r>
              <a:rPr lang="en-US" dirty="0"/>
              <a:t>C5.0 is a more advanced version of Quinlan’s C4.5 classification model that has additional features, such as boosting and unequal costs for different types of errors. </a:t>
            </a:r>
          </a:p>
          <a:p>
            <a:r>
              <a:rPr lang="en-US" dirty="0"/>
              <a:t>Like C4.5, it has tree- and rule-based versions and shares much of its core algorithms with its predecessor. </a:t>
            </a:r>
          </a:p>
          <a:p>
            <a:r>
              <a:rPr lang="en-US" dirty="0"/>
              <a:t>Unlike C4.5 or Cubist, there is very little literature on the improvements and our description comes largely from evaluating the program source code</a:t>
            </a:r>
          </a:p>
        </p:txBody>
      </p:sp>
      <p:sp>
        <p:nvSpPr>
          <p:cNvPr id="4" name="Content Placeholder 3">
            <a:extLst>
              <a:ext uri="{FF2B5EF4-FFF2-40B4-BE49-F238E27FC236}">
                <a16:creationId xmlns:a16="http://schemas.microsoft.com/office/drawing/2014/main" id="{2B1D350A-9EEE-487A-94B0-7944A33064A3}"/>
              </a:ext>
            </a:extLst>
          </p:cNvPr>
          <p:cNvSpPr>
            <a:spLocks noGrp="1"/>
          </p:cNvSpPr>
          <p:nvPr>
            <p:ph sz="half" idx="2"/>
          </p:nvPr>
        </p:nvSpPr>
        <p:spPr/>
        <p:txBody>
          <a:bodyPr>
            <a:normAutofit fontScale="92500" lnSpcReduction="20000"/>
          </a:bodyPr>
          <a:lstStyle/>
          <a:p>
            <a:endParaRPr lang="en-US" dirty="0"/>
          </a:p>
        </p:txBody>
      </p:sp>
    </p:spTree>
    <p:extLst>
      <p:ext uri="{BB962C8B-B14F-4D97-AF65-F5344CB8AC3E}">
        <p14:creationId xmlns:p14="http://schemas.microsoft.com/office/powerpoint/2010/main" val="268417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0E24-FC79-4D7A-87AC-1B253A2D744E}"/>
              </a:ext>
            </a:extLst>
          </p:cNvPr>
          <p:cNvSpPr>
            <a:spLocks noGrp="1"/>
          </p:cNvSpPr>
          <p:nvPr>
            <p:ph type="title"/>
          </p:nvPr>
        </p:nvSpPr>
        <p:spPr/>
        <p:txBody>
          <a:bodyPr/>
          <a:lstStyle/>
          <a:p>
            <a:r>
              <a:rPr lang="en-US" dirty="0"/>
              <a:t>14.7 Comparing Two Encodings of Categorical</a:t>
            </a:r>
            <a:br>
              <a:rPr lang="en-US" dirty="0"/>
            </a:br>
            <a:r>
              <a:rPr lang="en-US" dirty="0"/>
              <a:t>Predictors</a:t>
            </a:r>
          </a:p>
        </p:txBody>
      </p:sp>
      <p:sp>
        <p:nvSpPr>
          <p:cNvPr id="3" name="Content Placeholder 2">
            <a:extLst>
              <a:ext uri="{FF2B5EF4-FFF2-40B4-BE49-F238E27FC236}">
                <a16:creationId xmlns:a16="http://schemas.microsoft.com/office/drawing/2014/main" id="{F6F8B25D-AEB7-47F6-90AB-7041D8E7F39D}"/>
              </a:ext>
            </a:extLst>
          </p:cNvPr>
          <p:cNvSpPr>
            <a:spLocks noGrp="1"/>
          </p:cNvSpPr>
          <p:nvPr>
            <p:ph idx="1"/>
          </p:nvPr>
        </p:nvSpPr>
        <p:spPr/>
        <p:txBody>
          <a:bodyPr/>
          <a:lstStyle/>
          <a:p>
            <a:r>
              <a:rPr lang="en-US" dirty="0"/>
              <a:t>It is difficult to extrapolate all findings to other models and other data sets, and, for this reason, it may be worthwhile to try both encodings during the model training phase.</a:t>
            </a:r>
          </a:p>
        </p:txBody>
      </p:sp>
    </p:spTree>
    <p:extLst>
      <p:ext uri="{BB962C8B-B14F-4D97-AF65-F5344CB8AC3E}">
        <p14:creationId xmlns:p14="http://schemas.microsoft.com/office/powerpoint/2010/main" val="202941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17E2-CA41-4A7F-BF73-0176E1DA8DE3}"/>
              </a:ext>
            </a:extLst>
          </p:cNvPr>
          <p:cNvSpPr>
            <a:spLocks noGrp="1"/>
          </p:cNvSpPr>
          <p:nvPr>
            <p:ph type="title"/>
          </p:nvPr>
        </p:nvSpPr>
        <p:spPr/>
        <p:txBody>
          <a:bodyPr>
            <a:normAutofit/>
          </a:bodyPr>
          <a:lstStyle/>
          <a:p>
            <a:r>
              <a:rPr lang="en-US" sz="4800" b="1" dirty="0"/>
              <a:t>14.1 Basic Classification Trees</a:t>
            </a:r>
          </a:p>
        </p:txBody>
      </p:sp>
      <p:sp>
        <p:nvSpPr>
          <p:cNvPr id="3" name="Content Placeholder 2">
            <a:extLst>
              <a:ext uri="{FF2B5EF4-FFF2-40B4-BE49-F238E27FC236}">
                <a16:creationId xmlns:a16="http://schemas.microsoft.com/office/drawing/2014/main" id="{1CC7404A-0107-4878-A977-8BED00E674BA}"/>
              </a:ext>
            </a:extLst>
          </p:cNvPr>
          <p:cNvSpPr>
            <a:spLocks noGrp="1"/>
          </p:cNvSpPr>
          <p:nvPr>
            <p:ph idx="1"/>
          </p:nvPr>
        </p:nvSpPr>
        <p:spPr/>
        <p:txBody>
          <a:bodyPr>
            <a:normAutofit/>
          </a:bodyPr>
          <a:lstStyle/>
          <a:p>
            <a:r>
              <a:rPr lang="en-US" dirty="0">
                <a:latin typeface="NvvfbwQpmvynCMR10"/>
              </a:rPr>
              <a:t>Purity-maximizing accuracy by minimizing misclassification error</a:t>
            </a:r>
          </a:p>
          <a:p>
            <a:r>
              <a:rPr lang="en-US" dirty="0" err="1">
                <a:latin typeface="NvvfbwQpmvynCMR10"/>
              </a:rPr>
              <a:t>Accuracty</a:t>
            </a:r>
            <a:r>
              <a:rPr lang="en-US" dirty="0">
                <a:latin typeface="NvvfbwQpmvynCMR10"/>
              </a:rPr>
              <a:t>-a measure of purity</a:t>
            </a:r>
          </a:p>
          <a:p>
            <a:r>
              <a:rPr lang="en-US" dirty="0">
                <a:latin typeface="NvvfbwQpmvynCMR10"/>
              </a:rPr>
              <a:t>Gini index/</a:t>
            </a:r>
            <a:r>
              <a:rPr lang="en-US" dirty="0" err="1">
                <a:latin typeface="NvvfbwQpmvynCMR10"/>
              </a:rPr>
              <a:t>crossentropy</a:t>
            </a:r>
            <a:r>
              <a:rPr lang="en-US" dirty="0">
                <a:latin typeface="NvvfbwQpmvynCMR10"/>
              </a:rPr>
              <a:t>-referred to as deviance or information, shift focus from accuracy to purity.</a:t>
            </a:r>
          </a:p>
          <a:p>
            <a:pPr lvl="1"/>
            <a:r>
              <a:rPr lang="en-US" dirty="0">
                <a:latin typeface="NvvfbwQpmvynCMR10"/>
              </a:rPr>
              <a:t>Gini index is maximized when p1=p2(when node is least pure)</a:t>
            </a:r>
          </a:p>
          <a:p>
            <a:endParaRPr lang="en-US" dirty="0"/>
          </a:p>
        </p:txBody>
      </p:sp>
    </p:spTree>
    <p:extLst>
      <p:ext uri="{BB962C8B-B14F-4D97-AF65-F5344CB8AC3E}">
        <p14:creationId xmlns:p14="http://schemas.microsoft.com/office/powerpoint/2010/main" val="298060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E75A-3289-4FAC-A054-43E4C51150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A2D748-D81C-4B48-AB89-614472B70D3B}"/>
              </a:ext>
            </a:extLst>
          </p:cNvPr>
          <p:cNvSpPr>
            <a:spLocks noGrp="1"/>
          </p:cNvSpPr>
          <p:nvPr>
            <p:ph idx="1"/>
          </p:nvPr>
        </p:nvSpPr>
        <p:spPr>
          <a:xfrm>
            <a:off x="838200" y="1825625"/>
            <a:ext cx="4086225" cy="4351338"/>
          </a:xfrm>
        </p:spPr>
        <p:txBody>
          <a:bodyPr/>
          <a:lstStyle/>
          <a:p>
            <a:r>
              <a:rPr lang="en-US" dirty="0"/>
              <a:t>when fitting trees and rule-based models, the practitioner must make a choice regarding the treatment of categorical predictor data</a:t>
            </a:r>
          </a:p>
          <a:p>
            <a:pPr lvl="1"/>
            <a:r>
              <a:rPr lang="en-US" dirty="0"/>
              <a:t>Grouped categories</a:t>
            </a:r>
          </a:p>
          <a:p>
            <a:pPr lvl="1"/>
            <a:r>
              <a:rPr lang="en-US" dirty="0"/>
              <a:t>Decomposed categorical predictors into binary dummy variables, called independent categories</a:t>
            </a:r>
          </a:p>
          <a:p>
            <a:pPr lvl="1"/>
            <a:endParaRPr lang="en-US" dirty="0"/>
          </a:p>
          <a:p>
            <a:pPr lvl="1"/>
            <a:endParaRPr lang="en-US" dirty="0"/>
          </a:p>
        </p:txBody>
      </p:sp>
      <p:pic>
        <p:nvPicPr>
          <p:cNvPr id="4" name="Picture 3">
            <a:extLst>
              <a:ext uri="{FF2B5EF4-FFF2-40B4-BE49-F238E27FC236}">
                <a16:creationId xmlns:a16="http://schemas.microsoft.com/office/drawing/2014/main" id="{026E4215-B188-4BAC-9F3A-9DCCC0AE9541}"/>
              </a:ext>
            </a:extLst>
          </p:cNvPr>
          <p:cNvPicPr>
            <a:picLocks noChangeAspect="1"/>
          </p:cNvPicPr>
          <p:nvPr/>
        </p:nvPicPr>
        <p:blipFill>
          <a:blip r:embed="rId2"/>
          <a:stretch>
            <a:fillRect/>
          </a:stretch>
        </p:blipFill>
        <p:spPr>
          <a:xfrm>
            <a:off x="5724525" y="1825625"/>
            <a:ext cx="5629275" cy="4419600"/>
          </a:xfrm>
          <a:prstGeom prst="rect">
            <a:avLst/>
          </a:prstGeom>
        </p:spPr>
      </p:pic>
    </p:spTree>
    <p:extLst>
      <p:ext uri="{BB962C8B-B14F-4D97-AF65-F5344CB8AC3E}">
        <p14:creationId xmlns:p14="http://schemas.microsoft.com/office/powerpoint/2010/main" val="393007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BC04-5E55-4D41-89E9-33D5F7926A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51E965-ECB5-47D8-B0EB-66D0A146F6D8}"/>
              </a:ext>
            </a:extLst>
          </p:cNvPr>
          <p:cNvSpPr>
            <a:spLocks noGrp="1"/>
          </p:cNvSpPr>
          <p:nvPr>
            <p:ph sz="half" idx="1"/>
          </p:nvPr>
        </p:nvSpPr>
        <p:spPr/>
        <p:txBody>
          <a:bodyPr>
            <a:normAutofit fontScale="70000" lnSpcReduction="20000"/>
          </a:bodyPr>
          <a:lstStyle/>
          <a:p>
            <a:r>
              <a:rPr lang="en-US" dirty="0"/>
              <a:t>CART and C4.5 classification trees are the most widely used model for categorial predictor</a:t>
            </a:r>
          </a:p>
          <a:p>
            <a:r>
              <a:rPr lang="en-US" dirty="0"/>
              <a:t>Adding samples from the Unknown category to the samples from categories P and J greatly reduces the Gini index.</a:t>
            </a:r>
          </a:p>
          <a:p>
            <a:r>
              <a:rPr lang="en-US" dirty="0"/>
              <a:t>While it is difficult to see from the figure, the minimum value occurs at the split point between categories I and M. Therefore, the algorithm chooses to place samples from contract value band I, J, P, and Unknown into one partition and the remaining samples into the other. </a:t>
            </a:r>
          </a:p>
          <a:p>
            <a:r>
              <a:rPr lang="en-US" dirty="0"/>
              <a:t>Using only this split, the model would classify a new sample as unsuccessful if it had a contract value band of I, J, P, or Unknown and successful otherwise.</a:t>
            </a:r>
          </a:p>
        </p:txBody>
      </p:sp>
      <p:sp>
        <p:nvSpPr>
          <p:cNvPr id="4" name="Content Placeholder 3">
            <a:extLst>
              <a:ext uri="{FF2B5EF4-FFF2-40B4-BE49-F238E27FC236}">
                <a16:creationId xmlns:a16="http://schemas.microsoft.com/office/drawing/2014/main" id="{814AE3B4-5779-41E0-A0E2-E62961137ED2}"/>
              </a:ext>
            </a:extLst>
          </p:cNvPr>
          <p:cNvSpPr>
            <a:spLocks noGrp="1"/>
          </p:cNvSpPr>
          <p:nvPr>
            <p:ph sz="half" idx="2"/>
          </p:nvPr>
        </p:nvSpPr>
        <p:spPr/>
        <p:txBody>
          <a:bodyPr>
            <a:normAutofit fontScale="70000" lnSpcReduction="20000"/>
          </a:bodyPr>
          <a:lstStyle/>
          <a:p>
            <a:endParaRPr lang="en-US"/>
          </a:p>
        </p:txBody>
      </p:sp>
      <p:pic>
        <p:nvPicPr>
          <p:cNvPr id="5" name="Picture 4">
            <a:extLst>
              <a:ext uri="{FF2B5EF4-FFF2-40B4-BE49-F238E27FC236}">
                <a16:creationId xmlns:a16="http://schemas.microsoft.com/office/drawing/2014/main" id="{78067E36-A32F-46C2-9356-4215EDB27BE0}"/>
              </a:ext>
            </a:extLst>
          </p:cNvPr>
          <p:cNvPicPr>
            <a:picLocks noChangeAspect="1"/>
          </p:cNvPicPr>
          <p:nvPr/>
        </p:nvPicPr>
        <p:blipFill>
          <a:blip r:embed="rId2"/>
          <a:stretch>
            <a:fillRect/>
          </a:stretch>
        </p:blipFill>
        <p:spPr>
          <a:xfrm>
            <a:off x="6057900" y="1027906"/>
            <a:ext cx="5353050" cy="5524500"/>
          </a:xfrm>
          <a:prstGeom prst="rect">
            <a:avLst/>
          </a:prstGeom>
        </p:spPr>
      </p:pic>
    </p:spTree>
    <p:extLst>
      <p:ext uri="{BB962C8B-B14F-4D97-AF65-F5344CB8AC3E}">
        <p14:creationId xmlns:p14="http://schemas.microsoft.com/office/powerpoint/2010/main" val="309365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D9EA-2600-4103-A20D-941CF41EA225}"/>
              </a:ext>
            </a:extLst>
          </p:cNvPr>
          <p:cNvSpPr>
            <a:spLocks noGrp="1"/>
          </p:cNvSpPr>
          <p:nvPr>
            <p:ph type="title"/>
          </p:nvPr>
        </p:nvSpPr>
        <p:spPr/>
        <p:txBody>
          <a:bodyPr/>
          <a:lstStyle/>
          <a:p>
            <a:endParaRPr lang="en-US"/>
          </a:p>
        </p:txBody>
      </p:sp>
      <p:pic>
        <p:nvPicPr>
          <p:cNvPr id="6" name="Content Placeholder 3">
            <a:extLst>
              <a:ext uri="{FF2B5EF4-FFF2-40B4-BE49-F238E27FC236}">
                <a16:creationId xmlns:a16="http://schemas.microsoft.com/office/drawing/2014/main" id="{503A1ED0-7B86-4C9B-A4A1-433A1701A519}"/>
              </a:ext>
            </a:extLst>
          </p:cNvPr>
          <p:cNvPicPr>
            <a:picLocks noGrp="1" noChangeAspect="1"/>
          </p:cNvPicPr>
          <p:nvPr>
            <p:ph idx="1"/>
          </p:nvPr>
        </p:nvPicPr>
        <p:blipFill>
          <a:blip r:embed="rId3"/>
          <a:stretch>
            <a:fillRect/>
          </a:stretch>
        </p:blipFill>
        <p:spPr>
          <a:xfrm rot="5400000">
            <a:off x="2888492" y="-604839"/>
            <a:ext cx="5719693" cy="8067678"/>
          </a:xfrm>
          <a:prstGeom prst="rect">
            <a:avLst/>
          </a:prstGeom>
        </p:spPr>
      </p:pic>
    </p:spTree>
    <p:extLst>
      <p:ext uri="{BB962C8B-B14F-4D97-AF65-F5344CB8AC3E}">
        <p14:creationId xmlns:p14="http://schemas.microsoft.com/office/powerpoint/2010/main" val="421787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35E9-C001-422B-B21A-3B33F46F48D4}"/>
              </a:ext>
            </a:extLst>
          </p:cNvPr>
          <p:cNvSpPr>
            <a:spLocks noGrp="1"/>
          </p:cNvSpPr>
          <p:nvPr>
            <p:ph type="title"/>
          </p:nvPr>
        </p:nvSpPr>
        <p:spPr/>
        <p:txBody>
          <a:bodyPr/>
          <a:lstStyle/>
          <a:p>
            <a:r>
              <a:rPr lang="en-US" dirty="0"/>
              <a:t>How to determining splits</a:t>
            </a:r>
          </a:p>
        </p:txBody>
      </p:sp>
      <p:pic>
        <p:nvPicPr>
          <p:cNvPr id="5" name="Content Placeholder 4">
            <a:extLst>
              <a:ext uri="{FF2B5EF4-FFF2-40B4-BE49-F238E27FC236}">
                <a16:creationId xmlns:a16="http://schemas.microsoft.com/office/drawing/2014/main" id="{111BABC7-9AE4-4647-9A27-B0A80E4ADDE2}"/>
              </a:ext>
            </a:extLst>
          </p:cNvPr>
          <p:cNvPicPr>
            <a:picLocks noGrp="1" noChangeAspect="1"/>
          </p:cNvPicPr>
          <p:nvPr>
            <p:ph sz="half" idx="1"/>
          </p:nvPr>
        </p:nvPicPr>
        <p:blipFill>
          <a:blip r:embed="rId3"/>
          <a:stretch>
            <a:fillRect/>
          </a:stretch>
        </p:blipFill>
        <p:spPr>
          <a:xfrm>
            <a:off x="919162" y="3840053"/>
            <a:ext cx="5726266" cy="646331"/>
          </a:xfrm>
          <a:prstGeom prst="rect">
            <a:avLst/>
          </a:prstGeom>
        </p:spPr>
      </p:pic>
      <p:pic>
        <p:nvPicPr>
          <p:cNvPr id="6" name="Content Placeholder 5">
            <a:extLst>
              <a:ext uri="{FF2B5EF4-FFF2-40B4-BE49-F238E27FC236}">
                <a16:creationId xmlns:a16="http://schemas.microsoft.com/office/drawing/2014/main" id="{177A765E-E5FC-4DCE-B814-16C7DFB672A0}"/>
              </a:ext>
            </a:extLst>
          </p:cNvPr>
          <p:cNvPicPr>
            <a:picLocks noGrp="1" noChangeAspect="1"/>
          </p:cNvPicPr>
          <p:nvPr>
            <p:ph sz="half" idx="2"/>
          </p:nvPr>
        </p:nvPicPr>
        <p:blipFill>
          <a:blip r:embed="rId4"/>
          <a:stretch>
            <a:fillRect/>
          </a:stretch>
        </p:blipFill>
        <p:spPr>
          <a:xfrm>
            <a:off x="6943725" y="3729831"/>
            <a:ext cx="4869242" cy="433388"/>
          </a:xfrm>
          <a:prstGeom prst="rect">
            <a:avLst/>
          </a:prstGeom>
        </p:spPr>
      </p:pic>
      <p:pic>
        <p:nvPicPr>
          <p:cNvPr id="7" name="Picture 6">
            <a:extLst>
              <a:ext uri="{FF2B5EF4-FFF2-40B4-BE49-F238E27FC236}">
                <a16:creationId xmlns:a16="http://schemas.microsoft.com/office/drawing/2014/main" id="{C2CEE14E-0D51-4F16-A982-0A80AE7A7224}"/>
              </a:ext>
            </a:extLst>
          </p:cNvPr>
          <p:cNvPicPr>
            <a:picLocks noChangeAspect="1"/>
          </p:cNvPicPr>
          <p:nvPr/>
        </p:nvPicPr>
        <p:blipFill>
          <a:blip r:embed="rId5"/>
          <a:stretch>
            <a:fillRect/>
          </a:stretch>
        </p:blipFill>
        <p:spPr>
          <a:xfrm>
            <a:off x="519112" y="2960792"/>
            <a:ext cx="4062413" cy="580345"/>
          </a:xfrm>
          <a:prstGeom prst="rect">
            <a:avLst/>
          </a:prstGeom>
        </p:spPr>
      </p:pic>
      <p:sp>
        <p:nvSpPr>
          <p:cNvPr id="8" name="TextBox 7">
            <a:extLst>
              <a:ext uri="{FF2B5EF4-FFF2-40B4-BE49-F238E27FC236}">
                <a16:creationId xmlns:a16="http://schemas.microsoft.com/office/drawing/2014/main" id="{29942731-7B53-44C6-98FA-87AD36B66FA4}"/>
              </a:ext>
            </a:extLst>
          </p:cNvPr>
          <p:cNvSpPr txBox="1"/>
          <p:nvPr/>
        </p:nvSpPr>
        <p:spPr>
          <a:xfrm>
            <a:off x="1123950" y="1841838"/>
            <a:ext cx="3962400" cy="923330"/>
          </a:xfrm>
          <a:prstGeom prst="rect">
            <a:avLst/>
          </a:prstGeom>
          <a:noFill/>
        </p:spPr>
        <p:txBody>
          <a:bodyPr wrap="square" rtlCol="0">
            <a:spAutoFit/>
          </a:bodyPr>
          <a:lstStyle/>
          <a:p>
            <a:r>
              <a:rPr lang="en-US" dirty="0"/>
              <a:t>Information statistics-for uncertainty of a </a:t>
            </a:r>
            <a:r>
              <a:rPr lang="en-US" dirty="0" err="1"/>
              <a:t>class,bigger</a:t>
            </a:r>
            <a:r>
              <a:rPr lang="en-US" dirty="0"/>
              <a:t> info, higher uncertainty</a:t>
            </a:r>
          </a:p>
          <a:p>
            <a:r>
              <a:rPr lang="en-US" dirty="0"/>
              <a:t>Using information gain to split </a:t>
            </a:r>
          </a:p>
        </p:txBody>
      </p:sp>
    </p:spTree>
    <p:extLst>
      <p:ext uri="{BB962C8B-B14F-4D97-AF65-F5344CB8AC3E}">
        <p14:creationId xmlns:p14="http://schemas.microsoft.com/office/powerpoint/2010/main" val="355693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EDCE-4537-4E9A-920E-6984664D4E13}"/>
              </a:ext>
            </a:extLst>
          </p:cNvPr>
          <p:cNvSpPr>
            <a:spLocks noGrp="1"/>
          </p:cNvSpPr>
          <p:nvPr>
            <p:ph type="title"/>
          </p:nvPr>
        </p:nvSpPr>
        <p:spPr/>
        <p:txBody>
          <a:bodyPr/>
          <a:lstStyle/>
          <a:p>
            <a:r>
              <a:rPr lang="en-US" dirty="0"/>
              <a:t>14.2 Rule Based Model</a:t>
            </a:r>
            <a:br>
              <a:rPr lang="en-US" dirty="0"/>
            </a:br>
            <a:endParaRPr lang="en-US" dirty="0"/>
          </a:p>
        </p:txBody>
      </p:sp>
      <p:sp>
        <p:nvSpPr>
          <p:cNvPr id="3" name="Content Placeholder 2">
            <a:extLst>
              <a:ext uri="{FF2B5EF4-FFF2-40B4-BE49-F238E27FC236}">
                <a16:creationId xmlns:a16="http://schemas.microsoft.com/office/drawing/2014/main" id="{DC73A475-E726-46AF-81FC-876D51543325}"/>
              </a:ext>
            </a:extLst>
          </p:cNvPr>
          <p:cNvSpPr>
            <a:spLocks noGrp="1"/>
          </p:cNvSpPr>
          <p:nvPr>
            <p:ph idx="1"/>
          </p:nvPr>
        </p:nvSpPr>
        <p:spPr/>
        <p:txBody>
          <a:bodyPr>
            <a:normAutofit/>
          </a:bodyPr>
          <a:lstStyle/>
          <a:p>
            <a:r>
              <a:rPr lang="en-US" dirty="0"/>
              <a:t>rule-based models consist of one or more independent conditional statements</a:t>
            </a:r>
          </a:p>
          <a:p>
            <a:r>
              <a:rPr lang="en-US" dirty="0"/>
              <a:t>C4.5Rules</a:t>
            </a:r>
          </a:p>
          <a:p>
            <a:pPr lvl="1"/>
            <a:r>
              <a:rPr lang="en-US" dirty="0"/>
              <a:t>Given this initial set, each rule is evaluated individually to assess whether</a:t>
            </a:r>
          </a:p>
          <a:p>
            <a:pPr lvl="1"/>
            <a:r>
              <a:rPr lang="en-US" dirty="0"/>
              <a:t>it can be generalized by eliminating terms in the conditional statement.</a:t>
            </a:r>
          </a:p>
          <a:p>
            <a:pPr lvl="1"/>
            <a:r>
              <a:rPr lang="en-US" dirty="0"/>
              <a:t>For a rule, the model first calculates a baseline pessimistic error rate, then removes each condition in the rule in isolation. Once a condition is removed, the pessimistic error rate is recomputed. If any error rate is smaller than the baseline, the condition associated with the smallest error rate is removed. The process is repeated until all conditions are above the baseline rate or all conditions are removed</a:t>
            </a:r>
          </a:p>
        </p:txBody>
      </p:sp>
    </p:spTree>
    <p:extLst>
      <p:ext uri="{BB962C8B-B14F-4D97-AF65-F5344CB8AC3E}">
        <p14:creationId xmlns:p14="http://schemas.microsoft.com/office/powerpoint/2010/main" val="383687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0834-676C-410C-97F8-31654FEF1267}"/>
              </a:ext>
            </a:extLst>
          </p:cNvPr>
          <p:cNvSpPr>
            <a:spLocks noGrp="1"/>
          </p:cNvSpPr>
          <p:nvPr>
            <p:ph type="title"/>
          </p:nvPr>
        </p:nvSpPr>
        <p:spPr/>
        <p:txBody>
          <a:bodyPr/>
          <a:lstStyle/>
          <a:p>
            <a:r>
              <a:rPr lang="en-US" dirty="0"/>
              <a:t>Part</a:t>
            </a:r>
          </a:p>
        </p:txBody>
      </p:sp>
      <p:sp>
        <p:nvSpPr>
          <p:cNvPr id="3" name="Content Placeholder 2">
            <a:extLst>
              <a:ext uri="{FF2B5EF4-FFF2-40B4-BE49-F238E27FC236}">
                <a16:creationId xmlns:a16="http://schemas.microsoft.com/office/drawing/2014/main" id="{099195F9-1A43-4549-82C2-78E5E1DC3F93}"/>
              </a:ext>
            </a:extLst>
          </p:cNvPr>
          <p:cNvSpPr>
            <a:spLocks noGrp="1"/>
          </p:cNvSpPr>
          <p:nvPr>
            <p:ph idx="1"/>
          </p:nvPr>
        </p:nvSpPr>
        <p:spPr/>
        <p:txBody>
          <a:bodyPr/>
          <a:lstStyle/>
          <a:p>
            <a:r>
              <a:rPr lang="en-US" dirty="0"/>
              <a:t>a new rule can adapt to the previous set of rules and may more effectively capture important</a:t>
            </a:r>
          </a:p>
          <a:p>
            <a:r>
              <a:rPr lang="en-US" dirty="0"/>
              <a:t>trends in the data.</a:t>
            </a:r>
          </a:p>
          <a:p>
            <a:endParaRPr lang="en-US" dirty="0"/>
          </a:p>
        </p:txBody>
      </p:sp>
      <p:pic>
        <p:nvPicPr>
          <p:cNvPr id="4" name="Picture 3">
            <a:extLst>
              <a:ext uri="{FF2B5EF4-FFF2-40B4-BE49-F238E27FC236}">
                <a16:creationId xmlns:a16="http://schemas.microsoft.com/office/drawing/2014/main" id="{FEE96B8D-0D62-41EC-8BB8-9870F9873CB5}"/>
              </a:ext>
            </a:extLst>
          </p:cNvPr>
          <p:cNvPicPr>
            <a:picLocks noChangeAspect="1"/>
          </p:cNvPicPr>
          <p:nvPr/>
        </p:nvPicPr>
        <p:blipFill>
          <a:blip r:embed="rId2"/>
          <a:stretch>
            <a:fillRect/>
          </a:stretch>
        </p:blipFill>
        <p:spPr>
          <a:xfrm>
            <a:off x="838200" y="2753519"/>
            <a:ext cx="6701852" cy="3319254"/>
          </a:xfrm>
          <a:prstGeom prst="rect">
            <a:avLst/>
          </a:prstGeom>
        </p:spPr>
      </p:pic>
    </p:spTree>
    <p:extLst>
      <p:ext uri="{BB962C8B-B14F-4D97-AF65-F5344CB8AC3E}">
        <p14:creationId xmlns:p14="http://schemas.microsoft.com/office/powerpoint/2010/main" val="104010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D73D-3F10-4F77-ABFD-28F1B7B198CE}"/>
              </a:ext>
            </a:extLst>
          </p:cNvPr>
          <p:cNvSpPr>
            <a:spLocks noGrp="1"/>
          </p:cNvSpPr>
          <p:nvPr>
            <p:ph type="title"/>
          </p:nvPr>
        </p:nvSpPr>
        <p:spPr/>
        <p:txBody>
          <a:bodyPr/>
          <a:lstStyle/>
          <a:p>
            <a:r>
              <a:rPr lang="en-US" dirty="0"/>
              <a:t>14.3 Bagged Tree</a:t>
            </a:r>
            <a:br>
              <a:rPr lang="en-US" dirty="0"/>
            </a:br>
            <a:endParaRPr lang="en-US" dirty="0"/>
          </a:p>
        </p:txBody>
      </p:sp>
      <p:sp>
        <p:nvSpPr>
          <p:cNvPr id="3" name="Content Placeholder 2">
            <a:extLst>
              <a:ext uri="{FF2B5EF4-FFF2-40B4-BE49-F238E27FC236}">
                <a16:creationId xmlns:a16="http://schemas.microsoft.com/office/drawing/2014/main" id="{D480022D-12F0-4C35-AB50-C5405A44C568}"/>
              </a:ext>
            </a:extLst>
          </p:cNvPr>
          <p:cNvSpPr>
            <a:spLocks noGrp="1"/>
          </p:cNvSpPr>
          <p:nvPr>
            <p:ph idx="1"/>
          </p:nvPr>
        </p:nvSpPr>
        <p:spPr/>
        <p:txBody>
          <a:bodyPr/>
          <a:lstStyle/>
          <a:p>
            <a:r>
              <a:rPr lang="en-US" dirty="0"/>
              <a:t>Bagging for classification is a simple modification to bagging for regression</a:t>
            </a:r>
          </a:p>
          <a:p>
            <a:r>
              <a:rPr lang="en-US" dirty="0"/>
              <a:t>each model in the ensemble is used to predict the class of the new sample.</a:t>
            </a:r>
          </a:p>
        </p:txBody>
      </p:sp>
      <p:pic>
        <p:nvPicPr>
          <p:cNvPr id="4" name="Picture 3">
            <a:extLst>
              <a:ext uri="{FF2B5EF4-FFF2-40B4-BE49-F238E27FC236}">
                <a16:creationId xmlns:a16="http://schemas.microsoft.com/office/drawing/2014/main" id="{99CA01A2-A4E3-41DF-A5D6-24CAB40DFB73}"/>
              </a:ext>
            </a:extLst>
          </p:cNvPr>
          <p:cNvPicPr>
            <a:picLocks noChangeAspect="1"/>
          </p:cNvPicPr>
          <p:nvPr/>
        </p:nvPicPr>
        <p:blipFill>
          <a:blip r:embed="rId2"/>
          <a:stretch>
            <a:fillRect/>
          </a:stretch>
        </p:blipFill>
        <p:spPr>
          <a:xfrm>
            <a:off x="1211495" y="3834842"/>
            <a:ext cx="7026363" cy="2342121"/>
          </a:xfrm>
          <a:prstGeom prst="rect">
            <a:avLst/>
          </a:prstGeom>
        </p:spPr>
      </p:pic>
    </p:spTree>
    <p:extLst>
      <p:ext uri="{BB962C8B-B14F-4D97-AF65-F5344CB8AC3E}">
        <p14:creationId xmlns:p14="http://schemas.microsoft.com/office/powerpoint/2010/main" val="91800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4989</TotalTime>
  <Words>647</Words>
  <Application>Microsoft Office PowerPoint</Application>
  <PresentationFormat>Widescreen</PresentationFormat>
  <Paragraphs>54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NvvfbwQpmvynCMR10</vt:lpstr>
      <vt:lpstr>Office Theme</vt:lpstr>
      <vt:lpstr>Chapter 14 Classification Trees and Rule-Based Models</vt:lpstr>
      <vt:lpstr>14.1 Basic Classification Trees</vt:lpstr>
      <vt:lpstr>PowerPoint Presentation</vt:lpstr>
      <vt:lpstr>PowerPoint Presentation</vt:lpstr>
      <vt:lpstr>PowerPoint Presentation</vt:lpstr>
      <vt:lpstr>How to determining splits</vt:lpstr>
      <vt:lpstr>14.2 Rule Based Model </vt:lpstr>
      <vt:lpstr>Part</vt:lpstr>
      <vt:lpstr>14.3 Bagged Tree </vt:lpstr>
      <vt:lpstr>14.4 Random Forest </vt:lpstr>
      <vt:lpstr>14.5 Ada Boosting</vt:lpstr>
      <vt:lpstr>Stochastic Gradient Boosting</vt:lpstr>
      <vt:lpstr>14.6 C5.0</vt:lpstr>
      <vt:lpstr>14.7 Comparing Two Encodings of Categorical Predictors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Regression Trees and Rule-Based Models</dc:title>
  <dc:creator>Kayla Xue</dc:creator>
  <cp:lastModifiedBy>Kayla Xue</cp:lastModifiedBy>
  <cp:revision>44</cp:revision>
  <dcterms:created xsi:type="dcterms:W3CDTF">2020-06-22T23:01:08Z</dcterms:created>
  <dcterms:modified xsi:type="dcterms:W3CDTF">2020-08-06T00:15:39Z</dcterms:modified>
</cp:coreProperties>
</file>