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410" r:id="rId3"/>
    <p:sldId id="412" r:id="rId4"/>
    <p:sldId id="413" r:id="rId5"/>
    <p:sldId id="414" r:id="rId6"/>
    <p:sldId id="418" r:id="rId7"/>
    <p:sldId id="415" r:id="rId8"/>
    <p:sldId id="416" r:id="rId9"/>
    <p:sldId id="417" r:id="rId10"/>
    <p:sldId id="4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861"/>
  </p:normalViewPr>
  <p:slideViewPr>
    <p:cSldViewPr snapToGrid="0" snapToObjects="1">
      <p:cViewPr varScale="1">
        <p:scale>
          <a:sx n="80" d="100"/>
          <a:sy n="8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4F0FD-5D9D-CB48-80C4-16A01F2AE47A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63534-FDE9-E94E-B076-D038695C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Calibration plot: Shows some measure of observed probability versus the predicted class probability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E.g. score collection of samples with known outcomes. Bin the data into groups based on their class probabilities. For each bin, determine the observed event rate.</a:t>
            </a:r>
          </a:p>
          <a:p>
            <a:pPr marL="171450" indent="-171450">
              <a:buFontTx/>
              <a:buChar char="-"/>
            </a:pPr>
            <a:r>
              <a:rPr lang="en-US" dirty="0"/>
              <a:t>E.g. suppose that 50 samples fell into the bin for class probabilities less than 10% and there was a single event. Midpoint of bin is 5% and observed event rate would be 2%.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Contour line for a p = 0.50 event probability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 models fit to the training set. Test set of n = 1000 samples to score the model, and create the calibration plot. Plot shows that QDA tends to perform poorly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ROC Curves</a:t>
            </a:r>
          </a:p>
          <a:p>
            <a:pPr lvl="1">
              <a:spcBef>
                <a:spcPts val="352"/>
              </a:spcBef>
            </a:pPr>
            <a:r>
              <a:rPr lang="en-US" sz="1450" dirty="0"/>
              <a:t>Created by evaluating the class probabilities for the model across a continuum of thresholds</a:t>
            </a:r>
          </a:p>
          <a:p>
            <a:pPr lvl="1">
              <a:spcBef>
                <a:spcPts val="352"/>
              </a:spcBef>
            </a:pPr>
            <a:r>
              <a:rPr lang="en-US" sz="1450" dirty="0"/>
              <a:t>For each candidate threshold, the resulting sensitivity and false positive rate are plotted against each other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3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8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3534-FDE9-E94E-B076-D038695C39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F5CF-0FD3-EF43-889F-8190C7B8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F036D-23EA-D24A-8346-628950F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35F2-9113-064C-9CFC-6AD525C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3B43-4E81-4C4D-8DB9-CFD29C73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B28B-0970-754A-B321-CB6118B2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CB24-6C39-2049-A8B5-AD398979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3182F-CC96-0343-A4BB-97DC04DF6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368E-3115-7644-A1BB-C4D24E7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69FB-5C00-A543-8D72-36ECC887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3C0E-96A1-1A40-A4A5-1ADED7A7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55E2-275F-9A48-BB36-72D094F12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8510-BA83-1249-BFDF-4D3DFF0C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C162-C466-6F4E-BFF0-D56D0FFC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7B441-744F-4A46-85CB-3AB697B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6F22-9C78-2348-BD11-6B69D2DB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737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1BC-728D-524C-B819-00CD2EFC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FD05-7A2D-F944-AB1F-ED833C31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0CC1-191C-0D4E-9CB4-B09AC4E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7558-6637-2641-9519-90641E7F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2501-6E0C-504B-AB4B-9197BD7A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BE9-BD5C-6C41-B8EC-66AEE269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CAB7-CB90-9C4B-9250-1AAA04E4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2467-C549-B14C-A9AD-A4BF728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ED90-7C31-F247-9D8F-AC8730EB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EF00-AA27-2947-AD89-CC94CD1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A18-881A-9E43-B58E-B6558572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93BA-F3A6-A94B-B439-77E404248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A5DA-E798-8345-9807-CC6C0764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6BF67-C052-9E47-8D14-F774BB99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E64A-24E0-4C49-A410-72E1BBEF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30DC-25A6-6949-9EA2-90A4B0D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0B2-FC8B-4D43-85C3-2CF266C4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30E61-DFDD-AE4C-97E2-AB00D6534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3636-4CD4-A24E-96C4-33E9D70C1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2FB66-D11C-AC4C-AA74-BBE68375F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B1EE-69E9-5042-B019-9ED9D3D9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0889B-EC2E-3744-883E-A561205D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AA478-8A9F-0E4D-81F2-12A0EB7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975A4-FF76-824E-8946-91C96930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2E1F-DBBC-0B42-B23A-7F62FD9E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C919-BBD1-1A46-BB29-4CAB481B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638EC-94C3-3A4E-BDC7-4358FED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76AF4-3274-6942-AD10-D48B2A12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EA735-2F72-BA48-A235-DE3F552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0D92-8B79-F346-BD75-8A5366BF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802A-51D3-7148-95A4-026AE3AE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D539-8EB6-C24C-8031-44C85C28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F319-1545-9D47-8974-DD9F9A2E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F781B-E6F9-9D40-8D8C-5D3CC41F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0039-DF8F-8346-B9FB-BE8B2498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2E-F816-5641-891F-28F42269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2CF0-0E4A-A14B-AA77-DE0AF7F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0DBB-6A01-1D45-9ABC-9C128EF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D422D-B4B2-6843-869F-06D651D24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20961-5BA3-6141-AF2C-EB18E116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688E3-F259-D846-A2A5-0F94720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4E00-E2EE-7041-BEA8-CC77133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49E7-AB2E-7D4A-A230-5AE7736F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3552-6F44-BE42-AB06-0815B445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935B-093E-2F43-A303-E284F235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B663-481F-0E48-B4F0-863C90C5B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B476-F904-A54F-88CD-A21B6A4E02E4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BCED-E42C-BF4E-AA6C-ADCEB93B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A8D8-95DC-AB46-9F4E-1C68E06EB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57D1-B344-144C-A475-ED315429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875467" y="1151930"/>
            <a:ext cx="8251031" cy="232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4100">
                <a:solidFill>
                  <a:schemeClr val="accent1"/>
                </a:solidFill>
              </a:defRPr>
            </a:pPr>
            <a:r>
              <a:rPr lang="en-GB" sz="3797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Chapter 11: Measuring Performance in Classification Models</a:t>
            </a:r>
            <a:endParaRPr sz="2812" dirty="0">
              <a:solidFill>
                <a:schemeClr val="accent1">
                  <a:hueOff val="47394"/>
                  <a:satOff val="-25753"/>
                  <a:lumOff val="-7544"/>
                </a:schemeClr>
              </a:solidFill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xfrm>
            <a:off x="1875467" y="3473649"/>
            <a:ext cx="7168028" cy="794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tx1"/>
                </a:solidFill>
              </a:rPr>
              <a:t>Judith </a:t>
            </a:r>
            <a:r>
              <a:rPr dirty="0" err="1">
                <a:solidFill>
                  <a:schemeClr val="tx1"/>
                </a:solidFill>
              </a:rPr>
              <a:t>Borghouts</a:t>
            </a:r>
            <a:endParaRPr lang="en-GB" dirty="0">
              <a:solidFill>
                <a:schemeClr val="tx1"/>
              </a:solidFill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/>
              <a:t>15</a:t>
            </a:r>
            <a:r>
              <a:rPr lang="en-GB" dirty="0">
                <a:solidFill>
                  <a:schemeClr val="tx1"/>
                </a:solidFill>
              </a:rPr>
              <a:t> July 2020</a:t>
            </a:r>
          </a:p>
        </p:txBody>
      </p:sp>
    </p:spTree>
    <p:extLst>
      <p:ext uri="{BB962C8B-B14F-4D97-AF65-F5344CB8AC3E}">
        <p14:creationId xmlns:p14="http://schemas.microsoft.com/office/powerpoint/2010/main" val="255589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11.3 Evaluating Class Probabilities</a:t>
            </a:r>
            <a:endParaRPr sz="379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10</a:t>
            </a:fld>
            <a:endParaRPr lang="en-NL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5885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Lift charts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1850" dirty="0"/>
              <a:t>Predict set of samples that were not used in the model building process, but have known outcomes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1850" dirty="0"/>
              <a:t>Determine the baseline event rate, i.e. the percent of true events in the entire data set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1850" dirty="0"/>
              <a:t>Order the data by the classification probability of the event of interest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1850" dirty="0"/>
              <a:t>For each unique class probability value, calculate the percent of true events in all samples below the probability value. </a:t>
            </a:r>
          </a:p>
          <a:p>
            <a:pPr marL="914400" lvl="1" indent="-457200">
              <a:spcBef>
                <a:spcPts val="352"/>
              </a:spcBef>
              <a:buFont typeface="+mj-lt"/>
              <a:buAutoNum type="arabicPeriod"/>
            </a:pPr>
            <a:r>
              <a:rPr lang="en-US" sz="1850" dirty="0"/>
              <a:t>Divide the percent of true events for each probability threshold by the baseline event rate.</a:t>
            </a:r>
          </a:p>
          <a:p>
            <a:pPr lvl="1">
              <a:spcBef>
                <a:spcPts val="352"/>
              </a:spcBef>
            </a:pPr>
            <a:endParaRPr lang="en-US" sz="18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D4152-62DD-ED4A-9171-3F114D40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3" y="1825625"/>
            <a:ext cx="4471737" cy="43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29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4.1 Class predictions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Two types of predictions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A continuous valued prediction (e.g. estimated probability sample belongs to class)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A predicted class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Well-Calibrated Probabilities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To be well-calibrated, probabilities must reflect the true likelihood of the event of interest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Example: if a model produces probability of 20% for likelihood of particular email to spam, then value would be well-calibrated if similar types of emails would be from that class on average in 1 of 5 samples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Calibration plot</a:t>
            </a:r>
          </a:p>
          <a:p>
            <a:pPr>
              <a:spcBef>
                <a:spcPts val="352"/>
              </a:spcBef>
            </a:pPr>
            <a:endParaRPr lang="en-US" sz="2250" dirty="0"/>
          </a:p>
          <a:p>
            <a:pPr lvl="1">
              <a:spcBef>
                <a:spcPts val="352"/>
              </a:spcBef>
            </a:pPr>
            <a:endParaRPr sz="18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6299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>
                <a:solidFill>
                  <a:schemeClr val="tx1"/>
                </a:solidFill>
              </a:rPr>
              <a:t>Calibration plot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3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29D12-2FA8-6D4A-BA6F-05E855E8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47" y="3017509"/>
            <a:ext cx="6360853" cy="3105150"/>
          </a:xfrm>
          <a:prstGeom prst="rect">
            <a:avLst/>
          </a:prstGeom>
        </p:spPr>
      </p:pic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92947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Shows some measure of observed probability versus predicted probability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Two predictors (A and B), two classes (1 and 2)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True probability (p) of event</a:t>
            </a:r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r>
              <a:rPr lang="en-US" sz="2250" dirty="0"/>
              <a:t>Bin data into groups based on class probability; for each bin, determine observed event rate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Plot shows that QDA probabilities tend to perform poorly compared to RF</a:t>
            </a:r>
          </a:p>
          <a:p>
            <a:pPr>
              <a:spcBef>
                <a:spcPts val="352"/>
              </a:spcBef>
            </a:pPr>
            <a:endParaRPr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F7011-82CF-FE49-BAE4-B588DBEB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90" y="3570294"/>
            <a:ext cx="3076952" cy="5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50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>
                <a:solidFill>
                  <a:schemeClr val="tx1"/>
                </a:solidFill>
              </a:rPr>
              <a:t>Visualizing Class Probabilities:</a:t>
            </a:r>
            <a:br>
              <a:rPr lang="en-GB" sz="3797" dirty="0">
                <a:solidFill>
                  <a:schemeClr val="tx1"/>
                </a:solidFill>
              </a:rPr>
            </a:br>
            <a:r>
              <a:rPr lang="en-GB" sz="3797" dirty="0">
                <a:solidFill>
                  <a:schemeClr val="tx1"/>
                </a:solidFill>
              </a:rPr>
              <a:t>Histograms &amp; Heatmaps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4</a:t>
            </a:fld>
            <a:endParaRPr lang="en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2A209-2312-894C-AB29-0B52D395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92" y="3866147"/>
            <a:ext cx="3741962" cy="2490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EE0A5F-6549-1144-9FDB-B5D976B00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447675"/>
            <a:ext cx="4483100" cy="6273800"/>
          </a:xfrm>
          <a:prstGeom prst="rect">
            <a:avLst/>
          </a:prstGeom>
        </p:spPr>
      </p:pic>
      <p:sp>
        <p:nvSpPr>
          <p:cNvPr id="7" name="Shape 142">
            <a:extLst>
              <a:ext uri="{FF2B5EF4-FFF2-40B4-BE49-F238E27FC236}">
                <a16:creationId xmlns:a16="http://schemas.microsoft.com/office/drawing/2014/main" id="{BF46354D-F154-F24B-93D7-39F8F91A8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85547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Histogram: Probability of bad credit for most good credit customers low, but model not very good at distinguishing bad credit cases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Heatmap: Samples 7-9 have almost equal probability for multiple classes</a:t>
            </a:r>
            <a:endParaRPr sz="2250" dirty="0"/>
          </a:p>
        </p:txBody>
      </p:sp>
    </p:spTree>
    <p:extLst>
      <p:ext uri="{BB962C8B-B14F-4D97-AF65-F5344CB8AC3E}">
        <p14:creationId xmlns:p14="http://schemas.microsoft.com/office/powerpoint/2010/main" val="31564860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11.2 Evaluating Predicted Classes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5</a:t>
            </a:fld>
            <a:endParaRPr lang="en-NL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6072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Confusion matrix</a:t>
            </a:r>
            <a:br>
              <a:rPr lang="en-US" sz="2250" dirty="0"/>
            </a:br>
            <a:br>
              <a:rPr lang="en-US" sz="2250" dirty="0"/>
            </a:br>
            <a:br>
              <a:rPr lang="en-US" sz="2250" dirty="0"/>
            </a:br>
            <a:br>
              <a:rPr lang="en-US" sz="2250" dirty="0"/>
            </a:br>
            <a:endParaRPr lang="en-US" sz="2250" dirty="0"/>
          </a:p>
          <a:p>
            <a:pPr>
              <a:spcBef>
                <a:spcPts val="352"/>
              </a:spcBef>
            </a:pPr>
            <a:r>
              <a:rPr lang="en-US" sz="2250" dirty="0"/>
              <a:t>Accuracy rate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Makes no distinction about type of errors made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Does not consider frequencies of each class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No-information rate: accuracy that can be achieved without a model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Kappa statistic</a:t>
            </a:r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sz="22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7497F-E029-654E-BB7E-D797389F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6" y="4975016"/>
            <a:ext cx="2560537" cy="751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58B599-D9CE-A14E-BF69-539343D5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316" y="2143310"/>
            <a:ext cx="2390297" cy="1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181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11.2 Evaluating Predicted Classes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6</a:t>
            </a:fld>
            <a:endParaRPr lang="en-NL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6072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Sensitivity: rate that the event of interest is predicted correctly for all samples having the event (accuracy, true positive rate)</a:t>
            </a:r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r>
              <a:rPr lang="en-US" sz="2250" dirty="0"/>
              <a:t>Specificity: rate that nonevent samples are predicted as nonevent </a:t>
            </a:r>
            <a:br>
              <a:rPr lang="en-US" sz="2250" dirty="0"/>
            </a:br>
            <a:r>
              <a:rPr lang="en-US" sz="2250" dirty="0"/>
              <a:t>(false positive rate = 1 - specificity)</a:t>
            </a:r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r>
              <a:rPr lang="en-US" sz="2250" dirty="0"/>
              <a:t>Sensitivity-specificity trade-off </a:t>
            </a:r>
          </a:p>
          <a:p>
            <a:pPr lvl="1">
              <a:spcBef>
                <a:spcPts val="352"/>
              </a:spcBef>
            </a:pPr>
            <a:r>
              <a:rPr lang="en-US" sz="1800" dirty="0"/>
              <a:t>true positive rate versus false positive rate</a:t>
            </a:r>
          </a:p>
          <a:p>
            <a:pPr lvl="1">
              <a:spcBef>
                <a:spcPts val="352"/>
              </a:spcBef>
            </a:pPr>
            <a:r>
              <a:rPr lang="en-US" sz="1800" dirty="0"/>
              <a:t>Receiver Operating Characteristic (ROC)</a:t>
            </a:r>
          </a:p>
          <a:p>
            <a:pPr>
              <a:spcBef>
                <a:spcPts val="352"/>
              </a:spcBef>
            </a:pPr>
            <a:endParaRPr lang="en-US" sz="2250" dirty="0"/>
          </a:p>
          <a:p>
            <a:pPr>
              <a:spcBef>
                <a:spcPts val="352"/>
              </a:spcBef>
            </a:pPr>
            <a:endParaRPr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02E15-5970-084A-9C80-1EDF1657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4" y="2512555"/>
            <a:ext cx="5787183" cy="486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9CE1F-4E58-C24A-90BE-3921C85F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74" y="4001294"/>
            <a:ext cx="5787171" cy="4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4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Combining Sensitivity and Specificity measures</a:t>
            </a:r>
            <a:endParaRPr sz="3797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7</a:t>
            </a:fld>
            <a:endParaRPr lang="en-NL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6072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Youden’s J Index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Single measure that reflects false-positive and false-negative rates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 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Often overlooked that sensitivity and specificity are </a:t>
            </a:r>
            <a:r>
              <a:rPr lang="en-US" sz="2250" i="1" dirty="0"/>
              <a:t>conditional</a:t>
            </a:r>
            <a:r>
              <a:rPr lang="en-US" sz="2250" dirty="0"/>
              <a:t> measures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Sensitivity only for accuracy of events in the event population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Specificity only for nonevents in the event population</a:t>
            </a:r>
          </a:p>
          <a:p>
            <a:pPr>
              <a:spcBef>
                <a:spcPts val="352"/>
              </a:spcBef>
            </a:pPr>
            <a:r>
              <a:rPr lang="en-US" sz="2250" dirty="0"/>
              <a:t>Positive predicted value (PPV) and Negative predicted value (NPV) make unconditional evaluations of the data</a:t>
            </a:r>
          </a:p>
          <a:p>
            <a:pPr>
              <a:spcBef>
                <a:spcPts val="352"/>
              </a:spcBef>
            </a:pPr>
            <a:endParaRPr lang="en-US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23EBF-FF26-B849-963A-4F779833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6" y="4584090"/>
            <a:ext cx="5734344" cy="133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C6A10-1CE2-2D47-8433-E47ED3C12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367" y="2509266"/>
            <a:ext cx="2806519" cy="3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424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11.3 Evaluating Class Probabilities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8</a:t>
            </a:fld>
            <a:endParaRPr lang="en-NL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86137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ROC Curves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Helpful for choosing threshold that maximizes trade-off between sensitivity and specificity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Advantage: insensitive to disparities in class proportions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Disadvantage: using area under curve obscures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4A241-D244-274A-9575-DF529783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4" y="1870075"/>
            <a:ext cx="4696326" cy="47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120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GB" sz="3797" dirty="0"/>
              <a:t>11.3 Evaluating Class Probabilities</a:t>
            </a:r>
            <a:endParaRPr sz="379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D3AA1-5C1F-C741-A83E-8D42E88789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NL" smtClean="0"/>
              <a:t>9</a:t>
            </a:fld>
            <a:endParaRPr lang="en-NL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7E6823EF-B175-4D46-9743-0F6FEF0D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5885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52"/>
              </a:spcBef>
            </a:pPr>
            <a:r>
              <a:rPr lang="en-US" sz="2250" dirty="0"/>
              <a:t>Lift charts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Visualization tool for assessing the ability of a model to detect events in a data set with two classes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Ranks the samples by scores and determines cumulative event rate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Optimal case: M highest-rank samples contain all M events</a:t>
            </a:r>
          </a:p>
          <a:p>
            <a:pPr lvl="1">
              <a:spcBef>
                <a:spcPts val="352"/>
              </a:spcBef>
            </a:pPr>
            <a:r>
              <a:rPr lang="en-US" sz="1850" dirty="0"/>
              <a:t>When non-informative: highest-ranked X % of the data would contain, on average, X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D4152-62DD-ED4A-9171-3F114D40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3" y="1825625"/>
            <a:ext cx="4471737" cy="43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1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736</Words>
  <Application>Microsoft Macintosh PowerPoint</Application>
  <PresentationFormat>Widescreen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Chapter 11: Measuring Performance in Classification Models</vt:lpstr>
      <vt:lpstr>4.1 Class predictions</vt:lpstr>
      <vt:lpstr>Calibration plot</vt:lpstr>
      <vt:lpstr>Visualizing Class Probabilities: Histograms &amp; Heatmaps</vt:lpstr>
      <vt:lpstr>11.2 Evaluating Predicted Classes</vt:lpstr>
      <vt:lpstr>11.2 Evaluating Predicted Classes</vt:lpstr>
      <vt:lpstr>Combining Sensitivity and Specificity measures</vt:lpstr>
      <vt:lpstr>11.3 Evaluating Class Probabilities</vt:lpstr>
      <vt:lpstr>11.3 Evaluating Class Probabilities</vt:lpstr>
      <vt:lpstr>11.3 Evaluating Class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Measuring Performance in Classification Models</dc:title>
  <dc:creator>Borghouts, Judith Willemijn</dc:creator>
  <cp:lastModifiedBy>Borghouts, Judith Willemijn</cp:lastModifiedBy>
  <cp:revision>89</cp:revision>
  <dcterms:created xsi:type="dcterms:W3CDTF">2020-07-14T03:11:32Z</dcterms:created>
  <dcterms:modified xsi:type="dcterms:W3CDTF">2020-07-15T22:14:53Z</dcterms:modified>
</cp:coreProperties>
</file>