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70" r:id="rId6"/>
    <p:sldId id="261"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9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792F-DAC4-4582-A2B8-9C965A8ED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18D138-8491-4D6B-81A4-A35BAEFBF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4C458D-990B-4DBA-9FF3-D176A3D98AFB}"/>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9749B8F1-8B76-4B92-9C8F-E5FE78017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0172D-7759-4944-9695-F0FC1101A79C}"/>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396341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02CE-642F-41D1-BCC4-B3C03CED13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D4079-87DF-40C2-8926-AE38153FF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1A1AF-DDD4-4826-B885-2FB679CE0CDD}"/>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F5B1DF39-8162-40F5-AA13-502FD6E9C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E23CF-6F28-4749-992F-1A8E6BFF4FA2}"/>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251679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B3BEA-FF90-4F45-AEAF-351860897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D19FC0-0889-44E5-BEF3-BFFEE644A9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3AF75-2D63-4C07-840C-468045C292C6}"/>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6316EC0A-9AD0-47FE-844B-35FB1528C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6BC98-8117-4D21-849D-73211C2542C4}"/>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67958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3AEC-E2CD-4605-9B8B-8785D8665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F3AAD-2B46-42C7-AB54-3B5AA3AF8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96EAD-CEEA-45A6-B3C4-F03693910DEB}"/>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CFF3ACE1-3B92-44E8-B664-5A6C61DF3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27CD0-E1C0-4684-8952-5FD7A0F4F856}"/>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301856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406B-2AD9-46C5-AEDA-30C3AB5A3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89608C-DC93-4E64-9F94-93CB003AB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10938-4D44-490B-9D60-0D8A32ABA636}"/>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6017D0C7-51CC-42B1-9691-8F3C6EC80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1AC0E-9E87-4D4E-862D-8ADBCA66DE1C}"/>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57958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7AAC-C0E5-4697-8F18-6029544E5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B1F5B-0C14-408D-8D3D-304B41800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B1253-B4B1-4239-909E-191CFBEEA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61B13-705A-4339-8C67-AD2D5FC77796}"/>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6" name="Footer Placeholder 5">
            <a:extLst>
              <a:ext uri="{FF2B5EF4-FFF2-40B4-BE49-F238E27FC236}">
                <a16:creationId xmlns:a16="http://schemas.microsoft.com/office/drawing/2014/main" id="{95F9CB4F-F7F0-4814-8602-560A4AC34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364D1-1AEA-413E-9BC2-66FD2D456974}"/>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1416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B4AA-5C6D-47CC-8D98-D8577A14A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D9837-E2B7-4F37-B80B-B8C02017E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7CCC-0F27-430E-AA7D-A78E43C0E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0AFB2-9B9F-4C3C-A997-6A04ABD91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200D3-E36F-440B-962D-B843C9737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3F3BE-A0E4-4697-8E97-C7CB616DDCCB}"/>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8" name="Footer Placeholder 7">
            <a:extLst>
              <a:ext uri="{FF2B5EF4-FFF2-40B4-BE49-F238E27FC236}">
                <a16:creationId xmlns:a16="http://schemas.microsoft.com/office/drawing/2014/main" id="{B6736D35-8B57-402C-9FC5-1B36CED9E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BF079-AE28-47DB-B40D-7B06DD6A8F50}"/>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197528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4A0D-20E9-4230-BB6A-E450E69DD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1F48F-E600-4C36-91F0-E531719E983D}"/>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4" name="Footer Placeholder 3">
            <a:extLst>
              <a:ext uri="{FF2B5EF4-FFF2-40B4-BE49-F238E27FC236}">
                <a16:creationId xmlns:a16="http://schemas.microsoft.com/office/drawing/2014/main" id="{833D3A61-D92F-456A-A3E0-FFF0F1021E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4CE0F-13DB-4E31-AC6A-F7CFF2856DAB}"/>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91907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163B6-1E2B-4CBA-98E8-9F3A0E6073B7}"/>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3" name="Footer Placeholder 2">
            <a:extLst>
              <a:ext uri="{FF2B5EF4-FFF2-40B4-BE49-F238E27FC236}">
                <a16:creationId xmlns:a16="http://schemas.microsoft.com/office/drawing/2014/main" id="{0EFC1348-9FF1-4700-B534-5F69A636E7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DBF9D3-25E9-4ADF-9577-8FB554C3C297}"/>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217811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23F9-F309-428C-A88C-785C2DA4B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E15306-18FD-4B1C-92D7-11053FCF8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3DBA8-CC92-4A38-B6C5-DA8FCD548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F7539-73E3-4C4A-AC0B-48F63AB14D3F}"/>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6" name="Footer Placeholder 5">
            <a:extLst>
              <a:ext uri="{FF2B5EF4-FFF2-40B4-BE49-F238E27FC236}">
                <a16:creationId xmlns:a16="http://schemas.microsoft.com/office/drawing/2014/main" id="{BBC49F3D-44C6-44E8-B2C3-D6DA265B0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BD9EE-F947-4C55-BB49-B1F3DCF976C8}"/>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54662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7D54-8096-494A-8296-C3CAF476E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771A2-FC2C-4AAC-8833-3B3C10229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DDFEC-DD54-442F-BED7-A61C03850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422FE-3F27-4E9F-AC55-DD330361A45D}"/>
              </a:ext>
            </a:extLst>
          </p:cNvPr>
          <p:cNvSpPr>
            <a:spLocks noGrp="1"/>
          </p:cNvSpPr>
          <p:nvPr>
            <p:ph type="dt" sz="half" idx="10"/>
          </p:nvPr>
        </p:nvSpPr>
        <p:spPr/>
        <p:txBody>
          <a:bodyPr/>
          <a:lstStyle/>
          <a:p>
            <a:fld id="{7A7DDCAA-05A4-4670-A78F-DB685539A46D}" type="datetimeFigureOut">
              <a:rPr lang="en-US" smtClean="0"/>
              <a:t>4/29/2020</a:t>
            </a:fld>
            <a:endParaRPr lang="en-US"/>
          </a:p>
        </p:txBody>
      </p:sp>
      <p:sp>
        <p:nvSpPr>
          <p:cNvPr id="6" name="Footer Placeholder 5">
            <a:extLst>
              <a:ext uri="{FF2B5EF4-FFF2-40B4-BE49-F238E27FC236}">
                <a16:creationId xmlns:a16="http://schemas.microsoft.com/office/drawing/2014/main" id="{59C37F4F-DD0B-4133-9145-606722027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8B55F-8B77-4396-AF44-E6BCA3049C27}"/>
              </a:ext>
            </a:extLst>
          </p:cNvPr>
          <p:cNvSpPr>
            <a:spLocks noGrp="1"/>
          </p:cNvSpPr>
          <p:nvPr>
            <p:ph type="sldNum" sz="quarter" idx="12"/>
          </p:nvPr>
        </p:nvSpPr>
        <p:spPr/>
        <p:txBody>
          <a:bodyPr/>
          <a:lstStyle/>
          <a:p>
            <a:fld id="{F19BE70E-1B49-4FF8-ADD7-757E9FC36F5C}" type="slidenum">
              <a:rPr lang="en-US" smtClean="0"/>
              <a:t>‹#›</a:t>
            </a:fld>
            <a:endParaRPr lang="en-US"/>
          </a:p>
        </p:txBody>
      </p:sp>
    </p:spTree>
    <p:extLst>
      <p:ext uri="{BB962C8B-B14F-4D97-AF65-F5344CB8AC3E}">
        <p14:creationId xmlns:p14="http://schemas.microsoft.com/office/powerpoint/2010/main" val="406110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4A8F-C4DB-4D96-B4C1-DE59FC6CD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870A07-05BC-44E2-9157-A1D93537F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42A28-05EF-426C-9721-297B4F0E0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DCAA-05A4-4670-A78F-DB685539A46D}" type="datetimeFigureOut">
              <a:rPr lang="en-US" smtClean="0"/>
              <a:t>4/29/2020</a:t>
            </a:fld>
            <a:endParaRPr lang="en-US"/>
          </a:p>
        </p:txBody>
      </p:sp>
      <p:sp>
        <p:nvSpPr>
          <p:cNvPr id="5" name="Footer Placeholder 4">
            <a:extLst>
              <a:ext uri="{FF2B5EF4-FFF2-40B4-BE49-F238E27FC236}">
                <a16:creationId xmlns:a16="http://schemas.microsoft.com/office/drawing/2014/main" id="{68C2A63D-9AEF-4973-8057-97F509394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5791D-A9D2-4EE3-9DC5-373134A1B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E70E-1B49-4FF8-ADD7-757E9FC36F5C}" type="slidenum">
              <a:rPr lang="en-US" smtClean="0"/>
              <a:t>‹#›</a:t>
            </a:fld>
            <a:endParaRPr lang="en-US"/>
          </a:p>
        </p:txBody>
      </p:sp>
    </p:spTree>
    <p:extLst>
      <p:ext uri="{BB962C8B-B14F-4D97-AF65-F5344CB8AC3E}">
        <p14:creationId xmlns:p14="http://schemas.microsoft.com/office/powerpoint/2010/main" val="268518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eat.engineering/what-are-the-experimental-unit-and-the-unit-of-prediction.html#fig:profile-acf-bioreactor1"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eat.engineering/reducing-other-noise.html#fig:profile-smoothed"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feat.engineering/numeric-many-to-many.html#numeric-many-to-many"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C857-164C-491F-9E77-A1C3946F63E2}"/>
              </a:ext>
            </a:extLst>
          </p:cNvPr>
          <p:cNvSpPr>
            <a:spLocks noGrp="1"/>
          </p:cNvSpPr>
          <p:nvPr>
            <p:ph type="ctrTitle"/>
          </p:nvPr>
        </p:nvSpPr>
        <p:spPr/>
        <p:txBody>
          <a:bodyPr/>
          <a:lstStyle/>
          <a:p>
            <a:r>
              <a:rPr lang="en-US" dirty="0"/>
              <a:t>Chapter 9 Working with Profile Data</a:t>
            </a:r>
          </a:p>
        </p:txBody>
      </p:sp>
      <p:sp>
        <p:nvSpPr>
          <p:cNvPr id="3" name="Subtitle 2">
            <a:extLst>
              <a:ext uri="{FF2B5EF4-FFF2-40B4-BE49-F238E27FC236}">
                <a16:creationId xmlns:a16="http://schemas.microsoft.com/office/drawing/2014/main" id="{A3CC5C3F-0E15-49E2-898A-61FDC4B99301}"/>
              </a:ext>
            </a:extLst>
          </p:cNvPr>
          <p:cNvSpPr>
            <a:spLocks noGrp="1"/>
          </p:cNvSpPr>
          <p:nvPr>
            <p:ph type="subTitle" idx="1"/>
          </p:nvPr>
        </p:nvSpPr>
        <p:spPr/>
        <p:txBody>
          <a:bodyPr/>
          <a:lstStyle/>
          <a:p>
            <a:r>
              <a:rPr lang="en-US" dirty="0"/>
              <a:t>By Kayla Xue</a:t>
            </a:r>
          </a:p>
          <a:p>
            <a:r>
              <a:rPr lang="en-US" dirty="0"/>
              <a:t>04/26/2020</a:t>
            </a:r>
          </a:p>
        </p:txBody>
      </p:sp>
    </p:spTree>
    <p:extLst>
      <p:ext uri="{BB962C8B-B14F-4D97-AF65-F5344CB8AC3E}">
        <p14:creationId xmlns:p14="http://schemas.microsoft.com/office/powerpoint/2010/main" val="44476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7440-B238-4DE7-AAEB-31D205F6A703}"/>
              </a:ext>
            </a:extLst>
          </p:cNvPr>
          <p:cNvSpPr>
            <a:spLocks noGrp="1"/>
          </p:cNvSpPr>
          <p:nvPr>
            <p:ph type="title"/>
          </p:nvPr>
        </p:nvSpPr>
        <p:spPr/>
        <p:txBody>
          <a:bodyPr/>
          <a:lstStyle/>
          <a:p>
            <a:r>
              <a:rPr lang="en-US" b="1" dirty="0"/>
              <a:t>9.6 Impacts of Data Processing on Modeling</a:t>
            </a:r>
            <a:br>
              <a:rPr lang="en-US" b="1" dirty="0"/>
            </a:br>
            <a:endParaRPr lang="en-US" dirty="0"/>
          </a:p>
        </p:txBody>
      </p:sp>
      <p:sp>
        <p:nvSpPr>
          <p:cNvPr id="3" name="Content Placeholder 2">
            <a:extLst>
              <a:ext uri="{FF2B5EF4-FFF2-40B4-BE49-F238E27FC236}">
                <a16:creationId xmlns:a16="http://schemas.microsoft.com/office/drawing/2014/main" id="{9BB355E8-3672-47FC-816F-B6BF5DD37485}"/>
              </a:ext>
            </a:extLst>
          </p:cNvPr>
          <p:cNvSpPr>
            <a:spLocks noGrp="1"/>
          </p:cNvSpPr>
          <p:nvPr>
            <p:ph sz="half" idx="1"/>
          </p:nvPr>
        </p:nvSpPr>
        <p:spPr/>
        <p:txBody>
          <a:bodyPr/>
          <a:lstStyle/>
          <a:p>
            <a:r>
              <a:rPr lang="en-US" dirty="0"/>
              <a:t>The amount of preprocessing could be considered a tuning parameter. If so, then the goal would be to select the best model and the appropriate amount of signal processing</a:t>
            </a:r>
          </a:p>
          <a:p>
            <a:r>
              <a:rPr lang="en-US" dirty="0"/>
              <a:t>Use small bioreactors are the training data while the large bioreactors are the test data</a:t>
            </a:r>
          </a:p>
          <a:p>
            <a:endParaRPr lang="en-US" dirty="0"/>
          </a:p>
        </p:txBody>
      </p:sp>
      <p:sp>
        <p:nvSpPr>
          <p:cNvPr id="4" name="Content Placeholder 3">
            <a:extLst>
              <a:ext uri="{FF2B5EF4-FFF2-40B4-BE49-F238E27FC236}">
                <a16:creationId xmlns:a16="http://schemas.microsoft.com/office/drawing/2014/main" id="{A7EFC392-67D6-4768-9BD4-0BB039C21CA7}"/>
              </a:ext>
            </a:extLst>
          </p:cNvPr>
          <p:cNvSpPr>
            <a:spLocks noGrp="1"/>
          </p:cNvSpPr>
          <p:nvPr>
            <p:ph sz="half" idx="2"/>
          </p:nvPr>
        </p:nvSpPr>
        <p:spPr/>
        <p:txBody>
          <a:bodyPr/>
          <a:lstStyle/>
          <a:p>
            <a:r>
              <a:rPr lang="en-US" dirty="0"/>
              <a:t>leave-one-bioreactor-out cross-validation</a:t>
            </a:r>
          </a:p>
          <a:p>
            <a:endParaRPr lang="en-US" dirty="0"/>
          </a:p>
        </p:txBody>
      </p:sp>
      <p:pic>
        <p:nvPicPr>
          <p:cNvPr id="5" name="Picture 4">
            <a:extLst>
              <a:ext uri="{FF2B5EF4-FFF2-40B4-BE49-F238E27FC236}">
                <a16:creationId xmlns:a16="http://schemas.microsoft.com/office/drawing/2014/main" id="{D79F1F96-2979-4FCE-8E9C-E2CE8E10ECDB}"/>
              </a:ext>
            </a:extLst>
          </p:cNvPr>
          <p:cNvPicPr>
            <a:picLocks noChangeAspect="1"/>
          </p:cNvPicPr>
          <p:nvPr/>
        </p:nvPicPr>
        <p:blipFill>
          <a:blip r:embed="rId2"/>
          <a:stretch>
            <a:fillRect/>
          </a:stretch>
        </p:blipFill>
        <p:spPr>
          <a:xfrm>
            <a:off x="6494962" y="3071676"/>
            <a:ext cx="2476500" cy="2038350"/>
          </a:xfrm>
          <a:prstGeom prst="rect">
            <a:avLst/>
          </a:prstGeom>
        </p:spPr>
      </p:pic>
    </p:spTree>
    <p:extLst>
      <p:ext uri="{BB962C8B-B14F-4D97-AF65-F5344CB8AC3E}">
        <p14:creationId xmlns:p14="http://schemas.microsoft.com/office/powerpoint/2010/main" val="398610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219E56-8B57-4881-BC6C-EF07D28BD12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EF746E-B84F-44C3-AA58-6286F347D3AA}"/>
              </a:ext>
            </a:extLst>
          </p:cNvPr>
          <p:cNvSpPr>
            <a:spLocks noGrp="1"/>
          </p:cNvSpPr>
          <p:nvPr>
            <p:ph sz="half" idx="1"/>
          </p:nvPr>
        </p:nvSpPr>
        <p:spPr/>
        <p:txBody>
          <a:bodyPr>
            <a:normAutofit fontScale="85000" lnSpcReduction="10000"/>
          </a:bodyPr>
          <a:lstStyle/>
          <a:p>
            <a:r>
              <a:rPr lang="en-US" dirty="0"/>
              <a:t>Generally 5 repeats of grouped V-fold cross-validation are sufficient </a:t>
            </a:r>
          </a:p>
          <a:p>
            <a:r>
              <a:rPr lang="en-US" dirty="0"/>
              <a:t>Partial least squares is a very popular modeling </a:t>
            </a:r>
          </a:p>
          <a:p>
            <a:r>
              <a:rPr lang="en-US" dirty="0"/>
              <a:t>PLS and PCR are only effective when the relationship between the predictors and the response follows a straight line or plane. These methods are not optimal when the underlying relationship between predictors and response is non-linear.</a:t>
            </a:r>
          </a:p>
          <a:p>
            <a:r>
              <a:rPr lang="en-US" dirty="0"/>
              <a:t>It shows PLS using derivative features appears to be the best combination</a:t>
            </a:r>
          </a:p>
          <a:p>
            <a:endParaRPr lang="en-US" dirty="0"/>
          </a:p>
        </p:txBody>
      </p:sp>
      <p:sp>
        <p:nvSpPr>
          <p:cNvPr id="5" name="Content Placeholder 4">
            <a:extLst>
              <a:ext uri="{FF2B5EF4-FFF2-40B4-BE49-F238E27FC236}">
                <a16:creationId xmlns:a16="http://schemas.microsoft.com/office/drawing/2014/main" id="{91785332-6791-4C44-9698-2F3790E1E224}"/>
              </a:ext>
            </a:extLst>
          </p:cNvPr>
          <p:cNvSpPr>
            <a:spLocks noGrp="1"/>
          </p:cNvSpPr>
          <p:nvPr>
            <p:ph sz="half" idx="2"/>
          </p:nvPr>
        </p:nvSpPr>
        <p:spPr/>
        <p:txBody>
          <a:bodyPr>
            <a:normAutofit fontScale="85000" lnSpcReduction="10000"/>
          </a:bodyPr>
          <a:lstStyle/>
          <a:p>
            <a:endParaRPr lang="en-US"/>
          </a:p>
        </p:txBody>
      </p:sp>
      <p:pic>
        <p:nvPicPr>
          <p:cNvPr id="6" name="Picture 5">
            <a:extLst>
              <a:ext uri="{FF2B5EF4-FFF2-40B4-BE49-F238E27FC236}">
                <a16:creationId xmlns:a16="http://schemas.microsoft.com/office/drawing/2014/main" id="{622D4D5B-9757-47AE-BEA7-E71B09069F78}"/>
              </a:ext>
            </a:extLst>
          </p:cNvPr>
          <p:cNvPicPr>
            <a:picLocks noChangeAspect="1"/>
          </p:cNvPicPr>
          <p:nvPr/>
        </p:nvPicPr>
        <p:blipFill>
          <a:blip r:embed="rId2"/>
          <a:stretch>
            <a:fillRect/>
          </a:stretch>
        </p:blipFill>
        <p:spPr>
          <a:xfrm>
            <a:off x="6019800" y="1739901"/>
            <a:ext cx="6003084" cy="4437062"/>
          </a:xfrm>
          <a:prstGeom prst="rect">
            <a:avLst/>
          </a:prstGeom>
        </p:spPr>
      </p:pic>
    </p:spTree>
    <p:extLst>
      <p:ext uri="{BB962C8B-B14F-4D97-AF65-F5344CB8AC3E}">
        <p14:creationId xmlns:p14="http://schemas.microsoft.com/office/powerpoint/2010/main" val="311599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9B60-D4E0-4F9F-A409-B47706403B53}"/>
              </a:ext>
            </a:extLst>
          </p:cNvPr>
          <p:cNvSpPr>
            <a:spLocks noGrp="1"/>
          </p:cNvSpPr>
          <p:nvPr>
            <p:ph type="title"/>
          </p:nvPr>
        </p:nvSpPr>
        <p:spPr/>
        <p:txBody>
          <a:bodyPr/>
          <a:lstStyle/>
          <a:p>
            <a:r>
              <a:rPr lang="en-US" dirty="0"/>
              <a:t>9.7 Summary	</a:t>
            </a:r>
          </a:p>
        </p:txBody>
      </p:sp>
      <p:sp>
        <p:nvSpPr>
          <p:cNvPr id="3" name="Content Placeholder 2">
            <a:extLst>
              <a:ext uri="{FF2B5EF4-FFF2-40B4-BE49-F238E27FC236}">
                <a16:creationId xmlns:a16="http://schemas.microsoft.com/office/drawing/2014/main" id="{8702C23B-6526-45F7-9DCE-6DD0F531FEBC}"/>
              </a:ext>
            </a:extLst>
          </p:cNvPr>
          <p:cNvSpPr>
            <a:spLocks noGrp="1"/>
          </p:cNvSpPr>
          <p:nvPr>
            <p:ph idx="1"/>
          </p:nvPr>
        </p:nvSpPr>
        <p:spPr/>
        <p:txBody>
          <a:bodyPr/>
          <a:lstStyle/>
          <a:p>
            <a:r>
              <a:rPr lang="en-US" dirty="0"/>
              <a:t>Basic preprocessing steps for profiled data can include reducing baseline effect, reducing noise across the profile, and harnessing the information contained in the correlation among predictors</a:t>
            </a:r>
          </a:p>
          <a:p>
            <a:r>
              <a:rPr lang="en-US" dirty="0"/>
              <a:t>An underlying goal of these steps is to remove the characteristics that prevent this type of data from being used with most predictive models while simultaneously preserving the predictive signal between the profiles and the outcome. </a:t>
            </a:r>
          </a:p>
        </p:txBody>
      </p:sp>
    </p:spTree>
    <p:extLst>
      <p:ext uri="{BB962C8B-B14F-4D97-AF65-F5344CB8AC3E}">
        <p14:creationId xmlns:p14="http://schemas.microsoft.com/office/powerpoint/2010/main" val="117444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FA31-5E7D-4161-B992-0DD4DAAF7D7B}"/>
              </a:ext>
            </a:extLst>
          </p:cNvPr>
          <p:cNvSpPr>
            <a:spLocks noGrp="1"/>
          </p:cNvSpPr>
          <p:nvPr>
            <p:ph type="title"/>
          </p:nvPr>
        </p:nvSpPr>
        <p:spPr/>
        <p:txBody>
          <a:bodyPr/>
          <a:lstStyle/>
          <a:p>
            <a:r>
              <a:rPr lang="en-US" dirty="0"/>
              <a:t>9.1 Illustrative Data: Pharmaceutical Manufacturing Monitoring</a:t>
            </a:r>
          </a:p>
        </p:txBody>
      </p:sp>
      <p:pic>
        <p:nvPicPr>
          <p:cNvPr id="4" name="Content Placeholder 3">
            <a:extLst>
              <a:ext uri="{FF2B5EF4-FFF2-40B4-BE49-F238E27FC236}">
                <a16:creationId xmlns:a16="http://schemas.microsoft.com/office/drawing/2014/main" id="{A7C16F13-F6F8-4EF0-80C3-81832918FD6C}"/>
              </a:ext>
            </a:extLst>
          </p:cNvPr>
          <p:cNvPicPr>
            <a:picLocks noGrp="1" noChangeAspect="1"/>
          </p:cNvPicPr>
          <p:nvPr>
            <p:ph sz="half" idx="1"/>
          </p:nvPr>
        </p:nvPicPr>
        <p:blipFill>
          <a:blip r:embed="rId2"/>
          <a:stretch>
            <a:fillRect/>
          </a:stretch>
        </p:blipFill>
        <p:spPr>
          <a:xfrm>
            <a:off x="838200" y="2058194"/>
            <a:ext cx="5181600" cy="3886200"/>
          </a:xfrm>
          <a:prstGeom prst="rect">
            <a:avLst/>
          </a:prstGeom>
        </p:spPr>
      </p:pic>
      <p:sp>
        <p:nvSpPr>
          <p:cNvPr id="3" name="Content Placeholder 2">
            <a:extLst>
              <a:ext uri="{FF2B5EF4-FFF2-40B4-BE49-F238E27FC236}">
                <a16:creationId xmlns:a16="http://schemas.microsoft.com/office/drawing/2014/main" id="{5470ABCD-F409-42CF-899F-9479332E33B0}"/>
              </a:ext>
            </a:extLst>
          </p:cNvPr>
          <p:cNvSpPr>
            <a:spLocks noGrp="1"/>
          </p:cNvSpPr>
          <p:nvPr>
            <p:ph sz="half" idx="2"/>
          </p:nvPr>
        </p:nvSpPr>
        <p:spPr/>
        <p:txBody>
          <a:bodyPr/>
          <a:lstStyle/>
          <a:p>
            <a:r>
              <a:rPr lang="en-US" dirty="0"/>
              <a:t>The goal would be to create models on the data from the more numerous small-scale bioreactors and then evaluate if these results can accurately predict what is happening in the large-scale bioreactors.</a:t>
            </a:r>
          </a:p>
        </p:txBody>
      </p:sp>
    </p:spTree>
    <p:extLst>
      <p:ext uri="{BB962C8B-B14F-4D97-AF65-F5344CB8AC3E}">
        <p14:creationId xmlns:p14="http://schemas.microsoft.com/office/powerpoint/2010/main" val="97165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CA5B-C106-4A4B-A640-80F321F4DF89}"/>
              </a:ext>
            </a:extLst>
          </p:cNvPr>
          <p:cNvSpPr>
            <a:spLocks noGrp="1"/>
          </p:cNvSpPr>
          <p:nvPr>
            <p:ph type="title"/>
          </p:nvPr>
        </p:nvSpPr>
        <p:spPr/>
        <p:txBody>
          <a:bodyPr>
            <a:normAutofit fontScale="90000"/>
          </a:bodyPr>
          <a:lstStyle/>
          <a:p>
            <a:r>
              <a:rPr lang="en-US" b="1" dirty="0"/>
              <a:t>9.2 What are the Experimental Unit and the Unit of Prediction?</a:t>
            </a:r>
            <a:br>
              <a:rPr lang="en-US" b="1" dirty="0"/>
            </a:br>
            <a:endParaRPr lang="en-US" dirty="0"/>
          </a:p>
        </p:txBody>
      </p:sp>
      <p:sp>
        <p:nvSpPr>
          <p:cNvPr id="3" name="Content Placeholder 2">
            <a:extLst>
              <a:ext uri="{FF2B5EF4-FFF2-40B4-BE49-F238E27FC236}">
                <a16:creationId xmlns:a16="http://schemas.microsoft.com/office/drawing/2014/main" id="{BDB046BC-9089-4EAD-8891-05DFEE5925BB}"/>
              </a:ext>
            </a:extLst>
          </p:cNvPr>
          <p:cNvSpPr>
            <a:spLocks noGrp="1"/>
          </p:cNvSpPr>
          <p:nvPr>
            <p:ph sz="half" idx="1"/>
          </p:nvPr>
        </p:nvSpPr>
        <p:spPr/>
        <p:txBody>
          <a:bodyPr>
            <a:normAutofit fontScale="85000" lnSpcReduction="10000"/>
          </a:bodyPr>
          <a:lstStyle/>
          <a:p>
            <a:r>
              <a:rPr lang="en-US" dirty="0"/>
              <a:t>hierarchical structure/nested</a:t>
            </a:r>
          </a:p>
          <a:p>
            <a:r>
              <a:rPr lang="en-US" dirty="0"/>
              <a:t>Autocorrelations can be used to understand the correlation structure at this level of the hierarchy</a:t>
            </a:r>
          </a:p>
          <a:p>
            <a:r>
              <a:rPr lang="en-US" dirty="0"/>
              <a:t>Figure </a:t>
            </a:r>
            <a:r>
              <a:rPr lang="en-US" dirty="0">
                <a:hlinkClick r:id="rId2"/>
              </a:rPr>
              <a:t>9.4</a:t>
            </a:r>
            <a:r>
              <a:rPr lang="en-US" dirty="0"/>
              <a:t> (b) shows the autocorrelations for the first 13 lagged days. Here correlations for the first lag is greater than 0.95, with correlations tailing off fairly quickly.</a:t>
            </a:r>
          </a:p>
          <a:p>
            <a:r>
              <a:rPr lang="en-US" dirty="0"/>
              <a:t>Data are independent at this level</a:t>
            </a:r>
          </a:p>
          <a:p>
            <a:r>
              <a:rPr lang="en-US" dirty="0"/>
              <a:t>leave out all of the data for resampling</a:t>
            </a:r>
          </a:p>
        </p:txBody>
      </p:sp>
      <p:pic>
        <p:nvPicPr>
          <p:cNvPr id="7" name="Content Placeholder 6">
            <a:extLst>
              <a:ext uri="{FF2B5EF4-FFF2-40B4-BE49-F238E27FC236}">
                <a16:creationId xmlns:a16="http://schemas.microsoft.com/office/drawing/2014/main" id="{EF79FFF7-7A42-4C44-9FC0-41D0B9CB97A1}"/>
              </a:ext>
            </a:extLst>
          </p:cNvPr>
          <p:cNvPicPr>
            <a:picLocks noGrp="1" noChangeAspect="1"/>
          </p:cNvPicPr>
          <p:nvPr>
            <p:ph sz="half" idx="2"/>
          </p:nvPr>
        </p:nvPicPr>
        <p:blipFill>
          <a:blip r:embed="rId3"/>
          <a:stretch>
            <a:fillRect/>
          </a:stretch>
        </p:blipFill>
        <p:spPr>
          <a:xfrm>
            <a:off x="6172200" y="1690689"/>
            <a:ext cx="6295304" cy="4486274"/>
          </a:xfrm>
          <a:prstGeom prst="rect">
            <a:avLst/>
          </a:prstGeom>
        </p:spPr>
      </p:pic>
    </p:spTree>
    <p:extLst>
      <p:ext uri="{BB962C8B-B14F-4D97-AF65-F5344CB8AC3E}">
        <p14:creationId xmlns:p14="http://schemas.microsoft.com/office/powerpoint/2010/main" val="316683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5393-7E7D-47DE-B06C-CBF88E933BCA}"/>
              </a:ext>
            </a:extLst>
          </p:cNvPr>
          <p:cNvSpPr>
            <a:spLocks noGrp="1"/>
          </p:cNvSpPr>
          <p:nvPr>
            <p:ph type="title"/>
          </p:nvPr>
        </p:nvSpPr>
        <p:spPr/>
        <p:txBody>
          <a:bodyPr/>
          <a:lstStyle/>
          <a:p>
            <a:r>
              <a:rPr lang="en-US" b="1" dirty="0"/>
              <a:t>9.3 Reducing Background</a:t>
            </a:r>
            <a:br>
              <a:rPr lang="en-US" b="1" dirty="0"/>
            </a:br>
            <a:endParaRPr lang="en-US" dirty="0"/>
          </a:p>
        </p:txBody>
      </p:sp>
      <p:sp>
        <p:nvSpPr>
          <p:cNvPr id="3" name="Content Placeholder 2">
            <a:extLst>
              <a:ext uri="{FF2B5EF4-FFF2-40B4-BE49-F238E27FC236}">
                <a16:creationId xmlns:a16="http://schemas.microsoft.com/office/drawing/2014/main" id="{FD398FC4-0FD5-4DAE-94A2-1434AF6CC6B3}"/>
              </a:ext>
            </a:extLst>
          </p:cNvPr>
          <p:cNvSpPr>
            <a:spLocks noGrp="1"/>
          </p:cNvSpPr>
          <p:nvPr>
            <p:ph idx="1"/>
          </p:nvPr>
        </p:nvSpPr>
        <p:spPr/>
        <p:txBody>
          <a:bodyPr>
            <a:normAutofit/>
          </a:bodyPr>
          <a:lstStyle/>
          <a:p>
            <a:r>
              <a:rPr lang="en-US" dirty="0"/>
              <a:t>The excess variation that contribute to background can have a detrimental impact on models like principle component regression and partial least squares which are driven by predictor variation.</a:t>
            </a:r>
          </a:p>
          <a:p>
            <a:r>
              <a:rPr lang="en-US" dirty="0"/>
              <a:t>It is almost impossible to experimentally remove all background. Therefore, the background patterns must be approximated and this approximation must be removed from the observed intensities.</a:t>
            </a:r>
          </a:p>
          <a:p>
            <a:endParaRPr lang="en-US" dirty="0"/>
          </a:p>
        </p:txBody>
      </p:sp>
    </p:spTree>
    <p:extLst>
      <p:ext uri="{BB962C8B-B14F-4D97-AF65-F5344CB8AC3E}">
        <p14:creationId xmlns:p14="http://schemas.microsoft.com/office/powerpoint/2010/main" val="23485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39A5-0A11-4DA2-A0B8-6E5FCAF9C8C3}"/>
              </a:ext>
            </a:extLst>
          </p:cNvPr>
          <p:cNvSpPr>
            <a:spLocks noGrp="1"/>
          </p:cNvSpPr>
          <p:nvPr>
            <p:ph type="title"/>
          </p:nvPr>
        </p:nvSpPr>
        <p:spPr/>
        <p:txBody>
          <a:bodyPr/>
          <a:lstStyle/>
          <a:p>
            <a:r>
              <a:rPr lang="en-US" dirty="0"/>
              <a:t>polynomial -approximate the background</a:t>
            </a:r>
            <a:br>
              <a:rPr lang="en-US" dirty="0"/>
            </a:br>
            <a:endParaRPr lang="en-US" dirty="0"/>
          </a:p>
        </p:txBody>
      </p:sp>
      <p:pic>
        <p:nvPicPr>
          <p:cNvPr id="6" name="Content Placeholder 5">
            <a:extLst>
              <a:ext uri="{FF2B5EF4-FFF2-40B4-BE49-F238E27FC236}">
                <a16:creationId xmlns:a16="http://schemas.microsoft.com/office/drawing/2014/main" id="{61FB4D0B-92D8-4F74-ACCA-64B1756C7D1E}"/>
              </a:ext>
            </a:extLst>
          </p:cNvPr>
          <p:cNvPicPr>
            <a:picLocks noGrp="1" noChangeAspect="1"/>
          </p:cNvPicPr>
          <p:nvPr>
            <p:ph sz="half" idx="2"/>
          </p:nvPr>
        </p:nvPicPr>
        <p:blipFill>
          <a:blip r:embed="rId2"/>
          <a:stretch>
            <a:fillRect/>
          </a:stretch>
        </p:blipFill>
        <p:spPr>
          <a:xfrm>
            <a:off x="5715000" y="1432234"/>
            <a:ext cx="6369672" cy="4562166"/>
          </a:xfrm>
          <a:prstGeom prst="rect">
            <a:avLst/>
          </a:prstGeom>
        </p:spPr>
      </p:pic>
      <p:sp>
        <p:nvSpPr>
          <p:cNvPr id="3" name="Content Placeholder 2">
            <a:extLst>
              <a:ext uri="{FF2B5EF4-FFF2-40B4-BE49-F238E27FC236}">
                <a16:creationId xmlns:a16="http://schemas.microsoft.com/office/drawing/2014/main" id="{B04C9395-909B-4376-86F9-7CC00E41D7B1}"/>
              </a:ext>
            </a:extLst>
          </p:cNvPr>
          <p:cNvSpPr>
            <a:spLocks noGrp="1"/>
          </p:cNvSpPr>
          <p:nvPr>
            <p:ph sz="half" idx="1"/>
          </p:nvPr>
        </p:nvSpPr>
        <p:spPr/>
        <p:txBody>
          <a:bodyPr/>
          <a:lstStyle/>
          <a:p>
            <a:r>
              <a:rPr lang="en-US" dirty="0"/>
              <a:t>A simple and clever way to approximate the background is to use a polynomial fit to the lowest intensity values across the spectrum.</a:t>
            </a:r>
          </a:p>
        </p:txBody>
      </p:sp>
    </p:spTree>
    <p:extLst>
      <p:ext uri="{BB962C8B-B14F-4D97-AF65-F5344CB8AC3E}">
        <p14:creationId xmlns:p14="http://schemas.microsoft.com/office/powerpoint/2010/main" val="37534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2C70-4349-4E3C-AEEA-52B0B21BCC01}"/>
              </a:ext>
            </a:extLst>
          </p:cNvPr>
          <p:cNvSpPr>
            <a:spLocks noGrp="1"/>
          </p:cNvSpPr>
          <p:nvPr>
            <p:ph type="title"/>
          </p:nvPr>
        </p:nvSpPr>
        <p:spPr/>
        <p:txBody>
          <a:bodyPr/>
          <a:lstStyle/>
          <a:p>
            <a:r>
              <a:rPr lang="en-US" b="1" dirty="0"/>
              <a:t>9.4 Reducing Other Noise</a:t>
            </a:r>
            <a:br>
              <a:rPr lang="en-US" b="1" dirty="0"/>
            </a:br>
            <a:endParaRPr lang="en-US" dirty="0"/>
          </a:p>
        </p:txBody>
      </p:sp>
      <p:sp>
        <p:nvSpPr>
          <p:cNvPr id="3" name="Content Placeholder 2">
            <a:extLst>
              <a:ext uri="{FF2B5EF4-FFF2-40B4-BE49-F238E27FC236}">
                <a16:creationId xmlns:a16="http://schemas.microsoft.com/office/drawing/2014/main" id="{63D2AE3A-3109-452D-8756-BD9805EE8100}"/>
              </a:ext>
            </a:extLst>
          </p:cNvPr>
          <p:cNvSpPr>
            <a:spLocks noGrp="1"/>
          </p:cNvSpPr>
          <p:nvPr>
            <p:ph idx="1"/>
          </p:nvPr>
        </p:nvSpPr>
        <p:spPr/>
        <p:txBody>
          <a:bodyPr>
            <a:normAutofit/>
          </a:bodyPr>
          <a:lstStyle/>
          <a:p>
            <a:r>
              <a:rPr lang="en-US" dirty="0"/>
              <a:t> Next step -reduce extraneous noise</a:t>
            </a:r>
          </a:p>
          <a:p>
            <a:r>
              <a:rPr lang="en-US" dirty="0"/>
              <a:t>Trimming</a:t>
            </a:r>
          </a:p>
          <a:p>
            <a:pPr lvl="1"/>
            <a:r>
              <a:rPr lang="en-US" dirty="0"/>
              <a:t>computed by excluding the most extreme values</a:t>
            </a:r>
          </a:p>
          <a:p>
            <a:pPr lvl="1"/>
            <a:r>
              <a:rPr lang="en-US" dirty="0"/>
              <a:t>provides more robust estimates of the center and spread of the data that are typical of the vast majority of the data.</a:t>
            </a:r>
          </a:p>
          <a:p>
            <a:r>
              <a:rPr lang="en-US" dirty="0"/>
              <a:t>Smoothing splines and moving averages</a:t>
            </a:r>
          </a:p>
          <a:p>
            <a:endParaRPr lang="en-US" dirty="0"/>
          </a:p>
        </p:txBody>
      </p:sp>
    </p:spTree>
    <p:extLst>
      <p:ext uri="{BB962C8B-B14F-4D97-AF65-F5344CB8AC3E}">
        <p14:creationId xmlns:p14="http://schemas.microsoft.com/office/powerpoint/2010/main" val="36243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1B72-4A0F-437D-8678-1D3CCD6C78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0A7FBFA-33CE-44FE-9D0A-B2F532E2AD16}"/>
              </a:ext>
            </a:extLst>
          </p:cNvPr>
          <p:cNvSpPr>
            <a:spLocks noGrp="1"/>
          </p:cNvSpPr>
          <p:nvPr>
            <p:ph sz="half" idx="1"/>
          </p:nvPr>
        </p:nvSpPr>
        <p:spPr/>
        <p:txBody>
          <a:bodyPr>
            <a:normAutofit fontScale="92500"/>
          </a:bodyPr>
          <a:lstStyle/>
          <a:p>
            <a:r>
              <a:rPr lang="en-US" dirty="0"/>
              <a:t>It is important to point out that the appropriate number of points to consider for a moving average calculation will be different for each type of data and application.</a:t>
            </a:r>
          </a:p>
          <a:p>
            <a:r>
              <a:rPr lang="en-US" dirty="0"/>
              <a:t>Visual inspection of the impact of different number of points in the calculation like that displayed Figure </a:t>
            </a:r>
            <a:r>
              <a:rPr lang="en-US" dirty="0">
                <a:hlinkClick r:id="rId2"/>
              </a:rPr>
              <a:t>9.7</a:t>
            </a:r>
            <a:r>
              <a:rPr lang="en-US" dirty="0"/>
              <a:t> is a good way to identify an appropriate number for the problem of interest.</a:t>
            </a:r>
          </a:p>
        </p:txBody>
      </p:sp>
      <p:sp>
        <p:nvSpPr>
          <p:cNvPr id="9" name="Content Placeholder 8">
            <a:extLst>
              <a:ext uri="{FF2B5EF4-FFF2-40B4-BE49-F238E27FC236}">
                <a16:creationId xmlns:a16="http://schemas.microsoft.com/office/drawing/2014/main" id="{09F7E758-F80A-4331-B4C9-EC2144849787}"/>
              </a:ext>
            </a:extLst>
          </p:cNvPr>
          <p:cNvSpPr>
            <a:spLocks noGrp="1"/>
          </p:cNvSpPr>
          <p:nvPr>
            <p:ph sz="half" idx="2"/>
          </p:nvPr>
        </p:nvSpPr>
        <p:spPr/>
        <p:txBody>
          <a:bodyPr>
            <a:normAutofit fontScale="92500"/>
          </a:bodyPr>
          <a:lstStyle/>
          <a:p>
            <a:endParaRPr lang="en-US"/>
          </a:p>
        </p:txBody>
      </p:sp>
      <p:pic>
        <p:nvPicPr>
          <p:cNvPr id="10" name="Picture 9">
            <a:extLst>
              <a:ext uri="{FF2B5EF4-FFF2-40B4-BE49-F238E27FC236}">
                <a16:creationId xmlns:a16="http://schemas.microsoft.com/office/drawing/2014/main" id="{8532CCA9-2FDC-44EC-B1C6-9CE41008B28A}"/>
              </a:ext>
            </a:extLst>
          </p:cNvPr>
          <p:cNvPicPr>
            <a:picLocks noChangeAspect="1"/>
          </p:cNvPicPr>
          <p:nvPr/>
        </p:nvPicPr>
        <p:blipFill rotWithShape="1">
          <a:blip r:embed="rId3"/>
          <a:srcRect l="7843" b="9365"/>
          <a:stretch/>
        </p:blipFill>
        <p:spPr>
          <a:xfrm>
            <a:off x="5854699" y="1690688"/>
            <a:ext cx="5829301" cy="4583112"/>
          </a:xfrm>
          <a:prstGeom prst="rect">
            <a:avLst/>
          </a:prstGeom>
        </p:spPr>
      </p:pic>
    </p:spTree>
    <p:extLst>
      <p:ext uri="{BB962C8B-B14F-4D97-AF65-F5344CB8AC3E}">
        <p14:creationId xmlns:p14="http://schemas.microsoft.com/office/powerpoint/2010/main" val="109862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CAD3-9652-44EC-AE08-97AB6B1CFFF2}"/>
              </a:ext>
            </a:extLst>
          </p:cNvPr>
          <p:cNvSpPr>
            <a:spLocks noGrp="1"/>
          </p:cNvSpPr>
          <p:nvPr>
            <p:ph type="title"/>
          </p:nvPr>
        </p:nvSpPr>
        <p:spPr/>
        <p:txBody>
          <a:bodyPr/>
          <a:lstStyle/>
          <a:p>
            <a:r>
              <a:rPr lang="en-US" b="1" dirty="0"/>
              <a:t>9.5 Exploiting Correlation</a:t>
            </a:r>
            <a:br>
              <a:rPr lang="en-US" b="1" dirty="0"/>
            </a:br>
            <a:endParaRPr lang="en-US" dirty="0"/>
          </a:p>
        </p:txBody>
      </p:sp>
      <p:sp>
        <p:nvSpPr>
          <p:cNvPr id="3" name="Content Placeholder 2">
            <a:extLst>
              <a:ext uri="{FF2B5EF4-FFF2-40B4-BE49-F238E27FC236}">
                <a16:creationId xmlns:a16="http://schemas.microsoft.com/office/drawing/2014/main" id="{B709BB09-1B20-4906-BCF7-9932615C1AB3}"/>
              </a:ext>
            </a:extLst>
          </p:cNvPr>
          <p:cNvSpPr>
            <a:spLocks noGrp="1"/>
          </p:cNvSpPr>
          <p:nvPr>
            <p:ph sz="half" idx="1"/>
          </p:nvPr>
        </p:nvSpPr>
        <p:spPr/>
        <p:txBody>
          <a:bodyPr/>
          <a:lstStyle/>
          <a:p>
            <a:r>
              <a:rPr lang="en-US" dirty="0"/>
              <a:t>Reducing between-wavelength correlation can be accomplished using several previously described approaches in Section </a:t>
            </a:r>
            <a:r>
              <a:rPr lang="en-US" dirty="0">
                <a:hlinkClick r:id="rId2"/>
              </a:rPr>
              <a:t>6.3</a:t>
            </a:r>
            <a:r>
              <a:rPr lang="en-US" dirty="0"/>
              <a:t> such as PCA, kernel PCA, or independent component analysis. These techniques perform dimension reduction on the predictors across </a:t>
            </a:r>
            <a:r>
              <a:rPr lang="en-US" i="1" dirty="0"/>
              <a:t>all</a:t>
            </a:r>
            <a:r>
              <a:rPr lang="en-US" dirty="0"/>
              <a:t> of the samples.</a:t>
            </a:r>
          </a:p>
        </p:txBody>
      </p:sp>
      <p:pic>
        <p:nvPicPr>
          <p:cNvPr id="5" name="Content Placeholder 4">
            <a:extLst>
              <a:ext uri="{FF2B5EF4-FFF2-40B4-BE49-F238E27FC236}">
                <a16:creationId xmlns:a16="http://schemas.microsoft.com/office/drawing/2014/main" id="{E44CFBA3-BE2E-41AA-8515-FD6C1F951590}"/>
              </a:ext>
            </a:extLst>
          </p:cNvPr>
          <p:cNvPicPr>
            <a:picLocks noGrp="1" noChangeAspect="1"/>
          </p:cNvPicPr>
          <p:nvPr>
            <p:ph sz="half" idx="2"/>
          </p:nvPr>
        </p:nvPicPr>
        <p:blipFill>
          <a:blip r:embed="rId3"/>
          <a:stretch>
            <a:fillRect/>
          </a:stretch>
        </p:blipFill>
        <p:spPr>
          <a:xfrm>
            <a:off x="6172200" y="2088398"/>
            <a:ext cx="5181600" cy="3825792"/>
          </a:xfrm>
          <a:prstGeom prst="rect">
            <a:avLst/>
          </a:prstGeom>
        </p:spPr>
      </p:pic>
    </p:spTree>
    <p:extLst>
      <p:ext uri="{BB962C8B-B14F-4D97-AF65-F5344CB8AC3E}">
        <p14:creationId xmlns:p14="http://schemas.microsoft.com/office/powerpoint/2010/main" val="324905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80A2-E8EF-42DC-8C88-E71EFE804F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F6EA2B-4F95-402E-9B19-0D1CB1585A49}"/>
              </a:ext>
            </a:extLst>
          </p:cNvPr>
          <p:cNvSpPr>
            <a:spLocks noGrp="1"/>
          </p:cNvSpPr>
          <p:nvPr>
            <p:ph sz="half" idx="1"/>
          </p:nvPr>
        </p:nvSpPr>
        <p:spPr/>
        <p:txBody>
          <a:bodyPr>
            <a:normAutofit fontScale="92500"/>
          </a:bodyPr>
          <a:lstStyle/>
          <a:p>
            <a:r>
              <a:rPr lang="en-US" dirty="0"/>
              <a:t>A second approach to reducing correlation is through first-order differentiation within each profile.</a:t>
            </a:r>
          </a:p>
          <a:p>
            <a:r>
              <a:rPr lang="en-US" dirty="0"/>
              <a:t>Autocorrelation across the profile should greatly be reduced</a:t>
            </a:r>
          </a:p>
          <a:p>
            <a:pPr lvl="1"/>
            <a:r>
              <a:rPr lang="en-US" dirty="0"/>
              <a:t>calculating the first-order difference makes the new values relative to the previous value and removes the relationship with values that are 2 or more steps away from the current value.	</a:t>
            </a:r>
          </a:p>
        </p:txBody>
      </p:sp>
      <p:pic>
        <p:nvPicPr>
          <p:cNvPr id="5" name="Content Placeholder 4">
            <a:extLst>
              <a:ext uri="{FF2B5EF4-FFF2-40B4-BE49-F238E27FC236}">
                <a16:creationId xmlns:a16="http://schemas.microsoft.com/office/drawing/2014/main" id="{86D6CB34-3244-41B9-912C-975BCD7C3F89}"/>
              </a:ext>
            </a:extLst>
          </p:cNvPr>
          <p:cNvPicPr>
            <a:picLocks noGrp="1" noChangeAspect="1"/>
          </p:cNvPicPr>
          <p:nvPr>
            <p:ph sz="half" idx="2"/>
          </p:nvPr>
        </p:nvPicPr>
        <p:blipFill>
          <a:blip r:embed="rId2"/>
          <a:stretch>
            <a:fillRect/>
          </a:stretch>
        </p:blipFill>
        <p:spPr>
          <a:xfrm>
            <a:off x="5851187" y="1332689"/>
            <a:ext cx="6136952" cy="4650632"/>
          </a:xfrm>
          <a:prstGeom prst="rect">
            <a:avLst/>
          </a:prstGeom>
        </p:spPr>
      </p:pic>
    </p:spTree>
    <p:extLst>
      <p:ext uri="{BB962C8B-B14F-4D97-AF65-F5344CB8AC3E}">
        <p14:creationId xmlns:p14="http://schemas.microsoft.com/office/powerpoint/2010/main" val="428326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407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Chapter 9 Working with Profile Data</vt:lpstr>
      <vt:lpstr>9.1 Illustrative Data: Pharmaceutical Manufacturing Monitoring</vt:lpstr>
      <vt:lpstr>9.2 What are the Experimental Unit and the Unit of Prediction? </vt:lpstr>
      <vt:lpstr>9.3 Reducing Background </vt:lpstr>
      <vt:lpstr>polynomial -approximate the background </vt:lpstr>
      <vt:lpstr>9.4 Reducing Other Noise </vt:lpstr>
      <vt:lpstr>PowerPoint Presentation</vt:lpstr>
      <vt:lpstr>9.5 Exploiting Correlation </vt:lpstr>
      <vt:lpstr>PowerPoint Presentation</vt:lpstr>
      <vt:lpstr>9.6 Impacts of Data Processing on Modeling </vt:lpstr>
      <vt:lpstr>PowerPoint Presentation</vt:lpstr>
      <vt:lpstr>9.7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 Review of the Predictive Modeling Proess</dc:title>
  <dc:creator>Kayla Xue</dc:creator>
  <cp:lastModifiedBy>Kayla Xue</cp:lastModifiedBy>
  <cp:revision>48</cp:revision>
  <dcterms:created xsi:type="dcterms:W3CDTF">2020-03-06T22:02:47Z</dcterms:created>
  <dcterms:modified xsi:type="dcterms:W3CDTF">2020-04-29T22:31:10Z</dcterms:modified>
</cp:coreProperties>
</file>