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82" r:id="rId3"/>
    <p:sldId id="410" r:id="rId4"/>
    <p:sldId id="257" r:id="rId5"/>
    <p:sldId id="411" r:id="rId6"/>
    <p:sldId id="354" r:id="rId7"/>
    <p:sldId id="405" r:id="rId8"/>
    <p:sldId id="406" r:id="rId9"/>
    <p:sldId id="407" r:id="rId10"/>
    <p:sldId id="412" r:id="rId11"/>
    <p:sldId id="408" r:id="rId12"/>
    <p:sldId id="409" r:id="rId13"/>
    <p:sldId id="413" r:id="rId14"/>
    <p:sldId id="403" r:id="rId15"/>
    <p:sldId id="36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0032"/>
  </p:normalViewPr>
  <p:slideViewPr>
    <p:cSldViewPr snapToGrid="0" snapToObjects="1">
      <p:cViewPr varScale="1">
        <p:scale>
          <a:sx n="68" d="100"/>
          <a:sy n="68" d="100"/>
        </p:scale>
        <p:origin x="10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499864" y="1638300"/>
            <a:ext cx="11734800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4100">
                <a:solidFill>
                  <a:schemeClr val="accent1"/>
                </a:solidFill>
              </a:defRPr>
            </a:pPr>
            <a:r>
              <a:rPr lang="en-GB" sz="5400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Chapter 4: Overfitting and Model Tuning</a:t>
            </a:r>
            <a:endParaRPr sz="4000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xfrm>
            <a:off x="499864" y="4940300"/>
            <a:ext cx="10194529" cy="11303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Judith </a:t>
            </a:r>
            <a:r>
              <a:rPr dirty="0" err="1">
                <a:solidFill>
                  <a:schemeClr val="tx1"/>
                </a:solidFill>
              </a:rPr>
              <a:t>Borghouts</a:t>
            </a:r>
            <a:endParaRPr lang="en-GB" dirty="0">
              <a:solidFill>
                <a:schemeClr val="tx1"/>
              </a:solidFill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solidFill>
                  <a:schemeClr val="tx1"/>
                </a:solidFill>
              </a:rPr>
              <a:t>3 June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K-fold cross-validation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65607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/>
              <a:t>Variants:</a:t>
            </a:r>
          </a:p>
          <a:p>
            <a:pPr lvl="1">
              <a:spcBef>
                <a:spcPts val="0"/>
              </a:spcBef>
            </a:pPr>
            <a:r>
              <a:rPr lang="en-GB" sz="2400" dirty="0"/>
              <a:t>make folds balanced (stratified random sampling)</a:t>
            </a:r>
          </a:p>
          <a:p>
            <a:pPr lvl="1">
              <a:spcBef>
                <a:spcPts val="0"/>
              </a:spcBef>
            </a:pPr>
            <a:r>
              <a:rPr lang="en-GB" sz="2400" dirty="0"/>
              <a:t>leave-one-out cross-validation (LOOCV), k is number of samples; only one sample is held-out at a time</a:t>
            </a:r>
          </a:p>
          <a:p>
            <a:pPr lvl="1">
              <a:spcBef>
                <a:spcPts val="0"/>
              </a:spcBef>
            </a:pPr>
            <a:r>
              <a:rPr lang="en-GB" sz="2400" dirty="0"/>
              <a:t>repeated k-fold cross-validation replicates procedure multiple times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Choice of k is usually 5 or 10, but no formal rule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K-fold cross-validation generally has high variance and low bias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83229-16B2-0145-AD4B-73F31555E0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10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4C9BB-A329-6945-8A20-2B0D2CDC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68" y="5769864"/>
            <a:ext cx="94055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9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Repeated training/test splits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1305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/>
              <a:t>Also known was ‘leave-group-out cross-validation’ or ‘Monte Carlo cross-validation’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Creates multiple splits of the data into </a:t>
            </a:r>
            <a:r>
              <a:rPr lang="en-GB" sz="2400" dirty="0" err="1"/>
              <a:t>modeling</a:t>
            </a:r>
            <a:r>
              <a:rPr lang="en-GB" sz="2400" dirty="0"/>
              <a:t> and prediction sets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Bias decreases as amount of data in subset approaches amount in </a:t>
            </a:r>
            <a:r>
              <a:rPr lang="en-GB" sz="2400" dirty="0" err="1"/>
              <a:t>modeling</a:t>
            </a:r>
            <a:r>
              <a:rPr lang="en-GB" sz="2400" dirty="0"/>
              <a:t> set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Good rule of thumb is about 75-80%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Increasing number of upsets decreases uncertainty/variance of performance estimates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To get a gross estimate of model performance, 25 repetitions is adequate; to get stable estimates, 50-200 repetitions are recommended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83229-16B2-0145-AD4B-73F31555E0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11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D55A2-075B-3A41-B2B0-1E1E36C8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01" y="6382512"/>
            <a:ext cx="6895998" cy="22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8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Bootstrap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273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/>
              <a:t>A bootstrap sample is a random sample of the data taken with replacement</a:t>
            </a:r>
          </a:p>
          <a:p>
            <a:pPr marL="444500" lvl="1">
              <a:spcBef>
                <a:spcPts val="0"/>
              </a:spcBef>
            </a:pPr>
            <a:r>
              <a:rPr lang="en-GB" sz="2400" dirty="0"/>
              <a:t>After data point is selected for subset, still available for further selection</a:t>
            </a:r>
          </a:p>
          <a:p>
            <a:pPr marL="889000" lvl="2">
              <a:spcBef>
                <a:spcPts val="0"/>
              </a:spcBef>
            </a:pPr>
            <a:r>
              <a:rPr lang="en-GB" sz="2400" dirty="0"/>
              <a:t>some may be selected multiple times while others not selected at all</a:t>
            </a:r>
          </a:p>
          <a:p>
            <a:pPr marL="444500" lvl="1">
              <a:spcBef>
                <a:spcPts val="0"/>
              </a:spcBef>
            </a:pPr>
            <a:r>
              <a:rPr lang="en-GB" sz="2400" dirty="0"/>
              <a:t>Tends to have less uncertainty than k-fold cross-validation; but bias similar to k =2, 63.2% of samples are usually represented at least once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83229-16B2-0145-AD4B-73F31555E0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12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24EC7-1C9F-AF49-846B-2AEF8B894A1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68" y="5769864"/>
            <a:ext cx="94091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03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Bootstrap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18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/>
              <a:t>Modification to eliminate this bias:</a:t>
            </a:r>
          </a:p>
          <a:p>
            <a:pPr marL="889000" lvl="2">
              <a:spcBef>
                <a:spcPts val="0"/>
              </a:spcBef>
            </a:pPr>
            <a:r>
              <a:rPr lang="en-GB" sz="2400" dirty="0"/>
              <a:t>’632 method’: creates a performance estimate that is combination of the simple bootstrap estimate and the estimate from re-predicting the training set., e.g. (0.632 x simple bootstrap estimate) + (0.368 x apparent error rate)</a:t>
            </a:r>
          </a:p>
          <a:p>
            <a:pPr marL="444500" lvl="1">
              <a:spcBef>
                <a:spcPts val="0"/>
              </a:spcBef>
            </a:pPr>
            <a:r>
              <a:rPr lang="en-GB" sz="2400" dirty="0"/>
              <a:t>Reduces bias, but can be unstable with small sample sizes and can provide overoptimistic picture/overfit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83229-16B2-0145-AD4B-73F31555E0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13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24EC7-1C9F-AF49-846B-2AEF8B894A1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68" y="5769864"/>
            <a:ext cx="94091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48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4.7 Data Splitting Recommendations</a:t>
            </a:r>
            <a:endParaRPr sz="5400"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500" dirty="0"/>
              <a:t>No single resampling method is uniformly better; depends on characteristics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500" dirty="0"/>
              <a:t>Small sample size: 10-fold cross-validation (low bias/variance)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500" dirty="0"/>
              <a:t>Goal to choose between models: bootstrap (low variance)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500" dirty="0"/>
              <a:t>Large sample size: 10-fold cross-validation (computational costs not too large)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31185-8374-0448-8645-50D6748FA8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645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894080" y="519288"/>
            <a:ext cx="11216640" cy="1885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GB" sz="4400" dirty="0"/>
              <a:t>4.8 Choosing between models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71101" y="1619699"/>
            <a:ext cx="10681393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73100" indent="-457200" defTabSz="914400">
              <a:lnSpc>
                <a:spcPct val="90000"/>
              </a:lnSpc>
              <a:buFont typeface="+mj-lt"/>
              <a:buAutoNum type="arabicPeriod"/>
            </a:pPr>
            <a:r>
              <a:rPr lang="en-US" sz="2500" dirty="0"/>
              <a:t>Start with models that are the least interpretable and most flexible (e.g. boosted trees, SVMs); have a high likelihood of producing the empirically optimum results</a:t>
            </a:r>
          </a:p>
          <a:p>
            <a:pPr marL="673100" indent="-457200" defTabSz="914400">
              <a:lnSpc>
                <a:spcPct val="90000"/>
              </a:lnSpc>
              <a:buFont typeface="+mj-lt"/>
              <a:buAutoNum type="arabicPeriod"/>
            </a:pPr>
            <a:r>
              <a:rPr lang="en-US" sz="2500" dirty="0"/>
              <a:t>Investigate simpler models that are less opaque (e.g. MARS, partial least squares, GAM, naive Bayes)</a:t>
            </a:r>
          </a:p>
          <a:p>
            <a:pPr marL="673100" indent="-457200" defTabSz="914400">
              <a:lnSpc>
                <a:spcPct val="90000"/>
              </a:lnSpc>
              <a:buFont typeface="+mj-lt"/>
              <a:buAutoNum type="arabicPeriod"/>
            </a:pPr>
            <a:r>
              <a:rPr lang="en-US" sz="2500" dirty="0"/>
              <a:t>Consider using the simplest model, that reasonably approximates the performance of the more complex methods</a:t>
            </a:r>
          </a:p>
          <a:p>
            <a:pPr marL="215900" indent="0" defTabSz="914400">
              <a:lnSpc>
                <a:spcPct val="90000"/>
              </a:lnSpc>
              <a:buNone/>
            </a:pPr>
            <a:endParaRPr lang="en-US" sz="2500" kern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1C948-404D-8641-B582-15B667771E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26298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4.1 The Problem of Overfitting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0058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GB" sz="3200" dirty="0"/>
              <a:t>Finding patterns in the data that do not generalize beyond the dataset</a:t>
            </a:r>
          </a:p>
          <a:p>
            <a:pPr>
              <a:spcBef>
                <a:spcPts val="500"/>
              </a:spcBef>
            </a:pPr>
            <a:r>
              <a:rPr lang="en-GB" sz="3200" dirty="0"/>
              <a:t>Poor accuracy when predicting new sample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2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FD191-985B-4A45-8E31-FF05FA1B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34" y="4559936"/>
            <a:ext cx="7048528" cy="44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15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4.1 The Problem of Overfitting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3200" dirty="0"/>
              <a:t>Splitting data into training and test set for tuning model parameters and evaluating model performance</a:t>
            </a:r>
          </a:p>
          <a:p>
            <a:pPr>
              <a:spcBef>
                <a:spcPts val="500"/>
              </a:spcBef>
            </a:pPr>
            <a:r>
              <a:rPr lang="en-US" sz="3200" dirty="0"/>
              <a:t>Choice of data splitting method depends on characteristics of the existing data, such as its size and structure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31028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4.2 Model Tuning</a:t>
            </a:r>
            <a:endParaRPr sz="5400"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Many models have important parameters which cannot be directly estimated from the data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K-nearest </a:t>
            </a:r>
            <a:r>
              <a:rPr lang="en-GB" dirty="0" err="1"/>
              <a:t>neighbor</a:t>
            </a:r>
            <a:r>
              <a:rPr lang="en-GB" dirty="0"/>
              <a:t>: sample is predicted based on the k-closest data points in the training set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Too few </a:t>
            </a:r>
            <a:r>
              <a:rPr lang="en-GB" dirty="0" err="1"/>
              <a:t>neighbors</a:t>
            </a:r>
            <a:r>
              <a:rPr lang="en-GB" dirty="0"/>
              <a:t>: may overfit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Too many </a:t>
            </a:r>
            <a:r>
              <a:rPr lang="en-GB" dirty="0" err="1"/>
              <a:t>neighbors</a:t>
            </a:r>
            <a:r>
              <a:rPr lang="en-GB" dirty="0"/>
              <a:t>: may not be sensitive enough to yield reasonable performance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Tuning parameter: no analytical formula available to calculate an appropriate value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/>
              <a:t>Since many of the tuning parameters control complexity of the model, poor choices for values can result in overfitting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F8C48-B4E8-7A41-B7B4-6FF0286E1C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4</a:t>
            </a:fld>
            <a:endParaRPr lang="en-NL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Searching for the best parameters</a:t>
            </a:r>
            <a:endParaRPr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F8C48-B4E8-7A41-B7B4-6FF0286E1C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5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3A8B-BE76-3948-A4FD-BBA38D59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58" y="2211232"/>
            <a:ext cx="4831184" cy="68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6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4.3 Data Splitting</a:t>
            </a:r>
            <a:endParaRPr sz="5400"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3200" dirty="0"/>
              <a:t>Common steps in model building:</a:t>
            </a:r>
          </a:p>
          <a:p>
            <a:pPr marL="9017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pre-processing predictor data</a:t>
            </a:r>
          </a:p>
          <a:p>
            <a:pPr marL="9017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estimating model parameters</a:t>
            </a:r>
          </a:p>
          <a:p>
            <a:pPr marL="9017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selecting predictors for the model</a:t>
            </a:r>
          </a:p>
          <a:p>
            <a:pPr marL="9017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evaluating model performance</a:t>
            </a:r>
          </a:p>
          <a:p>
            <a:pPr marL="9017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fine tuning class prediction rules</a:t>
            </a:r>
          </a:p>
          <a:p>
            <a:pPr>
              <a:spcBef>
                <a:spcPts val="500"/>
              </a:spcBef>
            </a:pPr>
            <a:r>
              <a:rPr lang="en-US" sz="3200" dirty="0"/>
              <a:t>Modeler must decide how to spend data points to each activity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FCEEC-C480-BB47-8985-E90AEB538A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94730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4.3 Data Splitting</a:t>
            </a:r>
            <a:endParaRPr sz="5400"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GB" sz="2400" dirty="0"/>
              <a:t>Reasons against splitting into single training-test set:</a:t>
            </a:r>
          </a:p>
          <a:p>
            <a:pPr lvl="1">
              <a:spcBef>
                <a:spcPts val="500"/>
              </a:spcBef>
            </a:pPr>
            <a:r>
              <a:rPr lang="en-GB" sz="2400" dirty="0"/>
              <a:t>Single evaluation of model; limited ability to characterize uncertainty</a:t>
            </a:r>
            <a:endParaRPr lang="en-US" sz="2400" dirty="0"/>
          </a:p>
          <a:p>
            <a:pPr lvl="1">
              <a:spcBef>
                <a:spcPts val="500"/>
              </a:spcBef>
            </a:pPr>
            <a:r>
              <a:rPr lang="en-US" sz="2400" dirty="0"/>
              <a:t>If sample size is small, may not be able to split training/test and every sample should be used</a:t>
            </a:r>
          </a:p>
          <a:p>
            <a:pPr lvl="1">
              <a:spcBef>
                <a:spcPts val="500"/>
              </a:spcBef>
            </a:pPr>
            <a:r>
              <a:rPr lang="en-US" sz="2400" dirty="0"/>
              <a:t>Size of test set may not have sufficient power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Resampling can be used; often produces performance estimates superior to a single test set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In some cases, a test set may be better, e.g. spam, more important to catch new spamming techniques than prior spamming schemes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However, in most cases there is desire to make training/test sets homogeneous; random sampling methods can be used to create similar data sets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FCEEC-C480-BB47-8985-E90AEB538A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1351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/>
              <a:t>4.3 Data Splitting</a:t>
            </a:r>
            <a:endParaRPr sz="5400"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41095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/>
              <a:t>Random sampling</a:t>
            </a:r>
          </a:p>
          <a:p>
            <a:pPr lvl="1">
              <a:spcBef>
                <a:spcPts val="500"/>
              </a:spcBef>
            </a:pPr>
            <a:r>
              <a:rPr lang="en-US" sz="2400" dirty="0"/>
              <a:t>takes a simple random sample; does not take into account data attributes (e.g. chance that one class is all in one set and not the other)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Stratified random sampling: applies random sampling within subgroups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Split on basis of predictor values, e.g. maximum dissimilarity sampling</a:t>
            </a:r>
          </a:p>
          <a:p>
            <a:pPr lvl="1">
              <a:spcBef>
                <a:spcPts val="500"/>
              </a:spcBef>
            </a:pPr>
            <a:r>
              <a:rPr lang="en-US" sz="2400" dirty="0"/>
              <a:t>Test set has one sample; unallocated sample that is most dissimilar would be added to test set; to compare groups of points, can look at average or minimum of dissimilarities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FCEEC-C480-BB47-8985-E90AEB538A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8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8ED9F-FD19-8D46-91D9-6B9B4BC3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5" y="6131251"/>
            <a:ext cx="6203950" cy="33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962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</a:rPr>
              <a:t>K-fold cross-validation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3401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/>
              <a:t>Samples are randomly partitioned into k sets of roughly same size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Model is fit using all samples except the first subset (called the first fold); held-out samples are predicted by this model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First subset is returned to the training set and procedure repeats with second subset held out, and so on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The k resampled estimates of performance are summarized and used to understand relationship between tuning parameter(s) and model utility</a:t>
            </a:r>
          </a:p>
          <a:p>
            <a:pPr>
              <a:spcBef>
                <a:spcPts val="0"/>
              </a:spcBef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83229-16B2-0145-AD4B-73F31555E0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9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4C9BB-A329-6945-8A20-2B0D2CDC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03" y="5772150"/>
            <a:ext cx="94055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66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910</Words>
  <Application>Microsoft Macintosh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</vt:lpstr>
      <vt:lpstr>Helvetica Light</vt:lpstr>
      <vt:lpstr>Helvetica Neue</vt:lpstr>
      <vt:lpstr>White</vt:lpstr>
      <vt:lpstr>Chapter 4: Overfitting and Model Tuning</vt:lpstr>
      <vt:lpstr>4.1 The Problem of Overfitting</vt:lpstr>
      <vt:lpstr>4.1 The Problem of Overfitting</vt:lpstr>
      <vt:lpstr>4.2 Model Tuning</vt:lpstr>
      <vt:lpstr>Searching for the best parameters</vt:lpstr>
      <vt:lpstr>4.3 Data Splitting</vt:lpstr>
      <vt:lpstr>4.3 Data Splitting</vt:lpstr>
      <vt:lpstr>4.3 Data Splitting</vt:lpstr>
      <vt:lpstr>K-fold cross-validation</vt:lpstr>
      <vt:lpstr>K-fold cross-validation</vt:lpstr>
      <vt:lpstr>Repeated training/test splits</vt:lpstr>
      <vt:lpstr>Bootstrap</vt:lpstr>
      <vt:lpstr>Bootstrap</vt:lpstr>
      <vt:lpstr>4.7 Data Splitting Recommendations</vt:lpstr>
      <vt:lpstr>4.8 Choosing between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Exploratory Visualizations</dc:title>
  <dc:creator>Borghouts, Judith Willemijn</dc:creator>
  <cp:lastModifiedBy>Borghouts, Judith Willemijn</cp:lastModifiedBy>
  <cp:revision>388</cp:revision>
  <dcterms:created xsi:type="dcterms:W3CDTF">2020-03-17T04:01:23Z</dcterms:created>
  <dcterms:modified xsi:type="dcterms:W3CDTF">2020-06-03T15:19:30Z</dcterms:modified>
</cp:coreProperties>
</file>