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3792F-DAC4-4582-A2B8-9C965A8ED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18D138-8491-4D6B-81A4-A35BAEFBF4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C458D-990B-4DBA-9FF3-D176A3D98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DDCAA-05A4-4670-A78F-DB685539A46D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9B8F1-8B76-4B92-9C8F-E5FE78017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0172D-7759-4944-9695-F0FC1101A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BE70E-1B49-4FF8-ADD7-757E9FC36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415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202CE-642F-41D1-BCC4-B3C03CED1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AD4079-87DF-40C2-8926-AE38153FF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1A1AF-DDD4-4826-B885-2FB679CE0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DDCAA-05A4-4670-A78F-DB685539A46D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1DF39-8162-40F5-AA13-502FD6E9C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E23CF-6F28-4749-992F-1A8E6BFF4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BE70E-1B49-4FF8-ADD7-757E9FC36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95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3B3BEA-FF90-4F45-AEAF-3518608979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D19FC0-0889-44E5-BEF3-BFFEE644A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3AF75-2D63-4C07-840C-468045C29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DDCAA-05A4-4670-A78F-DB685539A46D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6EC0A-9AD0-47FE-844B-35FB1528C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6BC98-8117-4D21-849D-73211C254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BE70E-1B49-4FF8-ADD7-757E9FC36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85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33AEC-E2CD-4605-9B8B-8785D8665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F3AAD-2B46-42C7-AB54-3B5AA3AF8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96EAD-CEEA-45A6-B3C4-F03693910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DDCAA-05A4-4670-A78F-DB685539A46D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3ACE1-3B92-44E8-B664-5A6C61DF3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27CD0-E1C0-4684-8952-5FD7A0F4F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BE70E-1B49-4FF8-ADD7-757E9FC36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568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F406B-2AD9-46C5-AEDA-30C3AB5A3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89608C-DC93-4E64-9F94-93CB003AB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10938-4D44-490B-9D60-0D8A32ABA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DDCAA-05A4-4670-A78F-DB685539A46D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7D0C7-51CC-42B1-9691-8F3C6EC80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1AC0E-9E87-4D4E-862D-8ADBCA66D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BE70E-1B49-4FF8-ADD7-757E9FC36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84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A7AAC-C0E5-4697-8F18-6029544E5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B1F5B-0C14-408D-8D3D-304B418006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DB1253-B4B1-4239-909E-191CFBEEA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861B13-705A-4339-8C67-AD2D5FC77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DDCAA-05A4-4670-A78F-DB685539A46D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9CB4F-F7F0-4814-8602-560A4AC34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3364D1-1AEA-413E-9BC2-66FD2D45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BE70E-1B49-4FF8-ADD7-757E9FC36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6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DB4AA-5C6D-47CC-8D98-D8577A14A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4D9837-E2B7-4F37-B80B-B8C02017E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847CCC-0F27-430E-AA7D-A78E43C0E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50AFB2-9B9F-4C3C-A997-6A04ABD91A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8200D3-E36F-440B-962D-B843C9737B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B3F3BE-A0E4-4697-8E97-C7CB616DD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DDCAA-05A4-4670-A78F-DB685539A46D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736D35-8B57-402C-9FC5-1B36CED9E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0BF079-AE28-47DB-B40D-7B06DD6A8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BE70E-1B49-4FF8-ADD7-757E9FC36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283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94A0D-20E9-4230-BB6A-E450E69DD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21F48F-E600-4C36-91F0-E531719E9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DDCAA-05A4-4670-A78F-DB685539A46D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3D3A61-D92F-456A-A3E0-FFF0F1021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84CE0F-13DB-4E31-AC6A-F7CFF2856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BE70E-1B49-4FF8-ADD7-757E9FC36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7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A163B6-1E2B-4CBA-98E8-9F3A0E607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DDCAA-05A4-4670-A78F-DB685539A46D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FC1348-9FF1-4700-B534-5F69A636E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DBF9D3-25E9-4ADF-9577-8FB554C3C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BE70E-1B49-4FF8-ADD7-757E9FC36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1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623F9-F309-428C-A88C-785C2DA4B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15306-18FD-4B1C-92D7-11053FCF8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23DBA8-CC92-4A38-B6C5-DA8FCD548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F7539-73E3-4C4A-AC0B-48F63AB14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DDCAA-05A4-4670-A78F-DB685539A46D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C49F3D-44C6-44E8-B2C3-D6DA265B0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BD9EE-F947-4C55-BB49-B1F3DCF97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BE70E-1B49-4FF8-ADD7-757E9FC36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626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17D54-8096-494A-8296-C3CAF476E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7771A2-FC2C-4AAC-8833-3B3C102291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5DDFEC-DD54-442F-BED7-A61C03850C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422FE-3F27-4E9F-AC55-DD330361A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DDCAA-05A4-4670-A78F-DB685539A46D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C37F4F-DD0B-4133-9145-606722027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8B55F-8B77-4396-AF44-E6BCA3049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BE70E-1B49-4FF8-ADD7-757E9FC36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0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CB4A8F-C4DB-4D96-B4C1-DE59FC6CD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70A07-05BC-44E2-9157-A1D93537F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42A28-05EF-426C-9721-297B4F0E0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DDCAA-05A4-4670-A78F-DB685539A46D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2A63D-9AEF-4973-8057-97F5093943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5791D-A9D2-4EE3-9DC5-373134A1B0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BE70E-1B49-4FF8-ADD7-757E9FC36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83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1C857-164C-491F-9E77-A1C3946F63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3 A Review of the Predictive Modeling </a:t>
            </a:r>
            <a:r>
              <a:rPr lang="en-US" dirty="0" err="1"/>
              <a:t>Proess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CC5C3F-0E15-49E2-898A-61FDC4B993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Kayla Xue</a:t>
            </a:r>
          </a:p>
          <a:p>
            <a:r>
              <a:rPr lang="en-US" dirty="0"/>
              <a:t>03/06/2020</a:t>
            </a:r>
          </a:p>
        </p:txBody>
      </p:sp>
    </p:spTree>
    <p:extLst>
      <p:ext uri="{BB962C8B-B14F-4D97-AF65-F5344CB8AC3E}">
        <p14:creationId xmlns:p14="http://schemas.microsoft.com/office/powerpoint/2010/main" val="444769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F012B-7617-469B-968B-E3FABEA5E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3.7 Comparing models using the training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5857E-0458-4E6B-AA72-7A4D784B5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Prevents test set from being used during model development process</a:t>
            </a:r>
          </a:p>
          <a:p>
            <a:r>
              <a:rPr lang="en-US" dirty="0"/>
              <a:t>May evaluations are used to gauge the difference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772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D7344-93FD-4024-BD1D-A8F779F81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3.8 Feature Engineering without overfitting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F20EC-1D09-4E94-8F6E-78842ACD5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Resampling</a:t>
            </a:r>
          </a:p>
          <a:p>
            <a:r>
              <a:rPr lang="en-US"/>
              <a:t>Stress testing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559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8FA31-5E7D-4161-B992-0DD4DAAF7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3.2.1 Regression Metrics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BB541-4B6F-43FD-9F49-A6666DBB5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RMSE</a:t>
            </a:r>
          </a:p>
          <a:p>
            <a:pPr lvl="1"/>
            <a:r>
              <a:rPr lang="en-US" dirty="0"/>
              <a:t>When outcome is number</a:t>
            </a:r>
          </a:p>
          <a:p>
            <a:pPr lvl="1"/>
            <a:r>
              <a:rPr lang="en-US" dirty="0"/>
              <a:t>Average of the squared residuals </a:t>
            </a:r>
          </a:p>
          <a:p>
            <a:pPr lvl="2"/>
            <a:r>
              <a:rPr lang="en-US" dirty="0"/>
              <a:t>Residuals are the difference between the observed outcome and predicated outcome</a:t>
            </a:r>
          </a:p>
          <a:p>
            <a:r>
              <a:rPr lang="en-US" dirty="0"/>
              <a:t>R square</a:t>
            </a:r>
          </a:p>
          <a:p>
            <a:pPr lvl="1"/>
            <a:r>
              <a:rPr lang="en-US" dirty="0"/>
              <a:t>Coefficient of determination</a:t>
            </a:r>
          </a:p>
          <a:p>
            <a:pPr lvl="1"/>
            <a:r>
              <a:rPr lang="en-US" dirty="0"/>
              <a:t>Standard correlation between the observed and predicted values and squares it</a:t>
            </a:r>
          </a:p>
          <a:p>
            <a:pPr lvl="1"/>
            <a:r>
              <a:rPr lang="en-US" dirty="0"/>
              <a:t>It is the proportion of the total variability in the outcome that can be explained by the model</a:t>
            </a:r>
          </a:p>
          <a:p>
            <a:pPr lvl="1"/>
            <a:r>
              <a:rPr lang="en-US" dirty="0"/>
              <a:t>1</a:t>
            </a:r>
            <a:r>
              <a:rPr lang="en-US" dirty="0">
                <a:sym typeface="Wingdings" panose="05000000000000000000" pitchFamily="2" charset="2"/>
              </a:rPr>
              <a:t> </a:t>
            </a:r>
            <a:r>
              <a:rPr lang="en-US" dirty="0"/>
              <a:t>    0</a:t>
            </a:r>
            <a:r>
              <a:rPr lang="en-US" dirty="0">
                <a:sym typeface="Wingdings" panose="05000000000000000000" pitchFamily="2" charset="2"/>
              </a:rPr>
              <a:t>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653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E4C8E-6F3D-4366-84E4-165B76177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square issue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C16AB-3769-4221-8BDA-5FB59DC76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>
              <a:buFont typeface="+mj-lt"/>
              <a:buAutoNum type="arabicPeriod"/>
            </a:pPr>
            <a:r>
              <a:rPr lang="en-US" dirty="0"/>
              <a:t>A measure of correlation not accuracy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 model predict strong relationship with </a:t>
            </a:r>
            <a:r>
              <a:rPr lang="en-US" dirty="0" err="1"/>
              <a:t>obs</a:t>
            </a:r>
            <a:r>
              <a:rPr lang="en-US" dirty="0"/>
              <a:t> values but predicted values do not conform to linear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For example– ridership number high weekday, low weekend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 </a:t>
            </a:r>
            <a:r>
              <a:rPr lang="en-US" dirty="0" err="1"/>
              <a:t>squrare</a:t>
            </a:r>
            <a:r>
              <a:rPr lang="en-US" dirty="0"/>
              <a:t> as a performance metric can how very optimistic results when outcome has large variance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Recommend using RMSE instead of R square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BUT both RMSE and R square are </a:t>
            </a:r>
            <a:r>
              <a:rPr lang="en-US" dirty="0" err="1"/>
              <a:t>senstive</a:t>
            </a:r>
            <a:r>
              <a:rPr lang="en-US" dirty="0"/>
              <a:t> to extreme values</a:t>
            </a:r>
          </a:p>
        </p:txBody>
      </p:sp>
    </p:spTree>
    <p:extLst>
      <p:ext uri="{BB962C8B-B14F-4D97-AF65-F5344CB8AC3E}">
        <p14:creationId xmlns:p14="http://schemas.microsoft.com/office/powerpoint/2010/main" val="1282496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9DD61-8130-49B0-A421-93C35574A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Robust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45D18-AC1F-4F8B-8A21-975CE88A7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Seek to find numerical summaries for the majority of data</a:t>
            </a:r>
          </a:p>
          <a:p>
            <a:r>
              <a:rPr lang="en-US" dirty="0"/>
              <a:t>Down-weight</a:t>
            </a:r>
          </a:p>
          <a:p>
            <a:r>
              <a:rPr lang="en-US" dirty="0"/>
              <a:t>Rank ordering </a:t>
            </a:r>
          </a:p>
          <a:p>
            <a:r>
              <a:rPr lang="en-US" dirty="0"/>
              <a:t>Rank correlation</a:t>
            </a:r>
          </a:p>
          <a:p>
            <a:r>
              <a:rPr lang="en-US" dirty="0"/>
              <a:t>Median absolute deviation(MAD)</a:t>
            </a:r>
          </a:p>
        </p:txBody>
      </p:sp>
    </p:spTree>
    <p:extLst>
      <p:ext uri="{BB962C8B-B14F-4D97-AF65-F5344CB8AC3E}">
        <p14:creationId xmlns:p14="http://schemas.microsoft.com/office/powerpoint/2010/main" val="419200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35393-7E7D-47DE-B06C-CBF88E933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3.2.2 Classification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98FC4-0FD5-4DAE-94A2-1434AF6CC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Confusion matric</a:t>
            </a:r>
          </a:p>
          <a:p>
            <a:pPr lvl="1"/>
            <a:r>
              <a:rPr lang="en-US" dirty="0"/>
              <a:t>Cross tabulation of </a:t>
            </a:r>
            <a:r>
              <a:rPr lang="en-US" dirty="0" err="1"/>
              <a:t>obs</a:t>
            </a:r>
            <a:r>
              <a:rPr lang="en-US" dirty="0"/>
              <a:t> and predicted classes</a:t>
            </a:r>
          </a:p>
          <a:p>
            <a:r>
              <a:rPr lang="en-US" dirty="0"/>
              <a:t>Sensitivity</a:t>
            </a:r>
          </a:p>
          <a:p>
            <a:pPr lvl="1"/>
            <a:r>
              <a:rPr lang="en-US" dirty="0"/>
              <a:t>True positive-probability that is truly predicted</a:t>
            </a:r>
          </a:p>
          <a:p>
            <a:pPr lvl="1"/>
            <a:r>
              <a:rPr lang="en-US" dirty="0"/>
              <a:t>PPV-probability that prediction is true </a:t>
            </a:r>
          </a:p>
          <a:p>
            <a:r>
              <a:rPr lang="en-US" dirty="0"/>
              <a:t>Specificity</a:t>
            </a:r>
          </a:p>
          <a:p>
            <a:pPr lvl="1"/>
            <a:r>
              <a:rPr lang="en-US" dirty="0"/>
              <a:t>False positive</a:t>
            </a:r>
          </a:p>
          <a:p>
            <a:pPr lvl="1"/>
            <a:r>
              <a:rPr lang="en-US" dirty="0"/>
              <a:t>NPV</a:t>
            </a:r>
          </a:p>
          <a:p>
            <a:r>
              <a:rPr lang="en-US" dirty="0"/>
              <a:t>Precision</a:t>
            </a:r>
          </a:p>
          <a:p>
            <a:pPr lvl="1"/>
            <a:r>
              <a:rPr lang="en-US" dirty="0"/>
              <a:t>Proportion of events that are predicted correctly out of total number of predicted events</a:t>
            </a:r>
          </a:p>
          <a:p>
            <a:r>
              <a:rPr lang="en-US" dirty="0"/>
              <a:t>Recall</a:t>
            </a:r>
          </a:p>
          <a:p>
            <a:pPr lvl="1"/>
            <a:r>
              <a:rPr lang="en-US" dirty="0"/>
              <a:t>Equivalent to </a:t>
            </a:r>
            <a:r>
              <a:rPr lang="en-US" dirty="0" err="1"/>
              <a:t>sensitigity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55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F2C70-4349-4E3C-AEEA-52B0B21BC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3.22 Classification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2AE3A-3109-452D-8756-BD9805EE8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Gini&amp;Entropy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Only penalize models that are </a:t>
            </a:r>
            <a:r>
              <a:rPr lang="en-US" dirty="0" err="1"/>
              <a:t>quivocal</a:t>
            </a:r>
            <a:endParaRPr lang="en-US" dirty="0"/>
          </a:p>
          <a:p>
            <a:r>
              <a:rPr lang="en-US" dirty="0"/>
              <a:t>Log-likelihood</a:t>
            </a:r>
          </a:p>
          <a:p>
            <a:pPr lvl="1"/>
            <a:r>
              <a:rPr lang="en-US" dirty="0"/>
              <a:t>Only one to use in true class information</a:t>
            </a:r>
          </a:p>
          <a:p>
            <a:pPr lvl="1"/>
            <a:r>
              <a:rPr lang="en-US" dirty="0"/>
              <a:t>It penalizes poor models in supervised manner</a:t>
            </a:r>
          </a:p>
          <a:p>
            <a:r>
              <a:rPr lang="en-US" dirty="0"/>
              <a:t>ROC</a:t>
            </a:r>
          </a:p>
          <a:p>
            <a:pPr lvl="1"/>
            <a:r>
              <a:rPr lang="en-US" dirty="0"/>
              <a:t>False positive vs true positive rate</a:t>
            </a:r>
          </a:p>
          <a:p>
            <a:r>
              <a:rPr lang="en-US" dirty="0"/>
              <a:t>Precision recall curve?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367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F26BD-BBA2-4CE2-942F-E5A385228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3.4 Resampling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AB60F-B51A-4467-A8EB-D2466F4DF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V-fold cross validation </a:t>
            </a:r>
          </a:p>
          <a:p>
            <a:pPr lvl="1"/>
            <a:r>
              <a:rPr lang="en-US" dirty="0"/>
              <a:t>V=10, 10 versions of 90% data, 10 versions of remaining 10% for each resample</a:t>
            </a:r>
          </a:p>
          <a:p>
            <a:r>
              <a:rPr lang="en-US" dirty="0"/>
              <a:t>Repeated v fold cross validation-to avoid relatively noisier</a:t>
            </a:r>
          </a:p>
          <a:p>
            <a:r>
              <a:rPr lang="en-US" dirty="0"/>
              <a:t>Leave one out cross validation-for small training set</a:t>
            </a:r>
          </a:p>
          <a:p>
            <a:r>
              <a:rPr lang="en-US" dirty="0"/>
              <a:t>Monte Carlo Cross Validation</a:t>
            </a:r>
          </a:p>
          <a:p>
            <a:pPr lvl="1"/>
            <a:r>
              <a:rPr lang="en-US" dirty="0"/>
              <a:t>Splits overlap info </a:t>
            </a:r>
          </a:p>
          <a:p>
            <a:r>
              <a:rPr lang="en-US" dirty="0"/>
              <a:t>Bootstrap(out of bag sample)</a:t>
            </a:r>
          </a:p>
          <a:p>
            <a:pPr lvl="1"/>
            <a:r>
              <a:rPr lang="en-US" dirty="0"/>
              <a:t>Resampled with replacement</a:t>
            </a:r>
          </a:p>
          <a:p>
            <a:pPr lvl="1"/>
            <a:r>
              <a:rPr lang="en-US" dirty="0"/>
              <a:t>63.2% that member is included in bootstrap sample at least once</a:t>
            </a:r>
          </a:p>
        </p:txBody>
      </p:sp>
    </p:spTree>
    <p:extLst>
      <p:ext uri="{BB962C8B-B14F-4D97-AF65-F5344CB8AC3E}">
        <p14:creationId xmlns:p14="http://schemas.microsoft.com/office/powerpoint/2010/main" val="4142899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0C1F2-D954-41FA-8CB0-10F11D937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3.4.4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D8084-59D3-49E0-B16C-D77229198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Rolling origin forecasting </a:t>
            </a:r>
          </a:p>
          <a:p>
            <a:pPr lvl="1"/>
            <a:r>
              <a:rPr lang="en-US" dirty="0"/>
              <a:t>Time series or strong seasonal or other chronic trends in data</a:t>
            </a:r>
          </a:p>
          <a:p>
            <a:pPr lvl="1"/>
            <a:r>
              <a:rPr lang="en-US" dirty="0"/>
              <a:t>Overlap , not random </a:t>
            </a:r>
          </a:p>
          <a:p>
            <a:pPr lvl="1"/>
            <a:r>
              <a:rPr lang="en-US" dirty="0"/>
              <a:t>Assessment data is not remainder of training set data</a:t>
            </a:r>
          </a:p>
          <a:p>
            <a:r>
              <a:rPr lang="en-US" dirty="0"/>
              <a:t>Validation</a:t>
            </a:r>
          </a:p>
          <a:p>
            <a:pPr lvl="1"/>
            <a:r>
              <a:rPr lang="en-US" dirty="0"/>
              <a:t>In between training and testing</a:t>
            </a:r>
          </a:p>
          <a:p>
            <a:pPr lvl="1"/>
            <a:r>
              <a:rPr lang="en-US" dirty="0"/>
              <a:t>Estimate performance of training model</a:t>
            </a:r>
          </a:p>
          <a:p>
            <a:r>
              <a:rPr lang="en-US" dirty="0"/>
              <a:t>Variance &amp; Bias</a:t>
            </a:r>
          </a:p>
          <a:p>
            <a:pPr lvl="1"/>
            <a:r>
              <a:rPr lang="en-US" dirty="0"/>
              <a:t>Bias smaller in 10 fold than 5 fold</a:t>
            </a:r>
          </a:p>
          <a:p>
            <a:pPr lvl="1"/>
            <a:r>
              <a:rPr lang="en-US" dirty="0"/>
              <a:t>Recommend using 10 fold for less larger training set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819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CFCEC-03CA-4C3A-8324-BBEAF64F3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3.5-3.6 Tuning and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866CB-5381-461F-A585-37E9A48B60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K-nearest neighbor</a:t>
            </a:r>
          </a:p>
          <a:p>
            <a:r>
              <a:rPr lang="en-US" dirty="0"/>
              <a:t>Two categories</a:t>
            </a:r>
          </a:p>
          <a:p>
            <a:pPr lvl="1"/>
            <a:r>
              <a:rPr lang="en-US" dirty="0"/>
              <a:t>Predefine (grid search)</a:t>
            </a:r>
          </a:p>
          <a:p>
            <a:pPr lvl="1"/>
            <a:r>
              <a:rPr lang="en-US" dirty="0"/>
              <a:t>Incrementally determine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12C772-100F-4020-BFDC-F80D101C10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Main turning parameters</a:t>
            </a:r>
          </a:p>
          <a:p>
            <a:pPr lvl="1"/>
            <a:r>
              <a:rPr lang="en-US" dirty="0"/>
              <a:t>Number of hidden unites</a:t>
            </a:r>
          </a:p>
          <a:p>
            <a:pPr lvl="1"/>
            <a:r>
              <a:rPr lang="en-US" dirty="0"/>
              <a:t>Activation function</a:t>
            </a:r>
          </a:p>
          <a:p>
            <a:pPr lvl="1"/>
            <a:r>
              <a:rPr lang="en-US" dirty="0"/>
              <a:t>Dropout rate</a:t>
            </a:r>
          </a:p>
          <a:p>
            <a:r>
              <a:rPr lang="en-US" dirty="0"/>
              <a:t>Gradient based optimization</a:t>
            </a:r>
          </a:p>
          <a:p>
            <a:r>
              <a:rPr lang="en-US" dirty="0" err="1"/>
              <a:t>Byesian</a:t>
            </a:r>
            <a:r>
              <a:rPr lang="en-US" dirty="0"/>
              <a:t> optimization</a:t>
            </a:r>
          </a:p>
          <a:p>
            <a:r>
              <a:rPr lang="en-US" dirty="0"/>
              <a:t>Optimization bias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404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1663</TotalTime>
  <Words>449</Words>
  <Application>Microsoft Office PowerPoint</Application>
  <PresentationFormat>Widescreen</PresentationFormat>
  <Paragraphs>87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Chapter 3 A Review of the Predictive Modeling Proess</vt:lpstr>
      <vt:lpstr>3.2.1 Regression Metrics </vt:lpstr>
      <vt:lpstr>R square issue</vt:lpstr>
      <vt:lpstr>Robust techniques</vt:lpstr>
      <vt:lpstr>3.2.2 Classification Metrics</vt:lpstr>
      <vt:lpstr>3.22 Classification Metrics</vt:lpstr>
      <vt:lpstr>3.4 Resampling</vt:lpstr>
      <vt:lpstr>3.4.4  </vt:lpstr>
      <vt:lpstr>3.5-3.6 Tuning and Optimization</vt:lpstr>
      <vt:lpstr>3.7 Comparing models using the training set</vt:lpstr>
      <vt:lpstr>3.8 Feature Engineering without overfitting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 A Review of the Predictive Modeling Proess</dc:title>
  <dc:creator>Kayla Xue</dc:creator>
  <cp:lastModifiedBy>Kayla Xue</cp:lastModifiedBy>
  <cp:revision>22</cp:revision>
  <dcterms:created xsi:type="dcterms:W3CDTF">2020-03-06T22:02:47Z</dcterms:created>
  <dcterms:modified xsi:type="dcterms:W3CDTF">2020-03-11T04:27:12Z</dcterms:modified>
</cp:coreProperties>
</file>