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57" r:id="rId3"/>
    <p:sldId id="260" r:id="rId4"/>
    <p:sldId id="261" r:id="rId5"/>
    <p:sldId id="263" r:id="rId6"/>
    <p:sldId id="267" r:id="rId7"/>
    <p:sldId id="258" r:id="rId8"/>
    <p:sldId id="264" r:id="rId9"/>
    <p:sldId id="262" r:id="rId10"/>
    <p:sldId id="266" r:id="rId11"/>
    <p:sldId id="268" r:id="rId12"/>
    <p:sldId id="270" r:id="rId13"/>
    <p:sldId id="272" r:id="rId14"/>
    <p:sldId id="271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60"/>
  </p:normalViewPr>
  <p:slideViewPr>
    <p:cSldViewPr snapToGrid="0">
      <p:cViewPr>
        <p:scale>
          <a:sx n="100" d="100"/>
          <a:sy n="100" d="100"/>
        </p:scale>
        <p:origin x="25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F059-D00B-4D79-BA84-08E3249A785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0547-EDE3-4898-B9BB-CB133DAA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workflow then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547-EDE3-4898-B9BB-CB133DAA7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672-2884-48B9-984E-E6AF1645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AB57C-8F4E-46EB-9991-BC90C399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DC85-F891-4B99-B7D9-F3172B0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FA46-C6FB-49E7-8CF5-E3DA83BF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2C68-ED97-4E10-BA46-59850430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C9B2-8E12-48AF-83D1-76917AD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AC50F-EDEA-4C66-A7B6-9313F084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AC7A-B4C2-4F28-BA03-D6433538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2D33-D09B-448B-8219-08798A95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4743-AC0F-4BFE-921F-1A3F7F0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2DF29-AB36-4FD9-AB52-C7805930B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83EC-2F59-4610-85BA-22C284EC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C878-FFFC-4963-A2E8-D65118FC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13D5-EF78-4EF5-83BA-2CB08E07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EE21-0847-4C3F-A278-7707C9EA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1C10-FACE-4153-8086-1ACA081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7194-4BCD-4DBE-9A95-C31891BE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BA3B-C315-4D14-913F-1BBECC35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400D-D144-4287-9B56-4D804C8B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E36-0C0F-451C-96D9-E8F8445F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D50B-66FB-4A6C-AFD2-C9BCE0CC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9D1D-4BEB-45D9-A6BC-2EC6D2C8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EE10-960E-4646-86A7-AC51DD15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3234-4B47-4FC3-8ECB-68D03C8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1608-E3CB-46E8-8676-03B7AC8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2376-FEF7-48E3-921C-F5FE2685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2EED-1686-47E0-B09E-172A83C55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F9F1D-DBCF-4D2C-970F-C1BC9296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BACF0-09CC-44EC-9D76-C03F7E9B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3DBCD-9C72-4535-8A95-03FF52A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EB8F-1607-4A59-869F-E6CCFB2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7EA-976C-430D-ADD0-9DD665DB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B0CD8-ADDB-4E00-9191-32D78E64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1790-FEF4-45A6-8CB2-13A141B39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717BC-363B-4769-B794-AC45E597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078B-1925-4122-976F-94A07CB9C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27089-75A1-40FA-907D-17C8D284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B8AF-3EE1-4ACB-98C3-93EA5B6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040C3-AEEB-4A0C-AF36-CBB9A20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5F5A-16C1-422F-9C0F-F0D5ACF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C9A49-F204-4B3A-838B-727218EB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A429-4ECF-4C39-9A64-2DFBA54C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6C25-0BA6-47E5-A334-C11DCA44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B2850-E78D-4E0A-963D-3A8B62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55EAA-09D0-4B0D-A95B-8C7D3F9F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05BE8-DC2A-45A6-9C87-89F2DE63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30F4-798A-4EE2-BDC1-C7AFDE5D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A77D-1AC6-4B2E-932F-64FAFDE8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6628E-4405-464A-B6CA-9DCE790B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CE7C-852B-4E32-B6B5-ACF2487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40AF-8A10-4D3E-8C79-EF40E845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8FD7-C116-4715-888D-5D50A0E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B611-D8D4-481D-9F2D-66A14B89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051A0-CA7C-4F84-9D9E-A5992226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7F88-334F-4C8C-A463-FF5B71A3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F401-DD58-440E-8CBF-9DCD09D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20C9-226F-4CD0-A68A-48F7AD83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00FD-106C-4082-A5C0-E99938E2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104D-F62E-423E-82A0-BD3B1C67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7A7E-E70F-4002-835C-78E59C8D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AAD6-9377-4346-A2F3-31E2400C7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B121-9E64-484D-9A17-953BF5683A7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D8D6-61A9-4D03-826E-FE2AB0939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2F93-7DB3-4701-B645-741A7F03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8B89-9027-40F6-A33D-8FF606C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9A0A-69D4-4DA1-BCE0-EEE24BE42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18</a:t>
            </a:r>
            <a:br>
              <a:rPr lang="en-US" dirty="0"/>
            </a:br>
            <a:r>
              <a:rPr lang="en-US" dirty="0"/>
              <a:t>Model Basics with </a:t>
            </a:r>
            <a:r>
              <a:rPr lang="en-US" dirty="0" err="1"/>
              <a:t>modelr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1FF9-8503-4BB9-A07A-34D8C998A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Understand the essence of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0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83F6-5350-44EE-BF32-89D56AE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Residual Plots</a:t>
            </a:r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905E182C-6478-4DA8-9257-8BD12A63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47933"/>
            <a:ext cx="6586489" cy="3775886"/>
          </a:xfrm>
        </p:spPr>
        <p:txBody>
          <a:bodyPr>
            <a:normAutofit/>
          </a:bodyPr>
          <a:lstStyle/>
          <a:p>
            <a:r>
              <a:rPr lang="en-US" sz="2000" dirty="0"/>
              <a:t>How to interpret the y axis ?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C69742-03E1-4DA7-8D85-AB2A943C5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3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BE92-26B6-4584-B301-DF322EFB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rlm</a:t>
            </a:r>
            <a:r>
              <a:rPr lang="en-US" dirty="0"/>
              <a:t>() to 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C66F-202E-4CD8-84B6-A4B66F9F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788A7-8D11-438D-B756-84F9408B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96256"/>
            <a:ext cx="6419850" cy="45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3ED3-EF45-4003-9FE8-076DE5724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20 – Many Models with </a:t>
            </a:r>
            <a:r>
              <a:rPr lang="en-US" dirty="0" err="1"/>
              <a:t>purrr</a:t>
            </a:r>
            <a:r>
              <a:rPr lang="en-US" dirty="0"/>
              <a:t> and broom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DC92-624D-42AA-B6DC-389290E68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BAA-423E-454A-9BD2-4DEDC7F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vs. </a:t>
            </a:r>
            <a:r>
              <a:rPr lang="en-US" dirty="0" err="1"/>
              <a:t>Unnesting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C545F3-008E-44E3-91F5-681510FE5B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6794"/>
            <a:ext cx="5181600" cy="35139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7A28D-4D7B-4CFF-AB92-6A14C72FBD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0125" y="2286794"/>
            <a:ext cx="333375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3EF9-6FF6-46FF-AAB3-03EDB75CA43D}"/>
              </a:ext>
            </a:extLst>
          </p:cNvPr>
          <p:cNvSpPr txBox="1"/>
          <p:nvPr/>
        </p:nvSpPr>
        <p:spPr>
          <a:xfrm>
            <a:off x="914400" y="1304925"/>
            <a:ext cx="425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Grouping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frame with a column that is a list of other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7D1E6-A590-4C08-8D4D-44FE85ACE3AD}"/>
              </a:ext>
            </a:extLst>
          </p:cNvPr>
          <p:cNvSpPr txBox="1"/>
          <p:nvPr/>
        </p:nvSpPr>
        <p:spPr>
          <a:xfrm>
            <a:off x="6457950" y="1514474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regular data frame and can plot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65632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766-E6A3-41B9-A45D-38D0A2CA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 –other than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C9CB-8C3E-49FF-9C83-37E04CAB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broom::glance(model)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21F74-8948-4D72-AE66-8F1AC3EE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4" y="2714625"/>
            <a:ext cx="5599095" cy="2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702-2851-40E4-A0FD-BBB894C5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57600" cy="1168400"/>
          </a:xfrm>
        </p:spPr>
        <p:txBody>
          <a:bodyPr/>
          <a:lstStyle/>
          <a:p>
            <a:r>
              <a:rPr lang="en-US" dirty="0"/>
              <a:t>List-columns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84B4-36EB-4708-9900-7154EC475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::map()</a:t>
            </a:r>
          </a:p>
          <a:p>
            <a:pPr lvl="1"/>
            <a:r>
              <a:rPr lang="en-US" dirty="0"/>
              <a:t>Apply model to each element in the list</a:t>
            </a:r>
          </a:p>
          <a:p>
            <a:r>
              <a:rPr lang="en-US" dirty="0" err="1"/>
              <a:t>Tidyr</a:t>
            </a:r>
            <a:r>
              <a:rPr lang="en-US" dirty="0"/>
              <a:t>::Nest()</a:t>
            </a:r>
          </a:p>
          <a:p>
            <a:pPr lvl="1"/>
            <a:r>
              <a:rPr lang="en-US" dirty="0"/>
              <a:t>Convert grouped data to list</a:t>
            </a:r>
          </a:p>
          <a:p>
            <a:r>
              <a:rPr lang="en-US" dirty="0"/>
              <a:t>Mutate()</a:t>
            </a:r>
          </a:p>
          <a:p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7D0E-8A0E-43DD-AF95-32BA8D11F6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str_split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Vector to list</a:t>
            </a:r>
          </a:p>
          <a:p>
            <a:r>
              <a:rPr lang="en-US" dirty="0" err="1"/>
              <a:t>Unnest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E2A06-B16D-4493-AF48-C3EA61694622}"/>
              </a:ext>
            </a:extLst>
          </p:cNvPr>
          <p:cNvSpPr txBox="1"/>
          <p:nvPr/>
        </p:nvSpPr>
        <p:spPr>
          <a:xfrm>
            <a:off x="6096000" y="564605"/>
            <a:ext cx="4981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Vectorised</a:t>
            </a:r>
            <a:r>
              <a:rPr lang="en-US" sz="4400" dirty="0">
                <a:latin typeface="+mj-lt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08038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79A1-E7F5-4F10-B128-EB570C4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Simplifying list-columns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9544-2F42-4045-810B-FB993F73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single value, use mutate() with </a:t>
            </a:r>
            <a:r>
              <a:rPr lang="en-US" dirty="0" err="1"/>
              <a:t>map_lgl</a:t>
            </a:r>
            <a:r>
              <a:rPr lang="en-US" dirty="0"/>
              <a:t>, </a:t>
            </a:r>
            <a:r>
              <a:rPr lang="en-US" dirty="0" err="1"/>
              <a:t>map_int,map_dbl,map_chr</a:t>
            </a:r>
            <a:endParaRPr lang="en-US" dirty="0"/>
          </a:p>
          <a:p>
            <a:r>
              <a:rPr lang="en-US" dirty="0"/>
              <a:t>For many values, use </a:t>
            </a:r>
            <a:r>
              <a:rPr lang="en-US" dirty="0" err="1"/>
              <a:t>unnest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969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8DA7-299E-4F5A-B902-AF76C37E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B8D3-2A06-4EDD-9AFC-5CFF5E0A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Pg356- 2</a:t>
            </a:r>
          </a:p>
          <a:p>
            <a:r>
              <a:rPr lang="en-US" dirty="0" err="1"/>
              <a:t>Pg</a:t>
            </a:r>
            <a:r>
              <a:rPr lang="en-US" dirty="0"/>
              <a:t> 395-3</a:t>
            </a:r>
          </a:p>
          <a:p>
            <a:r>
              <a:rPr lang="en-US" dirty="0"/>
              <a:t>Pg415-2,4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4E5F-6837-4B2E-A663-241E5E89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3E3D-57D9-406F-BA88-BF7151B7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 define a family of models </a:t>
            </a:r>
          </a:p>
          <a:p>
            <a:r>
              <a:rPr lang="en-US" dirty="0"/>
              <a:t>Second-generate a fitted model</a:t>
            </a:r>
          </a:p>
          <a:p>
            <a:r>
              <a:rPr lang="en-US" dirty="0"/>
              <a:t>What is the difference between + and *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F901D-3FFE-473B-A0E7-E385A1AC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987006"/>
            <a:ext cx="5839754" cy="13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AD41-8CED-43EB-AB16-2A7C343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9FE0-BDA5-4BC5-AE64-BE40D1E67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Geom_abline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1E1F77-5849-4C14-9B18-F7B043812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8856" y="2875756"/>
            <a:ext cx="4819650" cy="29432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2E69A-9D3D-4C3F-8D4D-F75CDB3B7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10 models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20F14E8-BCE7-4694-B6DC-482F57DECA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63873"/>
            <a:ext cx="5183188" cy="316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40B-7A8E-4A90-9DB7-A5F51908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ED9A-84D5-40E4-ABBC-803EE6F9D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Overlay best 10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52C18-0E2D-4FE9-A9AB-01DB23032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442DC-77D2-4270-AC61-807866E8AB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00C3F7-2427-429D-95C1-28F1C95E8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23796"/>
            <a:ext cx="5157787" cy="324714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1ADFB8-5DC1-42EF-B42F-B8CF8505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644259" cy="34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A657-9CF0-422E-AD1E-FB1581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8086-2A10-4F6D-ACCD-DAF9772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Add_predictions</a:t>
            </a:r>
            <a:r>
              <a:rPr lang="en-US" dirty="0"/>
              <a:t>()</a:t>
            </a:r>
          </a:p>
          <a:p>
            <a:r>
              <a:rPr lang="en-US" dirty="0" err="1"/>
              <a:t>Add_residuals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Average residuals will always be ZERO</a:t>
            </a:r>
          </a:p>
          <a:p>
            <a:r>
              <a:rPr lang="en-US" dirty="0" err="1"/>
              <a:t>Gather_predictions</a:t>
            </a:r>
            <a:r>
              <a:rPr lang="en-US" dirty="0"/>
              <a:t>()</a:t>
            </a:r>
          </a:p>
          <a:p>
            <a:r>
              <a:rPr lang="en-US" dirty="0" err="1"/>
              <a:t>Spread_predictions</a:t>
            </a:r>
            <a:r>
              <a:rPr lang="en-US" dirty="0"/>
              <a:t>()</a:t>
            </a:r>
          </a:p>
          <a:p>
            <a:r>
              <a:rPr lang="en-US" dirty="0"/>
              <a:t>Pretty=TRUE</a:t>
            </a:r>
          </a:p>
          <a:p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na.warn</a:t>
            </a:r>
            <a:endParaRPr lang="en-US" dirty="0"/>
          </a:p>
          <a:p>
            <a:pPr lvl="1"/>
            <a:r>
              <a:rPr lang="en-US" dirty="0"/>
              <a:t>Makes sure you get a warning for dropping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682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F60-EDC1-4161-BAEA-14E3B7CF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64C3-EBE7-479A-AD00-A49EE791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stats::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Generalised</a:t>
            </a:r>
            <a:r>
              <a:rPr lang="en-US" dirty="0"/>
              <a:t> linear models extend linear models to include non-continuous responses (e.g. binary data or counts). </a:t>
            </a:r>
          </a:p>
          <a:p>
            <a:r>
              <a:rPr lang="en-US" dirty="0" err="1"/>
              <a:t>mgcv</a:t>
            </a:r>
            <a:r>
              <a:rPr lang="en-US" dirty="0"/>
              <a:t>::gam()</a:t>
            </a:r>
          </a:p>
          <a:p>
            <a:r>
              <a:rPr lang="en-US" dirty="0" err="1"/>
              <a:t>glmnet</a:t>
            </a:r>
            <a:r>
              <a:rPr lang="en-US" dirty="0"/>
              <a:t>::</a:t>
            </a:r>
            <a:r>
              <a:rPr lang="en-US" dirty="0" err="1"/>
              <a:t>glmnet</a:t>
            </a:r>
            <a:r>
              <a:rPr lang="en-US" dirty="0"/>
              <a:t>()</a:t>
            </a:r>
          </a:p>
          <a:p>
            <a:r>
              <a:rPr lang="en-US" dirty="0"/>
              <a:t>MASS::</a:t>
            </a:r>
            <a:r>
              <a:rPr lang="en-US" dirty="0" err="1"/>
              <a:t>rlm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Good for outliers</a:t>
            </a:r>
          </a:p>
          <a:p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r>
              <a:rPr lang="en-US" dirty="0" err="1"/>
              <a:t>randomForest</a:t>
            </a:r>
            <a:r>
              <a:rPr lang="en-US" dirty="0"/>
              <a:t>::</a:t>
            </a:r>
            <a:r>
              <a:rPr lang="en-US" dirty="0" err="1"/>
              <a:t>randomForest</a:t>
            </a:r>
            <a:r>
              <a:rPr lang="en-US" dirty="0"/>
              <a:t>()</a:t>
            </a:r>
          </a:p>
          <a:p>
            <a:r>
              <a:rPr lang="en-US" dirty="0" err="1"/>
              <a:t>xgboost</a:t>
            </a:r>
            <a:r>
              <a:rPr lang="en-US" dirty="0"/>
              <a:t>::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2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3BFE-41CC-4134-AF55-FC3ED86D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43563"/>
          </a:xfrm>
        </p:spPr>
        <p:txBody>
          <a:bodyPr/>
          <a:lstStyle/>
          <a:p>
            <a:r>
              <a:rPr lang="en-US" dirty="0"/>
              <a:t>Newton-Raphson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423C-6880-49C5-A785-52B4FCCE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07856"/>
            <a:ext cx="6343650" cy="4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149E-CE42-43CB-910D-8908C7AA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B9105B-B623-45B7-A129-9AC5AD6C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1825625"/>
            <a:ext cx="4469231" cy="45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161F-0363-4A97-A56B-9BEACE4A6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19 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DFE3-D729-4082-A48A-CFAE8BAB7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254</Words>
  <Application>Microsoft Office PowerPoint</Application>
  <PresentationFormat>Widescreen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Chapter 18 Model Basics with modelr</vt:lpstr>
      <vt:lpstr>PowerPoint Presentation</vt:lpstr>
      <vt:lpstr>PowerPoint Presentation</vt:lpstr>
      <vt:lpstr>PowerPoint Presentation</vt:lpstr>
      <vt:lpstr>Useful functions</vt:lpstr>
      <vt:lpstr>Other Models </vt:lpstr>
      <vt:lpstr>PowerPoint Presentation</vt:lpstr>
      <vt:lpstr>PowerPoint Presentation</vt:lpstr>
      <vt:lpstr>Chapter 19 Model Building</vt:lpstr>
      <vt:lpstr>Residual Plots</vt:lpstr>
      <vt:lpstr>Use rlm() to remove outliers</vt:lpstr>
      <vt:lpstr>Chapter 20 – Many Models with purrr and broom</vt:lpstr>
      <vt:lpstr>Nesting vs. Unnesting</vt:lpstr>
      <vt:lpstr>Model quality –other than residuals</vt:lpstr>
      <vt:lpstr>List-columns</vt:lpstr>
      <vt:lpstr>Simplifying list-columns </vt:lpstr>
      <vt:lpstr>Exercises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Model Basics with modelr</dc:title>
  <dc:creator>Kayla Xue</dc:creator>
  <cp:lastModifiedBy>Kayla Xue</cp:lastModifiedBy>
  <cp:revision>21</cp:revision>
  <dcterms:created xsi:type="dcterms:W3CDTF">2020-02-12T00:11:17Z</dcterms:created>
  <dcterms:modified xsi:type="dcterms:W3CDTF">2020-02-13T01:22:41Z</dcterms:modified>
</cp:coreProperties>
</file>