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410" r:id="rId3"/>
    <p:sldId id="425" r:id="rId4"/>
    <p:sldId id="426" r:id="rId5"/>
    <p:sldId id="420" r:id="rId6"/>
    <p:sldId id="424" r:id="rId7"/>
    <p:sldId id="421" r:id="rId8"/>
    <p:sldId id="427" r:id="rId9"/>
    <p:sldId id="428" r:id="rId10"/>
    <p:sldId id="429" r:id="rId11"/>
    <p:sldId id="430" r:id="rId12"/>
    <p:sldId id="432" r:id="rId13"/>
    <p:sldId id="433" r:id="rId14"/>
    <p:sldId id="436" r:id="rId15"/>
    <p:sldId id="441" r:id="rId16"/>
    <p:sldId id="422" r:id="rId17"/>
    <p:sldId id="423" r:id="rId18"/>
    <p:sldId id="437" r:id="rId19"/>
    <p:sldId id="438" r:id="rId20"/>
    <p:sldId id="439" r:id="rId21"/>
    <p:sldId id="4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861"/>
  </p:normalViewPr>
  <p:slideViewPr>
    <p:cSldViewPr snapToGrid="0" snapToObjects="1">
      <p:cViewPr varScale="1">
        <p:scale>
          <a:sx n="80" d="100"/>
          <a:sy n="8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F0FD-5D9D-CB48-80C4-16A01F2AE47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63534-FDE9-E94E-B076-D038695C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52"/>
              </a:spcBef>
            </a:pPr>
            <a:r>
              <a:rPr lang="en-US" sz="1200" dirty="0"/>
              <a:t>Initial subset of predictors is selected and is used to estimate performance of the model (E1)</a:t>
            </a:r>
          </a:p>
          <a:p>
            <a:pPr>
              <a:spcBef>
                <a:spcPts val="352"/>
              </a:spcBef>
            </a:pPr>
            <a:r>
              <a:rPr lang="en-US" sz="1200" dirty="0"/>
              <a:t>Predictor subset is slightly changed, and another model is created with an estimated error rate (E2)</a:t>
            </a:r>
          </a:p>
          <a:p>
            <a:pPr>
              <a:spcBef>
                <a:spcPts val="352"/>
              </a:spcBef>
            </a:pPr>
            <a:r>
              <a:rPr lang="en-US" sz="1200" dirty="0"/>
              <a:t>If E2 &lt; E1, the new feature set is accepted</a:t>
            </a:r>
          </a:p>
          <a:p>
            <a:r>
              <a:rPr lang="en-US" sz="1200" dirty="0"/>
              <a:t>If E2 &gt; E1, may still be accepted based on some probability p</a:t>
            </a:r>
            <a:r>
              <a:rPr lang="en-US" sz="1200" baseline="-25000" dirty="0"/>
              <a:t>i</a:t>
            </a:r>
            <a:r>
              <a:rPr lang="en-US" sz="1200" baseline="30000" dirty="0"/>
              <a:t>a</a:t>
            </a:r>
            <a:r>
              <a:rPr lang="en-US" sz="1200" baseline="-25000" dirty="0"/>
              <a:t>, </a:t>
            </a:r>
            <a:r>
              <a:rPr lang="en-US" sz="1200" dirty="0"/>
              <a:t>where </a:t>
            </a:r>
            <a:r>
              <a:rPr lang="en-US" sz="1200" dirty="0" err="1"/>
              <a:t>i</a:t>
            </a:r>
            <a:r>
              <a:rPr lang="en-US" sz="1200" dirty="0"/>
              <a:t> is the iteration of the process (p</a:t>
            </a:r>
            <a:r>
              <a:rPr lang="en-US" sz="1200" baseline="-25000" dirty="0"/>
              <a:t>i</a:t>
            </a:r>
            <a:r>
              <a:rPr lang="en-US" sz="1200" baseline="30000" dirty="0"/>
              <a:t>a</a:t>
            </a:r>
            <a:r>
              <a:rPr lang="en-US" sz="1200" dirty="0"/>
              <a:t> decreases over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Shown to be effective at finding optimal solutions of complex, multivariate functions.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Chromosome is a binary vector that has the same length as the number of predictors in the data set.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are tasked with finding optimal solutions from the 2n possible combinations of predictor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Shown to be effective at finding optimal solutions of complex, multivariate functions.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Chromosome is a binary vector that has the same length as the number of predictors in the data set.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are tasked with finding optimal solutions from the 2n possible combinations of predictor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data set is large, use separate data sets for selecting features, tuning models, and validating the final model (and feature set).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small training sets, proper resampling is critical.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amount of data is not too small, we also recommend setting aside a small test set to double check that no gross errors have been committed.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6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8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4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Wrapper methods: in essence,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methods are search algorithms that treat the predictors as the inputs and utilize model performance as the output to be optimized.</a:t>
            </a:r>
          </a:p>
          <a:p>
            <a:endParaRPr lang="en-US" dirty="0"/>
          </a:p>
          <a:p>
            <a:r>
              <a:rPr lang="en-US" dirty="0"/>
              <a:t>Filter methods: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 for classification problems, each predictor could be individually evaluated to check if there is a plausible relationship between it and the observed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2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F5CF-0FD3-EF43-889F-8190C7B8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F036D-23EA-D24A-8346-628950F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35F2-9113-064C-9CFC-6AD525C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3B43-4E81-4C4D-8DB9-CFD29C73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B28B-0970-754A-B321-CB6118B2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CB24-6C39-2049-A8B5-AD398979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3182F-CC96-0343-A4BB-97DC04DF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368E-3115-7644-A1BB-C4D24E7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69FB-5C00-A543-8D72-36ECC887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3C0E-96A1-1A40-A4A5-1ADED7A7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55E2-275F-9A48-BB36-72D094F1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8510-BA83-1249-BFDF-4D3DFF0C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C162-C466-6F4E-BFF0-D56D0FFC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B441-744F-4A46-85CB-3AB697B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6F22-9C78-2348-BD11-6B69D2DB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73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1BC-728D-524C-B819-00CD2EFC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FD05-7A2D-F944-AB1F-ED833C3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CC1-191C-0D4E-9CB4-B09AC4E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7558-6637-2641-9519-90641E7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2501-6E0C-504B-AB4B-9197BD7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BE9-BD5C-6C41-B8EC-66AEE269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CAB7-CB90-9C4B-9250-1AAA04E4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2467-C549-B14C-A9AD-A4BF728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ED90-7C31-F247-9D8F-AC8730EB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EF00-AA27-2947-AD89-CC94CD1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A18-881A-9E43-B58E-B6558572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93BA-F3A6-A94B-B439-77E40424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A5DA-E798-8345-9807-CC6C0764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BF67-C052-9E47-8D14-F774BB99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E64A-24E0-4C49-A410-72E1BB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30DC-25A6-6949-9EA2-90A4B0D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0B2-FC8B-4D43-85C3-2CF266C4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0E61-DFDD-AE4C-97E2-AB00D6534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3636-4CD4-A24E-96C4-33E9D70C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2FB66-D11C-AC4C-AA74-BBE68375F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B1EE-69E9-5042-B019-9ED9D3D9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0889B-EC2E-3744-883E-A561205D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AA478-8A9F-0E4D-81F2-12A0EB7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975A4-FF76-824E-8946-91C96930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2E1F-DBBC-0B42-B23A-7F62FD9E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C919-BBD1-1A46-BB29-4CAB481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638EC-94C3-3A4E-BDC7-4358FED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76AF4-3274-6942-AD10-D48B2A12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EA735-2F72-BA48-A235-DE3F552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D92-8B79-F346-BD75-8A5366BF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802A-51D3-7148-95A4-026AE3AE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539-8EB6-C24C-8031-44C85C28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F319-1545-9D47-8974-DD9F9A2E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F781B-E6F9-9D40-8D8C-5D3CC41F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0039-DF8F-8346-B9FB-BE8B2498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2E-F816-5641-891F-28F42269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2CF0-0E4A-A14B-AA77-DE0AF7F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DBB-6A01-1D45-9ABC-9C128EF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D422D-B4B2-6843-869F-06D651D2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0961-5BA3-6141-AF2C-EB18E116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688E3-F259-D846-A2A5-0F94720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4E00-E2EE-7041-BEA8-CC77133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49E7-AB2E-7D4A-A230-5AE7736F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3552-6F44-BE42-AB06-0815B445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935B-093E-2F43-A303-E284F235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B663-481F-0E48-B4F0-863C90C5B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B476-F904-A54F-88CD-A21B6A4E02E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BCED-E42C-BF4E-AA6C-ADCEB93B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A8D8-95DC-AB46-9F4E-1C68E06EB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875467" y="1151930"/>
            <a:ext cx="8251031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4100">
                <a:solidFill>
                  <a:schemeClr val="accent1"/>
                </a:solidFill>
              </a:defRPr>
            </a:pPr>
            <a:r>
              <a:rPr lang="en-GB" sz="3797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Chapter 19: An Introduction to Feature Selection</a:t>
            </a:r>
            <a:endParaRPr sz="2812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xfrm>
            <a:off x="1875467" y="3473649"/>
            <a:ext cx="7168028" cy="794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Judith </a:t>
            </a:r>
            <a:r>
              <a:rPr dirty="0" err="1">
                <a:solidFill>
                  <a:schemeClr val="tx1"/>
                </a:solidFill>
              </a:rPr>
              <a:t>Borghouts</a:t>
            </a:r>
            <a:endParaRPr lang="en-GB" dirty="0">
              <a:solidFill>
                <a:schemeClr val="tx1"/>
              </a:solidFill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26</a:t>
            </a:r>
            <a:r>
              <a:rPr lang="en-GB" dirty="0">
                <a:solidFill>
                  <a:schemeClr val="tx1"/>
                </a:solidFill>
              </a:rPr>
              <a:t> August 2020</a:t>
            </a:r>
          </a:p>
        </p:txBody>
      </p:sp>
    </p:spTree>
    <p:extLst>
      <p:ext uri="{BB962C8B-B14F-4D97-AF65-F5344CB8AC3E}">
        <p14:creationId xmlns:p14="http://schemas.microsoft.com/office/powerpoint/2010/main" val="25558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For predictive (rather than explanatory) models: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Many of the criticisms of wrapper methods focus on use of statistical hypothesis tests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Methodologies based on dubious statistical principals may still lead to very accurate models</a:t>
            </a:r>
          </a:p>
          <a:p>
            <a:pPr lvl="1">
              <a:spcBef>
                <a:spcPts val="352"/>
              </a:spcBef>
            </a:pPr>
            <a:endParaRPr lang="en-US" sz="22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28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dirty="0"/>
              <a:t>Stepwise selection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After each candidate variable is added to the model, each term is reevaluated for removal from the model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Makes the search procedure less greedy, exacerbates the problem of repeated hypothesis testing</a:t>
            </a:r>
          </a:p>
          <a:p>
            <a:pPr>
              <a:spcBef>
                <a:spcPts val="352"/>
              </a:spcBef>
            </a:pPr>
            <a:r>
              <a:rPr lang="en-US" dirty="0"/>
              <a:t>Backwards selection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initial model contains all predictors which are then iteratively removed to determine which are not significantly contributing to the model.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92875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</a:t>
            </a:r>
            <a:r>
              <a:rPr lang="en-US" sz="3800" dirty="0"/>
              <a:t>Backwards selection</a:t>
            </a:r>
            <a:endParaRPr sz="3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12</a:t>
            </a:fld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D6257-FA21-E347-ABE1-8CC3BEB3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27" y="1966776"/>
            <a:ext cx="6244346" cy="41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65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</a:t>
            </a:r>
            <a:r>
              <a:rPr lang="en-US" sz="3800" dirty="0"/>
              <a:t>Simulated annealing</a:t>
            </a:r>
            <a:endParaRPr sz="3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13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36D2F-BA3C-9942-B9B4-785C5691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479550"/>
            <a:ext cx="4279900" cy="4876800"/>
          </a:xfrm>
          <a:prstGeom prst="rect">
            <a:avLst/>
          </a:prstGeom>
        </p:spPr>
      </p:pic>
      <p:sp>
        <p:nvSpPr>
          <p:cNvPr id="5" name="Shape 142">
            <a:extLst>
              <a:ext uri="{FF2B5EF4-FFF2-40B4-BE49-F238E27FC236}">
                <a16:creationId xmlns:a16="http://schemas.microsoft.com/office/drawing/2014/main" id="{D6D051F9-8C0F-2140-815A-04DF04AD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4281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Initial subset of predictors used to estimate performance of the model (E1)</a:t>
            </a:r>
          </a:p>
          <a:p>
            <a:pPr>
              <a:spcBef>
                <a:spcPts val="352"/>
              </a:spcBef>
            </a:pPr>
            <a:r>
              <a:rPr lang="en-US" sz="2400" dirty="0"/>
              <a:t>Slight change subset and second model created with an estimated error rate (E2)</a:t>
            </a:r>
          </a:p>
          <a:p>
            <a:pPr>
              <a:spcBef>
                <a:spcPts val="352"/>
              </a:spcBef>
            </a:pPr>
            <a:r>
              <a:rPr lang="en-US" sz="2400" dirty="0"/>
              <a:t>If E2 &lt; E1, the new feature set is accepted</a:t>
            </a:r>
          </a:p>
          <a:p>
            <a:pPr>
              <a:spcBef>
                <a:spcPts val="352"/>
              </a:spcBef>
            </a:pPr>
            <a:r>
              <a:rPr lang="en-US" sz="2400" dirty="0"/>
              <a:t>If E2 &gt; E1, may still be accepted based on probability p</a:t>
            </a:r>
            <a:r>
              <a:rPr lang="en-US" sz="2400" baseline="-25000" dirty="0"/>
              <a:t>i</a:t>
            </a:r>
            <a:r>
              <a:rPr lang="en-US" sz="2400" baseline="30000" dirty="0"/>
              <a:t>a</a:t>
            </a:r>
            <a:endParaRPr lang="en-US" sz="2250" baseline="30000" dirty="0"/>
          </a:p>
          <a:p>
            <a:r>
              <a:rPr lang="en-US" sz="2250" dirty="0"/>
              <a:t>Avoids a local optimum</a:t>
            </a:r>
          </a:p>
          <a:p>
            <a:r>
              <a:rPr lang="en-US" sz="2250" dirty="0"/>
              <a:t>Less greedy: by accepting “bad” solutions, able to continue the search in other spaces</a:t>
            </a:r>
          </a:p>
        </p:txBody>
      </p:sp>
    </p:spTree>
    <p:extLst>
      <p:ext uri="{BB962C8B-B14F-4D97-AF65-F5344CB8AC3E}">
        <p14:creationId xmlns:p14="http://schemas.microsoft.com/office/powerpoint/2010/main" val="1180952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</a:t>
            </a:r>
            <a:r>
              <a:rPr lang="en-US" sz="3600" dirty="0"/>
              <a:t>Genetic algorithms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14</a:t>
            </a:fld>
            <a:endParaRPr lang="en-NL"/>
          </a:p>
        </p:txBody>
      </p:sp>
      <p:sp>
        <p:nvSpPr>
          <p:cNvPr id="5" name="Shape 142">
            <a:extLst>
              <a:ext uri="{FF2B5EF4-FFF2-40B4-BE49-F238E27FC236}">
                <a16:creationId xmlns:a16="http://schemas.microsoft.com/office/drawing/2014/main" id="{49076567-8DCE-3A47-9AFF-BA62C1E5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38637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Shown to be effective at finding optimal solutions of complex, multivariate functions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Imitates evolutionary process: current population of solutions reproduce children which compete to survive (finding the optimal solutions)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i="1" dirty="0"/>
              <a:t>Reproduction</a:t>
            </a:r>
            <a:r>
              <a:rPr lang="en-US" sz="2400" dirty="0"/>
              <a:t>: split at random position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i="1" dirty="0"/>
              <a:t>Crossover</a:t>
            </a:r>
            <a:r>
              <a:rPr lang="en-US" sz="2400" dirty="0"/>
              <a:t>: head of one chromosome is combined with the tail of the other chromosome and vice versa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i="1" dirty="0"/>
              <a:t>Mutation</a:t>
            </a:r>
            <a:r>
              <a:rPr lang="en-US" sz="2400" dirty="0"/>
              <a:t>: Binary value of new chromosomes can be randomly selected and changed to the other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2E9B5-8BC9-5344-AF5F-C31C5603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15" y="2083489"/>
            <a:ext cx="5822085" cy="26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81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</a:t>
            </a:r>
            <a:r>
              <a:rPr lang="en-US" sz="3600" dirty="0"/>
              <a:t>Genetic algorithms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15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5C00B-4B90-CC4C-92C1-9B915790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37" y="1690688"/>
            <a:ext cx="6088926" cy="4315974"/>
          </a:xfrm>
          <a:prstGeom prst="rect">
            <a:avLst/>
          </a:prstGeom>
        </p:spPr>
      </p:pic>
      <p:sp>
        <p:nvSpPr>
          <p:cNvPr id="5" name="Shape 142">
            <a:extLst>
              <a:ext uri="{FF2B5EF4-FFF2-40B4-BE49-F238E27FC236}">
                <a16:creationId xmlns:a16="http://schemas.microsoft.com/office/drawing/2014/main" id="{49076567-8DCE-3A47-9AFF-BA62C1E5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3863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Chromosome is a binary vector that has the same length as the number of predictors in the data set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GAs are tasked with finding optimal solutions from the 2</a:t>
            </a:r>
            <a:r>
              <a:rPr lang="en-US" sz="2400" baseline="30000" dirty="0"/>
              <a:t>n</a:t>
            </a:r>
            <a:r>
              <a:rPr lang="en-US" sz="2400" dirty="0"/>
              <a:t> possible combinations of predictor sets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4460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19.4 Filter methods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Evaluate predictors prior to training the model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Based on this evaluation, subset of predictors are entered into the model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Most techniques evaluate predictors in </a:t>
            </a:r>
            <a:r>
              <a:rPr lang="en-US" sz="2250" i="1" dirty="0"/>
              <a:t>isolation</a:t>
            </a:r>
            <a:r>
              <a:rPr lang="en-US" sz="2250" dirty="0"/>
              <a:t>: may select important, but redundant, predictors that are correlated with other predictors</a:t>
            </a:r>
          </a:p>
          <a:p>
            <a:pPr>
              <a:spcBef>
                <a:spcPts val="352"/>
              </a:spcBef>
            </a:pPr>
            <a:r>
              <a:rPr lang="en-US" sz="2250" i="1" dirty="0"/>
              <a:t>Multiplicity</a:t>
            </a:r>
            <a:r>
              <a:rPr lang="en-US" sz="2250" dirty="0"/>
              <a:t>: if large number of statistical tests used to determine which predictors have statistically significant relationships with the outcome, false-positive probability increases</a:t>
            </a:r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19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19.5 Selection bias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The following situations increase the likelihood of selection bias: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Data set is small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Number of predictors is large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Predictive model is powerful, which is more likely to over-fit the data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No independent test set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Recommendations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If l</a:t>
            </a:r>
            <a:r>
              <a:rPr lang="en-US" sz="2250" b="1" dirty="0"/>
              <a:t>arge</a:t>
            </a:r>
            <a:r>
              <a:rPr lang="en-US" sz="2250" dirty="0"/>
              <a:t> dataset: use separate data sets for feature selection, model tuning, validating final model (and feature set)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If </a:t>
            </a:r>
            <a:r>
              <a:rPr lang="en-US" sz="2250" b="1" dirty="0"/>
              <a:t>small</a:t>
            </a:r>
            <a:r>
              <a:rPr lang="en-US" sz="2250" dirty="0"/>
              <a:t> dataset: resampling</a:t>
            </a:r>
          </a:p>
          <a:p>
            <a:pPr lvl="1">
              <a:spcBef>
                <a:spcPts val="352"/>
              </a:spcBef>
            </a:pPr>
            <a:r>
              <a:rPr lang="en-US" sz="2250" dirty="0"/>
              <a:t>If </a:t>
            </a:r>
            <a:r>
              <a:rPr lang="en-US" sz="2250" b="1" dirty="0"/>
              <a:t>moderately</a:t>
            </a:r>
            <a:r>
              <a:rPr lang="en-US" sz="2250" dirty="0"/>
              <a:t> sized dataset: set aside small test set to test for gross </a:t>
            </a:r>
            <a:r>
              <a:rPr lang="en-US" sz="2250" dirty="0" err="1"/>
              <a:t>erors</a:t>
            </a:r>
            <a:endParaRPr lang="en-US" sz="22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11925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19.6 Case study: Predicting Cognitive Impairment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Predicting onset of Alzheimer’s disease from biomarkers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Sample of 333 patients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Training: 267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Test: 66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Recursive feature elimination used for several models and 66 subset sizes ranging from 1-131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6880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19.6 Case study: Predicting Cognitive Impairment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19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3A814-340A-9E4E-8AE3-30294128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44" y="1448684"/>
            <a:ext cx="5274511" cy="5149671"/>
          </a:xfrm>
          <a:prstGeom prst="rect">
            <a:avLst/>
          </a:prstGeom>
        </p:spPr>
      </p:pic>
      <p:sp>
        <p:nvSpPr>
          <p:cNvPr id="8" name="Shape 142">
            <a:extLst>
              <a:ext uri="{FF2B5EF4-FFF2-40B4-BE49-F238E27FC236}">
                <a16:creationId xmlns:a16="http://schemas.microsoft.com/office/drawing/2014/main" id="{01A2A3D2-B6EA-8747-BCD0-A3D924FE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2919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b="1" dirty="0"/>
              <a:t>LDA</a:t>
            </a:r>
            <a:r>
              <a:rPr lang="en-US" sz="2250" dirty="0"/>
              <a:t> improvement</a:t>
            </a:r>
            <a:endParaRPr lang="en-US" sz="2250" b="1" dirty="0"/>
          </a:p>
          <a:p>
            <a:pPr>
              <a:spcBef>
                <a:spcPts val="352"/>
              </a:spcBef>
            </a:pPr>
            <a:r>
              <a:rPr lang="en-US" sz="2250" b="1" dirty="0"/>
              <a:t>Random forest </a:t>
            </a:r>
            <a:r>
              <a:rPr lang="en-US" sz="2250" dirty="0"/>
              <a:t>little change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Naïve Bayes </a:t>
            </a:r>
            <a:r>
              <a:rPr lang="en-US" sz="2250" dirty="0"/>
              <a:t>slight improvement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Logistic regression </a:t>
            </a:r>
            <a:r>
              <a:rPr lang="en-US" sz="2250" dirty="0"/>
              <a:t>little change until ±50 predictors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K-nearest neighbor </a:t>
            </a:r>
            <a:r>
              <a:rPr lang="en-US" sz="2250" dirty="0"/>
              <a:t>&amp; </a:t>
            </a:r>
            <a:r>
              <a:rPr lang="en-US" sz="2250" b="1" dirty="0"/>
              <a:t>SVM</a:t>
            </a:r>
            <a:r>
              <a:rPr lang="en-US" sz="2250" dirty="0"/>
              <a:t>: suffered considerably</a:t>
            </a:r>
          </a:p>
          <a:p>
            <a:pPr lvl="1">
              <a:spcBef>
                <a:spcPts val="352"/>
              </a:spcBef>
            </a:pPr>
            <a:r>
              <a:rPr lang="en-US" sz="1450" dirty="0"/>
              <a:t>SVM: high specificity and low sensitivity; poor results likely result of class imbalance</a:t>
            </a:r>
          </a:p>
          <a:p>
            <a:pPr lvl="1">
              <a:spcBef>
                <a:spcPts val="352"/>
              </a:spcBef>
            </a:pPr>
            <a:endParaRPr sz="1850" dirty="0"/>
          </a:p>
        </p:txBody>
      </p:sp>
    </p:spTree>
    <p:extLst>
      <p:ext uri="{BB962C8B-B14F-4D97-AF65-F5344CB8AC3E}">
        <p14:creationId xmlns:p14="http://schemas.microsoft.com/office/powerpoint/2010/main" val="302821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Reducing predictors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Model with less predictors may be more interpretable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Less costly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Some models may be negatively affected by non-informative predictors</a:t>
            </a:r>
            <a:br>
              <a:rPr lang="en-US" sz="2250" dirty="0"/>
            </a:br>
            <a:endParaRPr lang="en-US" sz="2250" dirty="0"/>
          </a:p>
          <a:p>
            <a:pPr>
              <a:spcBef>
                <a:spcPts val="352"/>
              </a:spcBef>
            </a:pPr>
            <a:r>
              <a:rPr lang="en-US" sz="2250" i="1" dirty="0"/>
              <a:t>Unsupervised </a:t>
            </a:r>
            <a:r>
              <a:rPr lang="en-US" sz="2250" dirty="0"/>
              <a:t>methods: outcome is ignored during elimination of predictors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E.g., removing predictors that are highly correlated or near-zero variance predictors</a:t>
            </a:r>
          </a:p>
          <a:p>
            <a:pPr>
              <a:spcBef>
                <a:spcPts val="352"/>
              </a:spcBef>
            </a:pPr>
            <a:r>
              <a:rPr lang="en-US" sz="2250" i="1" dirty="0"/>
              <a:t>Supervised</a:t>
            </a:r>
            <a:r>
              <a:rPr lang="en-US" sz="2250" dirty="0"/>
              <a:t> methods: outcome is typically used to quantify the importance of the predictors</a:t>
            </a:r>
          </a:p>
          <a:p>
            <a:pPr lvl="1">
              <a:spcBef>
                <a:spcPts val="352"/>
              </a:spcBef>
            </a:pPr>
            <a:r>
              <a:rPr lang="en-US" sz="2000" dirty="0"/>
              <a:t>E.g., predictors are specifically selected for the purpose of increasing accuracy or to find a subset of predictors to reduce the complexity of the model</a:t>
            </a:r>
          </a:p>
          <a:p>
            <a:pPr lvl="1">
              <a:spcBef>
                <a:spcPts val="352"/>
              </a:spcBef>
            </a:pPr>
            <a:endParaRPr lang="en-US" sz="18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6299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19.6 Case study: Predicting Cognitive Impairment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20</a:t>
            </a:fld>
            <a:endParaRPr lang="en-NL"/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01A2A3D2-B6EA-8747-BCD0-A3D924FE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2919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Moderate correlation between ROC values of test set and resampling results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More uncertainty in test set results (smaller sample)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More optimistic for naïve Bayes, logistic regression, K-nearest neighbor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RFE benefits for several models and did not result in selection bias</a:t>
            </a:r>
          </a:p>
          <a:p>
            <a:pPr>
              <a:spcBef>
                <a:spcPts val="352"/>
              </a:spcBef>
            </a:pPr>
            <a:endParaRPr lang="en-US" sz="14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17A3-6279-BC41-A990-D09A3568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25" y="1448989"/>
            <a:ext cx="4828674" cy="52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937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19.6 Case study: Predicting Cognitive Impairment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21</a:t>
            </a:fld>
            <a:endParaRPr lang="en-NL"/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01A2A3D2-B6EA-8747-BCD0-A3D924FE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1001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Leading models LDA and random forest quite different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28 of the LDA predictors are not in the random forest model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Both models contain three predictors with large influence on model; after this, importance scores begin to disagree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Feature selection poor method for determining most significant variables in the </a:t>
            </a:r>
            <a:r>
              <a:rPr lang="en-US" sz="2250" i="1" dirty="0"/>
              <a:t>data</a:t>
            </a:r>
            <a:r>
              <a:rPr lang="en-US" sz="2250" dirty="0"/>
              <a:t>, as opposed to which predictors most influenced the </a:t>
            </a:r>
            <a:r>
              <a:rPr lang="en-US" sz="2250" i="1" dirty="0"/>
              <a:t>model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Different models will score predictors differently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Statistical methods more appropriate for determining which predictors are associated with outcome</a:t>
            </a:r>
          </a:p>
          <a:p>
            <a:pPr>
              <a:spcBef>
                <a:spcPts val="352"/>
              </a:spcBef>
            </a:pPr>
            <a:endParaRPr lang="en-US" sz="14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</p:spTree>
    <p:extLst>
      <p:ext uri="{BB962C8B-B14F-4D97-AF65-F5344CB8AC3E}">
        <p14:creationId xmlns:p14="http://schemas.microsoft.com/office/powerpoint/2010/main" val="27272157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19.1 Consequences of using Non-informative Predictors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260834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Example: solubility QSAR data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10-500 non-informative predictors added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Trees and MARS models </a:t>
            </a:r>
            <a:r>
              <a:rPr lang="en-US" sz="2250" dirty="0"/>
              <a:t>not affected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Built-in feature selection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Random forests </a:t>
            </a:r>
            <a:r>
              <a:rPr lang="en-US" sz="2250" dirty="0"/>
              <a:t>moderate degradation</a:t>
            </a:r>
          </a:p>
          <a:p>
            <a:pPr>
              <a:spcBef>
                <a:spcPts val="352"/>
              </a:spcBef>
            </a:pPr>
            <a:r>
              <a:rPr lang="en-US" sz="2250" b="1" dirty="0"/>
              <a:t>Parametrically structured models </a:t>
            </a:r>
            <a:r>
              <a:rPr lang="en-US" sz="2250" dirty="0"/>
              <a:t>most affected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E.g., linear regression, partial least squares, neural networks</a:t>
            </a:r>
          </a:p>
          <a:p>
            <a:pPr lvl="1">
              <a:spcBef>
                <a:spcPts val="352"/>
              </a:spcBef>
            </a:pPr>
            <a:endParaRPr lang="en-US" sz="1600" dirty="0"/>
          </a:p>
          <a:p>
            <a:pPr lvl="1">
              <a:spcBef>
                <a:spcPts val="352"/>
              </a:spcBef>
            </a:pPr>
            <a:endParaRPr lang="en-US" sz="18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3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CD8BF-6F9B-D349-B131-C120D92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27" y="1173267"/>
            <a:ext cx="6026807" cy="55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49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19.1 Consequences of using Non-informative Predictors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26083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How can we reduce complexity without negatively affecting model effectiveness?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4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CD8BF-6F9B-D349-B131-C120D92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27" y="1173267"/>
            <a:ext cx="6026807" cy="55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827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19.2 Approaches for Reducing Number of Predictors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5</a:t>
            </a:fld>
            <a:endParaRPr lang="en-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5B676-D67F-9244-B8C8-5DE24D7A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29131"/>
              </p:ext>
            </p:extLst>
          </p:nvPr>
        </p:nvGraphicFramePr>
        <p:xfrm>
          <a:off x="1070303" y="2189638"/>
          <a:ext cx="9729216" cy="277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08">
                  <a:extLst>
                    <a:ext uri="{9D8B030D-6E8A-4147-A177-3AD203B41FA5}">
                      <a16:colId xmlns:a16="http://schemas.microsoft.com/office/drawing/2014/main" val="341046049"/>
                    </a:ext>
                  </a:extLst>
                </a:gridCol>
                <a:gridCol w="4864608">
                  <a:extLst>
                    <a:ext uri="{9D8B030D-6E8A-4147-A177-3AD203B41FA5}">
                      <a16:colId xmlns:a16="http://schemas.microsoft.com/office/drawing/2014/main" val="1389966210"/>
                    </a:ext>
                  </a:extLst>
                </a:gridCol>
              </a:tblGrid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90672"/>
                  </a:ext>
                </a:extLst>
              </a:tr>
              <a:tr h="221766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evaluate multiple models, using procedures that add and/or remove predictors to find the optimal combination that maximizes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evaluate the relevance of the predictors outside of the predictive models and subsequently model only the predictors that pass some criterion.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8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39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19.2 Approaches for Reducing Number of Predictors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6</a:t>
            </a:fld>
            <a:endParaRPr lang="en-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5B676-D67F-9244-B8C8-5DE24D7A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1693"/>
              </p:ext>
            </p:extLst>
          </p:nvPr>
        </p:nvGraphicFramePr>
        <p:xfrm>
          <a:off x="1069848" y="2185416"/>
          <a:ext cx="972921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08">
                  <a:extLst>
                    <a:ext uri="{9D8B030D-6E8A-4147-A177-3AD203B41FA5}">
                      <a16:colId xmlns:a16="http://schemas.microsoft.com/office/drawing/2014/main" val="341046049"/>
                    </a:ext>
                  </a:extLst>
                </a:gridCol>
                <a:gridCol w="4864608">
                  <a:extLst>
                    <a:ext uri="{9D8B030D-6E8A-4147-A177-3AD203B41FA5}">
                      <a16:colId xmlns:a16="http://schemas.microsoft.com/office/drawing/2014/main" val="13899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many models are evaluated, which increases computation time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increased risk of overfitting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 more computationally efficient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selection criterion not directly related to the effectiveness of the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most filter methods evaluate each predictor separately, and, consequently, redundant (i.e., highly-correlated) predictors may be selected and important interactions between variables will not be able to be quantified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8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4705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classical forward selection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Conduct a search of the predictors to determine which, when entered into the model, produce the best results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E.g., classical forward selection for linear regression</a:t>
            </a:r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7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5BC8F-2A96-5246-BEC8-2F10C3A9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84" y="3005647"/>
            <a:ext cx="5683031" cy="37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42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methods: classical forward selection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Issues with this approach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Forward search procedure is greedy; does not re-evaluate past solutions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Same data evaluated many times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Maximizing </a:t>
            </a:r>
            <a:r>
              <a:rPr lang="en-US" sz="2250" u="sng" dirty="0"/>
              <a:t>statistical significance </a:t>
            </a:r>
            <a:r>
              <a:rPr lang="en-US" sz="2250" dirty="0"/>
              <a:t>⧣ maximizing more </a:t>
            </a:r>
            <a:r>
              <a:rPr lang="en-US" sz="2250" u="sng" dirty="0"/>
              <a:t>relevant accuracy-based quantities</a:t>
            </a:r>
          </a:p>
          <a:p>
            <a:pPr lvl="1">
              <a:spcBef>
                <a:spcPts val="352"/>
              </a:spcBef>
            </a:pPr>
            <a:endParaRPr lang="en-US"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69441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19.3 Wrapper methods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Mitigation approaches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More complex search procedures may be more effective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Using some measure of predictive performance such as RMSE, classification accuracy, ROC curve</a:t>
            </a:r>
          </a:p>
          <a:p>
            <a:pPr lvl="2">
              <a:spcBef>
                <a:spcPts val="352"/>
              </a:spcBef>
            </a:pPr>
            <a:r>
              <a:rPr lang="en-US" sz="1800" dirty="0"/>
              <a:t>when choosing between two models with the same RMSE, the simpler model with fewer predictors is preferable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2250" dirty="0"/>
              <a:t>Correlation-based feature selection: finds subset of predictors that have strong correlation with outcome and weak between-predictor correlations</a:t>
            </a:r>
          </a:p>
          <a:p>
            <a:pPr lvl="1">
              <a:spcBef>
                <a:spcPts val="352"/>
              </a:spcBef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9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37A29-1095-6D4B-90E3-3C98CB5D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1" y="4612948"/>
            <a:ext cx="3218098" cy="9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8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1458</Words>
  <Application>Microsoft Macintosh PowerPoint</Application>
  <PresentationFormat>Widescreen</PresentationFormat>
  <Paragraphs>174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Office Theme</vt:lpstr>
      <vt:lpstr>Chapter 19: An Introduction to Feature Selection</vt:lpstr>
      <vt:lpstr>Reducing predictors</vt:lpstr>
      <vt:lpstr>19.1 Consequences of using Non-informative Predictors</vt:lpstr>
      <vt:lpstr>19.1 Consequences of using Non-informative Predictors</vt:lpstr>
      <vt:lpstr>19.2 Approaches for Reducing Number of Predictors</vt:lpstr>
      <vt:lpstr>19.2 Approaches for Reducing Number of Predictors</vt:lpstr>
      <vt:lpstr>19.3 Wrapper methods: classical forward selection</vt:lpstr>
      <vt:lpstr>19.3 Wrapper methods: classical forward selection</vt:lpstr>
      <vt:lpstr>19.3 Wrapper methods</vt:lpstr>
      <vt:lpstr>19.3 Wrapper methods</vt:lpstr>
      <vt:lpstr>19.3 Wrapper methods</vt:lpstr>
      <vt:lpstr>19.3 Wrapper methods: Backwards selection</vt:lpstr>
      <vt:lpstr>19.3 Wrapper methods: Simulated annealing</vt:lpstr>
      <vt:lpstr>19.3 Wrapper methods: Genetic algorithms</vt:lpstr>
      <vt:lpstr>19.3 Wrapper methods: Genetic algorithms</vt:lpstr>
      <vt:lpstr>19.4 Filter methods</vt:lpstr>
      <vt:lpstr>19.5 Selection bias</vt:lpstr>
      <vt:lpstr>19.6 Case study: Predicting Cognitive Impairment</vt:lpstr>
      <vt:lpstr>19.6 Case study: Predicting Cognitive Impairment</vt:lpstr>
      <vt:lpstr>19.6 Case study: Predicting Cognitive Impairment</vt:lpstr>
      <vt:lpstr>19.6 Case study: Predicting Cognitive Impairment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Measuring Performance in Classification Models</dc:title>
  <dc:creator>Borghouts, Judith Willemijn</dc:creator>
  <cp:lastModifiedBy>Borghouts, Judith</cp:lastModifiedBy>
  <cp:revision>243</cp:revision>
  <dcterms:created xsi:type="dcterms:W3CDTF">2020-07-14T03:11:32Z</dcterms:created>
  <dcterms:modified xsi:type="dcterms:W3CDTF">2020-08-26T16:54:23Z</dcterms:modified>
</cp:coreProperties>
</file>