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66BA-EDEB-49F1-8E3A-1E2FFDDE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E678A-267B-482E-8969-E51DD907E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8F16-F184-4CCF-9F86-B1B0CD80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1E3D-F8BF-46C8-AE2E-482215C5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F4A7-4DFC-4C6A-83C1-946B4ADC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24E3-0B06-4B9F-889C-E19BFE69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E99A1-7C4C-460A-946A-0ED413272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E20C-CE4F-42FC-9719-C2C305F5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74BD-684A-42DD-96FC-093439F4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3D06-CB3C-4791-904E-B82D9502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7D4B0-6853-418E-9625-58E6ABAE6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DE6BC-390D-463F-9B71-FFC4119E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81CF-B715-4EEA-861C-D0F66CA6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E46D-578F-4BA1-A2EE-BE25BAF1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319F-6485-49D0-A21C-70FD01F1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5CA4-BFC1-4C37-9C7B-0E117EE6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29B5-4D2D-45B3-A181-20549A4F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4F34-DED7-4A38-B638-47D336BB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5CFA-4D04-4A59-A2A2-048D1277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6CD54-D977-40A5-93DE-252727A1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1273-4610-4057-B234-21AF60AB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ED79-C28D-427D-8B26-316FA962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21AC-55D1-4C8B-BC77-0D9F369E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E84F-57F8-4A2C-B6C2-262DBE95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DABE-0F52-4E05-BF62-31408CEF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4D91-E6C3-4444-B45F-393DAB2B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D3E-1CEC-4C27-9F2E-54AE67D47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3B523-35DE-4E9E-883F-106F1741A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32CC-5B32-47BE-8CBB-195E9F49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E403-C928-461C-B6B5-450AC621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912A2-E7A9-425E-9BE3-83D7D9A2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657F-53AC-4F1D-A5C4-7368E0C9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B20B0-618F-40C1-B1BB-349BFB141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371F-1F2B-4C4B-9454-CD4BF1FF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73957-8976-46EB-940B-540646DE7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7AAD1-65DC-4B87-909D-859996B0F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46BBF-B2AD-4787-B443-3B118F2E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6BACB-6A11-4AA5-9E1E-799A7E97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15FCE-B64C-483A-881A-3BF9AA29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F2EF-1328-4F8C-B2C9-C803DAA7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73D37-E1A7-4558-A558-1C236E88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59230-FB02-4564-BA95-D05BDFBE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CCB4C-1246-4D83-B56F-5ABC556D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558C5-3BA7-4425-846A-759D2E0D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74C8D-A654-4452-8D54-89AA645B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184FF-D48E-4616-8856-6DE88749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4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12D8-0697-41E3-BDAF-9C8D644C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5204-4535-49B4-A2CF-D4CFE785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F3655-9E35-41EF-B8AA-DCB97249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40B6-1452-4CEC-9628-5BB61D6C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F444B-018B-4C16-A519-30393191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AF6D-6B4E-4AD7-B676-FE9C93DA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F6CB-9C43-4D11-B7C7-8EEF3096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FF695-E0E1-4A79-A90F-F8B10D19B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B6C18-E48A-4DEF-ADD5-F37396B88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E0E4C-DD49-4C7F-95D3-DE90CDD0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F490-E015-45F9-93C4-A97DC24F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B2053-D1A0-4BD9-A6B9-C4B15CBB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33754-928D-4988-AE32-B96C0257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25A36-65E1-46AB-91BC-8191813E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85166-3B4C-4DE8-9573-ABD2E5DF3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D748-B4A1-4BC8-8FDC-328C08318FD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82EAF-CE30-4B68-8930-EBAA6720B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AF7BA-ED73-4928-B88B-EDEEAAB5F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8F2F-C966-40FC-A9FD-EB647C89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336F-D4F3-4AE2-8A2A-C5C762B13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E6CCC-9CED-4F97-9EE8-F973B4197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41A45-8151-4F0B-9E51-223DAE46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Case study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F603-6B30-4319-BF15-A236D199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/>
              <a:t>Full set / reduced set</a:t>
            </a:r>
          </a:p>
          <a:p>
            <a:pPr lvl="1"/>
            <a:r>
              <a:rPr lang="en-US" sz="1800"/>
              <a:t>Reduced set was developed for models that are sensitive</a:t>
            </a:r>
          </a:p>
          <a:p>
            <a:r>
              <a:rPr lang="en-US" sz="1800"/>
              <a:t>Univariate review</a:t>
            </a:r>
          </a:p>
          <a:p>
            <a:r>
              <a:rPr lang="en-US" sz="1800"/>
              <a:t>Train / test data split</a:t>
            </a:r>
          </a:p>
          <a:p>
            <a:pPr lvl="1"/>
            <a:r>
              <a:rPr lang="en-US" sz="1800"/>
              <a:t>A: Take all available from 2005 ~ 2008</a:t>
            </a:r>
          </a:p>
          <a:p>
            <a:pPr lvl="1"/>
            <a:r>
              <a:rPr lang="en-US" sz="1800"/>
              <a:t>B: train on pre-2008, tune on 2008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81F84-3998-45F6-9EF5-CD0AF175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657" y="625927"/>
            <a:ext cx="4030845" cy="2569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22BDD7-21D6-4A6F-BC21-23B2E1D3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628" y="811543"/>
            <a:ext cx="3688311" cy="1917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D8AB8-3853-472C-B168-5508008A7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754669"/>
            <a:ext cx="5989328" cy="17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533C-06FB-4507-B3CF-76FD4266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ABA01-C0AC-45B3-9324-F1EC70F9B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800" y="1771781"/>
            <a:ext cx="378758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AF5BF1-AA6B-47F4-8A50-B44E2587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43" y="2681154"/>
            <a:ext cx="4077502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3B7C8F-5132-4B01-8B28-2A4F8777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998" y="3469416"/>
            <a:ext cx="4255191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08AF9-F4FD-4F57-AF8A-C895D9038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83" y="1459636"/>
            <a:ext cx="5499017" cy="33051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46141-1E00-4D7B-A50B-CE8557B971A9}"/>
              </a:ext>
            </a:extLst>
          </p:cNvPr>
          <p:cNvSpPr txBox="1">
            <a:spLocks/>
          </p:cNvSpPr>
          <p:nvPr/>
        </p:nvSpPr>
        <p:spPr>
          <a:xfrm>
            <a:off x="951726" y="4668229"/>
            <a:ext cx="4607859" cy="158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Full set / reduced set</a:t>
            </a:r>
          </a:p>
          <a:p>
            <a:pPr lvl="1"/>
            <a:r>
              <a:rPr lang="en-US" sz="1800" dirty="0"/>
              <a:t>Full set </a:t>
            </a:r>
          </a:p>
          <a:p>
            <a:pPr lvl="2"/>
            <a:r>
              <a:rPr lang="en-US" sz="1400" dirty="0"/>
              <a:t>ROC 0.78, sensitivity 77%, specificity 76.1%</a:t>
            </a:r>
          </a:p>
          <a:p>
            <a:pPr lvl="1"/>
            <a:r>
              <a:rPr lang="en-US" sz="1800" dirty="0"/>
              <a:t>Reduced set </a:t>
            </a:r>
          </a:p>
          <a:p>
            <a:pPr lvl="2"/>
            <a:r>
              <a:rPr lang="en-US" sz="1400" dirty="0"/>
              <a:t>ROC 0.87, sensitivity 80.4%, specificity 82.2%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490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D8A4-99C2-400A-B0A2-BBB944C0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46BC-1709-44C0-92DC-9A02F8B2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Welch &amp; Fisher</a:t>
            </a:r>
          </a:p>
          <a:p>
            <a:pPr lvl="1"/>
            <a:r>
              <a:rPr lang="en-US" dirty="0"/>
              <a:t>Welch </a:t>
            </a:r>
          </a:p>
          <a:p>
            <a:pPr lvl="2"/>
            <a:r>
              <a:rPr lang="en-US" dirty="0"/>
              <a:t>Minimize the total probability of misclassification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Fisher</a:t>
            </a:r>
          </a:p>
          <a:p>
            <a:pPr lvl="2"/>
            <a:r>
              <a:rPr lang="en-US" dirty="0"/>
              <a:t>Maximize the between-group variance relative to the within-group variance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ROC 0.89, sensitivity 80.4%, specificity 82.3%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B5248-D28B-4085-8690-C0495A09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00" y="3167062"/>
            <a:ext cx="5734050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FD943-CF6E-460C-87D4-B9D74C875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400" y="4415062"/>
            <a:ext cx="3829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5DDA1-9DFC-4E2E-A54F-90BC9D65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Partial least squares discriminant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B749-C038-4226-BE26-CBA9E839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PLS + LDA</a:t>
            </a:r>
          </a:p>
          <a:p>
            <a:pPr lvl="1"/>
            <a:r>
              <a:rPr lang="en-US" sz="1800"/>
              <a:t>Benefit </a:t>
            </a:r>
          </a:p>
          <a:p>
            <a:r>
              <a:rPr lang="en-US" sz="1800"/>
              <a:t>Tuning parameter</a:t>
            </a:r>
          </a:p>
          <a:p>
            <a:pPr lvl="1"/>
            <a:r>
              <a:rPr lang="en-US" sz="1800"/>
              <a:t>Number of latent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294D8-1D8C-4A78-A2B5-ABA760B3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86" y="2819567"/>
            <a:ext cx="4396043" cy="3483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B0D464-8916-4592-AE31-2C475E97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6" y="2695874"/>
            <a:ext cx="5161280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5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F68C-2D8D-4724-94BA-5379321A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58D7-E830-4A50-910E-552CB93F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351" cy="4351338"/>
          </a:xfrm>
        </p:spPr>
        <p:txBody>
          <a:bodyPr/>
          <a:lstStyle/>
          <a:p>
            <a:r>
              <a:rPr lang="en-US" dirty="0"/>
              <a:t>Add regulation part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3744D-5B28-458C-A1E1-379873A6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34" y="2476499"/>
            <a:ext cx="4330765" cy="1007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7D0FF-EBDA-496A-86A7-90BBC289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8" y="3429000"/>
            <a:ext cx="5365296" cy="3439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004CC4-7AF0-4739-8C03-5BE31C94F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419" y="1004547"/>
            <a:ext cx="5423815" cy="48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8F85-737D-4FAC-B34B-FC0A78D3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shrunken Centroids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837-08EC-4F0D-A7EE-FF491F23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Centroid:</a:t>
            </a:r>
          </a:p>
          <a:p>
            <a:pPr lvl="1"/>
            <a:r>
              <a:rPr lang="en-US" dirty="0"/>
              <a:t>Taking the avg value of each predictor in the training set</a:t>
            </a:r>
          </a:p>
          <a:p>
            <a:r>
              <a:rPr lang="en-US" dirty="0"/>
              <a:t>Overall centroid:</a:t>
            </a:r>
          </a:p>
          <a:p>
            <a:pPr lvl="1"/>
            <a:r>
              <a:rPr lang="en-US" dirty="0"/>
              <a:t>Using data from all of the classes</a:t>
            </a:r>
          </a:p>
          <a:p>
            <a:r>
              <a:rPr lang="en-US" dirty="0"/>
              <a:t>Classify unknown sample</a:t>
            </a:r>
          </a:p>
          <a:p>
            <a:pPr lvl="1"/>
            <a:r>
              <a:rPr lang="en-US" dirty="0"/>
              <a:t>Find the closest class centroid in the full dimensional space</a:t>
            </a:r>
          </a:p>
          <a:p>
            <a:pPr lvl="1"/>
            <a:r>
              <a:rPr lang="en-US" dirty="0"/>
              <a:t>Choose that class for prediction</a:t>
            </a:r>
          </a:p>
          <a:p>
            <a:r>
              <a:rPr lang="en-US" dirty="0"/>
              <a:t>ROC 0.87 sensitivity 83.7</a:t>
            </a:r>
            <a:r>
              <a:rPr lang="en-US"/>
              <a:t>%, specificity 77%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4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Chapter 12</vt:lpstr>
      <vt:lpstr>Case study</vt:lpstr>
      <vt:lpstr>Logistic regression</vt:lpstr>
      <vt:lpstr>Linear Discriminant Analysis</vt:lpstr>
      <vt:lpstr>Partial least squares discriminant analysis</vt:lpstr>
      <vt:lpstr>Penalized Models</vt:lpstr>
      <vt:lpstr>Nearest shrunken Centroids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Chen, Xi</dc:creator>
  <cp:lastModifiedBy>Chen, Xi</cp:lastModifiedBy>
  <cp:revision>5</cp:revision>
  <dcterms:created xsi:type="dcterms:W3CDTF">2020-07-22T22:16:52Z</dcterms:created>
  <dcterms:modified xsi:type="dcterms:W3CDTF">2020-07-22T22:52:22Z</dcterms:modified>
</cp:coreProperties>
</file>