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8"/>
  </p:notesMasterIdLst>
  <p:handoutMasterIdLst>
    <p:handoutMasterId r:id="rId69"/>
  </p:handoutMasterIdLst>
  <p:sldIdLst>
    <p:sldId id="343" r:id="rId2"/>
    <p:sldId id="322" r:id="rId3"/>
    <p:sldId id="258" r:id="rId4"/>
    <p:sldId id="299" r:id="rId5"/>
    <p:sldId id="300" r:id="rId6"/>
    <p:sldId id="308" r:id="rId7"/>
    <p:sldId id="554" r:id="rId8"/>
    <p:sldId id="261" r:id="rId9"/>
    <p:sldId id="584" r:id="rId10"/>
    <p:sldId id="262" r:id="rId11"/>
    <p:sldId id="555" r:id="rId12"/>
    <p:sldId id="265" r:id="rId13"/>
    <p:sldId id="302" r:id="rId14"/>
    <p:sldId id="266" r:id="rId15"/>
    <p:sldId id="267" r:id="rId16"/>
    <p:sldId id="268" r:id="rId17"/>
    <p:sldId id="270" r:id="rId18"/>
    <p:sldId id="303" r:id="rId19"/>
    <p:sldId id="271" r:id="rId20"/>
    <p:sldId id="556" r:id="rId21"/>
    <p:sldId id="557" r:id="rId22"/>
    <p:sldId id="304" r:id="rId23"/>
    <p:sldId id="321" r:id="rId24"/>
    <p:sldId id="585" r:id="rId25"/>
    <p:sldId id="561" r:id="rId26"/>
    <p:sldId id="563" r:id="rId27"/>
    <p:sldId id="562" r:id="rId28"/>
    <p:sldId id="564" r:id="rId29"/>
    <p:sldId id="565" r:id="rId30"/>
    <p:sldId id="566" r:id="rId31"/>
    <p:sldId id="354" r:id="rId32"/>
    <p:sldId id="355" r:id="rId33"/>
    <p:sldId id="356" r:id="rId34"/>
    <p:sldId id="347" r:id="rId35"/>
    <p:sldId id="319" r:id="rId36"/>
    <p:sldId id="309" r:id="rId37"/>
    <p:sldId id="310" r:id="rId38"/>
    <p:sldId id="311" r:id="rId39"/>
    <p:sldId id="316" r:id="rId40"/>
    <p:sldId id="317" r:id="rId41"/>
    <p:sldId id="318" r:id="rId42"/>
    <p:sldId id="313" r:id="rId43"/>
    <p:sldId id="348" r:id="rId44"/>
    <p:sldId id="558" r:id="rId45"/>
    <p:sldId id="567" r:id="rId46"/>
    <p:sldId id="324" r:id="rId47"/>
    <p:sldId id="568" r:id="rId48"/>
    <p:sldId id="569" r:id="rId49"/>
    <p:sldId id="559" r:id="rId50"/>
    <p:sldId id="560" r:id="rId51"/>
    <p:sldId id="570" r:id="rId52"/>
    <p:sldId id="571" r:id="rId53"/>
    <p:sldId id="572" r:id="rId54"/>
    <p:sldId id="573" r:id="rId55"/>
    <p:sldId id="574" r:id="rId56"/>
    <p:sldId id="575" r:id="rId57"/>
    <p:sldId id="576" r:id="rId58"/>
    <p:sldId id="353" r:id="rId59"/>
    <p:sldId id="577" r:id="rId60"/>
    <p:sldId id="578" r:id="rId61"/>
    <p:sldId id="579" r:id="rId62"/>
    <p:sldId id="580" r:id="rId63"/>
    <p:sldId id="581" r:id="rId64"/>
    <p:sldId id="582" r:id="rId65"/>
    <p:sldId id="583" r:id="rId66"/>
    <p:sldId id="466" r:id="rId67"/>
  </p:sldIdLst>
  <p:sldSz cx="9906000" cy="6858000" type="A4"/>
  <p:notesSz cx="7099300" cy="10234613"/>
  <p:custDataLst>
    <p:tags r:id="rId70"/>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p:restoredTop sz="74038"/>
  </p:normalViewPr>
  <p:slideViewPr>
    <p:cSldViewPr>
      <p:cViewPr varScale="1">
        <p:scale>
          <a:sx n="87" d="100"/>
          <a:sy n="87" d="100"/>
        </p:scale>
        <p:origin x="2552" y="200"/>
      </p:cViewPr>
      <p:guideLst>
        <p:guide orient="horz" pos="2160"/>
        <p:guide pos="312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8" d="100"/>
          <a:sy n="78" d="100"/>
        </p:scale>
        <p:origin x="-401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781050" y="769938"/>
            <a:ext cx="5538788" cy="3835400"/>
          </a:xfrm>
          <a:prstGeom prst="rect">
            <a:avLst/>
          </a:prstGeom>
          <a:noFill/>
          <a:ln w="127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14727734-ABCF-234D-B636-C5B0C95204C2}" type="slidenum">
              <a:rPr lang="en-US"/>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ＭＳ Ｐゴシック" charset="0"/>
      </a:defRPr>
    </a:lvl1pPr>
    <a:lvl2pPr marL="4556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2pPr>
    <a:lvl3pPr marL="9128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3pPr>
    <a:lvl4pPr marL="13700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4pPr>
    <a:lvl5pPr marL="18272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8663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Here we illustrate the physical organization of the inverted file for the running example. Note that only part of the data is displayed.</a:t>
            </a:r>
          </a:p>
        </p:txBody>
      </p:sp>
    </p:spTree>
    <p:extLst>
      <p:ext uri="{BB962C8B-B14F-4D97-AF65-F5344CB8AC3E}">
        <p14:creationId xmlns:p14="http://schemas.microsoft.com/office/powerpoint/2010/main" val="308973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1B37CC-1735-43A6-A492-1E5F752709E7}" type="slidenum">
              <a:rPr lang="en-US" smtClean="0"/>
              <a:pPr/>
              <a:t>11</a:t>
            </a:fld>
            <a:endParaRPr lang="en-US"/>
          </a:p>
        </p:txBody>
      </p:sp>
      <p:sp>
        <p:nvSpPr>
          <p:cNvPr id="46083" name="Rectangle 2"/>
          <p:cNvSpPr>
            <a:spLocks noGrp="1" noRot="1" noChangeAspect="1" noChangeArrowheads="1" noTextEdit="1"/>
          </p:cNvSpPr>
          <p:nvPr>
            <p:ph type="sldImg"/>
          </p:nvPr>
        </p:nvSpPr>
        <p:spPr>
          <a:xfrm>
            <a:off x="841375" y="792163"/>
            <a:ext cx="5475288" cy="3792537"/>
          </a:xfrm>
          <a:ln cap="flat"/>
        </p:spPr>
      </p:sp>
      <p:sp>
        <p:nvSpPr>
          <p:cNvPr id="46084" name="Rectangle 3"/>
          <p:cNvSpPr>
            <a:spLocks noGrp="1" noChangeArrowheads="1"/>
          </p:cNvSpPr>
          <p:nvPr>
            <p:ph type="body" idx="1"/>
          </p:nvPr>
        </p:nvSpPr>
        <p:spPr>
          <a:xfrm>
            <a:off x="977900" y="4900613"/>
            <a:ext cx="5208588" cy="4581525"/>
          </a:xfrm>
          <a:noFill/>
          <a:ln/>
        </p:spPr>
        <p:txBody>
          <a:bodyPr/>
          <a:lstStyle/>
          <a:p>
            <a:r>
              <a:rPr lang="en-US" dirty="0"/>
              <a:t>Search in an inverted file is a straightforward process. Using the data access structure, first the index terms occurring in the query are searched in the index file. Then the occurrences can be sequentially retrieved from the postings file. Afterwards the corresponding document portions are accessed and can be processed (e.g. for counting term frequencies).</a:t>
            </a:r>
          </a:p>
        </p:txBody>
      </p:sp>
    </p:spTree>
    <p:extLst>
      <p:ext uri="{BB962C8B-B14F-4D97-AF65-F5344CB8AC3E}">
        <p14:creationId xmlns:p14="http://schemas.microsoft.com/office/powerpoint/2010/main" val="278193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E45E04E-2D3E-4EFE-812A-9E7755EDB9D2}" type="slidenum">
              <a:rPr lang="en-US" smtClean="0"/>
              <a:pPr/>
              <a:t>12</a:t>
            </a:fld>
            <a:endParaRPr lang="en-US"/>
          </a:p>
        </p:txBody>
      </p:sp>
      <p:sp>
        <p:nvSpPr>
          <p:cNvPr id="47107" name="Rectangle 2"/>
          <p:cNvSpPr>
            <a:spLocks noGrp="1" noRot="1" noChangeAspect="1" noChangeArrowheads="1" noTextEdit="1"/>
          </p:cNvSpPr>
          <p:nvPr>
            <p:ph type="sldImg"/>
          </p:nvPr>
        </p:nvSpPr>
        <p:spPr>
          <a:xfrm>
            <a:off x="841375" y="792163"/>
            <a:ext cx="5475288" cy="3792537"/>
          </a:xfrm>
          <a:ln cap="flat"/>
        </p:spPr>
      </p:sp>
      <p:sp>
        <p:nvSpPr>
          <p:cNvPr id="47108" name="Rectangle 3"/>
          <p:cNvSpPr>
            <a:spLocks noGrp="1" noChangeArrowheads="1"/>
          </p:cNvSpPr>
          <p:nvPr>
            <p:ph type="body" idx="1"/>
          </p:nvPr>
        </p:nvSpPr>
        <p:spPr>
          <a:xfrm>
            <a:off x="977900" y="4900613"/>
            <a:ext cx="5208588" cy="4581525"/>
          </a:xfrm>
          <a:noFill/>
          <a:ln/>
        </p:spPr>
        <p:txBody>
          <a:bodyPr/>
          <a:lstStyle/>
          <a:p>
            <a:r>
              <a:rPr lang="en-US" dirty="0"/>
              <a:t>The index construction is performed by first constructing dynamically a trie structure, in order to generate a sorted vocabulary and to collect the occurrences of index terms. </a:t>
            </a:r>
          </a:p>
        </p:txBody>
      </p:sp>
    </p:spTree>
    <p:extLst>
      <p:ext uri="{BB962C8B-B14F-4D97-AF65-F5344CB8AC3E}">
        <p14:creationId xmlns:p14="http://schemas.microsoft.com/office/powerpoint/2010/main" val="210141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complete document collection has been traversed, the trie structure is sequentially traversed and the posting file is written to secondary storage. The trie structure itself can be used as a data access structure for the index file that is kept in main memory.</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1047483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F1D6E96-2AA1-4D49-A49B-E697C1486AF4}" type="slidenum">
              <a:rPr lang="en-US" smtClean="0"/>
              <a:pPr/>
              <a:t>14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t>In this example we consider each word of the text as a separate document identified by its position (for space limitations). We demonstrate the initial steps of constructing the trie structure and adding to it the occurrences of index terms. The changes to the trie structure are highlighted for each step. Note that in the last step the tree structure of the trie does not change, since the index term "the" is already present.</a:t>
            </a:r>
          </a:p>
        </p:txBody>
      </p:sp>
    </p:spTree>
    <p:extLst>
      <p:ext uri="{BB962C8B-B14F-4D97-AF65-F5344CB8AC3E}">
        <p14:creationId xmlns:p14="http://schemas.microsoft.com/office/powerpoint/2010/main" val="242026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397BEF3-045C-4DC6-99FE-C91BB4AC2577}" type="slidenum">
              <a:rPr lang="en-US" smtClean="0"/>
              <a:pPr/>
              <a:t>15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Once the complete trie structure is constructed the inverted file can be derived from it. For doing this, the trie is traversed top-down and left-to-right. Whenever an index term is encountered it is added at the end of the inverted file. Note that if a term is prefix of another term (such as "a" is prefix of "are") index terms can occur on internal nodes of the trie. Analogously to the construction of the inverted file also the posting file can be derived.</a:t>
            </a:r>
          </a:p>
        </p:txBody>
      </p:sp>
    </p:spTree>
    <p:extLst>
      <p:ext uri="{BB962C8B-B14F-4D97-AF65-F5344CB8AC3E}">
        <p14:creationId xmlns:p14="http://schemas.microsoft.com/office/powerpoint/2010/main" val="315877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0656297-2F7A-4283-A857-A54D6ABA4069}" type="slidenum">
              <a:rPr lang="en-US" smtClean="0"/>
              <a:pPr/>
              <a:t>16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t>The resulting physical organization of the inverted file is shown here. The trie structure can be used as an access structure to the index file in main memory. Thus the entries of the index files occur as leaves (or internal nodes) of the trie. Each entry has a reference to the position of the postings file that is held in secondary storage.</a:t>
            </a:r>
          </a:p>
        </p:txBody>
      </p:sp>
    </p:spTree>
    <p:extLst>
      <p:ext uri="{BB962C8B-B14F-4D97-AF65-F5344CB8AC3E}">
        <p14:creationId xmlns:p14="http://schemas.microsoft.com/office/powerpoint/2010/main" val="450796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4B0A46-E3B6-4E46-A3C1-86F33FEB1825}" type="slidenum">
              <a:rPr lang="en-US" smtClean="0"/>
              <a:pPr/>
              <a:t>17</a:t>
            </a:fld>
            <a:endParaRPr lang="en-US"/>
          </a:p>
        </p:txBody>
      </p:sp>
      <p:sp>
        <p:nvSpPr>
          <p:cNvPr id="51203" name="Rectangle 2"/>
          <p:cNvSpPr>
            <a:spLocks noGrp="1" noRot="1" noChangeAspect="1" noChangeArrowheads="1" noTextEdit="1"/>
          </p:cNvSpPr>
          <p:nvPr>
            <p:ph type="sldImg"/>
          </p:nvPr>
        </p:nvSpPr>
        <p:spPr>
          <a:xfrm>
            <a:off x="841375" y="792163"/>
            <a:ext cx="5475288" cy="3792537"/>
          </a:xfrm>
          <a:ln cap="flat"/>
        </p:spPr>
      </p:sp>
      <p:sp>
        <p:nvSpPr>
          <p:cNvPr id="51204" name="Rectangle 3"/>
          <p:cNvSpPr>
            <a:spLocks noGrp="1" noChangeArrowheads="1"/>
          </p:cNvSpPr>
          <p:nvPr>
            <p:ph type="body" idx="1"/>
          </p:nvPr>
        </p:nvSpPr>
        <p:spPr>
          <a:xfrm>
            <a:off x="977900" y="4900613"/>
            <a:ext cx="5208588" cy="4581525"/>
          </a:xfrm>
          <a:noFill/>
          <a:ln/>
        </p:spPr>
        <p:txBody>
          <a:bodyPr/>
          <a:lstStyle/>
          <a:p>
            <a:r>
              <a:rPr lang="en-US" dirty="0"/>
              <a:t>On a single node machine the index construction will be inefficient or impossible if the size of the trie structure with the associated posting lists exceeds the main memory space. Then the index construction process has to be partitioned in the following way: while the document collection is sequentially traversed, partial indices are written to the disk whenever the main memory is full. This results in a number of partial indices, indexing consecutive partitions of the text. In a second phase the partial indices need to be merged into one index.</a:t>
            </a:r>
          </a:p>
        </p:txBody>
      </p:sp>
    </p:spTree>
    <p:extLst>
      <p:ext uri="{BB962C8B-B14F-4D97-AF65-F5344CB8AC3E}">
        <p14:creationId xmlns:p14="http://schemas.microsoft.com/office/powerpoint/2010/main" val="330346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illustrates the merging process: 8 partial indices have been constructed. Step by step the indices are merged, by merging two indices into one, until one final index remains. The merging can be performed, such that the two partial indices which are to be merged are in parallel sequentially scanned on the disk, and while scanning the resulting index is written sequentially to the disk.</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940182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F282B96-0DEB-4DA3-965A-2BA7A1FAFD82}" type="slidenum">
              <a:rPr lang="en-US" smtClean="0"/>
              <a:pPr/>
              <a:t>19</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t>Merging the indices requires first merging the vocabularies. As we mentioned earlier, the vocabularies are comparably small and thus the merging of the vocabularies can take place in main memory. In case a vocabulary term occurs in both partial indices, their list of occurrences from the posting file need to be combined. Here we can take advantage of the fact that the partial indices have been constructed by sequentially traversing the document file. Therefore these lists can be directly concatenated without sorting. </a:t>
            </a:r>
          </a:p>
          <a:p>
            <a:r>
              <a:rPr lang="en-US" dirty="0"/>
              <a:t>The total computational complexity of the merging algorithm is </a:t>
            </a:r>
            <a:r>
              <a:rPr lang="en-US" i="1" dirty="0"/>
              <a:t>O(n log</a:t>
            </a:r>
            <a:r>
              <a:rPr lang="en-US" i="1" baseline="-25000" dirty="0"/>
              <a:t>2</a:t>
            </a:r>
            <a:r>
              <a:rPr lang="en-US" i="1" dirty="0"/>
              <a:t>(n/M)).</a:t>
            </a:r>
            <a:r>
              <a:rPr lang="en-US" dirty="0"/>
              <a:t> This implies</a:t>
            </a:r>
            <a:r>
              <a:rPr lang="en-US" i="1" dirty="0"/>
              <a:t> </a:t>
            </a:r>
            <a:r>
              <a:rPr lang="en-US" dirty="0"/>
              <a:t>that the additional cost of merging as compared to the purely main memory based construction of inverted files is a factor of O(</a:t>
            </a:r>
            <a:r>
              <a:rPr lang="en-US" i="1" dirty="0"/>
              <a:t>log</a:t>
            </a:r>
            <a:r>
              <a:rPr lang="en-US" i="1" baseline="-25000" dirty="0"/>
              <a:t>2</a:t>
            </a:r>
            <a:r>
              <a:rPr lang="en-US" i="1" dirty="0"/>
              <a:t>(n/M))). </a:t>
            </a:r>
            <a:r>
              <a:rPr lang="en-US" dirty="0"/>
              <a:t>This</a:t>
            </a:r>
            <a:r>
              <a:rPr lang="en-US" i="1" dirty="0"/>
              <a:t> </a:t>
            </a:r>
            <a:r>
              <a:rPr lang="en-US" dirty="0"/>
              <a:t>is small in practice, e.g., if the database size n is 64 times larger than the main memory size, then this factor would be 6.</a:t>
            </a:r>
          </a:p>
          <a:p>
            <a:r>
              <a:rPr lang="en-US" dirty="0"/>
              <a:t>This example illustrates how the merging process can be performed for example when the database is partitioned into two parts. </a:t>
            </a:r>
          </a:p>
        </p:txBody>
      </p:sp>
    </p:spTree>
    <p:extLst>
      <p:ext uri="{BB962C8B-B14F-4D97-AF65-F5344CB8AC3E}">
        <p14:creationId xmlns:p14="http://schemas.microsoft.com/office/powerpoint/2010/main" val="354112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AE92FFD1-77EC-624A-B9F3-4C85122BEAF4}" type="slidenum">
              <a:rPr lang="en-US" sz="1200">
                <a:solidFill>
                  <a:schemeClr val="tx2"/>
                </a:solidFill>
                <a:latin typeface="Tempus Sans ITC" charset="0"/>
              </a:rPr>
              <a:pPr eaLnBrk="1" hangingPunct="1"/>
              <a:t>2</a:t>
            </a:fld>
            <a:endParaRPr lang="en-US" sz="1200">
              <a:solidFill>
                <a:schemeClr val="tx2"/>
              </a:solidFill>
              <a:latin typeface="Tempus Sans ITC" charset="0"/>
            </a:endParaRPr>
          </a:p>
        </p:txBody>
      </p:sp>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a:r>
              <a:rPr lang="en-US">
                <a:latin typeface="Times New Roman" charset="0"/>
                <a:ea typeface="ＭＳ Ｐゴシック" charset="0"/>
              </a:rPr>
              <a:t>This figure illustrates the basic architecture with the different functional components of a text retrieval system. We can distinguish three main groups of components:</a:t>
            </a:r>
          </a:p>
          <a:p>
            <a:pPr marL="228600" indent="-228600">
              <a:buFontTx/>
              <a:buAutoNum type="arabicPeriod"/>
            </a:pPr>
            <a:r>
              <a:rPr lang="en-US">
                <a:latin typeface="Times New Roman" charset="0"/>
                <a:ea typeface="ＭＳ Ｐゴシック" charset="0"/>
              </a:rPr>
              <a:t>the feature extraction component: it performs text processing to turn queries and text documents into a keyword-based representation</a:t>
            </a:r>
          </a:p>
          <a:p>
            <a:pPr marL="228600" indent="-228600">
              <a:buFontTx/>
              <a:buAutoNum type="arabicPeriod"/>
            </a:pPr>
            <a:r>
              <a:rPr lang="en-US">
                <a:latin typeface="Times New Roman" charset="0"/>
                <a:ea typeface="ＭＳ Ｐゴシック" charset="0"/>
              </a:rPr>
              <a:t>the ranking system: it implements the retrieval model. In a first step user queries are potentially modified (in particular if user relevance feedback is used), then the documents required for producing the result are retrieved from the database and finally the similarity values are computed according to the retrieval model in order to compute the ranked result.</a:t>
            </a:r>
          </a:p>
          <a:p>
            <a:pPr marL="228600" indent="-228600">
              <a:buFontTx/>
              <a:buAutoNum type="arabicPeriod"/>
            </a:pPr>
            <a:r>
              <a:rPr lang="en-US">
                <a:latin typeface="Times New Roman" charset="0"/>
                <a:ea typeface="ＭＳ Ｐゴシック" charset="0"/>
              </a:rPr>
              <a:t>the data access system: it supports the ranking system by efficiently retrieving documents containing specific keywords from large document collections. The standard technique to implement this component is called </a:t>
            </a:r>
            <a:r>
              <a:rPr lang="en-US" b="1">
                <a:latin typeface="Times New Roman" charset="0"/>
                <a:ea typeface="ＭＳ Ｐゴシック" charset="0"/>
              </a:rPr>
              <a:t>inverted files</a:t>
            </a:r>
            <a:r>
              <a:rPr lang="en-US">
                <a:latin typeface="Times New Roman" charset="0"/>
                <a:ea typeface="ＭＳ Ｐゴシック" charset="0"/>
              </a:rPr>
              <a:t>.</a:t>
            </a:r>
          </a:p>
          <a:p>
            <a:pPr marL="228600" indent="-228600"/>
            <a:r>
              <a:rPr lang="en-US">
                <a:latin typeface="Times New Roman" charset="0"/>
                <a:ea typeface="ＭＳ Ｐゴシック" charset="0"/>
              </a:rPr>
              <a:t>In addition we recognize two components to interface the system to the user on the one hand, and to the data collection on the other hand.</a:t>
            </a:r>
          </a:p>
          <a:p>
            <a:pPr marL="228600" indent="-228600"/>
            <a:endParaRPr lang="en-US">
              <a:latin typeface="Times New Roman" charset="0"/>
              <a:ea typeface="ＭＳ Ｐゴシック" charset="0"/>
            </a:endParaRPr>
          </a:p>
        </p:txBody>
      </p:sp>
    </p:spTree>
    <p:extLst>
      <p:ext uri="{BB962C8B-B14F-4D97-AF65-F5344CB8AC3E}">
        <p14:creationId xmlns:p14="http://schemas.microsoft.com/office/powerpoint/2010/main" val="3603952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A06FB14-FD97-4233-8305-A65803F3AFA7}" type="slidenum">
              <a:rPr lang="en-US" smtClean="0"/>
              <a:pPr/>
              <a:t>20</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t>The posting file has the by far largest space requirements. An important factor determining the size of an inverted file is the addressing granularity used. The addressing granularity determines of how exactly positions of index terms are recorded in the posting file. There exist three main options:</a:t>
            </a:r>
          </a:p>
          <a:p>
            <a:pPr>
              <a:buFontTx/>
              <a:buChar char="•"/>
            </a:pPr>
            <a:r>
              <a:rPr lang="en-US" dirty="0"/>
              <a:t>Exact word position</a:t>
            </a:r>
          </a:p>
          <a:p>
            <a:pPr>
              <a:buFontTx/>
              <a:buChar char="•"/>
            </a:pPr>
            <a:r>
              <a:rPr lang="en-US" dirty="0"/>
              <a:t>Occurrence within a document</a:t>
            </a:r>
          </a:p>
          <a:p>
            <a:pPr>
              <a:buFontTx/>
              <a:buChar char="•"/>
            </a:pPr>
            <a:r>
              <a:rPr lang="en-US" dirty="0"/>
              <a:t>Occurrence within an arbitrary sized block = equally sized partitions of the document file spanning probably multiple documents</a:t>
            </a:r>
          </a:p>
          <a:p>
            <a:r>
              <a:rPr lang="en-US" dirty="0"/>
              <a:t>The larger the granularity, the fewer entries occur in the posting file. In turn, with coarser granularity additional post-processing is required in order to determine exact positions of index terms.</a:t>
            </a:r>
          </a:p>
          <a:p>
            <a:r>
              <a:rPr lang="en-US" dirty="0"/>
              <a:t>Experiments illustrate the substantial gains that can be obtained with coarser addressing granularities. Coarser granularities lead to a reduction of the index size for two reasons: </a:t>
            </a:r>
          </a:p>
          <a:p>
            <a:pPr>
              <a:buFontTx/>
              <a:buChar char="•"/>
            </a:pPr>
            <a:r>
              <a:rPr lang="en-US" dirty="0"/>
              <a:t>a reduction in pointer size (e.g. from 4 Bytes for word addressing to 1 Byte with block addressing) </a:t>
            </a:r>
          </a:p>
          <a:p>
            <a:pPr>
              <a:buFontTx/>
              <a:buChar char="•"/>
            </a:pPr>
            <a:r>
              <a:rPr lang="en-US" dirty="0"/>
              <a:t>and a lower number of occurrences. </a:t>
            </a:r>
          </a:p>
          <a:p>
            <a:r>
              <a:rPr lang="en-US" dirty="0"/>
              <a:t>Note that in the example for a 2GB document collection with 256K block addressing the index size is reduced by a factor of almost 100.</a:t>
            </a:r>
          </a:p>
          <a:p>
            <a:endParaRPr lang="en-US" dirty="0"/>
          </a:p>
        </p:txBody>
      </p:sp>
    </p:spTree>
    <p:extLst>
      <p:ext uri="{BB962C8B-B14F-4D97-AF65-F5344CB8AC3E}">
        <p14:creationId xmlns:p14="http://schemas.microsoft.com/office/powerpoint/2010/main" val="76461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8CB6FF4-B872-49D0-A209-16B62D96E99F}" type="slidenum">
              <a:rPr lang="en-US" smtClean="0"/>
              <a:pPr/>
              <a:t>21</a:t>
            </a:fld>
            <a:endParaRPr lang="en-US"/>
          </a:p>
        </p:txBody>
      </p:sp>
      <p:sp>
        <p:nvSpPr>
          <p:cNvPr id="54275" name="Rectangle 2"/>
          <p:cNvSpPr>
            <a:spLocks noGrp="1" noRot="1" noChangeAspect="1" noChangeArrowheads="1" noTextEdit="1"/>
          </p:cNvSpPr>
          <p:nvPr>
            <p:ph type="sldImg"/>
          </p:nvPr>
        </p:nvSpPr>
        <p:spPr>
          <a:xfrm>
            <a:off x="841375" y="792163"/>
            <a:ext cx="5475288" cy="3792537"/>
          </a:xfrm>
          <a:ln cap="flat"/>
        </p:spPr>
      </p:sp>
      <p:sp>
        <p:nvSpPr>
          <p:cNvPr id="54276" name="Rectangle 3"/>
          <p:cNvSpPr>
            <a:spLocks noGrp="1" noChangeArrowheads="1"/>
          </p:cNvSpPr>
          <p:nvPr>
            <p:ph type="body" idx="1"/>
          </p:nvPr>
        </p:nvSpPr>
        <p:spPr>
          <a:xfrm>
            <a:off x="977900" y="4900613"/>
            <a:ext cx="5208588" cy="4581525"/>
          </a:xfrm>
          <a:noFill/>
          <a:ln/>
        </p:spPr>
        <p:txBody>
          <a:bodyPr/>
          <a:lstStyle/>
          <a:p>
            <a:r>
              <a:rPr lang="en-US" dirty="0"/>
              <a:t>A further reduction of the index size can be achieved by applying compression techniques to the inverted lists. In practice, the inverted list of a single term can be rather large. A first improvement is achieved by storing only differences among subsequent document identifiers. Since they occur in sequential order, the differences are much smaller integers than the absolute position identifiers.</a:t>
            </a:r>
          </a:p>
          <a:p>
            <a:r>
              <a:rPr lang="en-US" dirty="0"/>
              <a:t>In addition number encoding techniques can be applied to the resulting integer values. Since small values will be more frequent than large ones this leads to a further reduction in the size of the posting file.</a:t>
            </a:r>
          </a:p>
        </p:txBody>
      </p:sp>
    </p:spTree>
    <p:extLst>
      <p:ext uri="{BB962C8B-B14F-4D97-AF65-F5344CB8AC3E}">
        <p14:creationId xmlns:p14="http://schemas.microsoft.com/office/powerpoint/2010/main" val="1941319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For Web scale document collections</a:t>
            </a:r>
            <a:r>
              <a:rPr lang="en-GB" baseline="0" noProof="0" dirty="0"/>
              <a:t> traditional methods of index construction are no longer feasible. Therefore Google developed new approaches in terms of infrastructure and computing model to index very large document collections. A key element is the map-reduce programming model. It allows to parallelize index construction, within an infrastructure using potentially unreliable commodity hardware. </a:t>
            </a:r>
            <a:r>
              <a:rPr lang="en-GB" noProof="0" dirty="0"/>
              <a:t>The map-reduce</a:t>
            </a:r>
            <a:r>
              <a:rPr lang="en-GB" baseline="0" noProof="0" dirty="0"/>
              <a:t> programming model has been key in the ability of Google and later other web providers to scale up the applications. It actually led to a novel distributed programming paradigm and systems approach, that is tuned towards cost-efficiency and simplicity of programming.</a:t>
            </a:r>
            <a:endParaRPr lang="en-GB" noProof="0" dirty="0"/>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73880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map-reduce programming model is based on key-value pairs</a:t>
            </a:r>
            <a:r>
              <a:rPr lang="en-US" baseline="0" dirty="0"/>
              <a:t> and lists of key value pairs (denoted by angle brackets here). The map function receives some input data (typically a piece of text to analyze or index), and produces a list of key-value pairs, that represent some partial results of the analysis (e.g. the counts of words in the text). A combiner function can locally aggregate results on a node executing the mapper function (e.g. aggregating all counts of the same word), thus reducing the number of intermediate results.</a:t>
            </a:r>
          </a:p>
          <a:p>
            <a:endParaRPr lang="en-US" baseline="0" dirty="0"/>
          </a:p>
          <a:p>
            <a:r>
              <a:rPr lang="en-US" baseline="0" dirty="0"/>
              <a:t>The reducer process receives as input all local results for a given key value, that have been computed by different mapper functions. It computes then an output value (e.g. the total count of words in the document corpus).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3727262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noProof="0" dirty="0"/>
              <a:t>This figure illustrates the basic steps of a map-reduce computation for the basic example of word counting. The document collection is partitioned and assigned</a:t>
            </a:r>
            <a:r>
              <a:rPr lang="en-GB" baseline="0" noProof="0" dirty="0"/>
              <a:t> to different mapper nodes. The mapper nodes extract word statistics for their partition of the document collection. For each word a reducer node is responsible. Based on the key, i.e., a word, the mapper nodes send their local results for the word to the responsible reducer node. This can be controlled e.g. by hashngi the key values. The reducer nodes aggregate the statistics that they receive from all the mapper nodes. Once the reducer nodes have finalized generating the partial indices for their key space, the results are written to the file system. The allocation of resources for the processes for mappers and reducers is performed automatically by the system and completely transparent to the developer of the code.</a:t>
            </a:r>
            <a:endParaRPr lang="en-GB" noProof="0" dirty="0"/>
          </a:p>
          <a:p>
            <a:endParaRPr lang="en-US"/>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25</a:t>
            </a:fld>
            <a:endParaRPr lang="en-US"/>
          </a:p>
        </p:txBody>
      </p:sp>
    </p:spTree>
    <p:extLst>
      <p:ext uri="{BB962C8B-B14F-4D97-AF65-F5344CB8AC3E}">
        <p14:creationId xmlns:p14="http://schemas.microsoft.com/office/powerpoint/2010/main" val="4245976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1701915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4116222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using inverted files, a query involving multiple search terms requires the scanning of the postings lists of all terms. Typically in this process the term frequencies are computed for ALL documents in the document collection containing any of the query terms. In a centralized server this can be implemented relatively efficiently, though still resource-intensive, since scanning of disks is a comparably efficient operation. </a:t>
            </a:r>
            <a:endParaRPr lang="en-US"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36</a:t>
            </a:fld>
            <a:endParaRPr lang="en-US"/>
          </a:p>
        </p:txBody>
      </p:sp>
    </p:spTree>
    <p:extLst>
      <p:ext uri="{BB962C8B-B14F-4D97-AF65-F5344CB8AC3E}">
        <p14:creationId xmlns:p14="http://schemas.microsoft.com/office/powerpoint/2010/main" val="544147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a distributed setting the picture changes quite significantly. Assuming that posting lists for different terms are stored on different nodes, complete posting lists have to be transferred over the network. Assuming that these postings lists can contain up to millions of entries, data in the order of megabytes needs to be transferred in order to compute the query result, which results in a prohibitively high network bandwidth consumption. So the question is, whether there exist more efficient ways to determine the top ranked (top-k) for the results of a query, avoiding complete scans of posting lists.</a:t>
            </a:r>
          </a:p>
          <a:p>
            <a:endParaRPr lang="en-US" baseline="0" dirty="0"/>
          </a:p>
          <a:p>
            <a:r>
              <a:rPr lang="en-US" baseline="0" dirty="0"/>
              <a:t>Remark: in the following we will use k to indicate the number of results retrieved, despite the fact that we have used earlier k to denote the size of the vocabulary. The terminology top-k is so well established today, that it would be confusing to deviate here for notational consistency.</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228761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One approach to deal with this problem is Fagin’s algorithm. It has been originally developed for multimedia queries, where multiple</a:t>
            </a:r>
            <a:r>
              <a:rPr lang="en-US" baseline="0" dirty="0"/>
              <a:t> features of an object (e.g., an image) need to be combined to determine the most similar ones. The algorithm tries to minimize the number of objects (in our case documents) that need to be considered in that process. </a:t>
            </a:r>
          </a:p>
          <a:p>
            <a:r>
              <a:rPr lang="en-US" baseline="0" dirty="0"/>
              <a:t>An important assumption that is made in Fagin’s algorithm, is that the elements in a posting list are ordered according to the scores of the documents. In that case we would consider the </a:t>
            </a:r>
            <a:r>
              <a:rPr lang="en-US" baseline="0" dirty="0" err="1"/>
              <a:t>tf-idf</a:t>
            </a:r>
            <a:r>
              <a:rPr lang="en-US" baseline="0" dirty="0"/>
              <a:t> weights as the scores. Note that this assumption implies that an additional cost is occurred for sorting the posting lists (once). The algorithm proceeds as follows:</a:t>
            </a:r>
          </a:p>
          <a:p>
            <a:endParaRPr lang="en-US" baseline="0" dirty="0"/>
          </a:p>
          <a:p>
            <a:r>
              <a:rPr lang="en-US" baseline="0" dirty="0"/>
              <a:t>Phase 1: The algorithm scans in a round-robin fashion the elements of the posting lists starting from those with the highest score. Whenever an element is encountered in multiple lists, their scores are combined (e.g., added). This is continued till k elements are detected that appear in all lists. </a:t>
            </a:r>
          </a:p>
          <a:p>
            <a:r>
              <a:rPr lang="en-US" baseline="0" dirty="0"/>
              <a:t>Phase 2: By then many other documents also may have been detected, but not in all lists. Thus in a next step the missing scores are retrieved from the lists. This requires random (and not scanning) access, e.g., supported by an index. This constitutes the most expensive part of the algorithm. </a:t>
            </a:r>
          </a:p>
          <a:p>
            <a:r>
              <a:rPr lang="en-US" baseline="0" dirty="0"/>
              <a:t>Phase 3: Finally the k elements with the highest scores are returned. These are not necessarily corresponding to those that have been identified in the Phase 1 as those k elements that occur in all lists. They also might include elements for which additional scores have been retrieved in Phase 2.</a:t>
            </a:r>
          </a:p>
          <a:p>
            <a:endParaRPr lang="en-US" baseline="0" dirty="0"/>
          </a:p>
          <a:p>
            <a:r>
              <a:rPr lang="en-US" baseline="0" dirty="0"/>
              <a:t>The algorithm returns provably always the k elements with the highest combined score.</a:t>
            </a:r>
          </a:p>
          <a:p>
            <a:endParaRPr lang="en-US" baseline="0"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38</a:t>
            </a:fld>
            <a:endParaRPr lang="en-US"/>
          </a:p>
        </p:txBody>
      </p:sp>
    </p:spTree>
    <p:extLst>
      <p:ext uri="{BB962C8B-B14F-4D97-AF65-F5344CB8AC3E}">
        <p14:creationId xmlns:p14="http://schemas.microsoft.com/office/powerpoint/2010/main" val="352288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AF0E1BE-51DA-4E8B-B723-DD19A44F78DD}" type="slidenum">
              <a:rPr lang="en-US" smtClean="0"/>
              <a:pPr/>
              <a:t>3</a:t>
            </a:fld>
            <a:endParaRPr lang="en-US"/>
          </a:p>
        </p:txBody>
      </p:sp>
      <p:sp>
        <p:nvSpPr>
          <p:cNvPr id="40963" name="Rectangle 2"/>
          <p:cNvSpPr>
            <a:spLocks noGrp="1" noRot="1" noChangeAspect="1" noChangeArrowheads="1" noTextEdit="1"/>
          </p:cNvSpPr>
          <p:nvPr>
            <p:ph type="sldImg"/>
          </p:nvPr>
        </p:nvSpPr>
        <p:spPr>
          <a:xfrm>
            <a:off x="841375" y="792163"/>
            <a:ext cx="5475288" cy="3792537"/>
          </a:xfrm>
          <a:ln cap="flat"/>
        </p:spPr>
      </p:sp>
      <p:sp>
        <p:nvSpPr>
          <p:cNvPr id="40964" name="Rectangle 3"/>
          <p:cNvSpPr>
            <a:spLocks noGrp="1" noChangeArrowheads="1"/>
          </p:cNvSpPr>
          <p:nvPr>
            <p:ph type="body" idx="1"/>
          </p:nvPr>
        </p:nvSpPr>
        <p:spPr>
          <a:xfrm>
            <a:off x="977900" y="4900613"/>
            <a:ext cx="5208588" cy="4581525"/>
          </a:xfrm>
          <a:noFill/>
          <a:ln/>
        </p:spPr>
        <p:txBody>
          <a:bodyPr/>
          <a:lstStyle/>
          <a:p>
            <a:r>
              <a:rPr lang="en-US" dirty="0"/>
              <a:t>In order to implement text retrieval models efficiently, efficient search for term occurrences in documents must be supported. For that purpose different indexing techniques exist, among which inverted files are the by far most widely used. </a:t>
            </a:r>
          </a:p>
        </p:txBody>
      </p:sp>
    </p:spTree>
    <p:extLst>
      <p:ext uri="{BB962C8B-B14F-4D97-AF65-F5344CB8AC3E}">
        <p14:creationId xmlns:p14="http://schemas.microsoft.com/office/powerpoint/2010/main" val="3274637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The example illustrates a case where two lists are searched, i.e., processing a query with two terms. First 6 new different documents are detected in phase 1 and their scores are recorded.</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634839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next step we are detecting two documents, d1 and d5, that are occurring in both posting lists. Thus we finish phase 1 of the algorithm, as we are now sure that the top-2 elements will be found in the documents detected so far.</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1046048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phase 2, the missing scores of the other documents are retrieved using random access. Once they have been obtained, the top 2 documents are returned. In this example these are documents d1 and d6. Note that these are not the 2 documents that have been first discovered to occur in both lists, which where d1 and d5.</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3668367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It</a:t>
            </a:r>
            <a:r>
              <a:rPr lang="en-US" baseline="0" dirty="0"/>
              <a:t> can be shown that the complexity of the Fagin algorithm in the case of two lists is </a:t>
            </a:r>
            <a:r>
              <a:rPr lang="en-US" dirty="0"/>
              <a:t>O((k n)</a:t>
            </a:r>
            <a:r>
              <a:rPr lang="en-US" baseline="30000" dirty="0"/>
              <a:t>1/2</a:t>
            </a:r>
            <a:r>
              <a:rPr lang="en-US" dirty="0"/>
              <a:t>) for the number of entries</a:t>
            </a:r>
            <a:r>
              <a:rPr lang="en-US" baseline="0" dirty="0"/>
              <a:t> that are read from each list, where n is the number of documents in the document collection. This is significantly smaller than reading the complete lists, and reduces further if the entries are positively correlated (i.e., if a document is highly ranked in one list, then it has also higher probability to be highly ranked in the other list), which is likely to be the case. The results generalizes to the case of multiple lists.</a:t>
            </a:r>
          </a:p>
          <a:p>
            <a:endParaRPr lang="en-US" baseline="0" dirty="0"/>
          </a:p>
          <a:p>
            <a:r>
              <a:rPr lang="en-US" baseline="0" dirty="0"/>
              <a:t>In a distributed setting applying Fagin’s algorithm directly is still not very practical, since for every element retrieved from a list a message would have to be exchanged with another node. To avoid this, variants of this algorithm have been proposed, where larger chunks of the list from one node are sent to the other. In the ideal case one node “guesses” how many entries from its list would have to be read and transmits this set of entries to the other node(s).</a:t>
            </a:r>
          </a:p>
          <a:p>
            <a:endParaRPr lang="en-US" baseline="0" dirty="0"/>
          </a:p>
          <a:p>
            <a:r>
              <a:rPr lang="en-US" baseline="0" dirty="0"/>
              <a:t>Fagin’s algorithm has found many applications apart from distributed retrieval. It is being used in multimedia retrieval (it’s original application), but also in processing data from relational databases (e.g. finding tuples with a highest combined value for multiple attributes), sensor data processing, but also in text document filtering. Also alternative algorithms for solving the same problem have been proposed</a:t>
            </a:r>
            <a:r>
              <a:rPr lang="en-US" baseline="0"/>
              <a:t>. They are </a:t>
            </a:r>
            <a:r>
              <a:rPr lang="en-US" baseline="0" dirty="0"/>
              <a:t>known under the name of threshold algorithms. They work in a similar fashion, but have slightly different performance characteristics.</a:t>
            </a:r>
            <a:endParaRPr lang="en-US"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42</a:t>
            </a:fld>
            <a:endParaRPr lang="en-US"/>
          </a:p>
        </p:txBody>
      </p:sp>
    </p:spTree>
    <p:extLst>
      <p:ext uri="{BB962C8B-B14F-4D97-AF65-F5344CB8AC3E}">
        <p14:creationId xmlns:p14="http://schemas.microsoft.com/office/powerpoint/2010/main" val="1430462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421344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4099585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12637288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cannot predict or imagine all possible ways of how the concepts they are interested to find in their search can be expressed in natural language. This may have as a consequence,</a:t>
            </a:r>
            <a:r>
              <a:rPr lang="en-US" baseline="0" dirty="0"/>
              <a:t> even under the vector space retrieval model, that relevant results are missed. This is, for the example, the case when there exist different synonyms (different terms with the same meaning). In the following we will see one possible approach to deal with this problem, namely extending the user query automatically by the system with additional terms.</a:t>
            </a:r>
          </a:p>
          <a:p>
            <a:endParaRPr lang="en-US" baseline="0" dirty="0"/>
          </a:p>
          <a:p>
            <a:r>
              <a:rPr lang="en-US" baseline="0" dirty="0"/>
              <a:t>In a situation where the user has not fully specified the information need, also an automated approach such as LSI or word embedding will not be able to guess the users’s information need.</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46</a:t>
            </a:fld>
            <a:endParaRPr lang="en-US"/>
          </a:p>
        </p:txBody>
      </p:sp>
    </p:spTree>
    <p:extLst>
      <p:ext uri="{BB962C8B-B14F-4D97-AF65-F5344CB8AC3E}">
        <p14:creationId xmlns:p14="http://schemas.microsoft.com/office/powerpoint/2010/main" val="2660902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we will present</a:t>
            </a:r>
            <a:r>
              <a:rPr lang="en-US" baseline="0" dirty="0"/>
              <a:t> two types of approaches to query extension, which are distinguished by the source of information used to identify new additional query terms. In the local approach the source of information is the current user query, respectively results produced by answering the user query. In the global approach the source of information is a existing document collection, either the documents that make up the corpus that is being queried by the user, or another, external collection of documents.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47</a:t>
            </a:fld>
            <a:endParaRPr lang="en-US"/>
          </a:p>
        </p:txBody>
      </p:sp>
    </p:spTree>
    <p:extLst>
      <p:ext uri="{BB962C8B-B14F-4D97-AF65-F5344CB8AC3E}">
        <p14:creationId xmlns:p14="http://schemas.microsoft.com/office/powerpoint/2010/main" val="36548751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EF95DBC-372A-4D93-8D78-7B907D5D752F}" type="slidenum">
              <a:rPr lang="en-US" smtClean="0"/>
              <a:pPr/>
              <a:t>48</a:t>
            </a:fld>
            <a:endParaRPr lang="en-US"/>
          </a:p>
        </p:txBody>
      </p:sp>
      <p:sp>
        <p:nvSpPr>
          <p:cNvPr id="45059" name="Rectangle 2"/>
          <p:cNvSpPr>
            <a:spLocks noGrp="1" noRot="1" noChangeAspect="1" noChangeArrowheads="1" noTextEdit="1"/>
          </p:cNvSpPr>
          <p:nvPr>
            <p:ph type="sldImg"/>
          </p:nvPr>
        </p:nvSpPr>
        <p:spPr>
          <a:xfrm>
            <a:off x="781050" y="769938"/>
            <a:ext cx="5538788" cy="3835400"/>
          </a:xfrm>
          <a:ln/>
        </p:spPr>
      </p:sp>
      <p:sp>
        <p:nvSpPr>
          <p:cNvPr id="45060" name="Rectangle 3"/>
          <p:cNvSpPr>
            <a:spLocks noGrp="1" noChangeArrowheads="1"/>
          </p:cNvSpPr>
          <p:nvPr>
            <p:ph type="body" idx="1"/>
          </p:nvPr>
        </p:nvSpPr>
        <p:spPr>
          <a:noFill/>
          <a:ln/>
        </p:spPr>
        <p:txBody>
          <a:bodyPr/>
          <a:lstStyle/>
          <a:p>
            <a:r>
              <a:rPr lang="en-US" dirty="0"/>
              <a:t>In general, a user does not necessarily know</a:t>
            </a:r>
            <a:r>
              <a:rPr lang="en-US" baseline="0" dirty="0"/>
              <a:t> </a:t>
            </a:r>
            <a:r>
              <a:rPr lang="en-US" dirty="0"/>
              <a:t>what is his information need and how to appropriately formulate a query. BUT usually</a:t>
            </a:r>
            <a:r>
              <a:rPr lang="en-US" baseline="0" dirty="0"/>
              <a:t> </a:t>
            </a:r>
            <a:r>
              <a:rPr lang="en-US" dirty="0"/>
              <a:t>a user</a:t>
            </a:r>
            <a:r>
              <a:rPr lang="en-US" baseline="0" dirty="0"/>
              <a:t> </a:t>
            </a:r>
            <a:r>
              <a:rPr lang="en-US" dirty="0"/>
              <a:t>can well identify relevant documents. Therefore the idea of user relevance feedback is to reformulate a query by taking into account feedback of the user on the relevance of already retrieved documents.</a:t>
            </a:r>
          </a:p>
          <a:p>
            <a:r>
              <a:rPr lang="en-US" dirty="0"/>
              <a:t>The advantages of such an approach are the following:</a:t>
            </a:r>
          </a:p>
          <a:p>
            <a:pPr lvl="1">
              <a:buFontTx/>
              <a:buChar char="•"/>
            </a:pPr>
            <a:r>
              <a:rPr lang="en-US" dirty="0"/>
              <a:t>The user is not involved in query formulation, but just points to interesting data items.</a:t>
            </a:r>
          </a:p>
          <a:p>
            <a:pPr lvl="1">
              <a:buFontTx/>
              <a:buChar char="•"/>
            </a:pPr>
            <a:r>
              <a:rPr lang="en-US" dirty="0"/>
              <a:t>The search task can be split up in smaller steps.</a:t>
            </a:r>
          </a:p>
          <a:p>
            <a:pPr lvl="1">
              <a:buFontTx/>
              <a:buChar char="•"/>
            </a:pPr>
            <a:r>
              <a:rPr lang="en-US" dirty="0"/>
              <a:t>The search task becomes a process converging to the desired result.</a:t>
            </a:r>
          </a:p>
        </p:txBody>
      </p:sp>
    </p:spTree>
    <p:extLst>
      <p:ext uri="{BB962C8B-B14F-4D97-AF65-F5344CB8AC3E}">
        <p14:creationId xmlns:p14="http://schemas.microsoft.com/office/powerpoint/2010/main" val="109302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Inverted files support efficient addressing of words within documents. </a:t>
            </a:r>
            <a:r>
              <a:rPr lang="en-US" dirty="0"/>
              <a:t>Inverted file are optimized for supporting search on relatively static text collections. For example, frequent</a:t>
            </a:r>
            <a:r>
              <a:rPr lang="en-US" baseline="0" dirty="0"/>
              <a:t> </a:t>
            </a:r>
            <a:r>
              <a:rPr lang="en-US" dirty="0"/>
              <a:t>updates are not supported with inverted files. This distinguishes inverted files from typical database indexing techniques, such as B+-Trees.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042629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situation when receiving feedback</a:t>
            </a:r>
            <a:r>
              <a:rPr lang="en-US" baseline="0" dirty="0"/>
              <a:t> from users can be depicted as follows: the retrieval system returns some result set R that is presented to the user. This result set overlaps with the set of relevant documents (C</a:t>
            </a:r>
            <a:r>
              <a:rPr lang="en-US" baseline="-25000" dirty="0"/>
              <a:t>r</a:t>
            </a:r>
            <a:r>
              <a:rPr lang="en-US" baseline="0" dirty="0"/>
              <a:t>). The user can the identify within the result set both documents that are relevant and non-relevant. This gives the two feedback sets </a:t>
            </a:r>
            <a:r>
              <a:rPr lang="en-US" baseline="0" dirty="0" err="1"/>
              <a:t>D</a:t>
            </a:r>
            <a:r>
              <a:rPr lang="en-US" baseline="-25000" dirty="0" err="1"/>
              <a:t>r</a:t>
            </a:r>
            <a:r>
              <a:rPr lang="en-US" baseline="0" dirty="0"/>
              <a:t> and D</a:t>
            </a:r>
            <a:r>
              <a:rPr lang="en-US" baseline="-25000" dirty="0"/>
              <a:t>n</a:t>
            </a:r>
            <a:r>
              <a:rPr lang="en-US" baseline="0" dirty="0"/>
              <a: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13584944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idea for user relevance feedback was introduced by </a:t>
            </a:r>
            <a:r>
              <a:rPr lang="en-US" dirty="0" err="1"/>
              <a:t>Rocchio</a:t>
            </a:r>
            <a:r>
              <a:rPr lang="en-US" dirty="0"/>
              <a:t>.</a:t>
            </a:r>
            <a:r>
              <a:rPr lang="en-US" baseline="0" dirty="0"/>
              <a:t> It is based on the observation, that the centroid of all document vectors of a document set D can be considered as the most characteristic representation of the document set. Then one could attempt to construct a query </a:t>
            </a:r>
            <a:r>
              <a:rPr lang="en-US" baseline="0" dirty="0" err="1"/>
              <a:t>q</a:t>
            </a:r>
            <a:r>
              <a:rPr lang="en-US" baseline="-25000" dirty="0" err="1"/>
              <a:t>opt</a:t>
            </a:r>
            <a:r>
              <a:rPr lang="en-US" baseline="0" dirty="0"/>
              <a:t> that optimally separates relevant from non-relevant documents. In order to achieve this, the query to be constructed has to have maximal similarity with the set of relevant documents, respectively its centroid, and maximal dissimilarity with the set of non-relevant documents, respectively its centroid. This can be achieved by finding a query that maximizes the difference among these two similarity values.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50</a:t>
            </a:fld>
            <a:endParaRPr lang="en-US"/>
          </a:p>
        </p:txBody>
      </p:sp>
    </p:spTree>
    <p:extLst>
      <p:ext uri="{BB962C8B-B14F-4D97-AF65-F5344CB8AC3E}">
        <p14:creationId xmlns:p14="http://schemas.microsoft.com/office/powerpoint/2010/main" val="4074311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motivate of how the optimal</a:t>
            </a:r>
            <a:r>
              <a:rPr lang="en-US" baseline="0" dirty="0"/>
              <a:t> query vector can be found with an illustration. Assume that the relevant documents are marked by circles, and the non-relevant documents are marked by crosses, and that the vector space has (only) 2 dimensions. When we consider the centroid of the relevant documents (which could be a potential query based on user relevance feedback) as a potential search query, then we see that we cannot achieve optimal precision and recall at the same time.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51</a:t>
            </a:fld>
            <a:endParaRPr lang="en-US"/>
          </a:p>
        </p:txBody>
      </p:sp>
    </p:spTree>
    <p:extLst>
      <p:ext uri="{BB962C8B-B14F-4D97-AF65-F5344CB8AC3E}">
        <p14:creationId xmlns:p14="http://schemas.microsoft.com/office/powerpoint/2010/main" val="17411521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therefore consider also the centroid of the non-relevant documents as part of the user relevance feedback. We compute the difference vector among the two centroids, and we will use this difference vector to “move away” the query from the non-relevant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19397176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baseline="0" dirty="0"/>
              <a:t>add the difference vector to the centroid for the relevant documents. The resulting optimal query vector now can include all relevant documents in its result, without including non-relevant ones. In practice, such a clear separation will not always be possible, but it has been shown that under some additional assumptions, this method is the optimal way to constructing the optimal query vector.</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37171682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AFA1379-7213-486D-AB3B-56E1DA74862D}" type="slidenum">
              <a:rPr lang="en-US" smtClean="0"/>
              <a:pPr/>
              <a:t>54</a:t>
            </a:fld>
            <a:endParaRPr lang="en-US"/>
          </a:p>
        </p:txBody>
      </p:sp>
      <p:sp>
        <p:nvSpPr>
          <p:cNvPr id="46083" name="Rectangle 2"/>
          <p:cNvSpPr>
            <a:spLocks noGrp="1" noRot="1" noChangeAspect="1" noChangeArrowheads="1" noTextEdit="1"/>
          </p:cNvSpPr>
          <p:nvPr>
            <p:ph type="sldImg"/>
          </p:nvPr>
        </p:nvSpPr>
        <p:spPr>
          <a:xfrm>
            <a:off x="993775" y="769938"/>
            <a:ext cx="5113338" cy="3835400"/>
          </a:xfrm>
          <a:ln/>
        </p:spPr>
      </p:sp>
      <p:sp>
        <p:nvSpPr>
          <p:cNvPr id="46084" name="Rectangle 3"/>
          <p:cNvSpPr>
            <a:spLocks noGrp="1" noChangeArrowheads="1"/>
          </p:cNvSpPr>
          <p:nvPr>
            <p:ph type="body" idx="1"/>
          </p:nvPr>
        </p:nvSpPr>
        <p:spPr>
          <a:noFill/>
          <a:ln/>
        </p:spPr>
        <p:txBody>
          <a:bodyPr/>
          <a:lstStyle/>
          <a:p>
            <a:r>
              <a:rPr lang="en-US" dirty="0"/>
              <a:t>Constructing</a:t>
            </a:r>
            <a:r>
              <a:rPr lang="en-US" baseline="0" dirty="0"/>
              <a:t> an optimal query vector as described before is only theoretically possible, since the complete information on relevant and non-relevant documents is lacking in practice. Therefore, the theoretical considerations put forward so far, serve as an intuition to devise a practical scheme, that is </a:t>
            </a:r>
            <a:r>
              <a:rPr lang="en-US" b="1" baseline="0" dirty="0"/>
              <a:t>approximating</a:t>
            </a:r>
            <a:r>
              <a:rPr lang="en-US" baseline="0" dirty="0"/>
              <a:t> the theoretical construction of an optimal query vector.</a:t>
            </a:r>
            <a:endParaRPr lang="en-US" dirty="0"/>
          </a:p>
          <a:p>
            <a:endParaRPr lang="en-US" dirty="0"/>
          </a:p>
        </p:txBody>
      </p:sp>
    </p:spTree>
    <p:extLst>
      <p:ext uri="{BB962C8B-B14F-4D97-AF65-F5344CB8AC3E}">
        <p14:creationId xmlns:p14="http://schemas.microsoft.com/office/powerpoint/2010/main" val="14273081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57D1873-2BE2-46C3-BED0-96FA55533317}" type="slidenum">
              <a:rPr lang="en-US" smtClean="0"/>
              <a:pPr/>
              <a:t>55</a:t>
            </a:fld>
            <a:endParaRPr lang="en-US"/>
          </a:p>
        </p:txBody>
      </p:sp>
      <p:sp>
        <p:nvSpPr>
          <p:cNvPr id="47107" name="Rectangle 2"/>
          <p:cNvSpPr>
            <a:spLocks noGrp="1" noRot="1" noChangeAspect="1" noChangeArrowheads="1" noTextEdit="1"/>
          </p:cNvSpPr>
          <p:nvPr>
            <p:ph type="sldImg"/>
          </p:nvPr>
        </p:nvSpPr>
        <p:spPr>
          <a:xfrm>
            <a:off x="993775" y="769938"/>
            <a:ext cx="5113338" cy="3835400"/>
          </a:xfrm>
          <a:ln cap="flat"/>
        </p:spPr>
      </p:sp>
      <p:sp>
        <p:nvSpPr>
          <p:cNvPr id="47108" name="Rectangle 3"/>
          <p:cNvSpPr>
            <a:spLocks noGrp="1" noChangeArrowheads="1"/>
          </p:cNvSpPr>
          <p:nvPr>
            <p:ph type="body" idx="1"/>
          </p:nvPr>
        </p:nvSpPr>
        <p:spPr>
          <a:noFill/>
          <a:ln/>
        </p:spPr>
        <p:txBody>
          <a:bodyPr/>
          <a:lstStyle/>
          <a:p>
            <a:pPr marL="0" indent="0">
              <a:buFont typeface="Arial" charset="0"/>
              <a:buNone/>
            </a:pPr>
            <a:r>
              <a:rPr lang="en-US" dirty="0"/>
              <a:t>The</a:t>
            </a:r>
            <a:r>
              <a:rPr lang="en-US" baseline="0" dirty="0"/>
              <a:t> approximation scheme for user relevance feedback is called SMART. It starts from the assumption that users have identified some relevant documents. Then the scheme assumes that all other documents should be considered as non-relevant. This results in a modification of the original query that is controlled by 3 tuning parameters.</a:t>
            </a:r>
          </a:p>
          <a:p>
            <a:pPr marL="228600" indent="-228600"/>
            <a:endParaRPr lang="en-US" baseline="0" dirty="0"/>
          </a:p>
          <a:p>
            <a:pPr marL="228600" indent="-228600"/>
            <a:r>
              <a:rPr lang="en-US" baseline="0" dirty="0"/>
              <a:t>Since this is of course not correct, two mechanisms are used to moderate the impact of this wrong assumption:</a:t>
            </a:r>
          </a:p>
          <a:p>
            <a:pPr marL="228600" indent="-228600">
              <a:buAutoNum type="arabicPeriod"/>
            </a:pPr>
            <a:r>
              <a:rPr lang="en-US" baseline="0" dirty="0"/>
              <a:t>The original query vector is maintained, in order not to drift away too dramatically from the original user query.</a:t>
            </a:r>
          </a:p>
          <a:p>
            <a:pPr marL="228600" indent="-228600">
              <a:buAutoNum type="arabicPeriod"/>
            </a:pPr>
            <a:r>
              <a:rPr lang="en-US" baseline="0" dirty="0"/>
              <a:t>The weight given for the modification using the centroid of non-relevant documents is generally kept lower than the weight for the centroid of the relevant documents, as their non-relevance is just an assumption made, and not based on real user relevance feedback.</a:t>
            </a:r>
            <a:endParaRPr lang="en-US" dirty="0"/>
          </a:p>
          <a:p>
            <a:pPr marL="228600" indent="-228600"/>
            <a:endParaRPr lang="en-US" dirty="0"/>
          </a:p>
        </p:txBody>
      </p:sp>
    </p:spTree>
    <p:extLst>
      <p:ext uri="{BB962C8B-B14F-4D97-AF65-F5344CB8AC3E}">
        <p14:creationId xmlns:p14="http://schemas.microsoft.com/office/powerpoint/2010/main" val="40580342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562DCF6-C322-4C22-95B0-9DADD233296D}" type="slidenum">
              <a:rPr lang="en-US" smtClean="0"/>
              <a:pPr/>
              <a:t>56</a:t>
            </a:fld>
            <a:endParaRPr lang="en-US"/>
          </a:p>
        </p:txBody>
      </p:sp>
      <p:sp>
        <p:nvSpPr>
          <p:cNvPr id="48131" name="Rectangle 2"/>
          <p:cNvSpPr>
            <a:spLocks noGrp="1" noRot="1" noChangeAspect="1" noChangeArrowheads="1" noTextEdit="1"/>
          </p:cNvSpPr>
          <p:nvPr>
            <p:ph type="sldImg"/>
          </p:nvPr>
        </p:nvSpPr>
        <p:spPr>
          <a:xfrm>
            <a:off x="993775" y="769938"/>
            <a:ext cx="5113338" cy="3835400"/>
          </a:xfrm>
          <a:ln/>
        </p:spPr>
      </p:sp>
      <p:sp>
        <p:nvSpPr>
          <p:cNvPr id="48132" name="Rectangle 3"/>
          <p:cNvSpPr>
            <a:spLocks noGrp="1" noChangeArrowheads="1"/>
          </p:cNvSpPr>
          <p:nvPr>
            <p:ph type="body" idx="1"/>
          </p:nvPr>
        </p:nvSpPr>
        <p:spPr>
          <a:noFill/>
          <a:ln/>
        </p:spPr>
        <p:txBody>
          <a:bodyPr/>
          <a:lstStyle/>
          <a:p>
            <a:r>
              <a:rPr lang="en-US" dirty="0"/>
              <a:t>This example shows how the query reformulation works. By identifying document B3 as being relevant and modifying the query vector it turns out that new documents (B5 and B7) become relevant. The reason is that those new documents share terms with document B3, and these terms are newly considered in the reformulated query.</a:t>
            </a:r>
          </a:p>
          <a:p>
            <a:endParaRPr lang="en-US" dirty="0"/>
          </a:p>
        </p:txBody>
      </p:sp>
    </p:spTree>
    <p:extLst>
      <p:ext uri="{BB962C8B-B14F-4D97-AF65-F5344CB8AC3E}">
        <p14:creationId xmlns:p14="http://schemas.microsoft.com/office/powerpoint/2010/main" val="21131697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Concerning the first assumption, if the initial query of the user does not contain sufficient information to retrieve a sufficient number of documents that are relevant to the true interest of the user (i.e. have sufficient recall), the relevance feedback system will not be able to produce sufficient relevant documents with additional terms.</a:t>
            </a:r>
          </a:p>
          <a:p>
            <a:r>
              <a:rPr lang="en-US" dirty="0"/>
              <a:t>Concerning the second assumption, new terms can only be included as part of the modified query, if they co-occur at least in some documents together with original query terms. Otherwise, these terms could never be part of relevant documents in the result of the original query (why?).</a:t>
            </a:r>
          </a:p>
          <a:p>
            <a:r>
              <a:rPr lang="en-US" dirty="0"/>
              <a:t>Concerning the third assumption, implicitly the SMART algorithm assumes that all relevant documents are part of one cluster in the vector space. If they form multiple clusters, it is not able to correctly produce a query that can retrieve the relevant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57</a:t>
            </a:fld>
            <a:endParaRPr lang="en-US"/>
          </a:p>
        </p:txBody>
      </p:sp>
    </p:spTree>
    <p:extLst>
      <p:ext uri="{BB962C8B-B14F-4D97-AF65-F5344CB8AC3E}">
        <p14:creationId xmlns:p14="http://schemas.microsoft.com/office/powerpoint/2010/main" val="4140893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60</a:t>
            </a:fld>
            <a:endParaRPr lang="en-US"/>
          </a:p>
        </p:txBody>
      </p:sp>
    </p:spTree>
    <p:extLst>
      <p:ext uri="{BB962C8B-B14F-4D97-AF65-F5344CB8AC3E}">
        <p14:creationId xmlns:p14="http://schemas.microsoft.com/office/powerpoint/2010/main" val="421819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Inverted files are constructed by concatenating the inverted lists for all terms occurring in the document collection. Inverted lists enumerate all occurrences of the terms in documents, by keeping the document identifiers and the frequency of occurrence. Storing the frequency is useful for determining term frequency</a:t>
            </a:r>
            <a:r>
              <a:rPr lang="en-US" baseline="0" dirty="0"/>
              <a:t> and </a:t>
            </a:r>
            <a:r>
              <a:rPr lang="en-US" dirty="0"/>
              <a:t>inverse document frequency.</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100758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methods for expanding</a:t>
            </a:r>
            <a:r>
              <a:rPr lang="en-US" baseline="0" dirty="0"/>
              <a:t> user queries can rely on a variety of resources. These may include thesauri (a</a:t>
            </a:r>
            <a:r>
              <a:rPr lang="en-US" dirty="0"/>
              <a:t> thesaurus is a database that contains</a:t>
            </a:r>
            <a:r>
              <a:rPr lang="en-US" baseline="0" dirty="0"/>
              <a:t> (near-) synonyms) that are manually constructed or automatically derived, or the automated analysis of query logs.</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61</a:t>
            </a:fld>
            <a:endParaRPr lang="en-US"/>
          </a:p>
        </p:txBody>
      </p:sp>
    </p:spTree>
    <p:extLst>
      <p:ext uri="{BB962C8B-B14F-4D97-AF65-F5344CB8AC3E}">
        <p14:creationId xmlns:p14="http://schemas.microsoft.com/office/powerpoint/2010/main" val="4161604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Performing</a:t>
            </a:r>
            <a:r>
              <a:rPr lang="en-US" baseline="0" dirty="0"/>
              <a:t> query expansion using a manually thesaurus requires the (expensive) effort of creating and maintaining such a thesaurus. This task is mainly performed in highly specialized technical fields in science and engineering. One prominent example of such a Thesaurus is maintained by </a:t>
            </a:r>
            <a:r>
              <a:rPr lang="en-US" baseline="0" dirty="0" err="1"/>
              <a:t>Pubmed</a:t>
            </a:r>
            <a:r>
              <a:rPr lang="en-US" baseline="0" dirty="0"/>
              <a:t>, the biggest publication database for medical literature maintained by the NIH, the National Institute of Health in the US. When using its search engine, you will find a window ”Search details” that shows how the user query is automatically expanded using the </a:t>
            </a:r>
            <a:r>
              <a:rPr lang="en-US" baseline="0" dirty="0" err="1"/>
              <a:t>Pubmed</a:t>
            </a:r>
            <a:r>
              <a:rPr lang="en-US" baseline="0" dirty="0"/>
              <a:t> thesaurus. In this example we see that the search system identifies that “cancer” is an entry on the concept “neoplasms”, and thus extends the query with all entries that it finds associated in the thesaurus (e.g. it would also search for “tumor”).</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62</a:t>
            </a:fld>
            <a:endParaRPr lang="en-US"/>
          </a:p>
        </p:txBody>
      </p:sp>
    </p:spTree>
    <p:extLst>
      <p:ext uri="{BB962C8B-B14F-4D97-AF65-F5344CB8AC3E}">
        <p14:creationId xmlns:p14="http://schemas.microsoft.com/office/powerpoint/2010/main" val="40110982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avoid the effort of manually creating a thesaurus one can attempt to create it automatically by studying large numbers of documents</a:t>
            </a:r>
            <a:r>
              <a:rPr lang="en-US" baseline="0" dirty="0"/>
              <a:t> and the distribution of words in those. This leads to the concept of word similarity. There exists two basic methods to study this similarity, either purely statistically, by observing which words occur together in documents, or in a more accurate way by identifying whether the words occur in the same grammatical relationships.</a:t>
            </a:r>
          </a:p>
          <a:p>
            <a:endParaRPr lang="en-US" baseline="0" dirty="0"/>
          </a:p>
          <a:p>
            <a:r>
              <a:rPr lang="en-US" baseline="0" dirty="0"/>
              <a:t>For the first approach we study so-called “word </a:t>
            </a:r>
            <a:r>
              <a:rPr lang="en-US" baseline="0" dirty="0" err="1"/>
              <a:t>embeddings</a:t>
            </a:r>
            <a:r>
              <a:rPr lang="en-US" baseline="0" dirty="0"/>
              <a:t>”. For the second approach we will learn about methods of “information extraction”.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63</a:t>
            </a:fld>
            <a:endParaRPr lang="en-US"/>
          </a:p>
        </p:txBody>
      </p:sp>
    </p:spTree>
    <p:extLst>
      <p:ext uri="{BB962C8B-B14F-4D97-AF65-F5344CB8AC3E}">
        <p14:creationId xmlns:p14="http://schemas.microsoft.com/office/powerpoint/2010/main" val="40821269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illustrates of how such automatic thesaurus generation based on statistical</a:t>
            </a:r>
            <a:r>
              <a:rPr lang="en-US" baseline="0" dirty="0"/>
              <a:t> analysis looks in practice. A statistical analysis would allow to compute similarity of words. With such a similarity measure it is possible to search for related words (just like searching for documents with an information retrieval system). As the example shows, such a search reveals immediately many terms directly related with the original word, which was “cat”.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64</a:t>
            </a:fld>
            <a:endParaRPr lang="en-US"/>
          </a:p>
        </p:txBody>
      </p:sp>
    </p:spTree>
    <p:extLst>
      <p:ext uri="{BB962C8B-B14F-4D97-AF65-F5344CB8AC3E}">
        <p14:creationId xmlns:p14="http://schemas.microsoft.com/office/powerpoint/2010/main" val="23506802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logs contain potentially</a:t>
            </a:r>
            <a:r>
              <a:rPr lang="en-US" baseline="0" dirty="0"/>
              <a:t> rich information for query expansion. There a numerous ways of how such knowledge can be exploited. We show here two possible examples. Other methods rely on mining query logs using various techniques, including clustering and association rule mining, that we will encounter in the later part on data mining.</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65</a:t>
            </a:fld>
            <a:endParaRPr lang="en-US"/>
          </a:p>
        </p:txBody>
      </p:sp>
    </p:spTree>
    <p:extLst>
      <p:ext uri="{BB962C8B-B14F-4D97-AF65-F5344CB8AC3E}">
        <p14:creationId xmlns:p14="http://schemas.microsoft.com/office/powerpoint/2010/main" val="35969772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3F78B312-0229-5E4F-9802-BE52F67E7C3B}" type="slidenum">
              <a:rPr lang="en-US" sz="1200">
                <a:solidFill>
                  <a:schemeClr val="tx2"/>
                </a:solidFill>
                <a:latin typeface="Tempus Sans ITC" charset="0"/>
              </a:rPr>
              <a:pPr eaLnBrk="1" hangingPunct="1"/>
              <a:t>66</a:t>
            </a:fld>
            <a:endParaRPr lang="en-US" sz="1200">
              <a:solidFill>
                <a:schemeClr val="tx2"/>
              </a:solidFill>
              <a:latin typeface="Tempus Sans ITC" charset="0"/>
            </a:endParaRPr>
          </a:p>
        </p:txBody>
      </p:sp>
      <p:sp>
        <p:nvSpPr>
          <p:cNvPr id="105474" name="Rectangle 2"/>
          <p:cNvSpPr>
            <a:spLocks noGrp="1" noRot="1" noChangeAspect="1" noChangeArrowheads="1" noTextEdit="1"/>
          </p:cNvSpPr>
          <p:nvPr>
            <p:ph type="sldImg"/>
          </p:nvPr>
        </p:nvSpPr>
        <p:spPr>
          <a:ln cap="flat"/>
        </p:spPr>
      </p:sp>
      <p:sp>
        <p:nvSpPr>
          <p:cNvPr id="1054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a:latin typeface="Times New Roman" charset="0"/>
              <a:ea typeface="ＭＳ Ｐゴシック" charset="0"/>
            </a:endParaRPr>
          </a:p>
        </p:txBody>
      </p:sp>
    </p:spTree>
    <p:extLst>
      <p:ext uri="{BB962C8B-B14F-4D97-AF65-F5344CB8AC3E}">
        <p14:creationId xmlns:p14="http://schemas.microsoft.com/office/powerpoint/2010/main" val="202420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6</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a:latin typeface="Times New Roman" charset="0"/>
              </a:rPr>
              <a:t>This is an example of a (simple) document collection that we will use in the following as running example.</a:t>
            </a:r>
          </a:p>
          <a:p>
            <a:endParaRPr lang="en-US">
              <a:latin typeface="Times New Roman" charset="0"/>
            </a:endParaRPr>
          </a:p>
          <a:p>
            <a:endParaRPr lang="en-US">
              <a:latin typeface="Times New Roman" charset="0"/>
            </a:endParaRPr>
          </a:p>
        </p:txBody>
      </p:sp>
    </p:spTree>
    <p:extLst>
      <p:ext uri="{BB962C8B-B14F-4D97-AF65-F5344CB8AC3E}">
        <p14:creationId xmlns:p14="http://schemas.microsoft.com/office/powerpoint/2010/main" val="34864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F6065B4-8798-477A-B4A5-9192D54F4FF2}" type="slidenum">
              <a:rPr lang="en-US" smtClean="0"/>
              <a:pPr/>
              <a:t>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a:t>Here we display the inverted list that is obtained for our example document collection.</a:t>
            </a:r>
          </a:p>
        </p:txBody>
      </p:sp>
    </p:spTree>
    <p:extLst>
      <p:ext uri="{BB962C8B-B14F-4D97-AF65-F5344CB8AC3E}">
        <p14:creationId xmlns:p14="http://schemas.microsoft.com/office/powerpoint/2010/main" val="257898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9EF03C0-8830-41E5-BD9F-69A13D8033D9}" type="slidenum">
              <a:rPr lang="en-US" smtClean="0"/>
              <a:pPr/>
              <a:t>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Inverted files are a logical data structure, for which a physical storage organization needs to be designed. The physical organization has to take into account the quantitative characteristics of the inverted file structure. To that extent the key observation is</a:t>
            </a:r>
            <a:r>
              <a:rPr lang="en-US" baseline="0" dirty="0"/>
              <a:t> that</a:t>
            </a:r>
            <a:r>
              <a:rPr lang="en-US" dirty="0"/>
              <a:t> the number of references to documents, corresponding to the occurrences of index terms in the documents is much larger than the number of index terms, and thus the number of inverted lists. As the number of index terms is lower, the index terms and the corresponding frequencies of occurrences can be kept in main memory, whereas the references to documents are kept in secondary storage. Index terms and their frequencies are stored in an</a:t>
            </a:r>
            <a:r>
              <a:rPr lang="en-US" baseline="0" dirty="0"/>
              <a:t> </a:t>
            </a:r>
            <a:r>
              <a:rPr lang="en-US" dirty="0"/>
              <a:t>index file that is kept in main memory. The access to this index file is supported by any suitable data access structure. Typically binary search, hash tables or tree-based structures, such as B+-Trees, or tries are used for that purpose. The posting files consist of the sequence of all term occurrences of the inverted file. The index file is related to the posting file by keeping for each index term a reference to the position in the posting file, where the entries related to the index terms start. The occurrences stored in the posting file in turn refer to entries in the document file, which is also kept in secondary storage.</a:t>
            </a:r>
          </a:p>
        </p:txBody>
      </p:sp>
    </p:spTree>
    <p:extLst>
      <p:ext uri="{BB962C8B-B14F-4D97-AF65-F5344CB8AC3E}">
        <p14:creationId xmlns:p14="http://schemas.microsoft.com/office/powerpoint/2010/main" val="264949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for a document collection of size n the number of occurrences of index terms is O(n), whereas the number of different index terms is typically O(n^</a:t>
            </a:r>
            <a:r>
              <a:rPr lang="el-GR" dirty="0">
                <a:cs typeface="Times New Roman" pitchFamily="18" charset="0"/>
              </a:rPr>
              <a:t>β</a:t>
            </a:r>
            <a:r>
              <a:rPr lang="en-US" dirty="0"/>
              <a:t>), where </a:t>
            </a:r>
            <a:r>
              <a:rPr lang="el-GR" dirty="0">
                <a:cs typeface="Times New Roman" pitchFamily="18" charset="0"/>
              </a:rPr>
              <a:t>β</a:t>
            </a:r>
            <a:r>
              <a:rPr lang="en-US" dirty="0"/>
              <a:t> is roughly 0.5 (Heap’s law). More precisely, the relationship can be described as k n^</a:t>
            </a:r>
            <a:r>
              <a:rPr lang="el-GR" dirty="0">
                <a:cs typeface="Times New Roman" pitchFamily="18" charset="0"/>
              </a:rPr>
              <a:t>β</a:t>
            </a:r>
            <a:r>
              <a:rPr lang="fr-CH" dirty="0">
                <a:cs typeface="Times New Roman" pitchFamily="18" charset="0"/>
              </a:rPr>
              <a:t>, where typical values of k are </a:t>
            </a:r>
            <a:r>
              <a:rPr lang="en-US" dirty="0">
                <a:cs typeface="Times New Roman" pitchFamily="18" charset="0"/>
              </a:rPr>
              <a:t>30 &lt; k &lt; 100. </a:t>
            </a:r>
            <a:r>
              <a:rPr lang="en-US" dirty="0"/>
              <a:t>For example, a document collection of size n= 10^6 could have approximate m=100 * 10^3=10^5 index terms.</a:t>
            </a:r>
            <a:endParaRPr lang="en-US"/>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9</a:t>
            </a:fld>
            <a:endParaRPr lang="en-US"/>
          </a:p>
        </p:txBody>
      </p:sp>
    </p:spTree>
    <p:extLst>
      <p:ext uri="{BB962C8B-B14F-4D97-AF65-F5344CB8AC3E}">
        <p14:creationId xmlns:p14="http://schemas.microsoft.com/office/powerpoint/2010/main" val="220969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©2020, Karl Aberer, EPFL-IC, Laboratoire de systèmes d'informations répartis </a:t>
            </a:r>
            <a:endParaRPr lang="en-GB"/>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7.png"/><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8.png"/><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5.emf"/><Relationship Id="rId4"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emf"/><Relationship Id="rId4" Type="http://schemas.openxmlformats.org/officeDocument/2006/relationships/oleObject" Target="../embeddings/oleObject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Indexing for Information Retrieval </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a:p>
        </p:txBody>
      </p:sp>
    </p:spTree>
    <p:extLst>
      <p:ext uri="{BB962C8B-B14F-4D97-AF65-F5344CB8AC3E}">
        <p14:creationId xmlns:p14="http://schemas.microsoft.com/office/powerpoint/2010/main" val="258960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920750" y="1556345"/>
            <a:ext cx="8496300" cy="4752975"/>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1400">
                  <a:latin typeface="Calibri" charset="0"/>
                  <a:ea typeface="Calibri" charset="0"/>
                  <a:cs typeface="Calibri" charset="0"/>
                </a:rPr>
                <a:t>B1 A Course on Integral Equations</a:t>
              </a:r>
            </a:p>
            <a:p>
              <a:pPr marL="342900" indent="-342900">
                <a:lnSpc>
                  <a:spcPct val="90000"/>
                </a:lnSpc>
                <a:spcBef>
                  <a:spcPct val="20000"/>
                </a:spcBef>
              </a:pPr>
              <a:r>
                <a:rPr lang="en-US" sz="1400">
                  <a:latin typeface="Calibri" charset="0"/>
                  <a:ea typeface="Calibri" charset="0"/>
                  <a:cs typeface="Calibri" charset="0"/>
                </a:rPr>
                <a:t>B2 Attractors for Semigroups and Evolution Equations</a:t>
              </a:r>
            </a:p>
            <a:p>
              <a:pPr marL="342900" indent="-342900">
                <a:lnSpc>
                  <a:spcPct val="90000"/>
                </a:lnSpc>
                <a:spcBef>
                  <a:spcPct val="20000"/>
                </a:spcBef>
              </a:pPr>
              <a:r>
                <a:rPr lang="en-US" sz="1400">
                  <a:latin typeface="Calibri" charset="0"/>
                  <a:ea typeface="Calibri" charset="0"/>
                  <a:cs typeface="Calibri" charset="0"/>
                </a:rPr>
                <a:t>B3 Automatic Differentiation of Algorithms: Theory, Implementation, and Application</a:t>
              </a:r>
            </a:p>
            <a:p>
              <a:pPr marL="342900" indent="-342900">
                <a:lnSpc>
                  <a:spcPct val="90000"/>
                </a:lnSpc>
                <a:spcBef>
                  <a:spcPct val="20000"/>
                </a:spcBef>
              </a:pPr>
              <a:r>
                <a:rPr lang="en-US" sz="1400">
                  <a:latin typeface="Calibri" charset="0"/>
                  <a:ea typeface="Calibri" charset="0"/>
                  <a:cs typeface="Calibri" charset="0"/>
                </a:rPr>
                <a:t>B4 Geometrical Aspects of Partial Differential Equations</a:t>
              </a:r>
            </a:p>
            <a:p>
              <a:pPr marL="342900" indent="-342900">
                <a:lnSpc>
                  <a:spcPct val="90000"/>
                </a:lnSpc>
                <a:spcBef>
                  <a:spcPct val="20000"/>
                </a:spcBef>
              </a:pPr>
              <a:r>
                <a:rPr lang="en-US" sz="1400">
                  <a:latin typeface="Calibri" charset="0"/>
                  <a:ea typeface="Calibri" charset="0"/>
                  <a:cs typeface="Calibri" charset="0"/>
                </a:rPr>
                <a:t>B5 Ideals, Varieties, and Algorithms: An Introduction to Computational Algebraic Geometry and Commutative Algebra</a:t>
              </a:r>
            </a:p>
            <a:p>
              <a:pPr marL="342900" indent="-342900">
                <a:lnSpc>
                  <a:spcPct val="90000"/>
                </a:lnSpc>
                <a:spcBef>
                  <a:spcPct val="20000"/>
                </a:spcBef>
              </a:pPr>
              <a:r>
                <a:rPr lang="en-US" sz="1400">
                  <a:latin typeface="Calibri" charset="0"/>
                  <a:ea typeface="Calibri" charset="0"/>
                  <a:cs typeface="Calibri" charset="0"/>
                </a:rPr>
                <a:t>B6 Introduction to Hamiltonian Dynamical Systems and the N-Body Problem</a:t>
              </a:r>
            </a:p>
            <a:p>
              <a:pPr marL="342900" indent="-342900">
                <a:lnSpc>
                  <a:spcPct val="90000"/>
                </a:lnSpc>
                <a:spcBef>
                  <a:spcPct val="20000"/>
                </a:spcBef>
              </a:pPr>
              <a:r>
                <a:rPr lang="en-US" sz="1400">
                  <a:latin typeface="Calibri" charset="0"/>
                  <a:ea typeface="Calibri" charset="0"/>
                  <a:cs typeface="Calibri" charset="0"/>
                </a:rPr>
                <a:t>B7 Knapsack Problems: Algorithms and Computer Implementations</a:t>
              </a:r>
            </a:p>
            <a:p>
              <a:pPr marL="342900" indent="-342900">
                <a:lnSpc>
                  <a:spcPct val="90000"/>
                </a:lnSpc>
                <a:spcBef>
                  <a:spcPct val="20000"/>
                </a:spcBef>
              </a:pPr>
              <a:r>
                <a:rPr lang="en-US" sz="1400">
                  <a:latin typeface="Calibri" charset="0"/>
                  <a:ea typeface="Calibri" charset="0"/>
                  <a:cs typeface="Calibri" charset="0"/>
                </a:rPr>
                <a:t>B8 Methods of Solving Singular Systems of Ordinary Differential Equations</a:t>
              </a:r>
            </a:p>
            <a:p>
              <a:pPr marL="342900" indent="-342900">
                <a:lnSpc>
                  <a:spcPct val="90000"/>
                </a:lnSpc>
                <a:spcBef>
                  <a:spcPct val="20000"/>
                </a:spcBef>
              </a:pPr>
              <a:r>
                <a:rPr lang="en-US" sz="1400">
                  <a:latin typeface="Calibri" charset="0"/>
                  <a:ea typeface="Calibri" charset="0"/>
                  <a:cs typeface="Calibri" charset="0"/>
                </a:rPr>
                <a:t>B9 Nonlinear Systems</a:t>
              </a:r>
            </a:p>
            <a:p>
              <a:pPr marL="342900" indent="-342900">
                <a:lnSpc>
                  <a:spcPct val="90000"/>
                </a:lnSpc>
                <a:spcBef>
                  <a:spcPct val="20000"/>
                </a:spcBef>
              </a:pPr>
              <a:r>
                <a:rPr lang="en-US" sz="1400">
                  <a:latin typeface="Calibri" charset="0"/>
                  <a:ea typeface="Calibri" charset="0"/>
                  <a:cs typeface="Calibri" charset="0"/>
                </a:rPr>
                <a:t>B10 Ordinary Differential Equations</a:t>
              </a:r>
            </a:p>
            <a:p>
              <a:pPr marL="342900" indent="-342900">
                <a:lnSpc>
                  <a:spcPct val="90000"/>
                </a:lnSpc>
                <a:spcBef>
                  <a:spcPct val="20000"/>
                </a:spcBef>
              </a:pPr>
              <a:r>
                <a:rPr lang="en-US" sz="140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4" name="Line 11"/>
            <p:cNvSpPr>
              <a:spLocks noChangeShapeType="1"/>
            </p:cNvSpPr>
            <p:nvPr/>
          </p:nvSpPr>
          <p:spPr bwMode="auto">
            <a:xfrm>
              <a:off x="2381" y="845"/>
              <a:ext cx="454" cy="45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5" name="Line 12"/>
            <p:cNvSpPr>
              <a:spLocks noChangeShapeType="1"/>
            </p:cNvSpPr>
            <p:nvPr/>
          </p:nvSpPr>
          <p:spPr bwMode="auto">
            <a:xfrm>
              <a:off x="2381" y="1026"/>
              <a:ext cx="454" cy="81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6" name="Line 13"/>
            <p:cNvSpPr>
              <a:spLocks noChangeShapeType="1"/>
            </p:cNvSpPr>
            <p:nvPr/>
          </p:nvSpPr>
          <p:spPr bwMode="auto">
            <a:xfrm>
              <a:off x="2381" y="1253"/>
              <a:ext cx="454" cy="12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sp>
        <p:nvSpPr>
          <p:cNvPr id="2" name="Rectangle 1"/>
          <p:cNvSpPr/>
          <p:nvPr/>
        </p:nvSpPr>
        <p:spPr>
          <a:xfrm>
            <a:off x="1424609" y="998215"/>
            <a:ext cx="1064330" cy="369332"/>
          </a:xfrm>
          <a:prstGeom prst="rect">
            <a:avLst/>
          </a:prstGeom>
        </p:spPr>
        <p:txBody>
          <a:bodyPr wrap="none">
            <a:spAutoFit/>
          </a:bodyPr>
          <a:lstStyle/>
          <a:p>
            <a:pPr eaLnBrk="0" hangingPunct="0"/>
            <a:r>
              <a:rPr lang="en-US" b="1">
                <a:latin typeface="Calibri" charset="0"/>
                <a:ea typeface="Calibri" charset="0"/>
                <a:cs typeface="Calibri" charset="0"/>
              </a:rPr>
              <a:t>Index file</a:t>
            </a:r>
            <a:endParaRPr lang="en-US" b="1" dirty="0">
              <a:latin typeface="Calibri" charset="0"/>
              <a:ea typeface="Calibri" charset="0"/>
              <a:cs typeface="Calibri" charset="0"/>
            </a:endParaRPr>
          </a:p>
        </p:txBody>
      </p:sp>
      <p:sp>
        <p:nvSpPr>
          <p:cNvPr id="3" name="Rectangle 2"/>
          <p:cNvSpPr/>
          <p:nvPr/>
        </p:nvSpPr>
        <p:spPr>
          <a:xfrm>
            <a:off x="3547088" y="1000016"/>
            <a:ext cx="1239570" cy="369332"/>
          </a:xfrm>
          <a:prstGeom prst="rect">
            <a:avLst/>
          </a:prstGeom>
        </p:spPr>
        <p:txBody>
          <a:bodyPr wrap="none">
            <a:spAutoFit/>
          </a:bodyPr>
          <a:lstStyle/>
          <a:p>
            <a:pPr eaLnBrk="0" hangingPunct="0"/>
            <a:r>
              <a:rPr lang="en-US" b="1">
                <a:latin typeface="Calibri" charset="0"/>
                <a:ea typeface="Calibri" charset="0"/>
                <a:cs typeface="Calibri" charset="0"/>
              </a:rPr>
              <a:t>Posting file</a:t>
            </a:r>
            <a:endParaRPr lang="en-US" b="1" dirty="0">
              <a:latin typeface="Calibri" charset="0"/>
              <a:ea typeface="Calibri" charset="0"/>
              <a:cs typeface="Calibri" charset="0"/>
            </a:endParaRPr>
          </a:p>
        </p:txBody>
      </p:sp>
      <p:sp>
        <p:nvSpPr>
          <p:cNvPr id="4" name="Rectangle 3"/>
          <p:cNvSpPr/>
          <p:nvPr/>
        </p:nvSpPr>
        <p:spPr>
          <a:xfrm>
            <a:off x="6681193" y="942202"/>
            <a:ext cx="1532279" cy="369332"/>
          </a:xfrm>
          <a:prstGeom prst="rect">
            <a:avLst/>
          </a:prstGeom>
        </p:spPr>
        <p:txBody>
          <a:bodyPr wrap="none">
            <a:spAutoFit/>
          </a:bodyPr>
          <a:lstStyle/>
          <a:p>
            <a:pPr algn="l" eaLnBrk="0" hangingPunct="0"/>
            <a:r>
              <a:rPr lang="en-US" b="1">
                <a:latin typeface="Calibri" charset="0"/>
                <a:ea typeface="Calibri" charset="0"/>
                <a:cs typeface="Calibri" charset="0"/>
              </a:rPr>
              <a:t>Document file</a:t>
            </a:r>
            <a:endParaRPr lang="en-US" b="1" dirty="0">
              <a:latin typeface="Calibri" charset="0"/>
              <a:ea typeface="Calibri" charset="0"/>
              <a:cs typeface="Calibri" charset="0"/>
            </a:endParaRPr>
          </a:p>
        </p:txBody>
      </p:sp>
    </p:spTree>
    <p:extLst>
      <p:ext uri="{BB962C8B-B14F-4D97-AF65-F5344CB8AC3E}">
        <p14:creationId xmlns:p14="http://schemas.microsoft.com/office/powerpoint/2010/main" val="11226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8"/>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Vocabulary search</a:t>
            </a:r>
          </a:p>
          <a:p>
            <a:pPr lvl="1" eaLnBrk="1" hangingPunct="1"/>
            <a:r>
              <a:rPr lang="en-US" sz="2400" dirty="0"/>
              <a:t>the words present in the query are searched in the </a:t>
            </a:r>
            <a:r>
              <a:rPr lang="en-US" sz="2400" i="1" dirty="0"/>
              <a:t>index file</a:t>
            </a:r>
          </a:p>
          <a:p>
            <a:pPr eaLnBrk="1" hangingPunct="1">
              <a:buFontTx/>
              <a:buNone/>
            </a:pPr>
            <a:r>
              <a:rPr lang="en-US" sz="2800" dirty="0"/>
              <a:t>Step 2: Retrieval of occurrences</a:t>
            </a:r>
          </a:p>
          <a:p>
            <a:pPr lvl="1" eaLnBrk="1" hangingPunct="1"/>
            <a:r>
              <a:rPr lang="en-US" sz="2400" dirty="0"/>
              <a:t>the lists of the occurrences of all words found are retrieved from the </a:t>
            </a:r>
            <a:r>
              <a:rPr lang="en-US" sz="2400" i="1" dirty="0"/>
              <a:t>posting file</a:t>
            </a:r>
          </a:p>
          <a:p>
            <a:pPr eaLnBrk="1" hangingPunct="1">
              <a:buFontTx/>
              <a:buNone/>
            </a:pPr>
            <a:r>
              <a:rPr lang="en-US" sz="2800" dirty="0"/>
              <a:t>Step 3: Manipulation of occurrences</a:t>
            </a:r>
          </a:p>
          <a:p>
            <a:pPr lvl="1" eaLnBrk="1" hangingPunct="1"/>
            <a:r>
              <a:rPr lang="en-US" sz="2400" dirty="0"/>
              <a:t>the occurrences are processed in the </a:t>
            </a:r>
            <a:r>
              <a:rPr lang="en-US" sz="2400" i="1" dirty="0"/>
              <a:t>document file </a:t>
            </a:r>
            <a:r>
              <a:rPr lang="en-US" sz="2400" dirty="0"/>
              <a:t>to process the query</a:t>
            </a:r>
          </a:p>
        </p:txBody>
      </p:sp>
      <p:sp>
        <p:nvSpPr>
          <p:cNvPr id="1945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9461" name="Rectangle 7"/>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Searching the Inverted File</a:t>
            </a:r>
          </a:p>
        </p:txBody>
      </p:sp>
    </p:spTree>
    <p:extLst>
      <p:ext uri="{BB962C8B-B14F-4D97-AF65-F5344CB8AC3E}">
        <p14:creationId xmlns:p14="http://schemas.microsoft.com/office/powerpoint/2010/main" val="319667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048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Construction of the Inverted File – Step 1</a:t>
            </a:r>
          </a:p>
        </p:txBody>
      </p:sp>
      <p:sp>
        <p:nvSpPr>
          <p:cNvPr id="2048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Search phase</a:t>
            </a:r>
          </a:p>
          <a:p>
            <a:pPr lvl="1" eaLnBrk="1" hangingPunct="1"/>
            <a:r>
              <a:rPr lang="en-US" sz="2400" dirty="0"/>
              <a:t>The vocabulary is kept in an ordered data structure, e.g., a trie or sorted array, storing for each word a list of its occurrences</a:t>
            </a:r>
          </a:p>
          <a:p>
            <a:pPr lvl="1" eaLnBrk="1" hangingPunct="1"/>
            <a:r>
              <a:rPr lang="en-US" sz="2400" dirty="0"/>
              <a:t>Each word of the text is read sequentially and searched in the vocabulary</a:t>
            </a:r>
          </a:p>
          <a:p>
            <a:pPr lvl="1" eaLnBrk="1" hangingPunct="1"/>
            <a:r>
              <a:rPr lang="en-US" sz="2400" dirty="0"/>
              <a:t>If it is not found, it is added to the vocabulary with an empty list of occurrences</a:t>
            </a:r>
          </a:p>
          <a:p>
            <a:pPr lvl="1" eaLnBrk="1" hangingPunct="1"/>
            <a:r>
              <a:rPr lang="en-US" sz="2400" dirty="0"/>
              <a:t>The word position is added to the end of its list of occurrences</a:t>
            </a:r>
            <a:endParaRPr lang="en-US" sz="1800" dirty="0"/>
          </a:p>
        </p:txBody>
      </p:sp>
    </p:spTree>
    <p:extLst>
      <p:ext uri="{BB962C8B-B14F-4D97-AF65-F5344CB8AC3E}">
        <p14:creationId xmlns:p14="http://schemas.microsoft.com/office/powerpoint/2010/main" val="61333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the Inverted File – Step 2</a:t>
            </a:r>
            <a:endParaRPr lang="en-GB" dirty="0"/>
          </a:p>
        </p:txBody>
      </p:sp>
      <p:sp>
        <p:nvSpPr>
          <p:cNvPr id="3" name="Content Placeholder 2"/>
          <p:cNvSpPr>
            <a:spLocks noGrp="1"/>
          </p:cNvSpPr>
          <p:nvPr>
            <p:ph idx="1"/>
          </p:nvPr>
        </p:nvSpPr>
        <p:spPr/>
        <p:txBody>
          <a:bodyPr/>
          <a:lstStyle/>
          <a:p>
            <a:r>
              <a:rPr lang="en-US" sz="2800" dirty="0"/>
              <a:t>Step 2: Storage phase (once the text is exhausted)</a:t>
            </a:r>
          </a:p>
          <a:p>
            <a:pPr lvl="1" eaLnBrk="1" hangingPunct="1"/>
            <a:r>
              <a:rPr lang="en-US" sz="2400" dirty="0"/>
              <a:t>The list of occurrences is written contiguously to the disk (posting file)</a:t>
            </a:r>
          </a:p>
          <a:p>
            <a:pPr lvl="1" eaLnBrk="1" hangingPunct="1"/>
            <a:r>
              <a:rPr lang="en-US" sz="2400" dirty="0"/>
              <a:t>The vocabulary is stored in lexicographical order (index file) in main memory together with a pointer for each word to its list in the posting file</a:t>
            </a:r>
          </a:p>
          <a:p>
            <a:endParaRPr lang="en-US" sz="1800" dirty="0"/>
          </a:p>
          <a:p>
            <a:r>
              <a:rPr lang="en-US" sz="2800" dirty="0"/>
              <a:t>Overall cost O(n)</a:t>
            </a:r>
          </a:p>
          <a:p>
            <a:pPr eaLnBrk="1" hangingPunct="1"/>
            <a:endParaRPr lang="en-US" sz="18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0945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1507" name="Rectangle 2"/>
          <p:cNvSpPr>
            <a:spLocks noGrp="1" noChangeArrowheads="1"/>
          </p:cNvSpPr>
          <p:nvPr>
            <p:ph type="title"/>
          </p:nvPr>
        </p:nvSpPr>
        <p:spPr/>
        <p:txBody>
          <a:bodyPr/>
          <a:lstStyle/>
          <a:p>
            <a:pPr eaLnBrk="1" hangingPunct="1"/>
            <a:r>
              <a:rPr lang="en-US"/>
              <a:t>Example</a:t>
            </a:r>
          </a:p>
        </p:txBody>
      </p:sp>
      <p:sp>
        <p:nvSpPr>
          <p:cNvPr id="21508"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a:p>
            <a:pPr>
              <a:spcBef>
                <a:spcPct val="50000"/>
              </a:spcBef>
              <a:buFontTx/>
              <a:buNone/>
            </a:pPr>
            <a:r>
              <a:rPr lang="en-US" sz="1400" i="1"/>
              <a:t>(each word = one document, position = document identifier)</a:t>
            </a:r>
          </a:p>
        </p:txBody>
      </p:sp>
      <p:sp>
        <p:nvSpPr>
          <p:cNvPr id="21509" name="Oval 4"/>
          <p:cNvSpPr>
            <a:spLocks noChangeArrowheads="1"/>
          </p:cNvSpPr>
          <p:nvPr/>
        </p:nvSpPr>
        <p:spPr bwMode="auto">
          <a:xfrm>
            <a:off x="1136651" y="234315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10" name="Rectangle 5"/>
          <p:cNvSpPr>
            <a:spLocks noChangeArrowheads="1"/>
          </p:cNvSpPr>
          <p:nvPr/>
        </p:nvSpPr>
        <p:spPr bwMode="auto">
          <a:xfrm>
            <a:off x="776288" y="2559051"/>
            <a:ext cx="6543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 name="Group 6"/>
          <p:cNvGrpSpPr>
            <a:grpSpLocks/>
          </p:cNvGrpSpPr>
          <p:nvPr/>
        </p:nvGrpSpPr>
        <p:grpSpPr bwMode="auto">
          <a:xfrm>
            <a:off x="1857375" y="2343151"/>
            <a:ext cx="1589088" cy="1389063"/>
            <a:chOff x="930" y="1476"/>
            <a:chExt cx="1001" cy="875"/>
          </a:xfrm>
        </p:grpSpPr>
        <p:sp>
          <p:nvSpPr>
            <p:cNvPr id="21603" name="Oval 7"/>
            <p:cNvSpPr>
              <a:spLocks noChangeArrowheads="1"/>
            </p:cNvSpPr>
            <p:nvPr/>
          </p:nvSpPr>
          <p:spPr bwMode="auto">
            <a:xfrm>
              <a:off x="1474" y="1476"/>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4" name="Rectangle 8"/>
            <p:cNvSpPr>
              <a:spLocks noChangeArrowheads="1"/>
            </p:cNvSpPr>
            <p:nvPr/>
          </p:nvSpPr>
          <p:spPr bwMode="auto">
            <a:xfrm>
              <a:off x="1519"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605" name="Oval 9"/>
            <p:cNvSpPr>
              <a:spLocks noChangeArrowheads="1"/>
            </p:cNvSpPr>
            <p:nvPr/>
          </p:nvSpPr>
          <p:spPr bwMode="auto">
            <a:xfrm>
              <a:off x="1202"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6" name="Oval 10"/>
            <p:cNvSpPr>
              <a:spLocks noChangeArrowheads="1"/>
            </p:cNvSpPr>
            <p:nvPr/>
          </p:nvSpPr>
          <p:spPr bwMode="auto">
            <a:xfrm>
              <a:off x="1701"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7" name="Rectangle 11"/>
            <p:cNvSpPr>
              <a:spLocks noChangeArrowheads="1"/>
            </p:cNvSpPr>
            <p:nvPr/>
          </p:nvSpPr>
          <p:spPr bwMode="auto">
            <a:xfrm>
              <a:off x="930" y="2157"/>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608" name="AutoShape 12"/>
            <p:cNvCxnSpPr>
              <a:cxnSpLocks noChangeShapeType="1"/>
              <a:stCxn id="21603" idx="4"/>
              <a:endCxn id="21605" idx="0"/>
            </p:cNvCxnSpPr>
            <p:nvPr/>
          </p:nvCxnSpPr>
          <p:spPr bwMode="auto">
            <a:xfrm flipH="1">
              <a:off x="1248" y="1567"/>
              <a:ext cx="272" cy="408"/>
            </a:xfrm>
            <a:prstGeom prst="straightConnector1">
              <a:avLst/>
            </a:prstGeom>
            <a:noFill/>
            <a:ln w="12700">
              <a:solidFill>
                <a:schemeClr val="tx1"/>
              </a:solidFill>
              <a:round/>
              <a:headEnd/>
              <a:tailEnd/>
            </a:ln>
          </p:spPr>
        </p:cxnSp>
        <p:cxnSp>
          <p:nvCxnSpPr>
            <p:cNvPr id="21609" name="AutoShape 13"/>
            <p:cNvCxnSpPr>
              <a:cxnSpLocks noChangeShapeType="1"/>
              <a:stCxn id="21603" idx="4"/>
              <a:endCxn id="21606" idx="0"/>
            </p:cNvCxnSpPr>
            <p:nvPr/>
          </p:nvCxnSpPr>
          <p:spPr bwMode="auto">
            <a:xfrm>
              <a:off x="1520" y="1567"/>
              <a:ext cx="227" cy="408"/>
            </a:xfrm>
            <a:prstGeom prst="straightConnector1">
              <a:avLst/>
            </a:prstGeom>
            <a:noFill/>
            <a:ln w="12700">
              <a:solidFill>
                <a:schemeClr val="tx1"/>
              </a:solidFill>
              <a:round/>
              <a:headEnd/>
              <a:tailEnd/>
            </a:ln>
          </p:spPr>
        </p:cxnSp>
        <p:sp>
          <p:nvSpPr>
            <p:cNvPr id="21610" name="Rectangle 14"/>
            <p:cNvSpPr>
              <a:spLocks noChangeArrowheads="1"/>
            </p:cNvSpPr>
            <p:nvPr/>
          </p:nvSpPr>
          <p:spPr bwMode="auto">
            <a:xfrm>
              <a:off x="1152"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611" name="Rectangle 15"/>
            <p:cNvSpPr>
              <a:spLocks noChangeArrowheads="1"/>
            </p:cNvSpPr>
            <p:nvPr/>
          </p:nvSpPr>
          <p:spPr bwMode="auto">
            <a:xfrm>
              <a:off x="1689"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grpSp>
      <p:grpSp>
        <p:nvGrpSpPr>
          <p:cNvPr id="3" name="Group 108"/>
          <p:cNvGrpSpPr>
            <a:grpSpLocks/>
          </p:cNvGrpSpPr>
          <p:nvPr/>
        </p:nvGrpSpPr>
        <p:grpSpPr bwMode="auto">
          <a:xfrm>
            <a:off x="3563939" y="2349501"/>
            <a:ext cx="2084387" cy="2136775"/>
            <a:chOff x="2005" y="1480"/>
            <a:chExt cx="1313" cy="1346"/>
          </a:xfrm>
        </p:grpSpPr>
        <p:sp>
          <p:nvSpPr>
            <p:cNvPr id="21587" name="Rectangle 17"/>
            <p:cNvSpPr>
              <a:spLocks noChangeArrowheads="1"/>
            </p:cNvSpPr>
            <p:nvPr/>
          </p:nvSpPr>
          <p:spPr bwMode="auto">
            <a:xfrm>
              <a:off x="2906"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88" name="Oval 19"/>
            <p:cNvSpPr>
              <a:spLocks noChangeArrowheads="1"/>
            </p:cNvSpPr>
            <p:nvPr/>
          </p:nvSpPr>
          <p:spPr bwMode="auto">
            <a:xfrm>
              <a:off x="2861" y="1480"/>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89" name="Oval 20"/>
            <p:cNvSpPr>
              <a:spLocks noChangeArrowheads="1"/>
            </p:cNvSpPr>
            <p:nvPr/>
          </p:nvSpPr>
          <p:spPr bwMode="auto">
            <a:xfrm>
              <a:off x="2589"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0" name="Oval 21"/>
            <p:cNvSpPr>
              <a:spLocks noChangeArrowheads="1"/>
            </p:cNvSpPr>
            <p:nvPr/>
          </p:nvSpPr>
          <p:spPr bwMode="auto">
            <a:xfrm>
              <a:off x="3088"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1" name="Rectangle 22"/>
            <p:cNvSpPr>
              <a:spLocks noChangeArrowheads="1"/>
            </p:cNvSpPr>
            <p:nvPr/>
          </p:nvSpPr>
          <p:spPr bwMode="auto">
            <a:xfrm>
              <a:off x="2569" y="2632"/>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92" name="AutoShape 23"/>
            <p:cNvCxnSpPr>
              <a:cxnSpLocks noChangeShapeType="1"/>
              <a:stCxn id="21588" idx="4"/>
              <a:endCxn id="21589" idx="0"/>
            </p:cNvCxnSpPr>
            <p:nvPr/>
          </p:nvCxnSpPr>
          <p:spPr bwMode="auto">
            <a:xfrm flipH="1">
              <a:off x="2635" y="1571"/>
              <a:ext cx="272" cy="408"/>
            </a:xfrm>
            <a:prstGeom prst="straightConnector1">
              <a:avLst/>
            </a:prstGeom>
            <a:noFill/>
            <a:ln w="12700">
              <a:solidFill>
                <a:schemeClr val="tx1"/>
              </a:solidFill>
              <a:round/>
              <a:headEnd/>
              <a:tailEnd/>
            </a:ln>
          </p:spPr>
        </p:cxnSp>
        <p:cxnSp>
          <p:nvCxnSpPr>
            <p:cNvPr id="21593" name="AutoShape 24"/>
            <p:cNvCxnSpPr>
              <a:cxnSpLocks noChangeShapeType="1"/>
              <a:stCxn id="21588" idx="4"/>
              <a:endCxn id="21590" idx="0"/>
            </p:cNvCxnSpPr>
            <p:nvPr/>
          </p:nvCxnSpPr>
          <p:spPr bwMode="auto">
            <a:xfrm>
              <a:off x="2907" y="1571"/>
              <a:ext cx="227" cy="408"/>
            </a:xfrm>
            <a:prstGeom prst="straightConnector1">
              <a:avLst/>
            </a:prstGeom>
            <a:noFill/>
            <a:ln w="12700">
              <a:solidFill>
                <a:schemeClr val="tx1"/>
              </a:solidFill>
              <a:round/>
              <a:headEnd/>
              <a:tailEnd/>
            </a:ln>
          </p:spPr>
        </p:cxnSp>
        <p:sp>
          <p:nvSpPr>
            <p:cNvPr id="21594" name="Rectangle 25"/>
            <p:cNvSpPr>
              <a:spLocks noChangeArrowheads="1"/>
            </p:cNvSpPr>
            <p:nvPr/>
          </p:nvSpPr>
          <p:spPr bwMode="auto">
            <a:xfrm>
              <a:off x="2529" y="1787"/>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95" name="Rectangle 26"/>
            <p:cNvSpPr>
              <a:spLocks noChangeArrowheads="1"/>
            </p:cNvSpPr>
            <p:nvPr/>
          </p:nvSpPr>
          <p:spPr bwMode="auto">
            <a:xfrm>
              <a:off x="3066" y="1787"/>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96" name="Oval 27"/>
            <p:cNvSpPr>
              <a:spLocks noChangeArrowheads="1"/>
            </p:cNvSpPr>
            <p:nvPr/>
          </p:nvSpPr>
          <p:spPr bwMode="auto">
            <a:xfrm>
              <a:off x="2315"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7" name="Oval 28"/>
            <p:cNvSpPr>
              <a:spLocks noChangeArrowheads="1"/>
            </p:cNvSpPr>
            <p:nvPr/>
          </p:nvSpPr>
          <p:spPr bwMode="auto">
            <a:xfrm>
              <a:off x="2814"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98" name="AutoShape 29"/>
            <p:cNvCxnSpPr>
              <a:cxnSpLocks noChangeShapeType="1"/>
              <a:endCxn id="21596" idx="0"/>
            </p:cNvCxnSpPr>
            <p:nvPr/>
          </p:nvCxnSpPr>
          <p:spPr bwMode="auto">
            <a:xfrm flipH="1">
              <a:off x="2361" y="2070"/>
              <a:ext cx="272" cy="408"/>
            </a:xfrm>
            <a:prstGeom prst="straightConnector1">
              <a:avLst/>
            </a:prstGeom>
            <a:noFill/>
            <a:ln w="12700">
              <a:solidFill>
                <a:schemeClr val="tx1"/>
              </a:solidFill>
              <a:round/>
              <a:headEnd/>
              <a:tailEnd/>
            </a:ln>
          </p:spPr>
        </p:cxnSp>
        <p:cxnSp>
          <p:nvCxnSpPr>
            <p:cNvPr id="21599" name="AutoShape 30"/>
            <p:cNvCxnSpPr>
              <a:cxnSpLocks noChangeShapeType="1"/>
              <a:endCxn id="21597" idx="0"/>
            </p:cNvCxnSpPr>
            <p:nvPr/>
          </p:nvCxnSpPr>
          <p:spPr bwMode="auto">
            <a:xfrm>
              <a:off x="2633" y="2070"/>
              <a:ext cx="227" cy="408"/>
            </a:xfrm>
            <a:prstGeom prst="straightConnector1">
              <a:avLst/>
            </a:prstGeom>
            <a:noFill/>
            <a:ln w="12700">
              <a:solidFill>
                <a:schemeClr val="tx1"/>
              </a:solidFill>
              <a:round/>
              <a:headEnd/>
              <a:tailEnd/>
            </a:ln>
          </p:spPr>
        </p:cxnSp>
        <p:sp>
          <p:nvSpPr>
            <p:cNvPr id="21600" name="Rectangle 31"/>
            <p:cNvSpPr>
              <a:spLocks noChangeArrowheads="1"/>
            </p:cNvSpPr>
            <p:nvPr/>
          </p:nvSpPr>
          <p:spPr bwMode="auto">
            <a:xfrm>
              <a:off x="2257" y="2289"/>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601" name="Rectangle 32"/>
            <p:cNvSpPr>
              <a:spLocks noChangeArrowheads="1"/>
            </p:cNvSpPr>
            <p:nvPr/>
          </p:nvSpPr>
          <p:spPr bwMode="auto">
            <a:xfrm>
              <a:off x="2781" y="2289"/>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602" name="Rectangle 33"/>
            <p:cNvSpPr>
              <a:spLocks noChangeArrowheads="1"/>
            </p:cNvSpPr>
            <p:nvPr/>
          </p:nvSpPr>
          <p:spPr bwMode="auto">
            <a:xfrm>
              <a:off x="2005" y="2628"/>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grpSp>
      <p:grpSp>
        <p:nvGrpSpPr>
          <p:cNvPr id="4" name="Group 34"/>
          <p:cNvGrpSpPr>
            <a:grpSpLocks/>
          </p:cNvGrpSpPr>
          <p:nvPr/>
        </p:nvGrpSpPr>
        <p:grpSpPr bwMode="auto">
          <a:xfrm>
            <a:off x="500064" y="4348164"/>
            <a:ext cx="3089275" cy="2136775"/>
            <a:chOff x="75" y="2739"/>
            <a:chExt cx="1946" cy="1346"/>
          </a:xfrm>
        </p:grpSpPr>
        <p:sp>
          <p:nvSpPr>
            <p:cNvPr id="21562" name="Rectangle 35"/>
            <p:cNvSpPr>
              <a:spLocks noChangeArrowheads="1"/>
            </p:cNvSpPr>
            <p:nvPr/>
          </p:nvSpPr>
          <p:spPr bwMode="auto">
            <a:xfrm>
              <a:off x="1609" y="3420"/>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1563" name="Group 36"/>
            <p:cNvGrpSpPr>
              <a:grpSpLocks/>
            </p:cNvGrpSpPr>
            <p:nvPr/>
          </p:nvGrpSpPr>
          <p:grpSpPr bwMode="auto">
            <a:xfrm>
              <a:off x="75" y="2739"/>
              <a:ext cx="1860" cy="1346"/>
              <a:chOff x="75" y="2739"/>
              <a:chExt cx="1860" cy="1346"/>
            </a:xfrm>
          </p:grpSpPr>
          <p:sp>
            <p:nvSpPr>
              <p:cNvPr id="21564" name="Rectangle 37"/>
              <p:cNvSpPr>
                <a:spLocks noChangeArrowheads="1"/>
              </p:cNvSpPr>
              <p:nvPr/>
            </p:nvSpPr>
            <p:spPr bwMode="auto">
              <a:xfrm>
                <a:off x="452" y="3420"/>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65" name="Oval 38"/>
              <p:cNvSpPr>
                <a:spLocks noChangeArrowheads="1"/>
              </p:cNvSpPr>
              <p:nvPr/>
            </p:nvSpPr>
            <p:spPr bwMode="auto">
              <a:xfrm>
                <a:off x="1574" y="273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6" name="Oval 39"/>
              <p:cNvSpPr>
                <a:spLocks noChangeArrowheads="1"/>
              </p:cNvSpPr>
              <p:nvPr/>
            </p:nvSpPr>
            <p:spPr bwMode="auto">
              <a:xfrm>
                <a:off x="1302"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7" name="Oval 40"/>
              <p:cNvSpPr>
                <a:spLocks noChangeArrowheads="1"/>
              </p:cNvSpPr>
              <p:nvPr/>
            </p:nvSpPr>
            <p:spPr bwMode="auto">
              <a:xfrm>
                <a:off x="1801"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8" name="Rectangle 41"/>
              <p:cNvSpPr>
                <a:spLocks noChangeArrowheads="1"/>
              </p:cNvSpPr>
              <p:nvPr/>
            </p:nvSpPr>
            <p:spPr bwMode="auto">
              <a:xfrm>
                <a:off x="1282" y="389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69" name="AutoShape 42"/>
              <p:cNvCxnSpPr>
                <a:cxnSpLocks noChangeShapeType="1"/>
                <a:stCxn id="21565" idx="4"/>
                <a:endCxn id="21566" idx="0"/>
              </p:cNvCxnSpPr>
              <p:nvPr/>
            </p:nvCxnSpPr>
            <p:spPr bwMode="auto">
              <a:xfrm flipH="1">
                <a:off x="1348" y="2830"/>
                <a:ext cx="272" cy="408"/>
              </a:xfrm>
              <a:prstGeom prst="straightConnector1">
                <a:avLst/>
              </a:prstGeom>
              <a:noFill/>
              <a:ln w="12700">
                <a:solidFill>
                  <a:schemeClr val="tx1"/>
                </a:solidFill>
                <a:round/>
                <a:headEnd/>
                <a:tailEnd/>
              </a:ln>
            </p:spPr>
          </p:cxnSp>
          <p:cxnSp>
            <p:nvCxnSpPr>
              <p:cNvPr id="21570" name="AutoShape 43"/>
              <p:cNvCxnSpPr>
                <a:cxnSpLocks noChangeShapeType="1"/>
                <a:stCxn id="21565" idx="4"/>
                <a:endCxn id="21567" idx="0"/>
              </p:cNvCxnSpPr>
              <p:nvPr/>
            </p:nvCxnSpPr>
            <p:spPr bwMode="auto">
              <a:xfrm>
                <a:off x="1620" y="2830"/>
                <a:ext cx="227" cy="408"/>
              </a:xfrm>
              <a:prstGeom prst="straightConnector1">
                <a:avLst/>
              </a:prstGeom>
              <a:noFill/>
              <a:ln w="12700">
                <a:solidFill>
                  <a:schemeClr val="tx1"/>
                </a:solidFill>
                <a:round/>
                <a:headEnd/>
                <a:tailEnd/>
              </a:ln>
            </p:spPr>
          </p:cxnSp>
          <p:sp>
            <p:nvSpPr>
              <p:cNvPr id="21571" name="Rectangle 44"/>
              <p:cNvSpPr>
                <a:spLocks noChangeArrowheads="1"/>
              </p:cNvSpPr>
              <p:nvPr/>
            </p:nvSpPr>
            <p:spPr bwMode="auto">
              <a:xfrm>
                <a:off x="1233"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72" name="Rectangle 45"/>
              <p:cNvSpPr>
                <a:spLocks noChangeArrowheads="1"/>
              </p:cNvSpPr>
              <p:nvPr/>
            </p:nvSpPr>
            <p:spPr bwMode="auto">
              <a:xfrm>
                <a:off x="1779"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73" name="Oval 46"/>
              <p:cNvSpPr>
                <a:spLocks noChangeArrowheads="1"/>
              </p:cNvSpPr>
              <p:nvPr/>
            </p:nvSpPr>
            <p:spPr bwMode="auto">
              <a:xfrm>
                <a:off x="1028"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74" name="Oval 47"/>
              <p:cNvSpPr>
                <a:spLocks noChangeArrowheads="1"/>
              </p:cNvSpPr>
              <p:nvPr/>
            </p:nvSpPr>
            <p:spPr bwMode="auto">
              <a:xfrm>
                <a:off x="1527"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75" name="AutoShape 48"/>
              <p:cNvCxnSpPr>
                <a:cxnSpLocks noChangeShapeType="1"/>
                <a:endCxn id="21573" idx="0"/>
              </p:cNvCxnSpPr>
              <p:nvPr/>
            </p:nvCxnSpPr>
            <p:spPr bwMode="auto">
              <a:xfrm flipH="1">
                <a:off x="1074" y="3329"/>
                <a:ext cx="272" cy="408"/>
              </a:xfrm>
              <a:prstGeom prst="straightConnector1">
                <a:avLst/>
              </a:prstGeom>
              <a:noFill/>
              <a:ln w="12700">
                <a:solidFill>
                  <a:schemeClr val="tx1"/>
                </a:solidFill>
                <a:round/>
                <a:headEnd/>
                <a:tailEnd/>
              </a:ln>
            </p:spPr>
          </p:cxnSp>
          <p:cxnSp>
            <p:nvCxnSpPr>
              <p:cNvPr id="21576" name="AutoShape 49"/>
              <p:cNvCxnSpPr>
                <a:cxnSpLocks noChangeShapeType="1"/>
                <a:endCxn id="21574" idx="0"/>
              </p:cNvCxnSpPr>
              <p:nvPr/>
            </p:nvCxnSpPr>
            <p:spPr bwMode="auto">
              <a:xfrm>
                <a:off x="1346" y="3329"/>
                <a:ext cx="227" cy="408"/>
              </a:xfrm>
              <a:prstGeom prst="straightConnector1">
                <a:avLst/>
              </a:prstGeom>
              <a:noFill/>
              <a:ln w="12700">
                <a:solidFill>
                  <a:schemeClr val="tx1"/>
                </a:solidFill>
                <a:round/>
                <a:headEnd/>
                <a:tailEnd/>
              </a:ln>
            </p:spPr>
          </p:cxnSp>
          <p:sp>
            <p:nvSpPr>
              <p:cNvPr id="21577" name="Rectangle 50"/>
              <p:cNvSpPr>
                <a:spLocks noChangeArrowheads="1"/>
              </p:cNvSpPr>
              <p:nvPr/>
            </p:nvSpPr>
            <p:spPr bwMode="auto">
              <a:xfrm>
                <a:off x="926"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78" name="Rectangle 51"/>
              <p:cNvSpPr>
                <a:spLocks noChangeArrowheads="1"/>
              </p:cNvSpPr>
              <p:nvPr/>
            </p:nvSpPr>
            <p:spPr bwMode="auto">
              <a:xfrm>
                <a:off x="1520"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79" name="Rectangle 52"/>
              <p:cNvSpPr>
                <a:spLocks noChangeArrowheads="1"/>
              </p:cNvSpPr>
              <p:nvPr/>
            </p:nvSpPr>
            <p:spPr bwMode="auto">
              <a:xfrm>
                <a:off x="718" y="388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80" name="Oval 53"/>
              <p:cNvSpPr>
                <a:spLocks noChangeArrowheads="1"/>
              </p:cNvSpPr>
              <p:nvPr/>
            </p:nvSpPr>
            <p:spPr bwMode="auto">
              <a:xfrm>
                <a:off x="332" y="324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1" name="AutoShape 54"/>
              <p:cNvCxnSpPr>
                <a:cxnSpLocks noChangeShapeType="1"/>
                <a:stCxn id="21565" idx="4"/>
                <a:endCxn id="21580" idx="0"/>
              </p:cNvCxnSpPr>
              <p:nvPr/>
            </p:nvCxnSpPr>
            <p:spPr bwMode="auto">
              <a:xfrm flipH="1">
                <a:off x="378" y="2830"/>
                <a:ext cx="1242" cy="414"/>
              </a:xfrm>
              <a:prstGeom prst="straightConnector1">
                <a:avLst/>
              </a:prstGeom>
              <a:noFill/>
              <a:ln w="12700">
                <a:solidFill>
                  <a:schemeClr val="tx1"/>
                </a:solidFill>
                <a:round/>
                <a:headEnd/>
                <a:tailEnd/>
              </a:ln>
            </p:spPr>
          </p:cxnSp>
          <p:sp>
            <p:nvSpPr>
              <p:cNvPr id="21582" name="Rectangle 55"/>
              <p:cNvSpPr>
                <a:spLocks noChangeArrowheads="1"/>
              </p:cNvSpPr>
              <p:nvPr/>
            </p:nvSpPr>
            <p:spPr bwMode="auto">
              <a:xfrm>
                <a:off x="356"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83" name="Rectangle 56"/>
              <p:cNvSpPr>
                <a:spLocks noChangeArrowheads="1"/>
              </p:cNvSpPr>
              <p:nvPr/>
            </p:nvSpPr>
            <p:spPr bwMode="auto">
              <a:xfrm>
                <a:off x="75" y="342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84" name="Oval 57"/>
              <p:cNvSpPr>
                <a:spLocks noChangeArrowheads="1"/>
              </p:cNvSpPr>
              <p:nvPr/>
            </p:nvSpPr>
            <p:spPr bwMode="auto">
              <a:xfrm>
                <a:off x="783" y="324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5" name="AutoShape 58"/>
              <p:cNvCxnSpPr>
                <a:cxnSpLocks noChangeShapeType="1"/>
                <a:stCxn id="21565" idx="4"/>
                <a:endCxn id="21584" idx="0"/>
              </p:cNvCxnSpPr>
              <p:nvPr/>
            </p:nvCxnSpPr>
            <p:spPr bwMode="auto">
              <a:xfrm flipH="1">
                <a:off x="829" y="2830"/>
                <a:ext cx="791" cy="413"/>
              </a:xfrm>
              <a:prstGeom prst="straightConnector1">
                <a:avLst/>
              </a:prstGeom>
              <a:noFill/>
              <a:ln w="12700">
                <a:solidFill>
                  <a:schemeClr val="tx1"/>
                </a:solidFill>
                <a:round/>
                <a:headEnd/>
                <a:tailEnd/>
              </a:ln>
            </p:spPr>
          </p:cxnSp>
          <p:sp>
            <p:nvSpPr>
              <p:cNvPr id="21586" name="Rectangle 59"/>
              <p:cNvSpPr>
                <a:spLocks noChangeArrowheads="1"/>
              </p:cNvSpPr>
              <p:nvPr/>
            </p:nvSpPr>
            <p:spPr bwMode="auto">
              <a:xfrm>
                <a:off x="777"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grpSp>
      </p:grpSp>
      <p:grpSp>
        <p:nvGrpSpPr>
          <p:cNvPr id="6" name="Group 60"/>
          <p:cNvGrpSpPr>
            <a:grpSpLocks/>
          </p:cNvGrpSpPr>
          <p:nvPr/>
        </p:nvGrpSpPr>
        <p:grpSpPr bwMode="auto">
          <a:xfrm>
            <a:off x="6132513" y="2336801"/>
            <a:ext cx="2208212" cy="2136775"/>
            <a:chOff x="3623" y="1472"/>
            <a:chExt cx="1391" cy="1346"/>
          </a:xfrm>
        </p:grpSpPr>
        <p:sp>
          <p:nvSpPr>
            <p:cNvPr id="21542" name="Rectangle 61"/>
            <p:cNvSpPr>
              <a:spLocks noChangeArrowheads="1"/>
            </p:cNvSpPr>
            <p:nvPr/>
          </p:nvSpPr>
          <p:spPr bwMode="auto">
            <a:xfrm>
              <a:off x="3701" y="2620"/>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43" name="Oval 62"/>
            <p:cNvSpPr>
              <a:spLocks noChangeArrowheads="1"/>
            </p:cNvSpPr>
            <p:nvPr/>
          </p:nvSpPr>
          <p:spPr bwMode="auto">
            <a:xfrm>
              <a:off x="4557" y="1472"/>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4" name="Rectangle 63"/>
            <p:cNvSpPr>
              <a:spLocks noChangeArrowheads="1"/>
            </p:cNvSpPr>
            <p:nvPr/>
          </p:nvSpPr>
          <p:spPr bwMode="auto">
            <a:xfrm>
              <a:off x="4602" y="2153"/>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45" name="Oval 64"/>
            <p:cNvSpPr>
              <a:spLocks noChangeArrowheads="1"/>
            </p:cNvSpPr>
            <p:nvPr/>
          </p:nvSpPr>
          <p:spPr bwMode="auto">
            <a:xfrm>
              <a:off x="4285"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6" name="Oval 65"/>
            <p:cNvSpPr>
              <a:spLocks noChangeArrowheads="1"/>
            </p:cNvSpPr>
            <p:nvPr/>
          </p:nvSpPr>
          <p:spPr bwMode="auto">
            <a:xfrm>
              <a:off x="4784"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7" name="Rectangle 66"/>
            <p:cNvSpPr>
              <a:spLocks noChangeArrowheads="1"/>
            </p:cNvSpPr>
            <p:nvPr/>
          </p:nvSpPr>
          <p:spPr bwMode="auto">
            <a:xfrm>
              <a:off x="4265" y="2624"/>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48" name="AutoShape 67"/>
            <p:cNvCxnSpPr>
              <a:cxnSpLocks noChangeShapeType="1"/>
              <a:stCxn id="21543" idx="4"/>
              <a:endCxn id="21545" idx="0"/>
            </p:cNvCxnSpPr>
            <p:nvPr/>
          </p:nvCxnSpPr>
          <p:spPr bwMode="auto">
            <a:xfrm flipH="1">
              <a:off x="4331" y="1563"/>
              <a:ext cx="272" cy="408"/>
            </a:xfrm>
            <a:prstGeom prst="straightConnector1">
              <a:avLst/>
            </a:prstGeom>
            <a:noFill/>
            <a:ln w="12700">
              <a:solidFill>
                <a:schemeClr val="tx1"/>
              </a:solidFill>
              <a:round/>
              <a:headEnd/>
              <a:tailEnd/>
            </a:ln>
          </p:spPr>
        </p:cxnSp>
        <p:cxnSp>
          <p:nvCxnSpPr>
            <p:cNvPr id="21549" name="AutoShape 68"/>
            <p:cNvCxnSpPr>
              <a:cxnSpLocks noChangeShapeType="1"/>
              <a:stCxn id="21543" idx="4"/>
              <a:endCxn id="21546" idx="0"/>
            </p:cNvCxnSpPr>
            <p:nvPr/>
          </p:nvCxnSpPr>
          <p:spPr bwMode="auto">
            <a:xfrm>
              <a:off x="4603" y="1563"/>
              <a:ext cx="227" cy="408"/>
            </a:xfrm>
            <a:prstGeom prst="straightConnector1">
              <a:avLst/>
            </a:prstGeom>
            <a:noFill/>
            <a:ln w="12700">
              <a:solidFill>
                <a:schemeClr val="tx1"/>
              </a:solidFill>
              <a:round/>
              <a:headEnd/>
              <a:tailEnd/>
            </a:ln>
          </p:spPr>
        </p:cxnSp>
        <p:sp>
          <p:nvSpPr>
            <p:cNvPr id="21550" name="Rectangle 69"/>
            <p:cNvSpPr>
              <a:spLocks noChangeArrowheads="1"/>
            </p:cNvSpPr>
            <p:nvPr/>
          </p:nvSpPr>
          <p:spPr bwMode="auto">
            <a:xfrm>
              <a:off x="4395"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51" name="Rectangle 70"/>
            <p:cNvSpPr>
              <a:spLocks noChangeArrowheads="1"/>
            </p:cNvSpPr>
            <p:nvPr/>
          </p:nvSpPr>
          <p:spPr bwMode="auto">
            <a:xfrm>
              <a:off x="4772"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52" name="Oval 71"/>
            <p:cNvSpPr>
              <a:spLocks noChangeArrowheads="1"/>
            </p:cNvSpPr>
            <p:nvPr/>
          </p:nvSpPr>
          <p:spPr bwMode="auto">
            <a:xfrm>
              <a:off x="4011"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53" name="Oval 72"/>
            <p:cNvSpPr>
              <a:spLocks noChangeArrowheads="1"/>
            </p:cNvSpPr>
            <p:nvPr/>
          </p:nvSpPr>
          <p:spPr bwMode="auto">
            <a:xfrm>
              <a:off x="4510"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4" name="AutoShape 73"/>
            <p:cNvCxnSpPr>
              <a:cxnSpLocks noChangeShapeType="1"/>
              <a:endCxn id="21552" idx="0"/>
            </p:cNvCxnSpPr>
            <p:nvPr/>
          </p:nvCxnSpPr>
          <p:spPr bwMode="auto">
            <a:xfrm flipH="1">
              <a:off x="4057" y="2062"/>
              <a:ext cx="272" cy="408"/>
            </a:xfrm>
            <a:prstGeom prst="straightConnector1">
              <a:avLst/>
            </a:prstGeom>
            <a:noFill/>
            <a:ln w="12700">
              <a:solidFill>
                <a:schemeClr val="tx1"/>
              </a:solidFill>
              <a:round/>
              <a:headEnd/>
              <a:tailEnd/>
            </a:ln>
          </p:spPr>
        </p:cxnSp>
        <p:cxnSp>
          <p:nvCxnSpPr>
            <p:cNvPr id="21555" name="AutoShape 74"/>
            <p:cNvCxnSpPr>
              <a:cxnSpLocks noChangeShapeType="1"/>
              <a:endCxn id="21553" idx="0"/>
            </p:cNvCxnSpPr>
            <p:nvPr/>
          </p:nvCxnSpPr>
          <p:spPr bwMode="auto">
            <a:xfrm>
              <a:off x="4329" y="2062"/>
              <a:ext cx="227" cy="408"/>
            </a:xfrm>
            <a:prstGeom prst="straightConnector1">
              <a:avLst/>
            </a:prstGeom>
            <a:noFill/>
            <a:ln w="12700">
              <a:solidFill>
                <a:schemeClr val="tx1"/>
              </a:solidFill>
              <a:round/>
              <a:headEnd/>
              <a:tailEnd/>
            </a:ln>
          </p:spPr>
        </p:cxnSp>
        <p:sp>
          <p:nvSpPr>
            <p:cNvPr id="21556" name="Rectangle 75"/>
            <p:cNvSpPr>
              <a:spLocks noChangeArrowheads="1"/>
            </p:cNvSpPr>
            <p:nvPr/>
          </p:nvSpPr>
          <p:spPr bwMode="auto">
            <a:xfrm>
              <a:off x="3953" y="2285"/>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57" name="Rectangle 76"/>
            <p:cNvSpPr>
              <a:spLocks noChangeArrowheads="1"/>
            </p:cNvSpPr>
            <p:nvPr/>
          </p:nvSpPr>
          <p:spPr bwMode="auto">
            <a:xfrm>
              <a:off x="4477" y="2285"/>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58" name="Oval 77"/>
            <p:cNvSpPr>
              <a:spLocks noChangeArrowheads="1"/>
            </p:cNvSpPr>
            <p:nvPr/>
          </p:nvSpPr>
          <p:spPr bwMode="auto">
            <a:xfrm>
              <a:off x="3891" y="196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9" name="AutoShape 78"/>
            <p:cNvCxnSpPr>
              <a:cxnSpLocks noChangeShapeType="1"/>
              <a:stCxn id="21543" idx="4"/>
              <a:endCxn id="21558" idx="0"/>
            </p:cNvCxnSpPr>
            <p:nvPr/>
          </p:nvCxnSpPr>
          <p:spPr bwMode="auto">
            <a:xfrm flipH="1">
              <a:off x="3937" y="1563"/>
              <a:ext cx="666" cy="404"/>
            </a:xfrm>
            <a:prstGeom prst="straightConnector1">
              <a:avLst/>
            </a:prstGeom>
            <a:noFill/>
            <a:ln w="12700">
              <a:solidFill>
                <a:schemeClr val="tx1"/>
              </a:solidFill>
              <a:round/>
              <a:headEnd/>
              <a:tailEnd/>
            </a:ln>
          </p:spPr>
        </p:cxnSp>
        <p:sp>
          <p:nvSpPr>
            <p:cNvPr id="21560" name="Rectangle 79"/>
            <p:cNvSpPr>
              <a:spLocks noChangeArrowheads="1"/>
            </p:cNvSpPr>
            <p:nvPr/>
          </p:nvSpPr>
          <p:spPr bwMode="auto">
            <a:xfrm>
              <a:off x="3894" y="1783"/>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61" name="Rectangle 80"/>
            <p:cNvSpPr>
              <a:spLocks noChangeArrowheads="1"/>
            </p:cNvSpPr>
            <p:nvPr/>
          </p:nvSpPr>
          <p:spPr bwMode="auto">
            <a:xfrm>
              <a:off x="3623" y="211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grpSp>
      <p:grpSp>
        <p:nvGrpSpPr>
          <p:cNvPr id="7" name="Group 81"/>
          <p:cNvGrpSpPr>
            <a:grpSpLocks/>
          </p:cNvGrpSpPr>
          <p:nvPr/>
        </p:nvGrpSpPr>
        <p:grpSpPr bwMode="auto">
          <a:xfrm>
            <a:off x="3783013" y="4379914"/>
            <a:ext cx="3446462" cy="2136775"/>
            <a:chOff x="2143" y="2759"/>
            <a:chExt cx="2171" cy="1346"/>
          </a:xfrm>
        </p:grpSpPr>
        <p:sp>
          <p:nvSpPr>
            <p:cNvPr id="21517" name="Oval 82"/>
            <p:cNvSpPr>
              <a:spLocks noChangeArrowheads="1"/>
            </p:cNvSpPr>
            <p:nvPr/>
          </p:nvSpPr>
          <p:spPr bwMode="auto">
            <a:xfrm>
              <a:off x="3642" y="275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grpSp>
          <p:nvGrpSpPr>
            <p:cNvPr id="21518" name="Group 83"/>
            <p:cNvGrpSpPr>
              <a:grpSpLocks/>
            </p:cNvGrpSpPr>
            <p:nvPr/>
          </p:nvGrpSpPr>
          <p:grpSpPr bwMode="auto">
            <a:xfrm>
              <a:off x="2143" y="2850"/>
              <a:ext cx="2171" cy="1255"/>
              <a:chOff x="2143" y="2850"/>
              <a:chExt cx="2171" cy="1255"/>
            </a:xfrm>
          </p:grpSpPr>
          <p:sp>
            <p:nvSpPr>
              <p:cNvPr id="21519" name="Rectangle 84"/>
              <p:cNvSpPr>
                <a:spLocks noChangeArrowheads="1"/>
              </p:cNvSpPr>
              <p:nvPr/>
            </p:nvSpPr>
            <p:spPr bwMode="auto">
              <a:xfrm>
                <a:off x="2520" y="3408"/>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20" name="Oval 85"/>
              <p:cNvSpPr>
                <a:spLocks noChangeArrowheads="1"/>
              </p:cNvSpPr>
              <p:nvPr/>
            </p:nvSpPr>
            <p:spPr bwMode="auto">
              <a:xfrm>
                <a:off x="3370"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1" name="Oval 86"/>
              <p:cNvSpPr>
                <a:spLocks noChangeArrowheads="1"/>
              </p:cNvSpPr>
              <p:nvPr/>
            </p:nvSpPr>
            <p:spPr bwMode="auto">
              <a:xfrm>
                <a:off x="3869"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2" name="Rectangle 87"/>
              <p:cNvSpPr>
                <a:spLocks noChangeArrowheads="1"/>
              </p:cNvSpPr>
              <p:nvPr/>
            </p:nvSpPr>
            <p:spPr bwMode="auto">
              <a:xfrm>
                <a:off x="3350" y="391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23" name="AutoShape 88"/>
              <p:cNvCxnSpPr>
                <a:cxnSpLocks noChangeShapeType="1"/>
                <a:stCxn id="21517" idx="4"/>
                <a:endCxn id="21520" idx="0"/>
              </p:cNvCxnSpPr>
              <p:nvPr/>
            </p:nvCxnSpPr>
            <p:spPr bwMode="auto">
              <a:xfrm flipH="1">
                <a:off x="3416" y="2850"/>
                <a:ext cx="272" cy="408"/>
              </a:xfrm>
              <a:prstGeom prst="straightConnector1">
                <a:avLst/>
              </a:prstGeom>
              <a:noFill/>
              <a:ln w="12700">
                <a:solidFill>
                  <a:schemeClr val="tx1"/>
                </a:solidFill>
                <a:round/>
                <a:headEnd/>
                <a:tailEnd/>
              </a:ln>
            </p:spPr>
          </p:cxnSp>
          <p:cxnSp>
            <p:nvCxnSpPr>
              <p:cNvPr id="21524" name="AutoShape 89"/>
              <p:cNvCxnSpPr>
                <a:cxnSpLocks noChangeShapeType="1"/>
                <a:stCxn id="21517" idx="4"/>
                <a:endCxn id="21521" idx="0"/>
              </p:cNvCxnSpPr>
              <p:nvPr/>
            </p:nvCxnSpPr>
            <p:spPr bwMode="auto">
              <a:xfrm>
                <a:off x="3688" y="2850"/>
                <a:ext cx="227" cy="408"/>
              </a:xfrm>
              <a:prstGeom prst="straightConnector1">
                <a:avLst/>
              </a:prstGeom>
              <a:noFill/>
              <a:ln w="12700">
                <a:solidFill>
                  <a:schemeClr val="tx1"/>
                </a:solidFill>
                <a:round/>
                <a:headEnd/>
                <a:tailEnd/>
              </a:ln>
            </p:spPr>
          </p:cxnSp>
          <p:sp>
            <p:nvSpPr>
              <p:cNvPr id="21525" name="Rectangle 90"/>
              <p:cNvSpPr>
                <a:spLocks noChangeArrowheads="1"/>
              </p:cNvSpPr>
              <p:nvPr/>
            </p:nvSpPr>
            <p:spPr bwMode="auto">
              <a:xfrm>
                <a:off x="3321"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26" name="Rectangle 91"/>
              <p:cNvSpPr>
                <a:spLocks noChangeArrowheads="1"/>
              </p:cNvSpPr>
              <p:nvPr/>
            </p:nvSpPr>
            <p:spPr bwMode="auto">
              <a:xfrm>
                <a:off x="3877"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27" name="Oval 92"/>
              <p:cNvSpPr>
                <a:spLocks noChangeArrowheads="1"/>
              </p:cNvSpPr>
              <p:nvPr/>
            </p:nvSpPr>
            <p:spPr bwMode="auto">
              <a:xfrm>
                <a:off x="3096"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8" name="Oval 93"/>
              <p:cNvSpPr>
                <a:spLocks noChangeArrowheads="1"/>
              </p:cNvSpPr>
              <p:nvPr/>
            </p:nvSpPr>
            <p:spPr bwMode="auto">
              <a:xfrm>
                <a:off x="3595"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29" name="AutoShape 94"/>
              <p:cNvCxnSpPr>
                <a:cxnSpLocks noChangeShapeType="1"/>
                <a:endCxn id="21527" idx="0"/>
              </p:cNvCxnSpPr>
              <p:nvPr/>
            </p:nvCxnSpPr>
            <p:spPr bwMode="auto">
              <a:xfrm flipH="1">
                <a:off x="3142" y="3349"/>
                <a:ext cx="272" cy="408"/>
              </a:xfrm>
              <a:prstGeom prst="straightConnector1">
                <a:avLst/>
              </a:prstGeom>
              <a:noFill/>
              <a:ln w="12700">
                <a:solidFill>
                  <a:schemeClr val="tx1"/>
                </a:solidFill>
                <a:round/>
                <a:headEnd/>
                <a:tailEnd/>
              </a:ln>
            </p:spPr>
          </p:cxnSp>
          <p:cxnSp>
            <p:nvCxnSpPr>
              <p:cNvPr id="21530" name="AutoShape 95"/>
              <p:cNvCxnSpPr>
                <a:cxnSpLocks noChangeShapeType="1"/>
                <a:endCxn id="21528" idx="0"/>
              </p:cNvCxnSpPr>
              <p:nvPr/>
            </p:nvCxnSpPr>
            <p:spPr bwMode="auto">
              <a:xfrm>
                <a:off x="3414" y="3349"/>
                <a:ext cx="227" cy="408"/>
              </a:xfrm>
              <a:prstGeom prst="straightConnector1">
                <a:avLst/>
              </a:prstGeom>
              <a:noFill/>
              <a:ln w="12700">
                <a:solidFill>
                  <a:schemeClr val="tx1"/>
                </a:solidFill>
                <a:round/>
                <a:headEnd/>
                <a:tailEnd/>
              </a:ln>
            </p:spPr>
          </p:cxnSp>
          <p:sp>
            <p:nvSpPr>
              <p:cNvPr id="21531" name="Rectangle 96"/>
              <p:cNvSpPr>
                <a:spLocks noChangeArrowheads="1"/>
              </p:cNvSpPr>
              <p:nvPr/>
            </p:nvSpPr>
            <p:spPr bwMode="auto">
              <a:xfrm>
                <a:off x="3023"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2" name="Rectangle 97"/>
              <p:cNvSpPr>
                <a:spLocks noChangeArrowheads="1"/>
              </p:cNvSpPr>
              <p:nvPr/>
            </p:nvSpPr>
            <p:spPr bwMode="auto">
              <a:xfrm>
                <a:off x="3588"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33" name="Rectangle 98"/>
              <p:cNvSpPr>
                <a:spLocks noChangeArrowheads="1"/>
              </p:cNvSpPr>
              <p:nvPr/>
            </p:nvSpPr>
            <p:spPr bwMode="auto">
              <a:xfrm>
                <a:off x="2786" y="390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34" name="Oval 99"/>
              <p:cNvSpPr>
                <a:spLocks noChangeArrowheads="1"/>
              </p:cNvSpPr>
              <p:nvPr/>
            </p:nvSpPr>
            <p:spPr bwMode="auto">
              <a:xfrm>
                <a:off x="2400" y="326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5" name="AutoShape 100"/>
              <p:cNvCxnSpPr>
                <a:cxnSpLocks noChangeShapeType="1"/>
                <a:stCxn id="21517" idx="4"/>
                <a:endCxn id="21534" idx="0"/>
              </p:cNvCxnSpPr>
              <p:nvPr/>
            </p:nvCxnSpPr>
            <p:spPr bwMode="auto">
              <a:xfrm flipH="1">
                <a:off x="2446" y="2850"/>
                <a:ext cx="1242" cy="414"/>
              </a:xfrm>
              <a:prstGeom prst="straightConnector1">
                <a:avLst/>
              </a:prstGeom>
              <a:noFill/>
              <a:ln w="12700">
                <a:solidFill>
                  <a:schemeClr val="tx1"/>
                </a:solidFill>
                <a:round/>
                <a:headEnd/>
                <a:tailEnd/>
              </a:ln>
            </p:spPr>
          </p:cxnSp>
          <p:sp>
            <p:nvSpPr>
              <p:cNvPr id="21536" name="Rectangle 101"/>
              <p:cNvSpPr>
                <a:spLocks noChangeArrowheads="1"/>
              </p:cNvSpPr>
              <p:nvPr/>
            </p:nvSpPr>
            <p:spPr bwMode="auto">
              <a:xfrm>
                <a:off x="2425"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7" name="Rectangle 102"/>
              <p:cNvSpPr>
                <a:spLocks noChangeArrowheads="1"/>
              </p:cNvSpPr>
              <p:nvPr/>
            </p:nvSpPr>
            <p:spPr bwMode="auto">
              <a:xfrm>
                <a:off x="2143" y="3408"/>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38" name="Oval 103"/>
              <p:cNvSpPr>
                <a:spLocks noChangeArrowheads="1"/>
              </p:cNvSpPr>
              <p:nvPr/>
            </p:nvSpPr>
            <p:spPr bwMode="auto">
              <a:xfrm>
                <a:off x="2851" y="326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9" name="AutoShape 104"/>
              <p:cNvCxnSpPr>
                <a:cxnSpLocks noChangeShapeType="1"/>
                <a:stCxn id="21517" idx="4"/>
                <a:endCxn id="21538" idx="0"/>
              </p:cNvCxnSpPr>
              <p:nvPr/>
            </p:nvCxnSpPr>
            <p:spPr bwMode="auto">
              <a:xfrm flipH="1">
                <a:off x="2897" y="2850"/>
                <a:ext cx="791" cy="413"/>
              </a:xfrm>
              <a:prstGeom prst="straightConnector1">
                <a:avLst/>
              </a:prstGeom>
              <a:noFill/>
              <a:ln w="12700">
                <a:solidFill>
                  <a:schemeClr val="tx1"/>
                </a:solidFill>
                <a:round/>
                <a:headEnd/>
                <a:tailEnd/>
              </a:ln>
            </p:spPr>
          </p:cxnSp>
          <p:sp>
            <p:nvSpPr>
              <p:cNvPr id="21540" name="Rectangle 105"/>
              <p:cNvSpPr>
                <a:spLocks noChangeArrowheads="1"/>
              </p:cNvSpPr>
              <p:nvPr/>
            </p:nvSpPr>
            <p:spPr bwMode="auto">
              <a:xfrm>
                <a:off x="2914"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1541" name="Rectangle 106"/>
              <p:cNvSpPr>
                <a:spLocks noChangeArrowheads="1"/>
              </p:cNvSpPr>
              <p:nvPr/>
            </p:nvSpPr>
            <p:spPr bwMode="auto">
              <a:xfrm>
                <a:off x="3732" y="3408"/>
                <a:ext cx="58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a:t>
                </a:r>
              </a:p>
            </p:txBody>
          </p:sp>
        </p:grpSp>
      </p:grpSp>
    </p:spTree>
    <p:extLst>
      <p:ext uri="{BB962C8B-B14F-4D97-AF65-F5344CB8AC3E}">
        <p14:creationId xmlns:p14="http://schemas.microsoft.com/office/powerpoint/2010/main" val="246421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2531" name="Rectangle 2"/>
          <p:cNvSpPr>
            <a:spLocks noGrp="1" noChangeArrowheads="1"/>
          </p:cNvSpPr>
          <p:nvPr>
            <p:ph type="title"/>
          </p:nvPr>
        </p:nvSpPr>
        <p:spPr/>
        <p:txBody>
          <a:bodyPr/>
          <a:lstStyle/>
          <a:p>
            <a:pPr eaLnBrk="1" hangingPunct="1"/>
            <a:r>
              <a:rPr lang="en-US"/>
              <a:t>Example</a:t>
            </a:r>
          </a:p>
        </p:txBody>
      </p:sp>
      <p:sp>
        <p:nvSpPr>
          <p:cNvPr id="22532"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2533" name="Rectangle 4"/>
          <p:cNvSpPr>
            <a:spLocks noChangeArrowheads="1"/>
          </p:cNvSpPr>
          <p:nvPr/>
        </p:nvSpPr>
        <p:spPr bwMode="auto">
          <a:xfrm>
            <a:off x="4111625" y="3332164"/>
            <a:ext cx="1280672"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29 </a:t>
            </a:r>
          </a:p>
        </p:txBody>
      </p:sp>
      <p:sp>
        <p:nvSpPr>
          <p:cNvPr id="22534"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5"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6"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7" name="Rectangle 8"/>
          <p:cNvSpPr>
            <a:spLocks noChangeArrowheads="1"/>
          </p:cNvSpPr>
          <p:nvPr/>
        </p:nvSpPr>
        <p:spPr bwMode="auto">
          <a:xfrm>
            <a:off x="5781676" y="4140201"/>
            <a:ext cx="85632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2538" name="AutoShape 9"/>
          <p:cNvCxnSpPr>
            <a:cxnSpLocks noChangeShapeType="1"/>
            <a:stCxn id="22534" idx="4"/>
            <a:endCxn id="22535"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2539" name="AutoShape 10"/>
          <p:cNvCxnSpPr>
            <a:cxnSpLocks noChangeShapeType="1"/>
            <a:stCxn id="22534" idx="4"/>
            <a:endCxn id="22536"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2540"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2541"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2542"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43"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44" name="AutoShape 15"/>
          <p:cNvCxnSpPr>
            <a:cxnSpLocks noChangeShapeType="1"/>
            <a:endCxn id="22542"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2545" name="AutoShape 16"/>
          <p:cNvCxnSpPr>
            <a:cxnSpLocks noChangeShapeType="1"/>
            <a:endCxn id="22543"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2546"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47"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2548" name="Rectangle 19"/>
          <p:cNvSpPr>
            <a:spLocks noChangeArrowheads="1"/>
          </p:cNvSpPr>
          <p:nvPr/>
        </p:nvSpPr>
        <p:spPr bwMode="auto">
          <a:xfrm>
            <a:off x="4381501" y="4143376"/>
            <a:ext cx="102303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36 </a:t>
            </a:r>
          </a:p>
        </p:txBody>
      </p:sp>
      <p:sp>
        <p:nvSpPr>
          <p:cNvPr id="22549"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0" name="AutoShape 21"/>
          <p:cNvCxnSpPr>
            <a:cxnSpLocks noChangeShapeType="1"/>
            <a:stCxn id="22534" idx="4"/>
            <a:endCxn id="22549"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2551"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52" name="Rectangle 23"/>
          <p:cNvSpPr>
            <a:spLocks noChangeArrowheads="1"/>
          </p:cNvSpPr>
          <p:nvPr/>
        </p:nvSpPr>
        <p:spPr bwMode="auto">
          <a:xfrm>
            <a:off x="1003301" y="3175001"/>
            <a:ext cx="5854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2553"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4" name="AutoShape 25"/>
          <p:cNvCxnSpPr>
            <a:cxnSpLocks noChangeShapeType="1"/>
            <a:stCxn id="22534" idx="4"/>
            <a:endCxn id="22553"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2555"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2556" name="Rectangle 27"/>
          <p:cNvSpPr>
            <a:spLocks noChangeArrowheads="1"/>
          </p:cNvSpPr>
          <p:nvPr/>
        </p:nvSpPr>
        <p:spPr bwMode="auto">
          <a:xfrm>
            <a:off x="7112001" y="3429001"/>
            <a:ext cx="119295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54 </a:t>
            </a:r>
          </a:p>
        </p:txBody>
      </p:sp>
      <p:sp>
        <p:nvSpPr>
          <p:cNvPr id="22557"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8" name="AutoShape 29"/>
          <p:cNvCxnSpPr>
            <a:cxnSpLocks noChangeShapeType="1"/>
            <a:stCxn id="22534" idx="4"/>
            <a:endCxn id="22557"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2559"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2560" name="Rectangle 31"/>
          <p:cNvSpPr>
            <a:spLocks noChangeArrowheads="1"/>
          </p:cNvSpPr>
          <p:nvPr/>
        </p:nvSpPr>
        <p:spPr bwMode="auto">
          <a:xfrm>
            <a:off x="3121025" y="3589339"/>
            <a:ext cx="131914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45, 58 </a:t>
            </a:r>
          </a:p>
        </p:txBody>
      </p:sp>
      <p:sp>
        <p:nvSpPr>
          <p:cNvPr id="22561"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2" name="AutoShape 33"/>
          <p:cNvCxnSpPr>
            <a:cxnSpLocks noChangeShapeType="1"/>
            <a:stCxn id="22549" idx="4"/>
            <a:endCxn id="22561"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2563" name="Rectangle 34"/>
          <p:cNvSpPr>
            <a:spLocks noChangeArrowheads="1"/>
          </p:cNvSpPr>
          <p:nvPr/>
        </p:nvSpPr>
        <p:spPr bwMode="auto">
          <a:xfrm>
            <a:off x="1398588" y="4079876"/>
            <a:ext cx="73731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 </a:t>
            </a:r>
          </a:p>
        </p:txBody>
      </p:sp>
      <p:sp>
        <p:nvSpPr>
          <p:cNvPr id="22564"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2565"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6" name="AutoShape 37"/>
          <p:cNvCxnSpPr>
            <a:cxnSpLocks noChangeShapeType="1"/>
            <a:stCxn id="22534" idx="4"/>
            <a:endCxn id="22565"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2567"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40 </a:t>
            </a:r>
          </a:p>
        </p:txBody>
      </p:sp>
      <p:sp>
        <p:nvSpPr>
          <p:cNvPr id="22568"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9" name="AutoShape 40"/>
          <p:cNvCxnSpPr>
            <a:cxnSpLocks noChangeShapeType="1"/>
            <a:stCxn id="22534" idx="4"/>
            <a:endCxn id="22568"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2570"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2571" name="Rectangle 42"/>
          <p:cNvSpPr>
            <a:spLocks noChangeArrowheads="1"/>
          </p:cNvSpPr>
          <p:nvPr/>
        </p:nvSpPr>
        <p:spPr bwMode="auto">
          <a:xfrm>
            <a:off x="2079626" y="3338514"/>
            <a:ext cx="113204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70</a:t>
            </a:r>
          </a:p>
        </p:txBody>
      </p:sp>
      <p:sp>
        <p:nvSpPr>
          <p:cNvPr id="22572"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2573" name="Rectangle 44"/>
          <p:cNvSpPr>
            <a:spLocks noChangeArrowheads="1"/>
          </p:cNvSpPr>
          <p:nvPr/>
        </p:nvSpPr>
        <p:spPr bwMode="auto">
          <a:xfrm>
            <a:off x="2133600" y="4525964"/>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sp>
        <p:nvSpPr>
          <p:cNvPr id="22574" name="Rectangle 45"/>
          <p:cNvSpPr>
            <a:spLocks noChangeArrowheads="1"/>
          </p:cNvSpPr>
          <p:nvPr/>
        </p:nvSpPr>
        <p:spPr bwMode="auto">
          <a:xfrm>
            <a:off x="829858" y="5303839"/>
            <a:ext cx="1186672"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file I</a:t>
            </a:r>
            <a:r>
              <a:rPr lang="en-US" sz="1400" b="1">
                <a:latin typeface="Calibri" charset="0"/>
                <a:ea typeface="Calibri" charset="0"/>
                <a:cs typeface="Calibri" charset="0"/>
              </a:rPr>
              <a:t> </a:t>
            </a:r>
          </a:p>
        </p:txBody>
      </p:sp>
      <p:sp>
        <p:nvSpPr>
          <p:cNvPr id="22575" name="Rectangle 46"/>
          <p:cNvSpPr>
            <a:spLocks noChangeArrowheads="1"/>
          </p:cNvSpPr>
          <p:nvPr/>
        </p:nvSpPr>
        <p:spPr bwMode="auto">
          <a:xfrm>
            <a:off x="4356100" y="5324476"/>
            <a:ext cx="376577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16, 66, 70, 45, 58, 18, 29, 12, 36, 6, 40, 1, 25, 54  </a:t>
            </a:r>
          </a:p>
        </p:txBody>
      </p:sp>
      <p:sp>
        <p:nvSpPr>
          <p:cNvPr id="22576" name="Rectangle 47"/>
          <p:cNvSpPr>
            <a:spLocks noChangeArrowheads="1"/>
          </p:cNvSpPr>
          <p:nvPr/>
        </p:nvSpPr>
        <p:spPr bwMode="auto">
          <a:xfrm>
            <a:off x="5510468" y="577234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Tree>
    <p:extLst>
      <p:ext uri="{BB962C8B-B14F-4D97-AF65-F5344CB8AC3E}">
        <p14:creationId xmlns:p14="http://schemas.microsoft.com/office/powerpoint/2010/main" val="299281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3555" name="Rectangle 2"/>
          <p:cNvSpPr>
            <a:spLocks noGrp="1" noChangeArrowheads="1"/>
          </p:cNvSpPr>
          <p:nvPr>
            <p:ph type="title"/>
          </p:nvPr>
        </p:nvSpPr>
        <p:spPr/>
        <p:txBody>
          <a:bodyPr/>
          <a:lstStyle/>
          <a:p>
            <a:pPr eaLnBrk="1" hangingPunct="1"/>
            <a:r>
              <a:rPr lang="en-US"/>
              <a:t>Example</a:t>
            </a:r>
          </a:p>
        </p:txBody>
      </p:sp>
      <p:sp>
        <p:nvSpPr>
          <p:cNvPr id="23556"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3557" name="Rectangle 4"/>
          <p:cNvSpPr>
            <a:spLocks noChangeArrowheads="1"/>
          </p:cNvSpPr>
          <p:nvPr/>
        </p:nvSpPr>
        <p:spPr bwMode="auto">
          <a:xfrm>
            <a:off x="4270376" y="3332164"/>
            <a:ext cx="9199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6 </a:t>
            </a:r>
          </a:p>
        </p:txBody>
      </p:sp>
      <p:sp>
        <p:nvSpPr>
          <p:cNvPr id="23558"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p>
        </p:txBody>
      </p:sp>
      <p:sp>
        <p:nvSpPr>
          <p:cNvPr id="23559"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0"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1" name="Rectangle 8"/>
          <p:cNvSpPr>
            <a:spLocks noChangeArrowheads="1"/>
          </p:cNvSpPr>
          <p:nvPr/>
        </p:nvSpPr>
        <p:spPr bwMode="auto">
          <a:xfrm>
            <a:off x="5781676" y="4140201"/>
            <a:ext cx="9476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10 </a:t>
            </a:r>
          </a:p>
        </p:txBody>
      </p:sp>
      <p:cxnSp>
        <p:nvCxnSpPr>
          <p:cNvPr id="23562" name="AutoShape 9"/>
          <p:cNvCxnSpPr>
            <a:cxnSpLocks noChangeShapeType="1"/>
            <a:stCxn id="23558" idx="4"/>
            <a:endCxn id="23559"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3563" name="AutoShape 10"/>
          <p:cNvCxnSpPr>
            <a:cxnSpLocks noChangeShapeType="1"/>
            <a:stCxn id="23558" idx="4"/>
            <a:endCxn id="23560"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3564"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3565"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3566"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7"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68" name="AutoShape 15"/>
          <p:cNvCxnSpPr>
            <a:cxnSpLocks noChangeShapeType="1"/>
            <a:endCxn id="23566"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3569" name="AutoShape 16"/>
          <p:cNvCxnSpPr>
            <a:cxnSpLocks noChangeShapeType="1"/>
            <a:endCxn id="23567"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3570"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1"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3572" name="Rectangle 19"/>
          <p:cNvSpPr>
            <a:spLocks noChangeArrowheads="1"/>
          </p:cNvSpPr>
          <p:nvPr/>
        </p:nvSpPr>
        <p:spPr bwMode="auto">
          <a:xfrm>
            <a:off x="4826001" y="4143376"/>
            <a:ext cx="66236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8 </a:t>
            </a:r>
          </a:p>
        </p:txBody>
      </p:sp>
      <p:sp>
        <p:nvSpPr>
          <p:cNvPr id="23573"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4" name="AutoShape 21"/>
          <p:cNvCxnSpPr>
            <a:cxnSpLocks noChangeShapeType="1"/>
            <a:stCxn id="23558" idx="4"/>
            <a:endCxn id="23573"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3575"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6" name="Rectangle 23"/>
          <p:cNvSpPr>
            <a:spLocks noChangeArrowheads="1"/>
          </p:cNvSpPr>
          <p:nvPr/>
        </p:nvSpPr>
        <p:spPr bwMode="auto">
          <a:xfrm>
            <a:off x="1169988" y="3159126"/>
            <a:ext cx="4940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 </a:t>
            </a:r>
          </a:p>
        </p:txBody>
      </p:sp>
      <p:sp>
        <p:nvSpPr>
          <p:cNvPr id="23577"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8" name="AutoShape 25"/>
          <p:cNvCxnSpPr>
            <a:cxnSpLocks noChangeShapeType="1"/>
            <a:stCxn id="23558" idx="4"/>
            <a:endCxn id="23577"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3579"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3580" name="Rectangle 27"/>
          <p:cNvSpPr>
            <a:spLocks noChangeArrowheads="1"/>
          </p:cNvSpPr>
          <p:nvPr/>
        </p:nvSpPr>
        <p:spPr bwMode="auto">
          <a:xfrm>
            <a:off x="7493001" y="3429001"/>
            <a:ext cx="7457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12 </a:t>
            </a:r>
          </a:p>
        </p:txBody>
      </p:sp>
      <p:sp>
        <p:nvSpPr>
          <p:cNvPr id="23581"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2" name="AutoShape 29"/>
          <p:cNvCxnSpPr>
            <a:cxnSpLocks noChangeShapeType="1"/>
            <a:stCxn id="23558" idx="4"/>
            <a:endCxn id="23581"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3583"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3584" name="Rectangle 31"/>
          <p:cNvSpPr>
            <a:spLocks noChangeArrowheads="1"/>
          </p:cNvSpPr>
          <p:nvPr/>
        </p:nvSpPr>
        <p:spPr bwMode="auto">
          <a:xfrm>
            <a:off x="3121025" y="3589339"/>
            <a:ext cx="95846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 </a:t>
            </a:r>
          </a:p>
        </p:txBody>
      </p:sp>
      <p:sp>
        <p:nvSpPr>
          <p:cNvPr id="23585"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6" name="AutoShape 33"/>
          <p:cNvCxnSpPr>
            <a:cxnSpLocks noChangeShapeType="1"/>
            <a:stCxn id="23573" idx="4"/>
            <a:endCxn id="23585"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3587" name="Rectangle 34"/>
          <p:cNvSpPr>
            <a:spLocks noChangeArrowheads="1"/>
          </p:cNvSpPr>
          <p:nvPr/>
        </p:nvSpPr>
        <p:spPr bwMode="auto">
          <a:xfrm>
            <a:off x="1398588" y="4079876"/>
            <a:ext cx="6459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2 </a:t>
            </a:r>
          </a:p>
        </p:txBody>
      </p:sp>
      <p:sp>
        <p:nvSpPr>
          <p:cNvPr id="23588"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3589"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0" name="AutoShape 37"/>
          <p:cNvCxnSpPr>
            <a:cxnSpLocks noChangeShapeType="1"/>
            <a:stCxn id="23558" idx="4"/>
            <a:endCxn id="23589"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3591"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11 </a:t>
            </a:r>
          </a:p>
        </p:txBody>
      </p:sp>
      <p:sp>
        <p:nvSpPr>
          <p:cNvPr id="23592"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3" name="AutoShape 40"/>
          <p:cNvCxnSpPr>
            <a:cxnSpLocks noChangeShapeType="1"/>
            <a:stCxn id="23558" idx="4"/>
            <a:endCxn id="23592"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3594"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3595" name="Rectangle 42"/>
          <p:cNvSpPr>
            <a:spLocks noChangeArrowheads="1"/>
          </p:cNvSpPr>
          <p:nvPr/>
        </p:nvSpPr>
        <p:spPr bwMode="auto">
          <a:xfrm>
            <a:off x="2079625" y="3338514"/>
            <a:ext cx="1040670"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3</a:t>
            </a:r>
          </a:p>
        </p:txBody>
      </p:sp>
      <p:sp>
        <p:nvSpPr>
          <p:cNvPr id="23596"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3597" name="Rectangle 44"/>
          <p:cNvSpPr>
            <a:spLocks noChangeArrowheads="1"/>
          </p:cNvSpPr>
          <p:nvPr/>
        </p:nvSpPr>
        <p:spPr bwMode="auto">
          <a:xfrm>
            <a:off x="2493963" y="5425480"/>
            <a:ext cx="3765774"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16, 66, 70, 45, 58, 18, 29, 12, 36, 6, 40, 1, 25, 54  </a:t>
            </a:r>
          </a:p>
        </p:txBody>
      </p:sp>
      <p:sp>
        <p:nvSpPr>
          <p:cNvPr id="23598" name="Rectangle 45"/>
          <p:cNvSpPr>
            <a:spLocks noChangeArrowheads="1"/>
          </p:cNvSpPr>
          <p:nvPr/>
        </p:nvSpPr>
        <p:spPr bwMode="auto">
          <a:xfrm>
            <a:off x="3723200" y="586218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
        <p:nvSpPr>
          <p:cNvPr id="23599" name="AutoShape 46"/>
          <p:cNvSpPr>
            <a:spLocks noChangeArrowheads="1"/>
          </p:cNvSpPr>
          <p:nvPr/>
        </p:nvSpPr>
        <p:spPr bwMode="auto">
          <a:xfrm>
            <a:off x="2178051" y="5267404"/>
            <a:ext cx="4217023" cy="587216"/>
          </a:xfrm>
          <a:prstGeom prst="can">
            <a:avLst>
              <a:gd name="adj" fmla="val 25000"/>
            </a:avLst>
          </a:prstGeom>
          <a:noFill/>
          <a:ln w="12700">
            <a:solidFill>
              <a:schemeClr val="tx1"/>
            </a:solidFill>
            <a:round/>
            <a:headEnd/>
            <a:tailEnd/>
          </a:ln>
        </p:spPr>
        <p:txBody>
          <a:bodyPr wrap="square" anchor="ctr">
            <a:spAutoFit/>
          </a:bodyPr>
          <a:lstStyle/>
          <a:p>
            <a:endParaRPr lang="fr-FR">
              <a:latin typeface="Calibri" charset="0"/>
              <a:ea typeface="Calibri" charset="0"/>
              <a:cs typeface="Calibri" charset="0"/>
            </a:endParaRPr>
          </a:p>
        </p:txBody>
      </p:sp>
    </p:spTree>
    <p:extLst>
      <p:ext uri="{BB962C8B-B14F-4D97-AF65-F5344CB8AC3E}">
        <p14:creationId xmlns:p14="http://schemas.microsoft.com/office/powerpoint/2010/main" val="120431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4579"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Construction in Practice</a:t>
            </a:r>
          </a:p>
        </p:txBody>
      </p:sp>
      <p:sp>
        <p:nvSpPr>
          <p:cNvPr id="24580" name="Rectangle 3"/>
          <p:cNvSpPr>
            <a:spLocks noGrp="1" noChangeArrowheads="1"/>
          </p:cNvSpPr>
          <p:nvPr>
            <p:ph type="body" idx="1"/>
          </p:nvPr>
        </p:nvSpPr>
        <p:spPr>
          <a:xfrm>
            <a:off x="193674" y="1341438"/>
            <a:ext cx="9439845" cy="5029200"/>
          </a:xfrm>
          <a:noFill/>
        </p:spPr>
        <p:txBody>
          <a:bodyPr vert="horz" wrap="square" lIns="92075" tIns="46038" rIns="92075" bIns="46038" numCol="1" anchor="t" anchorCtr="0" compatLnSpc="1">
            <a:prstTxWarp prst="textNoShape">
              <a:avLst/>
            </a:prstTxWarp>
          </a:bodyPr>
          <a:lstStyle/>
          <a:p>
            <a:pPr eaLnBrk="1" hangingPunct="1"/>
            <a:r>
              <a:rPr lang="en-US" sz="2800" dirty="0"/>
              <a:t>When using a single node not all index information can be kept in main memory → Index merging</a:t>
            </a:r>
          </a:p>
          <a:p>
            <a:pPr lvl="1" eaLnBrk="1" hangingPunct="1"/>
            <a:r>
              <a:rPr lang="en-US" sz="2400" dirty="0"/>
              <a:t>When no more memory is available, a partial index I</a:t>
            </a:r>
            <a:r>
              <a:rPr lang="en-US" sz="2400" baseline="-25000" dirty="0"/>
              <a:t>i</a:t>
            </a:r>
            <a:r>
              <a:rPr lang="en-US" sz="2400" dirty="0"/>
              <a:t> is written to disk</a:t>
            </a:r>
          </a:p>
          <a:p>
            <a:pPr lvl="1" eaLnBrk="1" hangingPunct="1"/>
            <a:r>
              <a:rPr lang="en-US" sz="2400" dirty="0"/>
              <a:t>The main memory is erased before continuing with the rest of the text</a:t>
            </a:r>
          </a:p>
          <a:p>
            <a:pPr lvl="1" eaLnBrk="1" hangingPunct="1"/>
            <a:r>
              <a:rPr lang="en-US" sz="2400" dirty="0"/>
              <a:t>Once the text is exhausted, a number of partial indices I</a:t>
            </a:r>
            <a:r>
              <a:rPr lang="en-US" sz="2400" baseline="-25000" dirty="0"/>
              <a:t>i</a:t>
            </a:r>
            <a:r>
              <a:rPr lang="en-US" sz="2400" dirty="0"/>
              <a:t> exist on disk</a:t>
            </a:r>
          </a:p>
          <a:p>
            <a:pPr lvl="1" eaLnBrk="1" hangingPunct="1"/>
            <a:r>
              <a:rPr lang="en-US" sz="2400" dirty="0"/>
              <a:t>The partial indices are merged to obtain the final index</a:t>
            </a:r>
          </a:p>
          <a:p>
            <a:pPr eaLnBrk="1" hangingPunct="1">
              <a:buFontTx/>
              <a:buChar char="–"/>
            </a:pPr>
            <a:endParaRPr lang="en-US" sz="1600" dirty="0"/>
          </a:p>
        </p:txBody>
      </p:sp>
    </p:spTree>
    <p:extLst>
      <p:ext uri="{BB962C8B-B14F-4D97-AF65-F5344CB8AC3E}">
        <p14:creationId xmlns:p14="http://schemas.microsoft.com/office/powerpoint/2010/main" val="2536165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Merging</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pSp>
        <p:nvGrpSpPr>
          <p:cNvPr id="5" name="Group 4"/>
          <p:cNvGrpSpPr>
            <a:grpSpLocks/>
          </p:cNvGrpSpPr>
          <p:nvPr/>
        </p:nvGrpSpPr>
        <p:grpSpPr bwMode="auto">
          <a:xfrm>
            <a:off x="992560" y="1916833"/>
            <a:ext cx="7621588" cy="3318473"/>
            <a:chOff x="528" y="1056"/>
            <a:chExt cx="4992" cy="2837"/>
          </a:xfrm>
        </p:grpSpPr>
        <p:sp>
          <p:nvSpPr>
            <p:cNvPr id="6" name="Rectangle 5"/>
            <p:cNvSpPr>
              <a:spLocks noChangeArrowheads="1"/>
            </p:cNvSpPr>
            <p:nvPr/>
          </p:nvSpPr>
          <p:spPr bwMode="auto">
            <a:xfrm>
              <a:off x="528" y="1056"/>
              <a:ext cx="4704" cy="2832"/>
            </a:xfrm>
            <a:prstGeom prst="rect">
              <a:avLst/>
            </a:prstGeom>
            <a:noFill/>
            <a:ln w="9525">
              <a:noFill/>
              <a:miter lim="800000"/>
              <a:headEnd/>
              <a:tailEnd/>
            </a:ln>
          </p:spPr>
          <p:txBody>
            <a:bodyPr lIns="92075" tIns="46038" rIns="92075" bIns="46038"/>
            <a:lstStyle/>
            <a:p>
              <a:pPr marL="342900" indent="-342900">
                <a:spcBef>
                  <a:spcPct val="20000"/>
                </a:spcBef>
                <a:buFontTx/>
                <a:buChar char="•"/>
              </a:pPr>
              <a:endParaRPr lang="en-US" sz="1400" b="1">
                <a:latin typeface="Calibri" charset="0"/>
                <a:ea typeface="Calibri" charset="0"/>
                <a:cs typeface="Calibri" charset="0"/>
              </a:endParaRPr>
            </a:p>
            <a:p>
              <a:pPr marL="342900" indent="-342900">
                <a:spcBef>
                  <a:spcPct val="20000"/>
                </a:spcBef>
                <a:buFontTx/>
                <a:buChar char="•"/>
              </a:pPr>
              <a:endParaRPr lang="en-US" sz="1400" b="1">
                <a:latin typeface="Calibri" charset="0"/>
                <a:ea typeface="Calibri" charset="0"/>
                <a:cs typeface="Calibri" charset="0"/>
              </a:endParaRPr>
            </a:p>
          </p:txBody>
        </p:sp>
        <p:sp>
          <p:nvSpPr>
            <p:cNvPr id="7" name="Rectangle 6"/>
            <p:cNvSpPr>
              <a:spLocks noChangeArrowheads="1"/>
            </p:cNvSpPr>
            <p:nvPr/>
          </p:nvSpPr>
          <p:spPr bwMode="auto">
            <a:xfrm>
              <a:off x="627" y="1155"/>
              <a:ext cx="3835"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1...8</a:t>
              </a:r>
            </a:p>
          </p:txBody>
        </p:sp>
        <p:sp>
          <p:nvSpPr>
            <p:cNvPr id="8" name="Rectangle 7"/>
            <p:cNvSpPr>
              <a:spLocks noChangeArrowheads="1"/>
            </p:cNvSpPr>
            <p:nvPr/>
          </p:nvSpPr>
          <p:spPr bwMode="auto">
            <a:xfrm>
              <a:off x="627" y="2019"/>
              <a:ext cx="1818"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1...4</a:t>
              </a:r>
            </a:p>
          </p:txBody>
        </p:sp>
        <p:sp>
          <p:nvSpPr>
            <p:cNvPr id="9" name="Rectangle 8"/>
            <p:cNvSpPr>
              <a:spLocks noChangeArrowheads="1"/>
            </p:cNvSpPr>
            <p:nvPr/>
          </p:nvSpPr>
          <p:spPr bwMode="auto">
            <a:xfrm>
              <a:off x="2643" y="2019"/>
              <a:ext cx="1819"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5...8</a:t>
              </a:r>
            </a:p>
          </p:txBody>
        </p:sp>
        <p:sp>
          <p:nvSpPr>
            <p:cNvPr id="10" name="Rectangle 9"/>
            <p:cNvSpPr>
              <a:spLocks noChangeArrowheads="1"/>
            </p:cNvSpPr>
            <p:nvPr/>
          </p:nvSpPr>
          <p:spPr bwMode="auto">
            <a:xfrm>
              <a:off x="627"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1...2</a:t>
              </a:r>
            </a:p>
          </p:txBody>
        </p:sp>
        <p:sp>
          <p:nvSpPr>
            <p:cNvPr id="11" name="Rectangle 10"/>
            <p:cNvSpPr>
              <a:spLocks noChangeArrowheads="1"/>
            </p:cNvSpPr>
            <p:nvPr/>
          </p:nvSpPr>
          <p:spPr bwMode="auto">
            <a:xfrm>
              <a:off x="1635"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3...4</a:t>
              </a:r>
            </a:p>
          </p:txBody>
        </p:sp>
        <p:sp>
          <p:nvSpPr>
            <p:cNvPr id="12" name="Rectangle 11"/>
            <p:cNvSpPr>
              <a:spLocks noChangeArrowheads="1"/>
            </p:cNvSpPr>
            <p:nvPr/>
          </p:nvSpPr>
          <p:spPr bwMode="auto">
            <a:xfrm>
              <a:off x="2691"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5...6</a:t>
              </a:r>
            </a:p>
          </p:txBody>
        </p:sp>
        <p:sp>
          <p:nvSpPr>
            <p:cNvPr id="13" name="Rectangle 12"/>
            <p:cNvSpPr>
              <a:spLocks noChangeArrowheads="1"/>
            </p:cNvSpPr>
            <p:nvPr/>
          </p:nvSpPr>
          <p:spPr bwMode="auto">
            <a:xfrm>
              <a:off x="3652"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7...8</a:t>
              </a:r>
            </a:p>
          </p:txBody>
        </p:sp>
        <p:sp>
          <p:nvSpPr>
            <p:cNvPr id="14" name="Rectangle 13"/>
            <p:cNvSpPr>
              <a:spLocks noChangeArrowheads="1"/>
            </p:cNvSpPr>
            <p:nvPr/>
          </p:nvSpPr>
          <p:spPr bwMode="auto">
            <a:xfrm>
              <a:off x="62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1</a:t>
              </a:r>
            </a:p>
          </p:txBody>
        </p:sp>
        <p:sp>
          <p:nvSpPr>
            <p:cNvPr id="15" name="Rectangle 14"/>
            <p:cNvSpPr>
              <a:spLocks noChangeArrowheads="1"/>
            </p:cNvSpPr>
            <p:nvPr/>
          </p:nvSpPr>
          <p:spPr bwMode="auto">
            <a:xfrm>
              <a:off x="110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2</a:t>
              </a:r>
            </a:p>
          </p:txBody>
        </p:sp>
        <p:sp>
          <p:nvSpPr>
            <p:cNvPr id="16" name="Rectangle 15"/>
            <p:cNvSpPr>
              <a:spLocks noChangeArrowheads="1"/>
            </p:cNvSpPr>
            <p:nvPr/>
          </p:nvSpPr>
          <p:spPr bwMode="auto">
            <a:xfrm>
              <a:off x="163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a:t>
              </a:r>
            </a:p>
          </p:txBody>
        </p:sp>
        <p:sp>
          <p:nvSpPr>
            <p:cNvPr id="17" name="Rectangle 16"/>
            <p:cNvSpPr>
              <a:spLocks noChangeArrowheads="1"/>
            </p:cNvSpPr>
            <p:nvPr/>
          </p:nvSpPr>
          <p:spPr bwMode="auto">
            <a:xfrm>
              <a:off x="211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4</a:t>
              </a:r>
            </a:p>
          </p:txBody>
        </p:sp>
        <p:sp>
          <p:nvSpPr>
            <p:cNvPr id="18" name="Rectangle 17"/>
            <p:cNvSpPr>
              <a:spLocks noChangeArrowheads="1"/>
            </p:cNvSpPr>
            <p:nvPr/>
          </p:nvSpPr>
          <p:spPr bwMode="auto">
            <a:xfrm>
              <a:off x="269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5</a:t>
              </a:r>
            </a:p>
          </p:txBody>
        </p:sp>
        <p:sp>
          <p:nvSpPr>
            <p:cNvPr id="19" name="Rectangle 18"/>
            <p:cNvSpPr>
              <a:spLocks noChangeArrowheads="1"/>
            </p:cNvSpPr>
            <p:nvPr/>
          </p:nvSpPr>
          <p:spPr bwMode="auto">
            <a:xfrm>
              <a:off x="317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6</a:t>
              </a:r>
            </a:p>
          </p:txBody>
        </p:sp>
        <p:sp>
          <p:nvSpPr>
            <p:cNvPr id="20" name="Rectangle 19"/>
            <p:cNvSpPr>
              <a:spLocks noChangeArrowheads="1"/>
            </p:cNvSpPr>
            <p:nvPr/>
          </p:nvSpPr>
          <p:spPr bwMode="auto">
            <a:xfrm>
              <a:off x="3699"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a:t>
              </a:r>
            </a:p>
          </p:txBody>
        </p:sp>
        <p:sp>
          <p:nvSpPr>
            <p:cNvPr id="21" name="Rectangle 20"/>
            <p:cNvSpPr>
              <a:spLocks noChangeArrowheads="1"/>
            </p:cNvSpPr>
            <p:nvPr/>
          </p:nvSpPr>
          <p:spPr bwMode="auto">
            <a:xfrm>
              <a:off x="4179" y="3602"/>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8</a:t>
              </a:r>
            </a:p>
          </p:txBody>
        </p:sp>
        <p:sp>
          <p:nvSpPr>
            <p:cNvPr id="22" name="AutoShape 21"/>
            <p:cNvSpPr>
              <a:spLocks noChangeArrowheads="1"/>
            </p:cNvSpPr>
            <p:nvPr/>
          </p:nvSpPr>
          <p:spPr bwMode="auto">
            <a:xfrm>
              <a:off x="817"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 name="Rectangle 22"/>
            <p:cNvSpPr>
              <a:spLocks noChangeArrowheads="1"/>
            </p:cNvSpPr>
            <p:nvPr/>
          </p:nvSpPr>
          <p:spPr bwMode="auto">
            <a:xfrm>
              <a:off x="912"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1</a:t>
              </a:r>
            </a:p>
          </p:txBody>
        </p:sp>
        <p:sp>
          <p:nvSpPr>
            <p:cNvPr id="24" name="AutoShape 23"/>
            <p:cNvSpPr>
              <a:spLocks noChangeArrowheads="1"/>
            </p:cNvSpPr>
            <p:nvPr/>
          </p:nvSpPr>
          <p:spPr bwMode="auto">
            <a:xfrm>
              <a:off x="1825"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5" name="AutoShape 24"/>
            <p:cNvSpPr>
              <a:spLocks noChangeArrowheads="1"/>
            </p:cNvSpPr>
            <p:nvPr/>
          </p:nvSpPr>
          <p:spPr bwMode="auto">
            <a:xfrm>
              <a:off x="2929"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6" name="AutoShape 25"/>
            <p:cNvSpPr>
              <a:spLocks noChangeArrowheads="1"/>
            </p:cNvSpPr>
            <p:nvPr/>
          </p:nvSpPr>
          <p:spPr bwMode="auto">
            <a:xfrm>
              <a:off x="3841"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7" name="Rectangle 26"/>
            <p:cNvSpPr>
              <a:spLocks noChangeArrowheads="1"/>
            </p:cNvSpPr>
            <p:nvPr/>
          </p:nvSpPr>
          <p:spPr bwMode="auto">
            <a:xfrm>
              <a:off x="1920"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2</a:t>
              </a:r>
            </a:p>
          </p:txBody>
        </p:sp>
        <p:sp>
          <p:nvSpPr>
            <p:cNvPr id="28" name="Rectangle 27"/>
            <p:cNvSpPr>
              <a:spLocks noChangeArrowheads="1"/>
            </p:cNvSpPr>
            <p:nvPr/>
          </p:nvSpPr>
          <p:spPr bwMode="auto">
            <a:xfrm>
              <a:off x="3025" y="3216"/>
              <a:ext cx="239"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4</a:t>
              </a:r>
            </a:p>
          </p:txBody>
        </p:sp>
        <p:sp>
          <p:nvSpPr>
            <p:cNvPr id="29" name="Rectangle 28"/>
            <p:cNvSpPr>
              <a:spLocks noChangeArrowheads="1"/>
            </p:cNvSpPr>
            <p:nvPr/>
          </p:nvSpPr>
          <p:spPr bwMode="auto">
            <a:xfrm>
              <a:off x="3936"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5</a:t>
              </a:r>
            </a:p>
          </p:txBody>
        </p:sp>
        <p:sp>
          <p:nvSpPr>
            <p:cNvPr id="30" name="AutoShape 29"/>
            <p:cNvSpPr>
              <a:spLocks noChangeArrowheads="1"/>
            </p:cNvSpPr>
            <p:nvPr/>
          </p:nvSpPr>
          <p:spPr bwMode="auto">
            <a:xfrm>
              <a:off x="1345"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1" name="AutoShape 30"/>
            <p:cNvSpPr>
              <a:spLocks noChangeArrowheads="1"/>
            </p:cNvSpPr>
            <p:nvPr/>
          </p:nvSpPr>
          <p:spPr bwMode="auto">
            <a:xfrm>
              <a:off x="3361"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2" name="Rectangle 31"/>
            <p:cNvSpPr>
              <a:spLocks noChangeArrowheads="1"/>
            </p:cNvSpPr>
            <p:nvPr/>
          </p:nvSpPr>
          <p:spPr bwMode="auto">
            <a:xfrm>
              <a:off x="1440"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3</a:t>
              </a:r>
            </a:p>
          </p:txBody>
        </p:sp>
        <p:sp>
          <p:nvSpPr>
            <p:cNvPr id="33" name="Rectangle 32"/>
            <p:cNvSpPr>
              <a:spLocks noChangeArrowheads="1"/>
            </p:cNvSpPr>
            <p:nvPr/>
          </p:nvSpPr>
          <p:spPr bwMode="auto">
            <a:xfrm>
              <a:off x="3456"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6</a:t>
              </a:r>
            </a:p>
          </p:txBody>
        </p:sp>
        <p:sp>
          <p:nvSpPr>
            <p:cNvPr id="34" name="AutoShape 33"/>
            <p:cNvSpPr>
              <a:spLocks noChangeArrowheads="1"/>
            </p:cNvSpPr>
            <p:nvPr/>
          </p:nvSpPr>
          <p:spPr bwMode="auto">
            <a:xfrm>
              <a:off x="2353" y="1585"/>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5" name="Rectangle 34"/>
            <p:cNvSpPr>
              <a:spLocks noChangeArrowheads="1"/>
            </p:cNvSpPr>
            <p:nvPr/>
          </p:nvSpPr>
          <p:spPr bwMode="auto">
            <a:xfrm>
              <a:off x="2448" y="1632"/>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7</a:t>
              </a:r>
            </a:p>
          </p:txBody>
        </p:sp>
        <p:sp>
          <p:nvSpPr>
            <p:cNvPr id="36" name="Freeform 35"/>
            <p:cNvSpPr>
              <a:spLocks/>
            </p:cNvSpPr>
            <p:nvPr/>
          </p:nvSpPr>
          <p:spPr bwMode="auto">
            <a:xfrm>
              <a:off x="768"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7" name="Freeform 36"/>
            <p:cNvSpPr>
              <a:spLocks/>
            </p:cNvSpPr>
            <p:nvPr/>
          </p:nvSpPr>
          <p:spPr bwMode="auto">
            <a:xfrm>
              <a:off x="1056"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8" name="Freeform 37"/>
            <p:cNvSpPr>
              <a:spLocks/>
            </p:cNvSpPr>
            <p:nvPr/>
          </p:nvSpPr>
          <p:spPr bwMode="auto">
            <a:xfrm>
              <a:off x="1776"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9" name="Freeform 38"/>
            <p:cNvSpPr>
              <a:spLocks/>
            </p:cNvSpPr>
            <p:nvPr/>
          </p:nvSpPr>
          <p:spPr bwMode="auto">
            <a:xfrm>
              <a:off x="2064"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0" name="Freeform 39"/>
            <p:cNvSpPr>
              <a:spLocks/>
            </p:cNvSpPr>
            <p:nvPr/>
          </p:nvSpPr>
          <p:spPr bwMode="auto">
            <a:xfrm>
              <a:off x="2880"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1" name="Freeform 40"/>
            <p:cNvSpPr>
              <a:spLocks/>
            </p:cNvSpPr>
            <p:nvPr/>
          </p:nvSpPr>
          <p:spPr bwMode="auto">
            <a:xfrm>
              <a:off x="3168"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2" name="Freeform 41"/>
            <p:cNvSpPr>
              <a:spLocks/>
            </p:cNvSpPr>
            <p:nvPr/>
          </p:nvSpPr>
          <p:spPr bwMode="auto">
            <a:xfrm>
              <a:off x="3792"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3" name="Freeform 42"/>
            <p:cNvSpPr>
              <a:spLocks/>
            </p:cNvSpPr>
            <p:nvPr/>
          </p:nvSpPr>
          <p:spPr bwMode="auto">
            <a:xfrm>
              <a:off x="4080"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4" name="Freeform 43"/>
            <p:cNvSpPr>
              <a:spLocks/>
            </p:cNvSpPr>
            <p:nvPr/>
          </p:nvSpPr>
          <p:spPr bwMode="auto">
            <a:xfrm>
              <a:off x="1296"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5" name="Freeform 44"/>
            <p:cNvSpPr>
              <a:spLocks/>
            </p:cNvSpPr>
            <p:nvPr/>
          </p:nvSpPr>
          <p:spPr bwMode="auto">
            <a:xfrm>
              <a:off x="1584"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6" name="Freeform 45"/>
            <p:cNvSpPr>
              <a:spLocks/>
            </p:cNvSpPr>
            <p:nvPr/>
          </p:nvSpPr>
          <p:spPr bwMode="auto">
            <a:xfrm>
              <a:off x="3312"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7" name="Freeform 46"/>
            <p:cNvSpPr>
              <a:spLocks/>
            </p:cNvSpPr>
            <p:nvPr/>
          </p:nvSpPr>
          <p:spPr bwMode="auto">
            <a:xfrm>
              <a:off x="3600"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8" name="Freeform 47"/>
            <p:cNvSpPr>
              <a:spLocks/>
            </p:cNvSpPr>
            <p:nvPr/>
          </p:nvSpPr>
          <p:spPr bwMode="auto">
            <a:xfrm>
              <a:off x="2304" y="1872"/>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9" name="Freeform 48"/>
            <p:cNvSpPr>
              <a:spLocks/>
            </p:cNvSpPr>
            <p:nvPr/>
          </p:nvSpPr>
          <p:spPr bwMode="auto">
            <a:xfrm>
              <a:off x="2592" y="1872"/>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50" name="Line 49"/>
            <p:cNvSpPr>
              <a:spLocks noChangeShapeType="1"/>
            </p:cNvSpPr>
            <p:nvPr/>
          </p:nvSpPr>
          <p:spPr bwMode="auto">
            <a:xfrm flipV="1">
              <a:off x="2544" y="1440"/>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1" name="Rectangle 50"/>
            <p:cNvSpPr>
              <a:spLocks noChangeArrowheads="1"/>
            </p:cNvSpPr>
            <p:nvPr/>
          </p:nvSpPr>
          <p:spPr bwMode="auto">
            <a:xfrm>
              <a:off x="4608" y="1152"/>
              <a:ext cx="816"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final index</a:t>
              </a:r>
            </a:p>
          </p:txBody>
        </p:sp>
        <p:sp>
          <p:nvSpPr>
            <p:cNvPr id="52" name="Rectangle 51"/>
            <p:cNvSpPr>
              <a:spLocks noChangeArrowheads="1"/>
            </p:cNvSpPr>
            <p:nvPr/>
          </p:nvSpPr>
          <p:spPr bwMode="auto">
            <a:xfrm>
              <a:off x="4560" y="3599"/>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initial indices</a:t>
              </a:r>
            </a:p>
          </p:txBody>
        </p:sp>
        <p:sp>
          <p:nvSpPr>
            <p:cNvPr id="53" name="Rectangle 52"/>
            <p:cNvSpPr>
              <a:spLocks noChangeArrowheads="1"/>
            </p:cNvSpPr>
            <p:nvPr/>
          </p:nvSpPr>
          <p:spPr bwMode="auto">
            <a:xfrm>
              <a:off x="4608" y="3168"/>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1</a:t>
              </a:r>
            </a:p>
          </p:txBody>
        </p:sp>
        <p:sp>
          <p:nvSpPr>
            <p:cNvPr id="54" name="Rectangle 53"/>
            <p:cNvSpPr>
              <a:spLocks noChangeArrowheads="1"/>
            </p:cNvSpPr>
            <p:nvPr/>
          </p:nvSpPr>
          <p:spPr bwMode="auto">
            <a:xfrm>
              <a:off x="4608" y="2401"/>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2</a:t>
              </a:r>
            </a:p>
          </p:txBody>
        </p:sp>
        <p:sp>
          <p:nvSpPr>
            <p:cNvPr id="55" name="Rectangle 54"/>
            <p:cNvSpPr>
              <a:spLocks noChangeArrowheads="1"/>
            </p:cNvSpPr>
            <p:nvPr/>
          </p:nvSpPr>
          <p:spPr bwMode="auto">
            <a:xfrm>
              <a:off x="4608" y="1632"/>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3</a:t>
              </a:r>
            </a:p>
          </p:txBody>
        </p:sp>
        <p:sp>
          <p:nvSpPr>
            <p:cNvPr id="56" name="Line 55"/>
            <p:cNvSpPr>
              <a:spLocks noChangeShapeType="1"/>
            </p:cNvSpPr>
            <p:nvPr/>
          </p:nvSpPr>
          <p:spPr bwMode="auto">
            <a:xfrm flipV="1">
              <a:off x="1008"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7" name="Line 56"/>
            <p:cNvSpPr>
              <a:spLocks noChangeShapeType="1"/>
            </p:cNvSpPr>
            <p:nvPr/>
          </p:nvSpPr>
          <p:spPr bwMode="auto">
            <a:xfrm flipV="1">
              <a:off x="2016"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8" name="Line 57"/>
            <p:cNvSpPr>
              <a:spLocks noChangeShapeType="1"/>
            </p:cNvSpPr>
            <p:nvPr/>
          </p:nvSpPr>
          <p:spPr bwMode="auto">
            <a:xfrm flipV="1">
              <a:off x="3600"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9" name="Line 58"/>
            <p:cNvSpPr>
              <a:spLocks noChangeShapeType="1"/>
            </p:cNvSpPr>
            <p:nvPr/>
          </p:nvSpPr>
          <p:spPr bwMode="auto">
            <a:xfrm flipV="1">
              <a:off x="1536"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0" name="Line 59"/>
            <p:cNvSpPr>
              <a:spLocks noChangeShapeType="1"/>
            </p:cNvSpPr>
            <p:nvPr/>
          </p:nvSpPr>
          <p:spPr bwMode="auto">
            <a:xfrm flipV="1">
              <a:off x="4032"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1" name="Line 60"/>
            <p:cNvSpPr>
              <a:spLocks noChangeShapeType="1"/>
            </p:cNvSpPr>
            <p:nvPr/>
          </p:nvSpPr>
          <p:spPr bwMode="auto">
            <a:xfrm flipV="1">
              <a:off x="3120"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grpSp>
      <p:sp>
        <p:nvSpPr>
          <p:cNvPr id="62" name="Rectangle 13"/>
          <p:cNvSpPr>
            <a:spLocks noChangeArrowheads="1"/>
          </p:cNvSpPr>
          <p:nvPr/>
        </p:nvSpPr>
        <p:spPr bwMode="auto">
          <a:xfrm>
            <a:off x="11365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1</a:t>
            </a:r>
          </a:p>
        </p:txBody>
      </p:sp>
      <p:sp>
        <p:nvSpPr>
          <p:cNvPr id="63" name="Rectangle 13"/>
          <p:cNvSpPr>
            <a:spLocks noChangeArrowheads="1"/>
          </p:cNvSpPr>
          <p:nvPr/>
        </p:nvSpPr>
        <p:spPr bwMode="auto">
          <a:xfrm>
            <a:off x="185665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2</a:t>
            </a:r>
          </a:p>
        </p:txBody>
      </p:sp>
      <p:sp>
        <p:nvSpPr>
          <p:cNvPr id="64" name="Rectangle 13"/>
          <p:cNvSpPr>
            <a:spLocks noChangeArrowheads="1"/>
          </p:cNvSpPr>
          <p:nvPr/>
        </p:nvSpPr>
        <p:spPr bwMode="auto">
          <a:xfrm>
            <a:off x="272075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3</a:t>
            </a:r>
          </a:p>
        </p:txBody>
      </p:sp>
      <p:sp>
        <p:nvSpPr>
          <p:cNvPr id="65" name="Rectangle 13"/>
          <p:cNvSpPr>
            <a:spLocks noChangeArrowheads="1"/>
          </p:cNvSpPr>
          <p:nvPr/>
        </p:nvSpPr>
        <p:spPr bwMode="auto">
          <a:xfrm>
            <a:off x="344083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4</a:t>
            </a:r>
          </a:p>
        </p:txBody>
      </p:sp>
      <p:sp>
        <p:nvSpPr>
          <p:cNvPr id="66" name="Rectangle 13"/>
          <p:cNvSpPr>
            <a:spLocks noChangeArrowheads="1"/>
          </p:cNvSpPr>
          <p:nvPr/>
        </p:nvSpPr>
        <p:spPr bwMode="auto">
          <a:xfrm>
            <a:off x="430492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5</a:t>
            </a:r>
          </a:p>
        </p:txBody>
      </p:sp>
      <p:sp>
        <p:nvSpPr>
          <p:cNvPr id="67" name="Rectangle 13"/>
          <p:cNvSpPr>
            <a:spLocks noChangeArrowheads="1"/>
          </p:cNvSpPr>
          <p:nvPr/>
        </p:nvSpPr>
        <p:spPr bwMode="auto">
          <a:xfrm>
            <a:off x="502500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6</a:t>
            </a:r>
          </a:p>
        </p:txBody>
      </p:sp>
      <p:sp>
        <p:nvSpPr>
          <p:cNvPr id="68" name="Rectangle 13"/>
          <p:cNvSpPr>
            <a:spLocks noChangeArrowheads="1"/>
          </p:cNvSpPr>
          <p:nvPr/>
        </p:nvSpPr>
        <p:spPr bwMode="auto">
          <a:xfrm>
            <a:off x="581709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7</a:t>
            </a:r>
          </a:p>
        </p:txBody>
      </p:sp>
      <p:sp>
        <p:nvSpPr>
          <p:cNvPr id="69" name="Rectangle 13"/>
          <p:cNvSpPr>
            <a:spLocks noChangeArrowheads="1"/>
          </p:cNvSpPr>
          <p:nvPr/>
        </p:nvSpPr>
        <p:spPr bwMode="auto">
          <a:xfrm>
            <a:off x="65371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8</a:t>
            </a:r>
          </a:p>
        </p:txBody>
      </p:sp>
      <p:sp>
        <p:nvSpPr>
          <p:cNvPr id="3" name="Rectangle 2">
            <a:extLst>
              <a:ext uri="{FF2B5EF4-FFF2-40B4-BE49-F238E27FC236}">
                <a16:creationId xmlns:a16="http://schemas.microsoft.com/office/drawing/2014/main" id="{B66445EB-3D94-4A4C-BBCF-E42CBF7AA39A}"/>
              </a:ext>
            </a:extLst>
          </p:cNvPr>
          <p:cNvSpPr/>
          <p:nvPr/>
        </p:nvSpPr>
        <p:spPr>
          <a:xfrm>
            <a:off x="187839" y="1268048"/>
            <a:ext cx="5089085" cy="523220"/>
          </a:xfrm>
          <a:prstGeom prst="rect">
            <a:avLst/>
          </a:prstGeom>
        </p:spPr>
        <p:txBody>
          <a:bodyPr wrap="none">
            <a:spAutoFit/>
          </a:bodyPr>
          <a:lstStyle/>
          <a:p>
            <a:r>
              <a:rPr lang="en-GB" sz="2800">
                <a:latin typeface="Calibri"/>
                <a:ea typeface="ＭＳ Ｐゴシック" pitchFamily="34" charset="-128"/>
                <a:cs typeface="Calibri"/>
              </a:rPr>
              <a:t>BSBI: Blocked sort-based Indexing</a:t>
            </a:r>
            <a:endParaRPr lang="en-US" sz="2800">
              <a:latin typeface="Calibri"/>
              <a:ea typeface="ＭＳ Ｐゴシック" pitchFamily="34" charset="-128"/>
              <a:cs typeface="Calibri"/>
            </a:endParaRPr>
          </a:p>
        </p:txBody>
      </p:sp>
    </p:spTree>
    <p:extLst>
      <p:ext uri="{BB962C8B-B14F-4D97-AF65-F5344CB8AC3E}">
        <p14:creationId xmlns:p14="http://schemas.microsoft.com/office/powerpoint/2010/main" val="235696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5603" name="Rectangle 2"/>
          <p:cNvSpPr>
            <a:spLocks noGrp="1" noChangeArrowheads="1"/>
          </p:cNvSpPr>
          <p:nvPr>
            <p:ph type="title"/>
          </p:nvPr>
        </p:nvSpPr>
        <p:spPr/>
        <p:txBody>
          <a:bodyPr/>
          <a:lstStyle/>
          <a:p>
            <a:pPr eaLnBrk="1" hangingPunct="1"/>
            <a:r>
              <a:rPr lang="en-US"/>
              <a:t>Example</a:t>
            </a:r>
          </a:p>
        </p:txBody>
      </p:sp>
      <p:sp>
        <p:nvSpPr>
          <p:cNvPr id="25604" name="Rectangle 3"/>
          <p:cNvSpPr>
            <a:spLocks noGrp="1" noChangeArrowheads="1"/>
          </p:cNvSpPr>
          <p:nvPr>
            <p:ph type="body" idx="1"/>
          </p:nvPr>
        </p:nvSpPr>
        <p:spPr>
          <a:xfrm>
            <a:off x="560388" y="1341438"/>
            <a:ext cx="8305800" cy="806450"/>
          </a:xfrm>
          <a:noFill/>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5605" name="Rectangle 4"/>
          <p:cNvSpPr>
            <a:spLocks noChangeArrowheads="1"/>
          </p:cNvSpPr>
          <p:nvPr/>
        </p:nvSpPr>
        <p:spPr bwMode="auto">
          <a:xfrm>
            <a:off x="5707063" y="1981201"/>
            <a:ext cx="1279068"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54  </a:t>
            </a:r>
          </a:p>
        </p:txBody>
      </p:sp>
      <p:sp>
        <p:nvSpPr>
          <p:cNvPr id="25606" name="Rectangle 5"/>
          <p:cNvSpPr>
            <a:spLocks noChangeArrowheads="1"/>
          </p:cNvSpPr>
          <p:nvPr/>
        </p:nvSpPr>
        <p:spPr bwMode="auto">
          <a:xfrm>
            <a:off x="1633538" y="1981201"/>
            <a:ext cx="1240596"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the: 1, 25 </a:t>
            </a:r>
          </a:p>
        </p:txBody>
      </p:sp>
      <p:sp>
        <p:nvSpPr>
          <p:cNvPr id="25607" name="Rectangle 6"/>
          <p:cNvSpPr>
            <a:spLocks noChangeArrowheads="1"/>
          </p:cNvSpPr>
          <p:nvPr/>
        </p:nvSpPr>
        <p:spPr bwMode="auto">
          <a:xfrm>
            <a:off x="65455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I1</a:t>
            </a:r>
            <a:r>
              <a:rPr lang="en-US" sz="1400" b="1">
                <a:latin typeface="Calibri" charset="0"/>
                <a:ea typeface="Calibri" charset="0"/>
                <a:cs typeface="Calibri" charset="0"/>
              </a:rPr>
              <a:t> </a:t>
            </a:r>
          </a:p>
        </p:txBody>
      </p:sp>
      <p:sp>
        <p:nvSpPr>
          <p:cNvPr id="25608" name="Rectangle 7"/>
          <p:cNvSpPr>
            <a:spLocks noChangeArrowheads="1"/>
          </p:cNvSpPr>
          <p:nvPr/>
        </p:nvSpPr>
        <p:spPr bwMode="auto">
          <a:xfrm>
            <a:off x="740460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I2</a:t>
            </a:r>
            <a:r>
              <a:rPr lang="en-US" sz="1400" b="1">
                <a:latin typeface="Calibri" charset="0"/>
                <a:ea typeface="Calibri" charset="0"/>
                <a:cs typeface="Calibri" charset="0"/>
              </a:rPr>
              <a:t> </a:t>
            </a:r>
          </a:p>
        </p:txBody>
      </p:sp>
      <p:sp>
        <p:nvSpPr>
          <p:cNvPr id="25609" name="Line 8"/>
          <p:cNvSpPr>
            <a:spLocks noChangeShapeType="1"/>
          </p:cNvSpPr>
          <p:nvPr/>
        </p:nvSpPr>
        <p:spPr bwMode="auto">
          <a:xfrm>
            <a:off x="3490913" y="2001838"/>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25610" name="Line 9"/>
          <p:cNvSpPr>
            <a:spLocks noChangeShapeType="1"/>
          </p:cNvSpPr>
          <p:nvPr/>
        </p:nvSpPr>
        <p:spPr bwMode="auto">
          <a:xfrm>
            <a:off x="5453063" y="1979613"/>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327690" name="Rectangle 10"/>
          <p:cNvSpPr>
            <a:spLocks noChangeArrowheads="1"/>
          </p:cNvSpPr>
          <p:nvPr/>
        </p:nvSpPr>
        <p:spPr bwMode="auto">
          <a:xfrm>
            <a:off x="3697288" y="3378201"/>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grpSp>
        <p:nvGrpSpPr>
          <p:cNvPr id="2" name="Group 11"/>
          <p:cNvGrpSpPr>
            <a:grpSpLocks/>
          </p:cNvGrpSpPr>
          <p:nvPr/>
        </p:nvGrpSpPr>
        <p:grpSpPr bwMode="auto">
          <a:xfrm>
            <a:off x="841999" y="5096788"/>
            <a:ext cx="2057400" cy="625475"/>
            <a:chOff x="405" y="3193"/>
            <a:chExt cx="1296" cy="394"/>
          </a:xfrm>
        </p:grpSpPr>
        <p:sp>
          <p:nvSpPr>
            <p:cNvPr id="25614" name="Rectangle 12"/>
            <p:cNvSpPr>
              <a:spLocks noChangeArrowheads="1"/>
            </p:cNvSpPr>
            <p:nvPr/>
          </p:nvSpPr>
          <p:spPr bwMode="auto">
            <a:xfrm>
              <a:off x="525" y="3193"/>
              <a:ext cx="1154"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1, 25 + 54 -&gt; 1, 25, 54  </a:t>
              </a:r>
            </a:p>
          </p:txBody>
        </p:sp>
        <p:sp>
          <p:nvSpPr>
            <p:cNvPr id="25615" name="Rectangle 13"/>
            <p:cNvSpPr>
              <a:spLocks noChangeArrowheads="1"/>
            </p:cNvSpPr>
            <p:nvPr/>
          </p:nvSpPr>
          <p:spPr bwMode="auto">
            <a:xfrm>
              <a:off x="405" y="3393"/>
              <a:ext cx="1296" cy="194"/>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concatenate inverted lists</a:t>
              </a:r>
              <a:endParaRPr lang="en-US" sz="1400" b="1">
                <a:latin typeface="Calibri" charset="0"/>
                <a:ea typeface="Calibri" charset="0"/>
                <a:cs typeface="Calibri" charset="0"/>
              </a:endParaRPr>
            </a:p>
          </p:txBody>
        </p:sp>
      </p:grpSp>
      <p:sp>
        <p:nvSpPr>
          <p:cNvPr id="327694" name="Rectangle 14"/>
          <p:cNvSpPr>
            <a:spLocks noChangeArrowheads="1"/>
          </p:cNvSpPr>
          <p:nvPr/>
        </p:nvSpPr>
        <p:spPr bwMode="auto">
          <a:xfrm>
            <a:off x="6172231" y="5205414"/>
            <a:ext cx="2547877" cy="701731"/>
          </a:xfrm>
          <a:prstGeom prst="rect">
            <a:avLst/>
          </a:prstGeom>
          <a:noFill/>
          <a:ln w="12700" algn="ctr">
            <a:noFill/>
            <a:miter lim="800000"/>
            <a:headEnd/>
            <a:tailEnd/>
          </a:ln>
        </p:spPr>
        <p:txBody>
          <a:bodyPr wrap="none">
            <a:spAutoFit/>
          </a:bodyPr>
          <a:lstStyle/>
          <a:p>
            <a:pPr>
              <a:spcBef>
                <a:spcPct val="20000"/>
              </a:spcBef>
            </a:pPr>
            <a:r>
              <a:rPr lang="en-US" dirty="0">
                <a:latin typeface="Calibri" charset="0"/>
                <a:ea typeface="Calibri" charset="0"/>
                <a:cs typeface="Calibri" charset="0"/>
              </a:rPr>
              <a:t>total cost: </a:t>
            </a:r>
            <a:r>
              <a:rPr lang="en-US" i="1" dirty="0">
                <a:latin typeface="Calibri" charset="0"/>
                <a:ea typeface="Calibri" charset="0"/>
                <a:cs typeface="Calibri" charset="0"/>
              </a:rPr>
              <a:t>O(n log</a:t>
            </a:r>
            <a:r>
              <a:rPr lang="en-US" i="1" baseline="-25000" dirty="0">
                <a:latin typeface="Calibri" charset="0"/>
                <a:ea typeface="Calibri" charset="0"/>
                <a:cs typeface="Calibri" charset="0"/>
              </a:rPr>
              <a:t>2</a:t>
            </a:r>
            <a:r>
              <a:rPr lang="en-US" i="1" dirty="0">
                <a:latin typeface="Calibri" charset="0"/>
                <a:ea typeface="Calibri" charset="0"/>
                <a:cs typeface="Calibri" charset="0"/>
              </a:rPr>
              <a:t>(n/M))</a:t>
            </a:r>
          </a:p>
          <a:p>
            <a:pPr>
              <a:spcBef>
                <a:spcPct val="20000"/>
              </a:spcBef>
            </a:pPr>
            <a:r>
              <a:rPr lang="en-US" i="1" dirty="0">
                <a:latin typeface="Calibri" charset="0"/>
                <a:ea typeface="Calibri" charset="0"/>
                <a:cs typeface="Calibri" charset="0"/>
              </a:rPr>
              <a:t>M size of memory</a:t>
            </a:r>
          </a:p>
        </p:txBody>
      </p:sp>
    </p:spTree>
    <p:extLst>
      <p:ext uri="{BB962C8B-B14F-4D97-AF65-F5344CB8AC3E}">
        <p14:creationId xmlns:p14="http://schemas.microsoft.com/office/powerpoint/2010/main" val="36259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90">
                                            <p:txEl>
                                              <p:pRg st="0" end="0"/>
                                            </p:txEl>
                                          </p:spTgt>
                                        </p:tgtEl>
                                        <p:attrNameLst>
                                          <p:attrName>style.visibility</p:attrName>
                                        </p:attrNameLst>
                                      </p:cBhvr>
                                      <p:to>
                                        <p:strVal val="visible"/>
                                      </p:to>
                                    </p:set>
                                    <p:animEffect transition="in" filter="blinds(horizontal)">
                                      <p:cBhvr>
                                        <p:cTn id="7" dur="500"/>
                                        <p:tgtEl>
                                          <p:spTgt spid="3276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690">
                                            <p:txEl>
                                              <p:pRg st="1" end="1"/>
                                            </p:txEl>
                                          </p:spTgt>
                                        </p:tgtEl>
                                        <p:attrNameLst>
                                          <p:attrName>style.visibility</p:attrName>
                                        </p:attrNameLst>
                                      </p:cBhvr>
                                      <p:to>
                                        <p:strVal val="visible"/>
                                      </p:to>
                                    </p:set>
                                    <p:animEffect transition="in" filter="blinds(horizontal)">
                                      <p:cBhvr>
                                        <p:cTn id="12" dur="500"/>
                                        <p:tgtEl>
                                          <p:spTgt spid="3276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690">
                                            <p:txEl>
                                              <p:pRg st="2" end="2"/>
                                            </p:txEl>
                                          </p:spTgt>
                                        </p:tgtEl>
                                        <p:attrNameLst>
                                          <p:attrName>style.visibility</p:attrName>
                                        </p:attrNameLst>
                                      </p:cBhvr>
                                      <p:to>
                                        <p:strVal val="visible"/>
                                      </p:to>
                                    </p:set>
                                    <p:animEffect transition="in" filter="blinds(horizontal)">
                                      <p:cBhvr>
                                        <p:cTn id="17" dur="500"/>
                                        <p:tgtEl>
                                          <p:spTgt spid="327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690">
                                            <p:txEl>
                                              <p:pRg st="3" end="3"/>
                                            </p:txEl>
                                          </p:spTgt>
                                        </p:tgtEl>
                                        <p:attrNameLst>
                                          <p:attrName>style.visibility</p:attrName>
                                        </p:attrNameLst>
                                      </p:cBhvr>
                                      <p:to>
                                        <p:strVal val="visible"/>
                                      </p:to>
                                    </p:set>
                                    <p:animEffect transition="in" filter="blinds(horizontal)">
                                      <p:cBhvr>
                                        <p:cTn id="22" dur="500"/>
                                        <p:tgtEl>
                                          <p:spTgt spid="3276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690">
                                            <p:txEl>
                                              <p:pRg st="4" end="4"/>
                                            </p:txEl>
                                          </p:spTgt>
                                        </p:tgtEl>
                                        <p:attrNameLst>
                                          <p:attrName>style.visibility</p:attrName>
                                        </p:attrNameLst>
                                      </p:cBhvr>
                                      <p:to>
                                        <p:strVal val="visible"/>
                                      </p:to>
                                    </p:set>
                                    <p:animEffect transition="in" filter="blinds(horizontal)">
                                      <p:cBhvr>
                                        <p:cTn id="27" dur="500"/>
                                        <p:tgtEl>
                                          <p:spTgt spid="3276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690">
                                            <p:txEl>
                                              <p:pRg st="5" end="5"/>
                                            </p:txEl>
                                          </p:spTgt>
                                        </p:tgtEl>
                                        <p:attrNameLst>
                                          <p:attrName>style.visibility</p:attrName>
                                        </p:attrNameLst>
                                      </p:cBhvr>
                                      <p:to>
                                        <p:strVal val="visible"/>
                                      </p:to>
                                    </p:set>
                                    <p:animEffect transition="in" filter="blinds(horizontal)">
                                      <p:cBhvr>
                                        <p:cTn id="32" dur="500"/>
                                        <p:tgtEl>
                                          <p:spTgt spid="3276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690">
                                            <p:txEl>
                                              <p:pRg st="6" end="6"/>
                                            </p:txEl>
                                          </p:spTgt>
                                        </p:tgtEl>
                                        <p:attrNameLst>
                                          <p:attrName>style.visibility</p:attrName>
                                        </p:attrNameLst>
                                      </p:cBhvr>
                                      <p:to>
                                        <p:strVal val="visible"/>
                                      </p:to>
                                    </p:set>
                                    <p:animEffect transition="in" filter="blinds(horizontal)">
                                      <p:cBhvr>
                                        <p:cTn id="37" dur="500"/>
                                        <p:tgtEl>
                                          <p:spTgt spid="3276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690">
                                            <p:txEl>
                                              <p:pRg st="7" end="7"/>
                                            </p:txEl>
                                          </p:spTgt>
                                        </p:tgtEl>
                                        <p:attrNameLst>
                                          <p:attrName>style.visibility</p:attrName>
                                        </p:attrNameLst>
                                      </p:cBhvr>
                                      <p:to>
                                        <p:strVal val="visible"/>
                                      </p:to>
                                    </p:set>
                                    <p:animEffect transition="in" filter="blinds(horizontal)">
                                      <p:cBhvr>
                                        <p:cTn id="42" dur="500"/>
                                        <p:tgtEl>
                                          <p:spTgt spid="3276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7690">
                                            <p:txEl>
                                              <p:pRg st="8" end="8"/>
                                            </p:txEl>
                                          </p:spTgt>
                                        </p:tgtEl>
                                        <p:attrNameLst>
                                          <p:attrName>style.visibility</p:attrName>
                                        </p:attrNameLst>
                                      </p:cBhvr>
                                      <p:to>
                                        <p:strVal val="visible"/>
                                      </p:to>
                                    </p:set>
                                    <p:animEffect transition="in" filter="blinds(horizontal)">
                                      <p:cBhvr>
                                        <p:cTn id="47" dur="500"/>
                                        <p:tgtEl>
                                          <p:spTgt spid="3276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7694"/>
                                        </p:tgtEl>
                                        <p:attrNameLst>
                                          <p:attrName>style.visibility</p:attrName>
                                        </p:attrNameLst>
                                      </p:cBhvr>
                                      <p:to>
                                        <p:strVal val="visible"/>
                                      </p:to>
                                    </p:set>
                                    <p:animEffect transition="in" filter="blinds(horizontal)">
                                      <p:cBhvr>
                                        <p:cTn id="57" dur="500"/>
                                        <p:tgtEl>
                                          <p:spTgt spid="3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build="p"/>
      <p:bldP spid="3276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962151" y="2123609"/>
            <a:ext cx="5051180" cy="730696"/>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6" name="Rectangle 49"/>
          <p:cNvSpPr>
            <a:spLocks noChangeArrowheads="1"/>
          </p:cNvSpPr>
          <p:nvPr/>
        </p:nvSpPr>
        <p:spPr bwMode="auto">
          <a:xfrm>
            <a:off x="3796558" y="2123344"/>
            <a:ext cx="1780950"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algn="ctr"/>
            <a:r>
              <a:rPr lang="en-US" sz="1477">
                <a:latin typeface="Calibri" charset="0"/>
                <a:cs typeface="Calibri" charset="0"/>
              </a:rPr>
              <a:t>1. feature extraction </a:t>
            </a:r>
          </a:p>
        </p:txBody>
      </p:sp>
      <p:sp>
        <p:nvSpPr>
          <p:cNvPr id="54" name="Rounded Rectangle 53"/>
          <p:cNvSpPr/>
          <p:nvPr/>
        </p:nvSpPr>
        <p:spPr bwMode="auto">
          <a:xfrm>
            <a:off x="4687767" y="2947632"/>
            <a:ext cx="2524857" cy="2776887"/>
          </a:xfrm>
          <a:prstGeom prst="roundRect">
            <a:avLst>
              <a:gd name="adj" fmla="val 8902"/>
            </a:avLst>
          </a:prstGeom>
          <a:solidFill>
            <a:schemeClr val="bg1">
              <a:lumMod val="50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3" name="Rounded Rectangle 52"/>
          <p:cNvSpPr/>
          <p:nvPr/>
        </p:nvSpPr>
        <p:spPr bwMode="auto">
          <a:xfrm>
            <a:off x="1629508" y="2960110"/>
            <a:ext cx="2325566" cy="3310240"/>
          </a:xfrm>
          <a:prstGeom prst="roundRect">
            <a:avLst>
              <a:gd name="adj" fmla="val 8902"/>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Architecture of Text Retrieval Systems</a:t>
            </a:r>
          </a:p>
        </p:txBody>
      </p:sp>
      <p:sp>
        <p:nvSpPr>
          <p:cNvPr id="52230"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eaLnBrk="1" hangingPunct="1"/>
            <a:r>
              <a:rPr lang="fr-CH" sz="831">
                <a:latin typeface="Verdana" charset="0"/>
                <a:cs typeface="Calibri" charset="0"/>
              </a:rPr>
              <a:t>©2020, Karl Aberer, EPFL-IC, Laboratoire de systèmes d'informations répartis </a:t>
            </a:r>
            <a:endParaRPr lang="en-GB" sz="831">
              <a:latin typeface="Verdana" charset="0"/>
              <a:cs typeface="Calibri" charset="0"/>
            </a:endParaRPr>
          </a:p>
        </p:txBody>
      </p:sp>
      <p:sp>
        <p:nvSpPr>
          <p:cNvPr id="52231" name="Rectangle 3"/>
          <p:cNvSpPr>
            <a:spLocks noChangeArrowheads="1"/>
          </p:cNvSpPr>
          <p:nvPr/>
        </p:nvSpPr>
        <p:spPr bwMode="auto">
          <a:xfrm>
            <a:off x="4037135" y="1368670"/>
            <a:ext cx="1034562" cy="514350"/>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User</a:t>
            </a:r>
          </a:p>
          <a:p>
            <a:pPr eaLnBrk="0" hangingPunct="0"/>
            <a:r>
              <a:rPr lang="en-US" sz="1477">
                <a:latin typeface="Calibri" charset="0"/>
                <a:cs typeface="Calibri" charset="0"/>
              </a:rPr>
              <a:t>Interface</a:t>
            </a:r>
          </a:p>
        </p:txBody>
      </p:sp>
      <p:sp>
        <p:nvSpPr>
          <p:cNvPr id="52232" name="Rectangle 4"/>
          <p:cNvSpPr>
            <a:spLocks noChangeArrowheads="1"/>
          </p:cNvSpPr>
          <p:nvPr/>
        </p:nvSpPr>
        <p:spPr bwMode="auto">
          <a:xfrm>
            <a:off x="2198078" y="2401767"/>
            <a:ext cx="4551485" cy="320919"/>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                             Text   Operations</a:t>
            </a:r>
          </a:p>
        </p:txBody>
      </p:sp>
      <p:sp>
        <p:nvSpPr>
          <p:cNvPr id="52233" name="Rectangle 5"/>
          <p:cNvSpPr>
            <a:spLocks noChangeArrowheads="1"/>
          </p:cNvSpPr>
          <p:nvPr/>
        </p:nvSpPr>
        <p:spPr bwMode="auto">
          <a:xfrm>
            <a:off x="2280140" y="3241432"/>
            <a:ext cx="1274885" cy="578827"/>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Query </a:t>
            </a:r>
          </a:p>
          <a:p>
            <a:pPr eaLnBrk="0" hangingPunct="0"/>
            <a:r>
              <a:rPr lang="en-US" sz="1477">
                <a:latin typeface="Calibri" charset="0"/>
                <a:cs typeface="Calibri" charset="0"/>
              </a:rPr>
              <a:t>Operations</a:t>
            </a:r>
          </a:p>
        </p:txBody>
      </p:sp>
      <p:sp>
        <p:nvSpPr>
          <p:cNvPr id="52234" name="Rectangle 6"/>
          <p:cNvSpPr>
            <a:spLocks noChangeArrowheads="1"/>
          </p:cNvSpPr>
          <p:nvPr/>
        </p:nvSpPr>
        <p:spPr bwMode="auto">
          <a:xfrm>
            <a:off x="5635869" y="3371851"/>
            <a:ext cx="1113692"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Indexing</a:t>
            </a:r>
          </a:p>
        </p:txBody>
      </p:sp>
      <p:sp>
        <p:nvSpPr>
          <p:cNvPr id="52235" name="Rectangle 7"/>
          <p:cNvSpPr>
            <a:spLocks noChangeArrowheads="1"/>
          </p:cNvSpPr>
          <p:nvPr/>
        </p:nvSpPr>
        <p:spPr bwMode="auto">
          <a:xfrm>
            <a:off x="2280140" y="4404946"/>
            <a:ext cx="1194289"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Searching</a:t>
            </a:r>
          </a:p>
        </p:txBody>
      </p:sp>
      <p:sp>
        <p:nvSpPr>
          <p:cNvPr id="52236" name="Rectangle 8"/>
          <p:cNvSpPr>
            <a:spLocks noChangeArrowheads="1"/>
          </p:cNvSpPr>
          <p:nvPr/>
        </p:nvSpPr>
        <p:spPr bwMode="auto">
          <a:xfrm>
            <a:off x="2280139" y="5502521"/>
            <a:ext cx="1113692" cy="383931"/>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Ranking</a:t>
            </a:r>
          </a:p>
        </p:txBody>
      </p:sp>
      <p:sp>
        <p:nvSpPr>
          <p:cNvPr id="52237" name="Oval 10"/>
          <p:cNvSpPr>
            <a:spLocks noChangeArrowheads="1"/>
          </p:cNvSpPr>
          <p:nvPr/>
        </p:nvSpPr>
        <p:spPr bwMode="auto">
          <a:xfrm>
            <a:off x="5555273" y="4275994"/>
            <a:ext cx="1276350" cy="706315"/>
          </a:xfrm>
          <a:prstGeom prst="ellipse">
            <a:avLst/>
          </a:prstGeom>
          <a:solidFill>
            <a:srgbClr val="FFFFFF"/>
          </a:solidFill>
          <a:ln w="12700">
            <a:solidFill>
              <a:srgbClr val="000000"/>
            </a:solidFill>
            <a:round/>
            <a:headEnd/>
            <a:tailEnd/>
          </a:ln>
        </p:spPr>
        <p:txBody>
          <a:bodyPr wrap="none" lIns="84398" tIns="42198" rIns="84398" bIns="42198" anchor="ctr"/>
          <a:lstStyle/>
          <a:p>
            <a:pPr algn="ctr"/>
            <a:endParaRPr lang="fr-FR" sz="1846">
              <a:latin typeface="Calibri" charset="0"/>
              <a:cs typeface="Calibri" charset="0"/>
            </a:endParaRPr>
          </a:p>
        </p:txBody>
      </p:sp>
      <p:sp>
        <p:nvSpPr>
          <p:cNvPr id="52238" name="Rectangle 9"/>
          <p:cNvSpPr>
            <a:spLocks noChangeArrowheads="1"/>
          </p:cNvSpPr>
          <p:nvPr/>
        </p:nvSpPr>
        <p:spPr bwMode="auto">
          <a:xfrm>
            <a:off x="5873262" y="4467958"/>
            <a:ext cx="719504" cy="3868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Index</a:t>
            </a:r>
          </a:p>
        </p:txBody>
      </p:sp>
      <p:sp>
        <p:nvSpPr>
          <p:cNvPr id="52239" name="Line 11"/>
          <p:cNvSpPr>
            <a:spLocks noChangeShapeType="1"/>
          </p:cNvSpPr>
          <p:nvPr/>
        </p:nvSpPr>
        <p:spPr bwMode="auto">
          <a:xfrm flipH="1">
            <a:off x="3316167" y="1746738"/>
            <a:ext cx="719503" cy="0"/>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0" name="Line 12"/>
          <p:cNvSpPr>
            <a:spLocks noChangeShapeType="1"/>
          </p:cNvSpPr>
          <p:nvPr/>
        </p:nvSpPr>
        <p:spPr bwMode="auto">
          <a:xfrm>
            <a:off x="2779835" y="2724152"/>
            <a:ext cx="0" cy="515815"/>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1" name="Line 13"/>
          <p:cNvSpPr>
            <a:spLocks noChangeShapeType="1"/>
          </p:cNvSpPr>
          <p:nvPr/>
        </p:nvSpPr>
        <p:spPr bwMode="auto">
          <a:xfrm>
            <a:off x="6043246" y="2724151"/>
            <a:ext cx="0" cy="64623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2" name="Line 14"/>
          <p:cNvSpPr>
            <a:spLocks noChangeShapeType="1"/>
          </p:cNvSpPr>
          <p:nvPr/>
        </p:nvSpPr>
        <p:spPr bwMode="auto">
          <a:xfrm>
            <a:off x="2779835" y="3821723"/>
            <a:ext cx="0" cy="581758"/>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3" name="Line 15"/>
          <p:cNvSpPr>
            <a:spLocks noChangeShapeType="1"/>
          </p:cNvSpPr>
          <p:nvPr/>
        </p:nvSpPr>
        <p:spPr bwMode="auto">
          <a:xfrm>
            <a:off x="6043246" y="3821723"/>
            <a:ext cx="0" cy="45280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4" name="Line 16"/>
          <p:cNvSpPr>
            <a:spLocks noChangeShapeType="1"/>
          </p:cNvSpPr>
          <p:nvPr/>
        </p:nvSpPr>
        <p:spPr bwMode="auto">
          <a:xfrm>
            <a:off x="2779835" y="4854820"/>
            <a:ext cx="0" cy="64623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5" name="Line 17"/>
          <p:cNvSpPr>
            <a:spLocks noChangeShapeType="1"/>
          </p:cNvSpPr>
          <p:nvPr/>
        </p:nvSpPr>
        <p:spPr bwMode="auto">
          <a:xfrm flipH="1">
            <a:off x="3477358" y="4608635"/>
            <a:ext cx="2076450"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6" name="Line 18"/>
          <p:cNvSpPr>
            <a:spLocks noChangeShapeType="1"/>
          </p:cNvSpPr>
          <p:nvPr/>
        </p:nvSpPr>
        <p:spPr bwMode="auto">
          <a:xfrm flipH="1">
            <a:off x="647700" y="5676900"/>
            <a:ext cx="1630974" cy="0"/>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7" name="Line 19"/>
          <p:cNvSpPr>
            <a:spLocks noChangeShapeType="1"/>
          </p:cNvSpPr>
          <p:nvPr/>
        </p:nvSpPr>
        <p:spPr bwMode="auto">
          <a:xfrm flipV="1">
            <a:off x="647700" y="1488832"/>
            <a:ext cx="0" cy="4188069"/>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8" name="Line 20"/>
          <p:cNvSpPr>
            <a:spLocks noChangeShapeType="1"/>
          </p:cNvSpPr>
          <p:nvPr/>
        </p:nvSpPr>
        <p:spPr bwMode="auto">
          <a:xfrm>
            <a:off x="647701" y="1488831"/>
            <a:ext cx="3387969"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9" name="Line 21"/>
          <p:cNvSpPr>
            <a:spLocks noChangeShapeType="1"/>
          </p:cNvSpPr>
          <p:nvPr/>
        </p:nvSpPr>
        <p:spPr bwMode="auto">
          <a:xfrm flipH="1">
            <a:off x="1458059" y="1625112"/>
            <a:ext cx="2577611" cy="0"/>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0" name="Line 22"/>
          <p:cNvSpPr>
            <a:spLocks noChangeShapeType="1"/>
          </p:cNvSpPr>
          <p:nvPr/>
        </p:nvSpPr>
        <p:spPr bwMode="auto">
          <a:xfrm>
            <a:off x="1458059" y="3521320"/>
            <a:ext cx="820615"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1" name="Line 23"/>
          <p:cNvSpPr>
            <a:spLocks noChangeShapeType="1"/>
          </p:cNvSpPr>
          <p:nvPr/>
        </p:nvSpPr>
        <p:spPr bwMode="auto">
          <a:xfrm>
            <a:off x="1458058" y="1625112"/>
            <a:ext cx="0" cy="1896208"/>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2" name="Line 24"/>
          <p:cNvSpPr>
            <a:spLocks noChangeShapeType="1"/>
          </p:cNvSpPr>
          <p:nvPr/>
        </p:nvSpPr>
        <p:spPr bwMode="auto">
          <a:xfrm>
            <a:off x="3316166" y="1746739"/>
            <a:ext cx="0" cy="653562"/>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3" name="Rectangle 25"/>
          <p:cNvSpPr>
            <a:spLocks noChangeArrowheads="1"/>
          </p:cNvSpPr>
          <p:nvPr/>
        </p:nvSpPr>
        <p:spPr bwMode="auto">
          <a:xfrm>
            <a:off x="6592767" y="1884486"/>
            <a:ext cx="810357" cy="379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54" name="Rectangle 26"/>
          <p:cNvSpPr>
            <a:spLocks noChangeArrowheads="1"/>
          </p:cNvSpPr>
          <p:nvPr/>
        </p:nvSpPr>
        <p:spPr bwMode="auto">
          <a:xfrm>
            <a:off x="2096966" y="3969727"/>
            <a:ext cx="874834"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a:t>
            </a:r>
          </a:p>
        </p:txBody>
      </p:sp>
      <p:sp>
        <p:nvSpPr>
          <p:cNvPr id="52255" name="Rectangle 27"/>
          <p:cNvSpPr>
            <a:spLocks noChangeArrowheads="1"/>
          </p:cNvSpPr>
          <p:nvPr/>
        </p:nvSpPr>
        <p:spPr bwMode="auto">
          <a:xfrm>
            <a:off x="2196614" y="1884486"/>
            <a:ext cx="1087315" cy="3853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need</a:t>
            </a:r>
          </a:p>
        </p:txBody>
      </p:sp>
      <p:sp>
        <p:nvSpPr>
          <p:cNvPr id="52256" name="Rectangle 28"/>
          <p:cNvSpPr>
            <a:spLocks noChangeArrowheads="1"/>
          </p:cNvSpPr>
          <p:nvPr/>
        </p:nvSpPr>
        <p:spPr bwMode="auto">
          <a:xfrm>
            <a:off x="871906" y="3521321"/>
            <a:ext cx="1554773" cy="373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feedback</a:t>
            </a:r>
          </a:p>
        </p:txBody>
      </p:sp>
      <p:sp>
        <p:nvSpPr>
          <p:cNvPr id="52257" name="Rectangle 29"/>
          <p:cNvSpPr>
            <a:spLocks noChangeArrowheads="1"/>
          </p:cNvSpPr>
          <p:nvPr/>
        </p:nvSpPr>
        <p:spPr bwMode="auto">
          <a:xfrm>
            <a:off x="797171" y="5676900"/>
            <a:ext cx="1299797"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ranked docs </a:t>
            </a:r>
          </a:p>
        </p:txBody>
      </p:sp>
      <p:sp>
        <p:nvSpPr>
          <p:cNvPr id="52258" name="Rectangle 30"/>
          <p:cNvSpPr>
            <a:spLocks noChangeArrowheads="1"/>
          </p:cNvSpPr>
          <p:nvPr/>
        </p:nvSpPr>
        <p:spPr bwMode="auto">
          <a:xfrm>
            <a:off x="1283677" y="4983774"/>
            <a:ext cx="1496158" cy="388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retrieved docs</a:t>
            </a:r>
          </a:p>
        </p:txBody>
      </p:sp>
      <p:sp>
        <p:nvSpPr>
          <p:cNvPr id="52259" name="Rectangle 31"/>
          <p:cNvSpPr>
            <a:spLocks noChangeArrowheads="1"/>
          </p:cNvSpPr>
          <p:nvPr/>
        </p:nvSpPr>
        <p:spPr bwMode="auto">
          <a:xfrm>
            <a:off x="4721470" y="2895600"/>
            <a:ext cx="1743808"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document repr.</a:t>
            </a:r>
          </a:p>
        </p:txBody>
      </p:sp>
      <p:sp>
        <p:nvSpPr>
          <p:cNvPr id="52260" name="Rectangle 32"/>
          <p:cNvSpPr>
            <a:spLocks noChangeArrowheads="1"/>
          </p:cNvSpPr>
          <p:nvPr/>
        </p:nvSpPr>
        <p:spPr bwMode="auto">
          <a:xfrm>
            <a:off x="2779837" y="2895600"/>
            <a:ext cx="1321777"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 repr.</a:t>
            </a:r>
          </a:p>
        </p:txBody>
      </p:sp>
      <p:sp>
        <p:nvSpPr>
          <p:cNvPr id="52261" name="Rectangle 33"/>
          <p:cNvSpPr>
            <a:spLocks noChangeArrowheads="1"/>
          </p:cNvSpPr>
          <p:nvPr/>
        </p:nvSpPr>
        <p:spPr bwMode="auto">
          <a:xfrm>
            <a:off x="4721471" y="3894993"/>
            <a:ext cx="1444869"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inverted file</a:t>
            </a:r>
          </a:p>
        </p:txBody>
      </p:sp>
      <p:sp>
        <p:nvSpPr>
          <p:cNvPr id="52262" name="Rectangle 34"/>
          <p:cNvSpPr>
            <a:spLocks noChangeArrowheads="1"/>
          </p:cNvSpPr>
          <p:nvPr/>
        </p:nvSpPr>
        <p:spPr bwMode="auto">
          <a:xfrm>
            <a:off x="7620002" y="3297116"/>
            <a:ext cx="1446335" cy="523143"/>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84984" tIns="42493" rIns="84984" bIns="42493"/>
          <a:lstStyle/>
          <a:p>
            <a:pPr eaLnBrk="0" hangingPunct="0"/>
            <a:r>
              <a:rPr lang="en-US" sz="1477">
                <a:latin typeface="Calibri" charset="0"/>
                <a:cs typeface="Calibri" charset="0"/>
              </a:rPr>
              <a:t>DB Manager </a:t>
            </a:r>
          </a:p>
          <a:p>
            <a:pPr eaLnBrk="0" hangingPunct="0"/>
            <a:r>
              <a:rPr lang="en-US" sz="1477">
                <a:latin typeface="Calibri" charset="0"/>
                <a:cs typeface="Calibri" charset="0"/>
              </a:rPr>
              <a:t>Module</a:t>
            </a:r>
          </a:p>
        </p:txBody>
      </p:sp>
      <p:sp>
        <p:nvSpPr>
          <p:cNvPr id="52263" name="Line 35"/>
          <p:cNvSpPr>
            <a:spLocks noChangeShapeType="1"/>
          </p:cNvSpPr>
          <p:nvPr/>
        </p:nvSpPr>
        <p:spPr bwMode="auto">
          <a:xfrm flipH="1">
            <a:off x="6751029" y="3521320"/>
            <a:ext cx="864577" cy="0"/>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pic>
        <p:nvPicPr>
          <p:cNvPr id="5226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767" y="4661389"/>
            <a:ext cx="1349619" cy="1242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265" name="Rectangle 37"/>
          <p:cNvSpPr>
            <a:spLocks noChangeArrowheads="1"/>
          </p:cNvSpPr>
          <p:nvPr/>
        </p:nvSpPr>
        <p:spPr bwMode="auto">
          <a:xfrm>
            <a:off x="7914543" y="5146432"/>
            <a:ext cx="1022838" cy="5304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 </a:t>
            </a:r>
          </a:p>
          <a:p>
            <a:pPr eaLnBrk="0" hangingPunct="0"/>
            <a:r>
              <a:rPr lang="en-US" sz="1477">
                <a:latin typeface="Calibri" charset="0"/>
                <a:cs typeface="Calibri" charset="0"/>
              </a:rPr>
              <a:t>Database</a:t>
            </a:r>
          </a:p>
        </p:txBody>
      </p:sp>
      <p:sp>
        <p:nvSpPr>
          <p:cNvPr id="52266" name="Line 38"/>
          <p:cNvSpPr>
            <a:spLocks noChangeShapeType="1"/>
          </p:cNvSpPr>
          <p:nvPr/>
        </p:nvSpPr>
        <p:spPr bwMode="auto">
          <a:xfrm flipV="1">
            <a:off x="8387862" y="3821723"/>
            <a:ext cx="0" cy="844062"/>
          </a:xfrm>
          <a:prstGeom prst="line">
            <a:avLst/>
          </a:prstGeom>
          <a:noFill/>
          <a:ln w="12700">
            <a:solidFill>
              <a:srgbClr val="000000"/>
            </a:solidFill>
            <a:round/>
            <a:headEnd type="stealth" w="med" len="med"/>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7" name="Line 39"/>
          <p:cNvSpPr>
            <a:spLocks noChangeShapeType="1"/>
          </p:cNvSpPr>
          <p:nvPr/>
        </p:nvSpPr>
        <p:spPr bwMode="auto">
          <a:xfrm>
            <a:off x="6043246" y="1884486"/>
            <a:ext cx="0" cy="515815"/>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8" name="Line 40"/>
          <p:cNvSpPr>
            <a:spLocks noChangeShapeType="1"/>
          </p:cNvSpPr>
          <p:nvPr/>
        </p:nvSpPr>
        <p:spPr bwMode="auto">
          <a:xfrm>
            <a:off x="8387862" y="1625112"/>
            <a:ext cx="0" cy="1670538"/>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9" name="Line 41"/>
          <p:cNvSpPr>
            <a:spLocks noChangeShapeType="1"/>
          </p:cNvSpPr>
          <p:nvPr/>
        </p:nvSpPr>
        <p:spPr bwMode="auto">
          <a:xfrm flipH="1">
            <a:off x="5073162" y="1625112"/>
            <a:ext cx="3314700" cy="0"/>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0" name="Line 42"/>
          <p:cNvSpPr>
            <a:spLocks noChangeShapeType="1"/>
          </p:cNvSpPr>
          <p:nvPr/>
        </p:nvSpPr>
        <p:spPr bwMode="auto">
          <a:xfrm>
            <a:off x="6043247" y="1884485"/>
            <a:ext cx="1871297" cy="0"/>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1" name="Line 43"/>
          <p:cNvSpPr>
            <a:spLocks noChangeShapeType="1"/>
          </p:cNvSpPr>
          <p:nvPr/>
        </p:nvSpPr>
        <p:spPr bwMode="auto">
          <a:xfrm>
            <a:off x="7914543" y="1884485"/>
            <a:ext cx="0" cy="1411166"/>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2" name="Rectangle 44"/>
          <p:cNvSpPr>
            <a:spLocks noChangeArrowheads="1"/>
          </p:cNvSpPr>
          <p:nvPr/>
        </p:nvSpPr>
        <p:spPr bwMode="auto">
          <a:xfrm>
            <a:off x="6368562" y="1421425"/>
            <a:ext cx="810358" cy="379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73" name="Rectangle 50"/>
          <p:cNvSpPr>
            <a:spLocks noChangeArrowheads="1"/>
          </p:cNvSpPr>
          <p:nvPr/>
        </p:nvSpPr>
        <p:spPr bwMode="auto">
          <a:xfrm>
            <a:off x="5194656" y="5048252"/>
            <a:ext cx="1953625"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3. efficient data access </a:t>
            </a:r>
          </a:p>
        </p:txBody>
      </p:sp>
      <p:sp>
        <p:nvSpPr>
          <p:cNvPr id="52274" name="Rectangle 51"/>
          <p:cNvSpPr>
            <a:spLocks noChangeArrowheads="1"/>
          </p:cNvSpPr>
          <p:nvPr/>
        </p:nvSpPr>
        <p:spPr bwMode="auto">
          <a:xfrm>
            <a:off x="2211973" y="5887917"/>
            <a:ext cx="1548963"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2. ranking system </a:t>
            </a:r>
          </a:p>
        </p:txBody>
      </p:sp>
    </p:spTree>
    <p:extLst>
      <p:ext uri="{BB962C8B-B14F-4D97-AF65-F5344CB8AC3E}">
        <p14:creationId xmlns:p14="http://schemas.microsoft.com/office/powerpoint/2010/main" val="1459901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en-US"/>
              <a:t>Addressing Granularity</a:t>
            </a:r>
          </a:p>
        </p:txBody>
      </p:sp>
      <p:sp>
        <p:nvSpPr>
          <p:cNvPr id="26628" name="Rectangle 3"/>
          <p:cNvSpPr>
            <a:spLocks noGrp="1" noChangeArrowheads="1"/>
          </p:cNvSpPr>
          <p:nvPr>
            <p:ph type="body" idx="1"/>
          </p:nvPr>
        </p:nvSpPr>
        <p:spPr/>
        <p:txBody>
          <a:bodyPr/>
          <a:lstStyle/>
          <a:p>
            <a:pPr eaLnBrk="1" hangingPunct="1"/>
            <a:r>
              <a:rPr lang="en-US" sz="2800" dirty="0"/>
              <a:t>Documents can be addressed at different granularities</a:t>
            </a:r>
          </a:p>
          <a:p>
            <a:pPr lvl="1" eaLnBrk="1" hangingPunct="1"/>
            <a:r>
              <a:rPr lang="en-US" sz="2400" dirty="0"/>
              <a:t>coarser: text blocks spanning multiple documents</a:t>
            </a:r>
          </a:p>
          <a:p>
            <a:pPr lvl="1" eaLnBrk="1" hangingPunct="1"/>
            <a:r>
              <a:rPr lang="en-US" sz="2400" dirty="0"/>
              <a:t>finer: paragraph, sentence, word level</a:t>
            </a:r>
          </a:p>
          <a:p>
            <a:pPr eaLnBrk="1" hangingPunct="1"/>
            <a:r>
              <a:rPr lang="en-US" sz="2800" dirty="0"/>
              <a:t>General rule</a:t>
            </a:r>
          </a:p>
          <a:p>
            <a:pPr lvl="1" eaLnBrk="1" hangingPunct="1"/>
            <a:r>
              <a:rPr lang="en-US" sz="2400" dirty="0"/>
              <a:t>the finer the granularity the less post-processing but the larger the index</a:t>
            </a:r>
          </a:p>
          <a:p>
            <a:pPr eaLnBrk="1" hangingPunct="1"/>
            <a:r>
              <a:rPr lang="en-US" sz="2800" dirty="0"/>
              <a:t>Example: index size in % of document collection size </a:t>
            </a:r>
          </a:p>
        </p:txBody>
      </p:sp>
      <p:sp>
        <p:nvSpPr>
          <p:cNvPr id="26629" name="Rectangle 4"/>
          <p:cNvSpPr>
            <a:spLocks noChangeArrowheads="1"/>
          </p:cNvSpPr>
          <p:nvPr/>
        </p:nvSpPr>
        <p:spPr bwMode="auto">
          <a:xfrm>
            <a:off x="3583261" y="5266929"/>
            <a:ext cx="1668463"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73%</a:t>
            </a:r>
          </a:p>
          <a:p>
            <a:pPr algn="l" eaLnBrk="0" hangingPunct="0">
              <a:spcBef>
                <a:spcPct val="50000"/>
              </a:spcBef>
            </a:pPr>
            <a:r>
              <a:rPr lang="en-US" sz="1600" b="1">
                <a:latin typeface="Calibri" charset="0"/>
                <a:ea typeface="Calibri" charset="0"/>
                <a:cs typeface="Calibri" charset="0"/>
              </a:rPr>
              <a:t>26%</a:t>
            </a:r>
          </a:p>
          <a:p>
            <a:pPr algn="l" eaLnBrk="0" hangingPunct="0">
              <a:spcBef>
                <a:spcPct val="50000"/>
              </a:spcBef>
            </a:pPr>
            <a:r>
              <a:rPr lang="en-US" sz="1600" b="1">
                <a:latin typeface="Calibri" charset="0"/>
                <a:ea typeface="Calibri" charset="0"/>
                <a:cs typeface="Calibri" charset="0"/>
              </a:rPr>
              <a:t>25%</a:t>
            </a:r>
          </a:p>
        </p:txBody>
      </p:sp>
      <p:sp>
        <p:nvSpPr>
          <p:cNvPr id="26630" name="Rectangle 5"/>
          <p:cNvSpPr>
            <a:spLocks noChangeArrowheads="1"/>
          </p:cNvSpPr>
          <p:nvPr/>
        </p:nvSpPr>
        <p:spPr bwMode="auto">
          <a:xfrm>
            <a:off x="5239023" y="5266929"/>
            <a:ext cx="168910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64%</a:t>
            </a:r>
          </a:p>
          <a:p>
            <a:pPr algn="l" eaLnBrk="0" hangingPunct="0">
              <a:spcBef>
                <a:spcPct val="50000"/>
              </a:spcBef>
            </a:pPr>
            <a:r>
              <a:rPr lang="en-US" sz="1600" b="1">
                <a:latin typeface="Calibri" charset="0"/>
                <a:ea typeface="Calibri" charset="0"/>
                <a:cs typeface="Calibri" charset="0"/>
              </a:rPr>
              <a:t>32%</a:t>
            </a:r>
          </a:p>
          <a:p>
            <a:pPr algn="l" eaLnBrk="0" hangingPunct="0">
              <a:spcBef>
                <a:spcPct val="50000"/>
              </a:spcBef>
            </a:pPr>
            <a:r>
              <a:rPr lang="en-US" sz="1600" b="1">
                <a:latin typeface="Calibri" charset="0"/>
                <a:ea typeface="Calibri" charset="0"/>
                <a:cs typeface="Calibri" charset="0"/>
              </a:rPr>
              <a:t>2.4%</a:t>
            </a:r>
          </a:p>
        </p:txBody>
      </p:sp>
      <p:sp>
        <p:nvSpPr>
          <p:cNvPr id="26631" name="Rectangle 6"/>
          <p:cNvSpPr>
            <a:spLocks noChangeArrowheads="1"/>
          </p:cNvSpPr>
          <p:nvPr/>
        </p:nvSpPr>
        <p:spPr bwMode="auto">
          <a:xfrm>
            <a:off x="6915423" y="5266929"/>
            <a:ext cx="170815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63%</a:t>
            </a:r>
          </a:p>
          <a:p>
            <a:pPr algn="l" eaLnBrk="0" hangingPunct="0">
              <a:spcBef>
                <a:spcPct val="50000"/>
              </a:spcBef>
            </a:pPr>
            <a:r>
              <a:rPr lang="en-US" sz="1600" b="1">
                <a:latin typeface="Calibri" charset="0"/>
                <a:ea typeface="Calibri" charset="0"/>
                <a:cs typeface="Calibri" charset="0"/>
              </a:rPr>
              <a:t>47%</a:t>
            </a:r>
          </a:p>
          <a:p>
            <a:pPr algn="l" eaLnBrk="0" hangingPunct="0">
              <a:spcBef>
                <a:spcPct val="50000"/>
              </a:spcBef>
            </a:pPr>
            <a:r>
              <a:rPr lang="en-US" sz="1600" b="1">
                <a:latin typeface="Calibri" charset="0"/>
                <a:ea typeface="Calibri" charset="0"/>
                <a:cs typeface="Calibri" charset="0"/>
              </a:rPr>
              <a:t>0.7%</a:t>
            </a:r>
          </a:p>
        </p:txBody>
      </p:sp>
      <p:sp>
        <p:nvSpPr>
          <p:cNvPr id="26632" name="Rectangle 7"/>
          <p:cNvSpPr>
            <a:spLocks noChangeArrowheads="1"/>
          </p:cNvSpPr>
          <p:nvPr/>
        </p:nvSpPr>
        <p:spPr bwMode="auto">
          <a:xfrm>
            <a:off x="994049" y="5266929"/>
            <a:ext cx="2581275"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Addressing words</a:t>
            </a:r>
          </a:p>
          <a:p>
            <a:pPr algn="l" eaLnBrk="0" hangingPunct="0">
              <a:spcBef>
                <a:spcPct val="50000"/>
              </a:spcBef>
            </a:pPr>
            <a:r>
              <a:rPr lang="en-US" sz="1600" b="1">
                <a:latin typeface="Calibri" charset="0"/>
                <a:ea typeface="Calibri" charset="0"/>
                <a:cs typeface="Calibri" charset="0"/>
              </a:rPr>
              <a:t>Addressing documents</a:t>
            </a:r>
          </a:p>
          <a:p>
            <a:pPr algn="l" eaLnBrk="0" hangingPunct="0">
              <a:spcBef>
                <a:spcPct val="50000"/>
              </a:spcBef>
            </a:pPr>
            <a:r>
              <a:rPr lang="en-US" sz="1600" b="1">
                <a:latin typeface="Calibri" charset="0"/>
                <a:ea typeface="Calibri" charset="0"/>
                <a:cs typeface="Calibri" charset="0"/>
              </a:rPr>
              <a:t>Addressing 256K blocks</a:t>
            </a:r>
          </a:p>
        </p:txBody>
      </p:sp>
      <p:sp>
        <p:nvSpPr>
          <p:cNvPr id="26633" name="Rectangle 8"/>
          <p:cNvSpPr>
            <a:spLocks noChangeArrowheads="1"/>
          </p:cNvSpPr>
          <p:nvPr/>
        </p:nvSpPr>
        <p:spPr bwMode="auto">
          <a:xfrm>
            <a:off x="994049" y="4581129"/>
            <a:ext cx="2581275" cy="676275"/>
          </a:xfrm>
          <a:prstGeom prst="rect">
            <a:avLst/>
          </a:prstGeom>
          <a:noFill/>
          <a:ln w="12700">
            <a:solidFill>
              <a:schemeClr val="tx1"/>
            </a:solidFill>
            <a:miter lim="800000"/>
            <a:headEnd/>
            <a:tailEnd/>
          </a:ln>
        </p:spPr>
        <p:txBody>
          <a:bodyPr wrap="none" lIns="92075" tIns="46038" rIns="92075" bIns="46038"/>
          <a:lstStyle/>
          <a:p>
            <a:pPr algn="l" eaLnBrk="0" hangingPunct="0">
              <a:spcBef>
                <a:spcPct val="50000"/>
              </a:spcBef>
            </a:pPr>
            <a:r>
              <a:rPr lang="en-US" sz="1600" b="1">
                <a:latin typeface="Calibri" charset="0"/>
                <a:ea typeface="Calibri" charset="0"/>
                <a:cs typeface="Calibri" charset="0"/>
              </a:rPr>
              <a:t>Index</a:t>
            </a:r>
          </a:p>
        </p:txBody>
      </p:sp>
      <p:sp>
        <p:nvSpPr>
          <p:cNvPr id="26634" name="Rectangle 9"/>
          <p:cNvSpPr>
            <a:spLocks noChangeArrowheads="1"/>
          </p:cNvSpPr>
          <p:nvPr/>
        </p:nvSpPr>
        <p:spPr bwMode="auto">
          <a:xfrm>
            <a:off x="35848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Small collection</a:t>
            </a:r>
          </a:p>
          <a:p>
            <a:pPr eaLnBrk="0" hangingPunct="0">
              <a:spcBef>
                <a:spcPct val="50000"/>
              </a:spcBef>
            </a:pPr>
            <a:r>
              <a:rPr lang="en-US" sz="1500" b="1">
                <a:latin typeface="Calibri" charset="0"/>
                <a:ea typeface="Calibri" charset="0"/>
                <a:cs typeface="Calibri" charset="0"/>
              </a:rPr>
              <a:t>(1Mb)</a:t>
            </a:r>
          </a:p>
        </p:txBody>
      </p:sp>
      <p:sp>
        <p:nvSpPr>
          <p:cNvPr id="26635" name="Rectangle 10"/>
          <p:cNvSpPr>
            <a:spLocks noChangeArrowheads="1"/>
          </p:cNvSpPr>
          <p:nvPr/>
        </p:nvSpPr>
        <p:spPr bwMode="auto">
          <a:xfrm>
            <a:off x="52612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Medium collection</a:t>
            </a:r>
          </a:p>
          <a:p>
            <a:pPr eaLnBrk="0" hangingPunct="0">
              <a:spcBef>
                <a:spcPct val="50000"/>
              </a:spcBef>
            </a:pPr>
            <a:r>
              <a:rPr lang="en-US" sz="1500" b="1">
                <a:latin typeface="Calibri" charset="0"/>
                <a:ea typeface="Calibri" charset="0"/>
                <a:cs typeface="Calibri" charset="0"/>
              </a:rPr>
              <a:t>(200Mb)</a:t>
            </a:r>
          </a:p>
        </p:txBody>
      </p:sp>
      <p:sp>
        <p:nvSpPr>
          <p:cNvPr id="26636" name="Rectangle 11"/>
          <p:cNvSpPr>
            <a:spLocks noChangeArrowheads="1"/>
          </p:cNvSpPr>
          <p:nvPr/>
        </p:nvSpPr>
        <p:spPr bwMode="auto">
          <a:xfrm>
            <a:off x="69376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Large collection</a:t>
            </a:r>
          </a:p>
          <a:p>
            <a:pPr eaLnBrk="0" hangingPunct="0">
              <a:spcBef>
                <a:spcPct val="50000"/>
              </a:spcBef>
            </a:pPr>
            <a:r>
              <a:rPr lang="en-US" sz="1600" b="1">
                <a:latin typeface="Calibri" charset="0"/>
                <a:ea typeface="Calibri" charset="0"/>
                <a:cs typeface="Calibri" charset="0"/>
              </a:rPr>
              <a:t>(2Gb)</a:t>
            </a:r>
          </a:p>
        </p:txBody>
      </p:sp>
    </p:spTree>
    <p:extLst>
      <p:ext uri="{BB962C8B-B14F-4D97-AF65-F5344CB8AC3E}">
        <p14:creationId xmlns:p14="http://schemas.microsoft.com/office/powerpoint/2010/main" val="177614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05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Compression</a:t>
            </a:r>
          </a:p>
        </p:txBody>
      </p:sp>
      <p:sp>
        <p:nvSpPr>
          <p:cNvPr id="205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US" sz="2800" dirty="0"/>
              <a:t>Documents are ordered and each document identifier </a:t>
            </a:r>
            <a:r>
              <a:rPr lang="en-US" sz="2800" i="1" dirty="0"/>
              <a:t>d</a:t>
            </a:r>
            <a:r>
              <a:rPr lang="en-US" sz="2800" i="1" baseline="-25000" dirty="0"/>
              <a:t>ij</a:t>
            </a:r>
            <a:r>
              <a:rPr lang="en-US" sz="2800" i="1" dirty="0"/>
              <a:t> </a:t>
            </a:r>
            <a:r>
              <a:rPr lang="en-US" sz="2800" dirty="0"/>
              <a:t>is replaced by the difference to the preceding document identifier</a:t>
            </a:r>
          </a:p>
          <a:p>
            <a:pPr lvl="1" eaLnBrk="1" hangingPunct="1"/>
            <a:r>
              <a:rPr lang="en-US" sz="2400" dirty="0"/>
              <a:t>Document identifiers are encoded using fewer bits for smaller, common numbers</a:t>
            </a:r>
          </a:p>
          <a:p>
            <a:pPr lvl="1" eaLnBrk="1" hangingPunct="1"/>
            <a:endParaRPr lang="en-US" sz="2400" dirty="0"/>
          </a:p>
          <a:p>
            <a:pPr lvl="1" eaLnBrk="1" hangingPunct="1"/>
            <a:endParaRPr lang="en-US" sz="2400" dirty="0"/>
          </a:p>
          <a:p>
            <a:pPr lvl="1" eaLnBrk="1" hangingPunct="1"/>
            <a:endParaRPr lang="en-US" sz="2400" dirty="0"/>
          </a:p>
          <a:p>
            <a:pPr lvl="1" eaLnBrk="1" hangingPunct="1"/>
            <a:r>
              <a:rPr lang="en-US" sz="2400" dirty="0"/>
              <a:t>Use of varying length compression further reduces </a:t>
            </a:r>
            <a:br>
              <a:rPr lang="en-US" sz="2400" dirty="0"/>
            </a:br>
            <a:r>
              <a:rPr lang="en-US" sz="2400" dirty="0"/>
              <a:t>space requirement</a:t>
            </a:r>
          </a:p>
          <a:p>
            <a:pPr lvl="1" eaLnBrk="1" hangingPunct="1"/>
            <a:r>
              <a:rPr lang="en-US" sz="2400" dirty="0"/>
              <a:t>In practice index is reduced to 10- 15% of database size</a:t>
            </a:r>
          </a:p>
        </p:txBody>
      </p:sp>
      <p:graphicFrame>
        <p:nvGraphicFramePr>
          <p:cNvPr id="2050" name="Object 5"/>
          <p:cNvGraphicFramePr>
            <a:graphicFrameLocks noChangeAspect="1"/>
          </p:cNvGraphicFramePr>
          <p:nvPr>
            <p:extLst/>
          </p:nvPr>
        </p:nvGraphicFramePr>
        <p:xfrm>
          <a:off x="1424608" y="3501009"/>
          <a:ext cx="4824536" cy="1274763"/>
        </p:xfrm>
        <a:graphic>
          <a:graphicData uri="http://schemas.openxmlformats.org/presentationml/2006/ole">
            <mc:AlternateContent xmlns:mc="http://schemas.openxmlformats.org/markup-compatibility/2006">
              <mc:Choice xmlns:v="urn:schemas-microsoft-com:vml" Requires="v">
                <p:oleObj spid="_x0000_s95331" name="Equation" r:id="rId4" imgW="2145726" imgH="634954" progId="Equation.DSMT4">
                  <p:embed/>
                </p:oleObj>
              </mc:Choice>
              <mc:Fallback>
                <p:oleObj name="Equation" r:id="rId4" imgW="2145726" imgH="634954" progId="Equation.DSMT4">
                  <p:embed/>
                  <p:pic>
                    <p:nvPicPr>
                      <p:cNvPr id="20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608" y="3501009"/>
                        <a:ext cx="4824536" cy="1274763"/>
                      </a:xfrm>
                      <a:prstGeom prst="rect">
                        <a:avLst/>
                      </a:prstGeom>
                      <a:noFill/>
                      <a:extLst/>
                    </p:spPr>
                  </p:pic>
                </p:oleObj>
              </mc:Fallback>
            </mc:AlternateContent>
          </a:graphicData>
        </a:graphic>
      </p:graphicFrame>
      <p:graphicFrame>
        <p:nvGraphicFramePr>
          <p:cNvPr id="2051" name="Object 6"/>
          <p:cNvGraphicFramePr>
            <a:graphicFrameLocks/>
          </p:cNvGraphicFramePr>
          <p:nvPr>
            <p:extLst/>
          </p:nvPr>
        </p:nvGraphicFramePr>
        <p:xfrm>
          <a:off x="7799389" y="3228976"/>
          <a:ext cx="1684337" cy="2284413"/>
        </p:xfrm>
        <a:graphic>
          <a:graphicData uri="http://schemas.openxmlformats.org/presentationml/2006/ole">
            <mc:AlternateContent xmlns:mc="http://schemas.openxmlformats.org/markup-compatibility/2006">
              <mc:Choice xmlns:v="urn:schemas-microsoft-com:vml" Requires="v">
                <p:oleObj spid="_x0000_s95332" name="Worksheet" r:id="rId6" imgW="1244600" imgH="1803400" progId="Excel.Sheet.8">
                  <p:embed/>
                </p:oleObj>
              </mc:Choice>
              <mc:Fallback>
                <p:oleObj name="Worksheet" r:id="rId6" imgW="1244600" imgH="1803400" progId="Excel.Sheet.8">
                  <p:embed/>
                  <p:pic>
                    <p:nvPicPr>
                      <p:cNvPr id="2051" name="Object 6"/>
                      <p:cNvPicPr>
                        <a:picLocks noChangeArrowheads="1"/>
                      </p:cNvPicPr>
                      <p:nvPr/>
                    </p:nvPicPr>
                    <p:blipFill>
                      <a:blip r:embed="rId7"/>
                      <a:srcRect/>
                      <a:stretch>
                        <a:fillRect/>
                      </a:stretch>
                    </p:blipFill>
                    <p:spPr bwMode="auto">
                      <a:xfrm>
                        <a:off x="7799389" y="3228976"/>
                        <a:ext cx="1684337" cy="2284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04737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75" y="320676"/>
            <a:ext cx="8596064" cy="914400"/>
          </a:xfrm>
        </p:spPr>
        <p:txBody>
          <a:bodyPr/>
          <a:lstStyle/>
          <a:p>
            <a:r>
              <a:rPr lang="fr-FR"/>
              <a:t>Web-</a:t>
            </a:r>
            <a:r>
              <a:rPr lang="fr-FR" dirty="0" err="1"/>
              <a:t>Scale</a:t>
            </a:r>
            <a:r>
              <a:rPr lang="fr-FR" dirty="0"/>
              <a:t> Index Construction: </a:t>
            </a:r>
            <a:r>
              <a:rPr lang="fr-FR" dirty="0" err="1"/>
              <a:t>Map-Reduce</a:t>
            </a:r>
            <a:endParaRPr lang="en-GB" dirty="0"/>
          </a:p>
        </p:txBody>
      </p:sp>
      <p:sp>
        <p:nvSpPr>
          <p:cNvPr id="3" name="Content Placeholder 2"/>
          <p:cNvSpPr>
            <a:spLocks noGrp="1"/>
          </p:cNvSpPr>
          <p:nvPr>
            <p:ph idx="1"/>
          </p:nvPr>
        </p:nvSpPr>
        <p:spPr/>
        <p:txBody>
          <a:bodyPr/>
          <a:lstStyle/>
          <a:p>
            <a:pPr eaLnBrk="1" hangingPunct="1"/>
            <a:r>
              <a:rPr lang="en-US" sz="2800" dirty="0"/>
              <a:t>Pioneered by Google: 20PB of data per day</a:t>
            </a:r>
          </a:p>
          <a:p>
            <a:pPr lvl="1" eaLnBrk="1" hangingPunct="1"/>
            <a:r>
              <a:rPr lang="en-US" sz="2400" dirty="0"/>
              <a:t>Scan 100 TB on 1 node @ 50 MB/s = 23 days</a:t>
            </a:r>
          </a:p>
          <a:p>
            <a:pPr lvl="1" eaLnBrk="1" hangingPunct="1"/>
            <a:r>
              <a:rPr lang="en-US" sz="2400" dirty="0"/>
              <a:t>Scan on 1000-node cluster = 33 minutes</a:t>
            </a:r>
          </a:p>
          <a:p>
            <a:pPr eaLnBrk="1" hangingPunct="1"/>
            <a:endParaRPr lang="en-US" sz="2800" dirty="0"/>
          </a:p>
          <a:p>
            <a:pPr eaLnBrk="1" hangingPunct="1"/>
            <a:r>
              <a:rPr lang="en-US" sz="2800" dirty="0"/>
              <a:t>Cost-efficiency</a:t>
            </a:r>
          </a:p>
          <a:p>
            <a:pPr lvl="1" eaLnBrk="1" hangingPunct="1"/>
            <a:r>
              <a:rPr lang="en-US" sz="2400" dirty="0"/>
              <a:t>Commodity nodes, network (cheap, but unreliable)</a:t>
            </a:r>
          </a:p>
          <a:p>
            <a:pPr lvl="1" eaLnBrk="1" hangingPunct="1"/>
            <a:r>
              <a:rPr lang="en-US" sz="2400" dirty="0"/>
              <a:t>Automatic fault-tolerance (fewer admins)</a:t>
            </a:r>
          </a:p>
          <a:p>
            <a:pPr lvl="1" eaLnBrk="1" hangingPunct="1"/>
            <a:r>
              <a:rPr lang="en-US" sz="2400" dirty="0"/>
              <a:t>Easy to use (fewer programmers)</a:t>
            </a:r>
          </a:p>
          <a:p>
            <a:pPr lvl="1" eaLnBrk="1" hangingPunct="1"/>
            <a:endParaRPr lang="en-US" sz="24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5178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Programming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388" y="1341438"/>
                <a:ext cx="8569076" cy="5029200"/>
              </a:xfrm>
            </p:spPr>
            <p:txBody>
              <a:bodyPr/>
              <a:lstStyle/>
              <a:p>
                <a:r>
                  <a:rPr lang="en-US" dirty="0"/>
                  <a:t>Data type: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endParaRPr lang="en-US" dirty="0"/>
              </a:p>
              <a:p>
                <a:endParaRPr lang="en-US" dirty="0"/>
              </a:p>
              <a:p>
                <a:r>
                  <a:rPr lang="en-US" dirty="0"/>
                  <a:t>Map function: 		</a:t>
                </a:r>
                <a:r>
                  <a:rPr lang="en-US" sz="2400" dirty="0">
                    <a:solidFill>
                      <a:srgbClr val="000000"/>
                    </a:solidFill>
                    <a:latin typeface="Arial" charset="0"/>
                    <a:ea typeface="ＭＳ Ｐゴシック" charset="0"/>
                    <a:cs typeface="ＭＳ Ｐゴシック" charset="0"/>
                  </a:rPr>
                  <a:t>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panose="02040503050406030204" pitchFamily="18" charset="0"/>
                            <a:ea typeface="Cambria Math" charset="0"/>
                          </a:rPr>
                        </m:ctrlPr>
                      </m:dPr>
                      <m:e>
                        <m:d>
                          <m:dPr>
                            <m:ctrlPr>
                              <a:rPr lang="fr-CH" sz="2400" i="1">
                                <a:solidFill>
                                  <a:srgbClr val="000000"/>
                                </a:solidFill>
                                <a:latin typeface="Cambria Math" panose="02040503050406030204" pitchFamily="18" charset="0"/>
                                <a:ea typeface="Cambria Math" charset="0"/>
                                <a:cs typeface="Cambria Math"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e>
                    </m:d>
                  </m:oMath>
                </a14:m>
                <a:endParaRPr lang="en-US" sz="2400" dirty="0">
                  <a:solidFill>
                    <a:srgbClr val="000000"/>
                  </a:solidFill>
                  <a:latin typeface="Arial" charset="0"/>
                  <a:ea typeface="ＭＳ Ｐゴシック" charset="0"/>
                  <a:cs typeface="ＭＳ Ｐゴシック" charset="0"/>
                </a:endParaRPr>
              </a:p>
              <a:p>
                <a:r>
                  <a:rPr lang="en-US" sz="2400" dirty="0">
                    <a:solidFill>
                      <a:srgbClr val="000000"/>
                    </a:solidFill>
                    <a:latin typeface="Arial" charset="0"/>
                    <a:ea typeface="ＭＳ Ｐゴシック" charset="0"/>
                    <a:cs typeface="ＭＳ Ｐゴシック" charset="0"/>
                  </a:rPr>
                  <a:t>Analyses some input, and produces a list of results</a:t>
                </a:r>
              </a:p>
              <a:p>
                <a:endParaRPr lang="en-US" dirty="0"/>
              </a:p>
              <a:p>
                <a:r>
                  <a:rPr lang="en-US" dirty="0"/>
                  <a:t>Reduce function: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d>
                      <m:dPr>
                        <m:begChr m:val="["/>
                        <m:endChr m:val="]"/>
                        <m:ctrlPr>
                          <a:rPr lang="fr-CH" sz="2400" i="1">
                            <a:solidFill>
                              <a:srgbClr val="000000"/>
                            </a:solidFill>
                            <a:latin typeface="Cambria Math" panose="02040503050406030204" pitchFamily="18" charset="0"/>
                            <a:ea typeface="ＭＳ Ｐゴシック"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panose="02040503050406030204" pitchFamily="18" charset="0"/>
                            <a:ea typeface="Cambria Math" charset="0"/>
                          </a:rPr>
                        </m:ctrlPr>
                      </m:dPr>
                      <m:e>
                        <m:d>
                          <m:dPr>
                            <m:ctrlPr>
                              <a:rPr lang="fr-CH" sz="2400" i="1">
                                <a:solidFill>
                                  <a:srgbClr val="000000"/>
                                </a:solidFill>
                                <a:latin typeface="Cambria Math" panose="02040503050406030204" pitchFamily="18" charset="0"/>
                                <a:ea typeface="Cambria Math" charset="0"/>
                                <a:cs typeface="Cambria Math"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𝑜𝑢𝑡</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𝑜𝑢𝑡</m:t>
                                </m:r>
                              </m:sub>
                            </m:sSub>
                          </m:e>
                        </m:d>
                      </m:e>
                    </m:d>
                  </m:oMath>
                </a14:m>
                <a:endParaRPr lang="en-US" dirty="0"/>
              </a:p>
              <a:p>
                <a:r>
                  <a:rPr lang="en-US" sz="2400" dirty="0">
                    <a:solidFill>
                      <a:srgbClr val="000000"/>
                    </a:solidFill>
                    <a:latin typeface="Arial" charset="0"/>
                    <a:ea typeface="ＭＳ Ｐゴシック" charset="0"/>
                  </a:rPr>
                  <a:t>Takes all results belonging to one key, and computes aggregates</a:t>
                </a:r>
              </a:p>
              <a:p>
                <a:endParaRPr lang="en-US" sz="1800" dirty="0"/>
              </a:p>
              <a:p>
                <a:endParaRPr lang="en-US" sz="1800" dirty="0">
                  <a:latin typeface="Consolas" charset="0"/>
                  <a:cs typeface="Consolas"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388" y="1341438"/>
                <a:ext cx="8569076" cy="5029200"/>
              </a:xfrm>
              <a:blipFill>
                <a:blip r:embed="rId3"/>
                <a:stretch>
                  <a:fillRect l="-1627"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94648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0285-F64F-664C-A1FE-8948071CE92C}"/>
              </a:ext>
            </a:extLst>
          </p:cNvPr>
          <p:cNvSpPr>
            <a:spLocks noGrp="1"/>
          </p:cNvSpPr>
          <p:nvPr>
            <p:ph type="title"/>
          </p:nvPr>
        </p:nvSpPr>
        <p:spPr/>
        <p:txBody>
          <a:bodyPr/>
          <a:lstStyle/>
          <a:p>
            <a:r>
              <a:rPr lang="en-US" dirty="0"/>
              <a:t>Example</a:t>
            </a:r>
            <a:endParaRPr lang="en-US"/>
          </a:p>
        </p:txBody>
      </p:sp>
      <p:sp>
        <p:nvSpPr>
          <p:cNvPr id="3" name="Content Placeholder 2">
            <a:extLst>
              <a:ext uri="{FF2B5EF4-FFF2-40B4-BE49-F238E27FC236}">
                <a16:creationId xmlns:a16="http://schemas.microsoft.com/office/drawing/2014/main" id="{D44C8FDE-19BA-624C-82C0-3ABC9756623F}"/>
              </a:ext>
            </a:extLst>
          </p:cNvPr>
          <p:cNvSpPr>
            <a:spLocks noGrp="1"/>
          </p:cNvSpPr>
          <p:nvPr>
            <p:ph idx="1"/>
          </p:nvPr>
        </p:nvSpPr>
        <p:spPr/>
        <p:txBody>
          <a:bodyPr/>
          <a:lstStyle/>
          <a:p>
            <a:r>
              <a:rPr lang="en-US" dirty="0"/>
              <a:t>Basic word counter program</a:t>
            </a:r>
          </a:p>
          <a:p>
            <a:endParaRPr lang="en-US"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mapper(document, line):</a:t>
            </a:r>
            <a:br>
              <a:rPr lang="en-US" sz="2800" dirty="0">
                <a:latin typeface="Consolas" charset="0"/>
                <a:cs typeface="Consolas" charset="0"/>
              </a:rPr>
            </a:br>
            <a:r>
              <a:rPr lang="en-US" sz="2800" b="1" dirty="0" err="1">
                <a:latin typeface="Consolas" charset="0"/>
                <a:cs typeface="Consolas" charset="0"/>
              </a:rPr>
              <a:t>for</a:t>
            </a:r>
            <a:r>
              <a:rPr lang="en-US" sz="2800" dirty="0">
                <a:latin typeface="Consolas" charset="0"/>
                <a:cs typeface="Consolas" charset="0"/>
              </a:rPr>
              <a:t> word </a:t>
            </a:r>
            <a:r>
              <a:rPr lang="en-US" sz="2800" b="1" dirty="0">
                <a:latin typeface="Consolas" charset="0"/>
                <a:cs typeface="Consolas" charset="0"/>
              </a:rPr>
              <a:t>in </a:t>
            </a:r>
            <a:r>
              <a:rPr lang="en-US" sz="2800" dirty="0" err="1">
                <a:latin typeface="Consolas" charset="0"/>
                <a:cs typeface="Consolas" charset="0"/>
              </a:rPr>
              <a:t>line.split</a:t>
            </a:r>
            <a:r>
              <a:rPr lang="en-US" sz="2800" dirty="0">
                <a:latin typeface="Consolas" charset="0"/>
                <a:cs typeface="Consolas" charset="0"/>
              </a:rPr>
              <a:t>(): output(word, 1)</a:t>
            </a:r>
          </a:p>
          <a:p>
            <a:endParaRPr lang="en-US" sz="2800"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reducer(key, values): </a:t>
            </a:r>
            <a:br>
              <a:rPr lang="en-US" sz="2800" dirty="0">
                <a:latin typeface="Consolas" charset="0"/>
                <a:cs typeface="Consolas" charset="0"/>
              </a:rPr>
            </a:br>
            <a:r>
              <a:rPr lang="en-US" sz="2800" dirty="0">
                <a:latin typeface="Consolas" charset="0"/>
                <a:cs typeface="Consolas" charset="0"/>
              </a:rPr>
              <a:t>output(key, sum(values))</a:t>
            </a:r>
          </a:p>
          <a:p>
            <a:endParaRPr lang="en-US"/>
          </a:p>
        </p:txBody>
      </p:sp>
      <p:sp>
        <p:nvSpPr>
          <p:cNvPr id="4" name="Footer Placeholder 3">
            <a:extLst>
              <a:ext uri="{FF2B5EF4-FFF2-40B4-BE49-F238E27FC236}">
                <a16:creationId xmlns:a16="http://schemas.microsoft.com/office/drawing/2014/main" id="{6AFB8206-0268-E34F-AC93-DEE2FBEA1144}"/>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4458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9908-C980-9F4E-A1C9-C3B26CA35E2E}"/>
              </a:ext>
            </a:extLst>
          </p:cNvPr>
          <p:cNvSpPr>
            <a:spLocks noGrp="1"/>
          </p:cNvSpPr>
          <p:nvPr>
            <p:ph type="title"/>
          </p:nvPr>
        </p:nvSpPr>
        <p:spPr/>
        <p:txBody>
          <a:bodyPr/>
          <a:lstStyle/>
          <a:p>
            <a:r>
              <a:rPr lang="en-GB" dirty="0"/>
              <a:t>Map-Reduce Processing Model</a:t>
            </a:r>
            <a:endParaRPr lang="en-US"/>
          </a:p>
        </p:txBody>
      </p:sp>
      <p:pic>
        <p:nvPicPr>
          <p:cNvPr id="6" name="Content Placeholder 5">
            <a:extLst>
              <a:ext uri="{FF2B5EF4-FFF2-40B4-BE49-F238E27FC236}">
                <a16:creationId xmlns:a16="http://schemas.microsoft.com/office/drawing/2014/main" id="{3A8E1799-8AE2-B942-B0D5-E7A994F769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56" y="1068116"/>
            <a:ext cx="7250334" cy="5029200"/>
          </a:xfrm>
        </p:spPr>
      </p:pic>
      <p:sp>
        <p:nvSpPr>
          <p:cNvPr id="4" name="Footer Placeholder 3">
            <a:extLst>
              <a:ext uri="{FF2B5EF4-FFF2-40B4-BE49-F238E27FC236}">
                <a16:creationId xmlns:a16="http://schemas.microsoft.com/office/drawing/2014/main" id="{3AF04D9B-723E-6244-9B75-50E01D8AE5E8}"/>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7" name="Rectangle 6">
            <a:extLst>
              <a:ext uri="{FF2B5EF4-FFF2-40B4-BE49-F238E27FC236}">
                <a16:creationId xmlns:a16="http://schemas.microsoft.com/office/drawing/2014/main" id="{7F330870-2C89-674F-BACD-8E9224A070CC}"/>
              </a:ext>
            </a:extLst>
          </p:cNvPr>
          <p:cNvSpPr/>
          <p:nvPr/>
        </p:nvSpPr>
        <p:spPr>
          <a:xfrm>
            <a:off x="6820644" y="1215673"/>
            <a:ext cx="2626425" cy="584775"/>
          </a:xfrm>
          <a:prstGeom prst="rect">
            <a:avLst/>
          </a:prstGeom>
        </p:spPr>
        <p:txBody>
          <a:bodyPr wrap="none">
            <a:spAutoFit/>
          </a:bodyPr>
          <a:lstStyle/>
          <a:p>
            <a:pPr lvl="1" algn="ctr"/>
            <a:r>
              <a:rPr lang="en-US" sz="1600" dirty="0">
                <a:latin typeface="Calibri" charset="0"/>
                <a:cs typeface="Calibri" charset="0"/>
              </a:rPr>
              <a:t>The input data is </a:t>
            </a:r>
          </a:p>
          <a:p>
            <a:pPr lvl="1" algn="ctr"/>
            <a:r>
              <a:rPr lang="en-US" sz="1600" dirty="0">
                <a:latin typeface="Calibri" charset="0"/>
                <a:cs typeface="Calibri" charset="0"/>
              </a:rPr>
              <a:t>partitioned into subsets</a:t>
            </a:r>
          </a:p>
        </p:txBody>
      </p:sp>
      <p:sp>
        <p:nvSpPr>
          <p:cNvPr id="8" name="Rectangle 7">
            <a:extLst>
              <a:ext uri="{FF2B5EF4-FFF2-40B4-BE49-F238E27FC236}">
                <a16:creationId xmlns:a16="http://schemas.microsoft.com/office/drawing/2014/main" id="{23B1DA8A-0EE4-6D40-B8A9-BBD5DDF8A1C1}"/>
              </a:ext>
            </a:extLst>
          </p:cNvPr>
          <p:cNvSpPr/>
          <p:nvPr/>
        </p:nvSpPr>
        <p:spPr>
          <a:xfrm>
            <a:off x="7555796" y="2192446"/>
            <a:ext cx="1673023" cy="584775"/>
          </a:xfrm>
          <a:prstGeom prst="rect">
            <a:avLst/>
          </a:prstGeom>
        </p:spPr>
        <p:txBody>
          <a:bodyPr wrap="none">
            <a:spAutoFit/>
          </a:bodyPr>
          <a:lstStyle/>
          <a:p>
            <a:pPr algn="ctr"/>
            <a:r>
              <a:rPr lang="en-US" sz="1600" dirty="0">
                <a:latin typeface="Calibri" charset="0"/>
                <a:ea typeface="Calibri" charset="0"/>
                <a:cs typeface="Calibri" charset="0"/>
              </a:rPr>
              <a:t>Mappers extract</a:t>
            </a:r>
          </a:p>
          <a:p>
            <a:pPr algn="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111515A0-1E3D-2844-A0E8-A719B501BD63}"/>
              </a:ext>
            </a:extLst>
          </p:cNvPr>
          <p:cNvSpPr/>
          <p:nvPr/>
        </p:nvSpPr>
        <p:spPr>
          <a:xfrm>
            <a:off x="6939204" y="3290329"/>
            <a:ext cx="2389307" cy="584775"/>
          </a:xfrm>
          <a:prstGeom prst="rect">
            <a:avLst/>
          </a:prstGeom>
        </p:spPr>
        <p:txBody>
          <a:bodyPr wrap="none">
            <a:spAutoFit/>
          </a:bodyPr>
          <a:lstStyle/>
          <a:p>
            <a:pPr lvl="1" algn="ctr" eaLnBrk="1" hangingPunct="1"/>
            <a:r>
              <a:rPr lang="en-US" sz="1600" dirty="0">
                <a:latin typeface="Calibri" charset="0"/>
                <a:ea typeface="Calibri" charset="0"/>
                <a:cs typeface="Calibri" charset="0"/>
              </a:rPr>
              <a:t>The assigned reduce </a:t>
            </a:r>
          </a:p>
          <a:p>
            <a:pPr lvl="1" algn="ctr" eaLnBrk="1" hangingPunct="1"/>
            <a:r>
              <a:rPr lang="en-US" sz="1600" dirty="0">
                <a:latin typeface="Calibri" charset="0"/>
                <a:ea typeface="Calibri" charset="0"/>
                <a:cs typeface="Calibri" charset="0"/>
              </a:rPr>
              <a:t>process is chosen</a:t>
            </a:r>
          </a:p>
        </p:txBody>
      </p:sp>
      <p:sp>
        <p:nvSpPr>
          <p:cNvPr id="10" name="Rectangle 9">
            <a:extLst>
              <a:ext uri="{FF2B5EF4-FFF2-40B4-BE49-F238E27FC236}">
                <a16:creationId xmlns:a16="http://schemas.microsoft.com/office/drawing/2014/main" id="{6191C655-9CB3-824A-AA91-FC08FD4470EF}"/>
              </a:ext>
            </a:extLst>
          </p:cNvPr>
          <p:cNvSpPr/>
          <p:nvPr/>
        </p:nvSpPr>
        <p:spPr>
          <a:xfrm>
            <a:off x="7464859" y="4255241"/>
            <a:ext cx="1863652" cy="584775"/>
          </a:xfrm>
          <a:prstGeom prst="rect">
            <a:avLst/>
          </a:prstGeom>
        </p:spPr>
        <p:txBody>
          <a:bodyPr wrap="none">
            <a:spAutoFit/>
          </a:bodyPr>
          <a:lstStyle/>
          <a:p>
            <a:pPr algn="ctr"/>
            <a:r>
              <a:rPr lang="en-US" sz="1600" dirty="0">
                <a:latin typeface="Calibri" charset="0"/>
                <a:ea typeface="Calibri" charset="0"/>
                <a:cs typeface="Calibri" charset="0"/>
              </a:rPr>
              <a:t>Reducers aggregate </a:t>
            </a:r>
          </a:p>
          <a:p>
            <a:pPr algn="ct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11" name="Rectangle 10">
            <a:extLst>
              <a:ext uri="{FF2B5EF4-FFF2-40B4-BE49-F238E27FC236}">
                <a16:creationId xmlns:a16="http://schemas.microsoft.com/office/drawing/2014/main" id="{58FE8A86-8674-FF4E-8B6D-E4C0EF145988}"/>
              </a:ext>
            </a:extLst>
          </p:cNvPr>
          <p:cNvSpPr/>
          <p:nvPr/>
        </p:nvSpPr>
        <p:spPr>
          <a:xfrm>
            <a:off x="7521582" y="5170487"/>
            <a:ext cx="1615122" cy="584775"/>
          </a:xfrm>
          <a:prstGeom prst="rect">
            <a:avLst/>
          </a:prstGeom>
        </p:spPr>
        <p:txBody>
          <a:bodyPr wrap="none">
            <a:spAutoFit/>
          </a:bodyPr>
          <a:lstStyle/>
          <a:p>
            <a:pPr algn="ctr"/>
            <a:r>
              <a:rPr lang="en-US" sz="1600" dirty="0">
                <a:latin typeface="Calibri" charset="0"/>
                <a:ea typeface="Calibri" charset="0"/>
                <a:cs typeface="Calibri" charset="0"/>
              </a:rPr>
              <a:t>Output is written</a:t>
            </a:r>
          </a:p>
          <a:p>
            <a:pPr algn="ctr"/>
            <a:r>
              <a:rPr lang="en-US" sz="1600" dirty="0">
                <a:latin typeface="Calibri" charset="0"/>
                <a:ea typeface="Calibri" charset="0"/>
                <a:cs typeface="Calibri" charset="0"/>
              </a:rPr>
              <a:t> to stable storage</a:t>
            </a:r>
            <a:endParaRPr lang="fr-FR" sz="1600" dirty="0">
              <a:latin typeface="Calibri" charset="0"/>
              <a:ea typeface="Calibri" charset="0"/>
              <a:cs typeface="Calibri" charset="0"/>
            </a:endParaRPr>
          </a:p>
        </p:txBody>
      </p:sp>
      <p:sp>
        <p:nvSpPr>
          <p:cNvPr id="12" name="TextBox 11">
            <a:extLst>
              <a:ext uri="{FF2B5EF4-FFF2-40B4-BE49-F238E27FC236}">
                <a16:creationId xmlns:a16="http://schemas.microsoft.com/office/drawing/2014/main" id="{EAB2D2FF-7D63-3B44-AB56-9C03951374ED}"/>
              </a:ext>
            </a:extLst>
          </p:cNvPr>
          <p:cNvSpPr txBox="1"/>
          <p:nvPr/>
        </p:nvSpPr>
        <p:spPr>
          <a:xfrm>
            <a:off x="920552" y="6075596"/>
            <a:ext cx="6161174" cy="338554"/>
          </a:xfrm>
          <a:prstGeom prst="rect">
            <a:avLst/>
          </a:prstGeom>
          <a:noFill/>
        </p:spPr>
        <p:txBody>
          <a:bodyPr wrap="none" rtlCol="0">
            <a:spAutoFit/>
          </a:bodyPr>
          <a:lstStyle/>
          <a:p>
            <a:r>
              <a:rPr lang="en-US" sz="1600" b="1">
                <a:latin typeface="Calibri" charset="0"/>
                <a:cs typeface="Calibri" charset="0"/>
              </a:rPr>
              <a:t>Important: the reducers can only start after all mappers have finished!</a:t>
            </a:r>
          </a:p>
        </p:txBody>
      </p:sp>
    </p:spTree>
    <p:extLst>
      <p:ext uri="{BB962C8B-B14F-4D97-AF65-F5344CB8AC3E}">
        <p14:creationId xmlns:p14="http://schemas.microsoft.com/office/powerpoint/2010/main" val="2922997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4FFA-E588-6147-9A29-1AC351E73081}"/>
              </a:ext>
            </a:extLst>
          </p:cNvPr>
          <p:cNvSpPr>
            <a:spLocks noGrp="1"/>
          </p:cNvSpPr>
          <p:nvPr>
            <p:ph type="title"/>
          </p:nvPr>
        </p:nvSpPr>
        <p:spPr>
          <a:xfrm>
            <a:off x="165100" y="304800"/>
            <a:ext cx="8997950" cy="914400"/>
          </a:xfrm>
        </p:spPr>
        <p:txBody>
          <a:bodyPr/>
          <a:lstStyle/>
          <a:p>
            <a:r>
              <a:rPr lang="en-US"/>
              <a:t>Refined Map-Reduce Programming Model</a:t>
            </a:r>
          </a:p>
        </p:txBody>
      </p:sp>
      <p:pic>
        <p:nvPicPr>
          <p:cNvPr id="6" name="Content Placeholder 5">
            <a:extLst>
              <a:ext uri="{FF2B5EF4-FFF2-40B4-BE49-F238E27FC236}">
                <a16:creationId xmlns:a16="http://schemas.microsoft.com/office/drawing/2014/main" id="{42A9400B-E3D3-6247-BE37-21B88CDDD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88" y="1336359"/>
            <a:ext cx="5435973" cy="5029200"/>
          </a:xfrm>
        </p:spPr>
      </p:pic>
      <p:sp>
        <p:nvSpPr>
          <p:cNvPr id="4" name="Footer Placeholder 3">
            <a:extLst>
              <a:ext uri="{FF2B5EF4-FFF2-40B4-BE49-F238E27FC236}">
                <a16:creationId xmlns:a16="http://schemas.microsoft.com/office/drawing/2014/main" id="{636F18C6-92C7-024F-B54C-549B1C35A585}"/>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8" name="Rectangle 7">
            <a:extLst>
              <a:ext uri="{FF2B5EF4-FFF2-40B4-BE49-F238E27FC236}">
                <a16:creationId xmlns:a16="http://schemas.microsoft.com/office/drawing/2014/main" id="{41EAECEE-0908-024D-B024-69AD416B7ABB}"/>
              </a:ext>
            </a:extLst>
          </p:cNvPr>
          <p:cNvSpPr/>
          <p:nvPr/>
        </p:nvSpPr>
        <p:spPr>
          <a:xfrm>
            <a:off x="6060829" y="2708920"/>
            <a:ext cx="3596306" cy="2062103"/>
          </a:xfrm>
          <a:prstGeom prst="rect">
            <a:avLst/>
          </a:prstGeom>
        </p:spPr>
        <p:txBody>
          <a:bodyPr wrap="none">
            <a:spAutoFit/>
          </a:bodyPr>
          <a:lstStyle/>
          <a:p>
            <a:pPr algn="ctr"/>
            <a:r>
              <a:rPr lang="en-US" sz="1600" b="1" dirty="0">
                <a:latin typeface="Calibri" charset="0"/>
                <a:ea typeface="Calibri" charset="0"/>
                <a:cs typeface="Calibri" charset="0"/>
              </a:rPr>
              <a:t>Combiners</a:t>
            </a:r>
            <a:r>
              <a:rPr lang="en-US" sz="1600" dirty="0">
                <a:latin typeface="Calibri" charset="0"/>
                <a:ea typeface="Calibri" charset="0"/>
                <a:cs typeface="Calibri" charset="0"/>
              </a:rPr>
              <a:t> work like reducers, </a:t>
            </a:r>
          </a:p>
          <a:p>
            <a:pPr algn="ctr"/>
            <a:r>
              <a:rPr lang="en-US" sz="1600" dirty="0">
                <a:latin typeface="Calibri" charset="0"/>
                <a:ea typeface="Calibri" charset="0"/>
                <a:cs typeface="Calibri" charset="0"/>
              </a:rPr>
              <a:t>but only on the local data of a mapper</a:t>
            </a:r>
          </a:p>
          <a:p>
            <a:pPr algn="ctr"/>
            <a:endParaRPr lang="en-US" sz="1600" dirty="0">
              <a:latin typeface="Calibri" charset="0"/>
              <a:ea typeface="Calibri" charset="0"/>
              <a:cs typeface="Calibri" charset="0"/>
            </a:endParaRPr>
          </a:p>
          <a:p>
            <a:pPr algn="ctr"/>
            <a:r>
              <a:rPr lang="en-US" sz="1600" b="1" dirty="0" err="1">
                <a:latin typeface="Consolas" charset="0"/>
                <a:cs typeface="Consolas" charset="0"/>
              </a:rPr>
              <a:t>def</a:t>
            </a:r>
            <a:r>
              <a:rPr lang="en-US" sz="1600" b="1" dirty="0">
                <a:latin typeface="Consolas" charset="0"/>
                <a:cs typeface="Consolas" charset="0"/>
              </a:rPr>
              <a:t> </a:t>
            </a:r>
            <a:r>
              <a:rPr lang="en-US" sz="1600" dirty="0">
                <a:latin typeface="Consolas" charset="0"/>
                <a:cs typeface="Consolas" charset="0"/>
              </a:rPr>
              <a:t>combiner(key, values): </a:t>
            </a:r>
            <a:br>
              <a:rPr lang="en-US" sz="1600" dirty="0">
                <a:latin typeface="Consolas" charset="0"/>
                <a:cs typeface="Consolas" charset="0"/>
              </a:rPr>
            </a:br>
            <a:r>
              <a:rPr lang="en-US" sz="1600" dirty="0">
                <a:latin typeface="Consolas" charset="0"/>
                <a:cs typeface="Consolas" charset="0"/>
              </a:rPr>
              <a:t>output(key, sum(values))</a:t>
            </a:r>
            <a:endParaRPr lang="en-US" sz="1600" dirty="0">
              <a:latin typeface="Calibri" charset="0"/>
              <a:ea typeface="Calibri" charset="0"/>
              <a:cs typeface="Calibri" charset="0"/>
            </a:endParaRPr>
          </a:p>
          <a:p>
            <a:pPr algn="ctr"/>
            <a:r>
              <a:rPr lang="en-US" sz="1600" dirty="0">
                <a:latin typeface="Calibri" charset="0"/>
                <a:ea typeface="Calibri" charset="0"/>
                <a:cs typeface="Calibri" charset="0"/>
              </a:rPr>
              <a:t> </a:t>
            </a:r>
          </a:p>
          <a:p>
            <a:pPr algn="ctr"/>
            <a:r>
              <a:rPr lang="en-US" sz="1600" b="1" dirty="0">
                <a:latin typeface="Calibri" charset="0"/>
                <a:ea typeface="Calibri" charset="0"/>
                <a:cs typeface="Calibri" charset="0"/>
              </a:rPr>
              <a:t>Partitioners</a:t>
            </a:r>
            <a:r>
              <a:rPr lang="en-US" sz="1600" dirty="0">
                <a:latin typeface="Calibri" charset="0"/>
                <a:ea typeface="Calibri" charset="0"/>
                <a:cs typeface="Calibri" charset="0"/>
              </a:rPr>
              <a:t> allow to control the strategy </a:t>
            </a:r>
          </a:p>
          <a:p>
            <a:pPr algn="ctr"/>
            <a:r>
              <a:rPr lang="en-US" sz="1600" dirty="0">
                <a:latin typeface="Calibri" charset="0"/>
                <a:ea typeface="Calibri" charset="0"/>
                <a:cs typeface="Calibri" charset="0"/>
              </a:rPr>
              <a:t>for distributing keys to reducers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3904812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AAD3-3FB2-4840-8EBC-459832B6ACFF}"/>
              </a:ext>
            </a:extLst>
          </p:cNvPr>
          <p:cNvSpPr>
            <a:spLocks noGrp="1"/>
          </p:cNvSpPr>
          <p:nvPr>
            <p:ph type="title"/>
          </p:nvPr>
        </p:nvSpPr>
        <p:spPr/>
        <p:txBody>
          <a:bodyPr/>
          <a:lstStyle/>
          <a:p>
            <a:r>
              <a:rPr lang="en-US"/>
              <a:t>What the Programmer Controls (and not)</a:t>
            </a:r>
          </a:p>
        </p:txBody>
      </p:sp>
      <p:sp>
        <p:nvSpPr>
          <p:cNvPr id="3" name="Content Placeholder 2">
            <a:extLst>
              <a:ext uri="{FF2B5EF4-FFF2-40B4-BE49-F238E27FC236}">
                <a16:creationId xmlns:a16="http://schemas.microsoft.com/office/drawing/2014/main" id="{AF61A118-ED82-B749-969C-8208778DDBFE}"/>
              </a:ext>
            </a:extLst>
          </p:cNvPr>
          <p:cNvSpPr>
            <a:spLocks noGrp="1"/>
          </p:cNvSpPr>
          <p:nvPr>
            <p:ph idx="1"/>
          </p:nvPr>
        </p:nvSpPr>
        <p:spPr/>
        <p:txBody>
          <a:bodyPr/>
          <a:lstStyle/>
          <a:p>
            <a:pPr marL="0" indent="0"/>
            <a:r>
              <a:rPr lang="en-US" sz="2800"/>
              <a:t>The programmer controls</a:t>
            </a:r>
          </a:p>
          <a:p>
            <a:pPr marL="857250" lvl="1" indent="-457200">
              <a:buFont typeface="Arial" panose="020B0604020202020204" pitchFamily="34" charset="0"/>
              <a:buChar char="•"/>
            </a:pPr>
            <a:r>
              <a:rPr lang="en-US" sz="2400"/>
              <a:t>Key-value data structures (can be complex)</a:t>
            </a:r>
          </a:p>
          <a:p>
            <a:pPr marL="857250" lvl="1" indent="-457200">
              <a:buFont typeface="Arial" panose="020B0604020202020204" pitchFamily="34" charset="0"/>
              <a:buChar char="•"/>
            </a:pPr>
            <a:r>
              <a:rPr lang="en-US" sz="2400"/>
              <a:t>Maintenance of state in mappers and reducers</a:t>
            </a:r>
          </a:p>
          <a:p>
            <a:pPr marL="857250" lvl="1" indent="-457200">
              <a:buFont typeface="Arial" panose="020B0604020202020204" pitchFamily="34" charset="0"/>
              <a:buChar char="•"/>
            </a:pPr>
            <a:r>
              <a:rPr lang="en-US" sz="2400"/>
              <a:t>Sort order of intermediate key-value pairs</a:t>
            </a:r>
          </a:p>
          <a:p>
            <a:pPr marL="857250" lvl="1" indent="-457200">
              <a:buFont typeface="Arial" panose="020B0604020202020204" pitchFamily="34" charset="0"/>
              <a:buChar char="•"/>
            </a:pPr>
            <a:r>
              <a:rPr lang="en-US" sz="2400"/>
              <a:t>Partitioning scheme on the key space</a:t>
            </a:r>
          </a:p>
          <a:p>
            <a:r>
              <a:rPr lang="en-US" sz="2800"/>
              <a:t>The map-reduce platform controls</a:t>
            </a:r>
          </a:p>
          <a:p>
            <a:pPr marL="857250" lvl="1" indent="-457200">
              <a:buFont typeface="Arial" panose="020B0604020202020204" pitchFamily="34" charset="0"/>
              <a:buChar char="•"/>
            </a:pPr>
            <a:r>
              <a:rPr lang="en-US" sz="2400"/>
              <a:t>where the mappers and reducers run</a:t>
            </a:r>
          </a:p>
          <a:p>
            <a:pPr marL="857250" lvl="1" indent="-457200">
              <a:buFont typeface="Arial" panose="020B0604020202020204" pitchFamily="34" charset="0"/>
              <a:buChar char="•"/>
            </a:pPr>
            <a:r>
              <a:rPr lang="en-US" sz="2400"/>
              <a:t>when a mapper and reducer starts and terminates</a:t>
            </a:r>
          </a:p>
          <a:p>
            <a:pPr marL="857250" lvl="1" indent="-457200">
              <a:buFont typeface="Arial" panose="020B0604020202020204" pitchFamily="34" charset="0"/>
              <a:buChar char="•"/>
            </a:pPr>
            <a:r>
              <a:rPr lang="en-US" sz="2400"/>
              <a:t>which input data is assigned to a specific mapper</a:t>
            </a:r>
          </a:p>
          <a:p>
            <a:pPr marL="857250" lvl="1" indent="-457200">
              <a:buFont typeface="Arial" panose="020B0604020202020204" pitchFamily="34" charset="0"/>
              <a:buChar char="•"/>
            </a:pPr>
            <a:r>
              <a:rPr lang="en-US" sz="2400"/>
              <a:t>which intermediate key-value pairs are processed by a specific reducer</a:t>
            </a:r>
          </a:p>
          <a:p>
            <a:pPr marL="457200" indent="-457200">
              <a:buFont typeface="Arial" panose="020B0604020202020204" pitchFamily="34" charset="0"/>
              <a:buChar char="•"/>
            </a:pPr>
            <a:endParaRPr lang="en-US" sz="2800"/>
          </a:p>
        </p:txBody>
      </p:sp>
      <p:sp>
        <p:nvSpPr>
          <p:cNvPr id="4" name="Footer Placeholder 3">
            <a:extLst>
              <a:ext uri="{FF2B5EF4-FFF2-40B4-BE49-F238E27FC236}">
                <a16:creationId xmlns:a16="http://schemas.microsoft.com/office/drawing/2014/main" id="{93C3E308-B1A6-614D-B9A3-027C5A97B393}"/>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699213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E8E0-EFB1-9542-BA31-0E9D8B68DF94}"/>
              </a:ext>
            </a:extLst>
          </p:cNvPr>
          <p:cNvSpPr>
            <a:spLocks noGrp="1"/>
          </p:cNvSpPr>
          <p:nvPr>
            <p:ph type="title"/>
          </p:nvPr>
        </p:nvSpPr>
        <p:spPr/>
        <p:txBody>
          <a:bodyPr/>
          <a:lstStyle/>
          <a:p>
            <a:r>
              <a:rPr lang="en-US"/>
              <a:t>Inverted File Construction Using Map-Reduce </a:t>
            </a:r>
          </a:p>
        </p:txBody>
      </p:sp>
      <p:sp>
        <p:nvSpPr>
          <p:cNvPr id="4" name="Footer Placeholder 3">
            <a:extLst>
              <a:ext uri="{FF2B5EF4-FFF2-40B4-BE49-F238E27FC236}">
                <a16:creationId xmlns:a16="http://schemas.microsoft.com/office/drawing/2014/main" id="{422B33B5-917C-F343-B201-16109B95B8B4}"/>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5" name="Content Placeholder 5">
            <a:extLst>
              <a:ext uri="{FF2B5EF4-FFF2-40B4-BE49-F238E27FC236}">
                <a16:creationId xmlns:a16="http://schemas.microsoft.com/office/drawing/2014/main" id="{CFAF514C-DD28-C146-A82F-7CC1DCF06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72480" y="1341438"/>
            <a:ext cx="5759101"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a:extLst>
              <a:ext uri="{FF2B5EF4-FFF2-40B4-BE49-F238E27FC236}">
                <a16:creationId xmlns:a16="http://schemas.microsoft.com/office/drawing/2014/main" id="{79D056BF-3930-374D-83DE-F98CB16490F4}"/>
              </a:ext>
            </a:extLst>
          </p:cNvPr>
          <p:cNvSpPr/>
          <p:nvPr/>
        </p:nvSpPr>
        <p:spPr>
          <a:xfrm>
            <a:off x="5817096" y="2276872"/>
            <a:ext cx="3635740" cy="338554"/>
          </a:xfrm>
          <a:prstGeom prst="rect">
            <a:avLst/>
          </a:prstGeom>
        </p:spPr>
        <p:txBody>
          <a:bodyPr wrap="none">
            <a:spAutoFit/>
          </a:bodyPr>
          <a:lstStyle/>
          <a:p>
            <a:pPr algn="ctr"/>
            <a:r>
              <a:rPr lang="en-US" sz="1600" dirty="0">
                <a:latin typeface="Calibri" charset="0"/>
                <a:ea typeface="Calibri" charset="0"/>
                <a:cs typeface="Calibri" charset="0"/>
              </a:rPr>
              <a:t>Mappers extract postings from document</a:t>
            </a:r>
            <a:endParaRPr lang="fr-FR" sz="1600" dirty="0">
              <a:latin typeface="Calibri" charset="0"/>
              <a:ea typeface="Calibri" charset="0"/>
              <a:cs typeface="Calibri" charset="0"/>
            </a:endParaRPr>
          </a:p>
        </p:txBody>
      </p:sp>
      <p:sp>
        <p:nvSpPr>
          <p:cNvPr id="7" name="Rectangle 6">
            <a:extLst>
              <a:ext uri="{FF2B5EF4-FFF2-40B4-BE49-F238E27FC236}">
                <a16:creationId xmlns:a16="http://schemas.microsoft.com/office/drawing/2014/main" id="{7178433E-743F-3941-8379-AA557CC12A23}"/>
              </a:ext>
            </a:extLst>
          </p:cNvPr>
          <p:cNvSpPr/>
          <p:nvPr/>
        </p:nvSpPr>
        <p:spPr>
          <a:xfrm>
            <a:off x="6031581" y="3959096"/>
            <a:ext cx="2969980" cy="338554"/>
          </a:xfrm>
          <a:prstGeom prst="rect">
            <a:avLst/>
          </a:prstGeom>
        </p:spPr>
        <p:txBody>
          <a:bodyPr wrap="none">
            <a:spAutoFit/>
          </a:bodyPr>
          <a:lstStyle/>
          <a:p>
            <a:pPr algn="ctr"/>
            <a:r>
              <a:rPr lang="en-US" sz="1600" dirty="0">
                <a:latin typeface="Calibri" charset="0"/>
                <a:ea typeface="Calibri" charset="0"/>
                <a:cs typeface="Calibri" charset="0"/>
              </a:rPr>
              <a:t>Postings are provided to reducers</a:t>
            </a:r>
            <a:endParaRPr lang="fr-FR" sz="1600" dirty="0">
              <a:latin typeface="Calibri" charset="0"/>
              <a:ea typeface="Calibri" charset="0"/>
              <a:cs typeface="Calibri" charset="0"/>
            </a:endParaRPr>
          </a:p>
        </p:txBody>
      </p:sp>
      <p:sp>
        <p:nvSpPr>
          <p:cNvPr id="8" name="Rectangle 7">
            <a:extLst>
              <a:ext uri="{FF2B5EF4-FFF2-40B4-BE49-F238E27FC236}">
                <a16:creationId xmlns:a16="http://schemas.microsoft.com/office/drawing/2014/main" id="{DCFD0BC8-3CDB-484E-9C68-86E248D58DAE}"/>
              </a:ext>
            </a:extLst>
          </p:cNvPr>
          <p:cNvSpPr/>
          <p:nvPr/>
        </p:nvSpPr>
        <p:spPr>
          <a:xfrm>
            <a:off x="6074326" y="5373216"/>
            <a:ext cx="2842894" cy="338554"/>
          </a:xfrm>
          <a:prstGeom prst="rect">
            <a:avLst/>
          </a:prstGeom>
        </p:spPr>
        <p:txBody>
          <a:bodyPr wrap="none">
            <a:spAutoFit/>
          </a:bodyPr>
          <a:lstStyle/>
          <a:p>
            <a:pPr algn="ctr"/>
            <a:r>
              <a:rPr lang="en-US" sz="1600" dirty="0">
                <a:latin typeface="Calibri" charset="0"/>
                <a:ea typeface="Calibri" charset="0"/>
                <a:cs typeface="Calibri" charset="0"/>
              </a:rPr>
              <a:t>Reducers aggregate posting lists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16121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283C-62D5-334A-80F7-0857C0778A1C}"/>
              </a:ext>
            </a:extLst>
          </p:cNvPr>
          <p:cNvSpPr>
            <a:spLocks noGrp="1"/>
          </p:cNvSpPr>
          <p:nvPr>
            <p:ph type="title"/>
          </p:nvPr>
        </p:nvSpPr>
        <p:spPr/>
        <p:txBody>
          <a:bodyPr/>
          <a:lstStyle/>
          <a:p>
            <a:r>
              <a:rPr lang="en-US"/>
              <a:t>Inverted File Construction Program</a:t>
            </a:r>
          </a:p>
        </p:txBody>
      </p:sp>
      <p:sp>
        <p:nvSpPr>
          <p:cNvPr id="3" name="Content Placeholder 2">
            <a:extLst>
              <a:ext uri="{FF2B5EF4-FFF2-40B4-BE49-F238E27FC236}">
                <a16:creationId xmlns:a16="http://schemas.microsoft.com/office/drawing/2014/main" id="{35B7BD15-9B10-0943-860A-19AD0C764DCB}"/>
              </a:ext>
            </a:extLst>
          </p:cNvPr>
          <p:cNvSpPr>
            <a:spLocks noGrp="1"/>
          </p:cNvSpPr>
          <p:nvPr>
            <p:ph idx="1"/>
          </p:nvPr>
        </p:nvSpPr>
        <p:spPr>
          <a:xfrm>
            <a:off x="193674" y="1341438"/>
            <a:ext cx="9151813" cy="5029200"/>
          </a:xfrm>
        </p:spPr>
        <p:txBody>
          <a:bodyPr/>
          <a:lstStyle/>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mapper(document, text):</a:t>
            </a:r>
          </a:p>
          <a:p>
            <a:r>
              <a:rPr lang="en-US" sz="2400" dirty="0">
                <a:latin typeface="Consolas" charset="0"/>
                <a:cs typeface="Consolas" charset="0"/>
              </a:rPr>
              <a:t>		f = {}</a:t>
            </a:r>
          </a:p>
          <a:p>
            <a:r>
              <a:rPr lang="en-US" sz="2400" dirty="0">
                <a:latin typeface="Consolas" charset="0"/>
                <a:cs typeface="Consolas" charset="0"/>
              </a:rPr>
              <a:t>  		</a:t>
            </a:r>
            <a:r>
              <a:rPr lang="en-US" sz="2400" b="1" dirty="0" err="1">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 </a:t>
            </a:r>
            <a:r>
              <a:rPr lang="en-US" sz="2400" dirty="0" err="1">
                <a:latin typeface="Consolas" charset="0"/>
                <a:cs typeface="Consolas" charset="0"/>
              </a:rPr>
              <a:t>text.split</a:t>
            </a:r>
            <a:r>
              <a:rPr lang="en-US" sz="2400" dirty="0">
                <a:latin typeface="Consolas" charset="0"/>
                <a:cs typeface="Consolas" charset="0"/>
              </a:rPr>
              <a:t>(): f[word] += 1</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a:t>
            </a:r>
            <a:r>
              <a:rPr lang="en-US" sz="2400" dirty="0">
                <a:latin typeface="Consolas" charset="0"/>
                <a:cs typeface="Consolas" charset="0"/>
              </a:rPr>
              <a:t> f.keys(): </a:t>
            </a:r>
          </a:p>
          <a:p>
            <a:r>
              <a:rPr lang="en-US" sz="2400" dirty="0">
                <a:latin typeface="Consolas" charset="0"/>
                <a:cs typeface="Consolas" charset="0"/>
              </a:rPr>
              <a:t>			output(word, (document, f[word]))</a:t>
            </a:r>
          </a:p>
          <a:p>
            <a:r>
              <a:rPr lang="en-US" sz="2400" dirty="0">
                <a:latin typeface="Consolas" charset="0"/>
                <a:cs typeface="Consolas" charset="0"/>
              </a:rPr>
              <a:t>		</a:t>
            </a:r>
            <a:endParaRPr lang="en-US" sz="2400" b="1" dirty="0">
              <a:latin typeface="Consolas" charset="0"/>
              <a:cs typeface="Consolas" charset="0"/>
            </a:endParaRPr>
          </a:p>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reducer(key, postings): </a:t>
            </a:r>
          </a:p>
          <a:p>
            <a:r>
              <a:rPr lang="en-US" sz="2400" dirty="0">
                <a:latin typeface="Consolas" charset="0"/>
                <a:cs typeface="Consolas" charset="0"/>
              </a:rPr>
              <a:t>		p = []</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d, f </a:t>
            </a:r>
            <a:r>
              <a:rPr lang="en-US" sz="2400" b="1" dirty="0">
                <a:latin typeface="Consolas" charset="0"/>
                <a:cs typeface="Consolas" charset="0"/>
              </a:rPr>
              <a:t>in</a:t>
            </a:r>
            <a:r>
              <a:rPr lang="en-US" sz="2400" dirty="0">
                <a:latin typeface="Consolas" charset="0"/>
                <a:cs typeface="Consolas" charset="0"/>
              </a:rPr>
              <a:t> postings: p.append((d, f))</a:t>
            </a:r>
          </a:p>
          <a:p>
            <a:r>
              <a:rPr lang="en-US" sz="2400" dirty="0">
                <a:latin typeface="Consolas" charset="0"/>
                <a:cs typeface="Consolas" charset="0"/>
              </a:rPr>
              <a:t>		p.sort()</a:t>
            </a:r>
          </a:p>
          <a:p>
            <a:r>
              <a:rPr lang="en-US" sz="2400" dirty="0">
                <a:latin typeface="Consolas" charset="0"/>
                <a:cs typeface="Consolas" charset="0"/>
              </a:rPr>
              <a:t>		output(key, p)</a:t>
            </a:r>
          </a:p>
          <a:p>
            <a:endParaRPr lang="en-US" sz="2400"/>
          </a:p>
        </p:txBody>
      </p:sp>
      <p:sp>
        <p:nvSpPr>
          <p:cNvPr id="4" name="Footer Placeholder 3">
            <a:extLst>
              <a:ext uri="{FF2B5EF4-FFF2-40B4-BE49-F238E27FC236}">
                <a16:creationId xmlns:a16="http://schemas.microsoft.com/office/drawing/2014/main" id="{17917CFA-A621-4C4F-BDFE-1B42283E7B1D}"/>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1309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536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Term Search</a:t>
            </a:r>
          </a:p>
        </p:txBody>
      </p:sp>
      <p:sp>
        <p:nvSpPr>
          <p:cNvPr id="15364" name="Rectangle 3"/>
          <p:cNvSpPr>
            <a:spLocks noGrp="1" noChangeArrowheads="1"/>
          </p:cNvSpPr>
          <p:nvPr>
            <p:ph type="body" idx="1"/>
          </p:nvPr>
        </p:nvSpPr>
        <p:spPr>
          <a:xfrm>
            <a:off x="560512" y="1340768"/>
            <a:ext cx="8305800" cy="5029200"/>
          </a:xfrm>
          <a:noFill/>
        </p:spPr>
        <p:txBody>
          <a:bodyPr vert="horz" wrap="square" lIns="92075" tIns="46038" rIns="92075" bIns="46038" numCol="1" anchor="t" anchorCtr="0" compatLnSpc="1">
            <a:prstTxWarp prst="textNoShape">
              <a:avLst/>
            </a:prstTxWarp>
          </a:bodyPr>
          <a:lstStyle/>
          <a:p>
            <a:pPr eaLnBrk="1" hangingPunct="1"/>
            <a:r>
              <a:rPr lang="en-US" sz="2800" dirty="0"/>
              <a:t>Problem: text retrieval algorithms need to find words in documents efficiently </a:t>
            </a:r>
          </a:p>
          <a:p>
            <a:pPr lvl="1" eaLnBrk="1" hangingPunct="1"/>
            <a:r>
              <a:rPr lang="en-US" sz="2400" dirty="0"/>
              <a:t>Boolean, probabilistic and vector space retrieval</a:t>
            </a:r>
          </a:p>
          <a:p>
            <a:pPr lvl="1" eaLnBrk="1" hangingPunct="1"/>
            <a:r>
              <a:rPr lang="en-US" sz="2400" dirty="0"/>
              <a:t>Given index term k</a:t>
            </a:r>
            <a:r>
              <a:rPr lang="en-US" sz="2400" baseline="-25000" dirty="0"/>
              <a:t>i</a:t>
            </a:r>
            <a:r>
              <a:rPr lang="en-US" sz="2400" dirty="0"/>
              <a:t>, find document d</a:t>
            </a:r>
            <a:r>
              <a:rPr lang="en-US" sz="2400" baseline="-25000" dirty="0"/>
              <a:t>j</a:t>
            </a:r>
            <a:endParaRPr lang="en-US" sz="24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p:txBody>
      </p:sp>
      <p:sp>
        <p:nvSpPr>
          <p:cNvPr id="15365" name="Rectangle 4"/>
          <p:cNvSpPr>
            <a:spLocks noChangeArrowheads="1"/>
          </p:cNvSpPr>
          <p:nvPr/>
        </p:nvSpPr>
        <p:spPr bwMode="auto">
          <a:xfrm>
            <a:off x="3584848" y="3573016"/>
            <a:ext cx="5616624" cy="273630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 A Course on Integral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B2 Attractors for Semigroups and Evolution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B3 Automatic Differentiation of Algorithms: Theory, Implementation, and Application</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B4 Geometrical Aspects of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B5 Ideals, Varieties, and Algorithms: An Introduction to Computational Algebraic Geometry and Commutative Algebra</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B6 Introduction to Hamiltonian Dynamical Systems and the N-Body Problem</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B7 Knapsack Problems: Algorithms and Computer Implementations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B8 Methods of Solving Singular Systems of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B9 Nonlinear Systems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B10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B11 Oscillation Theory for Neutral Differential Equations with Delay</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B12 Oscillation Theory of Delay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B13 Pseudodifferential Operators and Nonlinear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B14 Sinc Methods for Quadrature and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B15 Stability of Stochastic Differential Equations with Respect to Semi-Martingales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B16 The Boundary Integral Approach to Static and Dynamic Contact Problems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B17 The Double Mellin-Barnes Type Integrals and Their Applications to Convolution Theory</a:t>
            </a:r>
          </a:p>
        </p:txBody>
      </p:sp>
      <p:sp>
        <p:nvSpPr>
          <p:cNvPr id="15366" name="Rectangle 5"/>
          <p:cNvSpPr>
            <a:spLocks noChangeArrowheads="1"/>
          </p:cNvSpPr>
          <p:nvPr/>
        </p:nvSpPr>
        <p:spPr bwMode="auto">
          <a:xfrm>
            <a:off x="1270559" y="3934966"/>
            <a:ext cx="1339276" cy="400110"/>
          </a:xfrm>
          <a:prstGeom prst="rect">
            <a:avLst/>
          </a:prstGeom>
          <a:noFill/>
          <a:ln w="9525" algn="ctr">
            <a:noFill/>
            <a:miter lim="800000"/>
            <a:headEnd/>
            <a:tailEnd/>
          </a:ln>
        </p:spPr>
        <p:txBody>
          <a:bodyPr wrap="none">
            <a:spAutoFit/>
          </a:bodyPr>
          <a:lstStyle/>
          <a:p>
            <a:r>
              <a:rPr lang="en-US" sz="2000" dirty="0">
                <a:latin typeface="Calibri" charset="0"/>
                <a:ea typeface="Calibri" charset="0"/>
                <a:cs typeface="Calibri" charset="0"/>
              </a:rPr>
              <a:t>application</a:t>
            </a:r>
          </a:p>
        </p:txBody>
      </p:sp>
      <p:sp>
        <p:nvSpPr>
          <p:cNvPr id="15367" name="Line 6"/>
          <p:cNvSpPr>
            <a:spLocks noChangeShapeType="1"/>
          </p:cNvSpPr>
          <p:nvPr/>
        </p:nvSpPr>
        <p:spPr bwMode="auto">
          <a:xfrm>
            <a:off x="2648224" y="4150866"/>
            <a:ext cx="720725" cy="0"/>
          </a:xfrm>
          <a:prstGeom prst="line">
            <a:avLst/>
          </a:prstGeom>
          <a:noFill/>
          <a:ln w="9525">
            <a:solidFill>
              <a:schemeClr val="tx1"/>
            </a:solidFill>
            <a:round/>
            <a:headEnd/>
            <a:tailEnd type="triangle" w="med" len="med"/>
          </a:ln>
        </p:spPr>
        <p:txBody>
          <a:bodyPr>
            <a:spAutoFit/>
          </a:bodyPr>
          <a:lstStyle/>
          <a:p>
            <a:endParaRPr lang="en-US"/>
          </a:p>
        </p:txBody>
      </p:sp>
      <p:sp>
        <p:nvSpPr>
          <p:cNvPr id="15368" name="Line 7"/>
          <p:cNvSpPr>
            <a:spLocks noChangeShapeType="1"/>
          </p:cNvSpPr>
          <p:nvPr/>
        </p:nvSpPr>
        <p:spPr bwMode="auto">
          <a:xfrm>
            <a:off x="2648224" y="5014466"/>
            <a:ext cx="720725" cy="0"/>
          </a:xfrm>
          <a:prstGeom prst="line">
            <a:avLst/>
          </a:prstGeom>
          <a:noFill/>
          <a:ln w="9525">
            <a:solidFill>
              <a:schemeClr val="tx1"/>
            </a:solidFill>
            <a:round/>
            <a:headEnd type="triangle" w="med" len="med"/>
            <a:tailEnd/>
          </a:ln>
        </p:spPr>
        <p:txBody>
          <a:bodyPr>
            <a:spAutoFit/>
          </a:bodyPr>
          <a:lstStyle/>
          <a:p>
            <a:endParaRPr lang="en-US"/>
          </a:p>
        </p:txBody>
      </p:sp>
      <p:sp>
        <p:nvSpPr>
          <p:cNvPr id="15369" name="Rectangle 8"/>
          <p:cNvSpPr>
            <a:spLocks noChangeArrowheads="1"/>
          </p:cNvSpPr>
          <p:nvPr/>
        </p:nvSpPr>
        <p:spPr bwMode="auto">
          <a:xfrm>
            <a:off x="1451138" y="4798566"/>
            <a:ext cx="974946" cy="400110"/>
          </a:xfrm>
          <a:prstGeom prst="rect">
            <a:avLst/>
          </a:prstGeom>
          <a:noFill/>
          <a:ln w="9525" algn="ctr">
            <a:noFill/>
            <a:miter lim="800000"/>
            <a:headEnd/>
            <a:tailEnd/>
          </a:ln>
        </p:spPr>
        <p:txBody>
          <a:bodyPr wrap="none">
            <a:spAutoFit/>
          </a:bodyPr>
          <a:lstStyle/>
          <a:p>
            <a:r>
              <a:rPr lang="en-US" sz="2000">
                <a:latin typeface="Calibri" charset="0"/>
                <a:ea typeface="Calibri" charset="0"/>
                <a:cs typeface="Calibri" charset="0"/>
              </a:rPr>
              <a:t>B3, B17</a:t>
            </a:r>
          </a:p>
        </p:txBody>
      </p:sp>
    </p:spTree>
    <p:extLst>
      <p:ext uri="{BB962C8B-B14F-4D97-AF65-F5344CB8AC3E}">
        <p14:creationId xmlns:p14="http://schemas.microsoft.com/office/powerpoint/2010/main" val="328388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B979-EFBF-F142-A0BF-3B3ECC354BA7}"/>
              </a:ext>
            </a:extLst>
          </p:cNvPr>
          <p:cNvSpPr>
            <a:spLocks noGrp="1"/>
          </p:cNvSpPr>
          <p:nvPr>
            <p:ph type="title"/>
          </p:nvPr>
        </p:nvSpPr>
        <p:spPr/>
        <p:txBody>
          <a:bodyPr/>
          <a:lstStyle/>
          <a:p>
            <a:r>
              <a:rPr lang="en-US"/>
              <a:t>Other Applications of Map-Reduce</a:t>
            </a:r>
          </a:p>
        </p:txBody>
      </p:sp>
      <p:sp>
        <p:nvSpPr>
          <p:cNvPr id="3" name="Content Placeholder 2">
            <a:extLst>
              <a:ext uri="{FF2B5EF4-FFF2-40B4-BE49-F238E27FC236}">
                <a16:creationId xmlns:a16="http://schemas.microsoft.com/office/drawing/2014/main" id="{4B7E6EFB-651D-FB41-B41A-9E01A75803AB}"/>
              </a:ext>
            </a:extLst>
          </p:cNvPr>
          <p:cNvSpPr>
            <a:spLocks noGrp="1"/>
          </p:cNvSpPr>
          <p:nvPr>
            <p:ph idx="1"/>
          </p:nvPr>
        </p:nvSpPr>
        <p:spPr/>
        <p:txBody>
          <a:bodyPr/>
          <a:lstStyle/>
          <a:p>
            <a:pPr marL="0" indent="0"/>
            <a:r>
              <a:rPr lang="en-US"/>
              <a:t>Framework is used in many other tasks, particular for text and Web data processing</a:t>
            </a:r>
          </a:p>
          <a:p>
            <a:pPr marL="857250" lvl="1" indent="-457200">
              <a:buFont typeface="Arial" panose="020B0604020202020204" pitchFamily="34" charset="0"/>
              <a:buChar char="•"/>
            </a:pPr>
            <a:r>
              <a:rPr lang="en-US"/>
              <a:t>Graph processing (e.g. PageRank)</a:t>
            </a:r>
          </a:p>
          <a:p>
            <a:pPr marL="857250" lvl="1" indent="-457200">
              <a:buFont typeface="Arial" panose="020B0604020202020204" pitchFamily="34" charset="0"/>
              <a:buChar char="•"/>
            </a:pPr>
            <a:r>
              <a:rPr lang="en-US"/>
              <a:t>Processing relational joins</a:t>
            </a:r>
          </a:p>
          <a:p>
            <a:pPr marL="857250" lvl="1" indent="-457200">
              <a:buFont typeface="Arial" panose="020B0604020202020204" pitchFamily="34" charset="0"/>
              <a:buChar char="•"/>
            </a:pPr>
            <a:r>
              <a:rPr lang="en-US"/>
              <a:t>Learning probabilistic models</a:t>
            </a:r>
          </a:p>
          <a:p>
            <a:endParaRPr lang="en-US"/>
          </a:p>
        </p:txBody>
      </p:sp>
      <p:sp>
        <p:nvSpPr>
          <p:cNvPr id="4" name="Footer Placeholder 3">
            <a:extLst>
              <a:ext uri="{FF2B5EF4-FFF2-40B4-BE49-F238E27FC236}">
                <a16:creationId xmlns:a16="http://schemas.microsoft.com/office/drawing/2014/main" id="{0B96E907-7AF6-BE4C-9E92-5E01BB2679DA}"/>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27073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A posting indicates</a:t>
            </a:r>
            <a:r>
              <a:rPr lang="en-GB" sz="800" dirty="0"/>
              <a:t> </a:t>
            </a:r>
            <a:r>
              <a:rPr lang="en-US" altLang="en-US"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frequency of a term in the vocabulary</a:t>
            </a:r>
          </a:p>
          <a:p>
            <a:pPr marL="914400" lvl="1" indent="-457200">
              <a:buFont typeface="+mj-lt"/>
              <a:buAutoNum type="arabicPeriod"/>
            </a:pPr>
            <a:r>
              <a:rPr lang="en-GB" dirty="0"/>
              <a:t>The frequency of a term in a document</a:t>
            </a:r>
          </a:p>
          <a:p>
            <a:pPr marL="914400" lvl="1" indent="-457200">
              <a:buFont typeface="+mj-lt"/>
              <a:buAutoNum type="arabicPeriod"/>
            </a:pPr>
            <a:r>
              <a:rPr lang="en-GB" dirty="0"/>
              <a:t>The occurrence of a term in a document</a:t>
            </a:r>
          </a:p>
          <a:p>
            <a:pPr marL="914400" lvl="1" indent="-457200">
              <a:buFont typeface="+mj-lt"/>
              <a:buAutoNum type="arabicPeriod"/>
            </a:pPr>
            <a:r>
              <a:rPr lang="en-GB" dirty="0"/>
              <a:t>The list of terms occurring in a document</a:t>
            </a:r>
          </a:p>
        </p:txBody>
      </p:sp>
      <p:sp>
        <p:nvSpPr>
          <p:cNvPr id="2" name="Footer Placeholder 1">
            <a:extLst>
              <a:ext uri="{FF2B5EF4-FFF2-40B4-BE49-F238E27FC236}">
                <a16:creationId xmlns:a16="http://schemas.microsoft.com/office/drawing/2014/main" id="{6B3AA654-F38D-C142-A6B2-ECC60A600E0E}"/>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TPChart" hidden="1" title="Results Chart">
            <a:extLst>
              <a:ext uri="{FF2B5EF4-FFF2-40B4-BE49-F238E27FC236}">
                <a16:creationId xmlns:a16="http://schemas.microsoft.com/office/drawing/2014/main" id="{855EB9D8-442D-A64B-A906-475B68F5DF1C}"/>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3805938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sz="2800" dirty="0"/>
              <a:t>When indexing a document collection using an inverted file, the main space requirement is implied by </a:t>
            </a:r>
            <a:r>
              <a:rPr lang="en-US" altLang="en-US" sz="2800"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access structure</a:t>
            </a:r>
          </a:p>
          <a:p>
            <a:pPr marL="914400" lvl="1" indent="-457200">
              <a:buFont typeface="+mj-lt"/>
              <a:buAutoNum type="arabicPeriod"/>
            </a:pPr>
            <a:r>
              <a:rPr lang="en-GB" dirty="0"/>
              <a:t>The vocabulary</a:t>
            </a:r>
          </a:p>
          <a:p>
            <a:pPr marL="914400" lvl="1" indent="-457200">
              <a:buFont typeface="+mj-lt"/>
              <a:buAutoNum type="arabicPeriod"/>
            </a:pPr>
            <a:r>
              <a:rPr lang="en-GB" dirty="0"/>
              <a:t>The index file</a:t>
            </a:r>
          </a:p>
          <a:p>
            <a:pPr marL="914400" lvl="1" indent="-457200">
              <a:buFont typeface="+mj-lt"/>
              <a:buAutoNum type="arabicPeriod"/>
            </a:pPr>
            <a:r>
              <a:rPr lang="en-GB" dirty="0"/>
              <a:t>The postings file</a:t>
            </a:r>
            <a:endParaRPr lang="en-US" altLang="en-US" dirty="0">
              <a:ea typeface="MS PGothic" charset="-128"/>
            </a:endParaRPr>
          </a:p>
        </p:txBody>
      </p:sp>
      <p:sp>
        <p:nvSpPr>
          <p:cNvPr id="2" name="Footer Placeholder 1">
            <a:extLst>
              <a:ext uri="{FF2B5EF4-FFF2-40B4-BE49-F238E27FC236}">
                <a16:creationId xmlns:a16="http://schemas.microsoft.com/office/drawing/2014/main" id="{85F4DCDB-A5EA-A24E-89FF-5F74F76483D2}"/>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628DC226-88ED-084A-BF99-DB22CA6BD364}"/>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4096185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Using a </a:t>
            </a:r>
            <a:r>
              <a:rPr lang="en-GB" dirty="0" err="1"/>
              <a:t>trie</a:t>
            </a:r>
            <a:r>
              <a:rPr lang="en-GB" dirty="0"/>
              <a:t> in index construction …</a:t>
            </a:r>
            <a:endParaRPr lang="en-GB" sz="800" dirty="0"/>
          </a:p>
        </p:txBody>
      </p:sp>
      <p:sp>
        <p:nvSpPr>
          <p:cNvPr id="13314" name="TPAnswers" title="Answer Text"/>
          <p:cNvSpPr>
            <a:spLocks noGrp="1"/>
          </p:cNvSpPr>
          <p:nvPr>
            <p:ph idx="1"/>
            <p:custDataLst>
              <p:tags r:id="rId2"/>
            </p:custDataLst>
          </p:nvPr>
        </p:nvSpPr>
        <p:spPr/>
        <p:txBody>
          <a:bodyPr>
            <a:normAutofit/>
          </a:bodyPr>
          <a:lstStyle/>
          <a:p>
            <a:pPr marL="360000" lvl="1" indent="-457200">
              <a:buFont typeface="+mj-lt"/>
              <a:buAutoNum type="arabicPeriod"/>
            </a:pPr>
            <a:r>
              <a:rPr lang="en-GB" dirty="0"/>
              <a:t>Helps to quickly find words that have been seen before</a:t>
            </a:r>
          </a:p>
          <a:p>
            <a:pPr marL="360000" lvl="1" indent="-457200">
              <a:buFont typeface="+mj-lt"/>
              <a:buAutoNum type="arabicPeriod"/>
            </a:pPr>
            <a:r>
              <a:rPr lang="en-GB" dirty="0"/>
              <a:t>Helps to quickly decide whether a word has not seen before</a:t>
            </a:r>
          </a:p>
          <a:p>
            <a:pPr marL="360000" lvl="1" indent="-457200">
              <a:buFont typeface="+mj-lt"/>
              <a:buAutoNum type="arabicPeriod"/>
            </a:pPr>
            <a:r>
              <a:rPr lang="en-GB" dirty="0"/>
              <a:t>Helps to maintain the lexicographic order of words seen in the documents</a:t>
            </a:r>
          </a:p>
          <a:p>
            <a:pPr marL="360000" lvl="1" indent="-457200">
              <a:buFont typeface="+mj-lt"/>
              <a:buAutoNum type="arabicPeriod"/>
            </a:pPr>
            <a:r>
              <a:rPr lang="en-GB" dirty="0"/>
              <a:t>All of the above</a:t>
            </a:r>
          </a:p>
        </p:txBody>
      </p:sp>
      <p:sp>
        <p:nvSpPr>
          <p:cNvPr id="2" name="Footer Placeholder 1">
            <a:extLst>
              <a:ext uri="{FF2B5EF4-FFF2-40B4-BE49-F238E27FC236}">
                <a16:creationId xmlns:a16="http://schemas.microsoft.com/office/drawing/2014/main" id="{CEF4C648-F7AF-1D4C-9946-66BB860DFF1F}"/>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5BF5D839-0CA8-4744-B985-8E8FC67546F4}"/>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583679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Maintaining the order of document identifiers for vocabulary construction when partitioning the document collection is important </a:t>
            </a:r>
            <a:r>
              <a:rPr lang="en-US" altLang="en-US" sz="2800" dirty="0">
                <a:ea typeface="MS PGothic" charset="-128"/>
              </a:rPr>
              <a:t>...</a:t>
            </a:r>
          </a:p>
        </p:txBody>
      </p:sp>
      <p:sp>
        <p:nvSpPr>
          <p:cNvPr id="13314" name="TPAnswers"/>
          <p:cNvSpPr>
            <a:spLocks noGrp="1"/>
          </p:cNvSpPr>
          <p:nvPr>
            <p:ph idx="1"/>
            <p:custDataLst>
              <p:tags r:id="rId2"/>
            </p:custDataLst>
          </p:nvPr>
        </p:nvSpPr>
        <p:spPr/>
        <p:txBody>
          <a:bodyPr>
            <a:normAutofit/>
          </a:bodyPr>
          <a:lstStyle/>
          <a:p>
            <a:pPr marL="914400" lvl="1" indent="-457200">
              <a:buFont typeface="+mj-lt"/>
              <a:buAutoNum type="arabicPeriod"/>
            </a:pPr>
            <a:r>
              <a:rPr lang="en-GB" sz="2400" dirty="0"/>
              <a:t>in the index merging approach for single node machines</a:t>
            </a:r>
          </a:p>
          <a:p>
            <a:pPr marL="914400" lvl="1" indent="-457200">
              <a:buFont typeface="+mj-lt"/>
              <a:buAutoNum type="arabicPeriod"/>
            </a:pPr>
            <a:r>
              <a:rPr lang="en-GB" sz="2400" dirty="0"/>
              <a:t>in the map-reduce approach for parallel clusters</a:t>
            </a:r>
          </a:p>
          <a:p>
            <a:pPr marL="914400" lvl="1" indent="-457200">
              <a:buFont typeface="+mj-lt"/>
              <a:buAutoNum type="arabicPeriod"/>
            </a:pPr>
            <a:r>
              <a:rPr lang="en-GB" sz="2400" dirty="0"/>
              <a:t>in both</a:t>
            </a:r>
          </a:p>
          <a:p>
            <a:pPr marL="914400" lvl="1" indent="-457200">
              <a:buFont typeface="+mj-lt"/>
              <a:buAutoNum type="arabicPeriod"/>
            </a:pPr>
            <a:r>
              <a:rPr lang="en-GB" sz="2400" dirty="0"/>
              <a:t>in neither of the two</a:t>
            </a:r>
          </a:p>
        </p:txBody>
      </p:sp>
      <p:sp>
        <p:nvSpPr>
          <p:cNvPr id="2" name="Footer Placeholder 1">
            <a:extLst>
              <a:ext uri="{FF2B5EF4-FFF2-40B4-BE49-F238E27FC236}">
                <a16:creationId xmlns:a16="http://schemas.microsoft.com/office/drawing/2014/main" id="{B7B08DEA-D6C1-CA4C-9C03-6CF37FF7034A}"/>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DAA773FB-3ADB-5B45-97CB-D745009F53A7}"/>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48023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6. Distributed Retrieval</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a:p>
        </p:txBody>
      </p:sp>
    </p:spTree>
    <p:extLst>
      <p:ext uri="{BB962C8B-B14F-4D97-AF65-F5344CB8AC3E}">
        <p14:creationId xmlns:p14="http://schemas.microsoft.com/office/powerpoint/2010/main" val="3843008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Processing</a:t>
            </a:r>
          </a:p>
        </p:txBody>
      </p:sp>
      <p:sp>
        <p:nvSpPr>
          <p:cNvPr id="3" name="Content Placeholder 2"/>
          <p:cNvSpPr>
            <a:spLocks noGrp="1"/>
          </p:cNvSpPr>
          <p:nvPr>
            <p:ph idx="1"/>
          </p:nvPr>
        </p:nvSpPr>
        <p:spPr/>
        <p:txBody>
          <a:bodyPr/>
          <a:lstStyle/>
          <a:p>
            <a:r>
              <a:rPr lang="en-US" sz="2800" dirty="0"/>
              <a:t>Centralized retrieval</a:t>
            </a:r>
          </a:p>
          <a:p>
            <a:pPr lvl="1"/>
            <a:r>
              <a:rPr lang="en-US" sz="2400" dirty="0"/>
              <a:t>Aggregate the weights for ALL documents by scanning the posting lists of the query terms</a:t>
            </a:r>
          </a:p>
          <a:p>
            <a:pPr lvl="1"/>
            <a:r>
              <a:rPr lang="en-US" sz="2400" dirty="0"/>
              <a:t>Scanning is relatively efficient</a:t>
            </a:r>
          </a:p>
          <a:p>
            <a:pPr lvl="1"/>
            <a:r>
              <a:rPr lang="en-US" sz="2400" dirty="0"/>
              <a:t>Computationally quite expensive (memory, processing)</a:t>
            </a:r>
            <a:endParaRPr lang="en-US" sz="1800"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5" name="Can 4"/>
          <p:cNvSpPr/>
          <p:nvPr/>
        </p:nvSpPr>
        <p:spPr bwMode="auto">
          <a:xfrm>
            <a:off x="2648744" y="4869160"/>
            <a:ext cx="4104456"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TextBox 5"/>
          <p:cNvSpPr txBox="1"/>
          <p:nvPr/>
        </p:nvSpPr>
        <p:spPr>
          <a:xfrm>
            <a:off x="3871319" y="3861049"/>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
        <p:nvSpPr>
          <p:cNvPr id="7" name="Rectangle 6"/>
          <p:cNvSpPr/>
          <p:nvPr/>
        </p:nvSpPr>
        <p:spPr bwMode="auto">
          <a:xfrm>
            <a:off x="3296816" y="5445224"/>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3296816" y="5733256"/>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3296816" y="6021288"/>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cxnSp>
        <p:nvCxnSpPr>
          <p:cNvPr id="12" name="Straight Arrow Connector 11"/>
          <p:cNvCxnSpPr/>
          <p:nvPr/>
        </p:nvCxnSpPr>
        <p:spPr bwMode="auto">
          <a:xfrm>
            <a:off x="3512840" y="4941168"/>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bwMode="auto">
          <a:xfrm>
            <a:off x="3008784" y="4365104"/>
            <a:ext cx="33843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latin typeface="Calibri" charset="0"/>
                <a:ea typeface="Calibri" charset="0"/>
                <a:cs typeface="Calibri" charset="0"/>
              </a:rPr>
              <a:t>L</a:t>
            </a:r>
            <a:r>
              <a:rPr lang="en-GB" sz="1200" dirty="0">
                <a:solidFill>
                  <a:schemeClr val="tx2"/>
                </a:solidFill>
                <a:latin typeface="Calibri" charset="0"/>
                <a:ea typeface="Calibri" charset="0"/>
                <a:cs typeface="Calibri" charset="0"/>
              </a:rPr>
              <a:t>ist of docs with t1 or t2 or t3 (plus weights)</a:t>
            </a:r>
          </a:p>
        </p:txBody>
      </p:sp>
      <p:sp>
        <p:nvSpPr>
          <p:cNvPr id="14" name="TextBox 13"/>
          <p:cNvSpPr txBox="1"/>
          <p:nvPr/>
        </p:nvSpPr>
        <p:spPr>
          <a:xfrm>
            <a:off x="3272714" y="4633640"/>
            <a:ext cx="602729" cy="369332"/>
          </a:xfrm>
          <a:prstGeom prst="rect">
            <a:avLst/>
          </a:prstGeom>
          <a:noFill/>
        </p:spPr>
        <p:txBody>
          <a:bodyPr wrap="none" rtlCol="0">
            <a:spAutoFit/>
          </a:bodyPr>
          <a:lstStyle/>
          <a:p>
            <a:r>
              <a:rPr lang="en-GB" dirty="0">
                <a:latin typeface="Calibri" charset="0"/>
                <a:ea typeface="Calibri" charset="0"/>
                <a:cs typeface="Calibri" charset="0"/>
              </a:rPr>
              <a:t>scan</a:t>
            </a:r>
          </a:p>
        </p:txBody>
      </p:sp>
      <p:sp>
        <p:nvSpPr>
          <p:cNvPr id="15" name="Up Arrow 14"/>
          <p:cNvSpPr/>
          <p:nvPr/>
        </p:nvSpPr>
        <p:spPr bwMode="auto">
          <a:xfrm>
            <a:off x="4376936" y="4725144"/>
            <a:ext cx="864096" cy="648072"/>
          </a:xfrm>
          <a:prstGeom prst="up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Tree>
    <p:extLst>
      <p:ext uri="{BB962C8B-B14F-4D97-AF65-F5344CB8AC3E}">
        <p14:creationId xmlns:p14="http://schemas.microsoft.com/office/powerpoint/2010/main" val="4051357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Retrieval</a:t>
            </a:r>
          </a:p>
        </p:txBody>
      </p:sp>
      <p:sp>
        <p:nvSpPr>
          <p:cNvPr id="3" name="Content Placeholder 2"/>
          <p:cNvSpPr>
            <a:spLocks noGrp="1"/>
          </p:cNvSpPr>
          <p:nvPr>
            <p:ph idx="1"/>
          </p:nvPr>
        </p:nvSpPr>
        <p:spPr/>
        <p:txBody>
          <a:bodyPr/>
          <a:lstStyle/>
          <a:p>
            <a:r>
              <a:rPr lang="en-US" sz="2800" dirty="0"/>
              <a:t>Distributed retrieval</a:t>
            </a:r>
          </a:p>
          <a:p>
            <a:pPr lvl="1"/>
            <a:r>
              <a:rPr lang="en-US" sz="2400" dirty="0"/>
              <a:t>Posting lists for different terms stored on different nodes</a:t>
            </a:r>
          </a:p>
          <a:p>
            <a:pPr lvl="1"/>
            <a:r>
              <a:rPr lang="en-US" sz="2400" dirty="0"/>
              <a:t>The transfer of complete posting lists can become prohibitively expensive in terms of bandwidth consumption</a:t>
            </a:r>
            <a:endParaRPr lang="en-US" dirty="0"/>
          </a:p>
          <a:p>
            <a:endParaRPr lang="en-US" sz="2800" dirty="0"/>
          </a:p>
          <a:p>
            <a:endParaRPr lang="en-US" sz="2800" dirty="0"/>
          </a:p>
          <a:p>
            <a:endParaRPr lang="en-US" sz="2800" dirty="0"/>
          </a:p>
          <a:p>
            <a:endParaRPr lang="en-US" sz="2800" dirty="0"/>
          </a:p>
          <a:p>
            <a:br>
              <a:rPr lang="en-US" sz="2800" dirty="0"/>
            </a:br>
            <a:r>
              <a:rPr lang="en-US" sz="2800" dirty="0"/>
              <a:t>Is it necessary to transfer the complete posting list to identify the top-k documents?</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Can 4"/>
          <p:cNvSpPr/>
          <p:nvPr/>
        </p:nvSpPr>
        <p:spPr bwMode="auto">
          <a:xfrm>
            <a:off x="1064568" y="3645024"/>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Can 5"/>
          <p:cNvSpPr/>
          <p:nvPr/>
        </p:nvSpPr>
        <p:spPr bwMode="auto">
          <a:xfrm>
            <a:off x="6249144" y="3573016"/>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7" name="Rectangle 6"/>
          <p:cNvSpPr/>
          <p:nvPr/>
        </p:nvSpPr>
        <p:spPr bwMode="auto">
          <a:xfrm>
            <a:off x="1208584" y="429309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1208584" y="458112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6393160" y="422108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0" name="Left Arrow 9"/>
          <p:cNvSpPr/>
          <p:nvPr/>
        </p:nvSpPr>
        <p:spPr bwMode="auto">
          <a:xfrm>
            <a:off x="3728864" y="4365104"/>
            <a:ext cx="1800200" cy="360040"/>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Send over network</a:t>
            </a:r>
          </a:p>
        </p:txBody>
      </p:sp>
      <p:sp>
        <p:nvSpPr>
          <p:cNvPr id="11" name="Rectangle 10"/>
          <p:cNvSpPr/>
          <p:nvPr/>
        </p:nvSpPr>
        <p:spPr bwMode="auto">
          <a:xfrm>
            <a:off x="3944888" y="393305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2" name="TextBox 11">
            <a:extLst>
              <a:ext uri="{FF2B5EF4-FFF2-40B4-BE49-F238E27FC236}">
                <a16:creationId xmlns:a16="http://schemas.microsoft.com/office/drawing/2014/main" id="{75330F0E-EB7F-B846-91DE-D09FAEAD1F90}"/>
              </a:ext>
            </a:extLst>
          </p:cNvPr>
          <p:cNvSpPr txBox="1"/>
          <p:nvPr/>
        </p:nvSpPr>
        <p:spPr>
          <a:xfrm>
            <a:off x="1401866" y="3332022"/>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Tree>
    <p:extLst>
      <p:ext uri="{BB962C8B-B14F-4D97-AF65-F5344CB8AC3E}">
        <p14:creationId xmlns:p14="http://schemas.microsoft.com/office/powerpoint/2010/main" val="2469461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Fagin’s Algorithm</a:t>
            </a:r>
          </a:p>
        </p:txBody>
      </p:sp>
      <p:sp>
        <p:nvSpPr>
          <p:cNvPr id="3" name="Content Placeholder 2"/>
          <p:cNvSpPr>
            <a:spLocks noGrp="1"/>
          </p:cNvSpPr>
          <p:nvPr>
            <p:ph idx="1"/>
          </p:nvPr>
        </p:nvSpPr>
        <p:spPr/>
        <p:txBody>
          <a:bodyPr/>
          <a:lstStyle/>
          <a:p>
            <a:r>
              <a:rPr lang="en-US" sz="2800" dirty="0"/>
              <a:t>Entries in posting lists are sorted according to the </a:t>
            </a:r>
            <a:r>
              <a:rPr lang="en-US" sz="2800" dirty="0" err="1"/>
              <a:t>tf-idf</a:t>
            </a:r>
            <a:r>
              <a:rPr lang="en-US" sz="2800" dirty="0"/>
              <a:t> weights</a:t>
            </a:r>
          </a:p>
          <a:p>
            <a:pPr lvl="1"/>
            <a:r>
              <a:rPr lang="en-US" sz="2400" dirty="0"/>
              <a:t>Scan in parallel all lists in round-robin till k documents are detected that occur in all lists</a:t>
            </a:r>
          </a:p>
          <a:p>
            <a:pPr lvl="1"/>
            <a:r>
              <a:rPr lang="en-US" sz="2400" dirty="0"/>
              <a:t>Lookup the missing weights  for documents that have not been seen in all lists</a:t>
            </a:r>
          </a:p>
          <a:p>
            <a:pPr lvl="1"/>
            <a:r>
              <a:rPr lang="en-US" sz="2400" dirty="0"/>
              <a:t>Select the top-k elements</a:t>
            </a:r>
          </a:p>
          <a:p>
            <a:r>
              <a:rPr lang="en-US" sz="2800" dirty="0"/>
              <a:t>Algorithm provably returns the top-k documents!</a:t>
            </a:r>
          </a:p>
          <a:p>
            <a:endParaRPr lang="en-US" sz="1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3954159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0" name="Table 39"/>
          <p:cNvGraphicFramePr>
            <a:graphicFrameLocks noGrp="1"/>
          </p:cNvGraphicFramePr>
          <p:nvPr>
            <p:extLst/>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nvPr>
        </p:nvGraphicFramePr>
        <p:xfrm>
          <a:off x="5313040" y="3284984"/>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nvPr>
        </p:nvGraphicFramePr>
        <p:xfrm>
          <a:off x="5312995" y="3824661"/>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nvPr>
        </p:nvGraphicFramePr>
        <p:xfrm>
          <a:off x="5313040" y="299695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extLst/>
          </p:nvPr>
        </p:nvGraphicFramePr>
        <p:xfrm>
          <a:off x="5313040" y="3555818"/>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30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p:sp>
        <p:nvSpPr>
          <p:cNvPr id="3" name="Content Placeholder 2"/>
          <p:cNvSpPr>
            <a:spLocks noGrp="1"/>
          </p:cNvSpPr>
          <p:nvPr>
            <p:ph idx="1"/>
          </p:nvPr>
        </p:nvSpPr>
        <p:spPr/>
        <p:txBody>
          <a:bodyPr/>
          <a:lstStyle/>
          <a:p>
            <a:pPr eaLnBrk="1" hangingPunct="1"/>
            <a:r>
              <a:rPr lang="en-US" sz="2800" dirty="0"/>
              <a:t>An inverted file is a word-oriented mechanism for indexing a text collection in order to speed up the term search task</a:t>
            </a:r>
          </a:p>
          <a:p>
            <a:pPr lvl="1" eaLnBrk="1" hangingPunct="1"/>
            <a:r>
              <a:rPr lang="en-US" sz="2400" dirty="0"/>
              <a:t>Addressing of documents and word positions within documents</a:t>
            </a:r>
          </a:p>
          <a:p>
            <a:pPr lvl="1" eaLnBrk="1" hangingPunct="1"/>
            <a:r>
              <a:rPr lang="en-US" sz="2400" dirty="0"/>
              <a:t>Most frequently used indexing technique for large text databases</a:t>
            </a:r>
          </a:p>
          <a:p>
            <a:pPr lvl="1" eaLnBrk="1" hangingPunct="1"/>
            <a:r>
              <a:rPr lang="en-US" sz="2400" dirty="0"/>
              <a:t>Appropriate when text collection is large and semi-static</a:t>
            </a:r>
            <a:endParaRPr lang="en-US" sz="12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1662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2" name="Table 41"/>
          <p:cNvGraphicFramePr>
            <a:graphicFrameLocks noGrp="1"/>
          </p:cNvGraphicFramePr>
          <p:nvPr>
            <p:extLst/>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r>
                        <a:rPr lang="en-US" sz="1200" dirty="0">
                          <a:latin typeface="Calibri"/>
                          <a:cs typeface="Calibri"/>
                        </a:rPr>
                        <a:t>1.35</a:t>
                      </a:r>
                    </a:p>
                  </a:txBody>
                  <a:tcPr/>
                </a:tc>
                <a:extLst>
                  <a:ext uri="{0D108BD9-81ED-4DB2-BD59-A6C34878D82A}">
                    <a16:rowId xmlns:a16="http://schemas.microsoft.com/office/drawing/2014/main" val="10000"/>
                  </a:ext>
                </a:extLst>
              </a:tr>
            </a:tbl>
          </a:graphicData>
        </a:graphic>
      </p:graphicFrame>
      <p:sp>
        <p:nvSpPr>
          <p:cNvPr id="21" name="Rectangle 20"/>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22" name="Rectangle 21"/>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graphicFrame>
        <p:nvGraphicFramePr>
          <p:cNvPr id="24" name="Table 23"/>
          <p:cNvGraphicFramePr>
            <a:graphicFrameLocks noGrp="1"/>
          </p:cNvGraphicFramePr>
          <p:nvPr>
            <p:extLst/>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d5</a:t>
                      </a:r>
                    </a:p>
                  </a:txBody>
                  <a:tcPr/>
                </a:tc>
                <a:tc>
                  <a:txBody>
                    <a:bodyPr/>
                    <a:lstStyle/>
                    <a:p>
                      <a:r>
                        <a:rPr lang="en-US" sz="1200" dirty="0">
                          <a:latin typeface="Calibri"/>
                          <a:cs typeface="Calibri"/>
                        </a:rPr>
                        <a:t>0.65</a:t>
                      </a: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1.34</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37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5" name="Rectangle 14"/>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21" name="Table 20"/>
          <p:cNvGraphicFramePr>
            <a:graphicFrameLocks noGrp="1"/>
          </p:cNvGraphicFramePr>
          <p:nvPr>
            <p:extLst/>
          </p:nvPr>
        </p:nvGraphicFramePr>
        <p:xfrm>
          <a:off x="6825208" y="40907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1.31</a:t>
                      </a:r>
                    </a:p>
                  </a:txBody>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nvPr>
        </p:nvGraphicFramePr>
        <p:xfrm>
          <a:off x="6825208"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1.35</a:t>
                      </a:r>
                    </a:p>
                  </a:txBody>
                  <a:tcPr/>
                </a:tc>
                <a:extLst>
                  <a:ext uri="{0D108BD9-81ED-4DB2-BD59-A6C34878D82A}">
                    <a16:rowId xmlns:a16="http://schemas.microsoft.com/office/drawing/2014/main" val="10000"/>
                  </a:ext>
                </a:extLst>
              </a:tr>
            </a:tbl>
          </a:graphicData>
        </a:graphic>
      </p:graphicFrame>
      <p:grpSp>
        <p:nvGrpSpPr>
          <p:cNvPr id="50" name="Group 49"/>
          <p:cNvGrpSpPr/>
          <p:nvPr/>
        </p:nvGrpSpPr>
        <p:grpSpPr>
          <a:xfrm>
            <a:off x="2576737" y="2852936"/>
            <a:ext cx="461225" cy="1944216"/>
            <a:chOff x="2195736" y="2852936"/>
            <a:chExt cx="461225" cy="1944216"/>
          </a:xfrm>
        </p:grpSpPr>
        <p:cxnSp>
          <p:nvCxnSpPr>
            <p:cNvPr id="26" name="Straight Arrow Connector 25"/>
            <p:cNvCxnSpPr>
              <a:stCxn id="9" idx="1"/>
            </p:cNvCxnSpPr>
            <p:nvPr/>
          </p:nvCxnSpPr>
          <p:spPr bwMode="auto">
            <a:xfrm flipH="1">
              <a:off x="2195736" y="2852936"/>
              <a:ext cx="432048" cy="1440160"/>
            </a:xfrm>
            <a:prstGeom prst="straightConnector1">
              <a:avLst/>
            </a:prstGeom>
            <a:noFill/>
            <a:ln w="9525"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flipH="1">
              <a:off x="2195736" y="3135452"/>
              <a:ext cx="432048" cy="1445676"/>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p:cNvCxnSpPr>
              <a:stCxn id="12" idx="3"/>
            </p:cNvCxnSpPr>
            <p:nvPr/>
          </p:nvCxnSpPr>
          <p:spPr bwMode="auto">
            <a:xfrm>
              <a:off x="2267744" y="3429000"/>
              <a:ext cx="389217" cy="876531"/>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a:stCxn id="10" idx="3"/>
            </p:cNvCxnSpPr>
            <p:nvPr/>
          </p:nvCxnSpPr>
          <p:spPr bwMode="auto">
            <a:xfrm>
              <a:off x="2267744" y="3140968"/>
              <a:ext cx="360040" cy="1656184"/>
            </a:xfrm>
            <a:prstGeom prst="straightConnector1">
              <a:avLst/>
            </a:prstGeom>
            <a:noFill/>
            <a:ln w="9525" cap="flat" cmpd="sng" algn="ctr">
              <a:solidFill>
                <a:schemeClr val="tx1"/>
              </a:solidFill>
              <a:prstDash val="solid"/>
              <a:round/>
              <a:headEnd type="none" w="med" len="med"/>
              <a:tailEnd type="arrow"/>
            </a:ln>
            <a:effectLst/>
          </p:spPr>
        </p:cxnSp>
      </p:grpSp>
      <p:graphicFrame>
        <p:nvGraphicFramePr>
          <p:cNvPr id="30" name="Table 29"/>
          <p:cNvGraphicFramePr>
            <a:graphicFrameLocks noGrp="1"/>
          </p:cNvGraphicFramePr>
          <p:nvPr>
            <p:extLst/>
          </p:nvPr>
        </p:nvGraphicFramePr>
        <p:xfrm>
          <a:off x="6825208" y="3861048"/>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1.13</a:t>
                      </a:r>
                    </a:p>
                  </a:txBody>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extLst/>
          </p:nvPr>
        </p:nvGraphicFramePr>
        <p:xfrm>
          <a:off x="6825208" y="3573016"/>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0.8</a:t>
                      </a:r>
                    </a:p>
                  </a:txBody>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extLst/>
          </p:nvPr>
        </p:nvGraphicFramePr>
        <p:xfrm>
          <a:off x="6825208"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0.82</a:t>
                      </a:r>
                    </a:p>
                  </a:txBody>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extLst/>
          </p:nvPr>
        </p:nvGraphicFramePr>
        <p:xfrm>
          <a:off x="6825208"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1.32</a:t>
                      </a:r>
                    </a:p>
                  </a:txBody>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nvPr>
        </p:nvGraphicFramePr>
        <p:xfrm>
          <a:off x="5817096" y="407707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0.65</a:t>
                      </a:r>
                    </a:p>
                  </a:txBody>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nvPr>
        </p:nvGraphicFramePr>
        <p:xfrm>
          <a:off x="6321152"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0.45</a:t>
                      </a:r>
                    </a:p>
                  </a:txBody>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extLst/>
          </p:nvPr>
        </p:nvGraphicFramePr>
        <p:xfrm>
          <a:off x="6321152" y="378904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0.33</a:t>
                      </a:r>
                    </a:p>
                  </a:txBody>
                  <a:tcPr/>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extLst/>
          </p:nvPr>
        </p:nvGraphicFramePr>
        <p:xfrm>
          <a:off x="5817096" y="35147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02312">
                <a:tc>
                  <a:txBody>
                    <a:bodyPr/>
                    <a:lstStyle/>
                    <a:p>
                      <a:r>
                        <a:rPr lang="en-US" sz="1200" dirty="0">
                          <a:latin typeface="Calibri"/>
                          <a:cs typeface="Calibri"/>
                        </a:rPr>
                        <a:t>0.1</a:t>
                      </a:r>
                    </a:p>
                  </a:txBody>
                  <a:tcPr/>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extLst/>
          </p:nvPr>
        </p:nvGraphicFramePr>
        <p:xfrm>
          <a:off x="6321152"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0.0</a:t>
                      </a:r>
                    </a:p>
                  </a:txBody>
                  <a:tcPr/>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extLst/>
          </p:nvPr>
        </p:nvGraphicFramePr>
        <p:xfrm>
          <a:off x="5817096"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0.51</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5753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400" dirty="0"/>
              <a:t>Complexity</a:t>
            </a:r>
          </a:p>
          <a:p>
            <a:pPr lvl="1"/>
            <a:endParaRPr lang="en-US" sz="100" dirty="0"/>
          </a:p>
          <a:p>
            <a:pPr lvl="1"/>
            <a:r>
              <a:rPr lang="en-US" sz="2000" dirty="0"/>
              <a:t>O((k n)</a:t>
            </a:r>
            <a:r>
              <a:rPr lang="en-US" sz="2000" baseline="30000" dirty="0"/>
              <a:t>1/2</a:t>
            </a:r>
            <a:r>
              <a:rPr lang="en-US" sz="2000" dirty="0"/>
              <a:t>) entries are read in each list for n documents</a:t>
            </a:r>
          </a:p>
          <a:p>
            <a:pPr lvl="1"/>
            <a:r>
              <a:rPr lang="en-US" sz="2000" dirty="0"/>
              <a:t>Assuming that entries are uncorrelated</a:t>
            </a:r>
          </a:p>
          <a:p>
            <a:pPr lvl="1"/>
            <a:r>
              <a:rPr lang="en-US" sz="2000" dirty="0"/>
              <a:t>Improves if they are positively correlated</a:t>
            </a:r>
          </a:p>
          <a:p>
            <a:r>
              <a:rPr lang="en-US" sz="2400" dirty="0"/>
              <a:t>In distributed settings optimizations to reduce the number of roundtrips</a:t>
            </a:r>
          </a:p>
          <a:p>
            <a:pPr lvl="1"/>
            <a:r>
              <a:rPr lang="en-US" sz="2000" dirty="0"/>
              <a:t>Send a longer prefix of one list to the other node</a:t>
            </a:r>
          </a:p>
          <a:p>
            <a:endParaRPr lang="en-US" sz="100" dirty="0"/>
          </a:p>
          <a:p>
            <a:r>
              <a:rPr lang="en-US" sz="2400" dirty="0"/>
              <a:t>Useful for many applications</a:t>
            </a:r>
          </a:p>
          <a:p>
            <a:pPr lvl="1"/>
            <a:r>
              <a:rPr lang="en-US" sz="2000" dirty="0"/>
              <a:t>Multimedia, image retrieval</a:t>
            </a:r>
          </a:p>
          <a:p>
            <a:pPr lvl="1"/>
            <a:r>
              <a:rPr lang="en-US" sz="2000" dirty="0"/>
              <a:t>Top-k processing in relational databases</a:t>
            </a:r>
          </a:p>
          <a:p>
            <a:pPr lvl="1"/>
            <a:r>
              <a:rPr lang="en-US" sz="2000" dirty="0"/>
              <a:t>Document filtering</a:t>
            </a:r>
          </a:p>
          <a:p>
            <a:pPr lvl="1"/>
            <a:r>
              <a:rPr lang="en-US" sz="2000" dirty="0"/>
              <a:t>Sensor data processing</a:t>
            </a:r>
          </a:p>
          <a:p>
            <a:r>
              <a:rPr lang="en-US" sz="2400" dirty="0"/>
              <a:t>Other Variants: threshold algorithm(s)</a:t>
            </a:r>
          </a:p>
          <a:p>
            <a:endParaRPr lang="en-US" sz="2800" dirty="0"/>
          </a:p>
          <a:p>
            <a:endParaRPr lang="en-US" sz="2800" dirty="0"/>
          </a:p>
          <a:p>
            <a:endParaRPr lang="en-US" sz="2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1301382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a:t>When applying Fagin’s algorithm for a query with three different terms for finding the k top documents, the algorithm will scan </a:t>
            </a:r>
            <a:r>
              <a:rPr lang="en-US" altLang="en-US" sz="3200" dirty="0">
                <a:ea typeface="MS PGothic" charset="-128"/>
              </a:rPr>
              <a:t>...</a:t>
            </a:r>
          </a:p>
        </p:txBody>
      </p:sp>
      <p:sp>
        <p:nvSpPr>
          <p:cNvPr id="13314" name="TPAnswers"/>
          <p:cNvSpPr>
            <a:spLocks noGrp="1"/>
          </p:cNvSpPr>
          <p:nvPr>
            <p:ph idx="1"/>
            <p:custDataLst>
              <p:tags r:id="rId2"/>
            </p:custDataLst>
          </p:nvPr>
        </p:nvSpPr>
        <p:spPr>
          <a:xfrm>
            <a:off x="488504" y="1988841"/>
            <a:ext cx="4464496" cy="4137323"/>
          </a:xfrm>
        </p:spPr>
        <p:txBody>
          <a:bodyPr>
            <a:normAutofit/>
          </a:bodyPr>
          <a:lstStyle/>
          <a:p>
            <a:pPr marL="914400" lvl="1" indent="-457200">
              <a:buFont typeface="+mj-lt"/>
              <a:buAutoNum type="arabicPeriod"/>
            </a:pPr>
            <a:r>
              <a:rPr lang="en-GB" sz="2400" dirty="0"/>
              <a:t>2 different lists</a:t>
            </a:r>
          </a:p>
          <a:p>
            <a:pPr marL="914400" lvl="1" indent="-457200">
              <a:buFont typeface="+mj-lt"/>
              <a:buAutoNum type="arabicPeriod"/>
            </a:pPr>
            <a:r>
              <a:rPr lang="en-GB" sz="2400" dirty="0"/>
              <a:t>3 different lists</a:t>
            </a:r>
          </a:p>
          <a:p>
            <a:pPr marL="914400" lvl="1" indent="-457200">
              <a:buFont typeface="+mj-lt"/>
              <a:buAutoNum type="arabicPeriod"/>
            </a:pPr>
            <a:r>
              <a:rPr lang="en-GB" sz="2400" dirty="0"/>
              <a:t>k different lists</a:t>
            </a:r>
          </a:p>
          <a:p>
            <a:pPr marL="914400" lvl="1" indent="-457200">
              <a:buFont typeface="+mj-lt"/>
              <a:buAutoNum type="arabicPeriod"/>
            </a:pPr>
            <a:r>
              <a:rPr lang="en-GB" sz="2400" dirty="0"/>
              <a:t>it depends how many rounds are taken</a:t>
            </a:r>
          </a:p>
        </p:txBody>
      </p:sp>
      <p:pic>
        <p:nvPicPr>
          <p:cNvPr id="7" name="TPChart" hidden="1" title="Results Chart">
            <a:extLst>
              <a:ext uri="{FF2B5EF4-FFF2-40B4-BE49-F238E27FC236}">
                <a16:creationId xmlns:a16="http://schemas.microsoft.com/office/drawing/2014/main" id="{2176C2FF-2820-3A49-9F4C-1FF2B172F72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143500" y="1885950"/>
            <a:ext cx="4064000" cy="4572000"/>
          </a:xfrm>
          <a:prstGeom prst="rect">
            <a:avLst/>
          </a:prstGeom>
        </p:spPr>
      </p:pic>
      <p:sp>
        <p:nvSpPr>
          <p:cNvPr id="2" name="Footer Placeholder 1">
            <a:extLst>
              <a:ext uri="{FF2B5EF4-FFF2-40B4-BE49-F238E27FC236}">
                <a16:creationId xmlns:a16="http://schemas.microsoft.com/office/drawing/2014/main" id="{924CD307-1BD8-0344-8403-167F0C8E153E}"/>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61178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a:t>Once k documents have been identified that occur in all of the lists </a:t>
            </a:r>
            <a:r>
              <a:rPr lang="en-US" altLang="en-US" dirty="0">
                <a:ea typeface="MS PGothic" charset="-128"/>
              </a:rPr>
              <a:t>...</a:t>
            </a:r>
          </a:p>
        </p:txBody>
      </p:sp>
      <p:sp>
        <p:nvSpPr>
          <p:cNvPr id="13314" name="TPAnswers"/>
          <p:cNvSpPr>
            <a:spLocks noGrp="1"/>
          </p:cNvSpPr>
          <p:nvPr>
            <p:ph idx="1"/>
            <p:custDataLst>
              <p:tags r:id="rId2"/>
            </p:custDataLst>
          </p:nvPr>
        </p:nvSpPr>
        <p:spPr>
          <a:xfrm>
            <a:off x="838200" y="1600201"/>
            <a:ext cx="4114800" cy="4525963"/>
          </a:xfrm>
        </p:spPr>
        <p:txBody>
          <a:bodyPr>
            <a:normAutofit/>
          </a:bodyPr>
          <a:lstStyle/>
          <a:p>
            <a:pPr marL="338400" lvl="1" indent="-457200">
              <a:buFont typeface="+mj-lt"/>
              <a:buAutoNum type="arabicPeriod"/>
            </a:pPr>
            <a:r>
              <a:rPr lang="en-GB" sz="2400" dirty="0"/>
              <a:t>These are the top-k documents</a:t>
            </a:r>
          </a:p>
          <a:p>
            <a:pPr marL="338400" lvl="1" indent="-457200">
              <a:buFont typeface="+mj-lt"/>
              <a:buAutoNum type="arabicPeriod"/>
            </a:pPr>
            <a:r>
              <a:rPr lang="en-GB" sz="2400" dirty="0"/>
              <a:t>The top-k documents are among the documents seen so far</a:t>
            </a:r>
          </a:p>
          <a:p>
            <a:pPr marL="338400" lvl="1" indent="-457200">
              <a:buFont typeface="+mj-lt"/>
              <a:buAutoNum type="arabicPeriod"/>
            </a:pPr>
            <a:r>
              <a:rPr lang="en-GB" sz="2400" dirty="0"/>
              <a:t>The search has to continue in round-robin till the top-k documents are identified</a:t>
            </a:r>
          </a:p>
          <a:p>
            <a:pPr marL="338400" lvl="1" indent="-457200">
              <a:buFont typeface="+mj-lt"/>
              <a:buAutoNum type="arabicPeriod"/>
            </a:pPr>
            <a:r>
              <a:rPr lang="en-GB" sz="2400" dirty="0"/>
              <a:t>Other documents have to be searched to complete the top-k list</a:t>
            </a:r>
          </a:p>
        </p:txBody>
      </p:sp>
      <p:pic>
        <p:nvPicPr>
          <p:cNvPr id="7" name="TPChart" hidden="1" title="Results Chart">
            <a:extLst>
              <a:ext uri="{FF2B5EF4-FFF2-40B4-BE49-F238E27FC236}">
                <a16:creationId xmlns:a16="http://schemas.microsoft.com/office/drawing/2014/main" id="{089F05FE-9A2F-F244-8FB7-499C4F8388C8}"/>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09CBB7A8-3F92-894F-8C16-306E0E313FB7}"/>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47584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7. Query Expansion</a:t>
            </a:r>
          </a:p>
        </p:txBody>
      </p:sp>
      <p:sp>
        <p:nvSpPr>
          <p:cNvPr id="5" name="Text Placeholder 4"/>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761372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560388" y="1341438"/>
            <a:ext cx="8641084" cy="5029200"/>
          </a:xfrm>
        </p:spPr>
        <p:txBody>
          <a:bodyPr/>
          <a:lstStyle/>
          <a:p>
            <a:r>
              <a:rPr lang="en-US" dirty="0"/>
              <a:t>If the user query does not contain any relevant term, a corresponding relevant document will not show up in the result</a:t>
            </a:r>
          </a:p>
          <a:p>
            <a:endParaRPr lang="en-US" dirty="0"/>
          </a:p>
          <a:p>
            <a:r>
              <a:rPr lang="en-US" dirty="0"/>
              <a:t>Example: query “car” will not return “automobile”</a:t>
            </a:r>
          </a:p>
          <a:p>
            <a:endParaRPr lang="en-US" dirty="0"/>
          </a:p>
          <a:p>
            <a:r>
              <a:rPr lang="en-US" dirty="0"/>
              <a:t>How to add such documents (increase recall)?</a:t>
            </a:r>
          </a:p>
          <a:p>
            <a:endParaRPr lang="en-US" dirty="0"/>
          </a:p>
          <a:p>
            <a:r>
              <a:rPr lang="en-US" b="1" dirty="0"/>
              <a:t>Idea</a:t>
            </a:r>
            <a:r>
              <a:rPr lang="en-US" dirty="0"/>
              <a:t>: System adds query terms to user query!</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863423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for Extending Queries</a:t>
            </a:r>
          </a:p>
        </p:txBody>
      </p:sp>
      <p:sp>
        <p:nvSpPr>
          <p:cNvPr id="3" name="Content Placeholder 2"/>
          <p:cNvSpPr>
            <a:spLocks noGrp="1"/>
          </p:cNvSpPr>
          <p:nvPr>
            <p:ph idx="1"/>
          </p:nvPr>
        </p:nvSpPr>
        <p:spPr/>
        <p:txBody>
          <a:bodyPr/>
          <a:lstStyle/>
          <a:p>
            <a:endParaRPr lang="en-US" dirty="0"/>
          </a:p>
          <a:p>
            <a:r>
              <a:rPr lang="en-US" dirty="0"/>
              <a:t>1. Local Approach:</a:t>
            </a:r>
          </a:p>
          <a:p>
            <a:pPr marL="457200" indent="-457200">
              <a:buFont typeface="Arial" panose="020B0604020202020204" pitchFamily="34" charset="0"/>
              <a:buChar char="•"/>
            </a:pPr>
            <a:r>
              <a:rPr lang="en-US" dirty="0"/>
              <a:t>Use information from </a:t>
            </a:r>
            <a:r>
              <a:rPr lang="en-US" b="1" dirty="0"/>
              <a:t>current query results</a:t>
            </a:r>
            <a:r>
              <a:rPr lang="en-US" dirty="0"/>
              <a:t>:</a:t>
            </a:r>
            <a:br>
              <a:rPr lang="en-US" dirty="0"/>
            </a:br>
            <a:r>
              <a:rPr lang="en-US" i="1" dirty="0"/>
              <a:t>user</a:t>
            </a:r>
            <a:r>
              <a:rPr lang="en-US" dirty="0"/>
              <a:t> </a:t>
            </a:r>
            <a:r>
              <a:rPr lang="en-US" i="1" dirty="0"/>
              <a:t>relevance feedback</a:t>
            </a:r>
          </a:p>
          <a:p>
            <a:pPr marL="422041" indent="-422041">
              <a:buFont typeface="Arial" charset="0"/>
              <a:buChar char="•"/>
            </a:pPr>
            <a:endParaRPr lang="en-US" dirty="0"/>
          </a:p>
          <a:p>
            <a:r>
              <a:rPr lang="en-US" dirty="0"/>
              <a:t>2. Global Approach:</a:t>
            </a:r>
          </a:p>
          <a:p>
            <a:pPr marL="422041" indent="-422041">
              <a:buFont typeface="Arial" charset="0"/>
              <a:buChar char="•"/>
            </a:pPr>
            <a:r>
              <a:rPr lang="en-US" dirty="0"/>
              <a:t>Use information from a </a:t>
            </a:r>
            <a:r>
              <a:rPr lang="en-US" b="1" dirty="0"/>
              <a:t>document collection</a:t>
            </a:r>
            <a:r>
              <a:rPr lang="en-US" dirty="0"/>
              <a:t>:</a:t>
            </a:r>
            <a:br>
              <a:rPr lang="en-US" dirty="0"/>
            </a:br>
            <a:r>
              <a:rPr lang="en-US" i="1" dirty="0"/>
              <a:t>query expansion</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64908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dirty="0"/>
              <a:t>1. User Relevance Feedback</a:t>
            </a:r>
          </a:p>
        </p:txBody>
      </p:sp>
      <p:grpSp>
        <p:nvGrpSpPr>
          <p:cNvPr id="23556" name="Group 4"/>
          <p:cNvGrpSpPr>
            <a:grpSpLocks/>
          </p:cNvGrpSpPr>
          <p:nvPr/>
        </p:nvGrpSpPr>
        <p:grpSpPr bwMode="auto">
          <a:xfrm>
            <a:off x="2006825" y="3230195"/>
            <a:ext cx="866042" cy="719504"/>
            <a:chOff x="1004" y="3068"/>
            <a:chExt cx="591" cy="491"/>
          </a:xfrm>
        </p:grpSpPr>
        <p:pic>
          <p:nvPicPr>
            <p:cNvPr id="23585" name="Picture 5"/>
            <p:cNvPicPr>
              <a:picLocks noChangeArrowheads="1"/>
            </p:cNvPicPr>
            <p:nvPr/>
          </p:nvPicPr>
          <p:blipFill>
            <a:blip r:embed="rId3" cstate="print"/>
            <a:srcRect/>
            <a:stretch>
              <a:fillRect/>
            </a:stretch>
          </p:blipFill>
          <p:spPr bwMode="auto">
            <a:xfrm>
              <a:off x="1004" y="3068"/>
              <a:ext cx="591" cy="491"/>
            </a:xfrm>
            <a:prstGeom prst="rect">
              <a:avLst/>
            </a:prstGeom>
            <a:noFill/>
            <a:ln w="9525">
              <a:noFill/>
              <a:miter lim="800000"/>
              <a:headEnd/>
              <a:tailEnd/>
            </a:ln>
          </p:spPr>
        </p:pic>
        <p:sp>
          <p:nvSpPr>
            <p:cNvPr id="23586" name="Rectangle 6"/>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eaLnBrk="0" hangingPunct="0"/>
              <a:endParaRPr lang="fr-FR" sz="1477">
                <a:latin typeface="Calibri" charset="0"/>
                <a:ea typeface="Calibri" charset="0"/>
                <a:cs typeface="Calibri" charset="0"/>
              </a:endParaRPr>
            </a:p>
          </p:txBody>
        </p:sp>
      </p:grpSp>
      <p:pic>
        <p:nvPicPr>
          <p:cNvPr id="23557" name="Picture 7"/>
          <p:cNvPicPr>
            <a:picLocks noChangeArrowheads="1"/>
          </p:cNvPicPr>
          <p:nvPr/>
        </p:nvPicPr>
        <p:blipFill>
          <a:blip r:embed="rId4" cstate="print"/>
          <a:srcRect/>
          <a:stretch>
            <a:fillRect/>
          </a:stretch>
        </p:blipFill>
        <p:spPr bwMode="auto">
          <a:xfrm>
            <a:off x="1441191" y="3659553"/>
            <a:ext cx="723900" cy="794238"/>
          </a:xfrm>
          <a:prstGeom prst="rect">
            <a:avLst/>
          </a:prstGeom>
          <a:solidFill>
            <a:schemeClr val="bg1"/>
          </a:solidFill>
          <a:ln w="9525">
            <a:noFill/>
            <a:miter lim="800000"/>
            <a:headEnd/>
            <a:tailEnd/>
          </a:ln>
        </p:spPr>
      </p:pic>
      <p:sp>
        <p:nvSpPr>
          <p:cNvPr id="23558" name="AutoShape 8"/>
          <p:cNvSpPr>
            <a:spLocks noChangeArrowheads="1"/>
          </p:cNvSpPr>
          <p:nvPr/>
        </p:nvSpPr>
        <p:spPr bwMode="auto">
          <a:xfrm>
            <a:off x="3066301" y="3895474"/>
            <a:ext cx="898281"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59" name="Rectangle 9"/>
          <p:cNvSpPr>
            <a:spLocks noChangeArrowheads="1"/>
          </p:cNvSpPr>
          <p:nvPr/>
        </p:nvSpPr>
        <p:spPr bwMode="auto">
          <a:xfrm>
            <a:off x="873370" y="4559295"/>
            <a:ext cx="1540527" cy="313122"/>
          </a:xfrm>
          <a:prstGeom prst="rect">
            <a:avLst/>
          </a:prstGeom>
          <a:noFill/>
          <a:ln w="9525">
            <a:noFill/>
            <a:miter lim="800000"/>
            <a:headEnd/>
            <a:tailEnd/>
          </a:ln>
        </p:spPr>
        <p:txBody>
          <a:bodyPr wrap="square" lIns="84984" tIns="42493" rIns="84984" bIns="42493">
            <a:spAutoFit/>
          </a:bodyPr>
          <a:lstStyle/>
          <a:p>
            <a:pPr eaLnBrk="0" hangingPunct="0"/>
            <a:r>
              <a:rPr lang="en-US" sz="1477" dirty="0">
                <a:latin typeface="Calibri" charset="0"/>
                <a:ea typeface="Calibri" charset="0"/>
                <a:cs typeface="Calibri" charset="0"/>
              </a:rPr>
              <a:t>information  need</a:t>
            </a:r>
          </a:p>
        </p:txBody>
      </p:sp>
      <p:sp>
        <p:nvSpPr>
          <p:cNvPr id="23560" name="Rectangle 10"/>
          <p:cNvSpPr>
            <a:spLocks noChangeArrowheads="1"/>
          </p:cNvSpPr>
          <p:nvPr/>
        </p:nvSpPr>
        <p:spPr bwMode="auto">
          <a:xfrm>
            <a:off x="2844309" y="4360003"/>
            <a:ext cx="1079826"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query</a:t>
            </a:r>
            <a:br>
              <a:rPr lang="en-US" sz="1477">
                <a:latin typeface="Calibri" charset="0"/>
                <a:ea typeface="Calibri" charset="0"/>
                <a:cs typeface="Calibri" charset="0"/>
              </a:rPr>
            </a:br>
            <a:r>
              <a:rPr lang="en-US" sz="1477">
                <a:latin typeface="Calibri" charset="0"/>
                <a:ea typeface="Calibri" charset="0"/>
                <a:cs typeface="Calibri" charset="0"/>
              </a:rPr>
              <a:t>formulation</a:t>
            </a:r>
          </a:p>
        </p:txBody>
      </p:sp>
      <p:sp>
        <p:nvSpPr>
          <p:cNvPr id="23561" name="AutoShape 11"/>
          <p:cNvSpPr>
            <a:spLocks noChangeArrowheads="1"/>
          </p:cNvSpPr>
          <p:nvPr/>
        </p:nvSpPr>
        <p:spPr bwMode="auto">
          <a:xfrm>
            <a:off x="1208193" y="1833685"/>
            <a:ext cx="1263162" cy="1396511"/>
          </a:xfrm>
          <a:prstGeom prst="can">
            <a:avLst>
              <a:gd name="adj" fmla="val 27639"/>
            </a:avLst>
          </a:prstGeom>
          <a:solidFill>
            <a:schemeClr val="bg1"/>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2" name="AutoShape 12"/>
          <p:cNvSpPr>
            <a:spLocks noChangeArrowheads="1"/>
          </p:cNvSpPr>
          <p:nvPr/>
        </p:nvSpPr>
        <p:spPr bwMode="auto">
          <a:xfrm>
            <a:off x="1407488" y="2299671"/>
            <a:ext cx="332643" cy="332642"/>
          </a:xfrm>
          <a:prstGeom prst="foldedCorner">
            <a:avLst>
              <a:gd name="adj" fmla="val 12500"/>
            </a:avLst>
          </a:prstGeom>
          <a:solidFill>
            <a:schemeClr val="accent1"/>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3" name="AutoShape 13"/>
          <p:cNvSpPr>
            <a:spLocks noChangeArrowheads="1"/>
          </p:cNvSpPr>
          <p:nvPr/>
        </p:nvSpPr>
        <p:spPr bwMode="auto">
          <a:xfrm>
            <a:off x="1939419" y="2299671"/>
            <a:ext cx="332642" cy="332642"/>
          </a:xfrm>
          <a:prstGeom prst="foldedCorner">
            <a:avLst>
              <a:gd name="adj" fmla="val 12500"/>
            </a:avLst>
          </a:prstGeom>
          <a:solidFill>
            <a:schemeClr val="hlink"/>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4" name="AutoShape 14"/>
          <p:cNvSpPr>
            <a:spLocks noChangeArrowheads="1"/>
          </p:cNvSpPr>
          <p:nvPr/>
        </p:nvSpPr>
        <p:spPr bwMode="auto">
          <a:xfrm>
            <a:off x="1939419" y="2764203"/>
            <a:ext cx="332642" cy="332643"/>
          </a:xfrm>
          <a:prstGeom prst="foldedCorner">
            <a:avLst>
              <a:gd name="adj" fmla="val 12500"/>
            </a:avLst>
          </a:prstGeom>
          <a:solidFill>
            <a:srgbClr val="FFFF66"/>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5" name="AutoShape 15"/>
          <p:cNvSpPr>
            <a:spLocks noChangeArrowheads="1"/>
          </p:cNvSpPr>
          <p:nvPr/>
        </p:nvSpPr>
        <p:spPr bwMode="auto">
          <a:xfrm>
            <a:off x="1407488" y="2764203"/>
            <a:ext cx="332643" cy="332643"/>
          </a:xfrm>
          <a:prstGeom prst="foldedCorner">
            <a:avLst>
              <a:gd name="adj" fmla="val 12500"/>
            </a:avLst>
          </a:prstGeom>
          <a:solidFill>
            <a:schemeClr val="accent2"/>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6" name="AutoShape 16"/>
          <p:cNvSpPr>
            <a:spLocks noChangeArrowheads="1"/>
          </p:cNvSpPr>
          <p:nvPr/>
        </p:nvSpPr>
        <p:spPr bwMode="auto">
          <a:xfrm>
            <a:off x="3069231" y="2519479"/>
            <a:ext cx="898281"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7" name="Rectangle 17"/>
          <p:cNvSpPr>
            <a:spLocks noChangeArrowheads="1"/>
          </p:cNvSpPr>
          <p:nvPr/>
        </p:nvSpPr>
        <p:spPr bwMode="auto">
          <a:xfrm>
            <a:off x="1187619" y="1235802"/>
            <a:ext cx="1546620"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information items</a:t>
            </a:r>
            <a:br>
              <a:rPr lang="en-US" sz="1477">
                <a:latin typeface="Calibri" charset="0"/>
                <a:ea typeface="Calibri" charset="0"/>
                <a:cs typeface="Calibri" charset="0"/>
              </a:rPr>
            </a:br>
            <a:r>
              <a:rPr lang="en-US" sz="1477">
                <a:latin typeface="Calibri" charset="0"/>
                <a:ea typeface="Calibri" charset="0"/>
                <a:cs typeface="Calibri" charset="0"/>
              </a:rPr>
              <a:t>content</a:t>
            </a:r>
          </a:p>
        </p:txBody>
      </p:sp>
      <p:sp>
        <p:nvSpPr>
          <p:cNvPr id="23568" name="Rectangle 18"/>
          <p:cNvSpPr>
            <a:spLocks noChangeArrowheads="1"/>
          </p:cNvSpPr>
          <p:nvPr/>
        </p:nvSpPr>
        <p:spPr bwMode="auto">
          <a:xfrm>
            <a:off x="3020670" y="1701793"/>
            <a:ext cx="949278"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feature</a:t>
            </a:r>
            <a:br>
              <a:rPr lang="en-US" sz="1477">
                <a:latin typeface="Calibri" charset="0"/>
                <a:ea typeface="Calibri" charset="0"/>
                <a:cs typeface="Calibri" charset="0"/>
              </a:rPr>
            </a:br>
            <a:r>
              <a:rPr lang="en-US" sz="1477">
                <a:latin typeface="Calibri" charset="0"/>
                <a:ea typeface="Calibri" charset="0"/>
                <a:cs typeface="Calibri" charset="0"/>
              </a:rPr>
              <a:t>extraction</a:t>
            </a:r>
          </a:p>
        </p:txBody>
      </p:sp>
      <p:sp>
        <p:nvSpPr>
          <p:cNvPr id="23569" name="Rectangle 19"/>
          <p:cNvSpPr>
            <a:spLocks noChangeArrowheads="1"/>
          </p:cNvSpPr>
          <p:nvPr/>
        </p:nvSpPr>
        <p:spPr bwMode="auto">
          <a:xfrm>
            <a:off x="4646221" y="3064182"/>
            <a:ext cx="1656610" cy="596707"/>
          </a:xfrm>
          <a:prstGeom prst="rect">
            <a:avLst/>
          </a:prstGeom>
          <a:noFill/>
          <a:ln w="9525" algn="ctr">
            <a:solidFill>
              <a:schemeClr val="tx1"/>
            </a:solidFill>
            <a:miter lim="800000"/>
            <a:headEnd/>
            <a:tailEnd/>
          </a:ln>
        </p:spPr>
        <p:txBody>
          <a:bodyPr wrap="square" lIns="84398" tIns="42198" rIns="84398" bIns="42198" anchor="ctr">
            <a:spAutoFit/>
          </a:bodyPr>
          <a:lstStyle/>
          <a:p>
            <a:endParaRPr lang="fr-FR" sz="1108" dirty="0">
              <a:latin typeface="Calibri" charset="0"/>
              <a:ea typeface="Calibri" charset="0"/>
              <a:cs typeface="Calibri" charset="0"/>
            </a:endParaRPr>
          </a:p>
          <a:p>
            <a:endParaRPr lang="fr-FR" sz="1108" dirty="0">
              <a:latin typeface="Calibri" charset="0"/>
              <a:ea typeface="Calibri" charset="0"/>
              <a:cs typeface="Calibri" charset="0"/>
            </a:endParaRPr>
          </a:p>
          <a:p>
            <a:endParaRPr lang="fr-FR" sz="1108" dirty="0">
              <a:latin typeface="Calibri" charset="0"/>
              <a:ea typeface="Calibri" charset="0"/>
              <a:cs typeface="Calibri" charset="0"/>
            </a:endParaRPr>
          </a:p>
        </p:txBody>
      </p:sp>
      <p:sp>
        <p:nvSpPr>
          <p:cNvPr id="23570" name="AutoShape 20"/>
          <p:cNvSpPr>
            <a:spLocks noChangeArrowheads="1"/>
          </p:cNvSpPr>
          <p:nvPr/>
        </p:nvSpPr>
        <p:spPr bwMode="auto">
          <a:xfrm>
            <a:off x="7655885" y="2564907"/>
            <a:ext cx="1263162" cy="1861038"/>
          </a:xfrm>
          <a:prstGeom prst="cube">
            <a:avLst>
              <a:gd name="adj" fmla="val 7718"/>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71" name="Rectangle 21"/>
          <p:cNvSpPr>
            <a:spLocks noChangeArrowheads="1"/>
          </p:cNvSpPr>
          <p:nvPr/>
        </p:nvSpPr>
        <p:spPr bwMode="auto">
          <a:xfrm>
            <a:off x="7811977" y="3096845"/>
            <a:ext cx="772498" cy="767734"/>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ranked/</a:t>
            </a:r>
            <a:br>
              <a:rPr lang="en-US" sz="1477">
                <a:latin typeface="Calibri" charset="0"/>
                <a:ea typeface="Calibri" charset="0"/>
                <a:cs typeface="Calibri" charset="0"/>
              </a:rPr>
            </a:br>
            <a:r>
              <a:rPr lang="en-US" sz="1477">
                <a:latin typeface="Calibri" charset="0"/>
                <a:ea typeface="Calibri" charset="0"/>
                <a:cs typeface="Calibri" charset="0"/>
              </a:rPr>
              <a:t>binary</a:t>
            </a:r>
          </a:p>
          <a:p>
            <a:pPr eaLnBrk="0" hangingPunct="0"/>
            <a:r>
              <a:rPr lang="en-US" sz="1477">
                <a:latin typeface="Calibri" charset="0"/>
                <a:ea typeface="Calibri" charset="0"/>
                <a:cs typeface="Calibri" charset="0"/>
              </a:rPr>
              <a:t>result</a:t>
            </a:r>
          </a:p>
        </p:txBody>
      </p:sp>
      <p:sp>
        <p:nvSpPr>
          <p:cNvPr id="23572" name="AutoShape 24"/>
          <p:cNvSpPr>
            <a:spLocks noChangeArrowheads="1"/>
          </p:cNvSpPr>
          <p:nvPr/>
        </p:nvSpPr>
        <p:spPr bwMode="auto">
          <a:xfrm>
            <a:off x="6526075" y="3296132"/>
            <a:ext cx="898280"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grpSp>
        <p:nvGrpSpPr>
          <p:cNvPr id="23573" name="Group 25"/>
          <p:cNvGrpSpPr>
            <a:grpSpLocks/>
          </p:cNvGrpSpPr>
          <p:nvPr/>
        </p:nvGrpSpPr>
        <p:grpSpPr bwMode="auto">
          <a:xfrm>
            <a:off x="6857249" y="4425949"/>
            <a:ext cx="866042" cy="719504"/>
            <a:chOff x="1004" y="3068"/>
            <a:chExt cx="591" cy="491"/>
          </a:xfrm>
        </p:grpSpPr>
        <p:pic>
          <p:nvPicPr>
            <p:cNvPr id="23583" name="Picture 26"/>
            <p:cNvPicPr>
              <a:picLocks noChangeArrowheads="1"/>
            </p:cNvPicPr>
            <p:nvPr/>
          </p:nvPicPr>
          <p:blipFill>
            <a:blip r:embed="rId5" cstate="print"/>
            <a:srcRect/>
            <a:stretch>
              <a:fillRect/>
            </a:stretch>
          </p:blipFill>
          <p:spPr bwMode="auto">
            <a:xfrm>
              <a:off x="1004" y="3068"/>
              <a:ext cx="591" cy="491"/>
            </a:xfrm>
            <a:prstGeom prst="rect">
              <a:avLst/>
            </a:prstGeom>
            <a:noFill/>
            <a:ln w="9525">
              <a:noFill/>
              <a:miter lim="800000"/>
              <a:headEnd/>
              <a:tailEnd/>
            </a:ln>
          </p:spPr>
        </p:pic>
        <p:sp>
          <p:nvSpPr>
            <p:cNvPr id="23584" name="Rectangle 27"/>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eaLnBrk="0" hangingPunct="0"/>
              <a:endParaRPr lang="fr-FR" sz="1477">
                <a:latin typeface="Calibri" charset="0"/>
                <a:ea typeface="Calibri" charset="0"/>
                <a:cs typeface="Calibri" charset="0"/>
              </a:endParaRPr>
            </a:p>
          </p:txBody>
        </p:sp>
      </p:grpSp>
      <p:pic>
        <p:nvPicPr>
          <p:cNvPr id="23574" name="Picture 28"/>
          <p:cNvPicPr>
            <a:picLocks noChangeArrowheads="1"/>
          </p:cNvPicPr>
          <p:nvPr/>
        </p:nvPicPr>
        <p:blipFill>
          <a:blip r:embed="rId6" cstate="print"/>
          <a:srcRect/>
          <a:stretch>
            <a:fillRect/>
          </a:stretch>
        </p:blipFill>
        <p:spPr bwMode="auto">
          <a:xfrm>
            <a:off x="6291614" y="4855306"/>
            <a:ext cx="723900" cy="794238"/>
          </a:xfrm>
          <a:prstGeom prst="rect">
            <a:avLst/>
          </a:prstGeom>
          <a:solidFill>
            <a:schemeClr val="bg1"/>
          </a:solidFill>
          <a:ln w="9525">
            <a:noFill/>
            <a:miter lim="800000"/>
            <a:headEnd/>
            <a:tailEnd/>
          </a:ln>
        </p:spPr>
      </p:pic>
      <p:sp>
        <p:nvSpPr>
          <p:cNvPr id="23575" name="Rectangle 29"/>
          <p:cNvSpPr>
            <a:spLocks noChangeArrowheads="1"/>
          </p:cNvSpPr>
          <p:nvPr/>
        </p:nvSpPr>
        <p:spPr bwMode="auto">
          <a:xfrm>
            <a:off x="5649799" y="5755049"/>
            <a:ext cx="1986484"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relevance feedback: </a:t>
            </a:r>
          </a:p>
          <a:p>
            <a:pPr eaLnBrk="0" hangingPunct="0"/>
            <a:r>
              <a:rPr lang="en-US" sz="1477">
                <a:latin typeface="Calibri" charset="0"/>
                <a:ea typeface="Calibri" charset="0"/>
                <a:cs typeface="Calibri" charset="0"/>
              </a:rPr>
              <a:t>identify relevant results</a:t>
            </a:r>
          </a:p>
        </p:txBody>
      </p:sp>
      <p:sp>
        <p:nvSpPr>
          <p:cNvPr id="23576" name="AutoShape 30"/>
          <p:cNvSpPr>
            <a:spLocks noChangeArrowheads="1"/>
          </p:cNvSpPr>
          <p:nvPr/>
        </p:nvSpPr>
        <p:spPr bwMode="auto">
          <a:xfrm rot="16200000" flipH="1">
            <a:off x="7656231" y="4843802"/>
            <a:ext cx="531245" cy="760224"/>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84398" tIns="42198" rIns="84398" bIns="42198" anchor="ctr">
            <a:spAutoFit/>
          </a:bodyPr>
          <a:lstStyle/>
          <a:p>
            <a:endParaRPr lang="fr-FR" sz="1108">
              <a:latin typeface="Calibri" charset="0"/>
              <a:ea typeface="Calibri" charset="0"/>
              <a:cs typeface="Calibri" charset="0"/>
            </a:endParaRPr>
          </a:p>
        </p:txBody>
      </p:sp>
      <p:sp>
        <p:nvSpPr>
          <p:cNvPr id="23577" name="AutoShape 36"/>
          <p:cNvSpPr>
            <a:spLocks noChangeArrowheads="1"/>
          </p:cNvSpPr>
          <p:nvPr/>
        </p:nvSpPr>
        <p:spPr bwMode="auto">
          <a:xfrm flipH="1">
            <a:off x="5285345" y="4235839"/>
            <a:ext cx="598220" cy="760224"/>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84398" tIns="42198" rIns="84398" bIns="42198" anchor="ctr">
            <a:spAutoFit/>
          </a:bodyPr>
          <a:lstStyle/>
          <a:p>
            <a:endParaRPr lang="fr-FR" sz="1108">
              <a:latin typeface="Calibri" charset="0"/>
              <a:ea typeface="Calibri" charset="0"/>
              <a:cs typeface="Calibri" charset="0"/>
            </a:endParaRPr>
          </a:p>
        </p:txBody>
      </p:sp>
      <p:sp>
        <p:nvSpPr>
          <p:cNvPr id="23578" name="Rectangle 37"/>
          <p:cNvSpPr>
            <a:spLocks noChangeArrowheads="1"/>
          </p:cNvSpPr>
          <p:nvPr/>
        </p:nvSpPr>
        <p:spPr bwMode="auto">
          <a:xfrm>
            <a:off x="2879941" y="5157175"/>
            <a:ext cx="3196737" cy="540428"/>
          </a:xfrm>
          <a:prstGeom prst="rect">
            <a:avLst/>
          </a:prstGeom>
          <a:noFill/>
          <a:ln w="9525">
            <a:noFill/>
            <a:miter lim="800000"/>
            <a:headEnd/>
            <a:tailEnd/>
          </a:ln>
        </p:spPr>
        <p:txBody>
          <a:bodyPr wrap="square" lIns="84984" tIns="42493" rIns="84984" bIns="42493">
            <a:spAutoFit/>
          </a:bodyPr>
          <a:lstStyle/>
          <a:p>
            <a:pPr eaLnBrk="0" hangingPunct="0"/>
            <a:r>
              <a:rPr lang="en-US" sz="1477" dirty="0">
                <a:latin typeface="Calibri" charset="0"/>
                <a:ea typeface="Calibri" charset="0"/>
                <a:cs typeface="Calibri" charset="0"/>
              </a:rPr>
              <a:t>system-modified query</a:t>
            </a:r>
          </a:p>
          <a:p>
            <a:pPr eaLnBrk="0" hangingPunct="0"/>
            <a:r>
              <a:rPr lang="en-US" sz="1477" dirty="0">
                <a:latin typeface="Calibri" charset="0"/>
                <a:ea typeface="Calibri" charset="0"/>
                <a:cs typeface="Calibri" charset="0"/>
              </a:rPr>
              <a:t>(e.g. query term reweighting)</a:t>
            </a:r>
          </a:p>
        </p:txBody>
      </p:sp>
      <p:sp>
        <p:nvSpPr>
          <p:cNvPr id="23579" name="Rectangle 38"/>
          <p:cNvSpPr>
            <a:spLocks noChangeArrowheads="1"/>
          </p:cNvSpPr>
          <p:nvPr/>
        </p:nvSpPr>
        <p:spPr bwMode="auto">
          <a:xfrm>
            <a:off x="2349418" y="3363542"/>
            <a:ext cx="236168" cy="255716"/>
          </a:xfrm>
          <a:prstGeom prst="rect">
            <a:avLst/>
          </a:prstGeom>
          <a:noFill/>
          <a:ln w="9525" algn="ctr">
            <a:noFill/>
            <a:miter lim="800000"/>
            <a:headEnd/>
            <a:tailEnd/>
          </a:ln>
        </p:spPr>
        <p:txBody>
          <a:bodyPr wrap="none" lIns="84398" tIns="42198" rIns="84398" bIns="42198">
            <a:spAutoFit/>
          </a:bodyPr>
          <a:lstStyle/>
          <a:p>
            <a:r>
              <a:rPr lang="en-US" sz="1108">
                <a:latin typeface="Calibri" charset="0"/>
                <a:ea typeface="Calibri" charset="0"/>
                <a:cs typeface="Calibri" charset="0"/>
              </a:rPr>
              <a:t>?</a:t>
            </a:r>
          </a:p>
        </p:txBody>
      </p:sp>
      <p:sp>
        <p:nvSpPr>
          <p:cNvPr id="23580" name="Rectangle 39"/>
          <p:cNvSpPr>
            <a:spLocks noChangeArrowheads="1"/>
          </p:cNvSpPr>
          <p:nvPr/>
        </p:nvSpPr>
        <p:spPr bwMode="auto">
          <a:xfrm>
            <a:off x="7171202" y="4559296"/>
            <a:ext cx="216932" cy="255716"/>
          </a:xfrm>
          <a:prstGeom prst="rect">
            <a:avLst/>
          </a:prstGeom>
          <a:noFill/>
          <a:ln w="9525" algn="ctr">
            <a:noFill/>
            <a:miter lim="800000"/>
            <a:headEnd/>
            <a:tailEnd/>
          </a:ln>
        </p:spPr>
        <p:txBody>
          <a:bodyPr wrap="none" lIns="84398" tIns="42198" rIns="84398" bIns="42198">
            <a:spAutoFit/>
          </a:bodyPr>
          <a:lstStyle/>
          <a:p>
            <a:r>
              <a:rPr lang="en-US" sz="1108">
                <a:latin typeface="Calibri" charset="0"/>
                <a:ea typeface="Calibri" charset="0"/>
                <a:cs typeface="Calibri" charset="0"/>
              </a:rPr>
              <a:t>!</a:t>
            </a:r>
          </a:p>
        </p:txBody>
      </p:sp>
      <p:sp>
        <p:nvSpPr>
          <p:cNvPr id="23581" name="Rectangle 40"/>
          <p:cNvSpPr>
            <a:spLocks noChangeArrowheads="1"/>
          </p:cNvSpPr>
          <p:nvPr/>
        </p:nvSpPr>
        <p:spPr bwMode="auto">
          <a:xfrm>
            <a:off x="8253437" y="4625441"/>
            <a:ext cx="871820" cy="313122"/>
          </a:xfrm>
          <a:prstGeom prst="rect">
            <a:avLst/>
          </a:prstGeom>
          <a:noFill/>
          <a:ln w="9525">
            <a:noFill/>
            <a:miter lim="800000"/>
            <a:headEnd/>
            <a:tailEnd/>
          </a:ln>
        </p:spPr>
        <p:txBody>
          <a:bodyPr wrap="none" lIns="84984" tIns="42493" rIns="84984" bIns="42493">
            <a:spAutoFit/>
          </a:bodyPr>
          <a:lstStyle/>
          <a:p>
            <a:pPr eaLnBrk="0" hangingPunct="0"/>
            <a:r>
              <a:rPr lang="en-US" sz="1477" dirty="0">
                <a:latin typeface="Calibri" charset="0"/>
                <a:ea typeface="Calibri" charset="0"/>
                <a:cs typeface="Calibri" charset="0"/>
              </a:rPr>
              <a:t>browsing</a:t>
            </a:r>
          </a:p>
        </p:txBody>
      </p:sp>
      <p:sp>
        <p:nvSpPr>
          <p:cNvPr id="23582" name="Rectangle 41"/>
          <p:cNvSpPr>
            <a:spLocks noChangeArrowheads="1"/>
          </p:cNvSpPr>
          <p:nvPr/>
        </p:nvSpPr>
        <p:spPr bwMode="auto">
          <a:xfrm>
            <a:off x="4758357" y="3164248"/>
            <a:ext cx="1319314" cy="540428"/>
          </a:xfrm>
          <a:prstGeom prst="rect">
            <a:avLst/>
          </a:prstGeom>
          <a:noFill/>
          <a:ln w="9525">
            <a:noFill/>
            <a:miter lim="800000"/>
            <a:headEnd/>
            <a:tailEnd/>
          </a:ln>
        </p:spPr>
        <p:txBody>
          <a:bodyPr wrap="none" lIns="84984" tIns="42493" rIns="84984" bIns="42493">
            <a:spAutoFit/>
          </a:bodyPr>
          <a:lstStyle/>
          <a:p>
            <a:pPr eaLnBrk="0" hangingPunct="0"/>
            <a:r>
              <a:rPr lang="en-US" sz="1477" dirty="0">
                <a:latin typeface="Calibri" charset="0"/>
                <a:ea typeface="Calibri" charset="0"/>
                <a:cs typeface="Calibri" charset="0"/>
              </a:rPr>
              <a:t>ranking system</a:t>
            </a:r>
          </a:p>
          <a:p>
            <a:pPr eaLnBrk="0" hangingPunct="0"/>
            <a:endParaRPr lang="en-US" sz="1477" dirty="0">
              <a:latin typeface="Calibri" charset="0"/>
              <a:ea typeface="Calibri" charset="0"/>
              <a:cs typeface="Calibri" charset="0"/>
            </a:endParaRPr>
          </a:p>
        </p:txBody>
      </p:sp>
      <p:sp>
        <p:nvSpPr>
          <p:cNvPr id="35" name="Footer Placeholder 3"/>
          <p:cNvSpPr>
            <a:spLocks noGrp="1"/>
          </p:cNvSpPr>
          <p:nvPr>
            <p:ph type="ftr" sz="quarter" idx="10"/>
          </p:nvPr>
        </p:nvSpPr>
        <p:spPr>
          <a:xfrm>
            <a:off x="113002" y="6466302"/>
            <a:ext cx="5416062" cy="211015"/>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75059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from Users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5" name="Oval 5"/>
          <p:cNvSpPr>
            <a:spLocks noChangeArrowheads="1"/>
          </p:cNvSpPr>
          <p:nvPr/>
        </p:nvSpPr>
        <p:spPr bwMode="auto">
          <a:xfrm>
            <a:off x="1741352" y="2466884"/>
            <a:ext cx="3542963" cy="1331654"/>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a:p>
            <a:endParaRPr lang="fr-FR" sz="2800" dirty="0">
              <a:latin typeface="Calibri" charset="0"/>
              <a:ea typeface="Calibri" charset="0"/>
              <a:cs typeface="Calibri" charset="0"/>
            </a:endParaRPr>
          </a:p>
        </p:txBody>
      </p:sp>
      <p:sp>
        <p:nvSpPr>
          <p:cNvPr id="6" name="Oval 6"/>
          <p:cNvSpPr>
            <a:spLocks noChangeArrowheads="1"/>
          </p:cNvSpPr>
          <p:nvPr/>
        </p:nvSpPr>
        <p:spPr bwMode="auto">
          <a:xfrm>
            <a:off x="3490685" y="2467294"/>
            <a:ext cx="3956771" cy="1331654"/>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a:p>
            <a:endParaRPr lang="fr-FR" sz="2800" dirty="0">
              <a:latin typeface="Calibri" charset="0"/>
              <a:ea typeface="Calibri" charset="0"/>
              <a:cs typeface="Calibri" charset="0"/>
            </a:endParaRPr>
          </a:p>
        </p:txBody>
      </p:sp>
      <p:sp>
        <p:nvSpPr>
          <p:cNvPr id="7" name="Oval 7"/>
          <p:cNvSpPr>
            <a:spLocks noChangeArrowheads="1"/>
          </p:cNvSpPr>
          <p:nvPr/>
        </p:nvSpPr>
        <p:spPr bwMode="auto">
          <a:xfrm>
            <a:off x="3755872" y="2759600"/>
            <a:ext cx="1196440" cy="725745"/>
          </a:xfrm>
          <a:prstGeom prst="ellipse">
            <a:avLst/>
          </a:prstGeom>
          <a:noFill/>
          <a:ln w="9525" algn="ctr">
            <a:solidFill>
              <a:schemeClr val="tx1"/>
            </a:solidFill>
            <a:round/>
            <a:headEnd/>
            <a:tailEnd/>
          </a:ln>
        </p:spPr>
        <p:txBody>
          <a:bodyPr wrap="square" lIns="84398" tIns="42198" rIns="84398" bIns="42198" anchor="ctr">
            <a:spAutoFit/>
          </a:bodyPr>
          <a:lstStyle/>
          <a:p>
            <a:r>
              <a:rPr lang="fr-FR" sz="2800" dirty="0">
                <a:latin typeface="Calibri" charset="0"/>
                <a:ea typeface="Calibri" charset="0"/>
                <a:cs typeface="Calibri" charset="0"/>
              </a:rPr>
              <a:t> </a:t>
            </a:r>
          </a:p>
        </p:txBody>
      </p:sp>
      <p:sp>
        <p:nvSpPr>
          <p:cNvPr id="8" name="Oval 8"/>
          <p:cNvSpPr>
            <a:spLocks noChangeArrowheads="1"/>
          </p:cNvSpPr>
          <p:nvPr/>
        </p:nvSpPr>
        <p:spPr bwMode="auto">
          <a:xfrm>
            <a:off x="5683469" y="2760332"/>
            <a:ext cx="1129972" cy="725745"/>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p:txBody>
      </p:sp>
      <p:sp>
        <p:nvSpPr>
          <p:cNvPr id="9" name="Rectangle 10"/>
          <p:cNvSpPr>
            <a:spLocks noChangeArrowheads="1"/>
          </p:cNvSpPr>
          <p:nvPr/>
        </p:nvSpPr>
        <p:spPr bwMode="auto">
          <a:xfrm>
            <a:off x="720951" y="1700809"/>
            <a:ext cx="3500203" cy="516107"/>
          </a:xfrm>
          <a:prstGeom prst="rect">
            <a:avLst/>
          </a:prstGeom>
          <a:noFill/>
          <a:ln w="9525" algn="ctr">
            <a:noFill/>
            <a:miter lim="800000"/>
            <a:headEnd/>
            <a:tailEnd/>
          </a:ln>
        </p:spPr>
        <p:txBody>
          <a:bodyPr wrap="none" lIns="84398" tIns="42198" rIns="84398" bIns="42198">
            <a:spAutoFit/>
          </a:bodyPr>
          <a:lstStyle/>
          <a:p>
            <a:r>
              <a:rPr lang="en-US" sz="2800">
                <a:latin typeface="Calibri" charset="0"/>
                <a:ea typeface="Calibri" charset="0"/>
                <a:cs typeface="Calibri" charset="0"/>
              </a:rPr>
              <a:t>Relevant documents C</a:t>
            </a:r>
            <a:r>
              <a:rPr lang="en-US" sz="2800" baseline="-25000">
                <a:latin typeface="Calibri" charset="0"/>
                <a:ea typeface="Calibri" charset="0"/>
                <a:cs typeface="Calibri" charset="0"/>
              </a:rPr>
              <a:t>r</a:t>
            </a:r>
            <a:endParaRPr lang="en-US" sz="2800" baseline="-25000" dirty="0">
              <a:latin typeface="Calibri" charset="0"/>
              <a:ea typeface="Calibri" charset="0"/>
              <a:cs typeface="Calibri" charset="0"/>
            </a:endParaRPr>
          </a:p>
        </p:txBody>
      </p:sp>
      <p:sp>
        <p:nvSpPr>
          <p:cNvPr id="10" name="Rectangle 11"/>
          <p:cNvSpPr>
            <a:spLocks noChangeArrowheads="1"/>
          </p:cNvSpPr>
          <p:nvPr/>
        </p:nvSpPr>
        <p:spPr bwMode="auto">
          <a:xfrm>
            <a:off x="5659738" y="1702219"/>
            <a:ext cx="3470258" cy="516107"/>
          </a:xfrm>
          <a:prstGeom prst="rect">
            <a:avLst/>
          </a:prstGeom>
          <a:noFill/>
          <a:ln w="9525" algn="ctr">
            <a:noFill/>
            <a:miter lim="800000"/>
            <a:headEnd/>
            <a:tailEnd/>
          </a:ln>
        </p:spPr>
        <p:txBody>
          <a:bodyPr wrap="none" lIns="84398" tIns="42198" rIns="84398" bIns="42198">
            <a:spAutoFit/>
          </a:bodyPr>
          <a:lstStyle/>
          <a:p>
            <a:r>
              <a:rPr lang="en-US" sz="2800" dirty="0">
                <a:latin typeface="Calibri" charset="0"/>
                <a:ea typeface="Calibri" charset="0"/>
                <a:cs typeface="Calibri" charset="0"/>
              </a:rPr>
              <a:t>Some retrieval result R</a:t>
            </a:r>
            <a:endParaRPr lang="en-US" sz="2800" baseline="-25000" dirty="0">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1" name="Rectangle 12"/>
              <p:cNvSpPr>
                <a:spLocks noChangeArrowheads="1"/>
              </p:cNvSpPr>
              <p:nvPr/>
            </p:nvSpPr>
            <p:spPr bwMode="auto">
              <a:xfrm>
                <a:off x="4087355" y="2956876"/>
                <a:ext cx="614990" cy="506169"/>
              </a:xfrm>
              <a:prstGeom prst="rect">
                <a:avLst/>
              </a:prstGeom>
              <a:noFill/>
              <a:ln w="9525" algn="ctr">
                <a:noFill/>
                <a:miter lim="800000"/>
                <a:headEnd/>
                <a:tailEnd/>
              </a:ln>
            </p:spPr>
            <p:txBody>
              <a:bodyPr wrap="none" lIns="84398" tIns="42198" rIns="84398" bIns="42198">
                <a:spAutoFit/>
              </a:bodyPr>
              <a:lstStyle/>
              <a:p>
                <a:pPr/>
                <a14:m>
                  <m:oMathPara xmlns:m="http://schemas.openxmlformats.org/officeDocument/2006/math">
                    <m:oMathParaPr>
                      <m:jc m:val="centerGroup"/>
                    </m:oMathParaPr>
                    <m:oMath xmlns:m="http://schemas.openxmlformats.org/officeDocument/2006/math">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oMath>
                  </m:oMathPara>
                </a14:m>
                <a:endParaRPr lang="en-US" sz="2800" baseline="-25000" dirty="0">
                  <a:latin typeface="Calibri" charset="0"/>
                  <a:ea typeface="Calibri" charset="0"/>
                  <a:cs typeface="Calibri" charset="0"/>
                </a:endParaRPr>
              </a:p>
            </p:txBody>
          </p:sp>
        </mc:Choice>
        <mc:Fallback xmlns="">
          <p:sp>
            <p:nvSpPr>
              <p:cNvPr id="11" name="Rectangle 12"/>
              <p:cNvSpPr>
                <a:spLocks noRot="1" noChangeAspect="1" noMove="1" noResize="1" noEditPoints="1" noAdjustHandles="1" noChangeArrowheads="1" noChangeShapeType="1" noTextEdit="1"/>
              </p:cNvSpPr>
              <p:nvPr/>
            </p:nvSpPr>
            <p:spPr bwMode="auto">
              <a:xfrm>
                <a:off x="4087355" y="2956876"/>
                <a:ext cx="614990" cy="506169"/>
              </a:xfrm>
              <a:prstGeom prst="rect">
                <a:avLst/>
              </a:prstGeom>
              <a:blipFill>
                <a:blip r:embed="rId3"/>
                <a:stretch>
                  <a:fillRect b="-2439"/>
                </a:stretch>
              </a:blipFill>
              <a:ln w="9525" algn="ctr">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5866986" y="2956876"/>
                <a:ext cx="696166" cy="506169"/>
              </a:xfrm>
              <a:prstGeom prst="rect">
                <a:avLst/>
              </a:prstGeom>
              <a:noFill/>
              <a:ln w="9525" algn="ctr">
                <a:noFill/>
                <a:miter lim="800000"/>
                <a:headEnd/>
                <a:tailEnd/>
              </a:ln>
            </p:spPr>
            <p:txBody>
              <a:bodyPr wrap="none" lIns="84398" tIns="42198" rIns="84398" bIns="42198">
                <a:spAutoFit/>
              </a:bodyPr>
              <a:lstStyle/>
              <a:p>
                <a14:m>
                  <m:oMath xmlns:m="http://schemas.openxmlformats.org/officeDocument/2006/math">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oMath>
                </a14:m>
                <a:r>
                  <a:rPr lang="en-US" sz="2800" baseline="-25000" dirty="0">
                    <a:latin typeface="Calibri" charset="0"/>
                    <a:ea typeface="Calibri" charset="0"/>
                    <a:cs typeface="Calibri" charset="0"/>
                  </a:rPr>
                  <a:t>  </a:t>
                </a:r>
              </a:p>
            </p:txBody>
          </p:sp>
        </mc:Choice>
        <mc:Fallback xmlns="">
          <p:sp>
            <p:nvSpPr>
              <p:cNvPr id="12" name="Rectangle 13"/>
              <p:cNvSpPr>
                <a:spLocks noRot="1" noChangeAspect="1" noMove="1" noResize="1" noEditPoints="1" noAdjustHandles="1" noChangeArrowheads="1" noChangeShapeType="1" noTextEdit="1"/>
              </p:cNvSpPr>
              <p:nvPr/>
            </p:nvSpPr>
            <p:spPr bwMode="auto">
              <a:xfrm>
                <a:off x="5866986" y="2956876"/>
                <a:ext cx="696166" cy="506169"/>
              </a:xfrm>
              <a:prstGeom prst="rect">
                <a:avLst/>
              </a:prstGeom>
              <a:blipFill>
                <a:blip r:embed="rId4"/>
                <a:stretch>
                  <a:fillRect l="-5357" b="-2439"/>
                </a:stretch>
              </a:blipFill>
              <a:ln w="9525" algn="ctr">
                <a:noFill/>
                <a:miter lim="800000"/>
                <a:headEnd/>
                <a:tailEnd/>
              </a:ln>
            </p:spPr>
            <p:txBody>
              <a:bodyPr/>
              <a:lstStyle/>
              <a:p>
                <a:r>
                  <a:rPr lang="en-US">
                    <a:noFill/>
                  </a:rPr>
                  <a:t> </a:t>
                </a:r>
              </a:p>
            </p:txBody>
          </p:sp>
        </mc:Fallback>
      </mc:AlternateContent>
      <p:sp>
        <p:nvSpPr>
          <p:cNvPr id="13" name="Rectangle 14"/>
          <p:cNvSpPr>
            <a:spLocks noChangeArrowheads="1"/>
          </p:cNvSpPr>
          <p:nvPr/>
        </p:nvSpPr>
        <p:spPr bwMode="auto">
          <a:xfrm>
            <a:off x="656288" y="4287617"/>
            <a:ext cx="3560076" cy="1377882"/>
          </a:xfrm>
          <a:prstGeom prst="rect">
            <a:avLst/>
          </a:prstGeom>
          <a:noFill/>
          <a:ln w="9525" algn="ctr">
            <a:noFill/>
            <a:miter lim="800000"/>
            <a:headEnd/>
            <a:tailEnd/>
          </a:ln>
        </p:spPr>
        <p:txBody>
          <a:bodyPr wrap="square" lIns="84398" tIns="42198" rIns="84398" bIns="42198">
            <a:spAutoFit/>
          </a:bodyPr>
          <a:lstStyle/>
          <a:p>
            <a:r>
              <a:rPr lang="en-US" sz="2800" dirty="0">
                <a:latin typeface="Calibri" charset="0"/>
                <a:ea typeface="Calibri" charset="0"/>
                <a:cs typeface="Calibri" charset="0"/>
              </a:rPr>
              <a:t>documents identified</a:t>
            </a:r>
          </a:p>
          <a:p>
            <a:r>
              <a:rPr lang="en-US" sz="2800" dirty="0">
                <a:latin typeface="Calibri" charset="0"/>
                <a:ea typeface="Calibri" charset="0"/>
                <a:cs typeface="Calibri" charset="0"/>
              </a:rPr>
              <a:t>by the user as being </a:t>
            </a:r>
            <a:r>
              <a:rPr lang="en-US" sz="2800" b="1" dirty="0">
                <a:latin typeface="Calibri" charset="0"/>
                <a:ea typeface="Calibri" charset="0"/>
                <a:cs typeface="Calibri" charset="0"/>
              </a:rPr>
              <a:t>relevant</a:t>
            </a:r>
            <a:endParaRPr lang="en-US" sz="2800" b="1" baseline="-25000" dirty="0">
              <a:latin typeface="Calibri" charset="0"/>
              <a:ea typeface="Calibri" charset="0"/>
              <a:cs typeface="Calibri" charset="0"/>
            </a:endParaRPr>
          </a:p>
        </p:txBody>
      </p:sp>
      <p:sp>
        <p:nvSpPr>
          <p:cNvPr id="14" name="Line 15"/>
          <p:cNvSpPr>
            <a:spLocks noChangeShapeType="1"/>
          </p:cNvSpPr>
          <p:nvPr/>
        </p:nvSpPr>
        <p:spPr bwMode="auto">
          <a:xfrm flipV="1">
            <a:off x="2576737" y="3179945"/>
            <a:ext cx="1644417" cy="1107262"/>
          </a:xfrm>
          <a:prstGeom prst="line">
            <a:avLst/>
          </a:prstGeom>
          <a:noFill/>
          <a:ln w="9525">
            <a:solidFill>
              <a:schemeClr val="tx1"/>
            </a:solidFill>
            <a:round/>
            <a:headEnd/>
            <a:tailEnd type="triangle" w="med" len="med"/>
          </a:ln>
        </p:spPr>
        <p:txBody>
          <a:bodyPr wrap="square" lIns="84398" tIns="42198" rIns="84398" bIns="42198" anchor="ctr">
            <a:spAutoFit/>
          </a:bodyPr>
          <a:lstStyle/>
          <a:p>
            <a:endParaRPr lang="en-US" sz="2800">
              <a:latin typeface="Calibri" charset="0"/>
              <a:ea typeface="Calibri" charset="0"/>
              <a:cs typeface="Calibri" charset="0"/>
            </a:endParaRPr>
          </a:p>
        </p:txBody>
      </p:sp>
      <p:sp>
        <p:nvSpPr>
          <p:cNvPr id="15" name="Rectangle 16"/>
          <p:cNvSpPr>
            <a:spLocks noChangeArrowheads="1"/>
          </p:cNvSpPr>
          <p:nvPr/>
        </p:nvSpPr>
        <p:spPr bwMode="auto">
          <a:xfrm>
            <a:off x="5189388" y="4263135"/>
            <a:ext cx="3656011" cy="1377882"/>
          </a:xfrm>
          <a:prstGeom prst="rect">
            <a:avLst/>
          </a:prstGeom>
          <a:noFill/>
          <a:ln w="9525" algn="ctr">
            <a:noFill/>
            <a:miter lim="800000"/>
            <a:headEnd/>
            <a:tailEnd/>
          </a:ln>
        </p:spPr>
        <p:txBody>
          <a:bodyPr wrap="square" lIns="84398" tIns="42198" rIns="84398" bIns="42198">
            <a:spAutoFit/>
          </a:bodyPr>
          <a:lstStyle/>
          <a:p>
            <a:r>
              <a:rPr lang="en-US" sz="2800" dirty="0">
                <a:latin typeface="Calibri" charset="0"/>
                <a:ea typeface="Calibri" charset="0"/>
                <a:cs typeface="Calibri" charset="0"/>
              </a:rPr>
              <a:t>documents identified</a:t>
            </a:r>
          </a:p>
          <a:p>
            <a:r>
              <a:rPr lang="en-US" sz="2800" dirty="0">
                <a:latin typeface="Calibri" charset="0"/>
                <a:ea typeface="Calibri" charset="0"/>
                <a:cs typeface="Calibri" charset="0"/>
              </a:rPr>
              <a:t>by the user as being </a:t>
            </a:r>
            <a:r>
              <a:rPr lang="en-US" sz="2800" b="1" dirty="0">
                <a:latin typeface="Calibri" charset="0"/>
                <a:ea typeface="Calibri" charset="0"/>
                <a:cs typeface="Calibri" charset="0"/>
              </a:rPr>
              <a:t>non-relevant</a:t>
            </a:r>
            <a:endParaRPr lang="en-US" sz="2800" b="1" baseline="-25000" dirty="0">
              <a:latin typeface="Calibri" charset="0"/>
              <a:ea typeface="Calibri" charset="0"/>
              <a:cs typeface="Calibri" charset="0"/>
            </a:endParaRPr>
          </a:p>
        </p:txBody>
      </p:sp>
      <p:sp>
        <p:nvSpPr>
          <p:cNvPr id="16" name="Line 17"/>
          <p:cNvSpPr>
            <a:spLocks noChangeShapeType="1"/>
          </p:cNvSpPr>
          <p:nvPr/>
        </p:nvSpPr>
        <p:spPr bwMode="auto">
          <a:xfrm flipH="1" flipV="1">
            <a:off x="6348159" y="3113476"/>
            <a:ext cx="621064" cy="1174141"/>
          </a:xfrm>
          <a:prstGeom prst="line">
            <a:avLst/>
          </a:prstGeom>
          <a:noFill/>
          <a:ln w="9525">
            <a:solidFill>
              <a:schemeClr val="tx1"/>
            </a:solidFill>
            <a:round/>
            <a:headEnd/>
            <a:tailEnd type="triangle" w="med" len="med"/>
          </a:ln>
        </p:spPr>
        <p:txBody>
          <a:bodyPr wrap="square" lIns="84398" tIns="42198" rIns="84398" bIns="42198" anchor="ctr">
            <a:spAutoFit/>
          </a:bodyPr>
          <a:lstStyle/>
          <a:p>
            <a:endParaRPr lang="en-US" sz="2800">
              <a:latin typeface="Calibri" charset="0"/>
              <a:ea typeface="Calibri" charset="0"/>
              <a:cs typeface="Calibri" charset="0"/>
            </a:endParaRPr>
          </a:p>
        </p:txBody>
      </p:sp>
    </p:spTree>
    <p:extLst>
      <p:ext uri="{BB962C8B-B14F-4D97-AF65-F5344CB8AC3E}">
        <p14:creationId xmlns:p14="http://schemas.microsoft.com/office/powerpoint/2010/main" val="84326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defRPr/>
                </a:pPr>
                <a:r>
                  <a:rPr lang="en-US" sz="2800" dirty="0"/>
                  <a:t>	Inverted list </a:t>
                </a:r>
                <a14:m>
                  <m:oMath xmlns:m="http://schemas.openxmlformats.org/officeDocument/2006/math">
                    <m:sSub>
                      <m:sSubPr>
                        <m:ctrlPr>
                          <a:rPr lang="en-US" sz="2800" i="1" dirty="0">
                            <a:latin typeface="Cambria Math" panose="02040503050406030204" pitchFamily="18" charset="0"/>
                          </a:rPr>
                        </m:ctrlPr>
                      </m:sSubPr>
                      <m:e>
                        <m:r>
                          <a:rPr lang="fr-CH" sz="2800" i="1" dirty="0">
                            <a:latin typeface="Cambria Math" panose="02040503050406030204" pitchFamily="18" charset="0"/>
                          </a:rPr>
                          <m:t>𝑙</m:t>
                        </m:r>
                      </m:e>
                      <m:sub>
                        <m:r>
                          <a:rPr lang="fr-CH" sz="2800" i="1" dirty="0">
                            <a:latin typeface="Cambria Math" panose="02040503050406030204" pitchFamily="18" charset="0"/>
                          </a:rPr>
                          <m:t>𝑘</m:t>
                        </m:r>
                      </m:sub>
                    </m:sSub>
                  </m:oMath>
                </a14:m>
                <a:r>
                  <a:rPr lang="en-US" sz="2800" dirty="0"/>
                  <a:t> for a term </a:t>
                </a:r>
                <a14:m>
                  <m:oMath xmlns:m="http://schemas.openxmlformats.org/officeDocument/2006/math">
                    <m:r>
                      <a:rPr lang="fr-CH" sz="2800" b="0" i="1" dirty="0">
                        <a:latin typeface="Cambria Math" panose="02040503050406030204" pitchFamily="18" charset="0"/>
                      </a:rPr>
                      <m:t>𝑘</m:t>
                    </m:r>
                  </m:oMath>
                </a14:m>
                <a:r>
                  <a:rPr lang="en-US" sz="2800" dirty="0"/>
                  <a:t> </a:t>
                </a:r>
              </a:p>
              <a:p>
                <a:pPr>
                  <a:defRPr/>
                </a:pPr>
                <a14:m>
                  <m:oMathPara xmlns:m="http://schemas.openxmlformats.org/officeDocument/2006/math">
                    <m:oMathParaPr>
                      <m:jc m:val="centerGroup"/>
                    </m:oMathParaPr>
                    <m:oMath xmlns:m="http://schemas.openxmlformats.org/officeDocument/2006/math">
                      <m:sSub>
                        <m:sSubPr>
                          <m:ctrlPr>
                            <a:rPr lang="en-US" sz="2800" i="1" dirty="0">
                              <a:latin typeface="Cambria Math" panose="02040503050406030204" pitchFamily="18" charset="0"/>
                            </a:rPr>
                          </m:ctrlPr>
                        </m:sSubPr>
                        <m:e>
                          <m:r>
                            <a:rPr lang="fr-CH" sz="2800" b="0" i="1" dirty="0">
                              <a:latin typeface="Cambria Math" panose="02040503050406030204" pitchFamily="18" charset="0"/>
                            </a:rPr>
                            <m:t>𝑙</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d>
                        <m:dPr>
                          <m:begChr m:val="["/>
                          <m:endChr m:val="]"/>
                          <m:ctrlPr>
                            <a:rPr lang="fr-CH" sz="2800" b="0" i="1" dirty="0">
                              <a:latin typeface="Cambria Math" panose="02040503050406030204" pitchFamily="18" charset="0"/>
                            </a:rPr>
                          </m:ctrlPr>
                        </m:dPr>
                        <m:e>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𝑑</m:t>
                              </m:r>
                            </m:e>
                            <m:sub>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𝑖</m:t>
                                  </m:r>
                                </m:e>
                                <m:sub>
                                  <m:r>
                                    <a:rPr lang="fr-CH" sz="2800" b="0" i="1" dirty="0">
                                      <a:latin typeface="Cambria Math" panose="02040503050406030204" pitchFamily="18" charset="0"/>
                                    </a:rPr>
                                    <m:t>1</m:t>
                                  </m:r>
                                </m:sub>
                              </m:sSub>
                            </m:sub>
                          </m:sSub>
                          <m:r>
                            <a:rPr lang="fr-CH" sz="2800" b="0" i="1" dirty="0">
                              <a:latin typeface="Cambria Math" panose="02040503050406030204" pitchFamily="18" charset="0"/>
                            </a:rPr>
                            <m:t>,…,</m:t>
                          </m:r>
                          <m:sSub>
                            <m:sSubPr>
                              <m:ctrlPr>
                                <a:rPr lang="fr-CH" sz="2800" i="1" dirty="0">
                                  <a:latin typeface="Cambria Math" panose="02040503050406030204" pitchFamily="18" charset="0"/>
                                </a:rPr>
                              </m:ctrlPr>
                            </m:sSubPr>
                            <m:e>
                              <m:r>
                                <a:rPr lang="fr-CH" sz="2800" i="1" dirty="0">
                                  <a:latin typeface="Cambria Math" panose="02040503050406030204" pitchFamily="18" charset="0"/>
                                </a:rPr>
                                <m:t>𝑑</m:t>
                              </m:r>
                            </m:e>
                            <m:sub>
                              <m:sSub>
                                <m:sSubPr>
                                  <m:ctrlPr>
                                    <a:rPr lang="fr-CH" sz="2800" i="1" dirty="0">
                                      <a:latin typeface="Cambria Math" panose="02040503050406030204" pitchFamily="18" charset="0"/>
                                    </a:rPr>
                                  </m:ctrlPr>
                                </m:sSubPr>
                                <m:e>
                                  <m:r>
                                    <a:rPr lang="fr-CH" sz="2800" i="1" dirty="0">
                                      <a:latin typeface="Cambria Math" panose="02040503050406030204" pitchFamily="18" charset="0"/>
                                    </a:rPr>
                                    <m:t>𝑖</m:t>
                                  </m:r>
                                </m:e>
                                <m:sub>
                                  <m:sSub>
                                    <m:sSubPr>
                                      <m:ctrlPr>
                                        <a:rPr lang="fr-CH" sz="2800" i="1" dirty="0">
                                          <a:latin typeface="Cambria Math" panose="02040503050406030204" pitchFamily="18"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sub>
                              </m:sSub>
                            </m:sub>
                          </m:sSub>
                        </m:e>
                      </m:d>
                    </m:oMath>
                  </m:oMathPara>
                </a14:m>
                <a:br>
                  <a:rPr lang="fr-CH" sz="2800" dirty="0"/>
                </a:br>
                <a:endParaRPr lang="en-US" sz="2800" dirty="0"/>
              </a:p>
              <a:p>
                <a:pPr lvl="1">
                  <a:defRPr/>
                </a:pPr>
                <a:r>
                  <a:rPr lang="en-US" sz="2400" i="1" dirty="0"/>
                  <a:t>f</a:t>
                </a:r>
                <a:r>
                  <a:rPr lang="en-US" sz="2400" i="1" baseline="-25000" dirty="0"/>
                  <a:t>k</a:t>
                </a:r>
                <a:r>
                  <a:rPr lang="en-US" sz="2400" dirty="0"/>
                  <a:t> number of documents in which </a:t>
                </a:r>
                <a14:m>
                  <m:oMath xmlns:m="http://schemas.openxmlformats.org/officeDocument/2006/math">
                    <m:r>
                      <a:rPr lang="fr-CH" sz="2400" i="1" dirty="0">
                        <a:latin typeface="Cambria Math" panose="02040503050406030204" pitchFamily="18" charset="0"/>
                      </a:rPr>
                      <m:t>𝑘</m:t>
                    </m:r>
                  </m:oMath>
                </a14:m>
                <a:r>
                  <a:rPr lang="en-US" sz="2400" dirty="0"/>
                  <a:t> occurs</a:t>
                </a:r>
              </a:p>
              <a:p>
                <a:pPr lvl="1">
                  <a:defRPr/>
                </a:pPr>
                <a:r>
                  <a:rPr lang="en-US" sz="2400" i="1" dirty="0"/>
                  <a:t>d</a:t>
                </a:r>
                <a:r>
                  <a:rPr lang="en-US" sz="2400" i="1" baseline="-25000" dirty="0"/>
                  <a:t>i1</a:t>
                </a:r>
                <a:r>
                  <a:rPr lang="en-US" sz="2400" i="1" dirty="0"/>
                  <a:t>,…,d</a:t>
                </a:r>
                <a:r>
                  <a:rPr lang="en-US" sz="2400" i="1" baseline="-25000" dirty="0"/>
                  <a:t>ifk</a:t>
                </a:r>
                <a:r>
                  <a:rPr lang="en-US" sz="2400" dirty="0"/>
                  <a:t> list of document identifiers of documents containing </a:t>
                </a:r>
                <a14:m>
                  <m:oMath xmlns:m="http://schemas.openxmlformats.org/officeDocument/2006/math">
                    <m:r>
                      <a:rPr lang="fr-CH" sz="2400" i="1" dirty="0">
                        <a:latin typeface="Cambria Math" panose="02040503050406030204" pitchFamily="18" charset="0"/>
                      </a:rPr>
                      <m:t>𝑘</m:t>
                    </m:r>
                  </m:oMath>
                </a14:m>
                <a:endParaRPr lang="en-US" sz="2400" dirty="0"/>
              </a:p>
              <a:p>
                <a:pPr>
                  <a:defRPr/>
                </a:pPr>
                <a:endParaRPr lang="en-US" sz="2800" dirty="0"/>
              </a:p>
              <a:p>
                <a:pPr>
                  <a:defRPr/>
                </a:pPr>
                <a:r>
                  <a:rPr lang="en-US" sz="2800" dirty="0"/>
                  <a:t>	Inverted File: lexicographically ordered sequence of inverted lists</a:t>
                </a:r>
              </a:p>
              <a:p>
                <a:pPr>
                  <a:defRPr/>
                </a:pPr>
                <a14:m>
                  <m:oMathPara xmlns:m="http://schemas.openxmlformats.org/officeDocument/2006/math">
                    <m:oMathParaPr>
                      <m:jc m:val="centerGroup"/>
                    </m:oMathParaPr>
                    <m:oMath xmlns:m="http://schemas.openxmlformats.org/officeDocument/2006/math">
                      <m:r>
                        <a:rPr lang="fr-CH" sz="2800" b="0" i="1" dirty="0">
                          <a:latin typeface="Cambria Math" panose="02040503050406030204" pitchFamily="18" charset="0"/>
                        </a:rPr>
                        <m:t>𝐼𝐹</m:t>
                      </m:r>
                      <m:r>
                        <a:rPr lang="fr-CH" sz="2800" b="0" i="1" dirty="0">
                          <a:latin typeface="Cambria Math" panose="02040503050406030204" pitchFamily="18" charset="0"/>
                        </a:rPr>
                        <m:t>= </m:t>
                      </m:r>
                      <m:d>
                        <m:dPr>
                          <m:begChr m:val="["/>
                          <m:endChr m:val="]"/>
                          <m:ctrlPr>
                            <a:rPr lang="fr-CH" sz="2800" b="0" i="1" dirty="0">
                              <a:latin typeface="Cambria Math" panose="02040503050406030204" pitchFamily="18" charset="0"/>
                            </a:rPr>
                          </m:ctrlPr>
                        </m:dPr>
                        <m:e>
                          <m:r>
                            <a:rPr lang="fr-CH" sz="2800" b="0" i="1" dirty="0">
                              <a:latin typeface="Cambria Math" panose="02040503050406030204" pitchFamily="18" charset="0"/>
                            </a:rPr>
                            <m:t>𝑖</m:t>
                          </m:r>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𝑙</m:t>
                              </m:r>
                            </m:e>
                            <m:sub>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sub>
                          </m:sSub>
                        </m:e>
                      </m:d>
                      <m:r>
                        <a:rPr lang="fr-CH" sz="2800" b="0" i="1" dirty="0">
                          <a:latin typeface="Cambria Math" panose="02040503050406030204" pitchFamily="18" charset="0"/>
                        </a:rPr>
                        <m:t>, </m:t>
                      </m:r>
                      <m:r>
                        <a:rPr lang="fr-CH" sz="2800" b="0" i="1" dirty="0">
                          <a:latin typeface="Cambria Math" panose="02040503050406030204" pitchFamily="18" charset="0"/>
                        </a:rPr>
                        <m:t>𝑖</m:t>
                      </m:r>
                      <m:r>
                        <a:rPr lang="fr-CH" sz="2800" b="0" i="1" dirty="0">
                          <a:latin typeface="Cambria Math" panose="02040503050406030204" pitchFamily="18" charset="0"/>
                        </a:rPr>
                        <m:t>=1,…,</m:t>
                      </m:r>
                      <m:r>
                        <a:rPr lang="fr-CH" sz="2800" b="0" i="1" dirty="0">
                          <a:latin typeface="Cambria Math" panose="02040503050406030204" pitchFamily="18" charset="0"/>
                        </a:rPr>
                        <m:t>𝑚</m:t>
                      </m:r>
                    </m:oMath>
                  </m:oMathPara>
                </a14:m>
                <a:endParaRPr lang="en-US" sz="2800" dirty="0"/>
              </a:p>
              <a:p>
                <a:pPr>
                  <a:defRPr/>
                </a:pPr>
                <a:endParaRPr lang="en-US" sz="2800" dirty="0"/>
              </a:p>
              <a:p>
                <a:pPr>
                  <a:defRPr/>
                </a:pPr>
                <a:endParaRPr lang="en-US" sz="28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1595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Rocchio</a:t>
            </a:r>
            <a:r>
              <a:rPr lang="en-US"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388" y="1341438"/>
                <a:ext cx="8713092" cy="5029200"/>
              </a:xfrm>
            </p:spPr>
            <p:txBody>
              <a:bodyPr/>
              <a:lstStyle/>
              <a:p>
                <a:r>
                  <a:rPr lang="en-US" sz="2800" i="1" dirty="0"/>
                  <a:t>Rocchio algorithm</a:t>
                </a:r>
                <a:r>
                  <a:rPr lang="en-US" sz="2800" dirty="0"/>
                  <a:t>: find a query that optimally separates relevant from non-relevant documents</a:t>
                </a:r>
              </a:p>
              <a:p>
                <a:endParaRPr lang="en-US" sz="2800" dirty="0"/>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a:latin typeface="Cambria Math" charset="0"/>
                        </a:rPr>
                        <m:t>=</m:t>
                      </m:r>
                      <m:func>
                        <m:funcPr>
                          <m:ctrlPr>
                            <a:rPr lang="fr-CH" sz="2800" i="1">
                              <a:latin typeface="Cambria Math" panose="02040503050406030204" pitchFamily="18" charset="0"/>
                            </a:rPr>
                          </m:ctrlPr>
                        </m:funcPr>
                        <m:fName>
                          <m:limLow>
                            <m:limLowPr>
                              <m:ctrlPr>
                                <a:rPr lang="fr-CH" sz="2800" i="1">
                                  <a:latin typeface="Cambria Math" panose="02040503050406030204" pitchFamily="18" charset="0"/>
                                </a:rPr>
                              </m:ctrlPr>
                            </m:limLowPr>
                            <m:e>
                              <m:r>
                                <m:rPr>
                                  <m:sty m:val="p"/>
                                </m:rPr>
                                <a:rPr lang="fr-CH" sz="2800">
                                  <a:latin typeface="Cambria Math" charset="0"/>
                                </a:rPr>
                                <m:t>arg</m:t>
                              </m:r>
                              <m:r>
                                <a:rPr lang="fr-CH" sz="2800">
                                  <a:latin typeface="Cambria Math" charset="0"/>
                                </a:rPr>
                                <m:t> </m:t>
                              </m:r>
                              <m:r>
                                <m:rPr>
                                  <m:sty m:val="p"/>
                                </m:rPr>
                                <a:rPr lang="fr-CH" sz="2800">
                                  <a:latin typeface="Cambria Math" charset="0"/>
                                </a:rPr>
                                <m:t>max</m:t>
                              </m:r>
                            </m:e>
                            <m:lim>
                              <m:acc>
                                <m:accPr>
                                  <m:chr m:val="⃗"/>
                                  <m:ctrlPr>
                                    <a:rPr lang="fr-CH" sz="2800" i="1">
                                      <a:latin typeface="Cambria Math" panose="02040503050406030204" pitchFamily="18" charset="0"/>
                                    </a:rPr>
                                  </m:ctrlPr>
                                </m:accPr>
                                <m:e>
                                  <m:r>
                                    <a:rPr lang="fr-CH" sz="2800" i="1">
                                      <a:latin typeface="Cambria Math" charset="0"/>
                                    </a:rPr>
                                    <m:t>𝑞</m:t>
                                  </m:r>
                                </m:e>
                              </m:acc>
                            </m:lim>
                          </m:limLow>
                        </m:fName>
                        <m:e>
                          <m:d>
                            <m:dPr>
                              <m:begChr m:val="["/>
                              <m:endChr m:val="]"/>
                              <m:ctrlPr>
                                <a:rPr lang="fr-CH" sz="2800" i="1">
                                  <a:latin typeface="Cambria Math" panose="02040503050406030204" pitchFamily="18" charset="0"/>
                                </a:rPr>
                              </m:ctrlPr>
                            </m:dPr>
                            <m:e>
                              <m:func>
                                <m:funcPr>
                                  <m:ctrlPr>
                                    <a:rPr lang="fr-CH" sz="2800" i="1">
                                      <a:latin typeface="Cambria Math" panose="02040503050406030204" pitchFamily="18" charset="0"/>
                                    </a:rPr>
                                  </m:ctrlPr>
                                </m:funcPr>
                                <m:fName>
                                  <m:func>
                                    <m:funcPr>
                                      <m:ctrlPr>
                                        <a:rPr lang="fr-CH" sz="2800" i="1">
                                          <a:latin typeface="Cambria Math" panose="02040503050406030204" pitchFamily="18" charset="0"/>
                                        </a:rPr>
                                      </m:ctrlPr>
                                    </m:funcPr>
                                    <m:fName>
                                      <m:r>
                                        <m:rPr>
                                          <m:sty m:val="p"/>
                                        </m:rPr>
                                        <a:rPr lang="fr-CH" sz="2800">
                                          <a:latin typeface="Cambria Math" charset="0"/>
                                        </a:rPr>
                                        <m:t>sim</m:t>
                                      </m:r>
                                    </m:fName>
                                    <m:e>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e>
                                      </m:d>
                                    </m:e>
                                  </m:func>
                                  <m:r>
                                    <a:rPr lang="fr-CH" sz="2800" i="1">
                                      <a:latin typeface="Cambria Math" charset="0"/>
                                    </a:rPr>
                                    <m:t>−</m:t>
                                  </m:r>
                                </m:fName>
                                <m:e>
                                  <m:r>
                                    <m:rPr>
                                      <m:sty m:val="p"/>
                                    </m:rPr>
                                    <a:rPr lang="fr-CH" sz="2800">
                                      <a:latin typeface="Cambria Math" charset="0"/>
                                    </a:rPr>
                                    <m:t>sim</m:t>
                                  </m:r>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e>
                              </m:func>
                            </m:e>
                          </m:d>
                        </m:e>
                      </m:func>
                    </m:oMath>
                  </m:oMathPara>
                </a14:m>
                <a:endParaRPr lang="en-US" sz="2800" dirty="0"/>
              </a:p>
              <a:p>
                <a:endParaRPr lang="en-US" sz="2800" dirty="0"/>
              </a:p>
              <a:p>
                <a:r>
                  <a:rPr lang="en-US" sz="2800" dirty="0"/>
                  <a:t>Centroid of a document set</a:t>
                </a:r>
                <a:br>
                  <a:rPr lang="en-US" sz="2800" dirty="0"/>
                </a:br>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charset="0"/>
                          <a:ea typeface="Cambria Math" charset="0"/>
                          <a:cs typeface="Cambria Math" charset="0"/>
                        </a:rPr>
                        <m:t>𝜇</m:t>
                      </m:r>
                      <m:d>
                        <m:dPr>
                          <m:ctrlPr>
                            <a:rPr lang="en-US"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r>
                        <a:rPr lang="fr-CH" sz="2800" i="1">
                          <a:latin typeface="Cambria Math" charset="0"/>
                          <a:ea typeface="Cambria Math" charset="0"/>
                          <a:cs typeface="Cambria Math" charset="0"/>
                        </a:rPr>
                        <m:t>=</m:t>
                      </m:r>
                      <m:f>
                        <m:fPr>
                          <m:ctrlPr>
                            <a:rPr lang="fr-CH" sz="2800" i="1">
                              <a:latin typeface="Cambria Math" panose="02040503050406030204" pitchFamily="18" charset="0"/>
                              <a:ea typeface="Cambria Math" charset="0"/>
                              <a:cs typeface="Cambria Math" charset="0"/>
                            </a:rPr>
                          </m:ctrlPr>
                        </m:fPr>
                        <m:num>
                          <m:r>
                            <a:rPr lang="fr-CH" sz="2800" i="1">
                              <a:latin typeface="Cambria Math" charset="0"/>
                              <a:ea typeface="Cambria Math" charset="0"/>
                              <a:cs typeface="Cambria Math" charset="0"/>
                            </a:rPr>
                            <m:t>1</m:t>
                          </m:r>
                        </m:num>
                        <m:den>
                          <m:d>
                            <m:dPr>
                              <m:begChr m:val="|"/>
                              <m:endChr m:val="|"/>
                              <m:ctrlPr>
                                <a:rPr lang="fr-CH"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den>
                      </m:f>
                      <m:nary>
                        <m:naryPr>
                          <m:chr m:val="∑"/>
                          <m:supHide m:val="on"/>
                          <m:ctrlPr>
                            <a:rPr lang="fr-CH" sz="2800" i="1">
                              <a:latin typeface="Cambria Math" panose="02040503050406030204" pitchFamily="18" charset="0"/>
                              <a:ea typeface="Cambria Math" charset="0"/>
                              <a:cs typeface="Cambria Math" charset="0"/>
                            </a:rPr>
                          </m:ctrlPr>
                        </m:naryPr>
                        <m:sub>
                          <m:r>
                            <m:rPr>
                              <m:brk m:alnAt="7"/>
                            </m:rPr>
                            <a:rPr lang="fr-CH" sz="2800" i="1">
                              <a:latin typeface="Cambria Math" charset="0"/>
                              <a:ea typeface="Cambria Math" charset="0"/>
                              <a:cs typeface="Cambria Math" charset="0"/>
                            </a:rPr>
                            <m:t>𝑑</m:t>
                          </m:r>
                          <m:r>
                            <a:rPr lang="fr-CH" sz="2800" i="1">
                              <a:latin typeface="Cambria Math" charset="0"/>
                              <a:ea typeface="Cambria Math" charset="0"/>
                              <a:cs typeface="Cambria Math" charset="0"/>
                            </a:rPr>
                            <m:t>∈</m:t>
                          </m:r>
                          <m:r>
                            <a:rPr lang="fr-CH" sz="2800" i="1">
                              <a:latin typeface="Cambria Math" charset="0"/>
                              <a:ea typeface="Cambria Math" charset="0"/>
                              <a:cs typeface="Cambria Math" charset="0"/>
                            </a:rPr>
                            <m:t>𝐷</m:t>
                          </m:r>
                        </m:sub>
                        <m:sup/>
                        <m:e>
                          <m:acc>
                            <m:accPr>
                              <m:chr m:val="⃗"/>
                              <m:ctrlPr>
                                <a:rPr lang="fr-CH" sz="2800" i="1">
                                  <a:latin typeface="Cambria Math" panose="02040503050406030204" pitchFamily="18" charset="0"/>
                                  <a:ea typeface="Cambria Math" charset="0"/>
                                  <a:cs typeface="Cambria Math" charset="0"/>
                                </a:rPr>
                              </m:ctrlPr>
                            </m:accPr>
                            <m:e>
                              <m:r>
                                <a:rPr lang="fr-CH" sz="2800" i="1">
                                  <a:latin typeface="Cambria Math" charset="0"/>
                                  <a:ea typeface="Cambria Math" charset="0"/>
                                  <a:cs typeface="Cambria Math" charset="0"/>
                                </a:rPr>
                                <m:t>𝑑</m:t>
                              </m:r>
                            </m:e>
                          </m:acc>
                        </m:e>
                      </m:nary>
                    </m:oMath>
                  </m:oMathPara>
                </a14:m>
                <a:endParaRPr lang="en-US" sz="2800" dirty="0"/>
              </a:p>
              <a:p>
                <a:br>
                  <a:rPr lang="en-US" sz="2800" dirty="0"/>
                </a:b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388" y="1341438"/>
                <a:ext cx="8713092" cy="5029200"/>
              </a:xfrm>
              <a:blipFill>
                <a:blip r:embed="rId3"/>
                <a:stretch>
                  <a:fillRect l="-1310" t="-1259" b="-34257"/>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671944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sp>
        <p:nvSpPr>
          <p:cNvPr id="3" name="Oval 2">
            <a:extLst>
              <a:ext uri="{FF2B5EF4-FFF2-40B4-BE49-F238E27FC236}">
                <a16:creationId xmlns:a16="http://schemas.microsoft.com/office/drawing/2014/main" id="{D543096C-68C5-FA4E-9531-D9CA9A32C9AC}"/>
              </a:ext>
            </a:extLst>
          </p:cNvPr>
          <p:cNvSpPr/>
          <p:nvPr/>
        </p:nvSpPr>
        <p:spPr bwMode="auto">
          <a:xfrm>
            <a:off x="3800872" y="3284984"/>
            <a:ext cx="2088232" cy="194421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cxnSp>
        <p:nvCxnSpPr>
          <p:cNvPr id="7" name="Straight Arrow Connector 6">
            <a:extLst>
              <a:ext uri="{FF2B5EF4-FFF2-40B4-BE49-F238E27FC236}">
                <a16:creationId xmlns:a16="http://schemas.microsoft.com/office/drawing/2014/main" id="{21C9DEEC-2BC9-3A48-A244-DF6E20995E15}"/>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EE69103-0777-D846-9C3C-35C02A95F8AE}"/>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8" name="Rectangle 7">
                <a:extLst>
                  <a:ext uri="{FF2B5EF4-FFF2-40B4-BE49-F238E27FC236}">
                    <a16:creationId xmlns:a16="http://schemas.microsoft.com/office/drawing/2014/main" id="{6EE69103-0777-D846-9C3C-35C02A95F8AE}"/>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7A434735-F200-3F44-A52D-1F20CA17A787}"/>
              </a:ext>
            </a:extLst>
          </p:cNvPr>
          <p:cNvSpPr/>
          <p:nvPr/>
        </p:nvSpPr>
        <p:spPr bwMode="auto">
          <a:xfrm>
            <a:off x="3133303" y="2636912"/>
            <a:ext cx="3331865" cy="3312368"/>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sp>
        <p:nvSpPr>
          <p:cNvPr id="5" name="TextBox 4">
            <a:extLst>
              <a:ext uri="{FF2B5EF4-FFF2-40B4-BE49-F238E27FC236}">
                <a16:creationId xmlns:a16="http://schemas.microsoft.com/office/drawing/2014/main" id="{AB0107E1-9562-064C-B059-AFB90563DB02}"/>
              </a:ext>
            </a:extLst>
          </p:cNvPr>
          <p:cNvSpPr txBox="1"/>
          <p:nvPr/>
        </p:nvSpPr>
        <p:spPr>
          <a:xfrm>
            <a:off x="5487029" y="2564905"/>
            <a:ext cx="162140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lower precision</a:t>
            </a:r>
          </a:p>
        </p:txBody>
      </p:sp>
      <p:sp>
        <p:nvSpPr>
          <p:cNvPr id="10" name="TextBox 9">
            <a:extLst>
              <a:ext uri="{FF2B5EF4-FFF2-40B4-BE49-F238E27FC236}">
                <a16:creationId xmlns:a16="http://schemas.microsoft.com/office/drawing/2014/main" id="{D31CA93C-4AF3-AB4A-861B-ACD39B279C0A}"/>
              </a:ext>
            </a:extLst>
          </p:cNvPr>
          <p:cNvSpPr txBox="1"/>
          <p:nvPr/>
        </p:nvSpPr>
        <p:spPr>
          <a:xfrm>
            <a:off x="5149900" y="3085367"/>
            <a:ext cx="127483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lower recall</a:t>
            </a:r>
          </a:p>
        </p:txBody>
      </p:sp>
    </p:spTree>
    <p:extLst>
      <p:ext uri="{BB962C8B-B14F-4D97-AF65-F5344CB8AC3E}">
        <p14:creationId xmlns:p14="http://schemas.microsoft.com/office/powerpoint/2010/main" val="1492811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4880992" y="4293096"/>
            <a:ext cx="1728192"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360712" y="4293096"/>
            <a:ext cx="4248472"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53DB93E-0D22-0B45-9A20-D0D56F860243}"/>
                  </a:ext>
                </a:extLst>
              </p:cNvPr>
              <p:cNvSpPr/>
              <p:nvPr/>
            </p:nvSpPr>
            <p:spPr>
              <a:xfrm>
                <a:off x="5316892" y="4823326"/>
                <a:ext cx="84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oMath>
                  </m:oMathPara>
                </a14:m>
                <a:endParaRPr lang="en-US" dirty="0"/>
              </a:p>
            </p:txBody>
          </p:sp>
        </mc:Choice>
        <mc:Fallback xmlns="">
          <p:sp>
            <p:nvSpPr>
              <p:cNvPr id="22" name="Rectangle 21">
                <a:extLst>
                  <a:ext uri="{FF2B5EF4-FFF2-40B4-BE49-F238E27FC236}">
                    <a16:creationId xmlns:a16="http://schemas.microsoft.com/office/drawing/2014/main" id="{C53DB93E-0D22-0B45-9A20-D0D56F860243}"/>
                  </a:ext>
                </a:extLst>
              </p:cNvPr>
              <p:cNvSpPr>
                <a:spLocks noRot="1" noChangeAspect="1" noMove="1" noResize="1" noEditPoints="1" noAdjustHandles="1" noChangeArrowheads="1" noChangeShapeType="1" noTextEdit="1"/>
              </p:cNvSpPr>
              <p:nvPr/>
            </p:nvSpPr>
            <p:spPr>
              <a:xfrm>
                <a:off x="5316892" y="4823326"/>
                <a:ext cx="846257"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347BC61-CEC1-2645-8728-D923AA09FA7C}"/>
                  </a:ext>
                </a:extLst>
              </p:cNvPr>
              <p:cNvSpPr/>
              <p:nvPr/>
            </p:nvSpPr>
            <p:spPr>
              <a:xfrm>
                <a:off x="4891102" y="3824417"/>
                <a:ext cx="16818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oMath>
                  </m:oMathPara>
                </a14:m>
                <a:endParaRPr lang="en-US" dirty="0"/>
              </a:p>
            </p:txBody>
          </p:sp>
        </mc:Choice>
        <mc:Fallback xmlns="">
          <p:sp>
            <p:nvSpPr>
              <p:cNvPr id="23" name="Rectangle 22">
                <a:extLst>
                  <a:ext uri="{FF2B5EF4-FFF2-40B4-BE49-F238E27FC236}">
                    <a16:creationId xmlns:a16="http://schemas.microsoft.com/office/drawing/2014/main" id="{8347BC61-CEC1-2645-8728-D923AA09FA7C}"/>
                  </a:ext>
                </a:extLst>
              </p:cNvPr>
              <p:cNvSpPr>
                <a:spLocks noRot="1" noChangeAspect="1" noMove="1" noResize="1" noEditPoints="1" noAdjustHandles="1" noChangeArrowheads="1" noChangeShapeType="1" noTextEdit="1"/>
              </p:cNvSpPr>
              <p:nvPr/>
            </p:nvSpPr>
            <p:spPr>
              <a:xfrm>
                <a:off x="4891102" y="3824417"/>
                <a:ext cx="1681807" cy="369332"/>
              </a:xfrm>
              <a:prstGeom prst="rect">
                <a:avLst/>
              </a:prstGeom>
              <a:blipFill>
                <a:blip r:embed="rId6"/>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842516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3152800" y="4296132"/>
            <a:ext cx="1728192"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360712" y="4293096"/>
            <a:ext cx="792088"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04748F9-C27D-F447-9D13-E112DBEE8492}"/>
                  </a:ext>
                </a:extLst>
              </p:cNvPr>
              <p:cNvSpPr/>
              <p:nvPr/>
            </p:nvSpPr>
            <p:spPr>
              <a:xfrm>
                <a:off x="313816" y="4186734"/>
                <a:ext cx="2694969"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d>
                        <m:dPr>
                          <m:begChr m:val="["/>
                          <m:endChr m:val="]"/>
                          <m:ctrlPr>
                            <a:rPr lang="fr-CH"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e>
                      </m:d>
                    </m:oMath>
                  </m:oMathPara>
                </a14:m>
                <a:endParaRPr lang="en-US" dirty="0"/>
              </a:p>
            </p:txBody>
          </p:sp>
        </mc:Choice>
        <mc:Fallback xmlns="">
          <p:sp>
            <p:nvSpPr>
              <p:cNvPr id="5" name="Rectangle 4">
                <a:extLst>
                  <a:ext uri="{FF2B5EF4-FFF2-40B4-BE49-F238E27FC236}">
                    <a16:creationId xmlns:a16="http://schemas.microsoft.com/office/drawing/2014/main" id="{704748F9-C27D-F447-9D13-E112DBEE8492}"/>
                  </a:ext>
                </a:extLst>
              </p:cNvPr>
              <p:cNvSpPr>
                <a:spLocks noRot="1" noChangeAspect="1" noMove="1" noResize="1" noEditPoints="1" noAdjustHandles="1" noChangeArrowheads="1" noChangeShapeType="1" noTextEdit="1"/>
              </p:cNvSpPr>
              <p:nvPr/>
            </p:nvSpPr>
            <p:spPr>
              <a:xfrm>
                <a:off x="313816" y="4186734"/>
                <a:ext cx="2694969" cy="369332"/>
              </a:xfrm>
              <a:prstGeom prst="rect">
                <a:avLst/>
              </a:prstGeom>
              <a:blipFill>
                <a:blip r:embed="rId5"/>
                <a:stretch>
                  <a:fillRect b="-3333"/>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6157159C-0FD1-C74E-BBD3-EB931D64332E}"/>
              </a:ext>
            </a:extLst>
          </p:cNvPr>
          <p:cNvSpPr/>
          <p:nvPr/>
        </p:nvSpPr>
        <p:spPr bwMode="auto">
          <a:xfrm>
            <a:off x="814998" y="1943248"/>
            <a:ext cx="4798281" cy="4648052"/>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sp>
        <p:nvSpPr>
          <p:cNvPr id="14" name="TextBox 13">
            <a:extLst>
              <a:ext uri="{FF2B5EF4-FFF2-40B4-BE49-F238E27FC236}">
                <a16:creationId xmlns:a16="http://schemas.microsoft.com/office/drawing/2014/main" id="{DDFE15FD-FC53-0443-849F-820B7FDD2778}"/>
              </a:ext>
            </a:extLst>
          </p:cNvPr>
          <p:cNvSpPr txBox="1"/>
          <p:nvPr/>
        </p:nvSpPr>
        <p:spPr>
          <a:xfrm>
            <a:off x="4629398" y="1954311"/>
            <a:ext cx="3098477" cy="400110"/>
          </a:xfrm>
          <a:prstGeom prst="rect">
            <a:avLst/>
          </a:prstGeom>
          <a:noFill/>
        </p:spPr>
        <p:txBody>
          <a:bodyPr wrap="none" rtlCol="0">
            <a:spAutoFit/>
          </a:bodyPr>
          <a:lstStyle/>
          <a:p>
            <a:r>
              <a:rPr lang="en-US" sz="2000" dirty="0">
                <a:latin typeface="Calibri"/>
                <a:ea typeface="ＭＳ Ｐゴシック" pitchFamily="34" charset="-128"/>
                <a:cs typeface="Calibri"/>
              </a:rPr>
              <a:t>Optimal recall and precision</a:t>
            </a:r>
          </a:p>
        </p:txBody>
      </p:sp>
    </p:spTree>
    <p:extLst>
      <p:ext uri="{BB962C8B-B14F-4D97-AF65-F5344CB8AC3E}">
        <p14:creationId xmlns:p14="http://schemas.microsoft.com/office/powerpoint/2010/main" val="4294192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3076" name="Rectangle 2"/>
          <p:cNvSpPr>
            <a:spLocks noGrp="1" noChangeArrowheads="1"/>
          </p:cNvSpPr>
          <p:nvPr>
            <p:ph type="title"/>
          </p:nvPr>
        </p:nvSpPr>
        <p:spPr/>
        <p:txBody>
          <a:bodyPr/>
          <a:lstStyle/>
          <a:p>
            <a:pPr eaLnBrk="1" hangingPunct="1"/>
            <a:r>
              <a:rPr lang="en-US"/>
              <a:t>Identifying Relevant Documents</a:t>
            </a:r>
          </a:p>
        </p:txBody>
      </p:sp>
      <mc:AlternateContent xmlns:mc="http://schemas.openxmlformats.org/markup-compatibility/2006" xmlns:a14="http://schemas.microsoft.com/office/drawing/2010/main">
        <mc:Choice Requires="a14">
          <p:sp>
            <p:nvSpPr>
              <p:cNvPr id="3077" name="Rectangle 3"/>
              <p:cNvSpPr>
                <a:spLocks noGrp="1" noChangeArrowheads="1"/>
              </p:cNvSpPr>
              <p:nvPr>
                <p:ph type="body" idx="1"/>
              </p:nvPr>
            </p:nvSpPr>
            <p:spPr>
              <a:xfrm>
                <a:off x="898280" y="1502020"/>
                <a:ext cx="8159176" cy="4735292"/>
              </a:xfrm>
            </p:spPr>
            <p:txBody>
              <a:bodyPr/>
              <a:lstStyle/>
              <a:p>
                <a:pPr eaLnBrk="1" hangingPunct="1"/>
                <a:r>
                  <a:rPr lang="en-US" sz="2800" dirty="0"/>
                  <a:t>Following the previous reasoning the optimal query is</a:t>
                </a:r>
              </a:p>
              <a:p>
                <a:pPr eaLnBrk="1" hangingPunct="1"/>
                <a:endParaRPr lang="en-US" sz="2800" dirty="0"/>
              </a:p>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fr-CH" i="1">
                                  <a:latin typeface="Cambria Math" charset="0"/>
                                </a:rPr>
                                <m:t>𝑞</m:t>
                              </m:r>
                            </m:e>
                          </m:acc>
                        </m:e>
                        <m:sub>
                          <m:r>
                            <a:rPr lang="fr-CH" i="1">
                              <a:latin typeface="Cambria Math" charset="0"/>
                            </a:rPr>
                            <m:t>𝑜𝑝𝑡</m:t>
                          </m:r>
                        </m:sub>
                      </m:sSub>
                      <m:r>
                        <a:rPr lang="fr-CH" b="0" i="1" smtClean="0">
                          <a:latin typeface="Cambria Math" charset="0"/>
                        </a:rPr>
                        <m:t>= </m:t>
                      </m:r>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d>
                        <m:dPr>
                          <m:begChr m:val="["/>
                          <m:endChr m:val="]"/>
                          <m:ctrlPr>
                            <a:rPr lang="fr-CH" sz="2800" i="1">
                              <a:latin typeface="Cambria Math" panose="02040503050406030204" pitchFamily="18" charset="0"/>
                              <a:ea typeface="Cambria Math" charset="0"/>
                              <a:cs typeface="Cambria Math" charset="0"/>
                            </a:rPr>
                          </m:ctrlPr>
                        </m:dPr>
                        <m:e>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oMath>
                  </m:oMathPara>
                </a14:m>
                <a:endParaRPr lang="en-US" sz="2800" dirty="0"/>
              </a:p>
              <a:p>
                <a:pPr algn="ctr" eaLnBrk="1" hangingPunct="1"/>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fr-CH" sz="2400" i="1">
                                <a:latin typeface="Cambria Math" charset="0"/>
                              </a:rPr>
                              <m:t>𝑞</m:t>
                            </m:r>
                          </m:e>
                        </m:acc>
                      </m:e>
                      <m:sub>
                        <m:r>
                          <a:rPr lang="fr-CH" sz="2400" i="1">
                            <a:latin typeface="Cambria Math" charset="0"/>
                          </a:rPr>
                          <m:t>𝑜𝑝𝑡</m:t>
                        </m:r>
                      </m:sub>
                    </m:sSub>
                    <m:r>
                      <a:rPr lang="fr-CH" sz="2400" i="1">
                        <a:latin typeface="Cambria Math" charset="0"/>
                      </a:rPr>
                      <m:t>= </m:t>
                    </m:r>
                    <m:d>
                      <m:dPr>
                        <m:begChr m:val="["/>
                        <m:endChr m:val="]"/>
                        <m:ctrlPr>
                          <a:rPr lang="fr-CH" sz="2400" i="1">
                            <a:latin typeface="Cambria Math" panose="02040503050406030204" pitchFamily="18" charset="0"/>
                            <a:ea typeface="Cambria Math" charset="0"/>
                            <a:cs typeface="Cambria Math" charset="0"/>
                          </a:rPr>
                        </m:ctrlPr>
                      </m:dPr>
                      <m:e>
                        <m:r>
                          <a:rPr lang="en-US" sz="2400" i="1">
                            <a:latin typeface="Cambria Math" charset="0"/>
                            <a:ea typeface="Cambria Math" charset="0"/>
                            <a:cs typeface="Cambria Math" charset="0"/>
                          </a:rPr>
                          <m:t>𝜇</m:t>
                        </m:r>
                        <m:d>
                          <m:dPr>
                            <m:ctrlPr>
                              <a:rPr lang="fr-CH" sz="2400" i="1">
                                <a:latin typeface="Cambria Math" panose="02040503050406030204" pitchFamily="18" charset="0"/>
                                <a:ea typeface="Cambria Math" charset="0"/>
                                <a:cs typeface="Cambria Math" charset="0"/>
                              </a:rPr>
                            </m:ctrlPr>
                          </m:dPr>
                          <m:e>
                            <m:sSub>
                              <m:sSubPr>
                                <m:ctrlPr>
                                  <a:rPr lang="fr-CH" sz="2400" i="1">
                                    <a:latin typeface="Cambria Math" panose="02040503050406030204" pitchFamily="18" charset="0"/>
                                    <a:ea typeface="Cambria Math" charset="0"/>
                                    <a:cs typeface="Cambria Math" charset="0"/>
                                  </a:rPr>
                                </m:ctrlPr>
                              </m:sSubPr>
                              <m:e>
                                <m:r>
                                  <a:rPr lang="fr-CH" sz="2400" i="1">
                                    <a:latin typeface="Cambria Math" charset="0"/>
                                    <a:ea typeface="Cambria Math" charset="0"/>
                                    <a:cs typeface="Cambria Math" charset="0"/>
                                  </a:rPr>
                                  <m:t>𝐷</m:t>
                                </m:r>
                              </m:e>
                              <m:sub>
                                <m:r>
                                  <a:rPr lang="fr-CH" sz="2400" i="1">
                                    <a:latin typeface="Cambria Math" charset="0"/>
                                    <a:ea typeface="Cambria Math" charset="0"/>
                                    <a:cs typeface="Cambria Math" charset="0"/>
                                  </a:rPr>
                                  <m:t>𝑟</m:t>
                                </m:r>
                              </m:sub>
                            </m:sSub>
                          </m:e>
                        </m:d>
                        <m:r>
                          <a:rPr lang="fr-CH" sz="2400" i="1">
                            <a:latin typeface="Cambria Math" charset="0"/>
                            <a:ea typeface="Cambria Math" charset="0"/>
                            <a:cs typeface="Cambria Math" charset="0"/>
                          </a:rPr>
                          <m:t>−</m:t>
                        </m:r>
                        <m:r>
                          <a:rPr lang="en-US" sz="2400" i="1">
                            <a:latin typeface="Cambria Math" charset="0"/>
                            <a:ea typeface="Cambria Math" charset="0"/>
                            <a:cs typeface="Cambria Math" charset="0"/>
                          </a:rPr>
                          <m:t>𝜇</m:t>
                        </m:r>
                        <m:d>
                          <m:dPr>
                            <m:ctrlPr>
                              <a:rPr lang="fr-CH" sz="2400" i="1">
                                <a:latin typeface="Cambria Math" panose="02040503050406030204" pitchFamily="18" charset="0"/>
                                <a:ea typeface="Cambria Math" charset="0"/>
                                <a:cs typeface="Cambria Math" charset="0"/>
                              </a:rPr>
                            </m:ctrlPr>
                          </m:dPr>
                          <m:e>
                            <m:sSub>
                              <m:sSubPr>
                                <m:ctrlPr>
                                  <a:rPr lang="fr-CH" sz="2400" i="1">
                                    <a:latin typeface="Cambria Math" panose="02040503050406030204" pitchFamily="18" charset="0"/>
                                    <a:ea typeface="Cambria Math" charset="0"/>
                                    <a:cs typeface="Cambria Math" charset="0"/>
                                  </a:rPr>
                                </m:ctrlPr>
                              </m:sSubPr>
                              <m:e>
                                <m:r>
                                  <a:rPr lang="fr-CH" sz="2400" i="1">
                                    <a:latin typeface="Cambria Math" charset="0"/>
                                    <a:ea typeface="Cambria Math" charset="0"/>
                                    <a:cs typeface="Cambria Math" charset="0"/>
                                  </a:rPr>
                                  <m:t>𝐷</m:t>
                                </m:r>
                              </m:e>
                              <m:sub>
                                <m:r>
                                  <a:rPr lang="fr-CH" sz="2400" i="1">
                                    <a:latin typeface="Cambria Math" charset="0"/>
                                    <a:ea typeface="Cambria Math" charset="0"/>
                                    <a:cs typeface="Cambria Math" charset="0"/>
                                  </a:rPr>
                                  <m:t>𝑛</m:t>
                                </m:r>
                              </m:sub>
                            </m:sSub>
                          </m:e>
                        </m:d>
                      </m:e>
                    </m:d>
                  </m:oMath>
                </a14:m>
                <a:r>
                  <a:rPr lang="en-US" sz="2400" dirty="0"/>
                  <a:t> (under cosine similarity)</a:t>
                </a:r>
              </a:p>
              <a:p>
                <a:pPr eaLnBrk="1" hangingPunct="1"/>
                <a:endParaRPr lang="en-US" sz="2800" dirty="0"/>
              </a:p>
              <a:p>
                <a:pPr eaLnBrk="1" hangingPunct="1"/>
                <a:r>
                  <a:rPr lang="en-US" sz="2800" dirty="0"/>
                  <a:t>Practical issues</a:t>
                </a:r>
              </a:p>
              <a:p>
                <a:pPr marL="457200" indent="-457200" eaLnBrk="1" hangingPunct="1">
                  <a:buFont typeface="Arial" charset="0"/>
                  <a:buChar char="•"/>
                </a:pPr>
                <a:r>
                  <a:rPr lang="en-US" sz="2400" dirty="0"/>
                  <a:t>User relevance feedback is not complete</a:t>
                </a:r>
              </a:p>
              <a:p>
                <a:pPr marL="457200" indent="-457200" eaLnBrk="1" hangingPunct="1">
                  <a:buFont typeface="Arial" charset="0"/>
                  <a:buChar char="•"/>
                </a:pPr>
                <a:r>
                  <a:rPr lang="en-US" sz="2400" dirty="0"/>
                  <a:t>Users do not necessarily identify non-relevant documents</a:t>
                </a:r>
              </a:p>
              <a:p>
                <a:pPr marL="457200" indent="-457200" eaLnBrk="1" hangingPunct="1">
                  <a:buFont typeface="Arial" charset="0"/>
                  <a:buChar char="•"/>
                </a:pPr>
                <a:r>
                  <a:rPr lang="en-US" sz="2400" dirty="0"/>
                  <a:t>Original query should continued to be considered</a:t>
                </a:r>
                <a:endParaRPr lang="en-US" sz="2800" dirty="0"/>
              </a:p>
            </p:txBody>
          </p:sp>
        </mc:Choice>
        <mc:Fallback xmlns="">
          <p:sp>
            <p:nvSpPr>
              <p:cNvPr id="3077" name="Rectangle 3"/>
              <p:cNvSpPr>
                <a:spLocks noGrp="1" noRot="1" noChangeAspect="1" noMove="1" noResize="1" noEditPoints="1" noAdjustHandles="1" noChangeArrowheads="1" noChangeShapeType="1" noTextEdit="1"/>
              </p:cNvSpPr>
              <p:nvPr>
                <p:ph type="body" idx="1"/>
              </p:nvPr>
            </p:nvSpPr>
            <p:spPr>
              <a:xfrm>
                <a:off x="898280" y="1502020"/>
                <a:ext cx="8159176" cy="4735292"/>
              </a:xfrm>
              <a:blipFill>
                <a:blip r:embed="rId3"/>
                <a:stretch>
                  <a:fillRect l="-1555" t="-1070"/>
                </a:stretch>
              </a:blipFill>
            </p:spPr>
            <p:txBody>
              <a:bodyPr/>
              <a:lstStyle/>
              <a:p>
                <a:r>
                  <a:rPr lang="en-US">
                    <a:noFill/>
                  </a:rPr>
                  <a:t> </a:t>
                </a:r>
              </a:p>
            </p:txBody>
          </p:sp>
        </mc:Fallback>
      </mc:AlternateContent>
    </p:spTree>
    <p:extLst>
      <p:ext uri="{BB962C8B-B14F-4D97-AF65-F5344CB8AC3E}">
        <p14:creationId xmlns:p14="http://schemas.microsoft.com/office/powerpoint/2010/main" val="2090287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4100" name="Rectangle 2"/>
          <p:cNvSpPr>
            <a:spLocks noGrp="1" noChangeArrowheads="1"/>
          </p:cNvSpPr>
          <p:nvPr>
            <p:ph type="title"/>
          </p:nvPr>
        </p:nvSpPr>
        <p:spPr>
          <a:noFill/>
        </p:spPr>
        <p:txBody>
          <a:bodyPr vert="horz" wrap="square" lIns="84984" tIns="42493" rIns="84984" bIns="42493" numCol="1" anchor="ctr" anchorCtr="0" compatLnSpc="1">
            <a:prstTxWarp prst="textNoShape">
              <a:avLst/>
            </a:prstTxWarp>
          </a:bodyPr>
          <a:lstStyle/>
          <a:p>
            <a:pPr eaLnBrk="1" hangingPunct="1"/>
            <a:r>
              <a:rPr lang="en-US" dirty="0"/>
              <a:t>SMART: Practical Relevance Feedback</a:t>
            </a:r>
          </a:p>
        </p:txBody>
      </p:sp>
      <p:sp>
        <p:nvSpPr>
          <p:cNvPr id="4101" name="Rectangle 3"/>
          <p:cNvSpPr>
            <a:spLocks noGrp="1" noChangeArrowheads="1"/>
          </p:cNvSpPr>
          <p:nvPr>
            <p:ph type="body" idx="1"/>
          </p:nvPr>
        </p:nvSpPr>
        <p:spPr>
          <a:xfrm>
            <a:off x="898280" y="1502025"/>
            <a:ext cx="8519216" cy="4735287"/>
          </a:xfrm>
          <a:noFill/>
        </p:spPr>
        <p:txBody>
          <a:bodyPr vert="horz" wrap="square" lIns="84984" tIns="42493" rIns="84984" bIns="42493" numCol="1" anchor="t" anchorCtr="0" compatLnSpc="1">
            <a:prstTxWarp prst="textNoShape">
              <a:avLst/>
            </a:prstTxWarp>
          </a:bodyPr>
          <a:lstStyle/>
          <a:p>
            <a:r>
              <a:rPr lang="en-US" sz="2800" dirty="0"/>
              <a:t>Approximation scheme for the theoretically optimal query vector</a:t>
            </a:r>
          </a:p>
          <a:p>
            <a:pPr eaLnBrk="1" hangingPunct="1"/>
            <a:r>
              <a:rPr lang="en-US" sz="2800" dirty="0"/>
              <a:t>If users identify some relevant documents </a:t>
            </a:r>
            <a:r>
              <a:rPr lang="en-US" sz="2800" dirty="0" err="1"/>
              <a:t>D</a:t>
            </a:r>
            <a:r>
              <a:rPr lang="en-US" sz="2800" baseline="-25000" dirty="0" err="1"/>
              <a:t>r</a:t>
            </a:r>
            <a:r>
              <a:rPr lang="en-US" sz="2800" dirty="0"/>
              <a:t> from the result set R of a retrieval query q</a:t>
            </a:r>
          </a:p>
          <a:p>
            <a:pPr lvl="1" eaLnBrk="1" hangingPunct="1"/>
            <a:r>
              <a:rPr lang="en-US" sz="2400" dirty="0"/>
              <a:t>Assume all elements in R \ D</a:t>
            </a:r>
            <a:r>
              <a:rPr lang="en-US" sz="2400" baseline="-25000" dirty="0"/>
              <a:t>r </a:t>
            </a:r>
            <a:r>
              <a:rPr lang="en-US" sz="2400" dirty="0"/>
              <a:t>are not relevant, i.e., </a:t>
            </a:r>
            <a:r>
              <a:rPr lang="en-US" sz="2400" dirty="0" err="1"/>
              <a:t>D</a:t>
            </a:r>
            <a:r>
              <a:rPr lang="en-US" sz="2400" baseline="-25000" dirty="0" err="1"/>
              <a:t>n</a:t>
            </a:r>
            <a:r>
              <a:rPr lang="en-US" sz="2400" dirty="0"/>
              <a:t> = R \ </a:t>
            </a:r>
            <a:r>
              <a:rPr lang="en-US" sz="2400" dirty="0" err="1"/>
              <a:t>D</a:t>
            </a:r>
            <a:r>
              <a:rPr lang="en-US" sz="2400" baseline="-25000" dirty="0" err="1"/>
              <a:t>r</a:t>
            </a:r>
            <a:r>
              <a:rPr lang="en-US" sz="2400" baseline="-25000" dirty="0"/>
              <a:t> </a:t>
            </a:r>
          </a:p>
          <a:p>
            <a:pPr lvl="1" eaLnBrk="1" hangingPunct="1"/>
            <a:r>
              <a:rPr lang="en-US" sz="2400" dirty="0"/>
              <a:t>Modify the query to approximate theoretically optimal query</a:t>
            </a:r>
          </a:p>
          <a:p>
            <a:pPr lvl="1" eaLnBrk="1" hangingPunct="1"/>
            <a:endParaRPr lang="en-US" sz="2400" dirty="0"/>
          </a:p>
          <a:p>
            <a:pPr lvl="1" eaLnBrk="1" hangingPunct="1"/>
            <a:endParaRPr lang="en-US" sz="2400" dirty="0"/>
          </a:p>
          <a:p>
            <a:pPr lvl="1"/>
            <a:r>
              <a:rPr lang="en-US" sz="2400" dirty="0">
                <a:latin typeface="Symbol" pitchFamily="18" charset="2"/>
              </a:rPr>
              <a:t>a</a:t>
            </a:r>
            <a:r>
              <a:rPr lang="en-US" sz="2400" dirty="0"/>
              <a:t>, </a:t>
            </a:r>
            <a:r>
              <a:rPr lang="en-US" sz="2400" dirty="0">
                <a:latin typeface="Symbol" pitchFamily="18" charset="2"/>
              </a:rPr>
              <a:t>b</a:t>
            </a:r>
            <a:r>
              <a:rPr lang="en-US" sz="2400" dirty="0"/>
              <a:t>, </a:t>
            </a:r>
            <a:r>
              <a:rPr lang="en-US" sz="2400" dirty="0">
                <a:latin typeface="Symbol" pitchFamily="18" charset="2"/>
              </a:rPr>
              <a:t>g</a:t>
            </a:r>
            <a:r>
              <a:rPr lang="en-US" sz="2400" dirty="0"/>
              <a:t> are tuning parameters, </a:t>
            </a:r>
            <a:r>
              <a:rPr lang="en-US" sz="2400" dirty="0">
                <a:latin typeface="Symbol" pitchFamily="18" charset="2"/>
              </a:rPr>
              <a:t>a</a:t>
            </a:r>
            <a:r>
              <a:rPr lang="en-US" sz="2400" dirty="0"/>
              <a:t>, </a:t>
            </a:r>
            <a:r>
              <a:rPr lang="en-US" sz="2400" dirty="0">
                <a:latin typeface="Symbol" pitchFamily="18" charset="2"/>
              </a:rPr>
              <a:t>b</a:t>
            </a:r>
            <a:r>
              <a:rPr lang="en-US" sz="2400" dirty="0"/>
              <a:t>, </a:t>
            </a:r>
            <a:r>
              <a:rPr lang="en-US" sz="2400" dirty="0">
                <a:latin typeface="Symbol" pitchFamily="18" charset="2"/>
              </a:rPr>
              <a:t>g</a:t>
            </a:r>
            <a:r>
              <a:rPr lang="en-US" sz="2400" dirty="0"/>
              <a:t> ≥ 0</a:t>
            </a:r>
          </a:p>
          <a:p>
            <a:pPr lvl="1"/>
            <a:r>
              <a:rPr lang="en-US" sz="2400" dirty="0"/>
              <a:t>Example: </a:t>
            </a:r>
            <a:r>
              <a:rPr lang="en-US" sz="2400" dirty="0">
                <a:latin typeface="Symbol" pitchFamily="18" charset="2"/>
              </a:rPr>
              <a:t>a =1, b </a:t>
            </a:r>
            <a:r>
              <a:rPr lang="en-US" sz="2400" dirty="0"/>
              <a:t>= 0.75, </a:t>
            </a:r>
            <a:r>
              <a:rPr lang="en-US" sz="2400" dirty="0">
                <a:latin typeface="Symbol" pitchFamily="18" charset="2"/>
              </a:rPr>
              <a:t>g </a:t>
            </a:r>
            <a:r>
              <a:rPr lang="en-US" sz="2400" dirty="0"/>
              <a:t>= 0.25</a:t>
            </a:r>
          </a:p>
          <a:p>
            <a:pPr lvl="1" eaLnBrk="1" hangingPunct="1"/>
            <a:endParaRPr lang="en-US" sz="2400" dirty="0"/>
          </a:p>
          <a:p>
            <a:pPr eaLnBrk="1" hangingPunct="1"/>
            <a:endParaRPr lang="en-US" sz="1800" baseline="-25000" dirty="0"/>
          </a:p>
          <a:p>
            <a:pPr eaLnBrk="1" hangingPunct="1"/>
            <a:endParaRPr lang="en-US" sz="1800" i="1" dirty="0"/>
          </a:p>
          <a:p>
            <a:pPr eaLnBrk="1" hangingPunct="1">
              <a:buFontTx/>
              <a:buNone/>
            </a:pPr>
            <a:r>
              <a:rPr lang="en-US" sz="1800" dirty="0">
                <a:latin typeface="Symbol" pitchFamily="18" charset="2"/>
              </a:rPr>
              <a:t>	</a:t>
            </a:r>
          </a:p>
        </p:txBody>
      </p:sp>
      <p:graphicFrame>
        <p:nvGraphicFramePr>
          <p:cNvPr id="4098" name="Object 4"/>
          <p:cNvGraphicFramePr>
            <a:graphicFrameLocks/>
          </p:cNvGraphicFramePr>
          <p:nvPr>
            <p:extLst/>
          </p:nvPr>
        </p:nvGraphicFramePr>
        <p:xfrm>
          <a:off x="2432662" y="4221088"/>
          <a:ext cx="5450452" cy="1003312"/>
        </p:xfrm>
        <a:graphic>
          <a:graphicData uri="http://schemas.openxmlformats.org/presentationml/2006/ole">
            <mc:AlternateContent xmlns:mc="http://schemas.openxmlformats.org/markup-compatibility/2006">
              <mc:Choice xmlns:v="urn:schemas-microsoft-com:vml" Requires="v">
                <p:oleObj spid="_x0000_s96273" name="Equation" r:id="rId4" imgW="2540000" imgH="495300" progId="Equation.3">
                  <p:embed/>
                </p:oleObj>
              </mc:Choice>
              <mc:Fallback>
                <p:oleObj name="Equation" r:id="rId4" imgW="2540000" imgH="495300" progId="Equation.3">
                  <p:embed/>
                  <p:pic>
                    <p:nvPicPr>
                      <p:cNvPr id="4098" name="Object 4"/>
                      <p:cNvPicPr>
                        <a:picLocks noChangeArrowheads="1"/>
                      </p:cNvPicPr>
                      <p:nvPr/>
                    </p:nvPicPr>
                    <p:blipFill>
                      <a:blip r:embed="rId5"/>
                      <a:srcRect/>
                      <a:stretch>
                        <a:fillRect/>
                      </a:stretch>
                    </p:blipFill>
                    <p:spPr bwMode="auto">
                      <a:xfrm>
                        <a:off x="2432662" y="4221088"/>
                        <a:ext cx="5450452" cy="10033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215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563086" y="4957785"/>
            <a:ext cx="7112175" cy="265876"/>
          </a:xfrm>
          <a:prstGeom prst="rect">
            <a:avLst/>
          </a:prstGeom>
          <a:solidFill>
            <a:srgbClr val="BFBFBF"/>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p>
        </p:txBody>
      </p:sp>
      <p:sp>
        <p:nvSpPr>
          <p:cNvPr id="2" name="Rectangle 1"/>
          <p:cNvSpPr/>
          <p:nvPr/>
        </p:nvSpPr>
        <p:spPr bwMode="auto">
          <a:xfrm>
            <a:off x="1563086" y="2631373"/>
            <a:ext cx="6543773" cy="265876"/>
          </a:xfrm>
          <a:prstGeom prst="rect">
            <a:avLst/>
          </a:prstGeom>
          <a:solidFill>
            <a:srgbClr val="BFBFBF"/>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p>
        </p:txBody>
      </p:sp>
      <p:sp>
        <p:nvSpPr>
          <p:cNvPr id="5124"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5125" name="Rectangle 2"/>
          <p:cNvSpPr>
            <a:spLocks noGrp="1" noChangeArrowheads="1"/>
          </p:cNvSpPr>
          <p:nvPr>
            <p:ph type="title"/>
          </p:nvPr>
        </p:nvSpPr>
        <p:spPr/>
        <p:txBody>
          <a:bodyPr/>
          <a:lstStyle/>
          <a:p>
            <a:pPr eaLnBrk="1" hangingPunct="1"/>
            <a:r>
              <a:rPr lang="de-CH"/>
              <a:t>Example</a:t>
            </a:r>
            <a:endParaRPr lang="en-US"/>
          </a:p>
        </p:txBody>
      </p:sp>
      <p:sp>
        <p:nvSpPr>
          <p:cNvPr id="5126" name="Rectangle 3"/>
          <p:cNvSpPr>
            <a:spLocks noGrp="1" noChangeArrowheads="1"/>
          </p:cNvSpPr>
          <p:nvPr>
            <p:ph type="body" idx="1"/>
          </p:nvPr>
        </p:nvSpPr>
        <p:spPr/>
        <p:txBody>
          <a:bodyPr/>
          <a:lstStyle/>
          <a:p>
            <a:pPr eaLnBrk="1" hangingPunct="1"/>
            <a:r>
              <a:rPr lang="en-US" sz="2215" dirty="0"/>
              <a:t>Query q= "application theory"</a:t>
            </a:r>
          </a:p>
          <a:p>
            <a:pPr eaLnBrk="1" hangingPunct="1"/>
            <a:r>
              <a:rPr lang="de-CH" sz="2215" dirty="0" err="1"/>
              <a:t>Result</a:t>
            </a:r>
            <a:endParaRPr lang="de-CH" sz="2215" dirty="0"/>
          </a:p>
          <a:p>
            <a:pPr eaLnBrk="1" hangingPunct="1"/>
            <a:endParaRPr lang="de-CH" sz="2215" dirty="0"/>
          </a:p>
          <a:p>
            <a:pPr eaLnBrk="1" hangingPunct="1"/>
            <a:endParaRPr lang="de-CH" sz="2215" dirty="0"/>
          </a:p>
          <a:p>
            <a:pPr eaLnBrk="1" hangingPunct="1"/>
            <a:endParaRPr lang="de-CH" sz="2215" dirty="0"/>
          </a:p>
          <a:p>
            <a:pPr eaLnBrk="1" hangingPunct="1"/>
            <a:r>
              <a:rPr lang="de-CH" sz="2215" dirty="0"/>
              <a:t>Query </a:t>
            </a:r>
            <a:r>
              <a:rPr lang="en-US" sz="2215" dirty="0"/>
              <a:t>reformulation</a:t>
            </a:r>
          </a:p>
          <a:p>
            <a:pPr eaLnBrk="1" hangingPunct="1"/>
            <a:endParaRPr lang="de-CH" sz="2215" dirty="0"/>
          </a:p>
          <a:p>
            <a:pPr eaLnBrk="1" hangingPunct="1"/>
            <a:r>
              <a:rPr lang="en-US" sz="2215" dirty="0"/>
              <a:t>Result for reformulated query</a:t>
            </a:r>
            <a:br>
              <a:rPr lang="en-US" sz="2215" dirty="0"/>
            </a:br>
            <a:r>
              <a:rPr lang="en-US" sz="2215" dirty="0"/>
              <a:t>	</a:t>
            </a:r>
          </a:p>
        </p:txBody>
      </p:sp>
      <p:sp>
        <p:nvSpPr>
          <p:cNvPr id="5127" name="Rectangle 4"/>
          <p:cNvSpPr>
            <a:spLocks noChangeArrowheads="1"/>
          </p:cNvSpPr>
          <p:nvPr/>
        </p:nvSpPr>
        <p:spPr bwMode="auto">
          <a:xfrm>
            <a:off x="1497627" y="2415430"/>
            <a:ext cx="6624904" cy="880566"/>
          </a:xfrm>
          <a:prstGeom prst="rect">
            <a:avLst/>
          </a:prstGeom>
          <a:noFill/>
          <a:ln w="9525" algn="ctr">
            <a:solidFill>
              <a:schemeClr val="tx1"/>
            </a:solidFill>
            <a:miter lim="800000"/>
            <a:headEnd/>
            <a:tailEnd/>
          </a:ln>
        </p:spPr>
        <p:txBody>
          <a:bodyPr wrap="none" lIns="84398" tIns="42198" rIns="84398" bIns="42198" anchor="ctr">
            <a:spAutoFit/>
          </a:bodyPr>
          <a:lstStyle/>
          <a:p>
            <a:pPr algn="l"/>
            <a:r>
              <a:rPr lang="en-US" sz="1292" dirty="0">
                <a:latin typeface="Calibri" charset="0"/>
                <a:ea typeface="Calibri" charset="0"/>
                <a:cs typeface="Calibri" charset="0"/>
              </a:rPr>
              <a:t>0.77: B17 The Double Mellin-Barnes Type Integrals and Their Applications to Convolution Theory</a:t>
            </a:r>
          </a:p>
          <a:p>
            <a:pPr algn="l"/>
            <a:r>
              <a:rPr lang="en-US" sz="1292" dirty="0">
                <a:latin typeface="Calibri" charset="0"/>
                <a:ea typeface="Calibri" charset="0"/>
                <a:cs typeface="Calibri" charset="0"/>
              </a:rPr>
              <a:t>0.68: B3 Automatic Differentiation of Algorithms: Theory, Implementation, and Application</a:t>
            </a:r>
          </a:p>
          <a:p>
            <a:pPr algn="l"/>
            <a:r>
              <a:rPr lang="en-US" sz="1292" dirty="0">
                <a:latin typeface="Calibri" charset="0"/>
                <a:ea typeface="Calibri" charset="0"/>
                <a:cs typeface="Calibri" charset="0"/>
              </a:rPr>
              <a:t>0.23: B11 Oscillation Theory for Neutral Differential Equations with Delay</a:t>
            </a:r>
          </a:p>
          <a:p>
            <a:pPr algn="l"/>
            <a:r>
              <a:rPr lang="en-US" sz="1292" dirty="0">
                <a:latin typeface="Calibri" charset="0"/>
                <a:ea typeface="Calibri" charset="0"/>
                <a:cs typeface="Calibri" charset="0"/>
              </a:rPr>
              <a:t>0.23: B12 Oscillation Theory of Delay Differential Equations</a:t>
            </a:r>
            <a:endParaRPr lang="en-US" sz="738" dirty="0">
              <a:latin typeface="Calibri" charset="0"/>
              <a:ea typeface="Calibri" charset="0"/>
              <a:cs typeface="Calibri" charset="0"/>
            </a:endParaRPr>
          </a:p>
        </p:txBody>
      </p:sp>
      <p:sp>
        <p:nvSpPr>
          <p:cNvPr id="5128" name="AutoShape 5"/>
          <p:cNvSpPr>
            <a:spLocks noChangeArrowheads="1"/>
          </p:cNvSpPr>
          <p:nvPr/>
        </p:nvSpPr>
        <p:spPr bwMode="auto">
          <a:xfrm>
            <a:off x="1031331" y="2498405"/>
            <a:ext cx="338709" cy="507970"/>
          </a:xfrm>
          <a:prstGeom prst="notchedRightArrow">
            <a:avLst>
              <a:gd name="adj1" fmla="val 50000"/>
              <a:gd name="adj2" fmla="val 50138"/>
            </a:avLst>
          </a:prstGeom>
          <a:solidFill>
            <a:srgbClr val="CC6600"/>
          </a:solidFill>
          <a:ln w="9525" algn="ctr">
            <a:solidFill>
              <a:schemeClr val="tx1"/>
            </a:solidFill>
            <a:miter lim="800000"/>
            <a:headEnd/>
            <a:tailEnd/>
          </a:ln>
        </p:spPr>
        <p:txBody>
          <a:bodyPr wrap="none" lIns="84398" tIns="42198" rIns="84398" bIns="42198" anchor="ctr">
            <a:spAutoFit/>
          </a:bodyPr>
          <a:lstStyle/>
          <a:p>
            <a:endParaRPr lang="fr-FR" sz="1108"/>
          </a:p>
        </p:txBody>
      </p:sp>
      <p:graphicFrame>
        <p:nvGraphicFramePr>
          <p:cNvPr id="5122" name="Object 6"/>
          <p:cNvGraphicFramePr>
            <a:graphicFrameLocks/>
          </p:cNvGraphicFramePr>
          <p:nvPr>
            <p:extLst/>
          </p:nvPr>
        </p:nvGraphicFramePr>
        <p:xfrm>
          <a:off x="3442538" y="3416572"/>
          <a:ext cx="4664320" cy="638908"/>
        </p:xfrm>
        <a:graphic>
          <a:graphicData uri="http://schemas.openxmlformats.org/presentationml/2006/ole">
            <mc:AlternateContent xmlns:mc="http://schemas.openxmlformats.org/markup-compatibility/2006">
              <mc:Choice xmlns:v="urn:schemas-microsoft-com:vml" Requires="v">
                <p:oleObj spid="_x0000_s97297" name="Equation" r:id="rId4" imgW="3136900" imgH="406400" progId="Equation.3">
                  <p:embed/>
                </p:oleObj>
              </mc:Choice>
              <mc:Fallback>
                <p:oleObj name="Equation" r:id="rId4" imgW="3136900" imgH="406400" progId="Equation.3">
                  <p:embed/>
                  <p:pic>
                    <p:nvPicPr>
                      <p:cNvPr id="5122" name="Object 6"/>
                      <p:cNvPicPr>
                        <a:picLocks noChangeArrowheads="1"/>
                      </p:cNvPicPr>
                      <p:nvPr/>
                    </p:nvPicPr>
                    <p:blipFill>
                      <a:blip r:embed="rId5"/>
                      <a:srcRect/>
                      <a:stretch>
                        <a:fillRect/>
                      </a:stretch>
                    </p:blipFill>
                    <p:spPr bwMode="auto">
                      <a:xfrm>
                        <a:off x="3442538" y="3416572"/>
                        <a:ext cx="4664320" cy="6389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9" name="Rectangle 7"/>
          <p:cNvSpPr>
            <a:spLocks noChangeArrowheads="1"/>
          </p:cNvSpPr>
          <p:nvPr/>
        </p:nvSpPr>
        <p:spPr bwMode="auto">
          <a:xfrm>
            <a:off x="1497628" y="4924724"/>
            <a:ext cx="7675685" cy="1079403"/>
          </a:xfrm>
          <a:prstGeom prst="rect">
            <a:avLst/>
          </a:prstGeom>
          <a:noFill/>
          <a:ln w="9525" algn="ctr">
            <a:solidFill>
              <a:schemeClr val="tx1"/>
            </a:solidFill>
            <a:miter lim="800000"/>
            <a:headEnd/>
            <a:tailEnd/>
          </a:ln>
        </p:spPr>
        <p:txBody>
          <a:bodyPr lIns="84398" tIns="42198" rIns="84398" bIns="42198" anchor="ctr">
            <a:spAutoFit/>
          </a:bodyPr>
          <a:lstStyle/>
          <a:p>
            <a:pPr algn="l"/>
            <a:r>
              <a:rPr lang="en-US" sz="1292">
                <a:latin typeface="Calibri" charset="0"/>
                <a:ea typeface="Calibri" charset="0"/>
                <a:cs typeface="Calibri" charset="0"/>
              </a:rPr>
              <a:t>0.87: B3 Automatic Differentiation of Algorithms: Theory, Implementation, and Application</a:t>
            </a:r>
          </a:p>
          <a:p>
            <a:pPr algn="l"/>
            <a:r>
              <a:rPr lang="en-US" sz="1292">
                <a:latin typeface="Calibri" charset="0"/>
                <a:ea typeface="Calibri" charset="0"/>
                <a:cs typeface="Calibri" charset="0"/>
              </a:rPr>
              <a:t>0.61: B17 The Double Mellin-Barnes Type Integrals and Their Applications to Convolution Theory</a:t>
            </a:r>
          </a:p>
          <a:p>
            <a:pPr algn="l"/>
            <a:r>
              <a:rPr lang="en-US" sz="1292">
                <a:latin typeface="Calibri" charset="0"/>
                <a:ea typeface="Calibri" charset="0"/>
                <a:cs typeface="Calibri" charset="0"/>
              </a:rPr>
              <a:t>0.29: B7 Knapsack Problems: Algorithms and Computer Implementations</a:t>
            </a:r>
            <a:endParaRPr lang="en-US" sz="1108">
              <a:latin typeface="Calibri" charset="0"/>
              <a:ea typeface="Calibri" charset="0"/>
              <a:cs typeface="Calibri" charset="0"/>
            </a:endParaRPr>
          </a:p>
          <a:p>
            <a:pPr algn="l"/>
            <a:r>
              <a:rPr lang="en-US" sz="1292">
                <a:latin typeface="Calibri" charset="0"/>
                <a:ea typeface="Calibri" charset="0"/>
                <a:cs typeface="Calibri" charset="0"/>
              </a:rPr>
              <a:t>0.23: B5 Ideals, Varieties, and Algorithms: An Introduction to Computational Algebraic Geometry </a:t>
            </a:r>
            <a:br>
              <a:rPr lang="en-US" sz="1292">
                <a:latin typeface="Calibri" charset="0"/>
                <a:ea typeface="Calibri" charset="0"/>
                <a:cs typeface="Calibri" charset="0"/>
              </a:rPr>
            </a:br>
            <a:r>
              <a:rPr lang="en-US" sz="1292">
                <a:latin typeface="Calibri" charset="0"/>
                <a:ea typeface="Calibri" charset="0"/>
                <a:cs typeface="Calibri" charset="0"/>
              </a:rPr>
              <a:t>              and Commutative Algebra</a:t>
            </a:r>
          </a:p>
        </p:txBody>
      </p:sp>
    </p:spTree>
    <p:extLst>
      <p:ext uri="{BB962C8B-B14F-4D97-AF65-F5344CB8AC3E}">
        <p14:creationId xmlns:p14="http://schemas.microsoft.com/office/powerpoint/2010/main" val="3270366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800" dirty="0"/>
              <a:t>Underlying assumptions of SMART algorithm</a:t>
            </a:r>
          </a:p>
          <a:p>
            <a:pPr marL="474796" indent="-474796">
              <a:buAutoNum type="arabicPeriod"/>
            </a:pPr>
            <a:r>
              <a:rPr lang="en-US" sz="2400" dirty="0"/>
              <a:t>Original query contains sufficient number of relevant terms</a:t>
            </a:r>
          </a:p>
          <a:p>
            <a:pPr marL="474796" indent="-474796">
              <a:buAutoNum type="arabicPeriod"/>
            </a:pPr>
            <a:r>
              <a:rPr lang="en-US" sz="2400" dirty="0"/>
              <a:t>Results contain new relevant terms that co-occur with original query terms</a:t>
            </a:r>
          </a:p>
          <a:p>
            <a:pPr marL="474796" indent="-474796">
              <a:buAutoNum type="arabicPeriod"/>
            </a:pPr>
            <a:r>
              <a:rPr lang="en-US" sz="2400" dirty="0"/>
              <a:t>Relevant documents form a single cluster</a:t>
            </a:r>
          </a:p>
          <a:p>
            <a:pPr marL="474796" indent="-474796">
              <a:buAutoNum type="arabicPeriod"/>
            </a:pPr>
            <a:r>
              <a:rPr lang="en-US" sz="2400" dirty="0"/>
              <a:t>Users are willing to provide feedback (!)</a:t>
            </a:r>
          </a:p>
          <a:p>
            <a:r>
              <a:rPr lang="en-US" sz="2800" dirty="0"/>
              <a:t>All assumptions can be violated in practice</a:t>
            </a:r>
          </a:p>
          <a:p>
            <a:r>
              <a:rPr lang="en-US" sz="2800" dirty="0"/>
              <a:t>Practical considerations</a:t>
            </a:r>
          </a:p>
          <a:p>
            <a:pPr marL="457200" indent="-457200">
              <a:buFont typeface="Arial" charset="0"/>
              <a:buChar char="•"/>
            </a:pPr>
            <a:r>
              <a:rPr lang="en-US" sz="2400" dirty="0"/>
              <a:t>Modified queries are complex → expensive processing</a:t>
            </a:r>
          </a:p>
          <a:p>
            <a:pPr marL="457200" indent="-457200">
              <a:buFont typeface="Arial" charset="0"/>
              <a:buChar char="•"/>
            </a:pPr>
            <a:r>
              <a:rPr lang="en-US" sz="2400" dirty="0"/>
              <a:t>Relevance Feedback consumes user time → could be used in other ways</a:t>
            </a:r>
          </a:p>
          <a:p>
            <a:endParaRPr lang="en-US" sz="2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25513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800" dirty="0"/>
              <a:t>Can documents which do not contain any keywords of the original query receive a positive similarity coefficient after relevance feedback?</a:t>
            </a:r>
            <a:endParaRPr lang="en-US" altLang="en-US" sz="2800"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844040" lvl="1" indent="-422041">
              <a:buFont typeface="+mj-lt"/>
              <a:buAutoNum type="arabicPeriod"/>
            </a:pPr>
            <a:r>
              <a:rPr lang="en-US" dirty="0"/>
              <a:t>No</a:t>
            </a:r>
          </a:p>
          <a:p>
            <a:pPr marL="844040" lvl="1" indent="-422041">
              <a:buFont typeface="+mj-lt"/>
              <a:buAutoNum type="arabicPeriod"/>
            </a:pPr>
            <a:r>
              <a:rPr lang="en-US" dirty="0"/>
              <a:t>Yes, independent of the values β and </a:t>
            </a:r>
            <a:r>
              <a:rPr lang="en-US" dirty="0" err="1"/>
              <a:t>γ</a:t>
            </a:r>
            <a:endParaRPr lang="en-US" dirty="0"/>
          </a:p>
          <a:p>
            <a:pPr marL="844040" lvl="1" indent="-422041">
              <a:buFont typeface="+mj-lt"/>
              <a:buAutoNum type="arabicPeriod"/>
            </a:pPr>
            <a:r>
              <a:rPr lang="en-US" dirty="0"/>
              <a:t>Yes, but only if β &gt; 0</a:t>
            </a:r>
          </a:p>
          <a:p>
            <a:pPr marL="844040" lvl="1" indent="-422041">
              <a:buFont typeface="+mj-lt"/>
              <a:buAutoNum type="arabicPeriod"/>
            </a:pPr>
            <a:r>
              <a:rPr lang="en-US" dirty="0"/>
              <a:t>Yes, but only if </a:t>
            </a:r>
            <a:r>
              <a:rPr lang="en-US" dirty="0" err="1"/>
              <a:t>γ</a:t>
            </a:r>
            <a:r>
              <a:rPr lang="en-US" dirty="0"/>
              <a:t> &gt; 0</a:t>
            </a:r>
          </a:p>
        </p:txBody>
      </p:sp>
      <p:sp>
        <p:nvSpPr>
          <p:cNvPr id="2" name="Footer Placeholder 1">
            <a:extLst>
              <a:ext uri="{FF2B5EF4-FFF2-40B4-BE49-F238E27FC236}">
                <a16:creationId xmlns:a16="http://schemas.microsoft.com/office/drawing/2014/main" id="{D18414BF-C44B-2A43-A16E-B2F288504154}"/>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292343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dirty="0">
                <a:ea typeface="MS PGothic" charset="-128"/>
              </a:rPr>
              <a:t>Which year </a:t>
            </a:r>
            <a:r>
              <a:rPr lang="en-US" altLang="en-US" dirty="0" err="1">
                <a:ea typeface="MS PGothic" charset="-128"/>
              </a:rPr>
              <a:t>Rocchio</a:t>
            </a:r>
            <a:r>
              <a:rPr lang="en-US" altLang="en-US" dirty="0">
                <a:ea typeface="MS PGothic" charset="-128"/>
              </a:rPr>
              <a:t> published his work on relevance feedback?</a:t>
            </a:r>
          </a:p>
        </p:txBody>
      </p:sp>
      <p:sp>
        <p:nvSpPr>
          <p:cNvPr id="13314" name="TPAnswers" title="Answer Text"/>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1965</a:t>
            </a:r>
          </a:p>
          <a:p>
            <a:pPr marL="514350" indent="-514350">
              <a:buFont typeface="Arial" charset="0"/>
              <a:buAutoNum type="alphaUcPeriod"/>
            </a:pPr>
            <a:r>
              <a:rPr lang="en-US" altLang="en-US" dirty="0">
                <a:ea typeface="MS PGothic" charset="-128"/>
              </a:rPr>
              <a:t>1975</a:t>
            </a:r>
          </a:p>
          <a:p>
            <a:pPr marL="514350" indent="-514350">
              <a:buFont typeface="Arial" charset="0"/>
              <a:buAutoNum type="alphaUcPeriod"/>
            </a:pPr>
            <a:r>
              <a:rPr lang="en-US" altLang="en-US" dirty="0">
                <a:ea typeface="MS PGothic" charset="-128"/>
              </a:rPr>
              <a:t>1985</a:t>
            </a:r>
          </a:p>
          <a:p>
            <a:pPr marL="514350" indent="-514350">
              <a:buFont typeface="Arial" charset="0"/>
              <a:buAutoNum type="alphaUcPeriod"/>
            </a:pPr>
            <a:r>
              <a:rPr lang="en-US" altLang="en-US" dirty="0">
                <a:ea typeface="MS PGothic" charset="-128"/>
              </a:rPr>
              <a:t>1995</a:t>
            </a:r>
          </a:p>
        </p:txBody>
      </p:sp>
      <p:sp>
        <p:nvSpPr>
          <p:cNvPr id="2" name="Footer Placeholder 1">
            <a:extLst>
              <a:ext uri="{FF2B5EF4-FFF2-40B4-BE49-F238E27FC236}">
                <a16:creationId xmlns:a16="http://schemas.microsoft.com/office/drawing/2014/main" id="{00A5A9E3-E13F-F445-A8C1-E5D306E8D441}"/>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324897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vert="horz" wrap="square" lIns="92066" tIns="46034" rIns="92066" bIns="46034" numCol="1" anchor="ctr" anchorCtr="0" compatLnSpc="1">
            <a:prstTxWarp prst="textNoShape">
              <a:avLst/>
            </a:prstTxWarp>
          </a:bodyPr>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533400" y="1371600"/>
            <a:ext cx="8883162" cy="5029200"/>
          </a:xfrm>
          <a:ln>
            <a:solidFill>
              <a:schemeClr val="tx1"/>
            </a:solidFill>
            <a:miter lim="800000"/>
            <a:headEnd/>
            <a:tailEnd/>
          </a:ln>
        </p:spPr>
        <p:txBody>
          <a:bodyPr vert="horz" wrap="square" lIns="92066" tIns="46034" rIns="92066" bIns="46034" numCol="1" anchor="t" anchorCtr="0" compatLnSpc="1">
            <a:prstTxWarp prst="textNoShape">
              <a:avLst/>
            </a:prstTxWarp>
          </a:bodyPr>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©2020,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1382157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Pseudo-Relevance Feedback</a:t>
            </a:r>
          </a:p>
        </p:txBody>
      </p:sp>
      <p:sp>
        <p:nvSpPr>
          <p:cNvPr id="3" name="Content Placeholder 2"/>
          <p:cNvSpPr>
            <a:spLocks noGrp="1"/>
          </p:cNvSpPr>
          <p:nvPr>
            <p:ph idx="1"/>
          </p:nvPr>
        </p:nvSpPr>
        <p:spPr/>
        <p:txBody>
          <a:bodyPr/>
          <a:lstStyle/>
          <a:p>
            <a:r>
              <a:rPr lang="en-US" dirty="0"/>
              <a:t>If users do not give feedback, automate the process</a:t>
            </a:r>
          </a:p>
          <a:p>
            <a:pPr lvl="1"/>
            <a:r>
              <a:rPr lang="en-US" dirty="0"/>
              <a:t>Choose the top-k documents as the relevant ones</a:t>
            </a:r>
          </a:p>
          <a:p>
            <a:pPr lvl="1"/>
            <a:r>
              <a:rPr lang="en-US" dirty="0"/>
              <a:t>Apply the SMART algorithm</a:t>
            </a:r>
          </a:p>
          <a:p>
            <a:pPr marL="52755"/>
            <a:endParaRPr lang="en-US" dirty="0"/>
          </a:p>
          <a:p>
            <a:pPr marL="52755"/>
            <a:r>
              <a:rPr lang="en-US" dirty="0"/>
              <a:t>Works often well</a:t>
            </a:r>
          </a:p>
          <a:p>
            <a:pPr marL="422041" lvl="1" indent="0"/>
            <a:r>
              <a:rPr lang="en-US" dirty="0"/>
              <a:t> But can fail horribly: query drift</a:t>
            </a:r>
          </a:p>
          <a:p>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685199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Query Expansion</a:t>
            </a:r>
          </a:p>
        </p:txBody>
      </p:sp>
      <p:sp>
        <p:nvSpPr>
          <p:cNvPr id="3" name="Content Placeholder 2"/>
          <p:cNvSpPr>
            <a:spLocks noGrp="1"/>
          </p:cNvSpPr>
          <p:nvPr>
            <p:ph idx="1"/>
          </p:nvPr>
        </p:nvSpPr>
        <p:spPr/>
        <p:txBody>
          <a:bodyPr/>
          <a:lstStyle/>
          <a:p>
            <a:r>
              <a:rPr lang="en-US" sz="2800" dirty="0"/>
              <a:t>Query is expanded using a global, </a:t>
            </a:r>
            <a:r>
              <a:rPr lang="en-US" sz="2800" i="1" dirty="0"/>
              <a:t>query-independent</a:t>
            </a:r>
            <a:r>
              <a:rPr lang="en-US" sz="2800" dirty="0"/>
              <a:t> resource</a:t>
            </a:r>
          </a:p>
          <a:p>
            <a:pPr marL="422041" indent="-422041">
              <a:buFont typeface="Arial" charset="0"/>
              <a:buChar char="•"/>
            </a:pPr>
            <a:r>
              <a:rPr lang="en-US" sz="2800" dirty="0"/>
              <a:t>Manually edited thesaurus</a:t>
            </a:r>
          </a:p>
          <a:p>
            <a:pPr marL="422041" indent="-422041">
              <a:buFont typeface="Arial" charset="0"/>
              <a:buChar char="•"/>
            </a:pPr>
            <a:r>
              <a:rPr lang="en-US" sz="2800" dirty="0"/>
              <a:t>Automatically extracted thesaurus, using term co-occurrence</a:t>
            </a:r>
          </a:p>
          <a:p>
            <a:pPr marL="422041" indent="-422041">
              <a:buFont typeface="Arial" charset="0"/>
              <a:buChar char="•"/>
            </a:pPr>
            <a:r>
              <a:rPr lang="en-US" sz="2800" dirty="0"/>
              <a:t>Query logs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8335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Created Thesaurus</a:t>
            </a:r>
          </a:p>
        </p:txBody>
      </p:sp>
      <p:sp>
        <p:nvSpPr>
          <p:cNvPr id="3" name="Content Placeholder 2"/>
          <p:cNvSpPr>
            <a:spLocks noGrp="1"/>
          </p:cNvSpPr>
          <p:nvPr>
            <p:ph idx="1"/>
          </p:nvPr>
        </p:nvSpPr>
        <p:spPr/>
        <p:txBody>
          <a:bodyPr/>
          <a:lstStyle/>
          <a:p>
            <a:r>
              <a:rPr lang="en-US" dirty="0"/>
              <a:t>Expensive to create and maintain</a:t>
            </a:r>
          </a:p>
          <a:p>
            <a:pPr marL="457200" indent="-457200">
              <a:buFont typeface="Arial" charset="0"/>
              <a:buChar char="•"/>
            </a:pPr>
            <a:r>
              <a:rPr lang="en-US" dirty="0"/>
              <a:t>Used mainly in science and engineering</a:t>
            </a:r>
          </a:p>
          <a:p>
            <a:r>
              <a:rPr lang="en-US" dirty="0"/>
              <a:t>Example: </a:t>
            </a:r>
            <a:r>
              <a:rPr lang="en-US" dirty="0" err="1"/>
              <a:t>Pubmed</a:t>
            </a:r>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47" y="3229594"/>
            <a:ext cx="8759542" cy="5137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649" y="4160159"/>
            <a:ext cx="3563815" cy="1817077"/>
          </a:xfrm>
          <a:prstGeom prst="rect">
            <a:avLst/>
          </a:prstGeom>
        </p:spPr>
      </p:pic>
      <p:sp>
        <p:nvSpPr>
          <p:cNvPr id="7" name="Rectangle 6"/>
          <p:cNvSpPr/>
          <p:nvPr/>
        </p:nvSpPr>
        <p:spPr>
          <a:xfrm>
            <a:off x="504026" y="6083598"/>
            <a:ext cx="5270995" cy="369332"/>
          </a:xfrm>
          <a:prstGeom prst="rect">
            <a:avLst/>
          </a:prstGeom>
        </p:spPr>
        <p:txBody>
          <a:bodyPr wrap="none">
            <a:spAutoFit/>
          </a:bodyPr>
          <a:lstStyle/>
          <a:p>
            <a:r>
              <a:rPr lang="en-US" dirty="0">
                <a:latin typeface="Calibri" charset="0"/>
                <a:ea typeface="Calibri" charset="0"/>
                <a:cs typeface="Calibri" charset="0"/>
              </a:rPr>
              <a:t>https://</a:t>
            </a:r>
            <a:r>
              <a:rPr lang="en-US" dirty="0" err="1">
                <a:latin typeface="Calibri" charset="0"/>
                <a:ea typeface="Calibri" charset="0"/>
                <a:cs typeface="Calibri" charset="0"/>
              </a:rPr>
              <a:t>www.ncbi.nlm.nih.gov</a:t>
            </a:r>
            <a:r>
              <a:rPr lang="en-US" dirty="0">
                <a:latin typeface="Calibri" charset="0"/>
                <a:ea typeface="Calibri" charset="0"/>
                <a:cs typeface="Calibri" charset="0"/>
              </a:rPr>
              <a:t>/</a:t>
            </a:r>
            <a:r>
              <a:rPr lang="en-US" dirty="0" err="1">
                <a:latin typeface="Calibri" charset="0"/>
                <a:ea typeface="Calibri" charset="0"/>
                <a:cs typeface="Calibri" charset="0"/>
              </a:rPr>
              <a:t>pubmed</a:t>
            </a:r>
            <a:r>
              <a:rPr lang="en-US" dirty="0">
                <a:latin typeface="Calibri" charset="0"/>
                <a:ea typeface="Calibri" charset="0"/>
                <a:cs typeface="Calibri" charset="0"/>
              </a:rPr>
              <a:t>/?term=cancer</a:t>
            </a:r>
          </a:p>
        </p:txBody>
      </p:sp>
      <p:pic>
        <p:nvPicPr>
          <p:cNvPr id="9" name="Picture 8">
            <a:extLst>
              <a:ext uri="{FF2B5EF4-FFF2-40B4-BE49-F238E27FC236}">
                <a16:creationId xmlns:a16="http://schemas.microsoft.com/office/drawing/2014/main" id="{DFAEAB84-3041-DE4E-ADD5-F1C96F2E03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920" y="3192439"/>
            <a:ext cx="1880496" cy="3044169"/>
          </a:xfrm>
          <a:prstGeom prst="rect">
            <a:avLst/>
          </a:prstGeom>
        </p:spPr>
      </p:pic>
      <p:cxnSp>
        <p:nvCxnSpPr>
          <p:cNvPr id="11" name="Curved Connector 10">
            <a:extLst>
              <a:ext uri="{FF2B5EF4-FFF2-40B4-BE49-F238E27FC236}">
                <a16:creationId xmlns:a16="http://schemas.microsoft.com/office/drawing/2014/main" id="{152477C0-2828-D94C-8659-A9752139CA2C}"/>
              </a:ext>
            </a:extLst>
          </p:cNvPr>
          <p:cNvCxnSpPr>
            <a:stCxn id="6" idx="0"/>
          </p:cNvCxnSpPr>
          <p:nvPr/>
        </p:nvCxnSpPr>
        <p:spPr bwMode="auto">
          <a:xfrm rot="16200000" flipH="1">
            <a:off x="5216756" y="2509959"/>
            <a:ext cx="132938" cy="3433339"/>
          </a:xfrm>
          <a:prstGeom prst="curvedConnector4">
            <a:avLst>
              <a:gd name="adj1" fmla="val -171960"/>
              <a:gd name="adj2" fmla="val 7595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52885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Thesaurus Generation</a:t>
            </a:r>
          </a:p>
        </p:txBody>
      </p:sp>
      <p:sp>
        <p:nvSpPr>
          <p:cNvPr id="3" name="Content Placeholder 2"/>
          <p:cNvSpPr>
            <a:spLocks noGrp="1"/>
          </p:cNvSpPr>
          <p:nvPr>
            <p:ph idx="1"/>
          </p:nvPr>
        </p:nvSpPr>
        <p:spPr/>
        <p:txBody>
          <a:bodyPr/>
          <a:lstStyle/>
          <a:p>
            <a:r>
              <a:rPr lang="en-US" sz="2215" dirty="0"/>
              <a:t>Attempt to generate a thesaurus automatically by analyzing the distribution of words in documents</a:t>
            </a:r>
          </a:p>
          <a:p>
            <a:endParaRPr lang="en-US" sz="2215" dirty="0"/>
          </a:p>
          <a:p>
            <a:r>
              <a:rPr lang="en-US" sz="2215" dirty="0"/>
              <a:t>Fundamental notion: </a:t>
            </a:r>
            <a:r>
              <a:rPr lang="en-US" sz="2215" i="1" dirty="0"/>
              <a:t>similarity between two words</a:t>
            </a:r>
          </a:p>
          <a:p>
            <a:r>
              <a:rPr lang="en-US" sz="2215" i="1" dirty="0"/>
              <a:t>Definition 1: </a:t>
            </a:r>
          </a:p>
          <a:p>
            <a:r>
              <a:rPr lang="en-US" sz="2215" dirty="0"/>
              <a:t>Two words are similar if they </a:t>
            </a:r>
            <a:r>
              <a:rPr lang="en-US" sz="2215" b="1" dirty="0"/>
              <a:t>co-occur</a:t>
            </a:r>
            <a:r>
              <a:rPr lang="en-US" sz="2215" dirty="0"/>
              <a:t> with similar words. “</a:t>
            </a:r>
            <a:r>
              <a:rPr lang="en-US" sz="2215" dirty="0" err="1"/>
              <a:t>switzerland</a:t>
            </a:r>
            <a:r>
              <a:rPr lang="en-US" sz="2215" dirty="0"/>
              <a:t>” ≈ “</a:t>
            </a:r>
            <a:r>
              <a:rPr lang="en-US" sz="2215" dirty="0" err="1"/>
              <a:t>austria</a:t>
            </a:r>
            <a:r>
              <a:rPr lang="en-US" sz="2215" dirty="0"/>
              <a:t>” because both occur with words such as “national”, “election”, “soccer” etc., so they must be similar. </a:t>
            </a:r>
          </a:p>
          <a:p>
            <a:r>
              <a:rPr lang="en-US" sz="2215" i="1" dirty="0"/>
              <a:t>Definition 2: </a:t>
            </a:r>
          </a:p>
          <a:p>
            <a:r>
              <a:rPr lang="en-US" sz="2215" dirty="0"/>
              <a:t>Two words are similar if they occur in a given </a:t>
            </a:r>
            <a:r>
              <a:rPr lang="en-US" sz="2215" b="1" dirty="0"/>
              <a:t>grammatical relation </a:t>
            </a:r>
            <a:r>
              <a:rPr lang="en-US" sz="2215" dirty="0"/>
              <a:t>with the same words. “live in *”, “travel to *”, “size of *” are all phrases in which both “</a:t>
            </a:r>
            <a:r>
              <a:rPr lang="en-US" sz="2215" dirty="0" err="1"/>
              <a:t>switzerland</a:t>
            </a:r>
            <a:r>
              <a:rPr lang="en-US" sz="2215" dirty="0"/>
              <a:t>” or “</a:t>
            </a:r>
            <a:r>
              <a:rPr lang="en-US" sz="2215" dirty="0" err="1"/>
              <a:t>austria</a:t>
            </a:r>
            <a:r>
              <a:rPr lang="en-US" sz="2215" dirty="0"/>
              <a:t>” can occur</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6842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0520" y="188641"/>
            <a:ext cx="5040560" cy="5698723"/>
          </a:xfrm>
        </p:spPr>
      </p:pic>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3" name="TextBox 2"/>
          <p:cNvSpPr txBox="1"/>
          <p:nvPr/>
        </p:nvSpPr>
        <p:spPr>
          <a:xfrm>
            <a:off x="518358" y="1219200"/>
            <a:ext cx="3377207" cy="523220"/>
          </a:xfrm>
          <a:prstGeom prst="rect">
            <a:avLst/>
          </a:prstGeom>
          <a:noFill/>
        </p:spPr>
        <p:txBody>
          <a:bodyPr wrap="none" rtlCol="0">
            <a:spAutoFit/>
          </a:bodyPr>
          <a:lstStyle/>
          <a:p>
            <a:r>
              <a:rPr lang="en-US" sz="2800" dirty="0">
                <a:latin typeface="Calibri"/>
                <a:cs typeface="Calibri"/>
              </a:rPr>
              <a:t>Terms related to “cat”</a:t>
            </a:r>
          </a:p>
        </p:txBody>
      </p:sp>
    </p:spTree>
    <p:extLst>
      <p:ext uri="{BB962C8B-B14F-4D97-AF65-F5344CB8AC3E}">
        <p14:creationId xmlns:p14="http://schemas.microsoft.com/office/powerpoint/2010/main" val="21214945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Epxansion</a:t>
            </a:r>
            <a:r>
              <a:rPr lang="en-US" dirty="0"/>
              <a:t> using Query Logs</a:t>
            </a:r>
          </a:p>
        </p:txBody>
      </p:sp>
      <p:sp>
        <p:nvSpPr>
          <p:cNvPr id="3" name="Content Placeholder 2"/>
          <p:cNvSpPr>
            <a:spLocks noGrp="1"/>
          </p:cNvSpPr>
          <p:nvPr>
            <p:ph idx="1"/>
          </p:nvPr>
        </p:nvSpPr>
        <p:spPr/>
        <p:txBody>
          <a:bodyPr/>
          <a:lstStyle/>
          <a:p>
            <a:r>
              <a:rPr lang="en-US" sz="2800" dirty="0"/>
              <a:t>Main source of query expansion at search engines</a:t>
            </a:r>
          </a:p>
          <a:p>
            <a:pPr marL="457200" indent="-457200">
              <a:buFont typeface="Arial" charset="0"/>
              <a:buChar char="•"/>
            </a:pPr>
            <a:r>
              <a:rPr lang="en-US" sz="2800" dirty="0"/>
              <a:t>Exploit correlations in user sessions</a:t>
            </a:r>
          </a:p>
          <a:p>
            <a:r>
              <a:rPr lang="en-US" sz="2800" dirty="0"/>
              <a:t>Example 1: users extend query</a:t>
            </a:r>
          </a:p>
          <a:p>
            <a:pPr marL="457200" indent="-457200">
              <a:buFont typeface="Arial" charset="0"/>
              <a:buChar char="•"/>
            </a:pPr>
            <a:r>
              <a:rPr lang="en-US" sz="2400" dirty="0"/>
              <a:t>After searching “Obama”, users search “Obama president”</a:t>
            </a:r>
          </a:p>
          <a:p>
            <a:pPr marL="457200" indent="-457200">
              <a:buFont typeface="Arial" charset="0"/>
              <a:buChar char="•"/>
            </a:pPr>
            <a:r>
              <a:rPr lang="en-US" sz="2400" dirty="0"/>
              <a:t>Therefore, ”president” might be a good expansion</a:t>
            </a:r>
          </a:p>
          <a:p>
            <a:r>
              <a:rPr lang="en-US" sz="2800" dirty="0"/>
              <a:t>Example 2: users refer to same result</a:t>
            </a:r>
          </a:p>
          <a:p>
            <a:pPr marL="457200" indent="-457200">
              <a:buFont typeface="Arial" charset="0"/>
              <a:buChar char="•"/>
            </a:pPr>
            <a:r>
              <a:rPr lang="en-US" sz="2400" dirty="0"/>
              <a:t>User A accesses URL </a:t>
            </a:r>
            <a:r>
              <a:rPr lang="en-US" sz="2400" dirty="0" err="1"/>
              <a:t>epfl.ch</a:t>
            </a:r>
            <a:r>
              <a:rPr lang="en-US" sz="2400" dirty="0"/>
              <a:t> after searching “</a:t>
            </a:r>
            <a:r>
              <a:rPr lang="en-US" sz="2400" dirty="0" err="1"/>
              <a:t>Aebischer</a:t>
            </a:r>
            <a:r>
              <a:rPr lang="en-US" sz="2400" dirty="0"/>
              <a:t>”</a:t>
            </a:r>
          </a:p>
          <a:p>
            <a:pPr marL="457200" indent="-457200">
              <a:buFont typeface="Arial" charset="0"/>
              <a:buChar char="•"/>
            </a:pPr>
            <a:r>
              <a:rPr lang="en-US" sz="2400" dirty="0"/>
              <a:t>User B accesses URL </a:t>
            </a:r>
            <a:r>
              <a:rPr lang="en-US" sz="2400" dirty="0" err="1"/>
              <a:t>epfl.ch</a:t>
            </a:r>
            <a:r>
              <a:rPr lang="en-US" sz="2400" dirty="0"/>
              <a:t> after searching “</a:t>
            </a:r>
            <a:r>
              <a:rPr lang="en-US" sz="2400" dirty="0" err="1"/>
              <a:t>Vetterli</a:t>
            </a:r>
            <a:r>
              <a:rPr lang="en-US" sz="2400" dirty="0"/>
              <a:t>”</a:t>
            </a:r>
          </a:p>
          <a:p>
            <a:pPr marL="457200" indent="-457200">
              <a:buFont typeface="Arial" charset="0"/>
              <a:buChar char="•"/>
            </a:pPr>
            <a:r>
              <a:rPr lang="en-US" sz="2400" dirty="0"/>
              <a:t>“</a:t>
            </a:r>
            <a:r>
              <a:rPr lang="en-US" sz="2400" dirty="0" err="1"/>
              <a:t>Vetterli</a:t>
            </a:r>
            <a:r>
              <a:rPr lang="en-US" sz="2400" dirty="0"/>
              <a:t>” might be a potential expansion for the query “</a:t>
            </a:r>
            <a:r>
              <a:rPr lang="en-US" sz="2400" dirty="0" err="1"/>
              <a:t>Aebischer</a:t>
            </a:r>
            <a:r>
              <a:rPr lang="en-US" sz="2400" dirty="0"/>
              <a:t>” (and vice versa)</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9970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lIns="92066" tIns="46034" rIns="92066" bIns="46034"/>
          <a:lstStyle/>
          <a:p>
            <a:pPr eaLnBrk="1" hangingPunct="1"/>
            <a:r>
              <a:rPr lang="en-US">
                <a:latin typeface="Calibri" charset="0"/>
                <a:ea typeface="ＭＳ Ｐゴシック" charset="0"/>
              </a:rPr>
              <a:t>References</a:t>
            </a:r>
          </a:p>
        </p:txBody>
      </p:sp>
      <p:sp>
        <p:nvSpPr>
          <p:cNvPr id="104450" name="Rectangle 3"/>
          <p:cNvSpPr>
            <a:spLocks noGrp="1" noChangeArrowheads="1"/>
          </p:cNvSpPr>
          <p:nvPr>
            <p:ph idx="1"/>
          </p:nvPr>
        </p:nvSpPr>
        <p:spPr/>
        <p:txBody>
          <a:bodyPr lIns="92066" tIns="46034" rIns="92066" bIns="46034"/>
          <a:lstStyle/>
          <a:p>
            <a:pPr marL="0" indent="0" eaLnBrk="1" hangingPunct="1"/>
            <a:r>
              <a:rPr lang="en-US" sz="2400" dirty="0">
                <a:latin typeface="Calibri" charset="0"/>
                <a:ea typeface="ＭＳ Ｐゴシック" charset="0"/>
              </a:rPr>
              <a:t>Course material based on</a:t>
            </a:r>
          </a:p>
          <a:p>
            <a:pPr lvl="1" eaLnBrk="1" hangingPunct="1"/>
            <a:r>
              <a:rPr lang="en-US" sz="2000" dirty="0">
                <a:latin typeface="Calibri" charset="0"/>
                <a:ea typeface="Calibri" charset="0"/>
                <a:cs typeface="Calibri" charset="0"/>
              </a:rPr>
              <a:t>Ricardo </a:t>
            </a:r>
            <a:r>
              <a:rPr lang="en-US" sz="2000" dirty="0" err="1">
                <a:latin typeface="Calibri" charset="0"/>
                <a:ea typeface="Calibri" charset="0"/>
                <a:cs typeface="Calibri" charset="0"/>
              </a:rPr>
              <a:t>Baeza</a:t>
            </a:r>
            <a:r>
              <a:rPr lang="en-US" sz="2000" dirty="0">
                <a:latin typeface="Calibri" charset="0"/>
                <a:ea typeface="Calibri" charset="0"/>
                <a:cs typeface="Calibri" charset="0"/>
              </a:rPr>
              <a:t>-Yates, Berthier Ribeiro-</a:t>
            </a:r>
            <a:r>
              <a:rPr lang="en-US" sz="2000" dirty="0" err="1">
                <a:latin typeface="Calibri" charset="0"/>
                <a:ea typeface="Calibri" charset="0"/>
                <a:cs typeface="Calibri" charset="0"/>
              </a:rPr>
              <a:t>Neto</a:t>
            </a:r>
            <a:r>
              <a:rPr lang="en-US" sz="2000" dirty="0">
                <a:latin typeface="Calibri" charset="0"/>
                <a:ea typeface="Calibri" charset="0"/>
                <a:cs typeface="Calibri" charset="0"/>
              </a:rPr>
              <a:t>, Modern Information Retrieval (ACM Press Series), Addison Wesley, 1999.</a:t>
            </a:r>
          </a:p>
          <a:p>
            <a:pPr lvl="1" eaLnBrk="1" hangingPunct="1"/>
            <a:r>
              <a:rPr lang="en-US" sz="2000" dirty="0">
                <a:latin typeface="Calibri" charset="0"/>
                <a:ea typeface="Calibri" charset="0"/>
                <a:cs typeface="Calibri" charset="0"/>
              </a:rPr>
              <a:t>Lin, J., &amp; Dyer, C. (2010). Data-intensive text processing with MapReduce. Synthesis Lectures on Human Language Technologies, 3(1), 1-177.</a:t>
            </a:r>
          </a:p>
          <a:p>
            <a:pPr eaLnBrk="1" hangingPunct="1"/>
            <a:r>
              <a:rPr lang="en-US" sz="2400" dirty="0">
                <a:latin typeface="Calibri" charset="0"/>
                <a:ea typeface="Calibri" charset="0"/>
                <a:cs typeface="Calibri" charset="0"/>
              </a:rPr>
              <a:t>Papers</a:t>
            </a:r>
          </a:p>
          <a:p>
            <a:pPr lvl="1" eaLnBrk="1" hangingPunct="1">
              <a:buFont typeface="Arial" panose="020B0604020202020204" pitchFamily="34" charset="0"/>
              <a:buChar char="–"/>
            </a:pPr>
            <a:r>
              <a:rPr lang="en-US" sz="2000" dirty="0">
                <a:latin typeface="Calibri" charset="0"/>
                <a:cs typeface="Calibri" charset="0"/>
              </a:rPr>
              <a:t>Fagin, R., Lotem, A., &amp; Naor, M. (2003). Optimal aggregation algorithms for middleware. Journal of computer and system sciences, 66(4), 614-656.</a:t>
            </a:r>
          </a:p>
          <a:p>
            <a:pPr lvl="1" eaLnBrk="1" hangingPunct="1">
              <a:buFont typeface="Arial" panose="020B0604020202020204" pitchFamily="34" charset="0"/>
              <a:buChar char="–"/>
            </a:pPr>
            <a:r>
              <a:rPr lang="en-GB" sz="2000">
                <a:latin typeface="Calibri" charset="0"/>
                <a:cs typeface="Calibri" charset="0"/>
              </a:rPr>
              <a:t>Ponte, Jay Michael, and W. Bruce Croft. "A language modeling approach to information retrieval." PhD diss., University of Massachusetts at Amherst, 1998.</a:t>
            </a:r>
            <a:br>
              <a:rPr lang="en-US" sz="2000" dirty="0">
                <a:latin typeface="Calibri" charset="0"/>
                <a:cs typeface="Calibri" charset="0"/>
              </a:rPr>
            </a:br>
            <a:endParaRPr lang="en-US" sz="2000" dirty="0">
              <a:latin typeface="Calibri" charset="0"/>
              <a:cs typeface="Calibri" charset="0"/>
            </a:endParaRPr>
          </a:p>
          <a:p>
            <a:pPr lvl="1" eaLnBrk="1" hangingPunct="1"/>
            <a:endParaRPr lang="en-US" sz="2400" dirty="0">
              <a:latin typeface="Calibri" charset="0"/>
              <a:ea typeface="Calibri" charset="0"/>
              <a:cs typeface="Calibri" charset="0"/>
            </a:endParaRPr>
          </a:p>
          <a:p>
            <a:pPr lvl="1" eaLnBrk="1" hangingPunct="1">
              <a:buFontTx/>
              <a:buNone/>
            </a:pPr>
            <a:endParaRPr lang="en-US" sz="2400" dirty="0">
              <a:latin typeface="Calibri" charset="0"/>
              <a:ea typeface="Calibri" charset="0"/>
              <a:cs typeface="Calibri" charset="0"/>
            </a:endParaRPr>
          </a:p>
          <a:p>
            <a:pPr marL="0" indent="0" eaLnBrk="1" hangingPunct="1"/>
            <a:endParaRPr lang="en-US" sz="2800" dirty="0">
              <a:latin typeface="Calibri" charset="0"/>
              <a:ea typeface="ＭＳ Ｐゴシック" charset="0"/>
            </a:endParaRPr>
          </a:p>
        </p:txBody>
      </p:sp>
      <p:sp>
        <p:nvSpPr>
          <p:cNvPr id="10445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cs typeface="Calibri" charset="0"/>
              </a:rPr>
              <a:t>©2020, Karl Aberer, EPFL-IC, Laboratoire de systèmes d'informations répartis </a:t>
            </a:r>
            <a:endParaRPr lang="en-GB" sz="900">
              <a:latin typeface="Verdana"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6387" name="Rectangle 2"/>
          <p:cNvSpPr>
            <a:spLocks noGrp="1" noChangeArrowheads="1"/>
          </p:cNvSpPr>
          <p:nvPr>
            <p:ph type="title"/>
          </p:nvPr>
        </p:nvSpPr>
        <p:spPr/>
        <p:txBody>
          <a:bodyPr/>
          <a:lstStyle/>
          <a:p>
            <a:pPr eaLnBrk="1" hangingPunct="1"/>
            <a:r>
              <a:rPr lang="en-US"/>
              <a:t>Example</a:t>
            </a:r>
          </a:p>
        </p:txBody>
      </p:sp>
      <p:pic>
        <p:nvPicPr>
          <p:cNvPr id="16388" name="Picture 3"/>
          <p:cNvPicPr>
            <a:picLocks noChangeAspect="1" noChangeArrowheads="1"/>
          </p:cNvPicPr>
          <p:nvPr/>
        </p:nvPicPr>
        <p:blipFill>
          <a:blip r:embed="rId3" cstate="print"/>
          <a:srcRect/>
          <a:stretch>
            <a:fillRect/>
          </a:stretch>
        </p:blipFill>
        <p:spPr bwMode="auto">
          <a:xfrm>
            <a:off x="849314" y="1412875"/>
            <a:ext cx="8207375" cy="4656138"/>
          </a:xfrm>
          <a:prstGeom prst="rect">
            <a:avLst/>
          </a:prstGeom>
          <a:noFill/>
          <a:ln w="9525" algn="ctr">
            <a:noFill/>
            <a:miter lim="800000"/>
            <a:headEnd/>
            <a:tailEnd/>
          </a:ln>
        </p:spPr>
      </p:pic>
    </p:spTree>
    <p:extLst>
      <p:ext uri="{BB962C8B-B14F-4D97-AF65-F5344CB8AC3E}">
        <p14:creationId xmlns:p14="http://schemas.microsoft.com/office/powerpoint/2010/main" val="22909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fr-CH">
                <a:latin typeface="Calibri" charset="0"/>
                <a:ea typeface="Calibri" charset="0"/>
                <a:cs typeface="Calibri" charset="0"/>
              </a:rPr>
              <a:t>©2020, Karl Aberer, EPFL-IC, Laboratoire de systèmes d'informations répartis </a:t>
            </a:r>
            <a:endParaRPr lang="en-GB">
              <a:latin typeface="Calibri" charset="0"/>
              <a:ea typeface="Calibri" charset="0"/>
              <a:cs typeface="Calibri" charset="0"/>
            </a:endParaRPr>
          </a:p>
        </p:txBody>
      </p:sp>
      <p:sp>
        <p:nvSpPr>
          <p:cNvPr id="17411" name="Rectangle 2"/>
          <p:cNvSpPr>
            <a:spLocks noGrp="1" noChangeArrowheads="1"/>
          </p:cNvSpPr>
          <p:nvPr>
            <p:ph type="title"/>
          </p:nvPr>
        </p:nvSpPr>
        <p:spPr/>
        <p:txBody>
          <a:bodyPr/>
          <a:lstStyle/>
          <a:p>
            <a:pPr eaLnBrk="1" hangingPunct="1"/>
            <a:r>
              <a:rPr lang="en-US"/>
              <a:t>Physical Organization of Inverted Files</a:t>
            </a:r>
          </a:p>
        </p:txBody>
      </p:sp>
      <p:grpSp>
        <p:nvGrpSpPr>
          <p:cNvPr id="17412" name="Group 3"/>
          <p:cNvGrpSpPr>
            <a:grpSpLocks/>
          </p:cNvGrpSpPr>
          <p:nvPr/>
        </p:nvGrpSpPr>
        <p:grpSpPr bwMode="auto">
          <a:xfrm>
            <a:off x="7258051" y="1484313"/>
            <a:ext cx="2087563" cy="4400550"/>
            <a:chOff x="4332" y="935"/>
            <a:chExt cx="1315" cy="2772"/>
          </a:xfrm>
        </p:grpSpPr>
        <p:sp>
          <p:nvSpPr>
            <p:cNvPr id="17440" name="Rectangle 4"/>
            <p:cNvSpPr>
              <a:spLocks noChangeAspect="1" noChangeArrowheads="1"/>
            </p:cNvSpPr>
            <p:nvPr/>
          </p:nvSpPr>
          <p:spPr bwMode="auto">
            <a:xfrm>
              <a:off x="4332" y="1253"/>
              <a:ext cx="1315"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D1 abcdefghijkl </a:t>
              </a:r>
            </a:p>
            <a:p>
              <a:pPr algn="l"/>
              <a:r>
                <a:rPr lang="en-US">
                  <a:latin typeface="Calibri" charset="0"/>
                  <a:ea typeface="Calibri" charset="0"/>
                  <a:cs typeface="Calibri" charset="0"/>
                </a:rPr>
                <a:t>D2 abcdefghijkl </a:t>
              </a:r>
            </a:p>
            <a:p>
              <a:pPr algn="l"/>
              <a:r>
                <a:rPr lang="en-US">
                  <a:latin typeface="Calibri" charset="0"/>
                  <a:ea typeface="Calibri" charset="0"/>
                  <a:cs typeface="Calibri" charset="0"/>
                </a:rPr>
                <a:t>D3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Di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Dj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Dn abcdefghijkl </a:t>
              </a:r>
            </a:p>
          </p:txBody>
        </p:sp>
        <p:sp>
          <p:nvSpPr>
            <p:cNvPr id="17441" name="Rectangle 5"/>
            <p:cNvSpPr>
              <a:spLocks noChangeArrowheads="1"/>
            </p:cNvSpPr>
            <p:nvPr/>
          </p:nvSpPr>
          <p:spPr bwMode="auto">
            <a:xfrm>
              <a:off x="4468" y="935"/>
              <a:ext cx="873" cy="214"/>
            </a:xfrm>
            <a:prstGeom prst="rect">
              <a:avLst/>
            </a:prstGeom>
            <a:noFill/>
            <a:ln w="9525">
              <a:noFill/>
              <a:miter lim="800000"/>
              <a:headEnd/>
              <a:tailEnd/>
            </a:ln>
          </p:spPr>
          <p:txBody>
            <a:bodyPr wrap="none" lIns="92075" tIns="46038" rIns="92075" bIns="46038">
              <a:spAutoFit/>
            </a:bodyPr>
            <a:lstStyle/>
            <a:p>
              <a:pPr algn="l" eaLnBrk="0" hangingPunct="0"/>
              <a:r>
                <a:rPr lang="en-US" sz="1600" b="1" dirty="0">
                  <a:latin typeface="Calibri" charset="0"/>
                  <a:ea typeface="Calibri" charset="0"/>
                  <a:cs typeface="Calibri" charset="0"/>
                </a:rPr>
                <a:t>Document file</a:t>
              </a:r>
            </a:p>
          </p:txBody>
        </p:sp>
        <p:sp>
          <p:nvSpPr>
            <p:cNvPr id="17442" name="Rectangle 6"/>
            <p:cNvSpPr>
              <a:spLocks noChangeArrowheads="1"/>
            </p:cNvSpPr>
            <p:nvPr/>
          </p:nvSpPr>
          <p:spPr bwMode="auto">
            <a:xfrm>
              <a:off x="4477" y="3339"/>
              <a:ext cx="110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documents stored </a:t>
              </a:r>
            </a:p>
            <a:p>
              <a:r>
                <a:rPr lang="en-US" sz="1600" dirty="0">
                  <a:latin typeface="Calibri" charset="0"/>
                  <a:ea typeface="Calibri" charset="0"/>
                  <a:cs typeface="Calibri" charset="0"/>
                </a:rPr>
                <a:t>in a contiguous file</a:t>
              </a:r>
            </a:p>
          </p:txBody>
        </p:sp>
      </p:grpSp>
      <p:grpSp>
        <p:nvGrpSpPr>
          <p:cNvPr id="3" name="Group 7"/>
          <p:cNvGrpSpPr>
            <a:grpSpLocks/>
          </p:cNvGrpSpPr>
          <p:nvPr/>
        </p:nvGrpSpPr>
        <p:grpSpPr bwMode="auto">
          <a:xfrm>
            <a:off x="4410076" y="1196976"/>
            <a:ext cx="2854325" cy="5014913"/>
            <a:chOff x="2538" y="754"/>
            <a:chExt cx="1798" cy="3159"/>
          </a:xfrm>
        </p:grpSpPr>
        <p:sp>
          <p:nvSpPr>
            <p:cNvPr id="17434" name="Rectangle 8"/>
            <p:cNvSpPr>
              <a:spLocks noChangeArrowheads="1"/>
            </p:cNvSpPr>
            <p:nvPr/>
          </p:nvSpPr>
          <p:spPr bwMode="auto">
            <a:xfrm>
              <a:off x="2804" y="754"/>
              <a:ext cx="983" cy="369"/>
            </a:xfrm>
            <a:prstGeom prst="rect">
              <a:avLst/>
            </a:prstGeom>
            <a:noFill/>
            <a:ln w="9525">
              <a:noFill/>
              <a:miter lim="800000"/>
              <a:headEnd/>
              <a:tailEnd/>
            </a:ln>
          </p:spPr>
          <p:txBody>
            <a:bodyPr lIns="92075" tIns="46038" rIns="92075" bIns="46038">
              <a:spAutoFit/>
            </a:bodyPr>
            <a:lstStyle/>
            <a:p>
              <a:pPr eaLnBrk="0" hangingPunct="0"/>
              <a:r>
                <a:rPr lang="en-US" sz="1600" b="1" dirty="0">
                  <a:latin typeface="Calibri" charset="0"/>
                  <a:ea typeface="Calibri" charset="0"/>
                  <a:cs typeface="Calibri" charset="0"/>
                </a:rPr>
                <a:t>Posting file</a:t>
              </a:r>
            </a:p>
            <a:p>
              <a:pPr eaLnBrk="0" hangingPunct="0"/>
              <a:r>
                <a:rPr lang="en-US" sz="1600" b="1" dirty="0">
                  <a:latin typeface="Calibri" charset="0"/>
                  <a:ea typeface="Calibri" charset="0"/>
                  <a:cs typeface="Calibri" charset="0"/>
                </a:rPr>
                <a:t>Doc#</a:t>
              </a:r>
            </a:p>
          </p:txBody>
        </p:sp>
        <p:sp>
          <p:nvSpPr>
            <p:cNvPr id="17435" name="Rectangle 9"/>
            <p:cNvSpPr>
              <a:spLocks noChangeAspect="1" noChangeArrowheads="1"/>
            </p:cNvSpPr>
            <p:nvPr/>
          </p:nvSpPr>
          <p:spPr bwMode="auto">
            <a:xfrm>
              <a:off x="3107" y="1253"/>
              <a:ext cx="363"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Di</a:t>
              </a:r>
            </a:p>
            <a:p>
              <a:pPr algn="l"/>
              <a:r>
                <a:rPr lang="en-US">
                  <a:latin typeface="Calibri" charset="0"/>
                  <a:ea typeface="Calibri" charset="0"/>
                  <a:cs typeface="Calibri" charset="0"/>
                </a:rPr>
                <a:t>Dj</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Dk</a:t>
              </a:r>
            </a:p>
          </p:txBody>
        </p:sp>
        <p:sp>
          <p:nvSpPr>
            <p:cNvPr id="17436" name="Rectangle 10"/>
            <p:cNvSpPr>
              <a:spLocks noChangeArrowheads="1"/>
            </p:cNvSpPr>
            <p:nvPr/>
          </p:nvSpPr>
          <p:spPr bwMode="auto">
            <a:xfrm>
              <a:off x="2544" y="3339"/>
              <a:ext cx="179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occurrences of words are </a:t>
              </a:r>
            </a:p>
            <a:p>
              <a:r>
                <a:rPr lang="en-US" sz="1600" dirty="0">
                  <a:latin typeface="Calibri" charset="0"/>
                  <a:ea typeface="Calibri" charset="0"/>
                  <a:cs typeface="Calibri" charset="0"/>
                </a:rPr>
                <a:t>stored ordered lexicographically</a:t>
              </a:r>
              <a:endParaRPr lang="en-US" sz="1600" i="1" dirty="0">
                <a:latin typeface="Calibri" charset="0"/>
                <a:ea typeface="Calibri" charset="0"/>
                <a:cs typeface="Calibri" charset="0"/>
              </a:endParaRPr>
            </a:p>
          </p:txBody>
        </p:sp>
        <p:sp>
          <p:nvSpPr>
            <p:cNvPr id="17437" name="Line 11"/>
            <p:cNvSpPr>
              <a:spLocks noChangeShapeType="1"/>
            </p:cNvSpPr>
            <p:nvPr/>
          </p:nvSpPr>
          <p:spPr bwMode="auto">
            <a:xfrm>
              <a:off x="3470" y="1344"/>
              <a:ext cx="862" cy="7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8" name="Line 12"/>
            <p:cNvSpPr>
              <a:spLocks noChangeShapeType="1"/>
            </p:cNvSpPr>
            <p:nvPr/>
          </p:nvSpPr>
          <p:spPr bwMode="auto">
            <a:xfrm>
              <a:off x="3470" y="1570"/>
              <a:ext cx="862" cy="99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9" name="Rectangle 13"/>
            <p:cNvSpPr>
              <a:spLocks noChangeArrowheads="1"/>
            </p:cNvSpPr>
            <p:nvPr/>
          </p:nvSpPr>
          <p:spPr bwMode="auto">
            <a:xfrm>
              <a:off x="2538" y="3715"/>
              <a:ext cx="1388" cy="198"/>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sp>
        <p:nvSpPr>
          <p:cNvPr id="17414" name="Rectangle 14"/>
          <p:cNvSpPr>
            <a:spLocks noChangeArrowheads="1"/>
          </p:cNvSpPr>
          <p:nvPr/>
        </p:nvSpPr>
        <p:spPr bwMode="auto">
          <a:xfrm>
            <a:off x="6931026" y="5897563"/>
            <a:ext cx="2202911" cy="31393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nvGrpSpPr>
          <p:cNvPr id="4" name="Group 15"/>
          <p:cNvGrpSpPr>
            <a:grpSpLocks/>
          </p:cNvGrpSpPr>
          <p:nvPr/>
        </p:nvGrpSpPr>
        <p:grpSpPr bwMode="auto">
          <a:xfrm>
            <a:off x="2505075" y="1196976"/>
            <a:ext cx="2808288" cy="4613275"/>
            <a:chOff x="1338" y="754"/>
            <a:chExt cx="1769" cy="2906"/>
          </a:xfrm>
        </p:grpSpPr>
        <p:sp>
          <p:nvSpPr>
            <p:cNvPr id="17427" name="Line 16"/>
            <p:cNvSpPr>
              <a:spLocks noChangeShapeType="1"/>
            </p:cNvSpPr>
            <p:nvPr/>
          </p:nvSpPr>
          <p:spPr bwMode="auto">
            <a:xfrm>
              <a:off x="2789" y="1344"/>
              <a:ext cx="318"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28" name="Line 17"/>
            <p:cNvSpPr>
              <a:spLocks noChangeShapeType="1"/>
            </p:cNvSpPr>
            <p:nvPr/>
          </p:nvSpPr>
          <p:spPr bwMode="auto">
            <a:xfrm>
              <a:off x="2789" y="1525"/>
              <a:ext cx="318" cy="40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nvGrpSpPr>
            <p:cNvPr id="17429" name="Group 18"/>
            <p:cNvGrpSpPr>
              <a:grpSpLocks/>
            </p:cNvGrpSpPr>
            <p:nvPr/>
          </p:nvGrpSpPr>
          <p:grpSpPr bwMode="auto">
            <a:xfrm>
              <a:off x="1338" y="754"/>
              <a:ext cx="1479" cy="2906"/>
              <a:chOff x="1338" y="754"/>
              <a:chExt cx="1479" cy="2906"/>
            </a:xfrm>
          </p:grpSpPr>
          <p:sp>
            <p:nvSpPr>
              <p:cNvPr id="17430" name="Rectangle 19"/>
              <p:cNvSpPr>
                <a:spLocks noChangeArrowheads="1"/>
              </p:cNvSpPr>
              <p:nvPr/>
            </p:nvSpPr>
            <p:spPr bwMode="auto">
              <a:xfrm>
                <a:off x="1492" y="754"/>
                <a:ext cx="938"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Index file</a:t>
                </a:r>
              </a:p>
              <a:p>
                <a:pPr eaLnBrk="0" hangingPunct="0"/>
                <a:r>
                  <a:rPr lang="en-US" sz="1600" b="1" dirty="0">
                    <a:latin typeface="Calibri" charset="0"/>
                    <a:ea typeface="Calibri" charset="0"/>
                    <a:cs typeface="Calibri" charset="0"/>
                  </a:rPr>
                  <a:t>Key, #Docs, Pos</a:t>
                </a:r>
              </a:p>
            </p:txBody>
          </p:sp>
          <p:sp>
            <p:nvSpPr>
              <p:cNvPr id="17431" name="Rectangle 20"/>
              <p:cNvSpPr>
                <a:spLocks noChangeArrowheads="1"/>
              </p:cNvSpPr>
              <p:nvPr/>
            </p:nvSpPr>
            <p:spPr bwMode="auto">
              <a:xfrm>
                <a:off x="1338" y="1253"/>
                <a:ext cx="1451" cy="1179"/>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k1	f1	p1</a:t>
                </a:r>
              </a:p>
              <a:p>
                <a:pPr algn="l"/>
                <a:r>
                  <a:rPr lang="en-US">
                    <a:latin typeface="Calibri" charset="0"/>
                    <a:ea typeface="Calibri" charset="0"/>
                    <a:cs typeface="Calibri" charset="0"/>
                  </a:rPr>
                  <a:t>k2	f2	p2</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km	fm	pm</a:t>
                </a:r>
              </a:p>
            </p:txBody>
          </p:sp>
          <p:sp>
            <p:nvSpPr>
              <p:cNvPr id="17432" name="Rectangle 21"/>
              <p:cNvSpPr>
                <a:spLocks noChangeArrowheads="1"/>
              </p:cNvSpPr>
              <p:nvPr/>
            </p:nvSpPr>
            <p:spPr bwMode="auto">
              <a:xfrm>
                <a:off x="1802" y="2478"/>
                <a:ext cx="893" cy="523"/>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one entry for</a:t>
                </a:r>
              </a:p>
              <a:p>
                <a:r>
                  <a:rPr lang="en-US" sz="1600" dirty="0">
                    <a:latin typeface="Calibri" charset="0"/>
                    <a:ea typeface="Calibri" charset="0"/>
                    <a:cs typeface="Calibri" charset="0"/>
                  </a:rPr>
                  <a:t>each term of</a:t>
                </a:r>
              </a:p>
              <a:p>
                <a:r>
                  <a:rPr lang="en-US" sz="1600" dirty="0">
                    <a:latin typeface="Calibri" charset="0"/>
                    <a:ea typeface="Calibri" charset="0"/>
                    <a:cs typeface="Calibri" charset="0"/>
                  </a:rPr>
                  <a:t>the vocabulary</a:t>
                </a:r>
              </a:p>
            </p:txBody>
          </p:sp>
          <p:sp>
            <p:nvSpPr>
              <p:cNvPr id="17433" name="Rectangle 22"/>
              <p:cNvSpPr>
                <a:spLocks noChangeArrowheads="1"/>
              </p:cNvSpPr>
              <p:nvPr/>
            </p:nvSpPr>
            <p:spPr bwMode="auto">
              <a:xfrm>
                <a:off x="1383" y="3078"/>
                <a:ext cx="1434" cy="58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r>
                  <a:rPr lang="el-GR" sz="1600" b="1" i="1" baseline="30000">
                    <a:latin typeface="Calibri" charset="0"/>
                    <a:ea typeface="Calibri" charset="0"/>
                    <a:cs typeface="Calibri" charset="0"/>
                  </a:rPr>
                  <a:t>β</a:t>
                </a:r>
                <a:r>
                  <a:rPr lang="en-US" sz="1600" b="1" i="1">
                    <a:latin typeface="Calibri" charset="0"/>
                    <a:ea typeface="Calibri" charset="0"/>
                    <a:cs typeface="Calibri" charset="0"/>
                  </a:rPr>
                  <a:t>)</a:t>
                </a:r>
              </a:p>
              <a:p>
                <a:pPr algn="l">
                  <a:lnSpc>
                    <a:spcPct val="90000"/>
                  </a:lnSpc>
                  <a:spcBef>
                    <a:spcPct val="20000"/>
                  </a:spcBef>
                </a:pPr>
                <a:r>
                  <a:rPr lang="en-US" b="1" i="1">
                    <a:latin typeface="Calibri" charset="0"/>
                    <a:ea typeface="Calibri" charset="0"/>
                    <a:cs typeface="Calibri" charset="0"/>
                  </a:rPr>
                  <a:t>0.4&lt;</a:t>
                </a:r>
                <a:r>
                  <a:rPr lang="el-GR" b="1" i="1">
                    <a:latin typeface="Calibri" charset="0"/>
                    <a:ea typeface="Calibri" charset="0"/>
                    <a:cs typeface="Calibri" charset="0"/>
                  </a:rPr>
                  <a:t>β</a:t>
                </a:r>
                <a:r>
                  <a:rPr lang="en-US" b="1" i="1">
                    <a:latin typeface="Calibri" charset="0"/>
                    <a:ea typeface="Calibri" charset="0"/>
                    <a:cs typeface="Calibri" charset="0"/>
                  </a:rPr>
                  <a:t>&lt;0.6</a:t>
                </a:r>
              </a:p>
              <a:p>
                <a:pPr algn="l">
                  <a:lnSpc>
                    <a:spcPct val="90000"/>
                  </a:lnSpc>
                  <a:spcBef>
                    <a:spcPct val="20000"/>
                  </a:spcBef>
                </a:pPr>
                <a:r>
                  <a:rPr lang="en-US" b="1" i="1">
                    <a:latin typeface="Calibri" charset="0"/>
                    <a:ea typeface="Calibri" charset="0"/>
                    <a:cs typeface="Calibri" charset="0"/>
                  </a:rPr>
                  <a:t>(Heap's law)</a:t>
                </a:r>
              </a:p>
            </p:txBody>
          </p:sp>
        </p:grpSp>
      </p:grpSp>
      <p:grpSp>
        <p:nvGrpSpPr>
          <p:cNvPr id="6" name="Group 23"/>
          <p:cNvGrpSpPr>
            <a:grpSpLocks/>
          </p:cNvGrpSpPr>
          <p:nvPr/>
        </p:nvGrpSpPr>
        <p:grpSpPr bwMode="auto">
          <a:xfrm>
            <a:off x="631825" y="1203325"/>
            <a:ext cx="2305050" cy="4249738"/>
            <a:chOff x="158" y="758"/>
            <a:chExt cx="1452" cy="2677"/>
          </a:xfrm>
        </p:grpSpPr>
        <p:sp>
          <p:nvSpPr>
            <p:cNvPr id="17423" name="AutoShape 24"/>
            <p:cNvSpPr>
              <a:spLocks noChangeArrowheads="1"/>
            </p:cNvSpPr>
            <p:nvPr/>
          </p:nvSpPr>
          <p:spPr bwMode="auto">
            <a:xfrm rot="-5400000">
              <a:off x="227" y="1457"/>
              <a:ext cx="1179" cy="771"/>
            </a:xfrm>
            <a:prstGeom prst="triangle">
              <a:avLst>
                <a:gd name="adj" fmla="val 49991"/>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17424" name="Rectangle 25"/>
            <p:cNvSpPr>
              <a:spLocks noChangeArrowheads="1"/>
            </p:cNvSpPr>
            <p:nvPr/>
          </p:nvSpPr>
          <p:spPr bwMode="auto">
            <a:xfrm>
              <a:off x="328" y="758"/>
              <a:ext cx="606"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Access</a:t>
              </a:r>
            </a:p>
            <a:p>
              <a:pPr eaLnBrk="0" hangingPunct="0"/>
              <a:r>
                <a:rPr lang="en-US" sz="1600" b="1" dirty="0">
                  <a:latin typeface="Calibri" charset="0"/>
                  <a:ea typeface="Calibri" charset="0"/>
                  <a:cs typeface="Calibri" charset="0"/>
                </a:rPr>
                <a:t>structure</a:t>
              </a:r>
            </a:p>
          </p:txBody>
        </p:sp>
        <p:sp>
          <p:nvSpPr>
            <p:cNvPr id="17425" name="Rectangle 26"/>
            <p:cNvSpPr>
              <a:spLocks noChangeArrowheads="1"/>
            </p:cNvSpPr>
            <p:nvPr/>
          </p:nvSpPr>
          <p:spPr bwMode="auto">
            <a:xfrm>
              <a:off x="249" y="2478"/>
              <a:ext cx="1361" cy="679"/>
            </a:xfrm>
            <a:prstGeom prst="rect">
              <a:avLst/>
            </a:prstGeom>
            <a:noFill/>
            <a:ln w="9525" algn="ctr">
              <a:noFill/>
              <a:miter lim="800000"/>
              <a:headEnd/>
              <a:tailEnd/>
            </a:ln>
          </p:spPr>
          <p:txBody>
            <a:bodyPr>
              <a:spAutoFit/>
            </a:bodyPr>
            <a:lstStyle/>
            <a:p>
              <a:pPr algn="l"/>
              <a:r>
                <a:rPr lang="en-US" sz="1600" dirty="0">
                  <a:latin typeface="Calibri" charset="0"/>
                  <a:ea typeface="Calibri" charset="0"/>
                  <a:cs typeface="Calibri" charset="0"/>
                </a:rPr>
                <a:t>access structure to </a:t>
              </a:r>
            </a:p>
            <a:p>
              <a:pPr algn="l"/>
              <a:r>
                <a:rPr lang="en-US" sz="1600" dirty="0">
                  <a:latin typeface="Calibri" charset="0"/>
                  <a:ea typeface="Calibri" charset="0"/>
                  <a:cs typeface="Calibri" charset="0"/>
                </a:rPr>
                <a:t>the vocabulary can be B+-Tree, Hashing or Sorted Array</a:t>
              </a:r>
            </a:p>
          </p:txBody>
        </p:sp>
        <p:sp>
          <p:nvSpPr>
            <p:cNvPr id="17426" name="Rectangle 27"/>
            <p:cNvSpPr>
              <a:spLocks noChangeArrowheads="1"/>
            </p:cNvSpPr>
            <p:nvPr/>
          </p:nvSpPr>
          <p:spPr bwMode="auto">
            <a:xfrm>
              <a:off x="158" y="3067"/>
              <a:ext cx="1151" cy="368"/>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space requirement </a:t>
              </a:r>
            </a:p>
            <a:p>
              <a:pPr algn="l"/>
              <a:r>
                <a:rPr lang="en-US" sz="1600" b="1" i="1" dirty="0">
                  <a:latin typeface="Calibri" charset="0"/>
                  <a:ea typeface="Calibri" charset="0"/>
                  <a:cs typeface="Calibri" charset="0"/>
                </a:rPr>
                <a:t>O(n</a:t>
              </a:r>
              <a:r>
                <a:rPr lang="el-GR" sz="1600" b="1" i="1" baseline="30000" dirty="0">
                  <a:latin typeface="Calibri" charset="0"/>
                  <a:ea typeface="Calibri" charset="0"/>
                  <a:cs typeface="Calibri" charset="0"/>
                </a:rPr>
                <a:t>β</a:t>
              </a:r>
              <a:r>
                <a:rPr lang="en-US" sz="1600" b="1" i="1" dirty="0">
                  <a:latin typeface="Calibri" charset="0"/>
                  <a:ea typeface="Calibri" charset="0"/>
                  <a:cs typeface="Calibri" charset="0"/>
                </a:rPr>
                <a:t>)</a:t>
              </a:r>
            </a:p>
          </p:txBody>
        </p:sp>
      </p:grpSp>
      <p:grpSp>
        <p:nvGrpSpPr>
          <p:cNvPr id="7" name="Group 28"/>
          <p:cNvGrpSpPr>
            <a:grpSpLocks/>
          </p:cNvGrpSpPr>
          <p:nvPr/>
        </p:nvGrpSpPr>
        <p:grpSpPr bwMode="auto">
          <a:xfrm>
            <a:off x="776288" y="5832476"/>
            <a:ext cx="3454400" cy="671513"/>
            <a:chOff x="249" y="3674"/>
            <a:chExt cx="2176" cy="423"/>
          </a:xfrm>
        </p:grpSpPr>
        <p:sp>
          <p:nvSpPr>
            <p:cNvPr id="17421" name="AutoShape 29"/>
            <p:cNvSpPr>
              <a:spLocks/>
            </p:cNvSpPr>
            <p:nvPr/>
          </p:nvSpPr>
          <p:spPr bwMode="auto">
            <a:xfrm rot="-5400000">
              <a:off x="1232" y="2691"/>
              <a:ext cx="210" cy="2176"/>
            </a:xfrm>
            <a:prstGeom prst="leftBrace">
              <a:avLst>
                <a:gd name="adj1" fmla="val 86349"/>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sp>
          <p:nvSpPr>
            <p:cNvPr id="17422" name="Rectangle 30"/>
            <p:cNvSpPr>
              <a:spLocks noChangeArrowheads="1"/>
            </p:cNvSpPr>
            <p:nvPr/>
          </p:nvSpPr>
          <p:spPr bwMode="auto">
            <a:xfrm>
              <a:off x="839" y="3884"/>
              <a:ext cx="897" cy="213"/>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main memory</a:t>
              </a:r>
              <a:r>
                <a:rPr lang="en-US" sz="1600" dirty="0">
                  <a:latin typeface="Calibri" charset="0"/>
                  <a:ea typeface="Calibri" charset="0"/>
                  <a:cs typeface="Calibri" charset="0"/>
                </a:rPr>
                <a:t> </a:t>
              </a:r>
            </a:p>
          </p:txBody>
        </p:sp>
      </p:grpSp>
      <p:grpSp>
        <p:nvGrpSpPr>
          <p:cNvPr id="8" name="Group 31"/>
          <p:cNvGrpSpPr>
            <a:grpSpLocks/>
          </p:cNvGrpSpPr>
          <p:nvPr/>
        </p:nvGrpSpPr>
        <p:grpSpPr bwMode="auto">
          <a:xfrm>
            <a:off x="4305301" y="6165859"/>
            <a:ext cx="5148263" cy="663576"/>
            <a:chOff x="2472" y="3884"/>
            <a:chExt cx="3243" cy="418"/>
          </a:xfrm>
        </p:grpSpPr>
        <p:sp>
          <p:nvSpPr>
            <p:cNvPr id="17419" name="Rectangle 32"/>
            <p:cNvSpPr>
              <a:spLocks noChangeArrowheads="1"/>
            </p:cNvSpPr>
            <p:nvPr/>
          </p:nvSpPr>
          <p:spPr bwMode="auto">
            <a:xfrm>
              <a:off x="3515" y="4089"/>
              <a:ext cx="1122" cy="213"/>
            </a:xfrm>
            <a:prstGeom prst="rect">
              <a:avLst/>
            </a:prstGeom>
            <a:noFill/>
            <a:ln w="9525" algn="ctr">
              <a:noFill/>
              <a:miter lim="800000"/>
              <a:headEnd/>
              <a:tailEnd/>
            </a:ln>
          </p:spPr>
          <p:txBody>
            <a:bodyPr wrap="none">
              <a:spAutoFit/>
            </a:bodyPr>
            <a:lstStyle/>
            <a:p>
              <a:pPr algn="l"/>
              <a:r>
                <a:rPr lang="en-US" sz="1600" b="1">
                  <a:latin typeface="Calibri" charset="0"/>
                  <a:ea typeface="Calibri" charset="0"/>
                  <a:cs typeface="Calibri" charset="0"/>
                </a:rPr>
                <a:t>secondary storage</a:t>
              </a:r>
              <a:r>
                <a:rPr lang="en-US" sz="1600">
                  <a:latin typeface="Calibri" charset="0"/>
                  <a:ea typeface="Calibri" charset="0"/>
                  <a:cs typeface="Calibri" charset="0"/>
                </a:rPr>
                <a:t> </a:t>
              </a:r>
            </a:p>
          </p:txBody>
        </p:sp>
        <p:sp>
          <p:nvSpPr>
            <p:cNvPr id="17420" name="AutoShape 33"/>
            <p:cNvSpPr>
              <a:spLocks/>
            </p:cNvSpPr>
            <p:nvPr/>
          </p:nvSpPr>
          <p:spPr bwMode="auto">
            <a:xfrm rot="-5400000">
              <a:off x="3981" y="2375"/>
              <a:ext cx="226" cy="3243"/>
            </a:xfrm>
            <a:prstGeom prst="leftBrace">
              <a:avLst>
                <a:gd name="adj1" fmla="val 119580"/>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grpSp>
    </p:spTree>
    <p:extLst>
      <p:ext uri="{BB962C8B-B14F-4D97-AF65-F5344CB8AC3E}">
        <p14:creationId xmlns:p14="http://schemas.microsoft.com/office/powerpoint/2010/main" val="184678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0CB8-FF4A-1B43-987B-BA3EAD195B56}"/>
              </a:ext>
            </a:extLst>
          </p:cNvPr>
          <p:cNvSpPr>
            <a:spLocks noGrp="1"/>
          </p:cNvSpPr>
          <p:nvPr>
            <p:ph type="title"/>
          </p:nvPr>
        </p:nvSpPr>
        <p:spPr/>
        <p:txBody>
          <a:bodyPr/>
          <a:lstStyle/>
          <a:p>
            <a:r>
              <a:rPr lang="en-US"/>
              <a:t>Heap’s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1F85E-AEDC-1D40-8F2A-109879C6026F}"/>
                  </a:ext>
                </a:extLst>
              </p:cNvPr>
              <p:cNvSpPr>
                <a:spLocks noGrp="1"/>
              </p:cNvSpPr>
              <p:nvPr>
                <p:ph idx="1"/>
              </p:nvPr>
            </p:nvSpPr>
            <p:spPr/>
            <p:txBody>
              <a:bodyPr/>
              <a:lstStyle/>
              <a:p>
                <a:pPr eaLnBrk="1" hangingPunct="1"/>
                <a:r>
                  <a:rPr lang="en-US" sz="2800"/>
                  <a:t>An empirical law that describes the relation between the size of a collection and the size of its vocabulary</a:t>
                </a:r>
              </a:p>
              <a:p>
                <a:pPr algn="ctr" eaLnBrk="1" hangingPunct="1"/>
                <a14:m>
                  <m:oMathPara xmlns:m="http://schemas.openxmlformats.org/officeDocument/2006/math">
                    <m:oMathParaPr>
                      <m:jc m:val="centerGroup"/>
                    </m:oMathParaPr>
                    <m:oMath xmlns:m="http://schemas.openxmlformats.org/officeDocument/2006/math">
                      <m:r>
                        <a:rPr lang="fr-CH" sz="2800" b="0" i="1">
                          <a:latin typeface="Cambria Math" panose="02040503050406030204" pitchFamily="18" charset="0"/>
                        </a:rPr>
                        <m:t>𝑚</m:t>
                      </m:r>
                      <m:r>
                        <a:rPr lang="fr-CH" sz="2800" b="0" i="1">
                          <a:latin typeface="Cambria Math" panose="02040503050406030204" pitchFamily="18" charset="0"/>
                        </a:rPr>
                        <m:t>=</m:t>
                      </m:r>
                      <m:r>
                        <a:rPr lang="fr-CH" sz="2800" b="0" i="1">
                          <a:latin typeface="Cambria Math" panose="02040503050406030204" pitchFamily="18" charset="0"/>
                        </a:rPr>
                        <m:t>𝑘</m:t>
                      </m:r>
                      <m:sSup>
                        <m:sSupPr>
                          <m:ctrlPr>
                            <a:rPr lang="fr-CH" sz="2800" b="0" i="1">
                              <a:latin typeface="Cambria Math" panose="02040503050406030204" pitchFamily="18" charset="0"/>
                            </a:rPr>
                          </m:ctrlPr>
                        </m:sSupPr>
                        <m:e>
                          <m:r>
                            <a:rPr lang="fr-CH" sz="2800" b="0" i="1">
                              <a:latin typeface="Cambria Math" panose="02040503050406030204" pitchFamily="18" charset="0"/>
                            </a:rPr>
                            <m:t>𝑛</m:t>
                          </m:r>
                        </m:e>
                        <m:sup>
                          <m:r>
                            <a:rPr lang="fr-CH" sz="2800" b="0" i="1">
                              <a:latin typeface="Cambria Math" panose="02040503050406030204" pitchFamily="18" charset="0"/>
                              <a:ea typeface="Cambria Math" panose="02040503050406030204" pitchFamily="18" charset="0"/>
                            </a:rPr>
                            <m:t>𝛽</m:t>
                          </m:r>
                        </m:sup>
                      </m:sSup>
                    </m:oMath>
                  </m:oMathPara>
                </a14:m>
                <a:endParaRPr lang="en-US" sz="2800"/>
              </a:p>
              <a:p>
                <a:pPr eaLnBrk="1" hangingPunct="1"/>
                <a:r>
                  <a:rPr lang="en-US" sz="2800"/>
                  <a:t>Typical values observed: </a:t>
                </a:r>
                <a14:m>
                  <m:oMath xmlns:m="http://schemas.openxmlformats.org/officeDocument/2006/math">
                    <m:r>
                      <a:rPr lang="en-US" sz="2800" i="1">
                        <a:latin typeface="Cambria Math" panose="02040503050406030204" pitchFamily="18" charset="0"/>
                        <a:ea typeface="Cambria Math" panose="02040503050406030204" pitchFamily="18" charset="0"/>
                      </a:rPr>
                      <m:t>𝛽</m:t>
                    </m:r>
                    <m:r>
                      <a:rPr lang="en-US" sz="2800" i="1">
                        <a:latin typeface="Cambria Math" panose="02040503050406030204" pitchFamily="18" charset="0"/>
                        <a:ea typeface="Cambria Math" panose="02040503050406030204" pitchFamily="18" charset="0"/>
                      </a:rPr>
                      <m:t>≈0.5, 30&lt;</m:t>
                    </m:r>
                    <m:r>
                      <a:rPr lang="fr-CH" sz="2800" b="0" i="1">
                        <a:latin typeface="Cambria Math" panose="02040503050406030204" pitchFamily="18" charset="0"/>
                        <a:ea typeface="Cambria Math" panose="02040503050406030204" pitchFamily="18" charset="0"/>
                      </a:rPr>
                      <m:t>𝑘</m:t>
                    </m:r>
                    <m:r>
                      <a:rPr lang="fr-CH" sz="2800" b="0" i="1">
                        <a:latin typeface="Cambria Math" panose="02040503050406030204" pitchFamily="18" charset="0"/>
                        <a:ea typeface="Cambria Math" panose="02040503050406030204" pitchFamily="18" charset="0"/>
                      </a:rPr>
                      <m:t>&lt;100</m:t>
                    </m:r>
                  </m:oMath>
                </a14:m>
                <a:endParaRPr lang="fr-CH" sz="2800" b="0">
                  <a:ea typeface="Cambria Math" panose="02040503050406030204" pitchFamily="18" charset="0"/>
                </a:endParaRPr>
              </a:p>
              <a:p>
                <a:pPr eaLnBrk="1" hangingPunct="1"/>
                <a:endParaRPr lang="en-US" sz="2800"/>
              </a:p>
              <a:p>
                <a:pPr eaLnBrk="1" hangingPunct="1"/>
                <a:r>
                  <a:rPr lang="en-US" sz="2800"/>
                  <a:t>Parameters depend on collection type </a:t>
                </a:r>
                <a:br>
                  <a:rPr lang="en-US" sz="2800"/>
                </a:br>
                <a:r>
                  <a:rPr lang="en-US" sz="2800"/>
                  <a:t>and preprocessing</a:t>
                </a:r>
              </a:p>
              <a:p>
                <a:pPr marL="457200" indent="-457200" eaLnBrk="1" hangingPunct="1">
                  <a:buFont typeface="Arial" panose="020B0604020202020204" pitchFamily="34" charset="0"/>
                  <a:buChar char="•"/>
                </a:pPr>
                <a:r>
                  <a:rPr lang="en-US" sz="2800"/>
                  <a:t>Stemming, lower case decrease </a:t>
                </a:r>
                <a:br>
                  <a:rPr lang="en-US" sz="2800"/>
                </a:br>
                <a:r>
                  <a:rPr lang="en-US" sz="2800"/>
                  <a:t>vocabulary size</a:t>
                </a:r>
              </a:p>
              <a:p>
                <a:pPr marL="457200" indent="-457200" eaLnBrk="1" hangingPunct="1">
                  <a:buFont typeface="Arial" panose="020B0604020202020204" pitchFamily="34" charset="0"/>
                  <a:buChar char="•"/>
                </a:pPr>
                <a:r>
                  <a:rPr lang="en-US" sz="2800"/>
                  <a:t>Numbers, spelling errors increase</a:t>
                </a:r>
              </a:p>
              <a:p>
                <a:endParaRPr lang="en-US"/>
              </a:p>
            </p:txBody>
          </p:sp>
        </mc:Choice>
        <mc:Fallback xmlns="">
          <p:sp>
            <p:nvSpPr>
              <p:cNvPr id="3" name="Content Placeholder 2">
                <a:extLst>
                  <a:ext uri="{FF2B5EF4-FFF2-40B4-BE49-F238E27FC236}">
                    <a16:creationId xmlns:a16="http://schemas.microsoft.com/office/drawing/2014/main" id="{E9A1F85E-AEDC-1D40-8F2A-109879C6026F}"/>
                  </a:ext>
                </a:extLst>
              </p:cNvPr>
              <p:cNvSpPr>
                <a:spLocks noGrp="1" noRot="1" noChangeAspect="1" noMove="1" noResize="1" noEditPoints="1" noAdjustHandles="1" noChangeArrowheads="1" noChangeShapeType="1" noTextEdit="1"/>
              </p:cNvSpPr>
              <p:nvPr>
                <p:ph idx="1"/>
              </p:nvPr>
            </p:nvSpPr>
            <p:spPr>
              <a:blipFill>
                <a:blip r:embed="rId3"/>
                <a:stretch>
                  <a:fillRect l="-1268" t="-12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8854FC7-A06F-2941-844E-0E1B9FBE6DE7}"/>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Picture 5">
            <a:extLst>
              <a:ext uri="{FF2B5EF4-FFF2-40B4-BE49-F238E27FC236}">
                <a16:creationId xmlns:a16="http://schemas.microsoft.com/office/drawing/2014/main" id="{384D48EB-B5DA-C148-8667-7A62AAC6D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120" y="3559721"/>
            <a:ext cx="3275391" cy="2864098"/>
          </a:xfrm>
          <a:prstGeom prst="rect">
            <a:avLst/>
          </a:prstGeom>
        </p:spPr>
      </p:pic>
      <p:sp>
        <p:nvSpPr>
          <p:cNvPr id="7" name="Rectangle 6">
            <a:extLst>
              <a:ext uri="{FF2B5EF4-FFF2-40B4-BE49-F238E27FC236}">
                <a16:creationId xmlns:a16="http://schemas.microsoft.com/office/drawing/2014/main" id="{BEDA3F7D-D1F2-7F4C-858F-922390179C62}"/>
              </a:ext>
            </a:extLst>
          </p:cNvPr>
          <p:cNvSpPr/>
          <p:nvPr/>
        </p:nvSpPr>
        <p:spPr bwMode="auto">
          <a:xfrm>
            <a:off x="7670815" y="6237312"/>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n</a:t>
            </a:r>
            <a:endParaRPr kumimoji="0" lang="en-US" sz="1200" b="0" i="0" u="none" strike="noStrike" cap="none" normalizeH="0" baseline="0">
              <a:ln>
                <a:noFill/>
              </a:ln>
              <a:solidFill>
                <a:schemeClr val="tx2"/>
              </a:solidFill>
              <a:effectLst/>
              <a:latin typeface="Tempus Sans ITC" pitchFamily="82" charset="0"/>
            </a:endParaRPr>
          </a:p>
        </p:txBody>
      </p:sp>
      <p:sp>
        <p:nvSpPr>
          <p:cNvPr id="8" name="Rectangle 7">
            <a:extLst>
              <a:ext uri="{FF2B5EF4-FFF2-40B4-BE49-F238E27FC236}">
                <a16:creationId xmlns:a16="http://schemas.microsoft.com/office/drawing/2014/main" id="{B663E08F-5E3C-CD4A-9B4E-838A28A77108}"/>
              </a:ext>
            </a:extLst>
          </p:cNvPr>
          <p:cNvSpPr/>
          <p:nvPr/>
        </p:nvSpPr>
        <p:spPr bwMode="auto">
          <a:xfrm rot="16200000">
            <a:off x="5891692" y="4722556"/>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m</a:t>
            </a: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19474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984BD85E01AA4E7B99BF5C3C8257802B"/>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10A78C455B824A37B30A5F312EAA3A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4BD85E01AA4E7B99BF5C3C8257802B&lt;/guid&gt;&lt;repollguid&gt;F845089B3E814E6C9CCEC77D35834C08&lt;/repollguid&gt;&lt;sourceid&gt;9CC5E7208D684E8BA39C74334AE3B30C&lt;/sourceid&gt;&lt;questiontext&gt;Maintaining the order of document identifiers for vocabulary construction when partitioning the document collection is importa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D08740DDD0A47A880061454941D2D34&lt;/guid&gt;&lt;answertext&gt;in the index merging approach for single node machines&lt;/answertext&gt;&lt;valuetype&gt;0&lt;/valuetype&gt;&lt;/answer&gt;&lt;answer&gt;&lt;guid&gt;797BCAD7614F4430967E8C1A979EF692&lt;/guid&gt;&lt;answertext&gt;in the map-reduce approach for parallel clusters&lt;/answertext&gt;&lt;valuetype&gt;0&lt;/valuetype&gt;&lt;/answer&gt;&lt;answer&gt;&lt;guid&gt;CCD91CD641B3468788BFA9857CFDB5AB&lt;/guid&gt;&lt;answertext&gt;in both&lt;/answertext&gt;&lt;valuetype&gt;0&lt;/valuetype&gt;&lt;/answer&gt;&lt;answer&gt;&lt;guid&gt;E70646AA6AB54135A524CE1D53B66B2C&lt;/guid&gt;&lt;answertext&gt;in neither of the two&lt;/answertext&gt;&lt;valuetype&gt;0&lt;/valuetype&gt;&lt;/answer&gt;&lt;/answers&gt;&lt;/multichoice&gt;&lt;/questions&gt;&lt;/questionlist&gt;"/>
  <p:tag name="LIVECHARTING"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7207E555EED44997ABA800CC6ACF898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ED6E5E34707841F88D2F0003F285C9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207E555EED44997ABA800CC6ACF898C&lt;/guid&gt;&lt;repollguid&gt;DD400666F7CF4C0AABDA313E91D6D553&lt;/repollguid&gt;&lt;sourceid&gt;E1EDBBFCA44D47BBA99BC4753F07E477&lt;/sourceid&gt;&lt;questiontext&gt;When applying Fagin’s algorithm for a query with three different terms for finding the k top documents, the algorithm will 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7EFF1F025E14679904C9BD39811314C&lt;/guid&gt;&lt;answertext&gt;2 different lists&lt;/answertext&gt;&lt;valuetype&gt;0&lt;/valuetype&gt;&lt;/answer&gt;&lt;answer&gt;&lt;guid&gt;4AB24550120347F5B7763A1211CA70CB&lt;/guid&gt;&lt;answertext&gt;3 different lists&lt;/answertext&gt;&lt;valuetype&gt;0&lt;/valuetype&gt;&lt;/answer&gt;&lt;answer&gt;&lt;guid&gt;5DE751B17C804F1CBFD1A764248A171E&lt;/guid&gt;&lt;answertext&gt;k different lists&lt;/answertext&gt;&lt;valuetype&gt;0&lt;/valuetype&gt;&lt;/answer&gt;&lt;answer&gt;&lt;guid&gt;1FF584EBD63D4D3B94ACB30F8B4A736F&lt;/guid&gt;&lt;answertext&gt;it depends how many rounds are taken&lt;/answertext&gt;&lt;valuetype&gt;0&lt;/valuetype&gt;&lt;/answer&gt;&lt;/answers&gt;&lt;/multichoice&gt;&lt;/questions&gt;&lt;/questionlist&gt;"/>
  <p:tag name="LIVECHARTING"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SLIDEGUID" val="B40114D8516841AB84D49C9D787B0D2D"/>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52FD51333DD34AB4AB1A6349B086E2E2&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0114D8516841AB84D49C9D787B0D2D&lt;/guid&gt;&lt;repollguid&gt;7472EE54EBD24883950363EB854FD37A&lt;/repollguid&gt;&lt;sourceid&gt;5185780277ED4815826F5E842D233D28&lt;/sourceid&gt;&lt;questiontext&gt;Once k documents have been identified that occur in all of the lis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C85D6E827642A69E1D6BD3F7048472&lt;/guid&gt;&lt;answertext&gt;These are the top-k documents&lt;/answertext&gt;&lt;valuetype&gt;0&lt;/valuetype&gt;&lt;/answer&gt;&lt;answer&gt;&lt;guid&gt;D8A63FA8B5CC47168190DACF510E6DB4&lt;/guid&gt;&lt;answertext&gt;The top-k documents are among the documents seen so far&lt;/answertext&gt;&lt;valuetype&gt;0&lt;/valuetype&gt;&lt;/answer&gt;&lt;answer&gt;&lt;guid&gt;114AF9E4E24F45B9A415001AE4DD2F80&lt;/guid&gt;&lt;answertext&gt;The search has to continue in round-robin till the top-k documents are identified&lt;/answertext&gt;&lt;valuetype&gt;0&lt;/valuetype&gt;&lt;/answer&gt;&lt;answer&gt;&lt;guid&gt;5F88F81D3DCA417AA2F2047178BA7AE9&lt;/guid&gt;&lt;answertext&gt;Other documents have to be searched to complete the top-k list&lt;/answertext&gt;&lt;valuetype&gt;0&lt;/valuetype&gt;&lt;/answer&gt;&lt;/answers&gt;&lt;/multichoice&gt;&lt;/questions&gt;&lt;/questionlist&gt;"/>
  <p:tag name="LIVECHARTING"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CAD7E1926FF146659B7DDCE1E891460E"/>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918672A4D708413589C61AAB109117B0&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AD7E1926FF146659B7DDCE1E891460E&lt;/guid&gt;&lt;repollguid&gt;C01C97B7DD4B4CB38EA8382259BC3EA4&lt;/repollguid&gt;&lt;sourceid&gt;577500516B90429CB7938EF683F67D12&lt;/sourceid&gt;&lt;questiontext&gt;A posting indicate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A19EC4253244B9B45B2DDB4D60322F&lt;/guid&gt;&lt;answertext&gt;The frequency of a term in the vocabulary&lt;/answertext&gt;&lt;valuetype&gt;0&lt;/valuetype&gt;&lt;/answer&gt;&lt;answer&gt;&lt;guid&gt;9EF30EC665334267A4D99053C1CAEF62&lt;/guid&gt;&lt;answertext&gt;The frequency of a term in a document&lt;/answertext&gt;&lt;valuetype&gt;0&lt;/valuetype&gt;&lt;/answer&gt;&lt;answer&gt;&lt;guid&gt;1E0770A923114F378E2AF97FAE646775&lt;/guid&gt;&lt;answertext&gt;The occurrence of a term in a document&lt;/answertext&gt;&lt;valuetype&gt;0&lt;/valuetype&gt;&lt;/answer&gt;&lt;answer&gt;&lt;guid&gt;A2B6F1CC95794C879543B1655F120C77&lt;/guid&gt;&lt;answertext&gt;The list of terms occurring in a document&lt;/answertext&gt;&lt;valuetype&gt;0&lt;/valuetype&gt;&lt;/answer&gt;&lt;/answers&gt;&lt;/multichoice&gt;&lt;/questions&gt;&lt;/questionlist&gt;"/>
  <p:tag name="LIVECHARTING" val="False"/>
</p:tagLst>
</file>

<file path=ppt/tags/tag20.xml><?xml version="1.0" encoding="utf-8"?>
<p:tagLst xmlns:a="http://schemas.openxmlformats.org/drawingml/2006/main" xmlns:r="http://schemas.openxmlformats.org/officeDocument/2006/relationships" xmlns:p="http://schemas.openxmlformats.org/presentationml/2006/main">
  <p:tag name="SLIDEGUID" val="82B039712B1547E2ABAA75C2AA8E1776"/>
  <p:tag name="AUTOOPENPOLL" val="False"/>
  <p:tag name="TYPE" val="MultiChoiceSlide"/>
  <p:tag name="TPSLIDEBULLETSTYLE" val="2"/>
  <p:tag name="TPQUESTIONXML" val="&lt;?xml version=&quot;1.0&quot; encoding=&quot;UTF-8&quot; standalone=&quot;yes&quot;?&gt;&lt;questionlist&gt;&lt;properties&gt;&lt;guid&gt;8D6BD449688C4B58B6D24E35D0D5234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2B039712B1547E2ABAA75C2AA8E1776&lt;/guid&gt;&lt;repollguid&gt;029F0667C6DB477B831117DE775B300D&lt;/repollguid&gt;&lt;sourceid&gt;DA541D502E444F8D9055A86ED02AF8BF&lt;/sourceid&gt;&lt;questiontext&gt;Can documents which do not contain any keywords of the original query receive a positive similarity coefficient after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BC06D4022F340AC8EB3FCA3A9E9B292&lt;/guid&gt;&lt;answertext&gt;No&lt;/answertext&gt;&lt;valuetype&gt;0&lt;/valuetype&gt;&lt;/answer&gt;&lt;answer&gt;&lt;guid&gt;778F6F4215424BA8B662CE2D9239B1EF&lt;/guid&gt;&lt;answertext&gt;Yes, independent of the values ? and ?&lt;/answertext&gt;&lt;valuetype&gt;0&lt;/valuetype&gt;&lt;/answer&gt;&lt;answer&gt;&lt;guid&gt;EAD9B7576C274CFE9030806D3EA2F5BE&lt;/guid&gt;&lt;answertext&gt;Yes, but only if ? &amp;gt; 0&lt;/answertext&gt;&lt;valuetype&gt;0&lt;/valuetype&gt;&lt;/answer&gt;&lt;answer&gt;&lt;guid&gt;368279C4A8804BE2863ADF8CED4A0D50&lt;/guid&gt;&lt;answertext&gt;Yes, but only if ? &amp;gt; 0&lt;/answertext&gt;&lt;valuetype&gt;0&lt;/valuetype&gt;&lt;/answer&gt;&lt;/answers&gt;&lt;/multichoice&gt;&lt;/questions&gt;&lt;/questionlist&gt;"/>
  <p:tag name="LIVECHARTING" val="False"/>
  <p:tag name="CHARTTYPE" val="0"/>
  <p:tag name="CHARTDEFINEDCOLORS" val="3,6,10,45,32,50,13,4,9,55,1"/>
  <p:tag name="HASRESULTS" val="True"/>
  <p:tag name="RESULTS" val="Can documents which do not contain any keywords of the original query receive a positive similarity coefficient after relevance feedback?[;crlf;]46[;]46[;]46[;]False[;]0[;][;crlf;]2.6304[;]3[;]1.05[;]1.1026[;crlf;]11[;]0[;]No1[;]No[;][;crlf;]4[;]0[;]Yes, independent of the values ? and ?2[;]Yes, independent of the values ? and ?[;][;crlf;]22[;]0[;]Yes, but only if ? &gt; 03[;]Yes, but only if ? &gt; 0[;][;crlf;]9[;]0[;]Yes, but only if ? &gt; 04[;]Yes, but only if ? &gt; 0[;][;crlf;]"/>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SLIDEGUID" val="019796B71D074332883CC23E4257804A"/>
  <p:tag name="AUTOOPENPOLL" val="False"/>
  <p:tag name="TYPE" val="MultiChoiceSlide"/>
  <p:tag name="TPSLIDEBULLETSTYLE" val="2"/>
  <p:tag name="TPQUESTIONXML" val="&lt;?xml version=&quot;1.0&quot; encoding=&quot;UTF-8&quot; standalone=&quot;yes&quot;?&gt;&lt;questionlist&gt;&lt;properties&gt;&lt;guid&gt;7D440A443D9145109700B6DC053E14B4&lt;/guid&gt;&lt;date&gt;3/9/2020 10:07:55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19796B71D074332883CC23E4257804A&lt;/guid&gt;&lt;repollguid&gt;0B55417E0B164F5F811939F2AC7A843C&lt;/repollguid&gt;&lt;sourceid&gt;F0399C743E9A4E1B9CADEEE325CD2E72&lt;/sourceid&gt;&lt;questiontext&gt;Which year Rocchio published his work on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39BFA43C2B24197A2F1EC7532F571C5&lt;/guid&gt;&lt;answertext&gt;1965&lt;/answertext&gt;&lt;valuetype&gt;0&lt;/valuetype&gt;&lt;/answer&gt;&lt;answer&gt;&lt;guid&gt;84084329F779489FB708A904183342E4&lt;/guid&gt;&lt;answertext&gt;1975&lt;/answertext&gt;&lt;valuetype&gt;0&lt;/valuetype&gt;&lt;/answer&gt;&lt;answer&gt;&lt;guid&gt;DA8EB54CC7D04C919B84F888A64B8854&lt;/guid&gt;&lt;answertext&gt;1985&lt;/answertext&gt;&lt;valuetype&gt;0&lt;/valuetype&gt;&lt;/answer&gt;&lt;answer&gt;&lt;guid&gt;ED8F9CF6607149B880EF6AFACC8C5456&lt;/guid&gt;&lt;answertext&gt;1995&lt;/answertext&gt;&lt;valuetype&gt;0&lt;/valuetype&gt;&lt;/answer&gt;&lt;/answers&gt;&lt;/multichoice&gt;&lt;/questions&gt;&lt;/questionlist&gt;"/>
  <p:tag name="LIVECHARTING" val="False"/>
  <p:tag name="CHARTTYPE" val="0"/>
  <p:tag name="CHARTDEFINEDCOLORS" val="3,6,10,45,32,50,13,4,9,55,1"/>
  <p:tag name="HASRESULTS" val="True"/>
  <p:tag name="RESULTS" val="Which year Rocchio published his work on relevance feedback?[;crlf;]43[;]50[;]43[;]False[;]0[;][;crlf;]2.1628[;]2[;]1.1192[;]1.2526[;crlf;]18[;]0[;]19651[;]1965[;][;crlf;]6[;]0[;]19752[;]1975[;][;crlf;]13[;]0[;]19853[;]1985[;][;crlf;]6[;]0[;]19954[;]1995[;][;crlf;]"/>
</p:tagLst>
</file>

<file path=ppt/tags/tag23.xml><?xml version="1.0" encoding="utf-8"?>
<p:tagLst xmlns:a="http://schemas.openxmlformats.org/drawingml/2006/main" xmlns:r="http://schemas.openxmlformats.org/officeDocument/2006/relationships" xmlns:p="http://schemas.openxmlformats.org/presentationml/2006/main">
  <p:tag name="ZEROBASED" val="Fals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775981FE08648439EE06D4649FEA073"/>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3EC7E712E3E04BD6A9F3716ED6F2DBA1&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775981FE08648439EE06D4649FEA073&lt;/guid&gt;&lt;repollguid&gt;74A6AB36404A4405B14B1A1F13B42E81&lt;/repollguid&gt;&lt;sourceid&gt;1F9DA3BEDE7640FCBB6DC23EC76BADD1&lt;/sourceid&gt;&lt;questiontext&gt;When indexing a document collection using an inverted file, the main space requirement is implied b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180100BE25242D8AC67540D6DBF708C&lt;/guid&gt;&lt;answertext&gt;The access structure&lt;/answertext&gt;&lt;valuetype&gt;0&lt;/valuetype&gt;&lt;/answer&gt;&lt;answer&gt;&lt;guid&gt;7E1569B567734315A85D981A2FB1B6EB&lt;/guid&gt;&lt;answertext&gt;The vocabulary&lt;/answertext&gt;&lt;valuetype&gt;0&lt;/valuetype&gt;&lt;/answer&gt;&lt;answer&gt;&lt;guid&gt;B91EBE919D4641D284E62F8EBF9E84BA&lt;/guid&gt;&lt;answertext&gt;The index file&lt;/answertext&gt;&lt;valuetype&gt;0&lt;/valuetype&gt;&lt;/answer&gt;&lt;answer&gt;&lt;guid&gt;540AA49F63C14AEE9CB50F5F7B2D9F8D&lt;/guid&gt;&lt;answertext&gt;The postings file&lt;/answertext&gt;&lt;valuetype&gt;0&lt;/valuetype&gt;&lt;/answer&gt;&lt;/answers&gt;&lt;/multichoice&gt;&lt;/questions&gt;&lt;/questionlist&gt;"/>
  <p:tag name="LIVECHARTING"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1D7185C3C127470CAF9EFA2D66CBEB1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7C8417ECCB3D47C580491DF742AAA6C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7185C3C127470CAF9EFA2D66CBEB1C&lt;/guid&gt;&lt;repollguid&gt;76618B04BBA24A77B5C68A515B36ADC3&lt;/repollguid&gt;&lt;sourceid&gt;C9BE5C02A7124F79884912DE60EBD16F&lt;/sourceid&gt;&lt;questiontext&gt;Using a trie in index constructio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722CCC7791740E3BE4F7A2C08AE37D8&lt;/guid&gt;&lt;answertext&gt;Helps to quickly find words that have been seen before&lt;/answertext&gt;&lt;valuetype&gt;0&lt;/valuetype&gt;&lt;/answer&gt;&lt;answer&gt;&lt;guid&gt;AE50C85501504CDE94CE6DB442734FCF&lt;/guid&gt;&lt;answertext&gt;Helps to quickly decide whether a word has not seen before&lt;/answertext&gt;&lt;valuetype&gt;0&lt;/valuetype&gt;&lt;/answer&gt;&lt;answer&gt;&lt;guid&gt;372A672548EA4792A6E59905E2079A44&lt;/guid&gt;&lt;answertext&gt;Helps to maintain the lexicographic order of words seen in the documents&lt;/answertext&gt;&lt;valuetype&gt;0&lt;/valuetype&gt;&lt;/answer&gt;&lt;answer&gt;&lt;guid&gt;9B4A79F6368C490BA272CB8466A3AE45&lt;/guid&gt;&lt;answertext&gt;All of the above&lt;/answertext&gt;&lt;valuetype&gt;0&lt;/valuetype&gt;&lt;/answer&gt;&lt;/answers&gt;&lt;/multichoice&gt;&lt;/questions&gt;&lt;/questionlist&gt;"/>
  <p:tag name="LIVECHARTING"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19678</TotalTime>
  <Words>9766</Words>
  <Application>Microsoft Macintosh PowerPoint</Application>
  <PresentationFormat>A4 Paper (210x297 mm)</PresentationFormat>
  <Paragraphs>1119</Paragraphs>
  <Slides>66</Slides>
  <Notes>55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80" baseType="lpstr">
      <vt:lpstr>ＭＳ Ｐゴシック</vt:lpstr>
      <vt:lpstr>ＭＳ Ｐゴシック</vt:lpstr>
      <vt:lpstr>Arial</vt:lpstr>
      <vt:lpstr>Calibri</vt:lpstr>
      <vt:lpstr>Cambria Math</vt:lpstr>
      <vt:lpstr>Comic Sans MS</vt:lpstr>
      <vt:lpstr>Consolas</vt:lpstr>
      <vt:lpstr>Symbol</vt:lpstr>
      <vt:lpstr>Tempus Sans ITC</vt:lpstr>
      <vt:lpstr>Times New Roman</vt:lpstr>
      <vt:lpstr>Verdana</vt:lpstr>
      <vt:lpstr>1_part1 XML</vt:lpstr>
      <vt:lpstr>Equation</vt:lpstr>
      <vt:lpstr>Worksheet</vt:lpstr>
      <vt:lpstr>5. Indexing for Information Retrieval </vt:lpstr>
      <vt:lpstr>Architecture of Text Retrieval Systems</vt:lpstr>
      <vt:lpstr>Term Search</vt:lpstr>
      <vt:lpstr>Inverted Files</vt:lpstr>
      <vt:lpstr>Inverted Files</vt:lpstr>
      <vt:lpstr>Example: Documents</vt:lpstr>
      <vt:lpstr>Example</vt:lpstr>
      <vt:lpstr>Physical Organization of Inverted Files</vt:lpstr>
      <vt:lpstr>Heap’s Law</vt:lpstr>
      <vt:lpstr>Example</vt:lpstr>
      <vt:lpstr>Searching the Inverted File</vt:lpstr>
      <vt:lpstr>Construction of the Inverted File – Step 1</vt:lpstr>
      <vt:lpstr>Construction of the Inverted File – Step 2</vt:lpstr>
      <vt:lpstr>Example</vt:lpstr>
      <vt:lpstr>Example</vt:lpstr>
      <vt:lpstr>Example</vt:lpstr>
      <vt:lpstr>Index Construction in Practice</vt:lpstr>
      <vt:lpstr>Index Merging</vt:lpstr>
      <vt:lpstr>Example</vt:lpstr>
      <vt:lpstr>Addressing Granularity</vt:lpstr>
      <vt:lpstr>Index Compression</vt:lpstr>
      <vt:lpstr>Web-Scale Index Construction: Map-Reduce</vt:lpstr>
      <vt:lpstr>Map-Reduce Programming Model</vt:lpstr>
      <vt:lpstr>Example</vt:lpstr>
      <vt:lpstr>Map-Reduce Processing Model</vt:lpstr>
      <vt:lpstr>Refined Map-Reduce Programming Model</vt:lpstr>
      <vt:lpstr>What the Programmer Controls (and not)</vt:lpstr>
      <vt:lpstr>Inverted File Construction Using Map-Reduce </vt:lpstr>
      <vt:lpstr>Inverted File Construction Program</vt:lpstr>
      <vt:lpstr>Other Applications of Map-Reduce</vt:lpstr>
      <vt:lpstr>A posting indicates ...</vt:lpstr>
      <vt:lpstr>When indexing a document collection using an inverted file, the main space requirement is implied by ...</vt:lpstr>
      <vt:lpstr>Using a trie in index construction …</vt:lpstr>
      <vt:lpstr>Maintaining the order of document identifiers for vocabulary construction when partitioning the document collection is important ...</vt:lpstr>
      <vt:lpstr>6. Distributed Retrieval</vt:lpstr>
      <vt:lpstr>Retrieval Processing</vt:lpstr>
      <vt:lpstr>Distributed Retrieval</vt:lpstr>
      <vt:lpstr>Fagin’s Algorithm</vt:lpstr>
      <vt:lpstr>Example 1</vt:lpstr>
      <vt:lpstr>Example 2</vt:lpstr>
      <vt:lpstr>Example 3</vt:lpstr>
      <vt:lpstr>Discussion</vt:lpstr>
      <vt:lpstr>When applying Fagin’s algorithm for a query with three different terms for finding the k top documents, the algorithm will scan ...</vt:lpstr>
      <vt:lpstr>Once k documents have been identified that occur in all of the lists ...</vt:lpstr>
      <vt:lpstr>7. Query Expansion</vt:lpstr>
      <vt:lpstr>Motivation</vt:lpstr>
      <vt:lpstr>Two Methods for Extending Queries</vt:lpstr>
      <vt:lpstr>1. User Relevance Feedback</vt:lpstr>
      <vt:lpstr>Feedback from Users</vt:lpstr>
      <vt:lpstr>Rocchio Algorithm</vt:lpstr>
      <vt:lpstr>Illustration of Rocchio Algorithm</vt:lpstr>
      <vt:lpstr>Illustration of Rocchio Algorithm</vt:lpstr>
      <vt:lpstr>Illustration of Rocchio Algorithm</vt:lpstr>
      <vt:lpstr>Identifying Relevant Documents</vt:lpstr>
      <vt:lpstr>SMART: Practical Relevance Feedback</vt:lpstr>
      <vt:lpstr>Example</vt:lpstr>
      <vt:lpstr>Discussion</vt:lpstr>
      <vt:lpstr>Can documents which do not contain any keywords of the original query receive a positive similarity coefficient after relevance feedback?</vt:lpstr>
      <vt:lpstr>Which year Rocchio published his work on relevance feedback?</vt:lpstr>
      <vt:lpstr>Pseudo-Relevance Feedback</vt:lpstr>
      <vt:lpstr>2. Query Expansion</vt:lpstr>
      <vt:lpstr>Manually Created Thesaurus</vt:lpstr>
      <vt:lpstr>Automatic Thesaurus Generation</vt:lpstr>
      <vt:lpstr>Example</vt:lpstr>
      <vt:lpstr>Epxansion using Query Logs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Karl Aberer</cp:lastModifiedBy>
  <cp:revision>550</cp:revision>
  <cp:lastPrinted>2011-11-26T23:27:04Z</cp:lastPrinted>
  <dcterms:created xsi:type="dcterms:W3CDTF">1601-01-01T00:00:00Z</dcterms:created>
  <dcterms:modified xsi:type="dcterms:W3CDTF">2020-10-05T06:45:31Z</dcterms:modified>
</cp:coreProperties>
</file>