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8" r:id="rId5"/>
    <p:sldId id="265" r:id="rId6"/>
    <p:sldId id="257" r:id="rId7"/>
    <p:sldId id="269" r:id="rId8"/>
    <p:sldId id="270" r:id="rId9"/>
    <p:sldId id="271" r:id="rId10"/>
    <p:sldId id="272" r:id="rId11"/>
    <p:sldId id="273" r:id="rId12"/>
    <p:sldId id="274" r:id="rId13"/>
    <p:sldId id="275" r:id="rId14"/>
    <p:sldId id="276" r:id="rId15"/>
    <p:sldId id="262" r:id="rId16"/>
    <p:sldId id="267" r:id="rId17"/>
    <p:sldId id="263" r:id="rId18"/>
    <p:sldId id="278" r:id="rId19"/>
    <p:sldId id="279" r:id="rId20"/>
    <p:sldId id="280" r:id="rId21"/>
    <p:sldId id="281" r:id="rId22"/>
    <p:sldId id="282" r:id="rId23"/>
    <p:sldId id="283" r:id="rId24"/>
    <p:sldId id="264"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C3C6-98B3-3BAE-7C17-12AF2529F95A}"/>
              </a:ext>
            </a:extLst>
          </p:cNvPr>
          <p:cNvSpPr>
            <a:spLocks noGrp="1"/>
          </p:cNvSpPr>
          <p:nvPr>
            <p:ph type="ctrTitle"/>
          </p:nvPr>
        </p:nvSpPr>
        <p:spPr/>
        <p:txBody>
          <a:bodyPr/>
          <a:lstStyle/>
          <a:p>
            <a:r>
              <a:rPr lang="en-IN" dirty="0"/>
              <a:t>Domain Case Study </a:t>
            </a:r>
            <a:br>
              <a:rPr lang="en-IN" dirty="0"/>
            </a:br>
            <a:r>
              <a:rPr lang="en-IN" dirty="0"/>
              <a:t>Telecom Churn </a:t>
            </a:r>
          </a:p>
        </p:txBody>
      </p:sp>
      <p:sp>
        <p:nvSpPr>
          <p:cNvPr id="3" name="Subtitle 2">
            <a:extLst>
              <a:ext uri="{FF2B5EF4-FFF2-40B4-BE49-F238E27FC236}">
                <a16:creationId xmlns:a16="http://schemas.microsoft.com/office/drawing/2014/main" id="{1AFCBD51-B247-0EA6-A2C4-1AED673367DD}"/>
              </a:ext>
            </a:extLst>
          </p:cNvPr>
          <p:cNvSpPr>
            <a:spLocks noGrp="1"/>
          </p:cNvSpPr>
          <p:nvPr>
            <p:ph type="subTitle" idx="1"/>
          </p:nvPr>
        </p:nvSpPr>
        <p:spPr/>
        <p:txBody>
          <a:bodyPr/>
          <a:lstStyle/>
          <a:p>
            <a:r>
              <a:rPr lang="en-IN" dirty="0"/>
              <a:t>By Swati, Sowmya &amp; Chandana</a:t>
            </a:r>
          </a:p>
        </p:txBody>
      </p:sp>
    </p:spTree>
    <p:extLst>
      <p:ext uri="{BB962C8B-B14F-4D97-AF65-F5344CB8AC3E}">
        <p14:creationId xmlns:p14="http://schemas.microsoft.com/office/powerpoint/2010/main" val="52855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1303598"/>
          </a:xfrm>
        </p:spPr>
        <p:txBody>
          <a:bodyPr>
            <a:normAutofit/>
          </a:bodyPr>
          <a:lstStyle/>
          <a:p>
            <a:pPr algn="l"/>
            <a:r>
              <a:rPr lang="en-US" b="0" i="0" dirty="0">
                <a:solidFill>
                  <a:srgbClr val="000000"/>
                </a:solidFill>
                <a:effectLst/>
                <a:latin typeface="Helvetica Neue"/>
              </a:rPr>
              <a:t>Average revenue per user (ARPU) for the churned customers is mostly high on the 0 to 900. The higher ARPU customers are less likely to be churned.</a:t>
            </a:r>
          </a:p>
          <a:p>
            <a:pPr algn="l"/>
            <a:r>
              <a:rPr lang="en-US" b="0" i="0" dirty="0">
                <a:solidFill>
                  <a:srgbClr val="000000"/>
                </a:solidFill>
                <a:effectLst/>
                <a:latin typeface="Helvetica Neue"/>
              </a:rPr>
              <a:t>ARPU for the not churned customers is mostly high on the 0 to 1000.</a:t>
            </a:r>
          </a:p>
          <a:p>
            <a:endParaRPr lang="en-IN" dirty="0"/>
          </a:p>
        </p:txBody>
      </p:sp>
      <p:pic>
        <p:nvPicPr>
          <p:cNvPr id="5" name="Picture 4">
            <a:extLst>
              <a:ext uri="{FF2B5EF4-FFF2-40B4-BE49-F238E27FC236}">
                <a16:creationId xmlns:a16="http://schemas.microsoft.com/office/drawing/2014/main" id="{5A0A3C71-9925-18EE-880B-4A99FAD2410A}"/>
              </a:ext>
            </a:extLst>
          </p:cNvPr>
          <p:cNvPicPr>
            <a:picLocks noChangeAspect="1"/>
          </p:cNvPicPr>
          <p:nvPr/>
        </p:nvPicPr>
        <p:blipFill rotWithShape="1">
          <a:blip r:embed="rId2"/>
          <a:srcRect l="20243" t="42201" r="40728" b="21921"/>
          <a:stretch/>
        </p:blipFill>
        <p:spPr>
          <a:xfrm>
            <a:off x="2193653" y="1873188"/>
            <a:ext cx="6060497" cy="3133818"/>
          </a:xfrm>
          <a:prstGeom prst="rect">
            <a:avLst/>
          </a:prstGeom>
        </p:spPr>
      </p:pic>
    </p:spTree>
    <p:extLst>
      <p:ext uri="{BB962C8B-B14F-4D97-AF65-F5344CB8AC3E}">
        <p14:creationId xmlns:p14="http://schemas.microsoft.com/office/powerpoint/2010/main" val="174196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1152678"/>
          </a:xfrm>
        </p:spPr>
        <p:txBody>
          <a:bodyPr/>
          <a:lstStyle/>
          <a:p>
            <a:r>
              <a:rPr lang="en-US" b="0" i="0" dirty="0">
                <a:solidFill>
                  <a:srgbClr val="000000"/>
                </a:solidFill>
                <a:effectLst/>
                <a:latin typeface="Helvetica Neue"/>
              </a:rPr>
              <a:t>Minutes of usage(MOU) of the churn customers is mostly populated on the 0 to 2500 range. Higher the MOU, lesser the churn probability.</a:t>
            </a:r>
            <a:endParaRPr lang="en-IN" dirty="0"/>
          </a:p>
        </p:txBody>
      </p:sp>
      <p:pic>
        <p:nvPicPr>
          <p:cNvPr id="5" name="Picture 4">
            <a:extLst>
              <a:ext uri="{FF2B5EF4-FFF2-40B4-BE49-F238E27FC236}">
                <a16:creationId xmlns:a16="http://schemas.microsoft.com/office/drawing/2014/main" id="{BE909AA8-AE59-D87F-3D89-B01B234300EC}"/>
              </a:ext>
            </a:extLst>
          </p:cNvPr>
          <p:cNvPicPr>
            <a:picLocks noChangeAspect="1"/>
          </p:cNvPicPr>
          <p:nvPr/>
        </p:nvPicPr>
        <p:blipFill rotWithShape="1">
          <a:blip r:embed="rId2"/>
          <a:srcRect l="19442" t="48543" r="41383" b="17800"/>
          <a:stretch/>
        </p:blipFill>
        <p:spPr>
          <a:xfrm>
            <a:off x="2201662" y="1811045"/>
            <a:ext cx="6527339" cy="3154476"/>
          </a:xfrm>
          <a:prstGeom prst="rect">
            <a:avLst/>
          </a:prstGeom>
        </p:spPr>
      </p:pic>
    </p:spTree>
    <p:extLst>
      <p:ext uri="{BB962C8B-B14F-4D97-AF65-F5344CB8AC3E}">
        <p14:creationId xmlns:p14="http://schemas.microsoft.com/office/powerpoint/2010/main" val="251190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954705"/>
          </a:xfrm>
        </p:spPr>
        <p:txBody>
          <a:bodyPr>
            <a:normAutofit lnSpcReduction="10000"/>
          </a:bodyPr>
          <a:lstStyle/>
          <a:p>
            <a:r>
              <a:rPr lang="en-US" b="0" i="0" dirty="0">
                <a:solidFill>
                  <a:srgbClr val="000000"/>
                </a:solidFill>
                <a:effectLst/>
                <a:latin typeface="Helvetica Neue"/>
              </a:rPr>
              <a:t>It is evident from the above plot, that the churn rate is more for the customers, whose recharge amount as well as number of recharge have decreased in the action phase than the good phase </a:t>
            </a:r>
            <a:endParaRPr lang="en-IN" dirty="0"/>
          </a:p>
        </p:txBody>
      </p:sp>
      <p:pic>
        <p:nvPicPr>
          <p:cNvPr id="5" name="Picture 4">
            <a:extLst>
              <a:ext uri="{FF2B5EF4-FFF2-40B4-BE49-F238E27FC236}">
                <a16:creationId xmlns:a16="http://schemas.microsoft.com/office/drawing/2014/main" id="{CC59D826-EA05-06BE-6C2F-258730133797}"/>
              </a:ext>
            </a:extLst>
          </p:cNvPr>
          <p:cNvPicPr>
            <a:picLocks noChangeAspect="1"/>
          </p:cNvPicPr>
          <p:nvPr/>
        </p:nvPicPr>
        <p:blipFill rotWithShape="1">
          <a:blip r:embed="rId2"/>
          <a:srcRect l="20243" t="36505" r="41238" b="12104"/>
          <a:stretch/>
        </p:blipFill>
        <p:spPr>
          <a:xfrm>
            <a:off x="3018408" y="1666782"/>
            <a:ext cx="4696288" cy="3524436"/>
          </a:xfrm>
          <a:prstGeom prst="rect">
            <a:avLst/>
          </a:prstGeom>
        </p:spPr>
      </p:pic>
    </p:spTree>
    <p:extLst>
      <p:ext uri="{BB962C8B-B14F-4D97-AF65-F5344CB8AC3E}">
        <p14:creationId xmlns:p14="http://schemas.microsoft.com/office/powerpoint/2010/main" val="8630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1179311"/>
          </a:xfrm>
        </p:spPr>
        <p:txBody>
          <a:bodyPr>
            <a:normAutofit/>
          </a:bodyPr>
          <a:lstStyle/>
          <a:p>
            <a:r>
              <a:rPr lang="en-US" b="0" i="0" dirty="0">
                <a:solidFill>
                  <a:srgbClr val="000000"/>
                </a:solidFill>
                <a:effectLst/>
                <a:latin typeface="Helvetica Neue"/>
              </a:rPr>
              <a:t>We can see that the churn rate is more for the customers, whose recharge amount is decreased along with the volume based cost is increased in the action month.</a:t>
            </a:r>
            <a:endParaRPr lang="en-IN" dirty="0"/>
          </a:p>
        </p:txBody>
      </p:sp>
      <p:pic>
        <p:nvPicPr>
          <p:cNvPr id="5" name="Picture 4">
            <a:extLst>
              <a:ext uri="{FF2B5EF4-FFF2-40B4-BE49-F238E27FC236}">
                <a16:creationId xmlns:a16="http://schemas.microsoft.com/office/drawing/2014/main" id="{7A786335-6DD3-6B5A-6A03-8EBBCC4D2646}"/>
              </a:ext>
            </a:extLst>
          </p:cNvPr>
          <p:cNvPicPr>
            <a:picLocks noChangeAspect="1"/>
          </p:cNvPicPr>
          <p:nvPr/>
        </p:nvPicPr>
        <p:blipFill rotWithShape="1">
          <a:blip r:embed="rId2"/>
          <a:srcRect l="19952" t="40260" r="41092" b="10161"/>
          <a:stretch/>
        </p:blipFill>
        <p:spPr>
          <a:xfrm>
            <a:off x="3509387" y="1728925"/>
            <a:ext cx="4749553" cy="3400149"/>
          </a:xfrm>
          <a:prstGeom prst="rect">
            <a:avLst/>
          </a:prstGeom>
        </p:spPr>
      </p:pic>
    </p:spTree>
    <p:extLst>
      <p:ext uri="{BB962C8B-B14F-4D97-AF65-F5344CB8AC3E}">
        <p14:creationId xmlns:p14="http://schemas.microsoft.com/office/powerpoint/2010/main" val="172627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954705"/>
          </a:xfrm>
        </p:spPr>
        <p:txBody>
          <a:bodyPr>
            <a:normAutofit lnSpcReduction="10000"/>
          </a:bodyPr>
          <a:lstStyle/>
          <a:p>
            <a:r>
              <a:rPr lang="en-US" b="0" i="0" dirty="0">
                <a:solidFill>
                  <a:srgbClr val="000000"/>
                </a:solidFill>
                <a:effectLst/>
                <a:latin typeface="Helvetica Neue"/>
              </a:rPr>
              <a:t>It is shown From the above pattern that the recharge number &amp; the recharge amount are mostly </a:t>
            </a:r>
            <a:r>
              <a:rPr lang="en-US" b="0" i="0" dirty="0" err="1">
                <a:solidFill>
                  <a:srgbClr val="000000"/>
                </a:solidFill>
                <a:effectLst/>
                <a:latin typeface="Helvetica Neue"/>
              </a:rPr>
              <a:t>propotional</a:t>
            </a:r>
            <a:r>
              <a:rPr lang="en-US" b="0" i="0" dirty="0">
                <a:solidFill>
                  <a:srgbClr val="000000"/>
                </a:solidFill>
                <a:effectLst/>
                <a:latin typeface="Helvetica Neue"/>
              </a:rPr>
              <a:t>. More the number of recharge, more is the amount of the recharge.</a:t>
            </a:r>
            <a:endParaRPr lang="en-IN" dirty="0"/>
          </a:p>
        </p:txBody>
      </p:sp>
      <p:pic>
        <p:nvPicPr>
          <p:cNvPr id="5" name="Picture 4">
            <a:extLst>
              <a:ext uri="{FF2B5EF4-FFF2-40B4-BE49-F238E27FC236}">
                <a16:creationId xmlns:a16="http://schemas.microsoft.com/office/drawing/2014/main" id="{CE244B89-A788-8AA4-9096-D1E7EE28D0BB}"/>
              </a:ext>
            </a:extLst>
          </p:cNvPr>
          <p:cNvPicPr>
            <a:picLocks noChangeAspect="1"/>
          </p:cNvPicPr>
          <p:nvPr/>
        </p:nvPicPr>
        <p:blipFill rotWithShape="1">
          <a:blip r:embed="rId2"/>
          <a:srcRect l="20098" t="33269" r="23398" b="6278"/>
          <a:stretch/>
        </p:blipFill>
        <p:spPr>
          <a:xfrm>
            <a:off x="2583402" y="1823182"/>
            <a:ext cx="5868140" cy="3531472"/>
          </a:xfrm>
          <a:prstGeom prst="rect">
            <a:avLst/>
          </a:prstGeom>
        </p:spPr>
      </p:pic>
    </p:spTree>
    <p:extLst>
      <p:ext uri="{BB962C8B-B14F-4D97-AF65-F5344CB8AC3E}">
        <p14:creationId xmlns:p14="http://schemas.microsoft.com/office/powerpoint/2010/main" val="232818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285-2C69-0AE7-0D30-D477E6ACC02F}"/>
              </a:ext>
            </a:extLst>
          </p:cNvPr>
          <p:cNvSpPr>
            <a:spLocks noGrp="1"/>
          </p:cNvSpPr>
          <p:nvPr>
            <p:ph type="title"/>
          </p:nvPr>
        </p:nvSpPr>
        <p:spPr/>
        <p:txBody>
          <a:bodyPr/>
          <a:lstStyle/>
          <a:p>
            <a:r>
              <a:rPr lang="en-IN" dirty="0">
                <a:solidFill>
                  <a:srgbClr val="45526C"/>
                </a:solidFill>
                <a:latin typeface="circular"/>
              </a:rPr>
              <a:t>ChUrn Prediction – </a:t>
            </a:r>
            <a:br>
              <a:rPr lang="en-IN" dirty="0">
                <a:solidFill>
                  <a:srgbClr val="45526C"/>
                </a:solidFill>
                <a:latin typeface="circular"/>
              </a:rPr>
            </a:br>
            <a:r>
              <a:rPr lang="en-IN" sz="2000" dirty="0">
                <a:solidFill>
                  <a:srgbClr val="45526C"/>
                </a:solidFill>
                <a:latin typeface="circular"/>
              </a:rPr>
              <a:t>Model Building approach</a:t>
            </a:r>
          </a:p>
        </p:txBody>
      </p:sp>
      <p:sp>
        <p:nvSpPr>
          <p:cNvPr id="3" name="Content Placeholder 2">
            <a:extLst>
              <a:ext uri="{FF2B5EF4-FFF2-40B4-BE49-F238E27FC236}">
                <a16:creationId xmlns:a16="http://schemas.microsoft.com/office/drawing/2014/main" id="{9782FFBB-47E0-01A7-E482-D25AEAC57D84}"/>
              </a:ext>
            </a:extLst>
          </p:cNvPr>
          <p:cNvSpPr>
            <a:spLocks noGrp="1"/>
          </p:cNvSpPr>
          <p:nvPr>
            <p:ph idx="1"/>
          </p:nvPr>
        </p:nvSpPr>
        <p:spPr/>
        <p:txBody>
          <a:bodyPr/>
          <a:lstStyle/>
          <a:p>
            <a:r>
              <a:rPr lang="en-IN" dirty="0"/>
              <a:t>Train – test split : Used 70-30 split for train &amp; test data.</a:t>
            </a:r>
          </a:p>
          <a:p>
            <a:r>
              <a:rPr lang="en-IN" dirty="0"/>
              <a:t>Class imbalance : As the churn is about 5-8% hence there is a class imbalance. Used SMOTE to balance it.</a:t>
            </a:r>
          </a:p>
          <a:p>
            <a:r>
              <a:rPr lang="en-IN" dirty="0"/>
              <a:t>Feature scaling : Used standard scaling.</a:t>
            </a:r>
          </a:p>
          <a:p>
            <a:r>
              <a:rPr lang="en-IN" dirty="0"/>
              <a:t>Feature selection : Used PCA for dimensionality reduction as we have a large number of features. Used RFE.</a:t>
            </a:r>
          </a:p>
          <a:p>
            <a:r>
              <a:rPr lang="en-IN" dirty="0"/>
              <a:t>Hyperparameter tuning</a:t>
            </a:r>
          </a:p>
          <a:p>
            <a:r>
              <a:rPr lang="en-IN" dirty="0"/>
              <a:t>Evaluation metrics : Built several models like logistics regression, SVM, decision tree,  random forest. Highlighted the correct metric that gives the correct prediction for churn cases.</a:t>
            </a:r>
          </a:p>
          <a:p>
            <a:endParaRPr lang="en-IN" dirty="0"/>
          </a:p>
        </p:txBody>
      </p:sp>
    </p:spTree>
    <p:extLst>
      <p:ext uri="{BB962C8B-B14F-4D97-AF65-F5344CB8AC3E}">
        <p14:creationId xmlns:p14="http://schemas.microsoft.com/office/powerpoint/2010/main" val="73600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F4B5D-6E5C-D2E9-6F40-E2616F82E5FE}"/>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Helvetica Neue"/>
              </a:rPr>
              <a:t>Train set</a:t>
            </a:r>
          </a:p>
          <a:p>
            <a:pPr marL="742950" lvl="1" indent="-285750" algn="l">
              <a:buFont typeface="Arial" panose="020B0604020202020204" pitchFamily="34" charset="0"/>
              <a:buChar char="•"/>
            </a:pPr>
            <a:r>
              <a:rPr lang="en-US" b="0" i="0" dirty="0">
                <a:solidFill>
                  <a:srgbClr val="000000"/>
                </a:solidFill>
                <a:effectLst/>
                <a:latin typeface="Helvetica Neue"/>
              </a:rPr>
              <a:t>Accuracy = 0.86</a:t>
            </a:r>
          </a:p>
          <a:p>
            <a:pPr marL="742950" lvl="1" indent="-285750" algn="l">
              <a:buFont typeface="Arial" panose="020B0604020202020204" pitchFamily="34" charset="0"/>
              <a:buChar char="•"/>
            </a:pPr>
            <a:r>
              <a:rPr lang="en-US" b="0" i="0" dirty="0">
                <a:solidFill>
                  <a:srgbClr val="000000"/>
                </a:solidFill>
                <a:effectLst/>
                <a:latin typeface="Helvetica Neue"/>
              </a:rPr>
              <a:t>Sensitivity = 0.89</a:t>
            </a:r>
          </a:p>
          <a:p>
            <a:pPr marL="742950" lvl="1" indent="-285750" algn="l">
              <a:buFont typeface="Arial" panose="020B0604020202020204" pitchFamily="34" charset="0"/>
              <a:buChar char="•"/>
            </a:pPr>
            <a:r>
              <a:rPr lang="en-US" b="0" i="0" dirty="0">
                <a:solidFill>
                  <a:srgbClr val="000000"/>
                </a:solidFill>
                <a:effectLst/>
                <a:latin typeface="Helvetica Neue"/>
              </a:rPr>
              <a:t>Specificity = 0.83</a:t>
            </a:r>
          </a:p>
          <a:p>
            <a:pPr algn="l">
              <a:buFont typeface="Arial" panose="020B0604020202020204" pitchFamily="34" charset="0"/>
              <a:buChar char="•"/>
            </a:pPr>
            <a:r>
              <a:rPr lang="en-US" b="0" i="0" dirty="0">
                <a:solidFill>
                  <a:srgbClr val="000000"/>
                </a:solidFill>
                <a:effectLst/>
                <a:latin typeface="Helvetica Neue"/>
              </a:rPr>
              <a:t>Test set</a:t>
            </a:r>
          </a:p>
          <a:p>
            <a:pPr marL="742950" lvl="1" indent="-285750" algn="l">
              <a:buFont typeface="Arial" panose="020B0604020202020204" pitchFamily="34" charset="0"/>
              <a:buChar char="•"/>
            </a:pPr>
            <a:r>
              <a:rPr lang="en-US" b="0" i="0" dirty="0">
                <a:solidFill>
                  <a:srgbClr val="000000"/>
                </a:solidFill>
                <a:effectLst/>
                <a:latin typeface="Helvetica Neue"/>
              </a:rPr>
              <a:t>Accuracy = 0.83</a:t>
            </a:r>
          </a:p>
          <a:p>
            <a:pPr marL="742950" lvl="1" indent="-285750" algn="l">
              <a:buFont typeface="Arial" panose="020B0604020202020204" pitchFamily="34" charset="0"/>
              <a:buChar char="•"/>
            </a:pPr>
            <a:r>
              <a:rPr lang="en-US" b="0" i="0" dirty="0">
                <a:solidFill>
                  <a:srgbClr val="000000"/>
                </a:solidFill>
                <a:effectLst/>
                <a:latin typeface="Helvetica Neue"/>
              </a:rPr>
              <a:t>Sensitivity = 0.81</a:t>
            </a:r>
          </a:p>
          <a:p>
            <a:pPr marL="742950" lvl="1" indent="-285750" algn="l">
              <a:buFont typeface="Arial" panose="020B0604020202020204" pitchFamily="34" charset="0"/>
              <a:buChar char="•"/>
            </a:pPr>
            <a:r>
              <a:rPr lang="en-US" b="0" i="0" dirty="0">
                <a:solidFill>
                  <a:srgbClr val="000000"/>
                </a:solidFill>
                <a:effectLst/>
                <a:latin typeface="Helvetica Neue"/>
              </a:rPr>
              <a:t>Specificity = 0.83</a:t>
            </a:r>
          </a:p>
          <a:p>
            <a:pPr algn="l"/>
            <a:r>
              <a:rPr lang="en-US" b="0" i="0" dirty="0">
                <a:solidFill>
                  <a:srgbClr val="000000"/>
                </a:solidFill>
                <a:effectLst/>
                <a:latin typeface="Helvetica Neue"/>
              </a:rPr>
              <a:t>Overall, the model is performing well in the test set, what it had learnt from the train set.</a:t>
            </a:r>
          </a:p>
          <a:p>
            <a:endParaRPr lang="en-IN" dirty="0"/>
          </a:p>
        </p:txBody>
      </p:sp>
      <p:sp>
        <p:nvSpPr>
          <p:cNvPr id="6" name="Title 5">
            <a:extLst>
              <a:ext uri="{FF2B5EF4-FFF2-40B4-BE49-F238E27FC236}">
                <a16:creationId xmlns:a16="http://schemas.microsoft.com/office/drawing/2014/main" id="{B05643BE-27CE-6EBA-D148-AC154A07CEAC}"/>
              </a:ext>
            </a:extLst>
          </p:cNvPr>
          <p:cNvSpPr>
            <a:spLocks noGrp="1"/>
          </p:cNvSpPr>
          <p:nvPr>
            <p:ph type="title"/>
          </p:nvPr>
        </p:nvSpPr>
        <p:spPr>
          <a:xfrm>
            <a:off x="1024127" y="585216"/>
            <a:ext cx="11040626" cy="1499616"/>
          </a:xfrm>
        </p:spPr>
        <p:txBody>
          <a:bodyPr>
            <a:normAutofit/>
          </a:bodyPr>
          <a:lstStyle/>
          <a:p>
            <a:r>
              <a:rPr lang="en-IN" sz="4000" dirty="0">
                <a:solidFill>
                  <a:srgbClr val="45526C"/>
                </a:solidFill>
                <a:latin typeface="circular"/>
              </a:rPr>
              <a:t>Logistic regression </a:t>
            </a:r>
            <a:br>
              <a:rPr lang="en-IN" dirty="0">
                <a:solidFill>
                  <a:srgbClr val="45526C"/>
                </a:solidFill>
                <a:latin typeface="circular"/>
              </a:rPr>
            </a:br>
            <a:r>
              <a:rPr lang="en-US" sz="2000" dirty="0">
                <a:solidFill>
                  <a:srgbClr val="45526C"/>
                </a:solidFill>
                <a:latin typeface="circular"/>
              </a:rPr>
              <a:t>Model summary</a:t>
            </a:r>
            <a:endParaRPr lang="en-IN" sz="2000" dirty="0">
              <a:solidFill>
                <a:srgbClr val="45526C"/>
              </a:solidFill>
              <a:latin typeface="circular"/>
            </a:endParaRPr>
          </a:p>
        </p:txBody>
      </p:sp>
    </p:spTree>
    <p:extLst>
      <p:ext uri="{BB962C8B-B14F-4D97-AF65-F5344CB8AC3E}">
        <p14:creationId xmlns:p14="http://schemas.microsoft.com/office/powerpoint/2010/main" val="144424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D76A-B7CB-2423-11E8-F02CCF93E525}"/>
              </a:ext>
            </a:extLst>
          </p:cNvPr>
          <p:cNvSpPr>
            <a:spLocks noGrp="1"/>
          </p:cNvSpPr>
          <p:nvPr>
            <p:ph type="title"/>
          </p:nvPr>
        </p:nvSpPr>
        <p:spPr>
          <a:xfrm>
            <a:off x="1024128" y="426128"/>
            <a:ext cx="10694396" cy="1658704"/>
          </a:xfrm>
        </p:spPr>
        <p:txBody>
          <a:bodyPr>
            <a:normAutofit/>
          </a:bodyPr>
          <a:lstStyle/>
          <a:p>
            <a:r>
              <a:rPr lang="en-US" sz="4000" dirty="0">
                <a:solidFill>
                  <a:srgbClr val="45526C"/>
                </a:solidFill>
                <a:latin typeface="circular"/>
              </a:rPr>
              <a:t>Support Vector Machine(SVM) with PCA</a:t>
            </a:r>
            <a:br>
              <a:rPr lang="en-US" b="1" i="0" dirty="0">
                <a:solidFill>
                  <a:srgbClr val="000000"/>
                </a:solidFill>
                <a:effectLst/>
                <a:latin typeface="Helvetica Neue"/>
              </a:rPr>
            </a:br>
            <a:r>
              <a:rPr lang="en-US" sz="2000" dirty="0">
                <a:solidFill>
                  <a:srgbClr val="45526C"/>
                </a:solidFill>
                <a:latin typeface="circular"/>
              </a:rPr>
              <a:t>Model summary</a:t>
            </a:r>
            <a:endParaRPr lang="en-IN" sz="2000" dirty="0">
              <a:solidFill>
                <a:srgbClr val="45526C"/>
              </a:solidFill>
              <a:latin typeface="circular"/>
            </a:endParaRPr>
          </a:p>
        </p:txBody>
      </p:sp>
      <p:sp>
        <p:nvSpPr>
          <p:cNvPr id="3" name="Content Placeholder 2">
            <a:extLst>
              <a:ext uri="{FF2B5EF4-FFF2-40B4-BE49-F238E27FC236}">
                <a16:creationId xmlns:a16="http://schemas.microsoft.com/office/drawing/2014/main" id="{2BCD1F90-D717-CD93-ED9F-95114A58709A}"/>
              </a:ext>
            </a:extLst>
          </p:cNvPr>
          <p:cNvSpPr>
            <a:spLocks noGrp="1"/>
          </p:cNvSpPr>
          <p:nvPr>
            <p:ph idx="1"/>
          </p:nvPr>
        </p:nvSpPr>
        <p:spPr>
          <a:xfrm>
            <a:off x="1024128" y="2084832"/>
            <a:ext cx="9720073" cy="4529032"/>
          </a:xfrm>
        </p:spPr>
        <p:txBody>
          <a:bodyPr>
            <a:normAutofit fontScale="92500" lnSpcReduction="20000"/>
          </a:bodyPr>
          <a:lstStyle/>
          <a:p>
            <a:pPr algn="l"/>
            <a:r>
              <a:rPr lang="en-US" sz="1700" b="0" i="0" dirty="0">
                <a:solidFill>
                  <a:srgbClr val="000000"/>
                </a:solidFill>
                <a:effectLst/>
                <a:latin typeface="Helvetica Neue"/>
              </a:rPr>
              <a:t>We can achieve comparable average test accuracy (90%) with gamma=0.0001 as well, though we'll have to increase the cost C for that. So to achieve high accuracy, there's a tradeoff between:</a:t>
            </a:r>
          </a:p>
          <a:p>
            <a:pPr algn="l">
              <a:buFont typeface="Arial" panose="020B0604020202020204" pitchFamily="34" charset="0"/>
              <a:buChar char="•"/>
            </a:pPr>
            <a:r>
              <a:rPr lang="en-US" sz="1700" b="0" i="0" dirty="0">
                <a:solidFill>
                  <a:srgbClr val="000000"/>
                </a:solidFill>
                <a:effectLst/>
                <a:latin typeface="Helvetica Neue"/>
              </a:rPr>
              <a:t>High gamma (i.e. high non-linearity) &amp; average value of C</a:t>
            </a:r>
          </a:p>
          <a:p>
            <a:pPr algn="l">
              <a:buFont typeface="Arial" panose="020B0604020202020204" pitchFamily="34" charset="0"/>
              <a:buChar char="•"/>
            </a:pPr>
            <a:r>
              <a:rPr lang="en-US" sz="1700" b="0" i="0" dirty="0">
                <a:solidFill>
                  <a:srgbClr val="000000"/>
                </a:solidFill>
                <a:effectLst/>
                <a:latin typeface="Helvetica Neue"/>
              </a:rPr>
              <a:t>Low gamma (i.e. less non-linearity) &amp; high value of C</a:t>
            </a:r>
          </a:p>
          <a:p>
            <a:pPr algn="l"/>
            <a:r>
              <a:rPr lang="en-US" sz="1700" b="0" i="0" dirty="0">
                <a:solidFill>
                  <a:srgbClr val="000000"/>
                </a:solidFill>
                <a:effectLst/>
                <a:latin typeface="Helvetica Neue"/>
              </a:rPr>
              <a:t>The model will be simpler if it has as less non-linearity as possible, hence we choose gamma=0.0001 and a high C=100.</a:t>
            </a:r>
          </a:p>
          <a:p>
            <a:pPr algn="l"/>
            <a:r>
              <a:rPr lang="en-US" b="1" i="1" dirty="0">
                <a:solidFill>
                  <a:srgbClr val="000000"/>
                </a:solidFill>
                <a:effectLst/>
                <a:latin typeface="Helvetica Neue"/>
              </a:rPr>
              <a:t>Model summary</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Train set</a:t>
            </a:r>
          </a:p>
          <a:p>
            <a:pPr marL="742950" lvl="1" indent="-285750" algn="l">
              <a:buFont typeface="Arial" panose="020B0604020202020204" pitchFamily="34" charset="0"/>
              <a:buChar char="•"/>
            </a:pPr>
            <a:r>
              <a:rPr lang="en-US" b="0" i="0" dirty="0">
                <a:solidFill>
                  <a:srgbClr val="000000"/>
                </a:solidFill>
                <a:effectLst/>
                <a:latin typeface="Helvetica Neue"/>
              </a:rPr>
              <a:t>Accuracy = 0.89</a:t>
            </a:r>
          </a:p>
          <a:p>
            <a:pPr marL="742950" lvl="1" indent="-285750" algn="l">
              <a:buFont typeface="Arial" panose="020B0604020202020204" pitchFamily="34" charset="0"/>
              <a:buChar char="•"/>
            </a:pPr>
            <a:r>
              <a:rPr lang="en-US" b="0" i="0" dirty="0">
                <a:solidFill>
                  <a:srgbClr val="000000"/>
                </a:solidFill>
                <a:effectLst/>
                <a:latin typeface="Helvetica Neue"/>
              </a:rPr>
              <a:t>Sensitivity = 0.92</a:t>
            </a:r>
          </a:p>
          <a:p>
            <a:pPr marL="742950" lvl="1" indent="-285750" algn="l">
              <a:buFont typeface="Arial" panose="020B0604020202020204" pitchFamily="34" charset="0"/>
              <a:buChar char="•"/>
            </a:pPr>
            <a:r>
              <a:rPr lang="en-US" b="0" i="0" dirty="0">
                <a:solidFill>
                  <a:srgbClr val="000000"/>
                </a:solidFill>
                <a:effectLst/>
                <a:latin typeface="Helvetica Neue"/>
              </a:rPr>
              <a:t>Specificity = 0.85</a:t>
            </a:r>
          </a:p>
          <a:p>
            <a:pPr algn="l">
              <a:buFont typeface="Arial" panose="020B0604020202020204" pitchFamily="34" charset="0"/>
              <a:buChar char="•"/>
            </a:pPr>
            <a:r>
              <a:rPr lang="en-US" b="0" i="0" dirty="0">
                <a:solidFill>
                  <a:srgbClr val="000000"/>
                </a:solidFill>
                <a:effectLst/>
                <a:latin typeface="Helvetica Neue"/>
              </a:rPr>
              <a:t>Test set</a:t>
            </a:r>
          </a:p>
          <a:p>
            <a:pPr marL="742950" lvl="1" indent="-285750" algn="l">
              <a:buFont typeface="Arial" panose="020B0604020202020204" pitchFamily="34" charset="0"/>
              <a:buChar char="•"/>
            </a:pPr>
            <a:r>
              <a:rPr lang="en-US" b="0" i="0" dirty="0">
                <a:solidFill>
                  <a:srgbClr val="000000"/>
                </a:solidFill>
                <a:effectLst/>
                <a:latin typeface="Helvetica Neue"/>
              </a:rPr>
              <a:t>Accuracy = 0.85</a:t>
            </a:r>
          </a:p>
          <a:p>
            <a:pPr marL="742950" lvl="1" indent="-285750" algn="l">
              <a:buFont typeface="Arial" panose="020B0604020202020204" pitchFamily="34" charset="0"/>
              <a:buChar char="•"/>
            </a:pPr>
            <a:r>
              <a:rPr lang="en-US" b="0" i="0" dirty="0">
                <a:solidFill>
                  <a:srgbClr val="000000"/>
                </a:solidFill>
                <a:effectLst/>
                <a:latin typeface="Helvetica Neue"/>
              </a:rPr>
              <a:t>Sensitivity = 0.81</a:t>
            </a:r>
          </a:p>
          <a:p>
            <a:pPr marL="742950" lvl="1" indent="-285750" algn="l">
              <a:buFont typeface="Arial" panose="020B0604020202020204" pitchFamily="34" charset="0"/>
              <a:buChar char="•"/>
            </a:pPr>
            <a:r>
              <a:rPr lang="en-US" b="0" i="0" dirty="0">
                <a:solidFill>
                  <a:srgbClr val="000000"/>
                </a:solidFill>
                <a:effectLst/>
                <a:latin typeface="Helvetica Neue"/>
              </a:rPr>
              <a:t>Specificity = 0.85</a:t>
            </a:r>
          </a:p>
          <a:p>
            <a:pPr algn="l"/>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93980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07B1-2ACE-F956-287F-504A3255FE20}"/>
              </a:ext>
            </a:extLst>
          </p:cNvPr>
          <p:cNvSpPr>
            <a:spLocks noGrp="1"/>
          </p:cNvSpPr>
          <p:nvPr>
            <p:ph type="title"/>
          </p:nvPr>
        </p:nvSpPr>
        <p:spPr/>
        <p:txBody>
          <a:bodyPr/>
          <a:lstStyle/>
          <a:p>
            <a:r>
              <a:rPr lang="en-IN" sz="4500" dirty="0">
                <a:solidFill>
                  <a:srgbClr val="45526C"/>
                </a:solidFill>
                <a:latin typeface="circular"/>
              </a:rPr>
              <a:t>Decision tree with PCA</a:t>
            </a:r>
            <a:br>
              <a:rPr lang="en-IN" sz="4500" dirty="0">
                <a:solidFill>
                  <a:srgbClr val="45526C"/>
                </a:solidFill>
                <a:latin typeface="circular"/>
              </a:rPr>
            </a:br>
            <a:r>
              <a:rPr lang="en-US" sz="2000" dirty="0">
                <a:solidFill>
                  <a:srgbClr val="45526C"/>
                </a:solidFill>
                <a:latin typeface="circular"/>
              </a:rPr>
              <a:t>Model summary</a:t>
            </a:r>
            <a:endParaRPr lang="en-IN" sz="4500" dirty="0">
              <a:solidFill>
                <a:srgbClr val="45526C"/>
              </a:solidFill>
              <a:latin typeface="circular"/>
            </a:endParaRPr>
          </a:p>
        </p:txBody>
      </p:sp>
      <p:sp>
        <p:nvSpPr>
          <p:cNvPr id="3" name="Content Placeholder 2">
            <a:extLst>
              <a:ext uri="{FF2B5EF4-FFF2-40B4-BE49-F238E27FC236}">
                <a16:creationId xmlns:a16="http://schemas.microsoft.com/office/drawing/2014/main" id="{AA73859E-EF5B-A3BA-1022-D641880605F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Helvetica Neue"/>
              </a:rPr>
              <a:t>Train set</a:t>
            </a:r>
          </a:p>
          <a:p>
            <a:pPr marL="742950" lvl="1" indent="-285750" algn="l">
              <a:buFont typeface="Arial" panose="020B0604020202020204" pitchFamily="34" charset="0"/>
              <a:buChar char="•"/>
            </a:pPr>
            <a:r>
              <a:rPr lang="en-US" b="0" i="0" dirty="0">
                <a:solidFill>
                  <a:srgbClr val="000000"/>
                </a:solidFill>
                <a:effectLst/>
                <a:latin typeface="Helvetica Neue"/>
              </a:rPr>
              <a:t>Accuracy = 0.90</a:t>
            </a:r>
          </a:p>
          <a:p>
            <a:pPr marL="742950" lvl="1" indent="-285750" algn="l">
              <a:buFont typeface="Arial" panose="020B0604020202020204" pitchFamily="34" charset="0"/>
              <a:buChar char="•"/>
            </a:pPr>
            <a:r>
              <a:rPr lang="en-US" b="0" i="0" dirty="0">
                <a:solidFill>
                  <a:srgbClr val="000000"/>
                </a:solidFill>
                <a:effectLst/>
                <a:latin typeface="Helvetica Neue"/>
              </a:rPr>
              <a:t>Sensitivity = 0.91</a:t>
            </a:r>
          </a:p>
          <a:p>
            <a:pPr marL="742950" lvl="1" indent="-285750" algn="l">
              <a:buFont typeface="Arial" panose="020B0604020202020204" pitchFamily="34" charset="0"/>
              <a:buChar char="•"/>
            </a:pPr>
            <a:r>
              <a:rPr lang="en-US" b="0" i="0" dirty="0">
                <a:solidFill>
                  <a:srgbClr val="000000"/>
                </a:solidFill>
                <a:effectLst/>
                <a:latin typeface="Helvetica Neue"/>
              </a:rPr>
              <a:t>Specificity = 0.88</a:t>
            </a:r>
          </a:p>
          <a:p>
            <a:pPr algn="l">
              <a:buFont typeface="Arial" panose="020B0604020202020204" pitchFamily="34" charset="0"/>
              <a:buChar char="•"/>
            </a:pPr>
            <a:r>
              <a:rPr lang="en-US" b="0" i="0" dirty="0">
                <a:solidFill>
                  <a:srgbClr val="000000"/>
                </a:solidFill>
                <a:effectLst/>
                <a:latin typeface="Helvetica Neue"/>
              </a:rPr>
              <a:t>Test set</a:t>
            </a:r>
          </a:p>
          <a:p>
            <a:pPr marL="742950" lvl="1" indent="-285750" algn="l">
              <a:buFont typeface="Arial" panose="020B0604020202020204" pitchFamily="34" charset="0"/>
              <a:buChar char="•"/>
            </a:pPr>
            <a:r>
              <a:rPr lang="en-US" b="0" i="0" dirty="0">
                <a:solidFill>
                  <a:srgbClr val="000000"/>
                </a:solidFill>
                <a:effectLst/>
                <a:latin typeface="Helvetica Neue"/>
              </a:rPr>
              <a:t>Accuracy = 0.86</a:t>
            </a:r>
          </a:p>
          <a:p>
            <a:pPr marL="742950" lvl="1" indent="-285750" algn="l">
              <a:buFont typeface="Arial" panose="020B0604020202020204" pitchFamily="34" charset="0"/>
              <a:buChar char="•"/>
            </a:pPr>
            <a:r>
              <a:rPr lang="en-US" b="0" i="0" dirty="0">
                <a:solidFill>
                  <a:srgbClr val="000000"/>
                </a:solidFill>
                <a:effectLst/>
                <a:latin typeface="Helvetica Neue"/>
              </a:rPr>
              <a:t>Sensitivity = 0.70</a:t>
            </a:r>
          </a:p>
          <a:p>
            <a:pPr marL="742950" lvl="1" indent="-285750" algn="l">
              <a:buFont typeface="Arial" panose="020B0604020202020204" pitchFamily="34" charset="0"/>
              <a:buChar char="•"/>
            </a:pPr>
            <a:r>
              <a:rPr lang="en-US" b="0" i="0" dirty="0">
                <a:solidFill>
                  <a:srgbClr val="000000"/>
                </a:solidFill>
                <a:effectLst/>
                <a:latin typeface="Helvetica Neue"/>
              </a:rPr>
              <a:t>Specificity = 0.87</a:t>
            </a:r>
          </a:p>
          <a:p>
            <a:pPr algn="l"/>
            <a:r>
              <a:rPr lang="en-US" b="0" i="0" dirty="0">
                <a:solidFill>
                  <a:srgbClr val="000000"/>
                </a:solidFill>
                <a:effectLst/>
                <a:latin typeface="Helvetica Neue"/>
              </a:rPr>
              <a:t>As per the model performance that the Sensitivity has been decreased while evaluating the model on the test set. However, the accuracy &amp; specificity is quite good in the test set.</a:t>
            </a:r>
          </a:p>
          <a:p>
            <a:endParaRPr lang="en-IN" dirty="0"/>
          </a:p>
        </p:txBody>
      </p:sp>
    </p:spTree>
    <p:extLst>
      <p:ext uri="{BB962C8B-B14F-4D97-AF65-F5344CB8AC3E}">
        <p14:creationId xmlns:p14="http://schemas.microsoft.com/office/powerpoint/2010/main" val="118530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F3E6-ABFC-0950-C69E-5991738083D6}"/>
              </a:ext>
            </a:extLst>
          </p:cNvPr>
          <p:cNvSpPr>
            <a:spLocks noGrp="1"/>
          </p:cNvSpPr>
          <p:nvPr>
            <p:ph type="title"/>
          </p:nvPr>
        </p:nvSpPr>
        <p:spPr/>
        <p:txBody>
          <a:bodyPr>
            <a:normAutofit/>
          </a:bodyPr>
          <a:lstStyle/>
          <a:p>
            <a:r>
              <a:rPr lang="en-IN" sz="4500" dirty="0">
                <a:solidFill>
                  <a:srgbClr val="45526C"/>
                </a:solidFill>
                <a:latin typeface="circular"/>
              </a:rPr>
              <a:t>Random Forest with PCA</a:t>
            </a:r>
            <a:br>
              <a:rPr lang="en-IN" sz="4500" dirty="0">
                <a:solidFill>
                  <a:srgbClr val="45526C"/>
                </a:solidFill>
                <a:latin typeface="circular"/>
              </a:rPr>
            </a:br>
            <a:r>
              <a:rPr lang="en-US" sz="2400" dirty="0">
                <a:solidFill>
                  <a:srgbClr val="45526C"/>
                </a:solidFill>
                <a:latin typeface="circular"/>
              </a:rPr>
              <a:t>Model summary</a:t>
            </a:r>
            <a:endParaRPr lang="en-IN" dirty="0"/>
          </a:p>
        </p:txBody>
      </p:sp>
      <p:sp>
        <p:nvSpPr>
          <p:cNvPr id="3" name="Content Placeholder 2">
            <a:extLst>
              <a:ext uri="{FF2B5EF4-FFF2-40B4-BE49-F238E27FC236}">
                <a16:creationId xmlns:a16="http://schemas.microsoft.com/office/drawing/2014/main" id="{2510AE12-DDB7-8A48-ACD2-2305F4639643}"/>
              </a:ext>
            </a:extLst>
          </p:cNvPr>
          <p:cNvSpPr>
            <a:spLocks noGrp="1"/>
          </p:cNvSpPr>
          <p:nvPr>
            <p:ph idx="1"/>
          </p:nvPr>
        </p:nvSpPr>
        <p:spPr/>
        <p:txBody>
          <a:bodyPr>
            <a:normAutofit lnSpcReduction="10000"/>
          </a:bodyPr>
          <a:lstStyle/>
          <a:p>
            <a:pPr algn="l"/>
            <a:r>
              <a:rPr lang="en-US" b="1" i="1" dirty="0">
                <a:solidFill>
                  <a:srgbClr val="000000"/>
                </a:solidFill>
                <a:effectLst/>
                <a:latin typeface="Helvetica Neue"/>
              </a:rPr>
              <a:t>Model summary</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Train set</a:t>
            </a:r>
          </a:p>
          <a:p>
            <a:pPr marL="742950" lvl="1" indent="-285750" algn="l">
              <a:buFont typeface="Arial" panose="020B0604020202020204" pitchFamily="34" charset="0"/>
              <a:buChar char="•"/>
            </a:pPr>
            <a:r>
              <a:rPr lang="en-US" b="0" i="0" dirty="0">
                <a:solidFill>
                  <a:srgbClr val="000000"/>
                </a:solidFill>
                <a:effectLst/>
                <a:latin typeface="Helvetica Neue"/>
              </a:rPr>
              <a:t>Accuracy = 0.84</a:t>
            </a:r>
          </a:p>
          <a:p>
            <a:pPr marL="742950" lvl="1" indent="-285750" algn="l">
              <a:buFont typeface="Arial" panose="020B0604020202020204" pitchFamily="34" charset="0"/>
              <a:buChar char="•"/>
            </a:pPr>
            <a:r>
              <a:rPr lang="en-US" b="0" i="0" dirty="0">
                <a:solidFill>
                  <a:srgbClr val="000000"/>
                </a:solidFill>
                <a:effectLst/>
                <a:latin typeface="Helvetica Neue"/>
              </a:rPr>
              <a:t>Sensitivity = 0.88</a:t>
            </a:r>
          </a:p>
          <a:p>
            <a:pPr marL="742950" lvl="1" indent="-285750" algn="l">
              <a:buFont typeface="Arial" panose="020B0604020202020204" pitchFamily="34" charset="0"/>
              <a:buChar char="•"/>
            </a:pPr>
            <a:r>
              <a:rPr lang="en-US" b="0" i="0" dirty="0">
                <a:solidFill>
                  <a:srgbClr val="000000"/>
                </a:solidFill>
                <a:effectLst/>
                <a:latin typeface="Helvetica Neue"/>
              </a:rPr>
              <a:t>Specificity = 0.80</a:t>
            </a:r>
          </a:p>
          <a:p>
            <a:pPr algn="l">
              <a:buFont typeface="Arial" panose="020B0604020202020204" pitchFamily="34" charset="0"/>
              <a:buChar char="•"/>
            </a:pPr>
            <a:r>
              <a:rPr lang="en-US" b="0" i="0" dirty="0">
                <a:solidFill>
                  <a:srgbClr val="000000"/>
                </a:solidFill>
                <a:effectLst/>
                <a:latin typeface="Helvetica Neue"/>
              </a:rPr>
              <a:t>Test set</a:t>
            </a:r>
          </a:p>
          <a:p>
            <a:pPr marL="742950" lvl="1" indent="-285750" algn="l">
              <a:buFont typeface="Arial" panose="020B0604020202020204" pitchFamily="34" charset="0"/>
              <a:buChar char="•"/>
            </a:pPr>
            <a:r>
              <a:rPr lang="en-US" b="0" i="0" dirty="0">
                <a:solidFill>
                  <a:srgbClr val="000000"/>
                </a:solidFill>
                <a:effectLst/>
                <a:latin typeface="Helvetica Neue"/>
              </a:rPr>
              <a:t>Accuracy = 0.80</a:t>
            </a:r>
          </a:p>
          <a:p>
            <a:pPr marL="742950" lvl="1" indent="-285750" algn="l">
              <a:buFont typeface="Arial" panose="020B0604020202020204" pitchFamily="34" charset="0"/>
              <a:buChar char="•"/>
            </a:pPr>
            <a:r>
              <a:rPr lang="en-US" b="0" i="0" dirty="0">
                <a:solidFill>
                  <a:srgbClr val="000000"/>
                </a:solidFill>
                <a:effectLst/>
                <a:latin typeface="Helvetica Neue"/>
              </a:rPr>
              <a:t>Sensitivity = 0.75</a:t>
            </a:r>
          </a:p>
          <a:p>
            <a:pPr marL="742950" lvl="1" indent="-285750" algn="l">
              <a:buFont typeface="Arial" panose="020B0604020202020204" pitchFamily="34" charset="0"/>
              <a:buChar char="•"/>
            </a:pPr>
            <a:r>
              <a:rPr lang="en-US" b="0" i="0" dirty="0">
                <a:solidFill>
                  <a:srgbClr val="000000"/>
                </a:solidFill>
                <a:effectLst/>
                <a:latin typeface="Helvetica Neue"/>
              </a:rPr>
              <a:t>Specificity = 0.80</a:t>
            </a:r>
          </a:p>
          <a:p>
            <a:pPr algn="l"/>
            <a:r>
              <a:rPr lang="en-US" dirty="0">
                <a:solidFill>
                  <a:srgbClr val="000000"/>
                </a:solidFill>
                <a:latin typeface="Helvetica Neue"/>
              </a:rPr>
              <a:t>T</a:t>
            </a:r>
            <a:r>
              <a:rPr lang="en-US" b="0" i="0" dirty="0">
                <a:solidFill>
                  <a:srgbClr val="000000"/>
                </a:solidFill>
                <a:effectLst/>
                <a:latin typeface="Helvetica Neue"/>
              </a:rPr>
              <a:t>he Sensitivity has decreased while evaluating the model on the test set. However, the accuracy &amp; specificity is quite good in the test set.</a:t>
            </a:r>
          </a:p>
          <a:p>
            <a:endParaRPr lang="en-IN" dirty="0"/>
          </a:p>
        </p:txBody>
      </p:sp>
    </p:spTree>
    <p:extLst>
      <p:ext uri="{BB962C8B-B14F-4D97-AF65-F5344CB8AC3E}">
        <p14:creationId xmlns:p14="http://schemas.microsoft.com/office/powerpoint/2010/main" val="208513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9D97-7615-62EE-B796-A44860B9D28B}"/>
              </a:ext>
            </a:extLst>
          </p:cNvPr>
          <p:cNvSpPr>
            <a:spLocks noGrp="1"/>
          </p:cNvSpPr>
          <p:nvPr>
            <p:ph type="title"/>
          </p:nvPr>
        </p:nvSpPr>
        <p:spPr/>
        <p:txBody>
          <a:bodyPr>
            <a:normAutofit/>
          </a:bodyPr>
          <a:lstStyle/>
          <a:p>
            <a:r>
              <a:rPr lang="en-IN" dirty="0">
                <a:solidFill>
                  <a:srgbClr val="45526C"/>
                </a:solidFill>
                <a:latin typeface="circular"/>
              </a:rPr>
              <a:t>Problem Statement</a:t>
            </a:r>
            <a:endParaRPr lang="en-IN" dirty="0"/>
          </a:p>
        </p:txBody>
      </p:sp>
      <p:sp>
        <p:nvSpPr>
          <p:cNvPr id="3" name="Content Placeholder 2">
            <a:extLst>
              <a:ext uri="{FF2B5EF4-FFF2-40B4-BE49-F238E27FC236}">
                <a16:creationId xmlns:a16="http://schemas.microsoft.com/office/drawing/2014/main" id="{F4565012-A7C9-B6EE-F6A9-2D1428CE277E}"/>
              </a:ext>
            </a:extLst>
          </p:cNvPr>
          <p:cNvSpPr>
            <a:spLocks noGrp="1"/>
          </p:cNvSpPr>
          <p:nvPr>
            <p:ph idx="1"/>
          </p:nvPr>
        </p:nvSpPr>
        <p:spPr/>
        <p:txBody>
          <a:bodyPr/>
          <a:lstStyle/>
          <a:p>
            <a:pPr algn="just"/>
            <a:r>
              <a:rPr lang="en-US" dirty="0"/>
              <a:t>Identify customers who are at a high risk of churn along with the main indicators contributing to the churn. Its important for the revenue growth to retain highly profitable customers, so the main objective of the company is to be able to predict the customers who are likely to churn.</a:t>
            </a:r>
          </a:p>
          <a:p>
            <a:pPr algn="just"/>
            <a:endParaRPr lang="en-US" dirty="0"/>
          </a:p>
          <a:p>
            <a:pPr algn="just"/>
            <a:r>
              <a:rPr lang="en-US" dirty="0"/>
              <a:t>The business objective is to predict the churn in the last (i.e. the ninth) month using the data (features) from the first three months. To do this task well, understanding the typical customer </a:t>
            </a:r>
            <a:r>
              <a:rPr lang="en-US" dirty="0" err="1"/>
              <a:t>behaviour</a:t>
            </a:r>
            <a:r>
              <a:rPr lang="en-US" dirty="0"/>
              <a:t> during churn will be helpful.</a:t>
            </a:r>
            <a:endParaRPr lang="en-IN" dirty="0"/>
          </a:p>
        </p:txBody>
      </p:sp>
    </p:spTree>
    <p:extLst>
      <p:ext uri="{BB962C8B-B14F-4D97-AF65-F5344CB8AC3E}">
        <p14:creationId xmlns:p14="http://schemas.microsoft.com/office/powerpoint/2010/main" val="165990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7269-206D-9F04-D515-CEE89E12C170}"/>
              </a:ext>
            </a:extLst>
          </p:cNvPr>
          <p:cNvSpPr>
            <a:spLocks noGrp="1"/>
          </p:cNvSpPr>
          <p:nvPr>
            <p:ph type="title"/>
          </p:nvPr>
        </p:nvSpPr>
        <p:spPr/>
        <p:txBody>
          <a:bodyPr/>
          <a:lstStyle/>
          <a:p>
            <a:r>
              <a:rPr lang="en-US" sz="5400" dirty="0">
                <a:solidFill>
                  <a:srgbClr val="45526C"/>
                </a:solidFill>
                <a:latin typeface="circular"/>
              </a:rPr>
              <a:t>Conclusion with PCA</a:t>
            </a:r>
            <a:endParaRPr lang="en-IN" sz="5400" dirty="0">
              <a:solidFill>
                <a:srgbClr val="45526C"/>
              </a:solidFill>
              <a:latin typeface="circular"/>
            </a:endParaRPr>
          </a:p>
        </p:txBody>
      </p:sp>
      <p:sp>
        <p:nvSpPr>
          <p:cNvPr id="3" name="Content Placeholder 2">
            <a:extLst>
              <a:ext uri="{FF2B5EF4-FFF2-40B4-BE49-F238E27FC236}">
                <a16:creationId xmlns:a16="http://schemas.microsoft.com/office/drawing/2014/main" id="{52036A48-CF8B-9BEF-6DE8-83C3AC22FE08}"/>
              </a:ext>
            </a:extLst>
          </p:cNvPr>
          <p:cNvSpPr>
            <a:spLocks noGrp="1"/>
          </p:cNvSpPr>
          <p:nvPr>
            <p:ph idx="1"/>
          </p:nvPr>
        </p:nvSpPr>
        <p:spPr/>
        <p:txBody>
          <a:bodyPr/>
          <a:lstStyle/>
          <a:p>
            <a:r>
              <a:rPr lang="en-US" dirty="0"/>
              <a:t>After trying different models we can see that for achieving the best sensitivity, which is the goal, the classic Logistic regression or the SVM models performs well. For both the models the sensitivity was approximately 81%. Also we have good accuracy of approximately 85%.</a:t>
            </a:r>
            <a:endParaRPr lang="en-IN" dirty="0"/>
          </a:p>
        </p:txBody>
      </p:sp>
    </p:spTree>
    <p:extLst>
      <p:ext uri="{BB962C8B-B14F-4D97-AF65-F5344CB8AC3E}">
        <p14:creationId xmlns:p14="http://schemas.microsoft.com/office/powerpoint/2010/main" val="117441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36A3-481C-6673-90AF-D4683D9F1612}"/>
              </a:ext>
            </a:extLst>
          </p:cNvPr>
          <p:cNvSpPr>
            <a:spLocks noGrp="1"/>
          </p:cNvSpPr>
          <p:nvPr>
            <p:ph type="title"/>
          </p:nvPr>
        </p:nvSpPr>
        <p:spPr/>
        <p:txBody>
          <a:bodyPr/>
          <a:lstStyle/>
          <a:p>
            <a:r>
              <a:rPr lang="en-IN" sz="5400" dirty="0">
                <a:solidFill>
                  <a:srgbClr val="45526C"/>
                </a:solidFill>
                <a:latin typeface="circular"/>
              </a:rPr>
              <a:t>Logistic regression</a:t>
            </a:r>
          </a:p>
        </p:txBody>
      </p:sp>
      <p:sp>
        <p:nvSpPr>
          <p:cNvPr id="3" name="Content Placeholder 2">
            <a:extLst>
              <a:ext uri="{FF2B5EF4-FFF2-40B4-BE49-F238E27FC236}">
                <a16:creationId xmlns:a16="http://schemas.microsoft.com/office/drawing/2014/main" id="{D1C57A7F-D4BB-387D-CB3C-AE999816137C}"/>
              </a:ext>
            </a:extLst>
          </p:cNvPr>
          <p:cNvSpPr>
            <a:spLocks noGrp="1"/>
          </p:cNvSpPr>
          <p:nvPr>
            <p:ph idx="1"/>
          </p:nvPr>
        </p:nvSpPr>
        <p:spPr>
          <a:xfrm>
            <a:off x="4233671" y="1898218"/>
            <a:ext cx="6464809" cy="4023360"/>
          </a:xfrm>
        </p:spPr>
        <p:txBody>
          <a:bodyPr>
            <a:normAutofit fontScale="92500" lnSpcReduction="10000"/>
          </a:bodyPr>
          <a:lstStyle/>
          <a:p>
            <a:r>
              <a:rPr lang="en-US" dirty="0"/>
              <a:t>Analysis of the curve</a:t>
            </a:r>
          </a:p>
          <a:p>
            <a:r>
              <a:rPr lang="en-US" dirty="0"/>
              <a:t>Accuracy - Becomes stable around 0.6 </a:t>
            </a:r>
          </a:p>
          <a:p>
            <a:r>
              <a:rPr lang="en-US" dirty="0"/>
              <a:t>Sensitivity - Decreases with the increased probability. </a:t>
            </a:r>
          </a:p>
          <a:p>
            <a:r>
              <a:rPr lang="en-US" dirty="0"/>
              <a:t>Specificity - Increases with the increasing probability.</a:t>
            </a:r>
          </a:p>
          <a:p>
            <a:r>
              <a:rPr lang="en-US" dirty="0"/>
              <a:t>At point 0.6 the three parameters cut each other, we can see that there is a balance between sensitivity &amp; specificity with a good accuracy.</a:t>
            </a:r>
          </a:p>
          <a:p>
            <a:r>
              <a:rPr lang="en-US" dirty="0"/>
              <a:t>Here we are intended to achieve better sensitivity than accuracy and specificity. Though as per the above curve, we should take 0.6 as the optimum probability cutoff, we can take 0.5 for achieving higher sensitivity, which is the Ultimate goal.</a:t>
            </a:r>
            <a:endParaRPr lang="en-IN" dirty="0"/>
          </a:p>
        </p:txBody>
      </p:sp>
      <p:pic>
        <p:nvPicPr>
          <p:cNvPr id="6" name="Picture 5">
            <a:extLst>
              <a:ext uri="{FF2B5EF4-FFF2-40B4-BE49-F238E27FC236}">
                <a16:creationId xmlns:a16="http://schemas.microsoft.com/office/drawing/2014/main" id="{7A94CCCC-CB08-500D-2585-5233C22A1801}"/>
              </a:ext>
            </a:extLst>
          </p:cNvPr>
          <p:cNvPicPr>
            <a:picLocks noChangeAspect="1"/>
          </p:cNvPicPr>
          <p:nvPr/>
        </p:nvPicPr>
        <p:blipFill rotWithShape="1">
          <a:blip r:embed="rId2"/>
          <a:srcRect l="18675" t="38268" r="44050" b="12266"/>
          <a:stretch/>
        </p:blipFill>
        <p:spPr>
          <a:xfrm>
            <a:off x="704088" y="1898218"/>
            <a:ext cx="3483864" cy="2600631"/>
          </a:xfrm>
          <a:prstGeom prst="rect">
            <a:avLst/>
          </a:prstGeom>
        </p:spPr>
      </p:pic>
      <p:pic>
        <p:nvPicPr>
          <p:cNvPr id="7" name="Picture 6">
            <a:extLst>
              <a:ext uri="{FF2B5EF4-FFF2-40B4-BE49-F238E27FC236}">
                <a16:creationId xmlns:a16="http://schemas.microsoft.com/office/drawing/2014/main" id="{42D4A543-C161-7A39-5F8B-2C275A51C90E}"/>
              </a:ext>
            </a:extLst>
          </p:cNvPr>
          <p:cNvPicPr>
            <a:picLocks noChangeAspect="1"/>
          </p:cNvPicPr>
          <p:nvPr/>
        </p:nvPicPr>
        <p:blipFill rotWithShape="1">
          <a:blip r:embed="rId3"/>
          <a:srcRect l="19425" t="35600" r="48775" b="11333"/>
          <a:stretch/>
        </p:blipFill>
        <p:spPr>
          <a:xfrm>
            <a:off x="914400" y="4498849"/>
            <a:ext cx="2304288" cy="2162987"/>
          </a:xfrm>
          <a:prstGeom prst="rect">
            <a:avLst/>
          </a:prstGeom>
        </p:spPr>
      </p:pic>
      <p:sp>
        <p:nvSpPr>
          <p:cNvPr id="9" name="TextBox 8">
            <a:extLst>
              <a:ext uri="{FF2B5EF4-FFF2-40B4-BE49-F238E27FC236}">
                <a16:creationId xmlns:a16="http://schemas.microsoft.com/office/drawing/2014/main" id="{7461F417-2A73-B944-C93F-6818281D2376}"/>
              </a:ext>
            </a:extLst>
          </p:cNvPr>
          <p:cNvSpPr txBox="1"/>
          <p:nvPr/>
        </p:nvSpPr>
        <p:spPr>
          <a:xfrm>
            <a:off x="3129534" y="6088118"/>
            <a:ext cx="6094476" cy="369332"/>
          </a:xfrm>
          <a:prstGeom prst="rect">
            <a:avLst/>
          </a:prstGeom>
          <a:noFill/>
        </p:spPr>
        <p:txBody>
          <a:bodyPr wrap="square">
            <a:spAutoFit/>
          </a:bodyPr>
          <a:lstStyle/>
          <a:p>
            <a:r>
              <a:rPr lang="en-US" b="0" i="0" dirty="0">
                <a:solidFill>
                  <a:srgbClr val="000000"/>
                </a:solidFill>
                <a:effectLst/>
                <a:latin typeface="Helvetica Neue"/>
              </a:rPr>
              <a:t>ROC curve is closer to 1, which is the Gini of the model.</a:t>
            </a:r>
            <a:endParaRPr lang="en-IN" dirty="0"/>
          </a:p>
        </p:txBody>
      </p:sp>
    </p:spTree>
    <p:extLst>
      <p:ext uri="{BB962C8B-B14F-4D97-AF65-F5344CB8AC3E}">
        <p14:creationId xmlns:p14="http://schemas.microsoft.com/office/powerpoint/2010/main" val="2837126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9A43-4C05-FC70-0999-A8EFE8C6E38F}"/>
              </a:ext>
            </a:extLst>
          </p:cNvPr>
          <p:cNvSpPr>
            <a:spLocks noGrp="1"/>
          </p:cNvSpPr>
          <p:nvPr>
            <p:ph type="title"/>
          </p:nvPr>
        </p:nvSpPr>
        <p:spPr/>
        <p:txBody>
          <a:bodyPr>
            <a:normAutofit/>
          </a:bodyPr>
          <a:lstStyle/>
          <a:p>
            <a:r>
              <a:rPr lang="en-IN" sz="4800" dirty="0">
                <a:solidFill>
                  <a:srgbClr val="45526C"/>
                </a:solidFill>
                <a:latin typeface="circular"/>
              </a:rPr>
              <a:t>Logistic regression</a:t>
            </a:r>
            <a:br>
              <a:rPr lang="en-IN" sz="4800" dirty="0">
                <a:solidFill>
                  <a:srgbClr val="45526C"/>
                </a:solidFill>
                <a:latin typeface="circular"/>
              </a:rPr>
            </a:br>
            <a:r>
              <a:rPr lang="en-US" sz="2000" dirty="0">
                <a:solidFill>
                  <a:srgbClr val="45526C"/>
                </a:solidFill>
                <a:latin typeface="circular"/>
              </a:rPr>
              <a:t>Model summary</a:t>
            </a:r>
            <a:endParaRPr lang="en-IN" dirty="0"/>
          </a:p>
        </p:txBody>
      </p:sp>
      <p:sp>
        <p:nvSpPr>
          <p:cNvPr id="3" name="Content Placeholder 2">
            <a:extLst>
              <a:ext uri="{FF2B5EF4-FFF2-40B4-BE49-F238E27FC236}">
                <a16:creationId xmlns:a16="http://schemas.microsoft.com/office/drawing/2014/main" id="{028438B6-401F-7431-72A9-5CFC2AB0ABA5}"/>
              </a:ext>
            </a:extLst>
          </p:cNvPr>
          <p:cNvSpPr>
            <a:spLocks noGrp="1"/>
          </p:cNvSpPr>
          <p:nvPr>
            <p:ph idx="1"/>
          </p:nvPr>
        </p:nvSpPr>
        <p:spPr/>
        <p:txBody>
          <a:bodyPr>
            <a:normAutofit lnSpcReduction="10000"/>
          </a:bodyPr>
          <a:lstStyle/>
          <a:p>
            <a:pPr algn="l"/>
            <a:r>
              <a:rPr lang="en-US" b="1" i="1" dirty="0">
                <a:solidFill>
                  <a:srgbClr val="000000"/>
                </a:solidFill>
                <a:effectLst/>
                <a:latin typeface="Helvetica Neue"/>
              </a:rPr>
              <a:t>Model summary</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Train set</a:t>
            </a:r>
          </a:p>
          <a:p>
            <a:pPr marL="742950" lvl="1" indent="-285750" algn="l">
              <a:buFont typeface="Arial" panose="020B0604020202020204" pitchFamily="34" charset="0"/>
              <a:buChar char="•"/>
            </a:pPr>
            <a:r>
              <a:rPr lang="en-US" b="0" i="0" dirty="0">
                <a:solidFill>
                  <a:srgbClr val="000000"/>
                </a:solidFill>
                <a:effectLst/>
                <a:latin typeface="Helvetica Neue"/>
              </a:rPr>
              <a:t>Accuracy = 0.84</a:t>
            </a:r>
          </a:p>
          <a:p>
            <a:pPr marL="742950" lvl="1" indent="-285750" algn="l">
              <a:buFont typeface="Arial" panose="020B0604020202020204" pitchFamily="34" charset="0"/>
              <a:buChar char="•"/>
            </a:pPr>
            <a:r>
              <a:rPr lang="en-US" b="0" i="0" dirty="0">
                <a:solidFill>
                  <a:srgbClr val="000000"/>
                </a:solidFill>
                <a:effectLst/>
                <a:latin typeface="Helvetica Neue"/>
              </a:rPr>
              <a:t>Sensitivity = 0.81</a:t>
            </a:r>
          </a:p>
          <a:p>
            <a:pPr marL="742950" lvl="1" indent="-285750" algn="l">
              <a:buFont typeface="Arial" panose="020B0604020202020204" pitchFamily="34" charset="0"/>
              <a:buChar char="•"/>
            </a:pPr>
            <a:r>
              <a:rPr lang="en-US" b="0" i="0" dirty="0">
                <a:solidFill>
                  <a:srgbClr val="000000"/>
                </a:solidFill>
                <a:effectLst/>
                <a:latin typeface="Helvetica Neue"/>
              </a:rPr>
              <a:t>Specificity = 0.83</a:t>
            </a:r>
          </a:p>
          <a:p>
            <a:pPr algn="l">
              <a:buFont typeface="Arial" panose="020B0604020202020204" pitchFamily="34" charset="0"/>
              <a:buChar char="•"/>
            </a:pPr>
            <a:r>
              <a:rPr lang="en-US" b="0" i="0" dirty="0">
                <a:solidFill>
                  <a:srgbClr val="000000"/>
                </a:solidFill>
                <a:effectLst/>
                <a:latin typeface="Helvetica Neue"/>
              </a:rPr>
              <a:t>Test set</a:t>
            </a:r>
          </a:p>
          <a:p>
            <a:pPr marL="742950" lvl="1" indent="-285750" algn="l">
              <a:buFont typeface="Arial" panose="020B0604020202020204" pitchFamily="34" charset="0"/>
              <a:buChar char="•"/>
            </a:pPr>
            <a:r>
              <a:rPr lang="en-US" b="0" i="0" dirty="0">
                <a:solidFill>
                  <a:srgbClr val="000000"/>
                </a:solidFill>
                <a:effectLst/>
                <a:latin typeface="Helvetica Neue"/>
              </a:rPr>
              <a:t>Accuracy = 0.78</a:t>
            </a:r>
          </a:p>
          <a:p>
            <a:pPr marL="742950" lvl="1" indent="-285750" algn="l">
              <a:buFont typeface="Arial" panose="020B0604020202020204" pitchFamily="34" charset="0"/>
              <a:buChar char="•"/>
            </a:pPr>
            <a:r>
              <a:rPr lang="en-US" b="0" i="0" dirty="0">
                <a:solidFill>
                  <a:srgbClr val="000000"/>
                </a:solidFill>
                <a:effectLst/>
                <a:latin typeface="Helvetica Neue"/>
              </a:rPr>
              <a:t>Sensitivity = 0.82</a:t>
            </a:r>
          </a:p>
          <a:p>
            <a:pPr marL="742950" lvl="1" indent="-285750" algn="l">
              <a:buFont typeface="Arial" panose="020B0604020202020204" pitchFamily="34" charset="0"/>
              <a:buChar char="•"/>
            </a:pPr>
            <a:r>
              <a:rPr lang="en-US" b="0" i="0" dirty="0">
                <a:solidFill>
                  <a:srgbClr val="000000"/>
                </a:solidFill>
                <a:effectLst/>
                <a:latin typeface="Helvetica Neue"/>
              </a:rPr>
              <a:t>Specificity = 0.78</a:t>
            </a:r>
          </a:p>
          <a:p>
            <a:pPr algn="l"/>
            <a:r>
              <a:rPr lang="en-US" b="0" i="0" dirty="0">
                <a:solidFill>
                  <a:srgbClr val="000000"/>
                </a:solidFill>
                <a:effectLst/>
                <a:latin typeface="Helvetica Neue"/>
              </a:rPr>
              <a:t>Overall, the model is performing well in the test set, basis the learning from the train set.</a:t>
            </a:r>
          </a:p>
          <a:p>
            <a:endParaRPr lang="en-IN" dirty="0"/>
          </a:p>
        </p:txBody>
      </p:sp>
    </p:spTree>
    <p:extLst>
      <p:ext uri="{BB962C8B-B14F-4D97-AF65-F5344CB8AC3E}">
        <p14:creationId xmlns:p14="http://schemas.microsoft.com/office/powerpoint/2010/main" val="116233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7B59-81EA-10D5-1918-FDE81FBB72DC}"/>
              </a:ext>
            </a:extLst>
          </p:cNvPr>
          <p:cNvSpPr>
            <a:spLocks noGrp="1"/>
          </p:cNvSpPr>
          <p:nvPr>
            <p:ph type="title"/>
          </p:nvPr>
        </p:nvSpPr>
        <p:spPr/>
        <p:txBody>
          <a:bodyPr/>
          <a:lstStyle/>
          <a:p>
            <a:r>
              <a:rPr lang="en-US" sz="4800" dirty="0">
                <a:solidFill>
                  <a:srgbClr val="45526C"/>
                </a:solidFill>
                <a:latin typeface="circular"/>
              </a:rPr>
              <a:t>Conclusion without PCA</a:t>
            </a:r>
            <a:endParaRPr lang="en-IN" dirty="0"/>
          </a:p>
        </p:txBody>
      </p:sp>
      <p:sp>
        <p:nvSpPr>
          <p:cNvPr id="3" name="Content Placeholder 2">
            <a:extLst>
              <a:ext uri="{FF2B5EF4-FFF2-40B4-BE49-F238E27FC236}">
                <a16:creationId xmlns:a16="http://schemas.microsoft.com/office/drawing/2014/main" id="{272E7EB9-6BFD-0B36-9819-0E1C7120F9F4}"/>
              </a:ext>
            </a:extLst>
          </p:cNvPr>
          <p:cNvSpPr>
            <a:spLocks noGrp="1"/>
          </p:cNvSpPr>
          <p:nvPr>
            <p:ph idx="1"/>
          </p:nvPr>
        </p:nvSpPr>
        <p:spPr/>
        <p:txBody>
          <a:bodyPr/>
          <a:lstStyle/>
          <a:p>
            <a:pPr algn="l"/>
            <a:r>
              <a:rPr lang="en-US" b="0" i="0" dirty="0">
                <a:solidFill>
                  <a:srgbClr val="000000"/>
                </a:solidFill>
                <a:effectLst/>
                <a:latin typeface="Helvetica Neue"/>
              </a:rPr>
              <a:t>The logistic model with no PCA has good sensitivity and accuracy as per the analysis so far, which are comparable to the models with PCA. Hence, we can go for the more simplistic model such as logistic regression without PCA which explains the important predictor variables as well as the significance of each variable. The model also helps us to identify the variables which should be act upon for making the decision on to be churned customers. Hence, the model is more relevant in terms of explaining to the business.</a:t>
            </a:r>
          </a:p>
          <a:p>
            <a:endParaRPr lang="en-IN" dirty="0"/>
          </a:p>
        </p:txBody>
      </p:sp>
    </p:spTree>
    <p:extLst>
      <p:ext uri="{BB962C8B-B14F-4D97-AF65-F5344CB8AC3E}">
        <p14:creationId xmlns:p14="http://schemas.microsoft.com/office/powerpoint/2010/main" val="82036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C5C1-C778-FAB3-A3F8-CFB3A07B555F}"/>
              </a:ext>
            </a:extLst>
          </p:cNvPr>
          <p:cNvSpPr>
            <a:spLocks noGrp="1"/>
          </p:cNvSpPr>
          <p:nvPr>
            <p:ph type="title"/>
          </p:nvPr>
        </p:nvSpPr>
        <p:spPr/>
        <p:txBody>
          <a:bodyPr/>
          <a:lstStyle/>
          <a:p>
            <a:r>
              <a:rPr lang="en-IN" dirty="0">
                <a:solidFill>
                  <a:srgbClr val="45526C"/>
                </a:solidFill>
                <a:latin typeface="circular"/>
              </a:rPr>
              <a:t>Recommendation</a:t>
            </a:r>
          </a:p>
        </p:txBody>
      </p:sp>
      <p:sp>
        <p:nvSpPr>
          <p:cNvPr id="3" name="Content Placeholder 2">
            <a:extLst>
              <a:ext uri="{FF2B5EF4-FFF2-40B4-BE49-F238E27FC236}">
                <a16:creationId xmlns:a16="http://schemas.microsoft.com/office/drawing/2014/main" id="{DA616FDB-F986-6289-83CB-A607480496CF}"/>
              </a:ext>
            </a:extLst>
          </p:cNvPr>
          <p:cNvSpPr>
            <a:spLocks noGrp="1"/>
          </p:cNvSpPr>
          <p:nvPr>
            <p:ph idx="1"/>
          </p:nvPr>
        </p:nvSpPr>
        <p:spPr>
          <a:xfrm>
            <a:off x="5788241" y="2286000"/>
            <a:ext cx="4955960" cy="4023360"/>
          </a:xfrm>
        </p:spPr>
        <p:txBody>
          <a:bodyPr/>
          <a:lstStyle/>
          <a:p>
            <a:r>
              <a:rPr lang="en-US" b="0" i="0" dirty="0">
                <a:solidFill>
                  <a:srgbClr val="000000"/>
                </a:solidFill>
                <a:effectLst/>
                <a:latin typeface="Helvetica Neue"/>
              </a:rPr>
              <a:t>Here are few top variables selected in the logistic regression model.</a:t>
            </a:r>
          </a:p>
          <a:p>
            <a:pPr algn="l"/>
            <a:r>
              <a:rPr lang="en-US" b="0" i="0" dirty="0">
                <a:solidFill>
                  <a:srgbClr val="000000"/>
                </a:solidFill>
                <a:effectLst/>
                <a:latin typeface="Helvetica Neue"/>
              </a:rPr>
              <a:t>We can see most of the top variables have negative coefficients, which means the variables are inversely correlated with the churn probability.</a:t>
            </a:r>
          </a:p>
          <a:p>
            <a:pPr algn="l"/>
            <a:r>
              <a:rPr lang="en-US" b="0" i="0" dirty="0">
                <a:solidFill>
                  <a:srgbClr val="000000"/>
                </a:solidFill>
                <a:effectLst/>
                <a:latin typeface="Helvetica Neue"/>
              </a:rPr>
              <a:t>E.g.:- If the local incoming MOU (loc_ic_mou_8) is lesser in the month of August than any other month, there are higher chances that the customer is likely to churn.</a:t>
            </a:r>
          </a:p>
          <a:p>
            <a:endParaRPr lang="en-IN" dirty="0"/>
          </a:p>
        </p:txBody>
      </p:sp>
      <p:graphicFrame>
        <p:nvGraphicFramePr>
          <p:cNvPr id="4" name="Content Placeholder 7">
            <a:extLst>
              <a:ext uri="{FF2B5EF4-FFF2-40B4-BE49-F238E27FC236}">
                <a16:creationId xmlns:a16="http://schemas.microsoft.com/office/drawing/2014/main" id="{DF4143A4-B523-5B2E-36FF-7873140619DE}"/>
              </a:ext>
            </a:extLst>
          </p:cNvPr>
          <p:cNvGraphicFramePr>
            <a:graphicFrameLocks/>
          </p:cNvGraphicFramePr>
          <p:nvPr>
            <p:extLst>
              <p:ext uri="{D42A27DB-BD31-4B8C-83A1-F6EECF244321}">
                <p14:modId xmlns:p14="http://schemas.microsoft.com/office/powerpoint/2010/main" val="4180168734"/>
              </p:ext>
            </p:extLst>
          </p:nvPr>
        </p:nvGraphicFramePr>
        <p:xfrm>
          <a:off x="1024703" y="2285760"/>
          <a:ext cx="4337410" cy="4023206"/>
        </p:xfrm>
        <a:graphic>
          <a:graphicData uri="http://schemas.openxmlformats.org/drawingml/2006/table">
            <a:tbl>
              <a:tblPr/>
              <a:tblGrid>
                <a:gridCol w="2168705">
                  <a:extLst>
                    <a:ext uri="{9D8B030D-6E8A-4147-A177-3AD203B41FA5}">
                      <a16:colId xmlns:a16="http://schemas.microsoft.com/office/drawing/2014/main" val="2958854243"/>
                    </a:ext>
                  </a:extLst>
                </a:gridCol>
                <a:gridCol w="2168705">
                  <a:extLst>
                    <a:ext uri="{9D8B030D-6E8A-4147-A177-3AD203B41FA5}">
                      <a16:colId xmlns:a16="http://schemas.microsoft.com/office/drawing/2014/main" val="2704187424"/>
                    </a:ext>
                  </a:extLst>
                </a:gridCol>
              </a:tblGrid>
              <a:tr h="362457">
                <a:tc>
                  <a:txBody>
                    <a:bodyPr/>
                    <a:lstStyle/>
                    <a:p>
                      <a:pPr algn="r" fontAlgn="ctr"/>
                      <a:r>
                        <a:rPr lang="en-IN" sz="1800" b="1">
                          <a:effectLst/>
                        </a:rPr>
                        <a:t>Variables</a:t>
                      </a:r>
                    </a:p>
                  </a:txBody>
                  <a:tcPr marL="91426" marR="91426" marT="45713" marB="45713" anchor="ctr">
                    <a:lnL>
                      <a:noFill/>
                    </a:lnL>
                    <a:lnR>
                      <a:noFill/>
                    </a:lnR>
                    <a:lnT>
                      <a:noFill/>
                    </a:lnT>
                    <a:lnB>
                      <a:noFill/>
                    </a:lnB>
                  </a:tcPr>
                </a:tc>
                <a:tc>
                  <a:txBody>
                    <a:bodyPr/>
                    <a:lstStyle/>
                    <a:p>
                      <a:pPr algn="r" fontAlgn="ctr"/>
                      <a:r>
                        <a:rPr lang="en-IN" sz="1800" b="1">
                          <a:effectLst/>
                        </a:rPr>
                        <a:t>Coefficients</a:t>
                      </a:r>
                    </a:p>
                  </a:txBody>
                  <a:tcPr marL="91426" marR="91426" marT="45713" marB="45713" anchor="ctr">
                    <a:lnL>
                      <a:noFill/>
                    </a:lnL>
                    <a:lnR>
                      <a:noFill/>
                    </a:lnR>
                    <a:lnT>
                      <a:noFill/>
                    </a:lnT>
                    <a:lnB>
                      <a:noFill/>
                    </a:lnB>
                  </a:tcPr>
                </a:tc>
                <a:extLst>
                  <a:ext uri="{0D108BD9-81ED-4DB2-BD59-A6C34878D82A}">
                    <a16:rowId xmlns:a16="http://schemas.microsoft.com/office/drawing/2014/main" val="752473357"/>
                  </a:ext>
                </a:extLst>
              </a:tr>
              <a:tr h="362457">
                <a:tc>
                  <a:txBody>
                    <a:bodyPr/>
                    <a:lstStyle/>
                    <a:p>
                      <a:pPr algn="r" fontAlgn="ctr"/>
                      <a:r>
                        <a:rPr lang="en-IN" sz="1800">
                          <a:effectLst/>
                        </a:rPr>
                        <a:t>loc_ic_mou_8</a:t>
                      </a:r>
                    </a:p>
                  </a:txBody>
                  <a:tcPr marL="91426" marR="91426" marT="45713" marB="45713" anchor="ctr">
                    <a:lnL>
                      <a:noFill/>
                    </a:lnL>
                    <a:lnR>
                      <a:noFill/>
                    </a:lnR>
                    <a:lnT>
                      <a:noFill/>
                    </a:lnT>
                    <a:lnB>
                      <a:noFill/>
                    </a:lnB>
                    <a:solidFill>
                      <a:srgbClr val="F5F5F5"/>
                    </a:solidFill>
                  </a:tcPr>
                </a:tc>
                <a:tc>
                  <a:txBody>
                    <a:bodyPr/>
                    <a:lstStyle/>
                    <a:p>
                      <a:pPr algn="r" fontAlgn="ctr"/>
                      <a:r>
                        <a:rPr lang="en-IN" sz="1800">
                          <a:effectLst/>
                        </a:rPr>
                        <a:t>-3.3287</a:t>
                      </a:r>
                    </a:p>
                  </a:txBody>
                  <a:tcPr marL="91426" marR="91426" marT="45713" marB="45713" anchor="ctr">
                    <a:lnL>
                      <a:noFill/>
                    </a:lnL>
                    <a:lnR>
                      <a:noFill/>
                    </a:lnR>
                    <a:lnT>
                      <a:noFill/>
                    </a:lnT>
                    <a:lnB>
                      <a:noFill/>
                    </a:lnB>
                    <a:solidFill>
                      <a:srgbClr val="F5F5F5"/>
                    </a:solidFill>
                  </a:tcPr>
                </a:tc>
                <a:extLst>
                  <a:ext uri="{0D108BD9-81ED-4DB2-BD59-A6C34878D82A}">
                    <a16:rowId xmlns:a16="http://schemas.microsoft.com/office/drawing/2014/main" val="3617206550"/>
                  </a:ext>
                </a:extLst>
              </a:tr>
              <a:tr h="362457">
                <a:tc>
                  <a:txBody>
                    <a:bodyPr/>
                    <a:lstStyle/>
                    <a:p>
                      <a:pPr algn="r" fontAlgn="ctr"/>
                      <a:r>
                        <a:rPr lang="en-IN" sz="1800">
                          <a:effectLst/>
                        </a:rPr>
                        <a:t>og_others_7</a:t>
                      </a:r>
                    </a:p>
                  </a:txBody>
                  <a:tcPr marL="91426" marR="91426" marT="45713" marB="45713" anchor="ctr">
                    <a:lnL>
                      <a:noFill/>
                    </a:lnL>
                    <a:lnR>
                      <a:noFill/>
                    </a:lnR>
                    <a:lnT>
                      <a:noFill/>
                    </a:lnT>
                    <a:lnB>
                      <a:noFill/>
                    </a:lnB>
                  </a:tcPr>
                </a:tc>
                <a:tc>
                  <a:txBody>
                    <a:bodyPr/>
                    <a:lstStyle/>
                    <a:p>
                      <a:pPr algn="r" fontAlgn="ctr"/>
                      <a:r>
                        <a:rPr lang="en-IN" sz="1800">
                          <a:effectLst/>
                        </a:rPr>
                        <a:t>-2.4711</a:t>
                      </a:r>
                    </a:p>
                  </a:txBody>
                  <a:tcPr marL="91426" marR="91426" marT="45713" marB="45713" anchor="ctr">
                    <a:lnL>
                      <a:noFill/>
                    </a:lnL>
                    <a:lnR>
                      <a:noFill/>
                    </a:lnR>
                    <a:lnT>
                      <a:noFill/>
                    </a:lnT>
                    <a:lnB>
                      <a:noFill/>
                    </a:lnB>
                  </a:tcPr>
                </a:tc>
                <a:extLst>
                  <a:ext uri="{0D108BD9-81ED-4DB2-BD59-A6C34878D82A}">
                    <a16:rowId xmlns:a16="http://schemas.microsoft.com/office/drawing/2014/main" val="3857028751"/>
                  </a:ext>
                </a:extLst>
              </a:tr>
              <a:tr h="362457">
                <a:tc>
                  <a:txBody>
                    <a:bodyPr/>
                    <a:lstStyle/>
                    <a:p>
                      <a:pPr algn="r" fontAlgn="ctr"/>
                      <a:r>
                        <a:rPr lang="en-IN" sz="1800" dirty="0">
                          <a:effectLst/>
                        </a:rPr>
                        <a:t>ic_others_8</a:t>
                      </a:r>
                    </a:p>
                  </a:txBody>
                  <a:tcPr marL="91426" marR="91426" marT="45713" marB="45713" anchor="ctr">
                    <a:lnL>
                      <a:noFill/>
                    </a:lnL>
                    <a:lnR>
                      <a:noFill/>
                    </a:lnR>
                    <a:lnT>
                      <a:noFill/>
                    </a:lnT>
                    <a:lnB>
                      <a:noFill/>
                    </a:lnB>
                    <a:solidFill>
                      <a:srgbClr val="F5F5F5"/>
                    </a:solidFill>
                  </a:tcPr>
                </a:tc>
                <a:tc>
                  <a:txBody>
                    <a:bodyPr/>
                    <a:lstStyle/>
                    <a:p>
                      <a:pPr algn="r" fontAlgn="ctr"/>
                      <a:r>
                        <a:rPr lang="en-IN" sz="1800">
                          <a:effectLst/>
                        </a:rPr>
                        <a:t>-1.5131</a:t>
                      </a:r>
                    </a:p>
                  </a:txBody>
                  <a:tcPr marL="91426" marR="91426" marT="45713" marB="45713" anchor="ctr">
                    <a:lnL>
                      <a:noFill/>
                    </a:lnL>
                    <a:lnR>
                      <a:noFill/>
                    </a:lnR>
                    <a:lnT>
                      <a:noFill/>
                    </a:lnT>
                    <a:lnB>
                      <a:noFill/>
                    </a:lnB>
                    <a:solidFill>
                      <a:srgbClr val="F5F5F5"/>
                    </a:solidFill>
                  </a:tcPr>
                </a:tc>
                <a:extLst>
                  <a:ext uri="{0D108BD9-81ED-4DB2-BD59-A6C34878D82A}">
                    <a16:rowId xmlns:a16="http://schemas.microsoft.com/office/drawing/2014/main" val="2923930677"/>
                  </a:ext>
                </a:extLst>
              </a:tr>
              <a:tr h="362457">
                <a:tc>
                  <a:txBody>
                    <a:bodyPr/>
                    <a:lstStyle/>
                    <a:p>
                      <a:pPr algn="r" fontAlgn="ctr"/>
                      <a:r>
                        <a:rPr lang="en-IN" sz="1800">
                          <a:effectLst/>
                        </a:rPr>
                        <a:t>isd_og_mou_8</a:t>
                      </a:r>
                    </a:p>
                  </a:txBody>
                  <a:tcPr marL="91426" marR="91426" marT="45713" marB="45713" anchor="ctr">
                    <a:lnL>
                      <a:noFill/>
                    </a:lnL>
                    <a:lnR>
                      <a:noFill/>
                    </a:lnR>
                    <a:lnT>
                      <a:noFill/>
                    </a:lnT>
                    <a:lnB>
                      <a:noFill/>
                    </a:lnB>
                  </a:tcPr>
                </a:tc>
                <a:tc>
                  <a:txBody>
                    <a:bodyPr/>
                    <a:lstStyle/>
                    <a:p>
                      <a:pPr algn="r" fontAlgn="ctr"/>
                      <a:r>
                        <a:rPr lang="en-IN" sz="1800">
                          <a:effectLst/>
                        </a:rPr>
                        <a:t>-1.3811</a:t>
                      </a:r>
                    </a:p>
                  </a:txBody>
                  <a:tcPr marL="91426" marR="91426" marT="45713" marB="45713" anchor="ctr">
                    <a:lnL>
                      <a:noFill/>
                    </a:lnL>
                    <a:lnR>
                      <a:noFill/>
                    </a:lnR>
                    <a:lnT>
                      <a:noFill/>
                    </a:lnT>
                    <a:lnB>
                      <a:noFill/>
                    </a:lnB>
                  </a:tcPr>
                </a:tc>
                <a:extLst>
                  <a:ext uri="{0D108BD9-81ED-4DB2-BD59-A6C34878D82A}">
                    <a16:rowId xmlns:a16="http://schemas.microsoft.com/office/drawing/2014/main" val="1916676094"/>
                  </a:ext>
                </a:extLst>
              </a:tr>
              <a:tr h="362457">
                <a:tc>
                  <a:txBody>
                    <a:bodyPr/>
                    <a:lstStyle/>
                    <a:p>
                      <a:pPr algn="r" fontAlgn="ctr"/>
                      <a:r>
                        <a:rPr lang="en-IN" sz="1800">
                          <a:effectLst/>
                        </a:rPr>
                        <a:t>decrease_vbc_action</a:t>
                      </a:r>
                    </a:p>
                  </a:txBody>
                  <a:tcPr marL="91426" marR="91426" marT="45713" marB="45713" anchor="ctr">
                    <a:lnL>
                      <a:noFill/>
                    </a:lnL>
                    <a:lnR>
                      <a:noFill/>
                    </a:lnR>
                    <a:lnT>
                      <a:noFill/>
                    </a:lnT>
                    <a:lnB>
                      <a:noFill/>
                    </a:lnB>
                    <a:solidFill>
                      <a:srgbClr val="F5F5F5"/>
                    </a:solidFill>
                  </a:tcPr>
                </a:tc>
                <a:tc>
                  <a:txBody>
                    <a:bodyPr/>
                    <a:lstStyle/>
                    <a:p>
                      <a:pPr algn="r" fontAlgn="ctr"/>
                      <a:r>
                        <a:rPr lang="en-IN" sz="1800">
                          <a:effectLst/>
                        </a:rPr>
                        <a:t>-1.3293</a:t>
                      </a:r>
                    </a:p>
                  </a:txBody>
                  <a:tcPr marL="91426" marR="91426" marT="45713" marB="45713" anchor="ctr">
                    <a:lnL>
                      <a:noFill/>
                    </a:lnL>
                    <a:lnR>
                      <a:noFill/>
                    </a:lnR>
                    <a:lnT>
                      <a:noFill/>
                    </a:lnT>
                    <a:lnB>
                      <a:noFill/>
                    </a:lnB>
                    <a:solidFill>
                      <a:srgbClr val="F5F5F5"/>
                    </a:solidFill>
                  </a:tcPr>
                </a:tc>
                <a:extLst>
                  <a:ext uri="{0D108BD9-81ED-4DB2-BD59-A6C34878D82A}">
                    <a16:rowId xmlns:a16="http://schemas.microsoft.com/office/drawing/2014/main" val="2946312519"/>
                  </a:ext>
                </a:extLst>
              </a:tr>
              <a:tr h="362457">
                <a:tc>
                  <a:txBody>
                    <a:bodyPr/>
                    <a:lstStyle/>
                    <a:p>
                      <a:pPr algn="r" fontAlgn="ctr"/>
                      <a:r>
                        <a:rPr lang="en-IN" sz="1800">
                          <a:effectLst/>
                        </a:rPr>
                        <a:t>monthly_3g_8</a:t>
                      </a:r>
                    </a:p>
                  </a:txBody>
                  <a:tcPr marL="91426" marR="91426" marT="45713" marB="45713" anchor="ctr">
                    <a:lnL>
                      <a:noFill/>
                    </a:lnL>
                    <a:lnR>
                      <a:noFill/>
                    </a:lnR>
                    <a:lnT>
                      <a:noFill/>
                    </a:lnT>
                    <a:lnB>
                      <a:noFill/>
                    </a:lnB>
                  </a:tcPr>
                </a:tc>
                <a:tc>
                  <a:txBody>
                    <a:bodyPr/>
                    <a:lstStyle/>
                    <a:p>
                      <a:pPr algn="r" fontAlgn="ctr"/>
                      <a:r>
                        <a:rPr lang="en-IN" sz="1800">
                          <a:effectLst/>
                        </a:rPr>
                        <a:t>-1.0943</a:t>
                      </a:r>
                    </a:p>
                  </a:txBody>
                  <a:tcPr marL="91426" marR="91426" marT="45713" marB="45713" anchor="ctr">
                    <a:lnL>
                      <a:noFill/>
                    </a:lnL>
                    <a:lnR>
                      <a:noFill/>
                    </a:lnR>
                    <a:lnT>
                      <a:noFill/>
                    </a:lnT>
                    <a:lnB>
                      <a:noFill/>
                    </a:lnB>
                  </a:tcPr>
                </a:tc>
                <a:extLst>
                  <a:ext uri="{0D108BD9-81ED-4DB2-BD59-A6C34878D82A}">
                    <a16:rowId xmlns:a16="http://schemas.microsoft.com/office/drawing/2014/main" val="319424336"/>
                  </a:ext>
                </a:extLst>
              </a:tr>
              <a:tr h="362457">
                <a:tc>
                  <a:txBody>
                    <a:bodyPr/>
                    <a:lstStyle/>
                    <a:p>
                      <a:pPr algn="r" fontAlgn="ctr"/>
                      <a:r>
                        <a:rPr lang="de-DE" sz="1800">
                          <a:effectLst/>
                        </a:rPr>
                        <a:t>std_ic_t2f_mou_8</a:t>
                      </a:r>
                    </a:p>
                  </a:txBody>
                  <a:tcPr marL="91426" marR="91426" marT="45713" marB="45713" anchor="ctr">
                    <a:lnL>
                      <a:noFill/>
                    </a:lnL>
                    <a:lnR>
                      <a:noFill/>
                    </a:lnR>
                    <a:lnT>
                      <a:noFill/>
                    </a:lnT>
                    <a:lnB>
                      <a:noFill/>
                    </a:lnB>
                    <a:solidFill>
                      <a:srgbClr val="F5F5F5"/>
                    </a:solidFill>
                  </a:tcPr>
                </a:tc>
                <a:tc>
                  <a:txBody>
                    <a:bodyPr/>
                    <a:lstStyle/>
                    <a:p>
                      <a:pPr algn="r" fontAlgn="ctr"/>
                      <a:r>
                        <a:rPr lang="en-IN" sz="1800">
                          <a:effectLst/>
                        </a:rPr>
                        <a:t>-0.9503</a:t>
                      </a:r>
                    </a:p>
                  </a:txBody>
                  <a:tcPr marL="91426" marR="91426" marT="45713" marB="45713" anchor="ctr">
                    <a:lnL>
                      <a:noFill/>
                    </a:lnL>
                    <a:lnR>
                      <a:noFill/>
                    </a:lnR>
                    <a:lnT>
                      <a:noFill/>
                    </a:lnT>
                    <a:lnB>
                      <a:noFill/>
                    </a:lnB>
                    <a:solidFill>
                      <a:srgbClr val="F5F5F5"/>
                    </a:solidFill>
                  </a:tcPr>
                </a:tc>
                <a:extLst>
                  <a:ext uri="{0D108BD9-81ED-4DB2-BD59-A6C34878D82A}">
                    <a16:rowId xmlns:a16="http://schemas.microsoft.com/office/drawing/2014/main" val="724024444"/>
                  </a:ext>
                </a:extLst>
              </a:tr>
              <a:tr h="362457">
                <a:tc>
                  <a:txBody>
                    <a:bodyPr/>
                    <a:lstStyle/>
                    <a:p>
                      <a:pPr algn="r" fontAlgn="ctr"/>
                      <a:r>
                        <a:rPr lang="en-IN" sz="1800">
                          <a:effectLst/>
                        </a:rPr>
                        <a:t>monthly_2g_8</a:t>
                      </a:r>
                    </a:p>
                  </a:txBody>
                  <a:tcPr marL="91426" marR="91426" marT="45713" marB="45713" anchor="ctr">
                    <a:lnL>
                      <a:noFill/>
                    </a:lnL>
                    <a:lnR>
                      <a:noFill/>
                    </a:lnR>
                    <a:lnT>
                      <a:noFill/>
                    </a:lnT>
                    <a:lnB>
                      <a:noFill/>
                    </a:lnB>
                  </a:tcPr>
                </a:tc>
                <a:tc>
                  <a:txBody>
                    <a:bodyPr/>
                    <a:lstStyle/>
                    <a:p>
                      <a:pPr algn="r" fontAlgn="ctr"/>
                      <a:r>
                        <a:rPr lang="en-IN" sz="1800">
                          <a:effectLst/>
                        </a:rPr>
                        <a:t>-0.9279</a:t>
                      </a:r>
                    </a:p>
                  </a:txBody>
                  <a:tcPr marL="91426" marR="91426" marT="45713" marB="45713" anchor="ctr">
                    <a:lnL>
                      <a:noFill/>
                    </a:lnL>
                    <a:lnR>
                      <a:noFill/>
                    </a:lnR>
                    <a:lnT>
                      <a:noFill/>
                    </a:lnT>
                    <a:lnB>
                      <a:noFill/>
                    </a:lnB>
                  </a:tcPr>
                </a:tc>
                <a:extLst>
                  <a:ext uri="{0D108BD9-81ED-4DB2-BD59-A6C34878D82A}">
                    <a16:rowId xmlns:a16="http://schemas.microsoft.com/office/drawing/2014/main" val="2512699231"/>
                  </a:ext>
                </a:extLst>
              </a:tr>
              <a:tr h="362457">
                <a:tc>
                  <a:txBody>
                    <a:bodyPr/>
                    <a:lstStyle/>
                    <a:p>
                      <a:pPr algn="r" fontAlgn="ctr"/>
                      <a:r>
                        <a:rPr lang="fr-FR" sz="1800">
                          <a:effectLst/>
                        </a:rPr>
                        <a:t>loc_ic_t2f_mou_8</a:t>
                      </a:r>
                    </a:p>
                  </a:txBody>
                  <a:tcPr marL="91426" marR="91426" marT="45713" marB="45713" anchor="ctr">
                    <a:lnL>
                      <a:noFill/>
                    </a:lnL>
                    <a:lnR>
                      <a:noFill/>
                    </a:lnR>
                    <a:lnT>
                      <a:noFill/>
                    </a:lnT>
                    <a:lnB>
                      <a:noFill/>
                    </a:lnB>
                    <a:solidFill>
                      <a:srgbClr val="F5F5F5"/>
                    </a:solidFill>
                  </a:tcPr>
                </a:tc>
                <a:tc>
                  <a:txBody>
                    <a:bodyPr/>
                    <a:lstStyle/>
                    <a:p>
                      <a:pPr algn="r" fontAlgn="ctr"/>
                      <a:r>
                        <a:rPr lang="en-IN" sz="1800">
                          <a:effectLst/>
                        </a:rPr>
                        <a:t>-0.7102</a:t>
                      </a:r>
                    </a:p>
                  </a:txBody>
                  <a:tcPr marL="91426" marR="91426" marT="45713" marB="45713" anchor="ctr">
                    <a:lnL>
                      <a:noFill/>
                    </a:lnL>
                    <a:lnR>
                      <a:noFill/>
                    </a:lnR>
                    <a:lnT>
                      <a:noFill/>
                    </a:lnT>
                    <a:lnB>
                      <a:noFill/>
                    </a:lnB>
                    <a:solidFill>
                      <a:srgbClr val="F5F5F5"/>
                    </a:solidFill>
                  </a:tcPr>
                </a:tc>
                <a:extLst>
                  <a:ext uri="{0D108BD9-81ED-4DB2-BD59-A6C34878D82A}">
                    <a16:rowId xmlns:a16="http://schemas.microsoft.com/office/drawing/2014/main" val="587254537"/>
                  </a:ext>
                </a:extLst>
              </a:tr>
              <a:tr h="362457">
                <a:tc>
                  <a:txBody>
                    <a:bodyPr/>
                    <a:lstStyle/>
                    <a:p>
                      <a:pPr algn="r" fontAlgn="ctr"/>
                      <a:r>
                        <a:rPr lang="en-IN" sz="1800">
                          <a:effectLst/>
                        </a:rPr>
                        <a:t>roam_og_mou_8</a:t>
                      </a:r>
                    </a:p>
                  </a:txBody>
                  <a:tcPr marL="91426" marR="91426" marT="45713" marB="45713" anchor="ctr">
                    <a:lnL>
                      <a:noFill/>
                    </a:lnL>
                    <a:lnR>
                      <a:noFill/>
                    </a:lnR>
                    <a:lnT>
                      <a:noFill/>
                    </a:lnT>
                    <a:lnB>
                      <a:noFill/>
                    </a:lnB>
                  </a:tcPr>
                </a:tc>
                <a:tc>
                  <a:txBody>
                    <a:bodyPr/>
                    <a:lstStyle/>
                    <a:p>
                      <a:pPr algn="r" fontAlgn="ctr"/>
                      <a:r>
                        <a:rPr lang="en-IN" sz="1800" dirty="0">
                          <a:effectLst/>
                        </a:rPr>
                        <a:t>0.7135</a:t>
                      </a:r>
                    </a:p>
                  </a:txBody>
                  <a:tcPr marL="91426" marR="91426" marT="45713" marB="45713" anchor="ctr">
                    <a:lnL>
                      <a:noFill/>
                    </a:lnL>
                    <a:lnR>
                      <a:noFill/>
                    </a:lnR>
                    <a:lnT>
                      <a:noFill/>
                    </a:lnT>
                    <a:lnB>
                      <a:noFill/>
                    </a:lnB>
                  </a:tcPr>
                </a:tc>
                <a:extLst>
                  <a:ext uri="{0D108BD9-81ED-4DB2-BD59-A6C34878D82A}">
                    <a16:rowId xmlns:a16="http://schemas.microsoft.com/office/drawing/2014/main" val="1117806428"/>
                  </a:ext>
                </a:extLst>
              </a:tr>
            </a:tbl>
          </a:graphicData>
        </a:graphic>
      </p:graphicFrame>
    </p:spTree>
    <p:extLst>
      <p:ext uri="{BB962C8B-B14F-4D97-AF65-F5344CB8AC3E}">
        <p14:creationId xmlns:p14="http://schemas.microsoft.com/office/powerpoint/2010/main" val="78143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5276-E289-D80A-73AF-5A4DAA4CD3C1}"/>
              </a:ext>
            </a:extLst>
          </p:cNvPr>
          <p:cNvSpPr>
            <a:spLocks noGrp="1"/>
          </p:cNvSpPr>
          <p:nvPr>
            <p:ph type="title"/>
          </p:nvPr>
        </p:nvSpPr>
        <p:spPr/>
        <p:txBody>
          <a:bodyPr/>
          <a:lstStyle/>
          <a:p>
            <a:r>
              <a:rPr lang="en-IN" dirty="0">
                <a:solidFill>
                  <a:srgbClr val="45526C"/>
                </a:solidFill>
                <a:latin typeface="circular"/>
              </a:rPr>
              <a:t>Recommendation</a:t>
            </a:r>
            <a:endParaRPr lang="en-IN" dirty="0"/>
          </a:p>
        </p:txBody>
      </p:sp>
      <p:sp>
        <p:nvSpPr>
          <p:cNvPr id="3" name="Content Placeholder 2">
            <a:extLst>
              <a:ext uri="{FF2B5EF4-FFF2-40B4-BE49-F238E27FC236}">
                <a16:creationId xmlns:a16="http://schemas.microsoft.com/office/drawing/2014/main" id="{FD9D8A43-67F7-6383-4EF3-552755613079}"/>
              </a:ext>
            </a:extLst>
          </p:cNvPr>
          <p:cNvSpPr>
            <a:spLocks noGrp="1"/>
          </p:cNvSpPr>
          <p:nvPr>
            <p:ph idx="1"/>
          </p:nvPr>
        </p:nvSpPr>
        <p:spPr>
          <a:xfrm>
            <a:off x="1024128" y="1979720"/>
            <a:ext cx="9720073" cy="4329640"/>
          </a:xfrm>
        </p:spPr>
        <p:txBody>
          <a:bodyPr>
            <a:normAutofit fontScale="77500" lnSpcReduction="20000"/>
          </a:bodyPr>
          <a:lstStyle/>
          <a:p>
            <a:pPr algn="l"/>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Target the customers, whose MOU of the incoming local calls &amp; outgoing ISD calls are lesser in the action phase that mostly in the month of August</a:t>
            </a:r>
          </a:p>
          <a:p>
            <a:pPr algn="l">
              <a:buFont typeface="+mj-lt"/>
              <a:buAutoNum type="arabicPeriod"/>
            </a:pPr>
            <a:r>
              <a:rPr lang="en-US" b="0" i="0" dirty="0">
                <a:solidFill>
                  <a:srgbClr val="000000"/>
                </a:solidFill>
                <a:effectLst/>
                <a:latin typeface="Helvetica Neue"/>
              </a:rPr>
              <a:t>Target the customers, whose outgoing others charge in July &amp; incoming others on August are less.</a:t>
            </a:r>
          </a:p>
          <a:p>
            <a:pPr algn="l">
              <a:buFont typeface="+mj-lt"/>
              <a:buAutoNum type="arabicPeriod"/>
            </a:pPr>
            <a:r>
              <a:rPr lang="en-US" b="0" i="0" dirty="0">
                <a:solidFill>
                  <a:srgbClr val="000000"/>
                </a:solidFill>
                <a:effectLst/>
                <a:latin typeface="Helvetica Neue"/>
              </a:rPr>
              <a:t>Target the customers having value based cost(VBC) in the action phase increased are more likely to churn compared to the other customers. Hence, these customers may be a good target to provide offer and retain.</a:t>
            </a:r>
          </a:p>
          <a:p>
            <a:pPr algn="l">
              <a:buFont typeface="+mj-lt"/>
              <a:buAutoNum type="arabicPeriod"/>
            </a:pPr>
            <a:r>
              <a:rPr lang="en-US" b="0" i="0" dirty="0">
                <a:solidFill>
                  <a:srgbClr val="000000"/>
                </a:solidFill>
                <a:effectLst/>
                <a:latin typeface="Helvetica Neue"/>
              </a:rPr>
              <a:t>Customers with higher monthly 3G recharge in August is more are likely to be churned.</a:t>
            </a:r>
          </a:p>
          <a:p>
            <a:pPr algn="l">
              <a:buFont typeface="+mj-lt"/>
              <a:buAutoNum type="arabicPeriod"/>
            </a:pPr>
            <a:r>
              <a:rPr lang="en-US" b="0" i="0" dirty="0">
                <a:solidFill>
                  <a:srgbClr val="000000"/>
                </a:solidFill>
                <a:effectLst/>
                <a:latin typeface="Helvetica Neue"/>
              </a:rPr>
              <a:t>Customers having decreasing STD incoming MOU for operators for the month of August are also more likely to churn.</a:t>
            </a:r>
          </a:p>
          <a:p>
            <a:pPr algn="l">
              <a:buFont typeface="+mj-lt"/>
              <a:buAutoNum type="arabicPeriod"/>
            </a:pPr>
            <a:r>
              <a:rPr lang="en-US" b="0" i="0" dirty="0">
                <a:solidFill>
                  <a:srgbClr val="000000"/>
                </a:solidFill>
                <a:effectLst/>
                <a:latin typeface="Helvetica Neue"/>
              </a:rPr>
              <a:t>Customers decreasing monthly 2G usage for August are also expected to churn.</a:t>
            </a:r>
          </a:p>
          <a:p>
            <a:pPr algn="l">
              <a:buFont typeface="+mj-lt"/>
              <a:buAutoNum type="arabicPeriod"/>
            </a:pPr>
            <a:r>
              <a:rPr lang="en-US" b="0" i="0" dirty="0">
                <a:solidFill>
                  <a:srgbClr val="000000"/>
                </a:solidFill>
                <a:effectLst/>
                <a:latin typeface="Helvetica Neue"/>
              </a:rPr>
              <a:t>Customers having decreasing incoming MOU for August are more likely to churn.</a:t>
            </a:r>
          </a:p>
          <a:p>
            <a:pPr algn="l">
              <a:buFont typeface="+mj-lt"/>
              <a:buAutoNum type="arabicPeriod"/>
            </a:pPr>
            <a:r>
              <a:rPr lang="en-US" b="0" i="0" dirty="0">
                <a:solidFill>
                  <a:srgbClr val="000000"/>
                </a:solidFill>
                <a:effectLst/>
                <a:latin typeface="Helvetica Neue"/>
              </a:rPr>
              <a:t>roam_og_mou_8 variables have positive coefficients (0.7135) which is a sign that whose roaming outgoing minutes of usage is increasing are more likely to churn.</a:t>
            </a:r>
          </a:p>
          <a:p>
            <a:endParaRPr lang="en-IN" dirty="0"/>
          </a:p>
        </p:txBody>
      </p:sp>
    </p:spTree>
    <p:extLst>
      <p:ext uri="{BB962C8B-B14F-4D97-AF65-F5344CB8AC3E}">
        <p14:creationId xmlns:p14="http://schemas.microsoft.com/office/powerpoint/2010/main" val="208613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6CFD-3DA3-9B7B-EA6A-66E1A3C8C5B2}"/>
              </a:ext>
            </a:extLst>
          </p:cNvPr>
          <p:cNvSpPr>
            <a:spLocks noGrp="1"/>
          </p:cNvSpPr>
          <p:nvPr>
            <p:ph type="title"/>
          </p:nvPr>
        </p:nvSpPr>
        <p:spPr/>
        <p:txBody>
          <a:bodyPr>
            <a:normAutofit/>
          </a:bodyPr>
          <a:lstStyle/>
          <a:p>
            <a:r>
              <a:rPr lang="en-IN" b="0" i="0" dirty="0">
                <a:solidFill>
                  <a:srgbClr val="45526C"/>
                </a:solidFill>
                <a:effectLst/>
                <a:latin typeface="circular"/>
              </a:rPr>
              <a:t>Overall approach</a:t>
            </a:r>
            <a:endParaRPr lang="en-IN" dirty="0"/>
          </a:p>
        </p:txBody>
      </p:sp>
      <p:sp>
        <p:nvSpPr>
          <p:cNvPr id="3" name="Content Placeholder 2">
            <a:extLst>
              <a:ext uri="{FF2B5EF4-FFF2-40B4-BE49-F238E27FC236}">
                <a16:creationId xmlns:a16="http://schemas.microsoft.com/office/drawing/2014/main" id="{8D662321-FF87-C85A-474C-749AE346CE62}"/>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Helvetica Neue"/>
              </a:rPr>
              <a:t> Business Understanding</a:t>
            </a:r>
          </a:p>
          <a:p>
            <a:pPr algn="l">
              <a:buFont typeface="Arial" panose="020B0604020202020204" pitchFamily="34" charset="0"/>
              <a:buChar char="•"/>
            </a:pPr>
            <a:r>
              <a:rPr lang="en-US" b="0" i="0" dirty="0">
                <a:solidFill>
                  <a:srgbClr val="000000"/>
                </a:solidFill>
                <a:effectLst/>
                <a:latin typeface="Helvetica Neue"/>
              </a:rPr>
              <a:t> Data Understanding</a:t>
            </a:r>
          </a:p>
          <a:p>
            <a:pPr algn="l">
              <a:buFont typeface="Arial" panose="020B0604020202020204" pitchFamily="34" charset="0"/>
              <a:buChar char="•"/>
            </a:pPr>
            <a:r>
              <a:rPr lang="en-US" b="0" i="0" dirty="0">
                <a:solidFill>
                  <a:srgbClr val="000000"/>
                </a:solidFill>
                <a:effectLst/>
                <a:latin typeface="Helvetica Neue"/>
              </a:rPr>
              <a:t> Data Preparation</a:t>
            </a:r>
          </a:p>
          <a:p>
            <a:pPr algn="l">
              <a:buFont typeface="Arial" panose="020B0604020202020204" pitchFamily="34" charset="0"/>
              <a:buChar char="•"/>
            </a:pPr>
            <a:r>
              <a:rPr lang="en-US" b="0" i="0" dirty="0">
                <a:solidFill>
                  <a:srgbClr val="000000"/>
                </a:solidFill>
                <a:effectLst/>
                <a:latin typeface="Helvetica Neue"/>
              </a:rPr>
              <a:t> Model Building</a:t>
            </a:r>
          </a:p>
          <a:p>
            <a:pPr algn="l">
              <a:buFont typeface="Arial" panose="020B0604020202020204" pitchFamily="34" charset="0"/>
              <a:buChar char="•"/>
            </a:pPr>
            <a:r>
              <a:rPr lang="en-US" b="0" i="0" dirty="0">
                <a:solidFill>
                  <a:srgbClr val="000000"/>
                </a:solidFill>
                <a:effectLst/>
                <a:latin typeface="Helvetica Neue"/>
              </a:rPr>
              <a:t> Model Evaluation</a:t>
            </a:r>
          </a:p>
          <a:p>
            <a:endParaRPr lang="en-IN" dirty="0"/>
          </a:p>
        </p:txBody>
      </p:sp>
    </p:spTree>
    <p:extLst>
      <p:ext uri="{BB962C8B-B14F-4D97-AF65-F5344CB8AC3E}">
        <p14:creationId xmlns:p14="http://schemas.microsoft.com/office/powerpoint/2010/main" val="367450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59AE-286E-86E9-1BEE-B18CB6455267}"/>
              </a:ext>
            </a:extLst>
          </p:cNvPr>
          <p:cNvSpPr>
            <a:spLocks noGrp="1"/>
          </p:cNvSpPr>
          <p:nvPr>
            <p:ph type="title"/>
          </p:nvPr>
        </p:nvSpPr>
        <p:spPr/>
        <p:txBody>
          <a:bodyPr>
            <a:normAutofit/>
          </a:bodyPr>
          <a:lstStyle/>
          <a:p>
            <a:r>
              <a:rPr lang="en-US" dirty="0">
                <a:solidFill>
                  <a:srgbClr val="45526C"/>
                </a:solidFill>
                <a:latin typeface="circular"/>
              </a:rPr>
              <a:t>Business Understanding</a:t>
            </a:r>
          </a:p>
        </p:txBody>
      </p:sp>
      <p:sp>
        <p:nvSpPr>
          <p:cNvPr id="3" name="Content Placeholder 2">
            <a:extLst>
              <a:ext uri="{FF2B5EF4-FFF2-40B4-BE49-F238E27FC236}">
                <a16:creationId xmlns:a16="http://schemas.microsoft.com/office/drawing/2014/main" id="{767EF039-EC67-1F1F-8D1E-4FDE6D0011C8}"/>
              </a:ext>
            </a:extLst>
          </p:cNvPr>
          <p:cNvSpPr>
            <a:spLocks noGrp="1"/>
          </p:cNvSpPr>
          <p:nvPr>
            <p:ph idx="1"/>
          </p:nvPr>
        </p:nvSpPr>
        <p:spPr/>
        <p:txBody>
          <a:bodyPr>
            <a:normAutofit/>
          </a:bodyPr>
          <a:lstStyle/>
          <a:p>
            <a:pPr algn="l"/>
            <a:r>
              <a:rPr lang="en-US" b="0" i="0" dirty="0">
                <a:solidFill>
                  <a:srgbClr val="000000"/>
                </a:solidFill>
                <a:effectLst/>
                <a:latin typeface="Helvetica Neue"/>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algn="l"/>
            <a:r>
              <a:rPr lang="en-US" b="0" i="0" dirty="0">
                <a:solidFill>
                  <a:srgbClr val="000000"/>
                </a:solidFill>
                <a:effectLst/>
                <a:latin typeface="Helvetica Neue"/>
              </a:rPr>
              <a:t>For many incumbent operators, retaining high profitable customers is the number one business goal.</a:t>
            </a:r>
          </a:p>
          <a:p>
            <a:pPr algn="l"/>
            <a:r>
              <a:rPr lang="en-US" b="0" i="0" dirty="0">
                <a:solidFill>
                  <a:srgbClr val="000000"/>
                </a:solidFill>
                <a:effectLst/>
                <a:latin typeface="Helvetica Neue"/>
              </a:rPr>
              <a:t>To reduce customer churn, telecom companies need to predict which customers are at high risk of churn</a:t>
            </a:r>
          </a:p>
        </p:txBody>
      </p:sp>
    </p:spTree>
    <p:extLst>
      <p:ext uri="{BB962C8B-B14F-4D97-AF65-F5344CB8AC3E}">
        <p14:creationId xmlns:p14="http://schemas.microsoft.com/office/powerpoint/2010/main" val="294561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51F2-3C0F-8EDB-FFAE-DCB2E6E97EF8}"/>
              </a:ext>
            </a:extLst>
          </p:cNvPr>
          <p:cNvSpPr>
            <a:spLocks noGrp="1"/>
          </p:cNvSpPr>
          <p:nvPr>
            <p:ph type="title"/>
          </p:nvPr>
        </p:nvSpPr>
        <p:spPr/>
        <p:txBody>
          <a:bodyPr/>
          <a:lstStyle/>
          <a:p>
            <a:r>
              <a:rPr lang="en-IN" b="0" i="0" dirty="0">
                <a:solidFill>
                  <a:srgbClr val="45526C"/>
                </a:solidFill>
                <a:effectLst/>
                <a:latin typeface="circular"/>
              </a:rPr>
              <a:t>Data </a:t>
            </a:r>
            <a:r>
              <a:rPr lang="en-US" dirty="0">
                <a:solidFill>
                  <a:srgbClr val="45526C"/>
                </a:solidFill>
                <a:latin typeface="circular"/>
              </a:rPr>
              <a:t>Understanding</a:t>
            </a:r>
            <a:endParaRPr lang="en-IN" dirty="0">
              <a:solidFill>
                <a:srgbClr val="45526C"/>
              </a:solidFill>
              <a:latin typeface="circular"/>
            </a:endParaRPr>
          </a:p>
        </p:txBody>
      </p:sp>
      <p:sp>
        <p:nvSpPr>
          <p:cNvPr id="3" name="Content Placeholder 2">
            <a:extLst>
              <a:ext uri="{FF2B5EF4-FFF2-40B4-BE49-F238E27FC236}">
                <a16:creationId xmlns:a16="http://schemas.microsoft.com/office/drawing/2014/main" id="{01F2039C-06B6-EB3B-BEF7-FF7C562D280D}"/>
              </a:ext>
            </a:extLst>
          </p:cNvPr>
          <p:cNvSpPr>
            <a:spLocks noGrp="1"/>
          </p:cNvSpPr>
          <p:nvPr>
            <p:ph idx="1"/>
          </p:nvPr>
        </p:nvSpPr>
        <p:spPr/>
        <p:txBody>
          <a:bodyPr>
            <a:normAutofit lnSpcReduction="10000"/>
          </a:bodyPr>
          <a:lstStyle/>
          <a:p>
            <a:r>
              <a:rPr lang="en-US" dirty="0"/>
              <a:t>There are three phases of customer lifecycle :</a:t>
            </a:r>
          </a:p>
          <a:p>
            <a:endParaRPr lang="en-US" dirty="0"/>
          </a:p>
          <a:p>
            <a:r>
              <a:rPr lang="en-US" b="1" dirty="0"/>
              <a:t>The good phase</a:t>
            </a:r>
            <a:r>
              <a:rPr lang="en-US" dirty="0"/>
              <a:t>: In this phase, the customer is happy with the service and behaves as usual.</a:t>
            </a:r>
          </a:p>
          <a:p>
            <a:r>
              <a:rPr lang="en-US" b="1" dirty="0"/>
              <a:t>The action phase</a:t>
            </a:r>
            <a:r>
              <a:rPr lang="en-US" dirty="0"/>
              <a:t>: The customer experience starts to sore in this phase, for e.g. he/she gets a compelling offer from a competitor, faces unjust charges, becomes unhappy with service quality etc. In this phase, the customer usually shows different </a:t>
            </a:r>
            <a:r>
              <a:rPr lang="en-US" dirty="0" err="1"/>
              <a:t>behaviour</a:t>
            </a:r>
            <a:r>
              <a:rPr lang="en-US" dirty="0"/>
              <a:t> than the ‘good’ months. Also, it is crucial to identify high-churn-risk customers in this phase, since some corrective actions can be taken at this point (such as matching the competitor’s offer/improving the service quality etc.)</a:t>
            </a:r>
          </a:p>
          <a:p>
            <a:r>
              <a:rPr lang="en-US" b="1" dirty="0"/>
              <a:t>The churn phase</a:t>
            </a:r>
            <a:r>
              <a:rPr lang="en-US" dirty="0"/>
              <a:t>: In this phase, the customer is said to have churned.</a:t>
            </a:r>
            <a:endParaRPr lang="en-IN" dirty="0"/>
          </a:p>
        </p:txBody>
      </p:sp>
    </p:spTree>
    <p:extLst>
      <p:ext uri="{BB962C8B-B14F-4D97-AF65-F5344CB8AC3E}">
        <p14:creationId xmlns:p14="http://schemas.microsoft.com/office/powerpoint/2010/main" val="390704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C0CE-BC54-7D84-CAF9-1D60694EB0B1}"/>
              </a:ext>
            </a:extLst>
          </p:cNvPr>
          <p:cNvSpPr>
            <a:spLocks noGrp="1"/>
          </p:cNvSpPr>
          <p:nvPr>
            <p:ph type="title"/>
          </p:nvPr>
        </p:nvSpPr>
        <p:spPr/>
        <p:txBody>
          <a:bodyPr/>
          <a:lstStyle/>
          <a:p>
            <a:r>
              <a:rPr lang="en-IN" b="0" i="0" dirty="0">
                <a:solidFill>
                  <a:srgbClr val="45526C"/>
                </a:solidFill>
                <a:effectLst/>
                <a:latin typeface="circular"/>
              </a:rPr>
              <a:t>Data preparation</a:t>
            </a:r>
            <a:endParaRPr lang="en-IN" dirty="0"/>
          </a:p>
        </p:txBody>
      </p:sp>
      <p:sp>
        <p:nvSpPr>
          <p:cNvPr id="3" name="Content Placeholder 2">
            <a:extLst>
              <a:ext uri="{FF2B5EF4-FFF2-40B4-BE49-F238E27FC236}">
                <a16:creationId xmlns:a16="http://schemas.microsoft.com/office/drawing/2014/main" id="{5463F5EF-551B-7E54-8AB5-5DDCF525A5A3}"/>
              </a:ext>
            </a:extLst>
          </p:cNvPr>
          <p:cNvSpPr>
            <a:spLocks noGrp="1"/>
          </p:cNvSpPr>
          <p:nvPr>
            <p:ph idx="1"/>
          </p:nvPr>
        </p:nvSpPr>
        <p:spPr/>
        <p:txBody>
          <a:bodyPr/>
          <a:lstStyle/>
          <a:p>
            <a:r>
              <a:rPr lang="en-IN" b="0" i="0" dirty="0">
                <a:solidFill>
                  <a:srgbClr val="091E42"/>
                </a:solidFill>
                <a:effectLst/>
                <a:latin typeface="freight-text-pro"/>
              </a:rPr>
              <a:t>1. </a:t>
            </a:r>
            <a:r>
              <a:rPr lang="en-IN" b="1" i="0" dirty="0">
                <a:solidFill>
                  <a:srgbClr val="091E42"/>
                </a:solidFill>
                <a:effectLst/>
                <a:latin typeface="freight-text-pro"/>
              </a:rPr>
              <a:t>Filter high-value customers</a:t>
            </a:r>
          </a:p>
          <a:p>
            <a:r>
              <a:rPr lang="en-US" b="0" i="0" dirty="0">
                <a:solidFill>
                  <a:srgbClr val="091E42"/>
                </a:solidFill>
                <a:effectLst/>
                <a:latin typeface="freight-text-pro"/>
              </a:rPr>
              <a:t>2. </a:t>
            </a:r>
            <a:r>
              <a:rPr lang="en-US" b="1" i="0" dirty="0">
                <a:solidFill>
                  <a:srgbClr val="091E42"/>
                </a:solidFill>
                <a:effectLst/>
                <a:latin typeface="freight-text-pro"/>
              </a:rPr>
              <a:t>Tag churners and remove attributes of the churn phase</a:t>
            </a:r>
          </a:p>
          <a:p>
            <a:r>
              <a:rPr lang="en-US" b="1" dirty="0">
                <a:solidFill>
                  <a:srgbClr val="091E42"/>
                </a:solidFill>
                <a:latin typeface="freight-text-pro"/>
              </a:rPr>
              <a:t>3. Null value treatment – Removed columns with more than 30% missing data, remove unwanted columns like date, mobile </a:t>
            </a:r>
            <a:r>
              <a:rPr lang="en-US" b="1" dirty="0" err="1">
                <a:solidFill>
                  <a:srgbClr val="091E42"/>
                </a:solidFill>
                <a:latin typeface="freight-text-pro"/>
              </a:rPr>
              <a:t>number,circle</a:t>
            </a:r>
            <a:r>
              <a:rPr lang="en-US" b="1" dirty="0">
                <a:solidFill>
                  <a:srgbClr val="091E42"/>
                </a:solidFill>
                <a:latin typeface="freight-text-pro"/>
              </a:rPr>
              <a:t> id etc. , deleted rows with missing values as it was a small % of the overall data.</a:t>
            </a:r>
          </a:p>
          <a:p>
            <a:r>
              <a:rPr lang="en-US" b="1" dirty="0">
                <a:solidFill>
                  <a:srgbClr val="091E42"/>
                </a:solidFill>
                <a:latin typeface="freight-text-pro"/>
              </a:rPr>
              <a:t>4. Outlier treatment : Outliers have been capped at 10</a:t>
            </a:r>
            <a:r>
              <a:rPr lang="en-US" b="1" baseline="30000" dirty="0">
                <a:solidFill>
                  <a:srgbClr val="091E42"/>
                </a:solidFill>
                <a:latin typeface="freight-text-pro"/>
              </a:rPr>
              <a:t>th</a:t>
            </a:r>
            <a:r>
              <a:rPr lang="en-US" b="1" dirty="0">
                <a:solidFill>
                  <a:srgbClr val="091E42"/>
                </a:solidFill>
                <a:latin typeface="freight-text-pro"/>
              </a:rPr>
              <a:t> and 90</a:t>
            </a:r>
            <a:r>
              <a:rPr lang="en-US" b="1" baseline="30000" dirty="0">
                <a:solidFill>
                  <a:srgbClr val="091E42"/>
                </a:solidFill>
                <a:latin typeface="freight-text-pro"/>
              </a:rPr>
              <a:t>th</a:t>
            </a:r>
            <a:r>
              <a:rPr lang="en-US" b="1" dirty="0">
                <a:solidFill>
                  <a:srgbClr val="091E42"/>
                </a:solidFill>
                <a:latin typeface="freight-text-pro"/>
              </a:rPr>
              <a:t> percentile for the lower and upper level respectively.</a:t>
            </a:r>
          </a:p>
          <a:p>
            <a:r>
              <a:rPr lang="en-US" b="1" dirty="0">
                <a:solidFill>
                  <a:srgbClr val="091E42"/>
                </a:solidFill>
                <a:latin typeface="freight-text-pro"/>
              </a:rPr>
              <a:t>5. Define new features : Derived new features using the existing ones for more intuitive analysis.</a:t>
            </a:r>
          </a:p>
          <a:p>
            <a:r>
              <a:rPr lang="en-US" b="1" dirty="0">
                <a:solidFill>
                  <a:srgbClr val="091E42"/>
                </a:solidFill>
                <a:latin typeface="freight-text-pro"/>
              </a:rPr>
              <a:t>6.  </a:t>
            </a:r>
            <a:endParaRPr lang="en-IN" dirty="0"/>
          </a:p>
        </p:txBody>
      </p:sp>
    </p:spTree>
    <p:extLst>
      <p:ext uri="{BB962C8B-B14F-4D97-AF65-F5344CB8AC3E}">
        <p14:creationId xmlns:p14="http://schemas.microsoft.com/office/powerpoint/2010/main" val="173782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954705"/>
          </a:xfrm>
        </p:spPr>
        <p:txBody>
          <a:bodyPr/>
          <a:lstStyle/>
          <a:p>
            <a:r>
              <a:rPr lang="en-US" b="0" i="0" dirty="0">
                <a:solidFill>
                  <a:srgbClr val="000000"/>
                </a:solidFill>
                <a:effectLst/>
                <a:latin typeface="Helvetica Neue"/>
              </a:rPr>
              <a:t>The churn rate is more for the customers whose minutes of usage(</a:t>
            </a:r>
            <a:r>
              <a:rPr lang="en-US" b="0" i="0" dirty="0" err="1">
                <a:solidFill>
                  <a:srgbClr val="000000"/>
                </a:solidFill>
                <a:effectLst/>
                <a:latin typeface="Helvetica Neue"/>
              </a:rPr>
              <a:t>mou</a:t>
            </a:r>
            <a:r>
              <a:rPr lang="en-US" b="0" i="0" dirty="0">
                <a:solidFill>
                  <a:srgbClr val="000000"/>
                </a:solidFill>
                <a:effectLst/>
                <a:latin typeface="Helvetica Neue"/>
              </a:rPr>
              <a:t>) decreased in the action phase than the good phase.</a:t>
            </a:r>
            <a:endParaRPr lang="en-IN" dirty="0"/>
          </a:p>
        </p:txBody>
      </p:sp>
      <p:pic>
        <p:nvPicPr>
          <p:cNvPr id="5" name="Picture 4">
            <a:extLst>
              <a:ext uri="{FF2B5EF4-FFF2-40B4-BE49-F238E27FC236}">
                <a16:creationId xmlns:a16="http://schemas.microsoft.com/office/drawing/2014/main" id="{F2F08AE2-427F-47E3-84FF-32E3935E0482}"/>
              </a:ext>
            </a:extLst>
          </p:cNvPr>
          <p:cNvPicPr>
            <a:picLocks noChangeAspect="1"/>
          </p:cNvPicPr>
          <p:nvPr/>
        </p:nvPicPr>
        <p:blipFill rotWithShape="1">
          <a:blip r:embed="rId2"/>
          <a:srcRect l="20097" t="35081" r="41966" b="26602"/>
          <a:stretch/>
        </p:blipFill>
        <p:spPr>
          <a:xfrm>
            <a:off x="3045041" y="2220127"/>
            <a:ext cx="4625266" cy="2627791"/>
          </a:xfrm>
          <a:prstGeom prst="rect">
            <a:avLst/>
          </a:prstGeom>
        </p:spPr>
      </p:pic>
    </p:spTree>
    <p:extLst>
      <p:ext uri="{BB962C8B-B14F-4D97-AF65-F5344CB8AC3E}">
        <p14:creationId xmlns:p14="http://schemas.microsoft.com/office/powerpoint/2010/main" val="303094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954705"/>
          </a:xfrm>
        </p:spPr>
        <p:txBody>
          <a:bodyPr>
            <a:normAutofit/>
          </a:bodyPr>
          <a:lstStyle/>
          <a:p>
            <a:r>
              <a:rPr lang="en-US" b="0" i="0" dirty="0">
                <a:solidFill>
                  <a:srgbClr val="000000"/>
                </a:solidFill>
                <a:effectLst/>
                <a:latin typeface="Helvetica Neue"/>
              </a:rPr>
              <a:t>The churn rate is more for the customers, whose amount of recharge in the action phase is lesser than the amount in good phase.</a:t>
            </a:r>
            <a:endParaRPr lang="en-IN" dirty="0"/>
          </a:p>
        </p:txBody>
      </p:sp>
      <p:pic>
        <p:nvPicPr>
          <p:cNvPr id="6" name="Picture 5">
            <a:extLst>
              <a:ext uri="{FF2B5EF4-FFF2-40B4-BE49-F238E27FC236}">
                <a16:creationId xmlns:a16="http://schemas.microsoft.com/office/drawing/2014/main" id="{127BD170-3FCF-1CF9-5D4A-8C14FC72A3AD}"/>
              </a:ext>
            </a:extLst>
          </p:cNvPr>
          <p:cNvPicPr>
            <a:picLocks noChangeAspect="1"/>
          </p:cNvPicPr>
          <p:nvPr/>
        </p:nvPicPr>
        <p:blipFill rotWithShape="1">
          <a:blip r:embed="rId2"/>
          <a:srcRect l="19296" t="40388" r="41092" b="10421"/>
          <a:stretch/>
        </p:blipFill>
        <p:spPr>
          <a:xfrm>
            <a:off x="3142696" y="1864311"/>
            <a:ext cx="4829452" cy="3373516"/>
          </a:xfrm>
          <a:prstGeom prst="rect">
            <a:avLst/>
          </a:prstGeom>
        </p:spPr>
      </p:pic>
    </p:spTree>
    <p:extLst>
      <p:ext uri="{BB962C8B-B14F-4D97-AF65-F5344CB8AC3E}">
        <p14:creationId xmlns:p14="http://schemas.microsoft.com/office/powerpoint/2010/main" val="99042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C78-565B-BA10-E619-61C6C80BC4DC}"/>
              </a:ext>
            </a:extLst>
          </p:cNvPr>
          <p:cNvSpPr>
            <a:spLocks noGrp="1"/>
          </p:cNvSpPr>
          <p:nvPr>
            <p:ph type="title"/>
          </p:nvPr>
        </p:nvSpPr>
        <p:spPr/>
        <p:txBody>
          <a:bodyPr/>
          <a:lstStyle/>
          <a:p>
            <a:r>
              <a:rPr lang="en-IN" b="0" i="0" dirty="0">
                <a:solidFill>
                  <a:srgbClr val="45526C"/>
                </a:solidFill>
                <a:effectLst/>
                <a:latin typeface="circular"/>
              </a:rPr>
              <a:t>Exploratory Data analysis</a:t>
            </a:r>
            <a:endParaRPr lang="en-IN" dirty="0"/>
          </a:p>
        </p:txBody>
      </p:sp>
      <p:sp>
        <p:nvSpPr>
          <p:cNvPr id="3" name="Content Placeholder 2">
            <a:extLst>
              <a:ext uri="{FF2B5EF4-FFF2-40B4-BE49-F238E27FC236}">
                <a16:creationId xmlns:a16="http://schemas.microsoft.com/office/drawing/2014/main" id="{A463DD87-77F5-DF75-B9BA-17546D81BFAE}"/>
              </a:ext>
            </a:extLst>
          </p:cNvPr>
          <p:cNvSpPr>
            <a:spLocks noGrp="1"/>
          </p:cNvSpPr>
          <p:nvPr>
            <p:ph idx="1"/>
          </p:nvPr>
        </p:nvSpPr>
        <p:spPr>
          <a:xfrm>
            <a:off x="1024128" y="5354654"/>
            <a:ext cx="9720073" cy="954705"/>
          </a:xfrm>
        </p:spPr>
        <p:txBody>
          <a:bodyPr>
            <a:normAutofit lnSpcReduction="10000"/>
          </a:bodyPr>
          <a:lstStyle/>
          <a:p>
            <a:r>
              <a:rPr lang="en-US" b="0" i="0" dirty="0">
                <a:solidFill>
                  <a:srgbClr val="000000"/>
                </a:solidFill>
                <a:effectLst/>
                <a:latin typeface="Helvetica Neue"/>
              </a:rPr>
              <a:t>The churn rate is more in customers, whose ‘volume based cost’ increased in the action month. This indicates that the customers do not invest more monthly recharge when they are in the action phase.</a:t>
            </a:r>
            <a:endParaRPr lang="en-IN" dirty="0"/>
          </a:p>
        </p:txBody>
      </p:sp>
      <p:pic>
        <p:nvPicPr>
          <p:cNvPr id="5" name="Picture 4">
            <a:extLst>
              <a:ext uri="{FF2B5EF4-FFF2-40B4-BE49-F238E27FC236}">
                <a16:creationId xmlns:a16="http://schemas.microsoft.com/office/drawing/2014/main" id="{67475E47-EF15-EEFE-3855-37AFE42C571C}"/>
              </a:ext>
            </a:extLst>
          </p:cNvPr>
          <p:cNvPicPr>
            <a:picLocks noChangeAspect="1"/>
          </p:cNvPicPr>
          <p:nvPr/>
        </p:nvPicPr>
        <p:blipFill rotWithShape="1">
          <a:blip r:embed="rId2"/>
          <a:srcRect l="20461" t="45696" r="42112" b="14434"/>
          <a:stretch/>
        </p:blipFill>
        <p:spPr>
          <a:xfrm>
            <a:off x="3338002" y="2038845"/>
            <a:ext cx="4563123" cy="2734324"/>
          </a:xfrm>
          <a:prstGeom prst="rect">
            <a:avLst/>
          </a:prstGeom>
        </p:spPr>
      </p:pic>
    </p:spTree>
    <p:extLst>
      <p:ext uri="{BB962C8B-B14F-4D97-AF65-F5344CB8AC3E}">
        <p14:creationId xmlns:p14="http://schemas.microsoft.com/office/powerpoint/2010/main" val="2946727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276</TotalTime>
  <Words>1848</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circular</vt:lpstr>
      <vt:lpstr>freight-text-pro</vt:lpstr>
      <vt:lpstr>Helvetica Neue</vt:lpstr>
      <vt:lpstr>Tw Cen MT</vt:lpstr>
      <vt:lpstr>Tw Cen MT Condensed</vt:lpstr>
      <vt:lpstr>Wingdings 3</vt:lpstr>
      <vt:lpstr>Integral</vt:lpstr>
      <vt:lpstr>Domain Case Study  Telecom Churn </vt:lpstr>
      <vt:lpstr>Problem Statement</vt:lpstr>
      <vt:lpstr>Overall approach</vt:lpstr>
      <vt:lpstr>Business Understanding</vt:lpstr>
      <vt:lpstr>Data Understanding</vt:lpstr>
      <vt:lpstr>Data preparation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ChUrn Prediction –  Model Building approach</vt:lpstr>
      <vt:lpstr>Logistic regression  Model summary</vt:lpstr>
      <vt:lpstr>Support Vector Machine(SVM) with PCA Model summary</vt:lpstr>
      <vt:lpstr>Decision tree with PCA Model summary</vt:lpstr>
      <vt:lpstr>Random Forest with PCA Model summary</vt:lpstr>
      <vt:lpstr>Conclusion with PCA</vt:lpstr>
      <vt:lpstr>Logistic regression</vt:lpstr>
      <vt:lpstr>Logistic regression Model summary</vt:lpstr>
      <vt:lpstr>Conclusion without PCA</vt:lpstr>
      <vt:lpstr>Recommendation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Case Study  Telecom Churn</dc:title>
  <dc:creator>Dell</dc:creator>
  <cp:lastModifiedBy>swaticp321@gmail.com</cp:lastModifiedBy>
  <cp:revision>37</cp:revision>
  <dcterms:created xsi:type="dcterms:W3CDTF">2023-03-13T15:34:42Z</dcterms:created>
  <dcterms:modified xsi:type="dcterms:W3CDTF">2023-03-18T19:52:29Z</dcterms:modified>
</cp:coreProperties>
</file>