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Open Sans Extra Bold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-6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627308">
            <a:off x="48821" y="1093627"/>
            <a:ext cx="4790036" cy="173970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803979"/>
            <a:ext cx="6210300" cy="1143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 Bold"/>
              </a:rPr>
              <a:t>MATHLETES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367060" y="6165366"/>
            <a:ext cx="5892240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6"/>
              </a:lnSpc>
            </a:pPr>
            <a:r>
              <a:rPr lang="en-US" sz="3689">
                <a:solidFill>
                  <a:srgbClr val="57FFDC"/>
                </a:solidFill>
                <a:latin typeface="HK Grotesk Bold"/>
              </a:rPr>
              <a:t>SYEDA SARA SARWATH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627308">
            <a:off x="13438190" y="7454940"/>
            <a:ext cx="4718603" cy="171376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156575" y="1633046"/>
            <a:ext cx="6159658" cy="50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69"/>
              </a:lnSpc>
            </a:pPr>
            <a:r>
              <a:rPr lang="en-US" sz="3576">
                <a:solidFill>
                  <a:srgbClr val="57FFDC"/>
                </a:solidFill>
                <a:latin typeface="HK Grotesk Bold Bold"/>
              </a:rPr>
              <a:t>DEVELOPED BY: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156575" y="3028662"/>
            <a:ext cx="490988" cy="490988"/>
            <a:chOff x="6705600" y="1371600"/>
            <a:chExt cx="10972800" cy="10972800"/>
          </a:xfrm>
        </p:grpSpPr>
        <p:sp>
          <p:nvSpPr>
            <p:cNvPr id="8" name="Freeform 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57FFDC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0156575" y="4342631"/>
            <a:ext cx="490988" cy="490988"/>
            <a:chOff x="6705600" y="1371600"/>
            <a:chExt cx="10972800" cy="10972800"/>
          </a:xfrm>
        </p:grpSpPr>
        <p:sp>
          <p:nvSpPr>
            <p:cNvPr id="10" name="Freeform 10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0305956" y="7601230"/>
            <a:ext cx="490988" cy="490988"/>
            <a:chOff x="6705600" y="1371600"/>
            <a:chExt cx="10972800" cy="10972800"/>
          </a:xfrm>
        </p:grpSpPr>
        <p:sp>
          <p:nvSpPr>
            <p:cNvPr id="12" name="Freeform 12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57FFDC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46694" y="4523739"/>
            <a:ext cx="619761" cy="61976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931689" y="3519650"/>
            <a:ext cx="619761" cy="619761"/>
          </a:xfrm>
          <a:prstGeom prst="rect">
            <a:avLst/>
          </a:prstGeom>
        </p:spPr>
      </p:pic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0241570" y="6262261"/>
            <a:ext cx="490988" cy="490988"/>
            <a:chOff x="6705600" y="1371600"/>
            <a:chExt cx="10972800" cy="10972800"/>
          </a:xfrm>
        </p:grpSpPr>
        <p:sp>
          <p:nvSpPr>
            <p:cNvPr id="16" name="Freeform 16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1227032" y="4304531"/>
            <a:ext cx="5731344" cy="582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65"/>
              </a:lnSpc>
            </a:pPr>
            <a:r>
              <a:rPr lang="en-US" sz="3588">
                <a:solidFill>
                  <a:srgbClr val="57FFDC"/>
                </a:solidFill>
                <a:latin typeface="HK Grotesk Bold"/>
              </a:rPr>
              <a:t>MANCHALA NIKHIL  BHARADWAJ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227032" y="3000087"/>
            <a:ext cx="5892240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6"/>
              </a:lnSpc>
            </a:pPr>
            <a:r>
              <a:rPr lang="en-US" sz="3689">
                <a:solidFill>
                  <a:srgbClr val="57FFDC"/>
                </a:solidFill>
                <a:latin typeface="HK Grotesk Bold Bold"/>
              </a:rPr>
              <a:t>GONE SHIVAKUMAR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367060" y="7572655"/>
            <a:ext cx="5892240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6"/>
              </a:lnSpc>
            </a:pPr>
            <a:r>
              <a:rPr lang="en-US" sz="3689">
                <a:solidFill>
                  <a:srgbClr val="57FFDC"/>
                </a:solidFill>
                <a:latin typeface="HK Grotesk Bold"/>
              </a:rPr>
              <a:t>YADA NAVEEN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3000087"/>
            <a:ext cx="5892240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6"/>
              </a:lnSpc>
            </a:pPr>
            <a:r>
              <a:rPr lang="en-US" sz="3689">
                <a:solidFill>
                  <a:srgbClr val="57FFDC"/>
                </a:solidFill>
                <a:latin typeface="HK Grotesk Bold Bold"/>
              </a:rPr>
              <a:t>TEAM NAME: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315369">
            <a:off x="1965186" y="4231322"/>
            <a:ext cx="15249199" cy="490864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19678" y="1433917"/>
            <a:ext cx="17648645" cy="2037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92"/>
              </a:lnSpc>
            </a:pPr>
            <a:r>
              <a:rPr lang="en-US" sz="7200" spc="-215" dirty="0">
                <a:solidFill>
                  <a:srgbClr val="FFFFFF"/>
                </a:solidFill>
                <a:latin typeface="HK Grotesk Bold Bold"/>
              </a:rPr>
              <a:t>PNEUMONIA PREDICTION USING  X-RAY IMAGE</a:t>
            </a:r>
          </a:p>
        </p:txBody>
      </p:sp>
      <p:pic>
        <p:nvPicPr>
          <p:cNvPr id="5" name="Picture 4" descr="500026900848_17254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314700"/>
            <a:ext cx="5638800" cy="236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57531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REMOTE SUMMER INTERNSHIP PROGRAM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957431">
            <a:off x="11147162" y="5615076"/>
            <a:ext cx="7733665" cy="2808807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7211675" y="7183858"/>
            <a:ext cx="47625" cy="1325731"/>
          </a:xfrm>
          <a:prstGeom prst="rect">
            <a:avLst/>
          </a:prstGeom>
          <a:solidFill>
            <a:srgbClr val="57FFDC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45574" y="7497580"/>
            <a:ext cx="1102632" cy="110263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9144000" y="1095375"/>
            <a:ext cx="6788617" cy="1143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 Bold"/>
              </a:rPr>
              <a:t>TOPICS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60459" y="2310496"/>
            <a:ext cx="4943643" cy="593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98"/>
              </a:lnSpc>
            </a:pPr>
            <a:r>
              <a:rPr lang="en-US" sz="3844" spc="-76" dirty="0" smtClean="0">
                <a:solidFill>
                  <a:srgbClr val="FFFFFF"/>
                </a:solidFill>
                <a:latin typeface="HK Grotesk Light"/>
              </a:rPr>
              <a:t>INTRODUCTION</a:t>
            </a:r>
            <a:endParaRPr lang="en-US" sz="3844" spc="-76" dirty="0">
              <a:solidFill>
                <a:srgbClr val="FFFFFF"/>
              </a:solidFill>
              <a:latin typeface="HK Grotesk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160459" y="3863095"/>
            <a:ext cx="4613602" cy="58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64"/>
              </a:lnSpc>
            </a:pPr>
            <a:r>
              <a:rPr lang="en-US" sz="3587" spc="-71">
                <a:solidFill>
                  <a:srgbClr val="FFFFFF"/>
                </a:solidFill>
                <a:latin typeface="HK Grotesk Light"/>
              </a:rPr>
              <a:t>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60459" y="5598895"/>
            <a:ext cx="4613602" cy="58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64"/>
              </a:lnSpc>
            </a:pPr>
            <a:r>
              <a:rPr lang="en-US" sz="3587" spc="-71">
                <a:solidFill>
                  <a:srgbClr val="FFFFFF"/>
                </a:solidFill>
                <a:latin typeface="HK Grotesk Light"/>
              </a:rPr>
              <a:t>TOOLS REQUIRED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45574" y="8793640"/>
            <a:ext cx="857125" cy="692043"/>
            <a:chOff x="0" y="0"/>
            <a:chExt cx="6350000" cy="51269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5126990"/>
            </a:xfrm>
            <a:custGeom>
              <a:avLst/>
              <a:gdLst/>
              <a:ahLst/>
              <a:cxnLst/>
              <a:rect l="l" t="t" r="r" b="b"/>
              <a:pathLst>
                <a:path w="6350000" h="512699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045574" y="7119576"/>
            <a:ext cx="857125" cy="692043"/>
            <a:chOff x="0" y="0"/>
            <a:chExt cx="6350000" cy="512699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5126990"/>
            </a:xfrm>
            <a:custGeom>
              <a:avLst/>
              <a:gdLst/>
              <a:ahLst/>
              <a:cxnLst/>
              <a:rect l="l" t="t" r="r" b="b"/>
              <a:pathLst>
                <a:path w="6350000" h="512699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45574" y="5527901"/>
            <a:ext cx="808753" cy="652987"/>
            <a:chOff x="0" y="0"/>
            <a:chExt cx="6350000" cy="51269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5126990"/>
            </a:xfrm>
            <a:custGeom>
              <a:avLst/>
              <a:gdLst/>
              <a:ahLst/>
              <a:cxnLst/>
              <a:rect l="l" t="t" r="r" b="b"/>
              <a:pathLst>
                <a:path w="6350000" h="512699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997202" y="3839674"/>
            <a:ext cx="857125" cy="692043"/>
            <a:chOff x="0" y="0"/>
            <a:chExt cx="6350000" cy="51269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5126990"/>
            </a:xfrm>
            <a:custGeom>
              <a:avLst/>
              <a:gdLst/>
              <a:ahLst/>
              <a:cxnLst/>
              <a:rect l="l" t="t" r="r" b="b"/>
              <a:pathLst>
                <a:path w="6350000" h="512699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045574" y="2239354"/>
            <a:ext cx="857125" cy="692043"/>
            <a:chOff x="0" y="0"/>
            <a:chExt cx="6350000" cy="512699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5126990"/>
            </a:xfrm>
            <a:custGeom>
              <a:avLst/>
              <a:gdLst/>
              <a:ahLst/>
              <a:cxnLst/>
              <a:rect l="l" t="t" r="r" b="b"/>
              <a:pathLst>
                <a:path w="6350000" h="5126990">
                  <a:moveTo>
                    <a:pt x="3528060" y="0"/>
                  </a:moveTo>
                  <a:lnTo>
                    <a:pt x="3440430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3440430" y="5126990"/>
                  </a:lnTo>
                  <a:lnTo>
                    <a:pt x="3528060" y="5126990"/>
                  </a:lnTo>
                  <a:lnTo>
                    <a:pt x="6350000" y="2564130"/>
                  </a:lnTo>
                  <a:lnTo>
                    <a:pt x="3528060" y="0"/>
                  </a:lnTo>
                  <a:close/>
                </a:path>
              </a:pathLst>
            </a:custGeom>
            <a:solidFill>
              <a:srgbClr val="0097EE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2160459" y="7110987"/>
            <a:ext cx="4613602" cy="58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64"/>
              </a:lnSpc>
            </a:pPr>
            <a:r>
              <a:rPr lang="en-US" sz="3587" spc="-71">
                <a:solidFill>
                  <a:srgbClr val="FFFFFF"/>
                </a:solidFill>
                <a:latin typeface="HK Grotesk Light"/>
              </a:rPr>
              <a:t>ADVANTAGES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160459" y="8775064"/>
            <a:ext cx="4613602" cy="58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64"/>
              </a:lnSpc>
            </a:pPr>
            <a:r>
              <a:rPr lang="en-US" sz="3587" spc="-71">
                <a:solidFill>
                  <a:srgbClr val="FFFFFF"/>
                </a:solidFill>
                <a:latin typeface="HK Grotesk Light"/>
              </a:rPr>
              <a:t>FUTURE SCOPE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792178">
            <a:off x="142795" y="1069537"/>
            <a:ext cx="6621745" cy="201672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8153400" y="876300"/>
            <a:ext cx="86873" cy="8925733"/>
          </a:xfrm>
          <a:prstGeom prst="rect">
            <a:avLst/>
          </a:prstGeom>
          <a:solidFill>
            <a:srgbClr val="57FFDC"/>
          </a:solidFill>
        </p:spPr>
      </p:sp>
      <p:sp>
        <p:nvSpPr>
          <p:cNvPr id="4" name="TextBox 4"/>
          <p:cNvSpPr txBox="1"/>
          <p:nvPr/>
        </p:nvSpPr>
        <p:spPr>
          <a:xfrm>
            <a:off x="723192" y="4707890"/>
            <a:ext cx="6529701" cy="918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03"/>
              </a:lnSpc>
            </a:pPr>
            <a:r>
              <a:rPr lang="en-US" sz="6399" spc="-191">
                <a:solidFill>
                  <a:srgbClr val="FFFFFF"/>
                </a:solidFill>
                <a:latin typeface="HK Grotesk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876300"/>
            <a:ext cx="8115300" cy="252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999" dirty="0">
                <a:solidFill>
                  <a:srgbClr val="57FFDC"/>
                </a:solidFill>
                <a:latin typeface="HK Grotesk Bold"/>
              </a:rPr>
              <a:t>THE RISK OF PNEUMONIA IS IMMENSE FOR MANY, ESPECIALLY IN DEVELOPING NATIONS WHERE BILLIONS FACE ENERGY POVERTY AND RELY ON POLLUTING FORMS OF ENERGY.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3467100"/>
            <a:ext cx="8115300" cy="31154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999" dirty="0">
                <a:solidFill>
                  <a:srgbClr val="57FFDC"/>
                </a:solidFill>
                <a:latin typeface="HK Grotesk Bold"/>
              </a:rPr>
              <a:t>THE PROPOSED PREDICTION MODEL IS IMPLEMENTED BY CONVOLUTIONAL DEEP NEURAL NETWORKS (CNN) USING PYTHON PROGRAMMING LANGUAGE AND THE MODEL IS CONVERTED INTO A WEBSITE APPLICATION.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6515100"/>
            <a:ext cx="8115300" cy="400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999" dirty="0" smtClean="0">
                <a:solidFill>
                  <a:srgbClr val="57FFDC"/>
                </a:solidFill>
                <a:latin typeface="HK Grotesk Bold"/>
              </a:rPr>
              <a:t>DEMONSTRATION OF THE EFFICIENCY OF THE PROPOSED METHOD WITH THE MINIMIZATION OF THE COMPUTATIONAL COST AS THE FOCAL POINT  WAS CONDUC -TED AND COMPARED WITH THE EXISTING STATE-OF-THE-ART PNEUMONIA  CLASSIFICATION NETWORKS.</a:t>
            </a:r>
          </a:p>
          <a:p>
            <a:pPr>
              <a:lnSpc>
                <a:spcPts val="3900"/>
              </a:lnSpc>
            </a:pPr>
            <a:r>
              <a:rPr lang="en-US" dirty="0" smtClean="0"/>
              <a:t>P</a:t>
            </a:r>
            <a:endParaRPr/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8001000" y="952500"/>
            <a:ext cx="369918" cy="369918"/>
            <a:chOff x="6705600" y="1371600"/>
            <a:chExt cx="10972800" cy="10972800"/>
          </a:xfrm>
        </p:grpSpPr>
        <p:sp>
          <p:nvSpPr>
            <p:cNvPr id="9" name="Freeform 9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8001000" y="3543300"/>
            <a:ext cx="370511" cy="388188"/>
            <a:chOff x="6705600" y="3631905"/>
            <a:chExt cx="10990390" cy="11514739"/>
          </a:xfrm>
        </p:grpSpPr>
        <p:sp>
          <p:nvSpPr>
            <p:cNvPr id="11" name="Freeform 11"/>
            <p:cNvSpPr/>
            <p:nvPr/>
          </p:nvSpPr>
          <p:spPr>
            <a:xfrm>
              <a:off x="6705600" y="3631905"/>
              <a:ext cx="10990390" cy="11514739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8001000" y="6667500"/>
            <a:ext cx="369918" cy="369918"/>
            <a:chOff x="6705600" y="1371600"/>
            <a:chExt cx="10972800" cy="10972800"/>
          </a:xfrm>
        </p:grpSpPr>
        <p:sp>
          <p:nvSpPr>
            <p:cNvPr id="13" name="Freeform 13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792178">
            <a:off x="284733" y="718147"/>
            <a:ext cx="6518206" cy="1985186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8138756" y="549967"/>
            <a:ext cx="128212" cy="9390900"/>
          </a:xfrm>
          <a:prstGeom prst="rect">
            <a:avLst/>
          </a:prstGeom>
          <a:solidFill>
            <a:srgbClr val="57FFDC"/>
          </a:solidFill>
        </p:spPr>
      </p:sp>
      <p:sp>
        <p:nvSpPr>
          <p:cNvPr id="4" name="TextBox 4"/>
          <p:cNvSpPr txBox="1"/>
          <p:nvPr/>
        </p:nvSpPr>
        <p:spPr>
          <a:xfrm>
            <a:off x="1032585" y="4184480"/>
            <a:ext cx="5910916" cy="1143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511867"/>
            <a:ext cx="8115300" cy="1500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999" dirty="0">
                <a:solidFill>
                  <a:srgbClr val="57FFDC"/>
                </a:solidFill>
                <a:latin typeface="HK Grotesk Bold"/>
              </a:rPr>
              <a:t>PNEUMONIA IS AMONG THE TOP DISEASES WHICH CAUSE MOST OF THE DEATHS ALL OVER THE </a:t>
            </a:r>
            <a:r>
              <a:rPr lang="en-US" sz="2999" dirty="0" smtClean="0">
                <a:solidFill>
                  <a:srgbClr val="57FFDC"/>
                </a:solidFill>
                <a:latin typeface="HK Grotesk Bold"/>
              </a:rPr>
              <a:t>WORLD.</a:t>
            </a:r>
            <a:endParaRPr lang="en-US" sz="2999" dirty="0">
              <a:solidFill>
                <a:srgbClr val="57FFDC"/>
              </a:solidFill>
              <a:latin typeface="HK Grotesk Bold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0" y="2215207"/>
            <a:ext cx="8115300" cy="1478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999">
                <a:solidFill>
                  <a:srgbClr val="57FFDC"/>
                </a:solidFill>
                <a:latin typeface="HK Grotesk Bold"/>
              </a:rPr>
              <a:t>HOWEVER, IT IS DIFFICULT TO JUDGE THE PNEUMONIA JUST BY LOOKING AT CHEST X-RAYS.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3894746"/>
            <a:ext cx="8115300" cy="1478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999">
                <a:solidFill>
                  <a:srgbClr val="57FFDC"/>
                </a:solidFill>
                <a:latin typeface="HK Grotesk Bold"/>
              </a:rPr>
              <a:t>THE AIM OF THIS STUDY IS TO SIMPLIFY THE PNEUMONIA DETECTION PROCESS FOR EXPERTS AS WELL AS FOR NOVICES.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5600700"/>
            <a:ext cx="8115300" cy="4435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999" dirty="0">
                <a:solidFill>
                  <a:srgbClr val="57FFDC"/>
                </a:solidFill>
                <a:latin typeface="HK Grotesk Bold"/>
              </a:rPr>
              <a:t>WE SUGGEST A NOVEL DEEP LEARNING FRAMEWORK FOR THE DETECTION OF PNEUMONIA USING THE CONCEPT OF TRANSFER LEARNING. IN THIS APPROACH, FEATURES FROM IMAGES ARE EXTRACTED USING DIFFERENT NEURAL NETWORK MODELS PRE-TRAINED ON IMAGENET, WHICH THEN ARE FED INTO A CLASSIFIER FOR PREDICTION.</a:t>
            </a: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8017903" y="658782"/>
            <a:ext cx="369918" cy="369918"/>
            <a:chOff x="6705600" y="1371600"/>
            <a:chExt cx="10972800" cy="10972800"/>
          </a:xfrm>
        </p:grpSpPr>
        <p:sp>
          <p:nvSpPr>
            <p:cNvPr id="10" name="Freeform 10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8017903" y="2253307"/>
            <a:ext cx="369918" cy="369918"/>
            <a:chOff x="6705600" y="1371600"/>
            <a:chExt cx="10972800" cy="10972800"/>
          </a:xfrm>
        </p:grpSpPr>
        <p:sp>
          <p:nvSpPr>
            <p:cNvPr id="12" name="Freeform 12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8017903" y="3932846"/>
            <a:ext cx="369918" cy="369918"/>
            <a:chOff x="6705600" y="1371600"/>
            <a:chExt cx="10972800" cy="10972800"/>
          </a:xfrm>
        </p:grpSpPr>
        <p:sp>
          <p:nvSpPr>
            <p:cNvPr id="14" name="Freeform 14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8001000" y="5676900"/>
            <a:ext cx="369918" cy="369918"/>
            <a:chOff x="6705600" y="1371600"/>
            <a:chExt cx="10972800" cy="10972800"/>
          </a:xfrm>
        </p:grpSpPr>
        <p:sp>
          <p:nvSpPr>
            <p:cNvPr id="16" name="Freeform 16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l="l" t="t" r="r" b="b"/>
              <a:pathLst>
                <a:path w="10990383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0056816" y="1028700"/>
            <a:ext cx="7202484" cy="7220470"/>
            <a:chOff x="0" y="0"/>
            <a:chExt cx="5594350" cy="5608320"/>
          </a:xfrm>
        </p:grpSpPr>
        <p:sp>
          <p:nvSpPr>
            <p:cNvPr id="3" name="Freeform 3"/>
            <p:cNvSpPr/>
            <p:nvPr/>
          </p:nvSpPr>
          <p:spPr>
            <a:xfrm>
              <a:off x="-80010" y="-191771"/>
              <a:ext cx="6264910" cy="5977891"/>
            </a:xfrm>
            <a:custGeom>
              <a:avLst/>
              <a:gdLst/>
              <a:ahLst/>
              <a:cxnLst/>
              <a:rect l="l" t="t" r="r" b="b"/>
              <a:pathLst>
                <a:path w="6264910" h="5977891">
                  <a:moveTo>
                    <a:pt x="3576320" y="342901"/>
                  </a:moveTo>
                  <a:cubicBezTo>
                    <a:pt x="4768850" y="509271"/>
                    <a:pt x="6264910" y="971551"/>
                    <a:pt x="5435600" y="3060701"/>
                  </a:cubicBezTo>
                  <a:cubicBezTo>
                    <a:pt x="4606290" y="5149851"/>
                    <a:pt x="2889250" y="5520691"/>
                    <a:pt x="2059940" y="5749291"/>
                  </a:cubicBezTo>
                  <a:cubicBezTo>
                    <a:pt x="1230630" y="5977891"/>
                    <a:pt x="256540" y="5434331"/>
                    <a:pt x="600710" y="4203701"/>
                  </a:cubicBezTo>
                  <a:cubicBezTo>
                    <a:pt x="901700" y="3126740"/>
                    <a:pt x="0" y="1772921"/>
                    <a:pt x="86360" y="886460"/>
                  </a:cubicBezTo>
                  <a:cubicBezTo>
                    <a:pt x="172720" y="0"/>
                    <a:pt x="2145030" y="142240"/>
                    <a:pt x="3576320" y="342900"/>
                  </a:cubicBezTo>
                  <a:close/>
                </a:path>
              </a:pathLst>
            </a:custGeom>
            <a:blipFill>
              <a:blip r:embed="rId2"/>
              <a:stretch>
                <a:fillRect l="-23698" t="8" r="-23721" b="-4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603285" y="1076680"/>
            <a:ext cx="8540715" cy="80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16"/>
              </a:lnSpc>
            </a:pPr>
            <a:r>
              <a:rPr lang="en-US" sz="5600" spc="-168">
                <a:solidFill>
                  <a:srgbClr val="FFFFFF"/>
                </a:solidFill>
                <a:latin typeface="HK Grotesk Bold Bold"/>
              </a:rPr>
              <a:t>SOFTWARE REQUIRED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3285" y="2729715"/>
            <a:ext cx="7122699" cy="6900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3899"/>
              </a:lnSpc>
              <a:buFont typeface="Arial"/>
              <a:buChar char="•"/>
            </a:pPr>
            <a:r>
              <a:rPr lang="en-US" sz="2999" dirty="0">
                <a:solidFill>
                  <a:srgbClr val="57FFDC"/>
                </a:solidFill>
                <a:latin typeface="HK Grotesk Bold Bold"/>
              </a:rPr>
              <a:t>GOOGLE COLLAB / JUPYTER</a:t>
            </a:r>
          </a:p>
          <a:p>
            <a:pPr>
              <a:lnSpc>
                <a:spcPts val="3899"/>
              </a:lnSpc>
            </a:pPr>
            <a:endParaRPr/>
          </a:p>
          <a:p>
            <a:pPr marL="647700" lvl="1" indent="-323850">
              <a:lnSpc>
                <a:spcPts val="3899"/>
              </a:lnSpc>
              <a:buFont typeface="Arial"/>
              <a:buChar char="•"/>
            </a:pPr>
            <a:r>
              <a:rPr lang="en-US" sz="2999" dirty="0">
                <a:solidFill>
                  <a:srgbClr val="57FFDC"/>
                </a:solidFill>
                <a:latin typeface="HK Grotesk Bold Bold"/>
              </a:rPr>
              <a:t>SUBLIME TEXT / SPYDER IDE</a:t>
            </a:r>
          </a:p>
          <a:p>
            <a:pPr>
              <a:lnSpc>
                <a:spcPts val="3899"/>
              </a:lnSpc>
            </a:pPr>
            <a:endParaRPr/>
          </a:p>
          <a:p>
            <a:pPr marL="647700" lvl="1" indent="-323850">
              <a:lnSpc>
                <a:spcPts val="3899"/>
              </a:lnSpc>
              <a:buFont typeface="Arial"/>
              <a:buChar char="•"/>
            </a:pPr>
            <a:r>
              <a:rPr lang="en-US" sz="2999" dirty="0">
                <a:solidFill>
                  <a:srgbClr val="57FFDC"/>
                </a:solidFill>
                <a:latin typeface="HK Grotesk Bold Bold"/>
              </a:rPr>
              <a:t>DEEP LEARNING ALGORITHM (</a:t>
            </a:r>
            <a:r>
              <a:rPr lang="en-US" sz="2999" dirty="0" smtClean="0">
                <a:solidFill>
                  <a:srgbClr val="57FFDC"/>
                </a:solidFill>
                <a:latin typeface="HK Grotesk Bold Bold"/>
              </a:rPr>
              <a:t>CONVOLUTIONAL NEURAL </a:t>
            </a:r>
            <a:r>
              <a:rPr lang="en-US" sz="2999" dirty="0">
                <a:solidFill>
                  <a:srgbClr val="57FFDC"/>
                </a:solidFill>
                <a:latin typeface="HK Grotesk Bold Bold"/>
              </a:rPr>
              <a:t>NETWORK)</a:t>
            </a:r>
          </a:p>
          <a:p>
            <a:pPr>
              <a:lnSpc>
                <a:spcPts val="3899"/>
              </a:lnSpc>
            </a:pPr>
            <a:endParaRPr/>
          </a:p>
          <a:p>
            <a:pPr marL="647700" lvl="1" indent="-323850">
              <a:lnSpc>
                <a:spcPts val="3899"/>
              </a:lnSpc>
              <a:buFont typeface="Arial"/>
              <a:buChar char="•"/>
            </a:pPr>
            <a:r>
              <a:rPr lang="en-US" sz="2999" dirty="0">
                <a:solidFill>
                  <a:srgbClr val="57FFDC"/>
                </a:solidFill>
                <a:latin typeface="HK Grotesk Bold Bold"/>
              </a:rPr>
              <a:t>PYTHON (NUMPY,KERAS,TENSORFLOW)</a:t>
            </a:r>
          </a:p>
          <a:p>
            <a:pPr>
              <a:lnSpc>
                <a:spcPts val="3899"/>
              </a:lnSpc>
            </a:pPr>
            <a:endParaRPr/>
          </a:p>
          <a:p>
            <a:pPr marL="647700" lvl="1" indent="-323850">
              <a:lnSpc>
                <a:spcPts val="3899"/>
              </a:lnSpc>
              <a:buFont typeface="Arial"/>
              <a:buChar char="•"/>
            </a:pPr>
            <a:r>
              <a:rPr lang="en-US" sz="2999" dirty="0">
                <a:solidFill>
                  <a:srgbClr val="57FFDC"/>
                </a:solidFill>
                <a:latin typeface="HK Grotesk Bold Bold"/>
              </a:rPr>
              <a:t>HTML</a:t>
            </a:r>
          </a:p>
          <a:p>
            <a:pPr>
              <a:lnSpc>
                <a:spcPts val="3899"/>
              </a:lnSpc>
            </a:pPr>
            <a:endParaRPr/>
          </a:p>
          <a:p>
            <a:pPr marL="647700" lvl="1" indent="-323850">
              <a:lnSpc>
                <a:spcPts val="3900"/>
              </a:lnSpc>
              <a:buFont typeface="Arial"/>
              <a:buChar char="•"/>
            </a:pPr>
            <a:r>
              <a:rPr lang="en-US" sz="2999" dirty="0">
                <a:solidFill>
                  <a:srgbClr val="57FFDC"/>
                </a:solidFill>
                <a:latin typeface="HK Grotesk Bold Bold"/>
              </a:rPr>
              <a:t>FLASK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057400" y="0"/>
            <a:ext cx="16230600" cy="7015540"/>
            <a:chOff x="0" y="0"/>
            <a:chExt cx="12407900" cy="5363210"/>
          </a:xfrm>
        </p:grpSpPr>
        <p:sp>
          <p:nvSpPr>
            <p:cNvPr id="3" name="Freeform 3"/>
            <p:cNvSpPr/>
            <p:nvPr/>
          </p:nvSpPr>
          <p:spPr>
            <a:xfrm>
              <a:off x="-1188720" y="-1299210"/>
              <a:ext cx="14579600" cy="7821930"/>
            </a:xfrm>
            <a:custGeom>
              <a:avLst/>
              <a:gdLst/>
              <a:ahLst/>
              <a:cxnLst/>
              <a:rect l="l" t="t" r="r" b="b"/>
              <a:pathLst>
                <a:path w="14579600" h="7821930">
                  <a:moveTo>
                    <a:pt x="1446530" y="2216150"/>
                  </a:moveTo>
                  <a:cubicBezTo>
                    <a:pt x="2578100" y="0"/>
                    <a:pt x="6996430" y="2960370"/>
                    <a:pt x="8751570" y="1879600"/>
                  </a:cubicBezTo>
                  <a:cubicBezTo>
                    <a:pt x="11271250" y="328930"/>
                    <a:pt x="14579600" y="2044700"/>
                    <a:pt x="13321030" y="5191760"/>
                  </a:cubicBezTo>
                  <a:cubicBezTo>
                    <a:pt x="12679680" y="6795770"/>
                    <a:pt x="9763759" y="5523230"/>
                    <a:pt x="8426450" y="6164580"/>
                  </a:cubicBezTo>
                  <a:cubicBezTo>
                    <a:pt x="4964430" y="7821930"/>
                    <a:pt x="0" y="5048250"/>
                    <a:pt x="1446531" y="2216150"/>
                  </a:cubicBezTo>
                  <a:close/>
                </a:path>
              </a:pathLst>
            </a:custGeom>
            <a:blipFill>
              <a:blip r:embed="rId2"/>
              <a:stretch>
                <a:fillRect l="2" t="-11006" r="-4" b="-1103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641959" y="6724503"/>
            <a:ext cx="10499271" cy="3036718"/>
            <a:chOff x="0" y="0"/>
            <a:chExt cx="13999027" cy="4048957"/>
          </a:xfrm>
        </p:grpSpPr>
        <p:sp>
          <p:nvSpPr>
            <p:cNvPr id="5" name="TextBox 5"/>
            <p:cNvSpPr txBox="1"/>
            <p:nvPr/>
          </p:nvSpPr>
          <p:spPr>
            <a:xfrm>
              <a:off x="0" y="47625"/>
              <a:ext cx="13999027" cy="12414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03"/>
                </a:lnSpc>
              </a:pPr>
              <a:r>
                <a:rPr lang="en-US" sz="6399" spc="-191">
                  <a:solidFill>
                    <a:srgbClr val="FFFFFF"/>
                  </a:solidFill>
                  <a:latin typeface="HK Grotesk Bold Bold"/>
                </a:rPr>
                <a:t>ADVANTAGES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06327"/>
              <a:ext cx="13999027" cy="20426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79195" lvl="1" indent="-339598">
                <a:lnSpc>
                  <a:spcPts val="4089"/>
                </a:lnSpc>
                <a:buFont typeface="Arial"/>
                <a:buChar char="•"/>
              </a:pPr>
              <a:r>
                <a:rPr lang="en-US" sz="3145" spc="-62">
                  <a:solidFill>
                    <a:srgbClr val="FFFFFF"/>
                  </a:solidFill>
                  <a:latin typeface="HK Grotesk Light"/>
                </a:rPr>
                <a:t>Doctors can predict the pneumonia disease more accurately using this deep learning model.</a:t>
              </a:r>
            </a:p>
            <a:p>
              <a:pPr marL="679195" lvl="1" indent="-339598">
                <a:lnSpc>
                  <a:spcPts val="4089"/>
                </a:lnSpc>
                <a:buFont typeface="Arial"/>
                <a:buChar char="•"/>
              </a:pPr>
              <a:r>
                <a:rPr lang="en-US" sz="3145" spc="-62">
                  <a:solidFill>
                    <a:srgbClr val="FFFFFF"/>
                  </a:solidFill>
                  <a:latin typeface="HK Grotesk Light"/>
                </a:rPr>
                <a:t>By using this model we can precisely predict pneumonia.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8541713" y="1028700"/>
            <a:ext cx="8100629" cy="7333706"/>
            <a:chOff x="0" y="0"/>
            <a:chExt cx="5580380" cy="5052060"/>
          </a:xfrm>
        </p:grpSpPr>
        <p:sp>
          <p:nvSpPr>
            <p:cNvPr id="3" name="Freeform 3"/>
            <p:cNvSpPr/>
            <p:nvPr/>
          </p:nvSpPr>
          <p:spPr>
            <a:xfrm>
              <a:off x="-635000" y="-673100"/>
              <a:ext cx="6488430" cy="6027420"/>
            </a:xfrm>
            <a:custGeom>
              <a:avLst/>
              <a:gdLst/>
              <a:ahLst/>
              <a:cxnLst/>
              <a:rect l="l" t="t" r="r" b="b"/>
              <a:pathLst>
                <a:path w="6488430" h="6027420">
                  <a:moveTo>
                    <a:pt x="5344160" y="1055370"/>
                  </a:moveTo>
                  <a:cubicBezTo>
                    <a:pt x="4573270" y="651510"/>
                    <a:pt x="3856990" y="1112520"/>
                    <a:pt x="3284220" y="1112520"/>
                  </a:cubicBezTo>
                  <a:cubicBezTo>
                    <a:pt x="2839720" y="1112520"/>
                    <a:pt x="2001520" y="0"/>
                    <a:pt x="1000760" y="1314450"/>
                  </a:cubicBezTo>
                  <a:cubicBezTo>
                    <a:pt x="0" y="2628900"/>
                    <a:pt x="1247140" y="3865880"/>
                    <a:pt x="2368550" y="4946650"/>
                  </a:cubicBezTo>
                  <a:cubicBezTo>
                    <a:pt x="3489960" y="6027420"/>
                    <a:pt x="5013960" y="6009640"/>
                    <a:pt x="5894070" y="4725670"/>
                  </a:cubicBezTo>
                  <a:cubicBezTo>
                    <a:pt x="6488430" y="3859530"/>
                    <a:pt x="6229350" y="1520190"/>
                    <a:pt x="5344160" y="1055370"/>
                  </a:cubicBezTo>
                  <a:close/>
                </a:path>
              </a:pathLst>
            </a:custGeom>
            <a:blipFill>
              <a:blip r:embed="rId2"/>
              <a:stretch>
                <a:fillRect l="-12" t="-33167" r="9" b="-18148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680633" y="1727803"/>
            <a:ext cx="7148486" cy="6390419"/>
            <a:chOff x="0" y="0"/>
            <a:chExt cx="9531315" cy="8520558"/>
          </a:xfrm>
        </p:grpSpPr>
        <p:sp>
          <p:nvSpPr>
            <p:cNvPr id="5" name="TextBox 5"/>
            <p:cNvSpPr txBox="1"/>
            <p:nvPr/>
          </p:nvSpPr>
          <p:spPr>
            <a:xfrm>
              <a:off x="0" y="47625"/>
              <a:ext cx="9531315" cy="1241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03"/>
                </a:lnSpc>
              </a:pPr>
              <a:r>
                <a:rPr lang="en-US" sz="6399" spc="-191">
                  <a:solidFill>
                    <a:srgbClr val="FFFFFF"/>
                  </a:solidFill>
                  <a:latin typeface="HK Grotesk Bold Bold"/>
                </a:rPr>
                <a:t>FUTURE SCOPE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961726"/>
              <a:ext cx="9531315" cy="65588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99"/>
                </a:lnSpc>
              </a:pPr>
              <a:r>
                <a:rPr lang="en-US" sz="2999" spc="-59">
                  <a:solidFill>
                    <a:srgbClr val="FFFFFF"/>
                  </a:solidFill>
                  <a:latin typeface="HK Grotesk Light"/>
                </a:rPr>
                <a:t>It is no doubt that the predictive model can be improved even better by performing data augmentation or implementing a transfer learning concept which facilitates the model a room for improvement. Therefore, this will be added as further enhancement in the upcoming stories.</a:t>
              </a:r>
            </a:p>
            <a:p>
              <a:pPr>
                <a:lnSpc>
                  <a:spcPts val="3899"/>
                </a:lnSpc>
              </a:pPr>
              <a:endParaRPr/>
            </a:p>
            <a:p>
              <a:pPr>
                <a:lnSpc>
                  <a:spcPts val="3900"/>
                </a:lnSpc>
              </a:pPr>
              <a:r>
                <a:rPr lang="en-US" sz="2999" spc="-59">
                  <a:solidFill>
                    <a:srgbClr val="FFFFFF"/>
                  </a:solidFill>
                  <a:latin typeface="HK Grotesk Light"/>
                </a:rPr>
                <a:t>The developed model can be further extended for the end users 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68342" y="4295775"/>
            <a:ext cx="6951315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335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HK Grotesk Bold Bold</vt:lpstr>
      <vt:lpstr>HK Grotesk Bold</vt:lpstr>
      <vt:lpstr>Calibri</vt:lpstr>
      <vt:lpstr>HK Grotesk Light</vt:lpstr>
      <vt:lpstr>Open Sans Extra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Modern Technology Portfolio Presentation</dc:title>
  <cp:lastModifiedBy>cc</cp:lastModifiedBy>
  <cp:revision>13</cp:revision>
  <dcterms:created xsi:type="dcterms:W3CDTF">2006-08-16T00:00:00Z</dcterms:created>
  <dcterms:modified xsi:type="dcterms:W3CDTF">2020-08-28T12:45:16Z</dcterms:modified>
  <dc:identifier>DAEGGTiGG7I</dc:identifier>
</cp:coreProperties>
</file>