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60" r:id="rId3"/>
    <p:sldId id="257" r:id="rId4"/>
    <p:sldId id="258" r:id="rId5"/>
    <p:sldId id="259" r:id="rId6"/>
    <p:sldId id="262" r:id="rId7"/>
    <p:sldId id="26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Jiayun" initials="LJ" lastIdx="1" clrIdx="0">
    <p:extLst>
      <p:ext uri="{19B8F6BF-5375-455C-9EA6-DF929625EA0E}">
        <p15:presenceInfo xmlns:p15="http://schemas.microsoft.com/office/powerpoint/2012/main" userId="Li Jiayu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620" y="7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84197EC-C87E-4E73-A94B-72517A5EEF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BCB0E86F-CC0A-4D98-8379-CA34C833BE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A60494-1A87-4D42-8928-5CF0E0EA10E7}" type="datetimeFigureOut">
              <a:rPr lang="zh-CN" altLang="en-US" smtClean="0"/>
              <a:t>2020/6/6</a:t>
            </a:fld>
            <a:endParaRPr lang="zh-CN" altLang="en-US"/>
          </a:p>
        </p:txBody>
      </p:sp>
      <p:sp>
        <p:nvSpPr>
          <p:cNvPr id="4" name="页脚占位符 3">
            <a:extLst>
              <a:ext uri="{FF2B5EF4-FFF2-40B4-BE49-F238E27FC236}">
                <a16:creationId xmlns:a16="http://schemas.microsoft.com/office/drawing/2014/main" id="{D11C588E-6E4A-4303-BE13-3325CBA035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2A9AB28-DECA-40C0-AC01-B775B6F3C6C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986E0F-2E6D-4E14-9C27-7C8501EBA053}" type="slidenum">
              <a:rPr lang="zh-CN" altLang="en-US" smtClean="0"/>
              <a:t>‹#›</a:t>
            </a:fld>
            <a:endParaRPr lang="zh-CN" altLang="en-US"/>
          </a:p>
        </p:txBody>
      </p:sp>
    </p:spTree>
    <p:extLst>
      <p:ext uri="{BB962C8B-B14F-4D97-AF65-F5344CB8AC3E}">
        <p14:creationId xmlns:p14="http://schemas.microsoft.com/office/powerpoint/2010/main" val="422700175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FB2ED3-7F65-4931-88D8-0D04FFDB2F14}" type="datetimeFigureOut">
              <a:rPr lang="zh-CN" altLang="en-US" smtClean="0"/>
              <a:t>2020/6/6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1AF27B-7D2E-4CCA-8A86-BF4C41582A03}" type="slidenum">
              <a:rPr lang="zh-CN" altLang="en-US" smtClean="0"/>
              <a:t>‹#›</a:t>
            </a:fld>
            <a:endParaRPr lang="zh-CN" altLang="en-US"/>
          </a:p>
        </p:txBody>
      </p:sp>
    </p:spTree>
    <p:extLst>
      <p:ext uri="{BB962C8B-B14F-4D97-AF65-F5344CB8AC3E}">
        <p14:creationId xmlns:p14="http://schemas.microsoft.com/office/powerpoint/2010/main" val="134388697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651AF27B-7D2E-4CCA-8A86-BF4C41582A03}" type="slidenum">
              <a:rPr lang="zh-CN" altLang="en-US" smtClean="0"/>
              <a:t>2</a:t>
            </a:fld>
            <a:endParaRPr lang="zh-CN" altLang="en-US"/>
          </a:p>
        </p:txBody>
      </p:sp>
    </p:spTree>
    <p:extLst>
      <p:ext uri="{BB962C8B-B14F-4D97-AF65-F5344CB8AC3E}">
        <p14:creationId xmlns:p14="http://schemas.microsoft.com/office/powerpoint/2010/main" val="3699672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B2CC4D-95DB-4BA2-B51C-55249CB632C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34E1E49-02F7-47CD-8280-9BBE387FB4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985D2F5-26B6-4D45-AB6C-8DB5E3D6AD02}"/>
              </a:ext>
            </a:extLst>
          </p:cNvPr>
          <p:cNvSpPr>
            <a:spLocks noGrp="1"/>
          </p:cNvSpPr>
          <p:nvPr>
            <p:ph type="dt" sz="half" idx="10"/>
          </p:nvPr>
        </p:nvSpPr>
        <p:spPr/>
        <p:txBody>
          <a:bodyPr/>
          <a:lstStyle/>
          <a:p>
            <a:fld id="{4481F1A0-0864-4E9E-9FB0-FEC872D4C8A3}" type="datetimeFigureOut">
              <a:rPr lang="zh-CN" altLang="en-US" smtClean="0"/>
              <a:t>2020/6/6</a:t>
            </a:fld>
            <a:endParaRPr lang="zh-CN" altLang="en-US"/>
          </a:p>
        </p:txBody>
      </p:sp>
      <p:sp>
        <p:nvSpPr>
          <p:cNvPr id="5" name="页脚占位符 4">
            <a:extLst>
              <a:ext uri="{FF2B5EF4-FFF2-40B4-BE49-F238E27FC236}">
                <a16:creationId xmlns:a16="http://schemas.microsoft.com/office/drawing/2014/main" id="{9EBDB760-52FB-42E7-8352-602B0AA78B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F85AD5-9CCE-4FB3-A2E6-FACD3EBEFF92}"/>
              </a:ext>
            </a:extLst>
          </p:cNvPr>
          <p:cNvSpPr>
            <a:spLocks noGrp="1"/>
          </p:cNvSpPr>
          <p:nvPr>
            <p:ph type="sldNum" sz="quarter" idx="12"/>
          </p:nvPr>
        </p:nvSpPr>
        <p:spPr/>
        <p:txBody>
          <a:bodyPr/>
          <a:lstStyle/>
          <a:p>
            <a:fld id="{594C58DF-6E2B-4002-93AA-1E6F40D2A155}" type="slidenum">
              <a:rPr lang="zh-CN" altLang="en-US" smtClean="0"/>
              <a:t>‹#›</a:t>
            </a:fld>
            <a:endParaRPr lang="zh-CN" altLang="en-US"/>
          </a:p>
        </p:txBody>
      </p:sp>
    </p:spTree>
    <p:extLst>
      <p:ext uri="{BB962C8B-B14F-4D97-AF65-F5344CB8AC3E}">
        <p14:creationId xmlns:p14="http://schemas.microsoft.com/office/powerpoint/2010/main" val="146839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92651-E042-45E1-9190-012035AF993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9E79DCD-3745-494F-8598-1AE68618235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D590F8-4EBB-488A-B1CA-9841D14597D3}"/>
              </a:ext>
            </a:extLst>
          </p:cNvPr>
          <p:cNvSpPr>
            <a:spLocks noGrp="1"/>
          </p:cNvSpPr>
          <p:nvPr>
            <p:ph type="dt" sz="half" idx="10"/>
          </p:nvPr>
        </p:nvSpPr>
        <p:spPr/>
        <p:txBody>
          <a:bodyPr/>
          <a:lstStyle/>
          <a:p>
            <a:fld id="{4481F1A0-0864-4E9E-9FB0-FEC872D4C8A3}" type="datetimeFigureOut">
              <a:rPr lang="zh-CN" altLang="en-US" smtClean="0"/>
              <a:t>2020/6/6</a:t>
            </a:fld>
            <a:endParaRPr lang="zh-CN" altLang="en-US"/>
          </a:p>
        </p:txBody>
      </p:sp>
      <p:sp>
        <p:nvSpPr>
          <p:cNvPr id="5" name="页脚占位符 4">
            <a:extLst>
              <a:ext uri="{FF2B5EF4-FFF2-40B4-BE49-F238E27FC236}">
                <a16:creationId xmlns:a16="http://schemas.microsoft.com/office/drawing/2014/main" id="{CDF2F19A-D414-4DDD-819E-E13CB79629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A2D159-51E7-487E-8FE9-B066BCAC8CF1}"/>
              </a:ext>
            </a:extLst>
          </p:cNvPr>
          <p:cNvSpPr>
            <a:spLocks noGrp="1"/>
          </p:cNvSpPr>
          <p:nvPr>
            <p:ph type="sldNum" sz="quarter" idx="12"/>
          </p:nvPr>
        </p:nvSpPr>
        <p:spPr/>
        <p:txBody>
          <a:bodyPr/>
          <a:lstStyle/>
          <a:p>
            <a:fld id="{594C58DF-6E2B-4002-93AA-1E6F40D2A155}" type="slidenum">
              <a:rPr lang="zh-CN" altLang="en-US" smtClean="0"/>
              <a:t>‹#›</a:t>
            </a:fld>
            <a:endParaRPr lang="zh-CN" altLang="en-US"/>
          </a:p>
        </p:txBody>
      </p:sp>
    </p:spTree>
    <p:extLst>
      <p:ext uri="{BB962C8B-B14F-4D97-AF65-F5344CB8AC3E}">
        <p14:creationId xmlns:p14="http://schemas.microsoft.com/office/powerpoint/2010/main" val="127604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2DB34FE-368D-448C-9E33-313A098A206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3FDFE90-478E-4754-8E32-DE231573A05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D076E65-2B9B-4D5F-82A8-E6E7F3BD9219}"/>
              </a:ext>
            </a:extLst>
          </p:cNvPr>
          <p:cNvSpPr>
            <a:spLocks noGrp="1"/>
          </p:cNvSpPr>
          <p:nvPr>
            <p:ph type="dt" sz="half" idx="10"/>
          </p:nvPr>
        </p:nvSpPr>
        <p:spPr/>
        <p:txBody>
          <a:bodyPr/>
          <a:lstStyle/>
          <a:p>
            <a:fld id="{4481F1A0-0864-4E9E-9FB0-FEC872D4C8A3}" type="datetimeFigureOut">
              <a:rPr lang="zh-CN" altLang="en-US" smtClean="0"/>
              <a:t>2020/6/6</a:t>
            </a:fld>
            <a:endParaRPr lang="zh-CN" altLang="en-US"/>
          </a:p>
        </p:txBody>
      </p:sp>
      <p:sp>
        <p:nvSpPr>
          <p:cNvPr id="5" name="页脚占位符 4">
            <a:extLst>
              <a:ext uri="{FF2B5EF4-FFF2-40B4-BE49-F238E27FC236}">
                <a16:creationId xmlns:a16="http://schemas.microsoft.com/office/drawing/2014/main" id="{3352DA4D-0A5E-4911-A80A-694D2D7CFA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915D16-CC22-458A-B14F-69B0CE274A0F}"/>
              </a:ext>
            </a:extLst>
          </p:cNvPr>
          <p:cNvSpPr>
            <a:spLocks noGrp="1"/>
          </p:cNvSpPr>
          <p:nvPr>
            <p:ph type="sldNum" sz="quarter" idx="12"/>
          </p:nvPr>
        </p:nvSpPr>
        <p:spPr/>
        <p:txBody>
          <a:bodyPr/>
          <a:lstStyle/>
          <a:p>
            <a:fld id="{594C58DF-6E2B-4002-93AA-1E6F40D2A155}" type="slidenum">
              <a:rPr lang="zh-CN" altLang="en-US" smtClean="0"/>
              <a:t>‹#›</a:t>
            </a:fld>
            <a:endParaRPr lang="zh-CN" altLang="en-US"/>
          </a:p>
        </p:txBody>
      </p:sp>
    </p:spTree>
    <p:extLst>
      <p:ext uri="{BB962C8B-B14F-4D97-AF65-F5344CB8AC3E}">
        <p14:creationId xmlns:p14="http://schemas.microsoft.com/office/powerpoint/2010/main" val="1742648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56DDE0-8A94-48B5-9E02-406BFB1B8D5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9A49A16-7545-428F-A311-09C7870C13B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2C40CE-5DB3-4E99-BF8B-14F4F9EFDA15}"/>
              </a:ext>
            </a:extLst>
          </p:cNvPr>
          <p:cNvSpPr>
            <a:spLocks noGrp="1"/>
          </p:cNvSpPr>
          <p:nvPr>
            <p:ph type="dt" sz="half" idx="10"/>
          </p:nvPr>
        </p:nvSpPr>
        <p:spPr/>
        <p:txBody>
          <a:bodyPr/>
          <a:lstStyle/>
          <a:p>
            <a:fld id="{4481F1A0-0864-4E9E-9FB0-FEC872D4C8A3}" type="datetimeFigureOut">
              <a:rPr lang="zh-CN" altLang="en-US" smtClean="0"/>
              <a:t>2020/6/6</a:t>
            </a:fld>
            <a:endParaRPr lang="zh-CN" altLang="en-US"/>
          </a:p>
        </p:txBody>
      </p:sp>
      <p:sp>
        <p:nvSpPr>
          <p:cNvPr id="5" name="页脚占位符 4">
            <a:extLst>
              <a:ext uri="{FF2B5EF4-FFF2-40B4-BE49-F238E27FC236}">
                <a16:creationId xmlns:a16="http://schemas.microsoft.com/office/drawing/2014/main" id="{9427FB73-8C80-457C-89D0-2AC4E55BC3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2BF2A8-B1B4-434C-95F4-32F642CB485C}"/>
              </a:ext>
            </a:extLst>
          </p:cNvPr>
          <p:cNvSpPr>
            <a:spLocks noGrp="1"/>
          </p:cNvSpPr>
          <p:nvPr>
            <p:ph type="sldNum" sz="quarter" idx="12"/>
          </p:nvPr>
        </p:nvSpPr>
        <p:spPr/>
        <p:txBody>
          <a:bodyPr/>
          <a:lstStyle/>
          <a:p>
            <a:fld id="{594C58DF-6E2B-4002-93AA-1E6F40D2A155}" type="slidenum">
              <a:rPr lang="zh-CN" altLang="en-US" smtClean="0"/>
              <a:t>‹#›</a:t>
            </a:fld>
            <a:endParaRPr lang="zh-CN" altLang="en-US"/>
          </a:p>
        </p:txBody>
      </p:sp>
    </p:spTree>
    <p:extLst>
      <p:ext uri="{BB962C8B-B14F-4D97-AF65-F5344CB8AC3E}">
        <p14:creationId xmlns:p14="http://schemas.microsoft.com/office/powerpoint/2010/main" val="1138379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DE93ED-F8D5-46BF-908E-89762568A98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6B371DD-9F83-40B9-82C2-F5AEE2344B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672BFCF-23F0-4F6C-8721-D5FB0AF24600}"/>
              </a:ext>
            </a:extLst>
          </p:cNvPr>
          <p:cNvSpPr>
            <a:spLocks noGrp="1"/>
          </p:cNvSpPr>
          <p:nvPr>
            <p:ph type="dt" sz="half" idx="10"/>
          </p:nvPr>
        </p:nvSpPr>
        <p:spPr/>
        <p:txBody>
          <a:bodyPr/>
          <a:lstStyle/>
          <a:p>
            <a:fld id="{4481F1A0-0864-4E9E-9FB0-FEC872D4C8A3}" type="datetimeFigureOut">
              <a:rPr lang="zh-CN" altLang="en-US" smtClean="0"/>
              <a:t>2020/6/6</a:t>
            </a:fld>
            <a:endParaRPr lang="zh-CN" altLang="en-US"/>
          </a:p>
        </p:txBody>
      </p:sp>
      <p:sp>
        <p:nvSpPr>
          <p:cNvPr id="5" name="页脚占位符 4">
            <a:extLst>
              <a:ext uri="{FF2B5EF4-FFF2-40B4-BE49-F238E27FC236}">
                <a16:creationId xmlns:a16="http://schemas.microsoft.com/office/drawing/2014/main" id="{05611EE3-2A32-4683-8A0B-AC03D7A60A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7D92ED-0AA4-4307-B8BD-9B902BA46B43}"/>
              </a:ext>
            </a:extLst>
          </p:cNvPr>
          <p:cNvSpPr>
            <a:spLocks noGrp="1"/>
          </p:cNvSpPr>
          <p:nvPr>
            <p:ph type="sldNum" sz="quarter" idx="12"/>
          </p:nvPr>
        </p:nvSpPr>
        <p:spPr/>
        <p:txBody>
          <a:bodyPr/>
          <a:lstStyle/>
          <a:p>
            <a:fld id="{594C58DF-6E2B-4002-93AA-1E6F40D2A155}" type="slidenum">
              <a:rPr lang="zh-CN" altLang="en-US" smtClean="0"/>
              <a:t>‹#›</a:t>
            </a:fld>
            <a:endParaRPr lang="zh-CN" altLang="en-US"/>
          </a:p>
        </p:txBody>
      </p:sp>
    </p:spTree>
    <p:extLst>
      <p:ext uri="{BB962C8B-B14F-4D97-AF65-F5344CB8AC3E}">
        <p14:creationId xmlns:p14="http://schemas.microsoft.com/office/powerpoint/2010/main" val="4181408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721F4C-C5C8-4E8E-9CCE-A2C24609393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F1F4C45-DAC9-4175-AE1F-C16283FC328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EBCFF2E-5417-4E48-B174-2927386E842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E2C8A84-C167-4E30-ABBB-2368A36956A9}"/>
              </a:ext>
            </a:extLst>
          </p:cNvPr>
          <p:cNvSpPr>
            <a:spLocks noGrp="1"/>
          </p:cNvSpPr>
          <p:nvPr>
            <p:ph type="dt" sz="half" idx="10"/>
          </p:nvPr>
        </p:nvSpPr>
        <p:spPr/>
        <p:txBody>
          <a:bodyPr/>
          <a:lstStyle/>
          <a:p>
            <a:fld id="{4481F1A0-0864-4E9E-9FB0-FEC872D4C8A3}" type="datetimeFigureOut">
              <a:rPr lang="zh-CN" altLang="en-US" smtClean="0"/>
              <a:t>2020/6/6</a:t>
            </a:fld>
            <a:endParaRPr lang="zh-CN" altLang="en-US"/>
          </a:p>
        </p:txBody>
      </p:sp>
      <p:sp>
        <p:nvSpPr>
          <p:cNvPr id="6" name="页脚占位符 5">
            <a:extLst>
              <a:ext uri="{FF2B5EF4-FFF2-40B4-BE49-F238E27FC236}">
                <a16:creationId xmlns:a16="http://schemas.microsoft.com/office/drawing/2014/main" id="{1536A943-8106-4609-B1C4-9AF39E574B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391446-9D73-4ADB-8239-678F29A4FD53}"/>
              </a:ext>
            </a:extLst>
          </p:cNvPr>
          <p:cNvSpPr>
            <a:spLocks noGrp="1"/>
          </p:cNvSpPr>
          <p:nvPr>
            <p:ph type="sldNum" sz="quarter" idx="12"/>
          </p:nvPr>
        </p:nvSpPr>
        <p:spPr/>
        <p:txBody>
          <a:bodyPr/>
          <a:lstStyle/>
          <a:p>
            <a:fld id="{594C58DF-6E2B-4002-93AA-1E6F40D2A155}" type="slidenum">
              <a:rPr lang="zh-CN" altLang="en-US" smtClean="0"/>
              <a:t>‹#›</a:t>
            </a:fld>
            <a:endParaRPr lang="zh-CN" altLang="en-US"/>
          </a:p>
        </p:txBody>
      </p:sp>
    </p:spTree>
    <p:extLst>
      <p:ext uri="{BB962C8B-B14F-4D97-AF65-F5344CB8AC3E}">
        <p14:creationId xmlns:p14="http://schemas.microsoft.com/office/powerpoint/2010/main" val="4163961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44BDB6-B649-41BE-99D0-5BB04E1CEB5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8F85C62-6505-43E6-B688-2E7DC36FC3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10DFFBF-8937-4F2E-8660-E75FC60946F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357AA64-81AD-450D-8327-7663934467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8D7A883-B4C9-4694-99AB-CAD80F5F055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7E20B5C-A099-40F0-88E3-6F5BD67C0C49}"/>
              </a:ext>
            </a:extLst>
          </p:cNvPr>
          <p:cNvSpPr>
            <a:spLocks noGrp="1"/>
          </p:cNvSpPr>
          <p:nvPr>
            <p:ph type="dt" sz="half" idx="10"/>
          </p:nvPr>
        </p:nvSpPr>
        <p:spPr/>
        <p:txBody>
          <a:bodyPr/>
          <a:lstStyle/>
          <a:p>
            <a:fld id="{4481F1A0-0864-4E9E-9FB0-FEC872D4C8A3}" type="datetimeFigureOut">
              <a:rPr lang="zh-CN" altLang="en-US" smtClean="0"/>
              <a:t>2020/6/6</a:t>
            </a:fld>
            <a:endParaRPr lang="zh-CN" altLang="en-US"/>
          </a:p>
        </p:txBody>
      </p:sp>
      <p:sp>
        <p:nvSpPr>
          <p:cNvPr id="8" name="页脚占位符 7">
            <a:extLst>
              <a:ext uri="{FF2B5EF4-FFF2-40B4-BE49-F238E27FC236}">
                <a16:creationId xmlns:a16="http://schemas.microsoft.com/office/drawing/2014/main" id="{2FEB0302-88FB-469D-91F5-A5841154B3E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383216E-C302-46BB-9EA0-AA3FC17045DF}"/>
              </a:ext>
            </a:extLst>
          </p:cNvPr>
          <p:cNvSpPr>
            <a:spLocks noGrp="1"/>
          </p:cNvSpPr>
          <p:nvPr>
            <p:ph type="sldNum" sz="quarter" idx="12"/>
          </p:nvPr>
        </p:nvSpPr>
        <p:spPr/>
        <p:txBody>
          <a:bodyPr/>
          <a:lstStyle/>
          <a:p>
            <a:fld id="{594C58DF-6E2B-4002-93AA-1E6F40D2A155}" type="slidenum">
              <a:rPr lang="zh-CN" altLang="en-US" smtClean="0"/>
              <a:t>‹#›</a:t>
            </a:fld>
            <a:endParaRPr lang="zh-CN" altLang="en-US"/>
          </a:p>
        </p:txBody>
      </p:sp>
    </p:spTree>
    <p:extLst>
      <p:ext uri="{BB962C8B-B14F-4D97-AF65-F5344CB8AC3E}">
        <p14:creationId xmlns:p14="http://schemas.microsoft.com/office/powerpoint/2010/main" val="379078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68420E-1B35-46F6-A311-9A0EB7CA58B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660BF97-997C-4972-B0C3-3457AAFE56AE}"/>
              </a:ext>
            </a:extLst>
          </p:cNvPr>
          <p:cNvSpPr>
            <a:spLocks noGrp="1"/>
          </p:cNvSpPr>
          <p:nvPr>
            <p:ph type="dt" sz="half" idx="10"/>
          </p:nvPr>
        </p:nvSpPr>
        <p:spPr/>
        <p:txBody>
          <a:bodyPr/>
          <a:lstStyle/>
          <a:p>
            <a:fld id="{4481F1A0-0864-4E9E-9FB0-FEC872D4C8A3}" type="datetimeFigureOut">
              <a:rPr lang="zh-CN" altLang="en-US" smtClean="0"/>
              <a:t>2020/6/6</a:t>
            </a:fld>
            <a:endParaRPr lang="zh-CN" altLang="en-US"/>
          </a:p>
        </p:txBody>
      </p:sp>
      <p:sp>
        <p:nvSpPr>
          <p:cNvPr id="4" name="页脚占位符 3">
            <a:extLst>
              <a:ext uri="{FF2B5EF4-FFF2-40B4-BE49-F238E27FC236}">
                <a16:creationId xmlns:a16="http://schemas.microsoft.com/office/drawing/2014/main" id="{237D12EB-CB43-49C6-AC32-037C9AB7584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A080C34-D509-482D-AB13-699C112ACA78}"/>
              </a:ext>
            </a:extLst>
          </p:cNvPr>
          <p:cNvSpPr>
            <a:spLocks noGrp="1"/>
          </p:cNvSpPr>
          <p:nvPr>
            <p:ph type="sldNum" sz="quarter" idx="12"/>
          </p:nvPr>
        </p:nvSpPr>
        <p:spPr/>
        <p:txBody>
          <a:bodyPr/>
          <a:lstStyle/>
          <a:p>
            <a:fld id="{594C58DF-6E2B-4002-93AA-1E6F40D2A155}" type="slidenum">
              <a:rPr lang="zh-CN" altLang="en-US" smtClean="0"/>
              <a:t>‹#›</a:t>
            </a:fld>
            <a:endParaRPr lang="zh-CN" altLang="en-US"/>
          </a:p>
        </p:txBody>
      </p:sp>
    </p:spTree>
    <p:extLst>
      <p:ext uri="{BB962C8B-B14F-4D97-AF65-F5344CB8AC3E}">
        <p14:creationId xmlns:p14="http://schemas.microsoft.com/office/powerpoint/2010/main" val="3736011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5FB6F45-3EBD-478D-8090-00366BADFB51}"/>
              </a:ext>
            </a:extLst>
          </p:cNvPr>
          <p:cNvSpPr>
            <a:spLocks noGrp="1"/>
          </p:cNvSpPr>
          <p:nvPr>
            <p:ph type="dt" sz="half" idx="10"/>
          </p:nvPr>
        </p:nvSpPr>
        <p:spPr/>
        <p:txBody>
          <a:bodyPr/>
          <a:lstStyle/>
          <a:p>
            <a:fld id="{4481F1A0-0864-4E9E-9FB0-FEC872D4C8A3}" type="datetimeFigureOut">
              <a:rPr lang="zh-CN" altLang="en-US" smtClean="0"/>
              <a:t>2020/6/6</a:t>
            </a:fld>
            <a:endParaRPr lang="zh-CN" altLang="en-US"/>
          </a:p>
        </p:txBody>
      </p:sp>
      <p:sp>
        <p:nvSpPr>
          <p:cNvPr id="3" name="页脚占位符 2">
            <a:extLst>
              <a:ext uri="{FF2B5EF4-FFF2-40B4-BE49-F238E27FC236}">
                <a16:creationId xmlns:a16="http://schemas.microsoft.com/office/drawing/2014/main" id="{C8110C89-2E1A-47CC-8863-2D57871873E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1BB72BD-DB49-43B0-847C-4C22B07FD016}"/>
              </a:ext>
            </a:extLst>
          </p:cNvPr>
          <p:cNvSpPr>
            <a:spLocks noGrp="1"/>
          </p:cNvSpPr>
          <p:nvPr>
            <p:ph type="sldNum" sz="quarter" idx="12"/>
          </p:nvPr>
        </p:nvSpPr>
        <p:spPr/>
        <p:txBody>
          <a:bodyPr/>
          <a:lstStyle/>
          <a:p>
            <a:fld id="{594C58DF-6E2B-4002-93AA-1E6F40D2A155}" type="slidenum">
              <a:rPr lang="zh-CN" altLang="en-US" smtClean="0"/>
              <a:t>‹#›</a:t>
            </a:fld>
            <a:endParaRPr lang="zh-CN" altLang="en-US"/>
          </a:p>
        </p:txBody>
      </p:sp>
    </p:spTree>
    <p:extLst>
      <p:ext uri="{BB962C8B-B14F-4D97-AF65-F5344CB8AC3E}">
        <p14:creationId xmlns:p14="http://schemas.microsoft.com/office/powerpoint/2010/main" val="305172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BE9527-CBC2-487F-B344-0778069D029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A6CBA94-F3C2-41B4-B4E5-3ED8C8AB36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FF25150-CDFE-4905-A6F4-FD939E0895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0E796A6-DD85-421C-8A74-69EC1DC25389}"/>
              </a:ext>
            </a:extLst>
          </p:cNvPr>
          <p:cNvSpPr>
            <a:spLocks noGrp="1"/>
          </p:cNvSpPr>
          <p:nvPr>
            <p:ph type="dt" sz="half" idx="10"/>
          </p:nvPr>
        </p:nvSpPr>
        <p:spPr/>
        <p:txBody>
          <a:bodyPr/>
          <a:lstStyle/>
          <a:p>
            <a:fld id="{4481F1A0-0864-4E9E-9FB0-FEC872D4C8A3}" type="datetimeFigureOut">
              <a:rPr lang="zh-CN" altLang="en-US" smtClean="0"/>
              <a:t>2020/6/6</a:t>
            </a:fld>
            <a:endParaRPr lang="zh-CN" altLang="en-US"/>
          </a:p>
        </p:txBody>
      </p:sp>
      <p:sp>
        <p:nvSpPr>
          <p:cNvPr id="6" name="页脚占位符 5">
            <a:extLst>
              <a:ext uri="{FF2B5EF4-FFF2-40B4-BE49-F238E27FC236}">
                <a16:creationId xmlns:a16="http://schemas.microsoft.com/office/drawing/2014/main" id="{CD202D7B-3178-4621-B9EA-90F3499D84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3182AA8-E278-4461-BC0D-1BA5634088A3}"/>
              </a:ext>
            </a:extLst>
          </p:cNvPr>
          <p:cNvSpPr>
            <a:spLocks noGrp="1"/>
          </p:cNvSpPr>
          <p:nvPr>
            <p:ph type="sldNum" sz="quarter" idx="12"/>
          </p:nvPr>
        </p:nvSpPr>
        <p:spPr/>
        <p:txBody>
          <a:bodyPr/>
          <a:lstStyle/>
          <a:p>
            <a:fld id="{594C58DF-6E2B-4002-93AA-1E6F40D2A155}" type="slidenum">
              <a:rPr lang="zh-CN" altLang="en-US" smtClean="0"/>
              <a:t>‹#›</a:t>
            </a:fld>
            <a:endParaRPr lang="zh-CN" altLang="en-US"/>
          </a:p>
        </p:txBody>
      </p:sp>
    </p:spTree>
    <p:extLst>
      <p:ext uri="{BB962C8B-B14F-4D97-AF65-F5344CB8AC3E}">
        <p14:creationId xmlns:p14="http://schemas.microsoft.com/office/powerpoint/2010/main" val="1236315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44919-B195-4CE0-ADDC-3A5562400FB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E6F781F-1708-45CD-B81D-47624598E4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22280D7-6599-40A2-B049-36E569AA59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E92CE32-B54D-4320-948B-A7C43853A9F6}"/>
              </a:ext>
            </a:extLst>
          </p:cNvPr>
          <p:cNvSpPr>
            <a:spLocks noGrp="1"/>
          </p:cNvSpPr>
          <p:nvPr>
            <p:ph type="dt" sz="half" idx="10"/>
          </p:nvPr>
        </p:nvSpPr>
        <p:spPr/>
        <p:txBody>
          <a:bodyPr/>
          <a:lstStyle/>
          <a:p>
            <a:fld id="{4481F1A0-0864-4E9E-9FB0-FEC872D4C8A3}" type="datetimeFigureOut">
              <a:rPr lang="zh-CN" altLang="en-US" smtClean="0"/>
              <a:t>2020/6/6</a:t>
            </a:fld>
            <a:endParaRPr lang="zh-CN" altLang="en-US"/>
          </a:p>
        </p:txBody>
      </p:sp>
      <p:sp>
        <p:nvSpPr>
          <p:cNvPr id="6" name="页脚占位符 5">
            <a:extLst>
              <a:ext uri="{FF2B5EF4-FFF2-40B4-BE49-F238E27FC236}">
                <a16:creationId xmlns:a16="http://schemas.microsoft.com/office/drawing/2014/main" id="{9C6EDBA2-F207-44DC-9657-E51D1353BC1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C4299D-8878-4FF5-8FAD-964BED90E7ED}"/>
              </a:ext>
            </a:extLst>
          </p:cNvPr>
          <p:cNvSpPr>
            <a:spLocks noGrp="1"/>
          </p:cNvSpPr>
          <p:nvPr>
            <p:ph type="sldNum" sz="quarter" idx="12"/>
          </p:nvPr>
        </p:nvSpPr>
        <p:spPr/>
        <p:txBody>
          <a:bodyPr/>
          <a:lstStyle/>
          <a:p>
            <a:fld id="{594C58DF-6E2B-4002-93AA-1E6F40D2A155}" type="slidenum">
              <a:rPr lang="zh-CN" altLang="en-US" smtClean="0"/>
              <a:t>‹#›</a:t>
            </a:fld>
            <a:endParaRPr lang="zh-CN" altLang="en-US"/>
          </a:p>
        </p:txBody>
      </p:sp>
    </p:spTree>
    <p:extLst>
      <p:ext uri="{BB962C8B-B14F-4D97-AF65-F5344CB8AC3E}">
        <p14:creationId xmlns:p14="http://schemas.microsoft.com/office/powerpoint/2010/main" val="893634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8736CFD-8A06-4E72-A27A-BA7C7BCEE1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511EEC1-747E-4A4C-BB0A-A78AFABADA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621764-6CB8-4E42-9EB4-F23C8FFDEF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81F1A0-0864-4E9E-9FB0-FEC872D4C8A3}" type="datetimeFigureOut">
              <a:rPr lang="zh-CN" altLang="en-US" smtClean="0"/>
              <a:t>2020/6/6</a:t>
            </a:fld>
            <a:endParaRPr lang="zh-CN" altLang="en-US"/>
          </a:p>
        </p:txBody>
      </p:sp>
      <p:sp>
        <p:nvSpPr>
          <p:cNvPr id="5" name="页脚占位符 4">
            <a:extLst>
              <a:ext uri="{FF2B5EF4-FFF2-40B4-BE49-F238E27FC236}">
                <a16:creationId xmlns:a16="http://schemas.microsoft.com/office/drawing/2014/main" id="{F3D67588-1221-4E13-BE8F-520CCB5A0F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E158070-272A-4ABB-9574-E7B557A4B5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4C58DF-6E2B-4002-93AA-1E6F40D2A155}" type="slidenum">
              <a:rPr lang="zh-CN" altLang="en-US" smtClean="0"/>
              <a:t>‹#›</a:t>
            </a:fld>
            <a:endParaRPr lang="zh-CN" altLang="en-US"/>
          </a:p>
        </p:txBody>
      </p:sp>
    </p:spTree>
    <p:extLst>
      <p:ext uri="{BB962C8B-B14F-4D97-AF65-F5344CB8AC3E}">
        <p14:creationId xmlns:p14="http://schemas.microsoft.com/office/powerpoint/2010/main" val="151065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376EF-030B-4E3B-8330-E6D4A1BE9B25}"/>
              </a:ext>
            </a:extLst>
          </p:cNvPr>
          <p:cNvSpPr>
            <a:spLocks noGrp="1"/>
          </p:cNvSpPr>
          <p:nvPr>
            <p:ph type="ctrTitle"/>
          </p:nvPr>
        </p:nvSpPr>
        <p:spPr/>
        <p:txBody>
          <a:bodyPr/>
          <a:lstStyle/>
          <a:p>
            <a:r>
              <a:rPr lang="en-US" altLang="zh-CN" dirty="0"/>
              <a:t>MPC for reference tracking</a:t>
            </a:r>
            <a:endParaRPr lang="zh-CN" altLang="en-US" dirty="0"/>
          </a:p>
        </p:txBody>
      </p:sp>
      <p:sp>
        <p:nvSpPr>
          <p:cNvPr id="3" name="副标题 2">
            <a:extLst>
              <a:ext uri="{FF2B5EF4-FFF2-40B4-BE49-F238E27FC236}">
                <a16:creationId xmlns:a16="http://schemas.microsoft.com/office/drawing/2014/main" id="{41F8D094-8B70-49C6-BC5C-775B74B5B391}"/>
              </a:ext>
            </a:extLst>
          </p:cNvPr>
          <p:cNvSpPr>
            <a:spLocks noGrp="1"/>
          </p:cNvSpPr>
          <p:nvPr>
            <p:ph type="subTitle" idx="1"/>
          </p:nvPr>
        </p:nvSpPr>
        <p:spPr/>
        <p:txBody>
          <a:bodyPr/>
          <a:lstStyle/>
          <a:p>
            <a:r>
              <a:rPr lang="en-US" altLang="zh-CN" dirty="0"/>
              <a:t>Rebuild the optimization problem</a:t>
            </a:r>
            <a:endParaRPr lang="zh-CN" altLang="en-US" dirty="0"/>
          </a:p>
        </p:txBody>
      </p:sp>
    </p:spTree>
    <p:extLst>
      <p:ext uri="{BB962C8B-B14F-4D97-AF65-F5344CB8AC3E}">
        <p14:creationId xmlns:p14="http://schemas.microsoft.com/office/powerpoint/2010/main" val="413326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4FC4E-FF3D-4A18-88C3-EC7E02628397}"/>
              </a:ext>
            </a:extLst>
          </p:cNvPr>
          <p:cNvSpPr>
            <a:spLocks noGrp="1"/>
          </p:cNvSpPr>
          <p:nvPr>
            <p:ph type="title"/>
          </p:nvPr>
        </p:nvSpPr>
        <p:spPr/>
        <p:txBody>
          <a:bodyPr>
            <a:normAutofit/>
          </a:bodyPr>
          <a:lstStyle/>
          <a:p>
            <a:r>
              <a:rPr lang="en-US" altLang="zh-CN" sz="3600" dirty="0"/>
              <a:t>Overview of the MPC tracking problem.</a:t>
            </a:r>
            <a:endParaRPr lang="zh-CN" altLang="en-US" sz="3600" dirty="0"/>
          </a:p>
        </p:txBody>
      </p:sp>
      <p:sp>
        <p:nvSpPr>
          <p:cNvPr id="3" name="内容占位符 2">
            <a:extLst>
              <a:ext uri="{FF2B5EF4-FFF2-40B4-BE49-F238E27FC236}">
                <a16:creationId xmlns:a16="http://schemas.microsoft.com/office/drawing/2014/main" id="{322E0277-E7F9-429E-9ED4-AB6772ADDB26}"/>
              </a:ext>
            </a:extLst>
          </p:cNvPr>
          <p:cNvSpPr>
            <a:spLocks noGrp="1"/>
          </p:cNvSpPr>
          <p:nvPr>
            <p:ph idx="1"/>
          </p:nvPr>
        </p:nvSpPr>
        <p:spPr/>
        <p:txBody>
          <a:bodyPr>
            <a:normAutofit/>
          </a:bodyPr>
          <a:lstStyle/>
          <a:p>
            <a:pPr marL="0" indent="0">
              <a:buNone/>
            </a:pPr>
            <a:r>
              <a:rPr lang="en-US" altLang="zh-CN" sz="2400" dirty="0"/>
              <a:t>The tracking problem is very different from the stuff about LQR taught in previous exercises. The main challenges are </a:t>
            </a:r>
          </a:p>
          <a:p>
            <a:pPr marL="514350" indent="-514350">
              <a:buAutoNum type="arabicPeriod"/>
            </a:pPr>
            <a:r>
              <a:rPr lang="en-US" altLang="zh-CN" sz="2400" dirty="0"/>
              <a:t>how could we rebuild the optimization problem[1][2].</a:t>
            </a:r>
          </a:p>
          <a:p>
            <a:pPr marL="514350" indent="-514350">
              <a:buAutoNum type="arabicPeriod"/>
            </a:pPr>
            <a:r>
              <a:rPr lang="en-US" altLang="zh-CN" sz="2400" dirty="0"/>
              <a:t>The structure of the new optimization problem might be very annoying thus we must spend more effort to determine and further to implement it. That’s the part of setting the matrices from task list formula (2).</a:t>
            </a:r>
            <a:endParaRPr lang="zh-CN" altLang="en-US" sz="2400" dirty="0"/>
          </a:p>
        </p:txBody>
      </p:sp>
      <p:sp>
        <p:nvSpPr>
          <p:cNvPr id="4" name="页脚占位符 3">
            <a:extLst>
              <a:ext uri="{FF2B5EF4-FFF2-40B4-BE49-F238E27FC236}">
                <a16:creationId xmlns:a16="http://schemas.microsoft.com/office/drawing/2014/main" id="{CE89FE09-247D-405B-B9B9-4576471F8467}"/>
              </a:ext>
            </a:extLst>
          </p:cNvPr>
          <p:cNvSpPr>
            <a:spLocks noGrp="1"/>
          </p:cNvSpPr>
          <p:nvPr>
            <p:ph type="ftr" sz="quarter" idx="11"/>
          </p:nvPr>
        </p:nvSpPr>
        <p:spPr>
          <a:xfrm>
            <a:off x="407861" y="4979862"/>
            <a:ext cx="11492495" cy="1741613"/>
          </a:xfrm>
        </p:spPr>
        <p:txBody>
          <a:bodyPr/>
          <a:lstStyle/>
          <a:p>
            <a:pPr algn="l"/>
            <a:r>
              <a:rPr lang="en-US" altLang="zh-CN" dirty="0"/>
              <a:t>[1] Model Predictive Control for Reference Tracking on an Industrial Machine Tool Servo Drive. Michael A. Stephens, Chris </a:t>
            </a:r>
            <a:r>
              <a:rPr lang="en-US" altLang="zh-CN" dirty="0" err="1"/>
              <a:t>Manzie</a:t>
            </a:r>
            <a:r>
              <a:rPr lang="en-US" altLang="zh-CN" i="1" dirty="0"/>
              <a:t> </a:t>
            </a:r>
            <a:r>
              <a:rPr lang="en-US" altLang="zh-CN" dirty="0"/>
              <a:t>and Malcolm C. Good</a:t>
            </a:r>
            <a:r>
              <a:rPr lang="en-US" altLang="zh-CN" i="1" dirty="0"/>
              <a:t> </a:t>
            </a:r>
            <a:r>
              <a:rPr lang="en-US" altLang="zh-CN" dirty="0"/>
              <a:t>IEEE TRANSACTIONS ON INDUSTRIAL INFORMATICS, VOL. 9, NO. 2, MAY 2013</a:t>
            </a:r>
          </a:p>
          <a:p>
            <a:pPr algn="l"/>
            <a:r>
              <a:rPr lang="en-US" altLang="zh-CN" dirty="0"/>
              <a:t>[2] Model Predictive Control for Trajectory Tracking of Unmanned Aerial Vehicles Using Robot Operating System, Mina Samir Kamel, Studies in Computational </a:t>
            </a:r>
            <a:r>
              <a:rPr lang="en-US" altLang="zh-CN" dirty="0" err="1"/>
              <a:t>Intelligence,May</a:t>
            </a:r>
            <a:r>
              <a:rPr lang="en-US" altLang="zh-CN" dirty="0"/>
              <a:t> 2017</a:t>
            </a:r>
            <a:br>
              <a:rPr lang="en-US" altLang="zh-CN" dirty="0"/>
            </a:br>
            <a:br>
              <a:rPr lang="en-US" altLang="zh-CN" dirty="0"/>
            </a:br>
            <a:endParaRPr lang="zh-CN" altLang="en-US" dirty="0"/>
          </a:p>
        </p:txBody>
      </p:sp>
    </p:spTree>
    <p:extLst>
      <p:ext uri="{BB962C8B-B14F-4D97-AF65-F5344CB8AC3E}">
        <p14:creationId xmlns:p14="http://schemas.microsoft.com/office/powerpoint/2010/main" val="102030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44320-F60C-4EA1-923D-48A62E031810}"/>
              </a:ext>
            </a:extLst>
          </p:cNvPr>
          <p:cNvSpPr>
            <a:spLocks noGrp="1"/>
          </p:cNvSpPr>
          <p:nvPr>
            <p:ph type="title"/>
          </p:nvPr>
        </p:nvSpPr>
        <p:spPr/>
        <p:txBody>
          <a:bodyPr>
            <a:normAutofit/>
          </a:bodyPr>
          <a:lstStyle/>
          <a:p>
            <a:r>
              <a:rPr lang="en-US" altLang="zh-CN" sz="4000" dirty="0"/>
              <a:t>1. Naive approach</a:t>
            </a:r>
            <a:endParaRPr lang="zh-CN" altLang="en-US" sz="40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129C36B-C1AE-43B9-8CAD-1549942A81A2}"/>
                  </a:ext>
                </a:extLst>
              </p:cNvPr>
              <p:cNvSpPr>
                <a:spLocks noGrp="1"/>
              </p:cNvSpPr>
              <p:nvPr>
                <p:ph idx="1"/>
              </p:nvPr>
            </p:nvSpPr>
            <p:spPr/>
            <p:txBody>
              <a:bodyPr>
                <a:normAutofit/>
              </a:bodyPr>
              <a:lstStyle/>
              <a:p>
                <a:pPr marL="0" indent="0">
                  <a:buNone/>
                </a:pPr>
                <a:r>
                  <a:rPr lang="en-US" altLang="zh-CN" sz="2400" dirty="0"/>
                  <a:t>As the optimization functions in LQR,</a:t>
                </a:r>
                <a:r>
                  <a:rPr lang="zh-CN" altLang="en-US" sz="2400" dirty="0"/>
                  <a:t> </a:t>
                </a:r>
                <a:r>
                  <a:rPr lang="en-US" altLang="zh-CN" sz="2400" dirty="0"/>
                  <a:t>we</a:t>
                </a:r>
                <a:r>
                  <a:rPr lang="zh-CN" altLang="en-US" sz="2400" dirty="0"/>
                  <a:t> </a:t>
                </a:r>
                <a:r>
                  <a:rPr lang="en-US" altLang="zh-CN" sz="2400" dirty="0"/>
                  <a:t>could</a:t>
                </a:r>
                <a:r>
                  <a:rPr lang="zh-CN" altLang="en-US" sz="2400" dirty="0"/>
                  <a:t> </a:t>
                </a:r>
                <a:r>
                  <a:rPr lang="en-US" altLang="zh-CN" sz="2400" dirty="0"/>
                  <a:t>easily</a:t>
                </a:r>
                <a:r>
                  <a:rPr lang="zh-CN" altLang="en-US" sz="2400" dirty="0"/>
                  <a:t> </a:t>
                </a:r>
                <a:r>
                  <a:rPr lang="en-US" altLang="zh-CN" sz="2400" dirty="0"/>
                  <a:t>imitate</a:t>
                </a:r>
                <a:r>
                  <a:rPr lang="zh-CN" altLang="en-US" sz="2400" dirty="0"/>
                  <a:t> </a:t>
                </a:r>
                <a:r>
                  <a:rPr lang="en-US" altLang="zh-CN" sz="2400" dirty="0"/>
                  <a:t>it’s methods and ideas and a naive model building arose.</a:t>
                </a:r>
              </a:p>
              <a:p>
                <a:pPr marL="0" indent="0">
                  <a:buNone/>
                </a:pPr>
                <a:r>
                  <a:rPr lang="en-US" altLang="zh-CN" sz="2400" dirty="0"/>
                  <a:t>Notation:</a:t>
                </a:r>
              </a:p>
              <a:p>
                <a:pPr marL="0" indent="0">
                  <a:buNone/>
                </a:pP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𝑘</m:t>
                        </m:r>
                      </m:sub>
                    </m:sSub>
                  </m:oMath>
                </a14:m>
                <a:r>
                  <a:rPr lang="en-US" altLang="zh-CN" sz="2400" dirty="0"/>
                  <a:t> is the output of system.</a:t>
                </a:r>
              </a:p>
              <a:p>
                <a:pPr marL="0" indent="0">
                  <a:buNone/>
                </a:pP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𝑘</m:t>
                        </m:r>
                      </m:sub>
                    </m:sSub>
                  </m:oMath>
                </a14:m>
                <a:r>
                  <a:rPr lang="en-US" altLang="zh-CN" sz="2400" dirty="0"/>
                  <a:t> is the reference signal.</a:t>
                </a:r>
              </a:p>
              <a:p>
                <a:pPr marL="0" indent="0">
                  <a:buNone/>
                </a:pP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𝑘</m:t>
                        </m:r>
                      </m:sub>
                    </m:sSub>
                  </m:oMath>
                </a14:m>
                <a:r>
                  <a:rPr lang="en-US" altLang="zh-CN" sz="2400" dirty="0"/>
                  <a:t> is the control error.</a:t>
                </a:r>
              </a:p>
              <a:p>
                <a:pPr marL="0" indent="0">
                  <a:buNone/>
                </a:pPr>
                <a:endParaRPr lang="en-US" altLang="zh-CN" sz="2400" dirty="0"/>
              </a:p>
              <a:p>
                <a:pPr marL="0" indent="0">
                  <a:buNone/>
                </a:pPr>
                <a:r>
                  <a:rPr lang="en-US" altLang="zh-CN" sz="2400" dirty="0"/>
                  <a:t>We want the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𝑘</m:t>
                        </m:r>
                      </m:sub>
                    </m:sSub>
                    <m:groupChr>
                      <m:groupChrPr>
                        <m:chr m:val="→"/>
                        <m:vertJc m:val="bot"/>
                        <m:ctrlPr>
                          <a:rPr lang="en-US" altLang="zh-CN" sz="2400" i="1" smtClean="0">
                            <a:latin typeface="Cambria Math" panose="02040503050406030204" pitchFamily="18" charset="0"/>
                          </a:rPr>
                        </m:ctrlPr>
                      </m:groupChrPr>
                      <m:e/>
                    </m:groupCh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𝑘</m:t>
                        </m:r>
                      </m:sub>
                    </m:sSub>
                  </m:oMath>
                </a14:m>
                <a:r>
                  <a:rPr lang="en-US" altLang="zh-CN" sz="2400" dirty="0"/>
                  <a:t> and the control error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𝑘</m:t>
                        </m:r>
                      </m:sub>
                    </m:sSub>
                  </m:oMath>
                </a14:m>
                <a:r>
                  <a:rPr lang="en-US" altLang="zh-CN" sz="2400" dirty="0"/>
                  <a:t> converges to 0.</a:t>
                </a:r>
              </a:p>
            </p:txBody>
          </p:sp>
        </mc:Choice>
        <mc:Fallback xmlns="">
          <p:sp>
            <p:nvSpPr>
              <p:cNvPr id="3" name="内容占位符 2">
                <a:extLst>
                  <a:ext uri="{FF2B5EF4-FFF2-40B4-BE49-F238E27FC236}">
                    <a16:creationId xmlns:a16="http://schemas.microsoft.com/office/drawing/2014/main" id="{9129C36B-C1AE-43B9-8CAD-1549942A81A2}"/>
                  </a:ext>
                </a:extLst>
              </p:cNvPr>
              <p:cNvSpPr>
                <a:spLocks noGrp="1" noRot="1" noChangeAspect="1" noMove="1" noResize="1" noEditPoints="1" noAdjustHandles="1" noChangeArrowheads="1" noChangeShapeType="1" noTextEdit="1"/>
              </p:cNvSpPr>
              <p:nvPr>
                <p:ph idx="1"/>
              </p:nvPr>
            </p:nvSpPr>
            <p:spPr>
              <a:blipFill>
                <a:blip r:embed="rId2"/>
                <a:stretch>
                  <a:fillRect l="-928" t="-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49014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22A961-F607-4EF4-A263-511122011417}"/>
              </a:ext>
            </a:extLst>
          </p:cNvPr>
          <p:cNvSpPr>
            <a:spLocks noGrp="1"/>
          </p:cNvSpPr>
          <p:nvPr>
            <p:ph type="title"/>
          </p:nvPr>
        </p:nvSpPr>
        <p:spPr/>
        <p:txBody>
          <a:bodyPr>
            <a:normAutofit/>
          </a:bodyPr>
          <a:lstStyle/>
          <a:p>
            <a:r>
              <a:rPr lang="en-US" altLang="zh-CN" sz="3600" dirty="0"/>
              <a:t>Optimization Problem</a:t>
            </a:r>
            <a:endParaRPr lang="zh-CN" altLang="en-US" sz="36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78061E0-9A93-412F-990A-805CE7B2D5D9}"/>
                  </a:ext>
                </a:extLst>
              </p:cNvPr>
              <p:cNvSpPr>
                <a:spLocks noGrp="1"/>
              </p:cNvSpPr>
              <p:nvPr>
                <p:ph idx="1"/>
              </p:nvPr>
            </p:nvSpPr>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min</m:t>
                          </m:r>
                        </m:fName>
                        <m:e>
                          <m:r>
                            <a:rPr lang="en-US" altLang="zh-CN" sz="2000" b="0" i="1" smtClean="0">
                              <a:latin typeface="Cambria Math" panose="02040503050406030204" pitchFamily="18" charset="0"/>
                            </a:rPr>
                            <m:t>           </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𝑒</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sub>
                            <m:sup>
                              <m:r>
                                <a:rPr lang="en-US" altLang="zh-CN" sz="2000" b="0" i="1" smtClean="0">
                                  <a:latin typeface="Cambria Math" panose="02040503050406030204" pitchFamily="18" charset="0"/>
                                </a:rPr>
                                <m:t>𝑇</m:t>
                              </m:r>
                            </m:sup>
                          </m:sSubSup>
                          <m:r>
                            <a:rPr lang="en-US" altLang="zh-CN" sz="2000" b="0" i="1" smtClean="0">
                              <a:latin typeface="Cambria Math" panose="02040503050406030204" pitchFamily="18" charset="0"/>
                            </a:rPr>
                            <m:t>𝑆</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𝑒</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sub>
                          </m:sSub>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=0</m:t>
                              </m:r>
                            </m:sub>
                            <m:sup>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−1</m:t>
                              </m:r>
                            </m:sup>
                            <m:e>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𝑒</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sub>
                                <m:sup>
                                  <m:r>
                                    <a:rPr lang="en-US" altLang="zh-CN" sz="2000" b="0" i="1" smtClean="0">
                                      <a:latin typeface="Cambria Math" panose="02040503050406030204" pitchFamily="18" charset="0"/>
                                    </a:rPr>
                                    <m:t>𝑇</m:t>
                                  </m:r>
                                </m:sup>
                              </m:sSubSup>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𝑄𝑒</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𝑢</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sub>
                                <m:sup>
                                  <m:r>
                                    <a:rPr lang="en-US" altLang="zh-CN" sz="2000" b="0" i="1" smtClean="0">
                                      <a:latin typeface="Cambria Math" panose="02040503050406030204" pitchFamily="18" charset="0"/>
                                    </a:rPr>
                                    <m:t>𝑇</m:t>
                                  </m:r>
                                </m:sup>
                              </m:sSubSup>
                              <m:r>
                                <a:rPr lang="en-US" altLang="zh-CN" sz="2000" b="0" i="1" smtClean="0">
                                  <a:latin typeface="Cambria Math" panose="02040503050406030204" pitchFamily="18" charset="0"/>
                                </a:rPr>
                                <m:t>𝑅</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𝑢</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m:t>
                              </m:r>
                            </m:e>
                          </m:nary>
                        </m:e>
                      </m:func>
                    </m:oMath>
                  </m:oMathPara>
                </a14:m>
                <a:endParaRPr lang="en-US" altLang="zh-CN" sz="2000" dirty="0"/>
              </a:p>
              <a:p>
                <a:pPr marL="0" indent="0">
                  <a:buNone/>
                </a:pPr>
                <a:r>
                  <a:rPr lang="en-US" altLang="zh-CN" sz="2000" dirty="0"/>
                  <a:t>		</a:t>
                </a:r>
                <a14:m>
                  <m:oMath xmlns:m="http://schemas.openxmlformats.org/officeDocument/2006/math">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oMath>
                </a14:m>
                <a:r>
                  <a:rPr lang="fr-FR" altLang="zh-CN" sz="2000" dirty="0"/>
                  <a:t>		</a:t>
                </a:r>
                <a14:m>
                  <m:oMath xmlns:m="http://schemas.openxmlformats.org/officeDocument/2006/math">
                    <m:acc>
                      <m:accPr>
                        <m:chr m:val="̇"/>
                        <m:ctrlPr>
                          <a:rPr lang="fr-FR" altLang="zh-CN" sz="2000" i="1" smtClean="0">
                            <a:latin typeface="Cambria Math" panose="02040503050406030204" pitchFamily="18" charset="0"/>
                          </a:rPr>
                        </m:ctrlPr>
                      </m:accPr>
                      <m:e>
                        <m:r>
                          <a:rPr lang="en-US" altLang="zh-CN" sz="2000" b="0" i="1" smtClean="0">
                            <a:latin typeface="Cambria Math" panose="02040503050406030204" pitchFamily="18" charset="0"/>
                          </a:rPr>
                          <m:t>𝑥</m:t>
                        </m:r>
                      </m:e>
                    </m:ac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𝑡</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𝑢</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𝑡</m:t>
                            </m:r>
                          </m:e>
                        </m:d>
                      </m:e>
                    </m:d>
                  </m:oMath>
                </a14:m>
                <a:endParaRPr lang="en-US" altLang="zh-CN" sz="2000" b="0" dirty="0"/>
              </a:p>
              <a:p>
                <a:pPr marL="0" indent="0">
                  <a:buNone/>
                </a:pPr>
                <a:r>
                  <a:rPr lang="fr-FR" altLang="zh-CN" sz="2000" dirty="0"/>
                  <a:t>				</a:t>
                </a:r>
                <a14:m>
                  <m:oMath xmlns:m="http://schemas.openxmlformats.org/officeDocument/2006/math">
                    <m:r>
                      <a:rPr lang="en-US" altLang="zh-CN" sz="2000" b="0" i="1" smtClean="0">
                        <a:latin typeface="Cambria Math" panose="02040503050406030204" pitchFamily="18" charset="0"/>
                      </a:rPr>
                      <m:t>𝑢</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𝑡</m:t>
                        </m:r>
                      </m:e>
                    </m:d>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𝑈</m:t>
                    </m:r>
                  </m:oMath>
                </a14:m>
                <a:endParaRPr lang="fr-FR" altLang="zh-CN" sz="2000" dirty="0"/>
              </a:p>
              <a:p>
                <a:pPr marL="0" indent="0">
                  <a:buNone/>
                </a:pPr>
                <a:r>
                  <a:rPr lang="fr-FR" altLang="zh-CN" sz="2000" dirty="0"/>
                  <a:t>				</a:t>
                </a:r>
                <a14:m>
                  <m:oMath xmlns:m="http://schemas.openxmlformats.org/officeDocument/2006/math">
                    <m:r>
                      <a:rPr lang="en-US" altLang="zh-CN" sz="2000" b="0" i="1" smtClean="0">
                        <a:latin typeface="Cambria Math" panose="02040503050406030204" pitchFamily="18" charset="0"/>
                      </a:rPr>
                      <m:t>𝑥</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𝑡</m:t>
                        </m:r>
                      </m:e>
                    </m:d>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𝑋</m:t>
                    </m:r>
                  </m:oMath>
                </a14:m>
                <a:endParaRPr lang="fr-FR" altLang="zh-CN" sz="2000" dirty="0"/>
              </a:p>
              <a:p>
                <a:pPr marL="0" indent="0">
                  <a:buNone/>
                </a:pPr>
                <a:r>
                  <a:rPr lang="fr-FR" altLang="zh-CN" sz="2000" dirty="0"/>
                  <a:t>				</a:t>
                </a:r>
                <a14:m>
                  <m:oMath xmlns:m="http://schemas.openxmlformats.org/officeDocument/2006/math">
                    <m:r>
                      <a:rPr lang="en-US" altLang="zh-CN" sz="2000" b="0" i="1" smtClean="0">
                        <a:latin typeface="Cambria Math" panose="02040503050406030204" pitchFamily="18" charset="0"/>
                      </a:rPr>
                      <m:t>𝑥</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0</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𝑡</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oMath>
                </a14:m>
                <a:endParaRPr lang="fr-FR" altLang="zh-CN" sz="2000" dirty="0"/>
              </a:p>
              <a:p>
                <a:pPr marL="0" indent="0">
                  <a:buNone/>
                </a:pPr>
                <a:endParaRPr lang="fr-FR" altLang="zh-CN" sz="2000" dirty="0"/>
              </a:p>
              <a:p>
                <a:pPr marL="0" indent="0">
                  <a:buNone/>
                </a:pPr>
                <a:r>
                  <a:rPr lang="fr-FR" altLang="zh-CN" sz="2400" dirty="0"/>
                  <a:t>The problem is the optimizing algorithm might trade off the cost of the control and the control error because the </a:t>
                </a:r>
                <a14:m>
                  <m:oMath xmlns:m="http://schemas.openxmlformats.org/officeDocument/2006/math">
                    <m:sSub>
                      <m:sSubPr>
                        <m:ctrlPr>
                          <a:rPr lang="fr-FR" altLang="zh-CN" sz="2400" i="1" smtClean="0">
                            <a:latin typeface="Cambria Math" panose="02040503050406030204" pitchFamily="18" charset="0"/>
                          </a:rPr>
                        </m:ctrlPr>
                      </m:sSubPr>
                      <m:e>
                        <m:r>
                          <a:rPr lang="de-DE" altLang="zh-CN" sz="2400" b="0" i="1" smtClean="0">
                            <a:latin typeface="Cambria Math" panose="02040503050406030204" pitchFamily="18" charset="0"/>
                          </a:rPr>
                          <m:t>𝑢</m:t>
                        </m:r>
                      </m:e>
                      <m:sub>
                        <m:r>
                          <a:rPr lang="de-DE" altLang="zh-CN" sz="2400" b="0" i="1" smtClean="0">
                            <a:latin typeface="Cambria Math" panose="02040503050406030204" pitchFamily="18" charset="0"/>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sub>
                    </m:sSub>
                  </m:oMath>
                </a14:m>
                <a:r>
                  <a:rPr lang="fr-FR" altLang="zh-CN" sz="2400" dirty="0"/>
                  <a:t> can’t be 0, so that this control law exists steady state error or unwanted oscillation(no steady state). </a:t>
                </a:r>
                <a:r>
                  <a:rPr lang="en-US" altLang="zh-CN" sz="2400" dirty="0"/>
                  <a:t>But anyway, it is worth trying.</a:t>
                </a:r>
                <a:br>
                  <a:rPr lang="fr-FR" altLang="zh-CN" sz="2400" dirty="0"/>
                </a:br>
                <a:endParaRPr lang="zh-CN" altLang="en-US" sz="2400" dirty="0"/>
              </a:p>
            </p:txBody>
          </p:sp>
        </mc:Choice>
        <mc:Fallback xmlns="">
          <p:sp>
            <p:nvSpPr>
              <p:cNvPr id="3" name="内容占位符 2">
                <a:extLst>
                  <a:ext uri="{FF2B5EF4-FFF2-40B4-BE49-F238E27FC236}">
                    <a16:creationId xmlns:a16="http://schemas.microsoft.com/office/drawing/2014/main" id="{F78061E0-9A93-412F-990A-805CE7B2D5D9}"/>
                  </a:ext>
                </a:extLst>
              </p:cNvPr>
              <p:cNvSpPr>
                <a:spLocks noGrp="1" noRot="1" noChangeAspect="1" noMove="1" noResize="1" noEditPoints="1" noAdjustHandles="1" noChangeArrowheads="1" noChangeShapeType="1" noTextEdit="1"/>
              </p:cNvSpPr>
              <p:nvPr>
                <p:ph idx="1"/>
              </p:nvPr>
            </p:nvSpPr>
            <p:spPr>
              <a:blipFill>
                <a:blip r:embed="rId2"/>
                <a:stretch>
                  <a:fillRect l="-928" r="-16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3517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A65D1-86A7-4235-9D93-96BB24CF5309}"/>
              </a:ext>
            </a:extLst>
          </p:cNvPr>
          <p:cNvSpPr>
            <a:spLocks noGrp="1"/>
          </p:cNvSpPr>
          <p:nvPr>
            <p:ph type="title"/>
          </p:nvPr>
        </p:nvSpPr>
        <p:spPr/>
        <p:txBody>
          <a:bodyPr>
            <a:normAutofit/>
          </a:bodyPr>
          <a:lstStyle/>
          <a:p>
            <a:r>
              <a:rPr lang="en-US" altLang="zh-CN" sz="3600" dirty="0"/>
              <a:t>2. A more sophisticated construction of the optimization problem.</a:t>
            </a:r>
            <a:endParaRPr lang="zh-CN" altLang="en-US" sz="36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E7C240D-27BB-47AE-8ABD-23D7A9793416}"/>
                  </a:ext>
                </a:extLst>
              </p:cNvPr>
              <p:cNvSpPr>
                <a:spLocks noGrp="1"/>
              </p:cNvSpPr>
              <p:nvPr>
                <p:ph idx="1"/>
              </p:nvPr>
            </p:nvSpPr>
            <p:spPr/>
            <p:txBody>
              <a:bodyPr>
                <a:normAutofit lnSpcReduction="10000"/>
              </a:bodyPr>
              <a:lstStyle/>
              <a:p>
                <a:pPr marL="0" indent="0">
                  <a:buNone/>
                </a:pPr>
                <a:r>
                  <a:rPr lang="en-US" altLang="zh-CN" sz="2400" dirty="0"/>
                  <a:t>Because of the coupling of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𝑢</m:t>
                        </m:r>
                      </m:e>
                      <m:sub>
                        <m:r>
                          <a:rPr lang="en-US" altLang="zh-CN" sz="2400" b="0" i="1" smtClean="0">
                            <a:latin typeface="Cambria Math" panose="02040503050406030204" pitchFamily="18" charset="0"/>
                          </a:rPr>
                          <m:t>𝑡</m:t>
                        </m:r>
                      </m:sub>
                    </m:sSub>
                  </m:oMath>
                </a14:m>
                <a:r>
                  <a:rPr lang="zh-CN" altLang="en-US" sz="2400" dirty="0"/>
                  <a:t> </a:t>
                </a:r>
                <a:r>
                  <a:rPr lang="en-US" altLang="zh-CN" sz="2400" dirty="0"/>
                  <a:t>and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𝑡</m:t>
                        </m:r>
                      </m:sub>
                    </m:sSub>
                  </m:oMath>
                </a14:m>
                <a:r>
                  <a:rPr lang="zh-CN" altLang="en-US" sz="2400" dirty="0"/>
                  <a:t> </a:t>
                </a:r>
                <a:r>
                  <a:rPr lang="en-US" altLang="zh-CN" sz="2400" dirty="0"/>
                  <a:t>the optimization algorithm may not result well. We could use the incremental representation of the control input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ea typeface="Cambria Math" panose="02040503050406030204" pitchFamily="18" charset="0"/>
                          </a:rPr>
                          <m:t>∆</m:t>
                        </m:r>
                      </m:e>
                      <m:sub>
                        <m:r>
                          <a:rPr lang="en-US" altLang="zh-CN" sz="2400" b="0" i="1" smtClean="0">
                            <a:latin typeface="Cambria Math" panose="02040503050406030204" pitchFamily="18" charset="0"/>
                          </a:rPr>
                          <m:t>𝑢</m:t>
                        </m:r>
                      </m:sub>
                    </m:sSub>
                    <m:r>
                      <a:rPr lang="en-US" altLang="zh-CN" sz="2400" b="0" i="1" smtClean="0">
                        <a:latin typeface="Cambria Math" panose="02040503050406030204" pitchFamily="18" charset="0"/>
                      </a:rPr>
                      <m:t> </m:t>
                    </m:r>
                  </m:oMath>
                </a14:m>
                <a:r>
                  <a:rPr lang="en-US" altLang="zh-CN" sz="2400" dirty="0"/>
                  <a:t>to decrease that effect and it might produce a better results, since at long term the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m:t>
                        </m:r>
                      </m:e>
                      <m:sub>
                        <m:r>
                          <a:rPr lang="en-US" altLang="zh-CN" sz="2400" i="1">
                            <a:latin typeface="Cambria Math" panose="02040503050406030204" pitchFamily="18" charset="0"/>
                          </a:rPr>
                          <m:t>𝑢</m:t>
                        </m:r>
                      </m:sub>
                    </m:sSub>
                    <m:r>
                      <a:rPr lang="en-US" altLang="zh-CN" sz="2400" i="1">
                        <a:latin typeface="Cambria Math" panose="02040503050406030204" pitchFamily="18" charset="0"/>
                      </a:rPr>
                      <m:t> </m:t>
                    </m:r>
                  </m:oMath>
                </a14:m>
                <a:r>
                  <a:rPr lang="en-US" altLang="zh-CN" sz="2400" dirty="0"/>
                  <a:t>could be designed as 0 and the system can then achieve steady state.</a:t>
                </a:r>
              </a:p>
              <a:p>
                <a:pPr marL="0" indent="0">
                  <a:buNone/>
                </a:pPr>
                <a:r>
                  <a:rPr lang="en-US" altLang="zh-CN" sz="2400" dirty="0"/>
                  <a:t>At first we transform the original system to match this idea. </a:t>
                </a:r>
              </a:p>
              <a:p>
                <a:pPr marL="0" indent="0">
                  <a:buNone/>
                </a:pPr>
                <a:endParaRPr lang="en-US" altLang="zh-CN" sz="240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sz="1800" i="1" smtClean="0">
                              <a:latin typeface="Cambria Math" panose="02040503050406030204" pitchFamily="18" charset="0"/>
                            </a:rPr>
                          </m:ctrlPr>
                        </m:dPr>
                        <m:e>
                          <m:m>
                            <m:mPr>
                              <m:mcs>
                                <m:mc>
                                  <m:mcPr>
                                    <m:count m:val="1"/>
                                    <m:mcJc m:val="center"/>
                                  </m:mcPr>
                                </m:mc>
                              </m:mcs>
                              <m:ctrlPr>
                                <a:rPr lang="en-US" altLang="zh-CN" sz="1800" i="1" smtClean="0">
                                  <a:latin typeface="Cambria Math" panose="02040503050406030204" pitchFamily="18" charset="0"/>
                                </a:rPr>
                              </m:ctrlPr>
                            </m:mPr>
                            <m:mr>
                              <m:e>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𝑘</m:t>
                                    </m:r>
                                    <m:r>
                                      <a:rPr lang="en-US" altLang="zh-CN" sz="1800" b="0" i="1" smtClean="0">
                                        <a:latin typeface="Cambria Math" panose="02040503050406030204" pitchFamily="18" charset="0"/>
                                      </a:rPr>
                                      <m:t>+1</m:t>
                                    </m:r>
                                  </m:sub>
                                </m:sSub>
                              </m:e>
                            </m:mr>
                            <m:mr>
                              <m:e>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𝑢</m:t>
                                    </m:r>
                                  </m:e>
                                  <m:sub>
                                    <m:r>
                                      <a:rPr lang="en-US" altLang="zh-CN" sz="1800" b="0" i="1" smtClean="0">
                                        <a:latin typeface="Cambria Math" panose="02040503050406030204" pitchFamily="18" charset="0"/>
                                      </a:rPr>
                                      <m:t>𝑘</m:t>
                                    </m:r>
                                    <m:r>
                                      <a:rPr lang="en-US" altLang="zh-CN" sz="1800" b="0" i="1" smtClean="0">
                                        <a:latin typeface="Cambria Math" panose="02040503050406030204" pitchFamily="18" charset="0"/>
                                      </a:rPr>
                                      <m:t>+1</m:t>
                                    </m:r>
                                  </m:sub>
                                </m:sSub>
                              </m:e>
                            </m:mr>
                          </m:m>
                        </m:e>
                      </m:d>
                      <m:r>
                        <a:rPr lang="en-US" altLang="zh-CN" sz="1800" b="0" i="1" smtClean="0">
                          <a:latin typeface="Cambria Math" panose="02040503050406030204" pitchFamily="18" charset="0"/>
                        </a:rPr>
                        <m:t>=</m:t>
                      </m:r>
                      <m:d>
                        <m:dPr>
                          <m:begChr m:val="["/>
                          <m:endChr m:val="]"/>
                          <m:ctrlPr>
                            <a:rPr lang="en-US" altLang="zh-CN" sz="1800" b="0" i="1" smtClean="0">
                              <a:latin typeface="Cambria Math" panose="02040503050406030204" pitchFamily="18" charset="0"/>
                            </a:rPr>
                          </m:ctrlPr>
                        </m:dPr>
                        <m:e>
                          <m:m>
                            <m:mPr>
                              <m:mcs>
                                <m:mc>
                                  <m:mcPr>
                                    <m:count m:val="2"/>
                                    <m:mcJc m:val="center"/>
                                  </m:mcPr>
                                </m:mc>
                              </m:mcs>
                              <m:ctrlPr>
                                <a:rPr lang="en-US" altLang="zh-CN" sz="1800" b="0" i="1" smtClean="0">
                                  <a:latin typeface="Cambria Math" panose="02040503050406030204" pitchFamily="18" charset="0"/>
                                </a:rPr>
                              </m:ctrlPr>
                            </m:mPr>
                            <m:mr>
                              <m:e>
                                <m:r>
                                  <m:rPr>
                                    <m:brk m:alnAt="7"/>
                                  </m:rPr>
                                  <a:rPr lang="en-US" altLang="zh-CN" sz="1800" b="0" i="1" smtClean="0">
                                    <a:latin typeface="Cambria Math" panose="02040503050406030204" pitchFamily="18" charset="0"/>
                                  </a:rPr>
                                  <m:t>𝐴</m:t>
                                </m:r>
                              </m:e>
                              <m:e>
                                <m:r>
                                  <a:rPr lang="en-US" altLang="zh-CN" sz="1800" b="0" i="1" smtClean="0">
                                    <a:latin typeface="Cambria Math" panose="02040503050406030204" pitchFamily="18" charset="0"/>
                                  </a:rPr>
                                  <m:t>𝐵</m:t>
                                </m:r>
                              </m:e>
                            </m:mr>
                            <m:mr>
                              <m:e>
                                <m:r>
                                  <a:rPr lang="en-US" altLang="zh-CN" sz="1800" b="0" i="1" smtClean="0">
                                    <a:latin typeface="Cambria Math" panose="02040503050406030204" pitchFamily="18" charset="0"/>
                                  </a:rPr>
                                  <m:t>0</m:t>
                                </m:r>
                              </m:e>
                              <m:e>
                                <m:r>
                                  <a:rPr lang="en-US" altLang="zh-CN" sz="1800" b="0" i="1" smtClean="0">
                                    <a:latin typeface="Cambria Math" panose="02040503050406030204" pitchFamily="18" charset="0"/>
                                  </a:rPr>
                                  <m:t>𝐼</m:t>
                                </m:r>
                              </m:e>
                            </m:mr>
                          </m:m>
                        </m:e>
                      </m:d>
                      <m:d>
                        <m:dPr>
                          <m:begChr m:val="["/>
                          <m:endChr m:val="]"/>
                          <m:ctrlPr>
                            <a:rPr lang="en-US" altLang="zh-CN" sz="1800" b="0" i="1" smtClean="0">
                              <a:latin typeface="Cambria Math" panose="02040503050406030204" pitchFamily="18" charset="0"/>
                            </a:rPr>
                          </m:ctrlPr>
                        </m:dPr>
                        <m:e>
                          <m:m>
                            <m:mPr>
                              <m:mcs>
                                <m:mc>
                                  <m:mcPr>
                                    <m:count m:val="1"/>
                                    <m:mcJc m:val="center"/>
                                  </m:mcPr>
                                </m:mc>
                              </m:mcs>
                              <m:ctrlPr>
                                <a:rPr lang="en-US" altLang="zh-CN" sz="1800" b="0" i="1" smtClean="0">
                                  <a:latin typeface="Cambria Math" panose="02040503050406030204" pitchFamily="18" charset="0"/>
                                </a:rPr>
                              </m:ctrlPr>
                            </m:mPr>
                            <m:m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𝑘</m:t>
                                    </m:r>
                                  </m:sub>
                                </m:sSub>
                              </m:e>
                            </m:mr>
                            <m:m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𝑢</m:t>
                                    </m:r>
                                  </m:e>
                                  <m:sub>
                                    <m:r>
                                      <a:rPr lang="en-US" altLang="zh-CN" sz="1800" b="0" i="1" smtClean="0">
                                        <a:latin typeface="Cambria Math" panose="02040503050406030204" pitchFamily="18" charset="0"/>
                                      </a:rPr>
                                      <m:t>𝑘</m:t>
                                    </m:r>
                                  </m:sub>
                                </m:sSub>
                              </m:e>
                            </m:mr>
                          </m:m>
                        </m:e>
                      </m:d>
                      <m:r>
                        <a:rPr lang="en-US" altLang="zh-CN" sz="1800" b="0" i="1" smtClean="0">
                          <a:latin typeface="Cambria Math" panose="02040503050406030204" pitchFamily="18" charset="0"/>
                        </a:rPr>
                        <m:t>+</m:t>
                      </m:r>
                      <m:d>
                        <m:dPr>
                          <m:begChr m:val="["/>
                          <m:endChr m:val="]"/>
                          <m:ctrlPr>
                            <a:rPr lang="en-US" altLang="zh-CN" sz="1800" b="0" i="1" smtClean="0">
                              <a:latin typeface="Cambria Math" panose="02040503050406030204" pitchFamily="18" charset="0"/>
                            </a:rPr>
                          </m:ctrlPr>
                        </m:dPr>
                        <m:e>
                          <m:m>
                            <m:mPr>
                              <m:mcs>
                                <m:mc>
                                  <m:mcPr>
                                    <m:count m:val="1"/>
                                    <m:mcJc m:val="center"/>
                                  </m:mcPr>
                                </m:mc>
                              </m:mcs>
                              <m:ctrlPr>
                                <a:rPr lang="en-US" altLang="zh-CN" sz="1800" b="0" i="1" smtClean="0">
                                  <a:latin typeface="Cambria Math" panose="02040503050406030204" pitchFamily="18" charset="0"/>
                                </a:rPr>
                              </m:ctrlPr>
                            </m:mPr>
                            <m:mr>
                              <m:e>
                                <m:r>
                                  <m:rPr>
                                    <m:brk m:alnAt="7"/>
                                  </m:rPr>
                                  <a:rPr lang="en-US" altLang="zh-CN" sz="1800" b="0" i="1" smtClean="0">
                                    <a:latin typeface="Cambria Math" panose="02040503050406030204" pitchFamily="18" charset="0"/>
                                  </a:rPr>
                                  <m:t>𝐵</m:t>
                                </m:r>
                              </m:e>
                            </m:mr>
                            <m:mr>
                              <m:e>
                                <m:r>
                                  <a:rPr lang="en-US" altLang="zh-CN" sz="1800" b="0" i="1" smtClean="0">
                                    <a:latin typeface="Cambria Math" panose="02040503050406030204" pitchFamily="18" charset="0"/>
                                  </a:rPr>
                                  <m:t>𝐼</m:t>
                                </m:r>
                              </m:e>
                            </m:mr>
                          </m:m>
                        </m:e>
                      </m:d>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m:t>
                          </m:r>
                        </m:e>
                        <m:sub>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𝑢</m:t>
                              </m:r>
                            </m:e>
                            <m:sub>
                              <m:r>
                                <a:rPr lang="en-US" altLang="zh-CN" sz="1800" b="0" i="1" smtClean="0">
                                  <a:latin typeface="Cambria Math" panose="02040503050406030204" pitchFamily="18" charset="0"/>
                                  <a:ea typeface="Cambria Math" panose="02040503050406030204" pitchFamily="18" charset="0"/>
                                </a:rPr>
                                <m:t>𝑘</m:t>
                              </m:r>
                            </m:sub>
                          </m:sSub>
                        </m:sub>
                      </m:sSub>
                    </m:oMath>
                  </m:oMathPara>
                </a14:m>
                <a:endParaRPr lang="en-US" altLang="zh-CN" sz="1800" dirty="0"/>
              </a:p>
              <a:p>
                <a:pPr marL="0" indent="0">
                  <a:buNone/>
                </a:pPr>
                <a:endParaRPr lang="en-US" altLang="zh-CN" sz="18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𝑦</m:t>
                          </m:r>
                        </m:e>
                        <m:sub>
                          <m:r>
                            <a:rPr lang="en-US" altLang="zh-CN" sz="1800" b="0" i="1" smtClean="0">
                              <a:latin typeface="Cambria Math" panose="02040503050406030204" pitchFamily="18" charset="0"/>
                            </a:rPr>
                            <m:t>𝑘</m:t>
                          </m:r>
                        </m:sub>
                      </m:sSub>
                      <m:r>
                        <a:rPr lang="en-US" altLang="zh-CN" sz="1800" b="0" i="1" smtClean="0">
                          <a:latin typeface="Cambria Math" panose="02040503050406030204" pitchFamily="18" charset="0"/>
                        </a:rPr>
                        <m:t>=</m:t>
                      </m:r>
                      <m:d>
                        <m:dPr>
                          <m:begChr m:val="["/>
                          <m:endChr m:val="]"/>
                          <m:ctrlPr>
                            <a:rPr lang="en-US" altLang="zh-CN" sz="1800" b="0" i="1" smtClean="0">
                              <a:latin typeface="Cambria Math" panose="02040503050406030204" pitchFamily="18" charset="0"/>
                            </a:rPr>
                          </m:ctrlPr>
                        </m:dPr>
                        <m:e>
                          <m:m>
                            <m:mPr>
                              <m:mcs>
                                <m:mc>
                                  <m:mcPr>
                                    <m:count m:val="2"/>
                                    <m:mcJc m:val="center"/>
                                  </m:mcPr>
                                </m:mc>
                              </m:mcs>
                              <m:ctrlPr>
                                <a:rPr lang="en-US" altLang="zh-CN" sz="1800" b="0" i="1" smtClean="0">
                                  <a:latin typeface="Cambria Math" panose="02040503050406030204" pitchFamily="18" charset="0"/>
                                </a:rPr>
                              </m:ctrlPr>
                            </m:mPr>
                            <m:mr>
                              <m:e>
                                <m:r>
                                  <m:rPr>
                                    <m:brk m:alnAt="7"/>
                                  </m:rPr>
                                  <a:rPr lang="en-US" altLang="zh-CN" sz="1800" b="0" i="1" smtClean="0">
                                    <a:latin typeface="Cambria Math" panose="02040503050406030204" pitchFamily="18" charset="0"/>
                                  </a:rPr>
                                  <m:t>𝐶</m:t>
                                </m:r>
                              </m:e>
                              <m:e>
                                <m:r>
                                  <a:rPr lang="en-US" altLang="zh-CN" sz="1800" b="0" i="1" smtClean="0">
                                    <a:latin typeface="Cambria Math" panose="02040503050406030204" pitchFamily="18" charset="0"/>
                                  </a:rPr>
                                  <m:t>0</m:t>
                                </m:r>
                              </m:e>
                            </m:mr>
                          </m:m>
                        </m:e>
                      </m:d>
                      <m:d>
                        <m:dPr>
                          <m:begChr m:val="["/>
                          <m:endChr m:val="]"/>
                          <m:ctrlPr>
                            <a:rPr lang="en-US" altLang="zh-CN" sz="1800" b="0" i="1" smtClean="0">
                              <a:latin typeface="Cambria Math" panose="02040503050406030204" pitchFamily="18" charset="0"/>
                            </a:rPr>
                          </m:ctrlPr>
                        </m:dPr>
                        <m:e>
                          <m:m>
                            <m:mPr>
                              <m:mcs>
                                <m:mc>
                                  <m:mcPr>
                                    <m:count m:val="1"/>
                                    <m:mcJc m:val="center"/>
                                  </m:mcPr>
                                </m:mc>
                              </m:mcs>
                              <m:ctrlPr>
                                <a:rPr lang="en-US" altLang="zh-CN" sz="1800" b="0" i="1" smtClean="0">
                                  <a:latin typeface="Cambria Math" panose="02040503050406030204" pitchFamily="18" charset="0"/>
                                </a:rPr>
                              </m:ctrlPr>
                            </m:mPr>
                            <m:m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𝑘</m:t>
                                    </m:r>
                                  </m:sub>
                                </m:sSub>
                              </m:e>
                            </m:mr>
                            <m:m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𝑢</m:t>
                                    </m:r>
                                  </m:e>
                                  <m:sub>
                                    <m:r>
                                      <a:rPr lang="en-US" altLang="zh-CN" sz="1800" b="0" i="1" smtClean="0">
                                        <a:latin typeface="Cambria Math" panose="02040503050406030204" pitchFamily="18" charset="0"/>
                                      </a:rPr>
                                      <m:t>𝑘</m:t>
                                    </m:r>
                                  </m:sub>
                                </m:sSub>
                              </m:e>
                            </m:mr>
                          </m:m>
                        </m:e>
                      </m:d>
                    </m:oMath>
                  </m:oMathPara>
                </a14:m>
                <a:endParaRPr lang="en-US" altLang="zh-CN" sz="1800" dirty="0"/>
              </a:p>
              <a:p>
                <a:pPr marL="0" indent="0">
                  <a:buNone/>
                </a:pPr>
                <a:r>
                  <a:rPr lang="en-US" altLang="zh-CN" sz="2400" dirty="0"/>
                  <a:t>Which construct the new state space matrices.  We notate them as </a:t>
                </a:r>
                <a14:m>
                  <m:oMath xmlns:m="http://schemas.openxmlformats.org/officeDocument/2006/math">
                    <m:bar>
                      <m:barPr>
                        <m:pos m:val="top"/>
                        <m:ctrlPr>
                          <a:rPr lang="en-US" altLang="zh-CN" sz="2400" i="1">
                            <a:latin typeface="Cambria Math" panose="02040503050406030204" pitchFamily="18" charset="0"/>
                          </a:rPr>
                        </m:ctrlPr>
                      </m:barPr>
                      <m:e>
                        <m:r>
                          <a:rPr lang="en-US" altLang="zh-CN" sz="2400">
                            <a:latin typeface="Cambria Math" panose="02040503050406030204" pitchFamily="18" charset="0"/>
                          </a:rPr>
                          <m:t>𝐴</m:t>
                        </m:r>
                      </m:e>
                    </m:bar>
                    <m:r>
                      <a:rPr lang="en-US" altLang="zh-CN" sz="2400">
                        <a:latin typeface="Cambria Math" panose="02040503050406030204" pitchFamily="18" charset="0"/>
                      </a:rPr>
                      <m:t> </m:t>
                    </m:r>
                    <m:bar>
                      <m:barPr>
                        <m:pos m:val="top"/>
                        <m:ctrlPr>
                          <a:rPr lang="en-US" altLang="zh-CN" sz="2400" i="1">
                            <a:latin typeface="Cambria Math" panose="02040503050406030204" pitchFamily="18" charset="0"/>
                          </a:rPr>
                        </m:ctrlPr>
                      </m:barPr>
                      <m:e>
                        <m:r>
                          <a:rPr lang="en-US" altLang="zh-CN" sz="2400">
                            <a:latin typeface="Cambria Math" panose="02040503050406030204" pitchFamily="18" charset="0"/>
                          </a:rPr>
                          <m:t>𝐵</m:t>
                        </m:r>
                      </m:e>
                    </m:bar>
                    <m:r>
                      <a:rPr lang="en-US" altLang="zh-CN" sz="2400">
                        <a:latin typeface="Cambria Math" panose="02040503050406030204" pitchFamily="18" charset="0"/>
                      </a:rPr>
                      <m:t> </m:t>
                    </m:r>
                    <m:bar>
                      <m:barPr>
                        <m:pos m:val="top"/>
                        <m:ctrlPr>
                          <a:rPr lang="en-US" altLang="zh-CN" sz="2400" i="1">
                            <a:latin typeface="Cambria Math" panose="02040503050406030204" pitchFamily="18" charset="0"/>
                          </a:rPr>
                        </m:ctrlPr>
                      </m:barPr>
                      <m:e>
                        <m:r>
                          <a:rPr lang="en-US" altLang="zh-CN" sz="2400">
                            <a:latin typeface="Cambria Math" panose="02040503050406030204" pitchFamily="18" charset="0"/>
                          </a:rPr>
                          <m:t>𝐶</m:t>
                        </m:r>
                      </m:e>
                    </m:bar>
                  </m:oMath>
                </a14:m>
                <a:r>
                  <a:rPr lang="en-US" altLang="zh-CN" sz="2400" dirty="0"/>
                  <a:t> respectively. New states is notated as </a:t>
                </a:r>
                <a14:m>
                  <m:oMath xmlns:m="http://schemas.openxmlformats.org/officeDocument/2006/math">
                    <m:bar>
                      <m:barPr>
                        <m:pos m:val="top"/>
                        <m:ctrlPr>
                          <a:rPr lang="en-US" altLang="zh-CN" sz="2400" i="1">
                            <a:latin typeface="Cambria Math" panose="02040503050406030204" pitchFamily="18" charset="0"/>
                          </a:rPr>
                        </m:ctrlPr>
                      </m:barPr>
                      <m:e>
                        <m:r>
                          <a:rPr lang="en-US" altLang="zh-CN" sz="2400">
                            <a:latin typeface="Cambria Math" panose="02040503050406030204" pitchFamily="18" charset="0"/>
                          </a:rPr>
                          <m:t>𝑥</m:t>
                        </m:r>
                      </m:e>
                    </m:bar>
                  </m:oMath>
                </a14:m>
                <a:r>
                  <a:rPr lang="en-US" altLang="zh-CN" sz="2400" dirty="0"/>
                  <a:t>.</a:t>
                </a:r>
              </a:p>
            </p:txBody>
          </p:sp>
        </mc:Choice>
        <mc:Fallback xmlns="">
          <p:sp>
            <p:nvSpPr>
              <p:cNvPr id="3" name="内容占位符 2">
                <a:extLst>
                  <a:ext uri="{FF2B5EF4-FFF2-40B4-BE49-F238E27FC236}">
                    <a16:creationId xmlns:a16="http://schemas.microsoft.com/office/drawing/2014/main" id="{7E7C240D-27BB-47AE-8ABD-23D7A9793416}"/>
                  </a:ext>
                </a:extLst>
              </p:cNvPr>
              <p:cNvSpPr>
                <a:spLocks noGrp="1" noRot="1" noChangeAspect="1" noMove="1" noResize="1" noEditPoints="1" noAdjustHandles="1" noChangeArrowheads="1" noChangeShapeType="1" noTextEdit="1"/>
              </p:cNvSpPr>
              <p:nvPr>
                <p:ph idx="1"/>
              </p:nvPr>
            </p:nvSpPr>
            <p:spPr>
              <a:blipFill>
                <a:blip r:embed="rId2"/>
                <a:stretch>
                  <a:fillRect l="-928" t="-2521" b="-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4281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7C436-9FA5-4F3B-ADBF-045009F314FD}"/>
              </a:ext>
            </a:extLst>
          </p:cNvPr>
          <p:cNvSpPr>
            <a:spLocks noGrp="1"/>
          </p:cNvSpPr>
          <p:nvPr>
            <p:ph type="title"/>
          </p:nvPr>
        </p:nvSpPr>
        <p:spPr/>
        <p:txBody>
          <a:bodyPr>
            <a:normAutofit/>
          </a:bodyPr>
          <a:lstStyle/>
          <a:p>
            <a:r>
              <a:rPr lang="en-US" altLang="zh-CN" sz="3200" dirty="0"/>
              <a:t>“sequential approach”</a:t>
            </a:r>
            <a:endParaRPr lang="zh-CN" altLang="en-US" sz="32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55C248B-8B84-4F3B-8F26-092ACD0B4DA6}"/>
                  </a:ext>
                </a:extLst>
              </p:cNvPr>
              <p:cNvSpPr>
                <a:spLocks noGrp="1"/>
              </p:cNvSpPr>
              <p:nvPr>
                <p:ph idx="1"/>
              </p:nvPr>
            </p:nvSpPr>
            <p:spPr/>
            <p:txBody>
              <a:bodyPr/>
              <a:lstStyle/>
              <a:p>
                <a:pPr marL="0" indent="0">
                  <a:buNone/>
                </a:pPr>
                <a:r>
                  <a:rPr lang="en-US" altLang="zh-CN" sz="1800" dirty="0"/>
                  <a:t>By using the constraint of the previous optimization setting.</a:t>
                </a:r>
              </a:p>
              <a:p>
                <a:pPr marL="0" indent="0">
                  <a:buNone/>
                </a:pPr>
                <a:r>
                  <a:rPr lang="en-US" altLang="zh-CN" sz="1800" dirty="0"/>
                  <a:t>The </a:t>
                </a:r>
                <a14:m>
                  <m:oMath xmlns:m="http://schemas.openxmlformats.org/officeDocument/2006/math">
                    <m:bar>
                      <m:barPr>
                        <m:pos m:val="top"/>
                        <m:ctrlPr>
                          <a:rPr lang="en-US" altLang="zh-CN" sz="1800" i="1">
                            <a:latin typeface="Cambria Math" panose="02040503050406030204" pitchFamily="18" charset="0"/>
                          </a:rPr>
                        </m:ctrlPr>
                      </m:barPr>
                      <m:e>
                        <m:r>
                          <a:rPr lang="en-US" altLang="zh-CN" sz="1800">
                            <a:latin typeface="Cambria Math" panose="02040503050406030204" pitchFamily="18" charset="0"/>
                          </a:rPr>
                          <m:t>𝑥</m:t>
                        </m:r>
                      </m:e>
                    </m:bar>
                  </m:oMath>
                </a14:m>
                <a:r>
                  <a:rPr lang="zh-CN" altLang="en-US" sz="1800" dirty="0"/>
                  <a:t> </a:t>
                </a:r>
                <a:r>
                  <a:rPr lang="en-US" altLang="zh-CN" sz="1800" dirty="0"/>
                  <a:t>can be eliminated.</a:t>
                </a:r>
              </a:p>
              <a:p>
                <a:pPr marL="0" indent="0">
                  <a:buNone/>
                </a:pPr>
                <a:endParaRPr lang="en-US" altLang="zh-CN" sz="2400" dirty="0"/>
              </a:p>
              <a:p>
                <a:pPr marL="0" indent="0">
                  <a:buNone/>
                </a:pPr>
                <a14:m>
                  <m:oMathPara xmlns:m="http://schemas.openxmlformats.org/officeDocument/2006/math">
                    <m:oMathParaPr>
                      <m:jc m:val="centerGroup"/>
                    </m:oMathParaPr>
                    <m:oMath xmlns:m="http://schemas.openxmlformats.org/officeDocument/2006/math">
                      <m:bar>
                        <m:barPr>
                          <m:pos m:val="top"/>
                          <m:ctrlPr>
                            <a:rPr lang="en-US" altLang="zh-CN" sz="2400" i="1" smtClean="0">
                              <a:latin typeface="Cambria Math" panose="02040503050406030204" pitchFamily="18" charset="0"/>
                            </a:rPr>
                          </m:ctrlPr>
                        </m:barPr>
                        <m:e>
                          <m:r>
                            <a:rPr lang="en-US" altLang="zh-CN" sz="2400" b="0" i="1" smtClean="0">
                              <a:latin typeface="Cambria Math" panose="02040503050406030204" pitchFamily="18" charset="0"/>
                            </a:rPr>
                            <m:t>𝑥</m:t>
                          </m:r>
                        </m:e>
                      </m:bar>
                      <m:r>
                        <a:rPr lang="en-US" altLang="zh-CN" sz="2400" b="0" i="1" smtClean="0">
                          <a:latin typeface="Cambria Math" panose="02040503050406030204" pitchFamily="18" charset="0"/>
                        </a:rPr>
                        <m:t>= </m:t>
                      </m:r>
                      <m:d>
                        <m:dPr>
                          <m:begChr m:val="["/>
                          <m:endChr m:val="]"/>
                          <m:ctrlPr>
                            <a:rPr lang="en-US" altLang="zh-CN" sz="2400" b="0" i="1" smtClean="0">
                              <a:latin typeface="Cambria Math" panose="02040503050406030204" pitchFamily="18" charset="0"/>
                            </a:rPr>
                          </m:ctrlPr>
                        </m:dPr>
                        <m:e>
                          <m:m>
                            <m:mPr>
                              <m:mcs>
                                <m:mc>
                                  <m:mcPr>
                                    <m:count m:val="3"/>
                                    <m:mcJc m:val="center"/>
                                  </m:mcPr>
                                </m:mc>
                              </m:mcs>
                              <m:ctrlPr>
                                <a:rPr lang="en-US" altLang="zh-CN" sz="2400" b="0" i="1" smtClean="0">
                                  <a:latin typeface="Cambria Math" panose="02040503050406030204" pitchFamily="18" charset="0"/>
                                </a:rPr>
                              </m:ctrlPr>
                            </m:mPr>
                            <m:mr>
                              <m:e>
                                <m:bar>
                                  <m:barPr>
                                    <m:pos m:val="top"/>
                                    <m:ctrlPr>
                                      <a:rPr lang="en-US" altLang="zh-CN" sz="2400" b="0" i="1" smtClean="0">
                                        <a:latin typeface="Cambria Math" panose="02040503050406030204" pitchFamily="18" charset="0"/>
                                      </a:rPr>
                                    </m:ctrlPr>
                                  </m:barPr>
                                  <m:e>
                                    <m:r>
                                      <a:rPr lang="en-US" altLang="zh-CN" sz="2400" b="0" i="1" smtClean="0">
                                        <a:latin typeface="Cambria Math" panose="02040503050406030204" pitchFamily="18" charset="0"/>
                                      </a:rPr>
                                      <m:t>𝐵</m:t>
                                    </m:r>
                                  </m:e>
                                </m:bar>
                              </m:e>
                              <m:e/>
                              <m:e/>
                            </m:mr>
                            <m:mr>
                              <m:e>
                                <m:r>
                                  <a:rPr lang="en-US" altLang="zh-CN" sz="2400" b="0" i="1" smtClean="0">
                                    <a:latin typeface="Cambria Math" panose="02040503050406030204" pitchFamily="18" charset="0"/>
                                  </a:rPr>
                                  <m:t>⋮</m:t>
                                </m:r>
                              </m:e>
                              <m:e>
                                <m:r>
                                  <a:rPr lang="en-US" altLang="zh-CN" sz="2400" b="0" i="1" smtClean="0">
                                    <a:latin typeface="Cambria Math" panose="02040503050406030204" pitchFamily="18" charset="0"/>
                                  </a:rPr>
                                  <m:t>⋱</m:t>
                                </m:r>
                              </m:e>
                              <m:e/>
                            </m:mr>
                            <m:mr>
                              <m:e>
                                <m:sSup>
                                  <m:sSupPr>
                                    <m:ctrlPr>
                                      <a:rPr lang="en-US" altLang="zh-CN" sz="2400" b="0" i="1" smtClean="0">
                                        <a:latin typeface="Cambria Math" panose="02040503050406030204" pitchFamily="18" charset="0"/>
                                      </a:rPr>
                                    </m:ctrlPr>
                                  </m:sSupPr>
                                  <m:e>
                                    <m:bar>
                                      <m:barPr>
                                        <m:pos m:val="top"/>
                                        <m:ctrlPr>
                                          <a:rPr lang="en-US" altLang="zh-CN" sz="2400" b="0" i="1" smtClean="0">
                                            <a:latin typeface="Cambria Math" panose="02040503050406030204" pitchFamily="18" charset="0"/>
                                          </a:rPr>
                                        </m:ctrlPr>
                                      </m:barPr>
                                      <m:e>
                                        <m:r>
                                          <a:rPr lang="en-US" altLang="zh-CN" sz="2400" b="0" i="1" smtClean="0">
                                            <a:latin typeface="Cambria Math" panose="02040503050406030204" pitchFamily="18" charset="0"/>
                                          </a:rPr>
                                          <m:t>𝐴</m:t>
                                        </m:r>
                                      </m:e>
                                    </m:bar>
                                  </m:e>
                                  <m:sup>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−1</m:t>
                                    </m:r>
                                  </m:sup>
                                </m:sSup>
                                <m:bar>
                                  <m:barPr>
                                    <m:pos m:val="top"/>
                                    <m:ctrlPr>
                                      <a:rPr lang="en-US" altLang="zh-CN" sz="2400" b="0" i="1" smtClean="0">
                                        <a:latin typeface="Cambria Math" panose="02040503050406030204" pitchFamily="18" charset="0"/>
                                      </a:rPr>
                                    </m:ctrlPr>
                                  </m:barPr>
                                  <m:e>
                                    <m:r>
                                      <a:rPr lang="en-US" altLang="zh-CN" sz="2400" b="0" i="1" smtClean="0">
                                        <a:latin typeface="Cambria Math" panose="02040503050406030204" pitchFamily="18" charset="0"/>
                                      </a:rPr>
                                      <m:t>𝐵</m:t>
                                    </m:r>
                                  </m:e>
                                </m:bar>
                              </m:e>
                              <m:e>
                                <m:r>
                                  <a:rPr lang="en-US" altLang="zh-CN" sz="2400" b="0" i="1" smtClean="0">
                                    <a:latin typeface="Cambria Math" panose="02040503050406030204" pitchFamily="18" charset="0"/>
                                  </a:rPr>
                                  <m:t>…</m:t>
                                </m:r>
                              </m:e>
                              <m:e>
                                <m:bar>
                                  <m:barPr>
                                    <m:pos m:val="top"/>
                                    <m:ctrlPr>
                                      <a:rPr lang="en-US" altLang="zh-CN" sz="2400" b="0" i="1" smtClean="0">
                                        <a:latin typeface="Cambria Math" panose="02040503050406030204" pitchFamily="18" charset="0"/>
                                      </a:rPr>
                                    </m:ctrlPr>
                                  </m:barPr>
                                  <m:e>
                                    <m:r>
                                      <a:rPr lang="en-US" altLang="zh-CN" sz="2400" b="0" i="1" smtClean="0">
                                        <a:latin typeface="Cambria Math" panose="02040503050406030204" pitchFamily="18" charset="0"/>
                                      </a:rPr>
                                      <m:t>𝐵</m:t>
                                    </m:r>
                                  </m:e>
                                </m:bar>
                              </m:e>
                            </m:mr>
                          </m:m>
                        </m:e>
                      </m:d>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m:t>
                          </m:r>
                        </m:e>
                        <m:sub>
                          <m:r>
                            <a:rPr lang="en-US" altLang="zh-CN" sz="2400" b="0" i="1" smtClean="0">
                              <a:latin typeface="Cambria Math" panose="02040503050406030204" pitchFamily="18" charset="0"/>
                              <a:ea typeface="Cambria Math" panose="02040503050406030204" pitchFamily="18" charset="0"/>
                            </a:rPr>
                            <m:t>𝑢</m:t>
                          </m:r>
                        </m:sub>
                      </m:sSub>
                      <m:r>
                        <a:rPr lang="en-US" altLang="zh-CN" sz="2400" b="0" i="1" smtClean="0">
                          <a:latin typeface="Cambria Math" panose="02040503050406030204" pitchFamily="18" charset="0"/>
                          <a:ea typeface="Cambria Math" panose="02040503050406030204" pitchFamily="18" charset="0"/>
                        </a:rPr>
                        <m:t>+</m:t>
                      </m:r>
                      <m:d>
                        <m:dPr>
                          <m:begChr m:val="["/>
                          <m:endChr m:val="]"/>
                          <m:ctrlPr>
                            <a:rPr lang="en-US" altLang="zh-CN" sz="24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sz="2400" b="0" i="1" smtClean="0">
                                  <a:latin typeface="Cambria Math" panose="02040503050406030204" pitchFamily="18" charset="0"/>
                                  <a:ea typeface="Cambria Math" panose="02040503050406030204" pitchFamily="18" charset="0"/>
                                </a:rPr>
                              </m:ctrlPr>
                            </m:mPr>
                            <m:mr>
                              <m:e>
                                <m:bar>
                                  <m:barPr>
                                    <m:pos m:val="top"/>
                                    <m:ctrlPr>
                                      <a:rPr lang="en-US" altLang="zh-CN" sz="2400" b="0" i="1" smtClean="0">
                                        <a:latin typeface="Cambria Math" panose="02040503050406030204" pitchFamily="18" charset="0"/>
                                        <a:ea typeface="Cambria Math" panose="02040503050406030204" pitchFamily="18" charset="0"/>
                                      </a:rPr>
                                    </m:ctrlPr>
                                  </m:barPr>
                                  <m:e>
                                    <m:r>
                                      <a:rPr lang="en-US" altLang="zh-CN" sz="2400" b="0" i="1" smtClean="0">
                                        <a:latin typeface="Cambria Math" panose="02040503050406030204" pitchFamily="18" charset="0"/>
                                        <a:ea typeface="Cambria Math" panose="02040503050406030204" pitchFamily="18" charset="0"/>
                                      </a:rPr>
                                      <m:t>𝐴</m:t>
                                    </m:r>
                                  </m:e>
                                </m:bar>
                              </m:e>
                            </m:mr>
                            <m:mr>
                              <m:e>
                                <m:r>
                                  <a:rPr lang="en-US" altLang="zh-CN" sz="2400" b="0" i="1" smtClean="0">
                                    <a:latin typeface="Cambria Math" panose="02040503050406030204" pitchFamily="18" charset="0"/>
                                    <a:ea typeface="Cambria Math" panose="02040503050406030204" pitchFamily="18" charset="0"/>
                                  </a:rPr>
                                  <m:t>⋮</m:t>
                                </m:r>
                              </m:e>
                            </m:mr>
                            <m:mr>
                              <m:e>
                                <m:sSup>
                                  <m:sSupPr>
                                    <m:ctrlPr>
                                      <a:rPr lang="en-US" altLang="zh-CN" sz="2400" b="0" i="1" smtClean="0">
                                        <a:latin typeface="Cambria Math" panose="02040503050406030204" pitchFamily="18" charset="0"/>
                                        <a:ea typeface="Cambria Math" panose="02040503050406030204" pitchFamily="18" charset="0"/>
                                      </a:rPr>
                                    </m:ctrlPr>
                                  </m:sSupPr>
                                  <m:e>
                                    <m:bar>
                                      <m:barPr>
                                        <m:pos m:val="top"/>
                                        <m:ctrlPr>
                                          <a:rPr lang="en-US" altLang="zh-CN" sz="2400" b="0" i="1" smtClean="0">
                                            <a:latin typeface="Cambria Math" panose="02040503050406030204" pitchFamily="18" charset="0"/>
                                            <a:ea typeface="Cambria Math" panose="02040503050406030204" pitchFamily="18" charset="0"/>
                                          </a:rPr>
                                        </m:ctrlPr>
                                      </m:barPr>
                                      <m:e>
                                        <m:r>
                                          <a:rPr lang="en-US" altLang="zh-CN" sz="2400" b="0" i="1" smtClean="0">
                                            <a:latin typeface="Cambria Math" panose="02040503050406030204" pitchFamily="18" charset="0"/>
                                            <a:ea typeface="Cambria Math" panose="02040503050406030204" pitchFamily="18" charset="0"/>
                                          </a:rPr>
                                          <m:t>𝐴</m:t>
                                        </m:r>
                                      </m:e>
                                    </m:bar>
                                  </m:e>
                                  <m:sup>
                                    <m:r>
                                      <a:rPr lang="en-US" altLang="zh-CN" sz="2400" b="0" i="1" smtClean="0">
                                        <a:latin typeface="Cambria Math" panose="02040503050406030204" pitchFamily="18" charset="0"/>
                                        <a:ea typeface="Cambria Math" panose="02040503050406030204" pitchFamily="18" charset="0"/>
                                      </a:rPr>
                                      <m:t>𝑁</m:t>
                                    </m:r>
                                  </m:sup>
                                </m:sSup>
                              </m:e>
                            </m:mr>
                          </m:m>
                        </m:e>
                      </m:d>
                      <m:r>
                        <a:rPr lang="en-US" altLang="zh-CN" sz="2400" b="0" i="1" smtClean="0">
                          <a:latin typeface="Cambria Math" panose="02040503050406030204" pitchFamily="18" charset="0"/>
                          <a:ea typeface="Cambria Math" panose="02040503050406030204" pitchFamily="18" charset="0"/>
                        </a:rPr>
                        <m:t>∙</m:t>
                      </m:r>
                      <m:bar>
                        <m:barPr>
                          <m:pos m:val="top"/>
                          <m:ctrlPr>
                            <a:rPr lang="en-US" altLang="zh-CN" sz="2400" b="0" i="1" smtClean="0">
                              <a:latin typeface="Cambria Math" panose="02040503050406030204" pitchFamily="18" charset="0"/>
                              <a:ea typeface="Cambria Math" panose="02040503050406030204" pitchFamily="18" charset="0"/>
                            </a:rPr>
                          </m:ctrlPr>
                        </m:barPr>
                        <m:e>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𝑡</m:t>
                              </m:r>
                            </m:sub>
                          </m:sSub>
                        </m:e>
                      </m:bar>
                    </m:oMath>
                  </m:oMathPara>
                </a14:m>
                <a:endParaRPr lang="en-US" altLang="zh-CN" sz="2400" dirty="0"/>
              </a:p>
              <a:p>
                <a:pPr marL="0" indent="0">
                  <a:buNone/>
                </a:pPr>
                <a:endParaRPr lang="en-US" altLang="zh-CN" sz="2400" dirty="0"/>
              </a:p>
              <a:p>
                <a:pPr marL="0" indent="0">
                  <a:buNone/>
                </a:pPr>
                <a:r>
                  <a:rPr lang="en-US" altLang="zh-CN" sz="2400" dirty="0"/>
                  <a:t>The problem then turns to be a unconstrained optimization problem and the optimization variables are only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ea typeface="Cambria Math" panose="02040503050406030204" pitchFamily="18" charset="0"/>
                          </a:rPr>
                          <m:t>∆</m:t>
                        </m:r>
                      </m:e>
                      <m:sub>
                        <m:r>
                          <a:rPr lang="en-US" altLang="zh-CN" sz="2400" b="0" i="1" smtClean="0">
                            <a:latin typeface="Cambria Math" panose="02040503050406030204" pitchFamily="18" charset="0"/>
                          </a:rPr>
                          <m:t>𝑢</m:t>
                        </m:r>
                      </m:sub>
                    </m:sSub>
                  </m:oMath>
                </a14:m>
                <a:r>
                  <a:rPr lang="en-US" altLang="zh-CN" sz="2400" dirty="0"/>
                  <a:t>.</a:t>
                </a:r>
              </a:p>
              <a:p>
                <a:pPr marL="0" indent="0">
                  <a:buNone/>
                </a:pPr>
                <a:endParaRPr lang="zh-CN" altLang="en-US" sz="2400" dirty="0"/>
              </a:p>
            </p:txBody>
          </p:sp>
        </mc:Choice>
        <mc:Fallback xmlns="">
          <p:sp>
            <p:nvSpPr>
              <p:cNvPr id="3" name="内容占位符 2">
                <a:extLst>
                  <a:ext uri="{FF2B5EF4-FFF2-40B4-BE49-F238E27FC236}">
                    <a16:creationId xmlns:a16="http://schemas.microsoft.com/office/drawing/2014/main" id="{655C248B-8B84-4F3B-8F26-092ACD0B4DA6}"/>
                  </a:ext>
                </a:extLst>
              </p:cNvPr>
              <p:cNvSpPr>
                <a:spLocks noGrp="1" noRot="1" noChangeAspect="1" noMove="1" noResize="1" noEditPoints="1" noAdjustHandles="1" noChangeArrowheads="1" noChangeShapeType="1" noTextEdit="1"/>
              </p:cNvSpPr>
              <p:nvPr>
                <p:ph idx="1"/>
              </p:nvPr>
            </p:nvSpPr>
            <p:spPr>
              <a:blipFill>
                <a:blip r:embed="rId2"/>
                <a:stretch>
                  <a:fillRect l="-928"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2262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F26350-675D-4E39-B6A6-73BABAE08C5E}"/>
              </a:ext>
            </a:extLst>
          </p:cNvPr>
          <p:cNvSpPr>
            <a:spLocks noGrp="1"/>
          </p:cNvSpPr>
          <p:nvPr>
            <p:ph type="title"/>
          </p:nvPr>
        </p:nvSpPr>
        <p:spPr/>
        <p:txBody>
          <a:bodyPr>
            <a:normAutofit/>
          </a:bodyPr>
          <a:lstStyle/>
          <a:p>
            <a:r>
              <a:rPr lang="en-US" altLang="zh-CN" sz="3200" dirty="0"/>
              <a:t>The new optimization setting. (simultaneous approach)</a:t>
            </a:r>
            <a:endParaRPr lang="zh-CN" altLang="en-US" sz="32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667EB18-303C-4515-A37B-22F99D5A3BCB}"/>
                  </a:ext>
                </a:extLst>
              </p:cNvPr>
              <p:cNvSpPr>
                <a:spLocks noGrp="1"/>
              </p:cNvSpPr>
              <p:nvPr>
                <p:ph idx="1"/>
              </p:nvPr>
            </p:nvSpPr>
            <p:spPr/>
            <p:txBody>
              <a:bodyPr>
                <a:normAutofit lnSpcReduction="10000"/>
              </a:bodyPr>
              <a:lstStyle/>
              <a:p>
                <a:pPr marL="0" indent="0">
                  <a:buNone/>
                </a:pPr>
                <a:r>
                  <a:rPr lang="en-US" altLang="zh-CN" sz="2400" dirty="0"/>
                  <a:t>Objective function changes to :</a:t>
                </a:r>
              </a:p>
              <a:p>
                <a:pPr marL="0" indent="0">
                  <a:buNone/>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𝐽</m:t>
                      </m:r>
                      <m:r>
                        <a:rPr lang="en-US" altLang="zh-CN" sz="1800" b="0" i="1" smtClean="0">
                          <a:latin typeface="Cambria Math" panose="02040503050406030204" pitchFamily="18" charset="0"/>
                        </a:rPr>
                        <m:t>= </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1</m:t>
                          </m:r>
                        </m:num>
                        <m:den>
                          <m:r>
                            <a:rPr lang="en-US" altLang="zh-CN" sz="1800" b="0" i="1" smtClean="0">
                              <a:latin typeface="Cambria Math" panose="02040503050406030204" pitchFamily="18" charset="0"/>
                            </a:rPr>
                            <m:t>2</m:t>
                          </m:r>
                        </m:den>
                      </m:f>
                      <m:sSup>
                        <m:sSupPr>
                          <m:ctrlPr>
                            <a:rPr lang="en-US" altLang="zh-CN" sz="1800" b="0" i="1" smtClean="0">
                              <a:latin typeface="Cambria Math" panose="02040503050406030204" pitchFamily="18" charset="0"/>
                            </a:rPr>
                          </m:ctrlPr>
                        </m:sSupPr>
                        <m:e>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𝑁</m:t>
                                  </m:r>
                                </m:sub>
                              </m:sSub>
                              <m:r>
                                <a:rPr lang="en-US" altLang="zh-CN" sz="1800" b="0" i="1" smtClean="0">
                                  <a:latin typeface="Cambria Math" panose="02040503050406030204" pitchFamily="18" charset="0"/>
                                </a:rPr>
                                <m:t>−</m:t>
                              </m:r>
                              <m:bar>
                                <m:barPr>
                                  <m:pos m:val="top"/>
                                  <m:ctrlPr>
                                    <a:rPr lang="en-US" altLang="zh-CN" sz="1800" b="0" i="1" smtClean="0">
                                      <a:latin typeface="Cambria Math" panose="02040503050406030204" pitchFamily="18" charset="0"/>
                                    </a:rPr>
                                  </m:ctrlPr>
                                </m:barPr>
                                <m:e>
                                  <m:r>
                                    <a:rPr lang="en-US" altLang="zh-CN" sz="1800" b="0" i="1" smtClean="0">
                                      <a:latin typeface="Cambria Math" panose="02040503050406030204" pitchFamily="18" charset="0"/>
                                    </a:rPr>
                                    <m:t>𝐶</m:t>
                                  </m:r>
                                </m:e>
                              </m:bar>
                              <m:bar>
                                <m:barPr>
                                  <m:pos m:val="top"/>
                                  <m:ctrlPr>
                                    <a:rPr lang="en-US" altLang="zh-CN" sz="1800" b="0" i="1" smtClean="0">
                                      <a:latin typeface="Cambria Math" panose="02040503050406030204" pitchFamily="18" charset="0"/>
                                    </a:rPr>
                                  </m:ctrlPr>
                                </m:bar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𝑁</m:t>
                                      </m:r>
                                    </m:sub>
                                  </m:sSub>
                                </m:e>
                              </m:bar>
                            </m:e>
                          </m:d>
                        </m:e>
                        <m:sup>
                          <m:r>
                            <a:rPr lang="en-US" altLang="zh-CN" sz="1800" b="0" i="1" smtClean="0">
                              <a:latin typeface="Cambria Math" panose="02040503050406030204" pitchFamily="18" charset="0"/>
                            </a:rPr>
                            <m:t>𝑇</m:t>
                          </m:r>
                        </m:sup>
                      </m:sSup>
                      <m:r>
                        <a:rPr lang="en-US" altLang="zh-CN" sz="1800" b="0" i="1" smtClean="0">
                          <a:latin typeface="Cambria Math" panose="02040503050406030204" pitchFamily="18" charset="0"/>
                        </a:rPr>
                        <m:t>𝑆</m:t>
                      </m:r>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𝑁</m:t>
                              </m:r>
                            </m:sub>
                          </m:sSub>
                          <m:r>
                            <a:rPr lang="en-US" altLang="zh-CN" sz="1800" b="0" i="1" smtClean="0">
                              <a:latin typeface="Cambria Math" panose="02040503050406030204" pitchFamily="18" charset="0"/>
                            </a:rPr>
                            <m:t>−</m:t>
                          </m:r>
                          <m:bar>
                            <m:barPr>
                              <m:pos m:val="top"/>
                              <m:ctrlPr>
                                <a:rPr lang="en-US" altLang="zh-CN" sz="1800" b="0" i="1" smtClean="0">
                                  <a:latin typeface="Cambria Math" panose="02040503050406030204" pitchFamily="18" charset="0"/>
                                </a:rPr>
                              </m:ctrlPr>
                            </m:barPr>
                            <m:e>
                              <m:r>
                                <a:rPr lang="en-US" altLang="zh-CN" sz="1800" b="0" i="1" smtClean="0">
                                  <a:latin typeface="Cambria Math" panose="02040503050406030204" pitchFamily="18" charset="0"/>
                                </a:rPr>
                                <m:t>𝐶</m:t>
                              </m:r>
                            </m:e>
                          </m:bar>
                          <m:bar>
                            <m:barPr>
                              <m:pos m:val="top"/>
                              <m:ctrlPr>
                                <a:rPr lang="en-US" altLang="zh-CN" sz="1800" b="0" i="1" smtClean="0">
                                  <a:latin typeface="Cambria Math" panose="02040503050406030204" pitchFamily="18" charset="0"/>
                                </a:rPr>
                              </m:ctrlPr>
                            </m:bar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𝑁</m:t>
                                  </m:r>
                                </m:sub>
                              </m:sSub>
                            </m:e>
                          </m:bar>
                        </m:e>
                      </m:d>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1</m:t>
                          </m:r>
                        </m:num>
                        <m:den>
                          <m:r>
                            <a:rPr lang="en-US" altLang="zh-CN" sz="1800" b="0" i="1" smtClean="0">
                              <a:latin typeface="Cambria Math" panose="02040503050406030204" pitchFamily="18" charset="0"/>
                            </a:rPr>
                            <m:t>2</m:t>
                          </m:r>
                        </m:den>
                      </m:f>
                      <m:nary>
                        <m:naryPr>
                          <m:chr m:val="∑"/>
                          <m:ctrlPr>
                            <a:rPr lang="en-US" altLang="zh-CN" sz="1800" b="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𝑘</m:t>
                          </m:r>
                          <m:r>
                            <a:rPr lang="en-US" altLang="zh-CN" sz="1800" b="0" i="1" smtClean="0">
                              <a:latin typeface="Cambria Math" panose="02040503050406030204" pitchFamily="18" charset="0"/>
                            </a:rPr>
                            <m:t>=0</m:t>
                          </m:r>
                        </m:sub>
                        <m:sup>
                          <m:r>
                            <a:rPr lang="en-US" altLang="zh-CN" sz="1800" b="0" i="1" smtClean="0">
                              <a:latin typeface="Cambria Math" panose="02040503050406030204" pitchFamily="18" charset="0"/>
                            </a:rPr>
                            <m:t>𝑁</m:t>
                          </m:r>
                          <m:r>
                            <a:rPr lang="en-US" altLang="zh-CN" sz="1800" b="0" i="1" smtClean="0">
                              <a:latin typeface="Cambria Math" panose="02040503050406030204" pitchFamily="18" charset="0"/>
                            </a:rPr>
                            <m:t>−1</m:t>
                          </m:r>
                        </m:sup>
                        <m:e>
                          <m:d>
                            <m:dPr>
                              <m:begChr m:val="["/>
                              <m:endChr m:val="]"/>
                              <m:ctrlPr>
                                <a:rPr lang="en-US" altLang="zh-CN" sz="1800" b="0" i="1" smtClean="0">
                                  <a:latin typeface="Cambria Math" panose="02040503050406030204" pitchFamily="18" charset="0"/>
                                </a:rPr>
                              </m:ctrlPr>
                            </m:dPr>
                            <m:e>
                              <m:sSup>
                                <m:sSupPr>
                                  <m:ctrlPr>
                                    <a:rPr lang="en-US" altLang="zh-CN" sz="1800" b="0" i="1" smtClean="0">
                                      <a:latin typeface="Cambria Math" panose="02040503050406030204" pitchFamily="18" charset="0"/>
                                    </a:rPr>
                                  </m:ctrlPr>
                                </m:sSupPr>
                                <m:e>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𝑘</m:t>
                                          </m:r>
                                        </m:sub>
                                      </m:sSub>
                                      <m:r>
                                        <a:rPr lang="en-US" altLang="zh-CN" sz="1800" b="0" i="1" smtClean="0">
                                          <a:latin typeface="Cambria Math" panose="02040503050406030204" pitchFamily="18" charset="0"/>
                                        </a:rPr>
                                        <m:t>−</m:t>
                                      </m:r>
                                      <m:bar>
                                        <m:barPr>
                                          <m:pos m:val="top"/>
                                          <m:ctrlPr>
                                            <a:rPr lang="en-US" altLang="zh-CN" sz="1800" b="0" i="1" smtClean="0">
                                              <a:latin typeface="Cambria Math" panose="02040503050406030204" pitchFamily="18" charset="0"/>
                                            </a:rPr>
                                          </m:ctrlPr>
                                        </m:barPr>
                                        <m:e>
                                          <m:r>
                                            <a:rPr lang="en-US" altLang="zh-CN" sz="1800" b="0" i="1" smtClean="0">
                                              <a:latin typeface="Cambria Math" panose="02040503050406030204" pitchFamily="18" charset="0"/>
                                            </a:rPr>
                                            <m:t>𝐶</m:t>
                                          </m:r>
                                        </m:e>
                                      </m:bar>
                                      <m:bar>
                                        <m:barPr>
                                          <m:pos m:val="top"/>
                                          <m:ctrlPr>
                                            <a:rPr lang="en-US" altLang="zh-CN" sz="1800" b="0" i="1" smtClean="0">
                                              <a:latin typeface="Cambria Math" panose="02040503050406030204" pitchFamily="18" charset="0"/>
                                            </a:rPr>
                                          </m:ctrlPr>
                                        </m:bar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𝑘</m:t>
                                              </m:r>
                                            </m:sub>
                                          </m:sSub>
                                        </m:e>
                                      </m:bar>
                                    </m:e>
                                  </m:d>
                                </m:e>
                                <m:sup>
                                  <m:r>
                                    <a:rPr lang="en-US" altLang="zh-CN" sz="1800" b="0" i="1" smtClean="0">
                                      <a:latin typeface="Cambria Math" panose="02040503050406030204" pitchFamily="18" charset="0"/>
                                    </a:rPr>
                                    <m:t>𝑇</m:t>
                                  </m:r>
                                </m:sup>
                              </m:sSup>
                              <m:r>
                                <a:rPr lang="en-US" altLang="zh-CN" sz="1800" b="0" i="1" smtClean="0">
                                  <a:latin typeface="Cambria Math" panose="02040503050406030204" pitchFamily="18" charset="0"/>
                                </a:rPr>
                                <m:t>𝑄</m:t>
                              </m:r>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𝑘</m:t>
                                      </m:r>
                                    </m:sub>
                                  </m:sSub>
                                  <m:r>
                                    <a:rPr lang="en-US" altLang="zh-CN" sz="1800" b="0" i="1" smtClean="0">
                                      <a:latin typeface="Cambria Math" panose="02040503050406030204" pitchFamily="18" charset="0"/>
                                    </a:rPr>
                                    <m:t>−</m:t>
                                  </m:r>
                                  <m:bar>
                                    <m:barPr>
                                      <m:pos m:val="top"/>
                                      <m:ctrlPr>
                                        <a:rPr lang="en-US" altLang="zh-CN" sz="1800" b="0" i="1" smtClean="0">
                                          <a:latin typeface="Cambria Math" panose="02040503050406030204" pitchFamily="18" charset="0"/>
                                        </a:rPr>
                                      </m:ctrlPr>
                                    </m:barPr>
                                    <m:e>
                                      <m:r>
                                        <a:rPr lang="en-US" altLang="zh-CN" sz="1800" b="0" i="1" smtClean="0">
                                          <a:latin typeface="Cambria Math" panose="02040503050406030204" pitchFamily="18" charset="0"/>
                                        </a:rPr>
                                        <m:t>𝐶</m:t>
                                      </m:r>
                                    </m:e>
                                  </m:bar>
                                  <m:bar>
                                    <m:barPr>
                                      <m:pos m:val="top"/>
                                      <m:ctrlPr>
                                        <a:rPr lang="en-US" altLang="zh-CN" sz="1800" b="0" i="1" smtClean="0">
                                          <a:latin typeface="Cambria Math" panose="02040503050406030204" pitchFamily="18" charset="0"/>
                                        </a:rPr>
                                      </m:ctrlPr>
                                    </m:bar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𝑘</m:t>
                                          </m:r>
                                        </m:sub>
                                      </m:sSub>
                                    </m:e>
                                  </m:bar>
                                </m:e>
                              </m:d>
                              <m:r>
                                <a:rPr lang="en-US" altLang="zh-CN" sz="1800" b="0" i="1" smtClean="0">
                                  <a:latin typeface="Cambria Math" panose="02040503050406030204" pitchFamily="18" charset="0"/>
                                </a:rPr>
                                <m:t>+</m:t>
                              </m:r>
                              <m:sSubSup>
                                <m:sSubSupPr>
                                  <m:ctrlPr>
                                    <a:rPr lang="en-US" altLang="zh-CN" sz="1800" b="0" i="1" smtClean="0">
                                      <a:latin typeface="Cambria Math" panose="02040503050406030204" pitchFamily="18" charset="0"/>
                                    </a:rPr>
                                  </m:ctrlPr>
                                </m:sSubSupPr>
                                <m:e>
                                  <m:r>
                                    <a:rPr lang="en-US" altLang="zh-CN" sz="1800" b="0" i="1" smtClean="0">
                                      <a:latin typeface="Cambria Math" panose="02040503050406030204" pitchFamily="18" charset="0"/>
                                      <a:ea typeface="Cambria Math" panose="02040503050406030204" pitchFamily="18" charset="0"/>
                                    </a:rPr>
                                    <m:t>∆</m:t>
                                  </m:r>
                                </m:e>
                                <m: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𝑢</m:t>
                                      </m:r>
                                    </m:e>
                                    <m:sub>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𝑘</m:t>
                                      </m:r>
                                    </m:sub>
                                  </m:sSub>
                                </m:sub>
                                <m:sup>
                                  <m:r>
                                    <a:rPr lang="en-US" altLang="zh-CN" sz="1800" b="0" i="1" smtClean="0">
                                      <a:latin typeface="Cambria Math" panose="02040503050406030204" pitchFamily="18" charset="0"/>
                                    </a:rPr>
                                    <m:t>𝑇</m:t>
                                  </m:r>
                                </m:sup>
                              </m:sSubSup>
                              <m:r>
                                <a:rPr lang="en-US" altLang="zh-CN" sz="1800" b="0" i="1" smtClean="0">
                                  <a:latin typeface="Cambria Math" panose="02040503050406030204" pitchFamily="18" charset="0"/>
                                </a:rPr>
                                <m:t>𝑅</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m:t>
                                  </m:r>
                                </m:e>
                                <m: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𝑢</m:t>
                                      </m:r>
                                    </m:e>
                                    <m:sub>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𝑘</m:t>
                                      </m:r>
                                    </m:sub>
                                  </m:sSub>
                                </m:sub>
                              </m:sSub>
                            </m:e>
                          </m:d>
                        </m:e>
                      </m:nary>
                    </m:oMath>
                  </m:oMathPara>
                </a14:m>
                <a:endParaRPr lang="en-US" altLang="zh-CN" sz="1800" dirty="0"/>
              </a:p>
              <a:p>
                <a:pPr marL="0" indent="0">
                  <a:buNone/>
                </a:pPr>
                <a:r>
                  <a:rPr lang="en-US" altLang="zh-CN" sz="1800" dirty="0"/>
                  <a:t>When </a:t>
                </a:r>
                <a14:m>
                  <m:oMath xmlns:m="http://schemas.openxmlformats.org/officeDocument/2006/math">
                    <m:r>
                      <a:rPr lang="en-US" altLang="zh-CN" sz="1800" b="0" i="1" smtClean="0">
                        <a:latin typeface="Cambria Math" panose="02040503050406030204" pitchFamily="18" charset="0"/>
                      </a:rPr>
                      <m:t>𝑟</m:t>
                    </m:r>
                    <m:r>
                      <a:rPr lang="en-US" altLang="zh-CN" sz="1800" b="0" i="1" smtClean="0">
                        <a:latin typeface="Cambria Math" panose="02040503050406030204" pitchFamily="18" charset="0"/>
                      </a:rPr>
                      <m:t>= </m:t>
                    </m:r>
                    <m:d>
                      <m:dPr>
                        <m:ctrlPr>
                          <a:rPr lang="en-US" altLang="zh-CN" sz="1800" b="0" i="1" smtClean="0">
                            <a:latin typeface="Cambria Math" panose="02040503050406030204" pitchFamily="18" charset="0"/>
                          </a:rPr>
                        </m:ctrlPr>
                      </m:dPr>
                      <m:e>
                        <m:m>
                          <m:mPr>
                            <m:mcs>
                              <m:mc>
                                <m:mcPr>
                                  <m:count m:val="1"/>
                                  <m:mcJc m:val="center"/>
                                </m:mcPr>
                              </m:mc>
                            </m:mcs>
                            <m:ctrlPr>
                              <a:rPr lang="en-US" altLang="zh-CN" sz="1800" b="0" i="1" smtClean="0">
                                <a:latin typeface="Cambria Math" panose="02040503050406030204" pitchFamily="18" charset="0"/>
                              </a:rPr>
                            </m:ctrlPr>
                          </m:mPr>
                          <m:m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𝑡</m:t>
                                  </m:r>
                                </m:sub>
                              </m:sSub>
                            </m:e>
                          </m:mr>
                          <m:mr>
                            <m:e>
                              <m:r>
                                <a:rPr lang="en-US" altLang="zh-CN" sz="1800" b="0" i="1" smtClean="0">
                                  <a:latin typeface="Cambria Math" panose="02040503050406030204" pitchFamily="18" charset="0"/>
                                </a:rPr>
                                <m:t>⋮</m:t>
                              </m:r>
                            </m:e>
                          </m:mr>
                          <m:m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𝑟</m:t>
                                  </m:r>
                                </m:e>
                                <m:sub>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𝑁</m:t>
                                  </m:r>
                                </m:sub>
                              </m:sSub>
                            </m:e>
                          </m:mr>
                        </m:m>
                      </m:e>
                    </m:d>
                    <m:r>
                      <a:rPr lang="en-US" altLang="zh-CN" sz="1800" b="0" i="1" smtClean="0">
                        <a:latin typeface="Cambria Math" panose="02040503050406030204" pitchFamily="18" charset="0"/>
                      </a:rPr>
                      <m:t>    </m:t>
                    </m:r>
                    <m:bar>
                      <m:barPr>
                        <m:pos m:val="top"/>
                        <m:ctrlPr>
                          <a:rPr lang="en-US" altLang="zh-CN" sz="1800" i="1" dirty="0" smtClean="0">
                            <a:latin typeface="Cambria Math" panose="02040503050406030204" pitchFamily="18" charset="0"/>
                          </a:rPr>
                        </m:ctrlPr>
                      </m:barPr>
                      <m:e>
                        <m:r>
                          <a:rPr lang="en-US" altLang="zh-CN" sz="1800" b="0" i="1" dirty="0" smtClean="0">
                            <a:latin typeface="Cambria Math" panose="02040503050406030204" pitchFamily="18" charset="0"/>
                          </a:rPr>
                          <m:t>𝑥</m:t>
                        </m:r>
                      </m:e>
                    </m:bar>
                    <m:r>
                      <a:rPr lang="en-US" altLang="zh-CN" sz="1800" b="0" i="1" dirty="0" smtClean="0">
                        <a:latin typeface="Cambria Math" panose="02040503050406030204" pitchFamily="18" charset="0"/>
                      </a:rPr>
                      <m:t>=</m:t>
                    </m:r>
                    <m:d>
                      <m:dPr>
                        <m:ctrlPr>
                          <a:rPr lang="en-US" altLang="zh-CN" sz="1800" b="0" i="1" dirty="0" smtClean="0">
                            <a:latin typeface="Cambria Math" panose="02040503050406030204" pitchFamily="18" charset="0"/>
                          </a:rPr>
                        </m:ctrlPr>
                      </m:dPr>
                      <m:e>
                        <m:m>
                          <m:mPr>
                            <m:mcs>
                              <m:mc>
                                <m:mcPr>
                                  <m:count m:val="1"/>
                                  <m:mcJc m:val="center"/>
                                </m:mcPr>
                              </m:mc>
                            </m:mcs>
                            <m:ctrlPr>
                              <a:rPr lang="en-US" altLang="zh-CN" sz="1800" b="0" i="1" dirty="0" smtClean="0">
                                <a:latin typeface="Cambria Math" panose="02040503050406030204" pitchFamily="18" charset="0"/>
                              </a:rPr>
                            </m:ctrlPr>
                          </m:mPr>
                          <m:mr>
                            <m:e>
                              <m:bar>
                                <m:barPr>
                                  <m:pos m:val="top"/>
                                  <m:ctrlPr>
                                    <a:rPr lang="en-US" altLang="zh-CN" sz="1800" b="0" i="1" dirty="0" smtClean="0">
                                      <a:latin typeface="Cambria Math" panose="02040503050406030204" pitchFamily="18" charset="0"/>
                                    </a:rPr>
                                  </m:ctrlPr>
                                </m:barPr>
                                <m:e>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𝑥</m:t>
                                      </m:r>
                                    </m:e>
                                    <m:sub>
                                      <m:r>
                                        <a:rPr lang="en-US" altLang="zh-CN" sz="1800" b="0" i="1" dirty="0" smtClean="0">
                                          <a:latin typeface="Cambria Math" panose="02040503050406030204" pitchFamily="18" charset="0"/>
                                        </a:rPr>
                                        <m:t>𝑡</m:t>
                                      </m:r>
                                      <m:r>
                                        <a:rPr lang="en-US" altLang="zh-CN" sz="1800" b="0" i="1" dirty="0" smtClean="0">
                                          <a:latin typeface="Cambria Math" panose="02040503050406030204" pitchFamily="18" charset="0"/>
                                        </a:rPr>
                                        <m:t>+1</m:t>
                                      </m:r>
                                    </m:sub>
                                  </m:sSub>
                                </m:e>
                              </m:bar>
                            </m:e>
                          </m:mr>
                          <m:mr>
                            <m:e>
                              <m:r>
                                <a:rPr lang="en-US" altLang="zh-CN" sz="1800" b="0" i="1" dirty="0" smtClean="0">
                                  <a:latin typeface="Cambria Math" panose="02040503050406030204" pitchFamily="18" charset="0"/>
                                </a:rPr>
                                <m:t>⋮</m:t>
                              </m:r>
                            </m:e>
                          </m:mr>
                          <m:mr>
                            <m:e>
                              <m:bar>
                                <m:barPr>
                                  <m:pos m:val="top"/>
                                  <m:ctrlPr>
                                    <a:rPr lang="en-US" altLang="zh-CN" sz="1800" b="0" i="1" dirty="0" smtClean="0">
                                      <a:latin typeface="Cambria Math" panose="02040503050406030204" pitchFamily="18" charset="0"/>
                                    </a:rPr>
                                  </m:ctrlPr>
                                </m:barPr>
                                <m:e>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𝑥</m:t>
                                      </m:r>
                                    </m:e>
                                    <m:sub>
                                      <m:r>
                                        <a:rPr lang="en-US" altLang="zh-CN" sz="1800" b="0" i="1" dirty="0" smtClean="0">
                                          <a:latin typeface="Cambria Math" panose="02040503050406030204" pitchFamily="18" charset="0"/>
                                        </a:rPr>
                                        <m:t>𝑡</m:t>
                                      </m:r>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𝑁</m:t>
                                      </m:r>
                                    </m:sub>
                                  </m:sSub>
                                </m:e>
                              </m:bar>
                            </m:e>
                          </m:mr>
                        </m:m>
                      </m:e>
                    </m:d>
                  </m:oMath>
                </a14:m>
                <a:r>
                  <a:rPr lang="zh-CN" altLang="en-US" sz="1800" dirty="0"/>
                  <a:t>    </a:t>
                </a:r>
                <a14:m>
                  <m:oMath xmlns:m="http://schemas.openxmlformats.org/officeDocument/2006/math">
                    <m:sSub>
                      <m:sSubPr>
                        <m:ctrlPr>
                          <a:rPr lang="en-US" altLang="zh-CN" sz="1800" i="1" dirty="0" smtClean="0">
                            <a:latin typeface="Cambria Math" panose="02040503050406030204" pitchFamily="18" charset="0"/>
                          </a:rPr>
                        </m:ctrlPr>
                      </m:sSubPr>
                      <m:e>
                        <m:r>
                          <a:rPr lang="en-US" altLang="zh-CN" sz="1800" i="1" dirty="0" smtClean="0">
                            <a:latin typeface="Cambria Math" panose="02040503050406030204" pitchFamily="18" charset="0"/>
                            <a:ea typeface="Cambria Math" panose="02040503050406030204" pitchFamily="18" charset="0"/>
                          </a:rPr>
                          <m:t>∆</m:t>
                        </m:r>
                      </m:e>
                      <m:sub>
                        <m:r>
                          <a:rPr lang="en-US" altLang="zh-CN" sz="1800" b="0" i="1" dirty="0" smtClean="0">
                            <a:latin typeface="Cambria Math" panose="02040503050406030204" pitchFamily="18" charset="0"/>
                          </a:rPr>
                          <m:t>𝑢</m:t>
                        </m:r>
                      </m:sub>
                    </m:sSub>
                    <m:r>
                      <a:rPr lang="en-US" altLang="zh-CN" sz="1800" b="0" i="1" dirty="0" smtClean="0">
                        <a:latin typeface="Cambria Math" panose="02040503050406030204" pitchFamily="18" charset="0"/>
                      </a:rPr>
                      <m:t>=</m:t>
                    </m:r>
                    <m:d>
                      <m:dPr>
                        <m:ctrlPr>
                          <a:rPr lang="en-US" altLang="zh-CN" sz="1800" b="0" i="1" dirty="0" smtClean="0">
                            <a:latin typeface="Cambria Math" panose="02040503050406030204" pitchFamily="18" charset="0"/>
                          </a:rPr>
                        </m:ctrlPr>
                      </m:dPr>
                      <m:e>
                        <m:m>
                          <m:mPr>
                            <m:mcs>
                              <m:mc>
                                <m:mcPr>
                                  <m:count m:val="1"/>
                                  <m:mcJc m:val="center"/>
                                </m:mcPr>
                              </m:mc>
                            </m:mcs>
                            <m:ctrlPr>
                              <a:rPr lang="en-US" altLang="zh-CN" sz="1800" b="0" i="1" dirty="0" smtClean="0">
                                <a:latin typeface="Cambria Math" panose="02040503050406030204" pitchFamily="18" charset="0"/>
                              </a:rPr>
                            </m:ctrlPr>
                          </m:mPr>
                          <m:mr>
                            <m:e>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ea typeface="Cambria Math" panose="02040503050406030204" pitchFamily="18" charset="0"/>
                                    </a:rPr>
                                    <m:t>∆</m:t>
                                  </m:r>
                                </m:e>
                                <m:sub>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𝑢</m:t>
                                      </m:r>
                                    </m:e>
                                    <m:sub>
                                      <m:r>
                                        <a:rPr lang="en-US" altLang="zh-CN" sz="1800" b="0" i="1" dirty="0" smtClean="0">
                                          <a:latin typeface="Cambria Math" panose="02040503050406030204" pitchFamily="18" charset="0"/>
                                        </a:rPr>
                                        <m:t>𝑡</m:t>
                                      </m:r>
                                    </m:sub>
                                  </m:sSub>
                                </m:sub>
                              </m:sSub>
                            </m:e>
                          </m:mr>
                          <m:mr>
                            <m:e>
                              <m:r>
                                <a:rPr lang="en-US" altLang="zh-CN" sz="1800" b="0" i="1" dirty="0" smtClean="0">
                                  <a:latin typeface="Cambria Math" panose="02040503050406030204" pitchFamily="18" charset="0"/>
                                </a:rPr>
                                <m:t>⋮</m:t>
                              </m:r>
                            </m:e>
                          </m:mr>
                          <m:mr>
                            <m:e>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ea typeface="Cambria Math" panose="02040503050406030204" pitchFamily="18" charset="0"/>
                                    </a:rPr>
                                    <m:t>∆</m:t>
                                  </m:r>
                                </m:e>
                                <m:sub>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𝑢</m:t>
                                      </m:r>
                                    </m:e>
                                    <m:sub>
                                      <m:r>
                                        <a:rPr lang="en-US" altLang="zh-CN" sz="1800" b="0" i="1" dirty="0" smtClean="0">
                                          <a:latin typeface="Cambria Math" panose="02040503050406030204" pitchFamily="18" charset="0"/>
                                        </a:rPr>
                                        <m:t>𝑡</m:t>
                                      </m:r>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𝑁</m:t>
                                      </m:r>
                                      <m:r>
                                        <a:rPr lang="en-US" altLang="zh-CN" sz="1800" b="0" i="1" dirty="0" smtClean="0">
                                          <a:latin typeface="Cambria Math" panose="02040503050406030204" pitchFamily="18" charset="0"/>
                                        </a:rPr>
                                        <m:t>−1</m:t>
                                      </m:r>
                                    </m:sub>
                                  </m:sSub>
                                </m:sub>
                              </m:sSub>
                            </m:e>
                          </m:mr>
                        </m:m>
                      </m:e>
                    </m:d>
                  </m:oMath>
                </a14:m>
                <a:r>
                  <a:rPr lang="zh-CN" altLang="en-US" sz="1800" dirty="0"/>
                  <a:t> </a:t>
                </a:r>
                <a:r>
                  <a:rPr lang="en-US" altLang="zh-CN" sz="1800" dirty="0"/>
                  <a:t>the objective function can be written as:</a:t>
                </a:r>
              </a:p>
              <a:p>
                <a:pPr marL="0" indent="0">
                  <a:buNone/>
                </a:pPr>
                <a:endParaRPr lang="en-US" altLang="zh-CN" sz="1800" dirty="0"/>
              </a:p>
              <a:p>
                <a:pPr marL="0" indent="0">
                  <a:buNone/>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𝐽</m:t>
                      </m:r>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1</m:t>
                          </m:r>
                        </m:num>
                        <m:den>
                          <m:r>
                            <a:rPr lang="en-US" altLang="zh-CN" sz="1800" b="0" i="1" smtClean="0">
                              <a:latin typeface="Cambria Math" panose="02040503050406030204" pitchFamily="18" charset="0"/>
                            </a:rPr>
                            <m:t>2</m:t>
                          </m:r>
                        </m:den>
                      </m:f>
                      <m:sSup>
                        <m:sSupPr>
                          <m:ctrlPr>
                            <a:rPr lang="en-US" altLang="zh-CN" sz="1800" b="0" i="1" smtClean="0">
                              <a:latin typeface="Cambria Math" panose="02040503050406030204" pitchFamily="18" charset="0"/>
                            </a:rPr>
                          </m:ctrlPr>
                        </m:sSupPr>
                        <m:e>
                          <m:bar>
                            <m:barPr>
                              <m:pos m:val="top"/>
                              <m:ctrlPr>
                                <a:rPr lang="en-US" altLang="zh-CN" sz="1800" b="0" i="1" smtClean="0">
                                  <a:latin typeface="Cambria Math" panose="02040503050406030204" pitchFamily="18" charset="0"/>
                                </a:rPr>
                              </m:ctrlPr>
                            </m:barPr>
                            <m:e>
                              <m:r>
                                <a:rPr lang="en-US" altLang="zh-CN" sz="1800" b="0" i="1" smtClean="0">
                                  <a:latin typeface="Cambria Math" panose="02040503050406030204" pitchFamily="18" charset="0"/>
                                </a:rPr>
                                <m:t>𝑥</m:t>
                              </m:r>
                            </m:e>
                          </m:bar>
                        </m:e>
                        <m:sup>
                          <m:r>
                            <a:rPr lang="en-US" altLang="zh-CN" sz="1800" b="0" i="1" smtClean="0">
                              <a:latin typeface="Cambria Math" panose="02040503050406030204" pitchFamily="18" charset="0"/>
                            </a:rPr>
                            <m:t>𝑇</m:t>
                          </m:r>
                        </m:sup>
                      </m:sSup>
                      <m:bar>
                        <m:barPr>
                          <m:pos m:val="top"/>
                          <m:ctrlPr>
                            <a:rPr lang="en-US" altLang="zh-CN" sz="1800" b="0" i="1" smtClean="0">
                              <a:latin typeface="Cambria Math" panose="02040503050406030204" pitchFamily="18" charset="0"/>
                            </a:rPr>
                          </m:ctrlPr>
                        </m:barPr>
                        <m:e>
                          <m:r>
                            <a:rPr lang="en-US" altLang="zh-CN" sz="1800" b="0" i="1" smtClean="0">
                              <a:latin typeface="Cambria Math" panose="02040503050406030204" pitchFamily="18" charset="0"/>
                            </a:rPr>
                            <m:t>𝑄</m:t>
                          </m:r>
                        </m:e>
                      </m:bar>
                      <m:bar>
                        <m:barPr>
                          <m:pos m:val="top"/>
                          <m:ctrlPr>
                            <a:rPr lang="en-US" altLang="zh-CN" sz="1800" b="0" i="1" smtClean="0">
                              <a:latin typeface="Cambria Math" panose="02040503050406030204" pitchFamily="18" charset="0"/>
                            </a:rPr>
                          </m:ctrlPr>
                        </m:barPr>
                        <m:e>
                          <m:r>
                            <a:rPr lang="en-US" altLang="zh-CN" sz="1800" b="0" i="1" smtClean="0">
                              <a:latin typeface="Cambria Math" panose="02040503050406030204" pitchFamily="18" charset="0"/>
                            </a:rPr>
                            <m:t>𝑥</m:t>
                          </m:r>
                        </m:e>
                      </m:ba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𝑟</m:t>
                          </m:r>
                        </m:e>
                        <m:sup>
                          <m:r>
                            <a:rPr lang="en-US" altLang="zh-CN" sz="1800" b="0" i="1" smtClean="0">
                              <a:latin typeface="Cambria Math" panose="02040503050406030204" pitchFamily="18" charset="0"/>
                            </a:rPr>
                            <m:t>𝑇</m:t>
                          </m:r>
                        </m:sup>
                      </m:sSup>
                      <m:bar>
                        <m:barPr>
                          <m:pos m:val="top"/>
                          <m:ctrlPr>
                            <a:rPr lang="en-US" altLang="zh-CN" sz="1800" b="0" i="1" smtClean="0">
                              <a:latin typeface="Cambria Math" panose="02040503050406030204" pitchFamily="18" charset="0"/>
                            </a:rPr>
                          </m:ctrlPr>
                        </m:barPr>
                        <m:e>
                          <m:r>
                            <a:rPr lang="en-US" altLang="zh-CN" sz="1800" b="0" i="1" smtClean="0">
                              <a:latin typeface="Cambria Math" panose="02040503050406030204" pitchFamily="18" charset="0"/>
                            </a:rPr>
                            <m:t>𝑇</m:t>
                          </m:r>
                        </m:e>
                      </m:bar>
                      <m:bar>
                        <m:barPr>
                          <m:pos m:val="top"/>
                          <m:ctrlPr>
                            <a:rPr lang="en-US" altLang="zh-CN" sz="1800" b="0" i="1" smtClean="0">
                              <a:latin typeface="Cambria Math" panose="02040503050406030204" pitchFamily="18" charset="0"/>
                            </a:rPr>
                          </m:ctrlPr>
                        </m:barPr>
                        <m:e>
                          <m:r>
                            <a:rPr lang="en-US" altLang="zh-CN" sz="1800" b="0" i="1" smtClean="0">
                              <a:latin typeface="Cambria Math" panose="02040503050406030204" pitchFamily="18" charset="0"/>
                            </a:rPr>
                            <m:t>𝑥</m:t>
                          </m:r>
                        </m:e>
                      </m:bar>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1</m:t>
                          </m:r>
                        </m:num>
                        <m:den>
                          <m:r>
                            <a:rPr lang="en-US" altLang="zh-CN" sz="1800" b="0" i="1" smtClean="0">
                              <a:latin typeface="Cambria Math" panose="02040503050406030204" pitchFamily="18" charset="0"/>
                            </a:rPr>
                            <m:t>2</m:t>
                          </m:r>
                        </m:den>
                      </m:f>
                      <m:sSup>
                        <m:sSupPr>
                          <m:ctrlPr>
                            <a:rPr lang="en-US" altLang="zh-CN" sz="1800" b="0" i="1" smtClean="0">
                              <a:latin typeface="Cambria Math" panose="02040503050406030204" pitchFamily="18" charset="0"/>
                            </a:rPr>
                          </m:ctrlPr>
                        </m:sSup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m:t>
                              </m:r>
                            </m:e>
                            <m:sub>
                              <m:r>
                                <a:rPr lang="en-US" altLang="zh-CN" sz="1800" b="0" i="1" smtClean="0">
                                  <a:latin typeface="Cambria Math" panose="02040503050406030204" pitchFamily="18" charset="0"/>
                                </a:rPr>
                                <m:t>𝑢</m:t>
                              </m:r>
                            </m:sub>
                          </m:sSub>
                        </m:e>
                        <m:sup>
                          <m:r>
                            <a:rPr lang="en-US" altLang="zh-CN" sz="1800" b="0" i="1" smtClean="0">
                              <a:latin typeface="Cambria Math" panose="02040503050406030204" pitchFamily="18" charset="0"/>
                            </a:rPr>
                            <m:t>𝑇</m:t>
                          </m:r>
                        </m:sup>
                      </m:sSup>
                      <m:bar>
                        <m:barPr>
                          <m:pos m:val="top"/>
                          <m:ctrlPr>
                            <a:rPr lang="en-US" altLang="zh-CN" sz="1800" b="0" i="1" smtClean="0">
                              <a:latin typeface="Cambria Math" panose="02040503050406030204" pitchFamily="18" charset="0"/>
                            </a:rPr>
                          </m:ctrlPr>
                        </m:barPr>
                        <m:e>
                          <m:r>
                            <a:rPr lang="en-US" altLang="zh-CN" sz="1800" b="0" i="1" smtClean="0">
                              <a:latin typeface="Cambria Math" panose="02040503050406030204" pitchFamily="18" charset="0"/>
                            </a:rPr>
                            <m:t>𝑅</m:t>
                          </m:r>
                        </m:e>
                      </m:ba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m:t>
                          </m:r>
                        </m:e>
                        <m:sub>
                          <m:r>
                            <a:rPr lang="en-US" altLang="zh-CN" sz="1800" b="0" i="1" smtClean="0">
                              <a:latin typeface="Cambria Math" panose="02040503050406030204" pitchFamily="18" charset="0"/>
                            </a:rPr>
                            <m:t>𝑢</m:t>
                          </m:r>
                        </m:sub>
                      </m:sSub>
                    </m:oMath>
                  </m:oMathPara>
                </a14:m>
                <a:endParaRPr lang="en-US" altLang="zh-CN" sz="1800" dirty="0"/>
              </a:p>
              <a:p>
                <a:pPr marL="0" indent="0">
                  <a:buNone/>
                </a:pPr>
                <a:endParaRPr lang="en-US" altLang="zh-CN" sz="1800" dirty="0"/>
              </a:p>
              <a:p>
                <a:pPr marL="0" indent="0">
                  <a:buNone/>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𝑠</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      </m:t>
                      </m:r>
                      <m:bar>
                        <m:barPr>
                          <m:pos m:val="top"/>
                          <m:ctrlPr>
                            <a:rPr lang="en-US" altLang="zh-CN" sz="1800" b="0" i="1" smtClean="0">
                              <a:latin typeface="Cambria Math" panose="02040503050406030204" pitchFamily="18" charset="0"/>
                            </a:rPr>
                          </m:ctrlPr>
                        </m:barPr>
                        <m:e>
                          <m:r>
                            <a:rPr lang="en-US" altLang="zh-CN" sz="1800" b="0" i="1" smtClean="0">
                              <a:latin typeface="Cambria Math" panose="02040503050406030204" pitchFamily="18" charset="0"/>
                            </a:rPr>
                            <m:t>𝑥</m:t>
                          </m:r>
                        </m:e>
                      </m:bar>
                      <m:r>
                        <a:rPr lang="en-US" altLang="zh-CN" sz="1800" b="0" i="1" smtClean="0">
                          <a:latin typeface="Cambria Math" panose="02040503050406030204" pitchFamily="18" charset="0"/>
                        </a:rPr>
                        <m:t>=</m:t>
                      </m:r>
                      <m:acc>
                        <m:accPr>
                          <m:chr m:val="̃"/>
                          <m:ctrlPr>
                            <a:rPr lang="en-US" altLang="zh-CN" sz="1800" b="0" i="1" smtClean="0">
                              <a:latin typeface="Cambria Math" panose="02040503050406030204" pitchFamily="18" charset="0"/>
                            </a:rPr>
                          </m:ctrlPr>
                        </m:accPr>
                        <m:e>
                          <m:r>
                            <a:rPr lang="en-US" altLang="zh-CN" sz="1800" b="0" i="1" smtClean="0">
                              <a:latin typeface="Cambria Math" panose="02040503050406030204" pitchFamily="18" charset="0"/>
                            </a:rPr>
                            <m:t>𝐴</m:t>
                          </m:r>
                        </m:e>
                      </m:acc>
                      <m:bar>
                        <m:barPr>
                          <m:pos m:val="top"/>
                          <m:ctrlPr>
                            <a:rPr lang="en-US" altLang="zh-CN" sz="1800" b="0" i="1" smtClean="0">
                              <a:latin typeface="Cambria Math" panose="02040503050406030204" pitchFamily="18" charset="0"/>
                            </a:rPr>
                          </m:ctrlPr>
                        </m:barPr>
                        <m:e>
                          <m:r>
                            <a:rPr lang="en-US" altLang="zh-CN" sz="1800" b="0" i="1" smtClean="0">
                              <a:latin typeface="Cambria Math" panose="02040503050406030204" pitchFamily="18" charset="0"/>
                            </a:rPr>
                            <m:t>𝑥</m:t>
                          </m:r>
                        </m:e>
                      </m:bar>
                      <m:r>
                        <a:rPr lang="en-US" altLang="zh-CN" sz="1800" b="0" i="1" smtClean="0">
                          <a:latin typeface="Cambria Math" panose="02040503050406030204" pitchFamily="18" charset="0"/>
                        </a:rPr>
                        <m:t>+</m:t>
                      </m:r>
                      <m:acc>
                        <m:accPr>
                          <m:chr m:val="̃"/>
                          <m:ctrlPr>
                            <a:rPr lang="en-US" altLang="zh-CN" sz="1800" b="0" i="1" smtClean="0">
                              <a:latin typeface="Cambria Math" panose="02040503050406030204" pitchFamily="18" charset="0"/>
                            </a:rPr>
                          </m:ctrlPr>
                        </m:accPr>
                        <m:e>
                          <m:r>
                            <a:rPr lang="en-US" altLang="zh-CN" sz="1800" b="0" i="1" smtClean="0">
                              <a:latin typeface="Cambria Math" panose="02040503050406030204" pitchFamily="18" charset="0"/>
                            </a:rPr>
                            <m:t>𝐵</m:t>
                          </m:r>
                        </m:e>
                      </m:acc>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m:t>
                          </m:r>
                        </m:e>
                        <m:sub>
                          <m:r>
                            <m:rPr>
                              <m:sty m:val="p"/>
                            </m:rPr>
                            <a:rPr lang="en-US" altLang="zh-CN" sz="1800" i="1">
                              <a:latin typeface="Cambria Math" panose="02040503050406030204" pitchFamily="18" charset="0"/>
                            </a:rPr>
                            <m:t>u</m:t>
                          </m:r>
                        </m:sub>
                      </m:sSub>
                      <m:r>
                        <a:rPr lang="en-US" altLang="zh-CN" sz="1800" b="0" i="1" smtClean="0">
                          <a:latin typeface="Cambria Math" panose="02040503050406030204" pitchFamily="18" charset="0"/>
                        </a:rPr>
                        <m:t>+</m:t>
                      </m:r>
                      <m:acc>
                        <m:accPr>
                          <m:chr m:val="̃"/>
                          <m:ctrlPr>
                            <a:rPr lang="en-US" altLang="zh-CN" sz="1800" b="0" i="1" smtClean="0">
                              <a:latin typeface="Cambria Math" panose="02040503050406030204" pitchFamily="18" charset="0"/>
                            </a:rPr>
                          </m:ctrlPr>
                        </m:acc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𝐴</m:t>
                              </m:r>
                            </m:e>
                            <m:sub>
                              <m:r>
                                <a:rPr lang="en-US" altLang="zh-CN" sz="1800" b="0" i="1" smtClean="0">
                                  <a:latin typeface="Cambria Math" panose="02040503050406030204" pitchFamily="18" charset="0"/>
                                </a:rPr>
                                <m:t>0</m:t>
                              </m:r>
                            </m:sub>
                          </m:sSub>
                        </m:e>
                      </m:acc>
                      <m:bar>
                        <m:barPr>
                          <m:pos m:val="top"/>
                          <m:ctrlPr>
                            <a:rPr lang="en-US" altLang="zh-CN" sz="1800" b="0" i="1" smtClean="0">
                              <a:latin typeface="Cambria Math" panose="02040503050406030204" pitchFamily="18" charset="0"/>
                            </a:rPr>
                          </m:ctrlPr>
                        </m:barPr>
                        <m:e>
                          <m:r>
                            <a:rPr lang="en-US" altLang="zh-CN" sz="1800" b="0" i="1" smtClean="0">
                              <a:latin typeface="Cambria Math" panose="02040503050406030204" pitchFamily="18" charset="0"/>
                            </a:rPr>
                            <m:t>𝑥</m:t>
                          </m:r>
                        </m:e>
                      </m:bar>
                    </m:oMath>
                  </m:oMathPara>
                </a14:m>
                <a:endParaRPr lang="en-US" altLang="zh-CN" sz="1800" b="0" dirty="0"/>
              </a:p>
              <a:p>
                <a:pPr marL="0" indent="0">
                  <a:buNone/>
                </a:pPr>
                <a:endParaRPr lang="en-US" altLang="zh-CN" sz="1800" dirty="0"/>
              </a:p>
              <a:p>
                <a:pPr marL="0" indent="0">
                  <a:buNone/>
                </a:pPr>
                <a:r>
                  <a:rPr lang="en-US" altLang="zh-CN" sz="1800" dirty="0"/>
                  <a:t>We omitted the details about the derivation of each matrices. It could be shown in Implementation precisely.</a:t>
                </a:r>
              </a:p>
            </p:txBody>
          </p:sp>
        </mc:Choice>
        <mc:Fallback xmlns="">
          <p:sp>
            <p:nvSpPr>
              <p:cNvPr id="3" name="内容占位符 2">
                <a:extLst>
                  <a:ext uri="{FF2B5EF4-FFF2-40B4-BE49-F238E27FC236}">
                    <a16:creationId xmlns:a16="http://schemas.microsoft.com/office/drawing/2014/main" id="{8667EB18-303C-4515-A37B-22F99D5A3BCB}"/>
                  </a:ext>
                </a:extLst>
              </p:cNvPr>
              <p:cNvSpPr>
                <a:spLocks noGrp="1" noRot="1" noChangeAspect="1" noMove="1" noResize="1" noEditPoints="1" noAdjustHandles="1" noChangeArrowheads="1" noChangeShapeType="1" noTextEdit="1"/>
              </p:cNvSpPr>
              <p:nvPr>
                <p:ph idx="1"/>
              </p:nvPr>
            </p:nvSpPr>
            <p:spPr>
              <a:blipFill>
                <a:blip r:embed="rId2"/>
                <a:stretch>
                  <a:fillRect l="-928"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028119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570</Words>
  <Application>Microsoft Office PowerPoint</Application>
  <PresentationFormat>宽屏</PresentationFormat>
  <Paragraphs>50</Paragraphs>
  <Slides>7</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等线</vt:lpstr>
      <vt:lpstr>等线 Light</vt:lpstr>
      <vt:lpstr>Arial</vt:lpstr>
      <vt:lpstr>Cambria Math</vt:lpstr>
      <vt:lpstr>Office 主题​​</vt:lpstr>
      <vt:lpstr>MPC for reference tracking</vt:lpstr>
      <vt:lpstr>Overview of the MPC tracking problem.</vt:lpstr>
      <vt:lpstr>1. Naive approach</vt:lpstr>
      <vt:lpstr>Optimization Problem</vt:lpstr>
      <vt:lpstr>2. A more sophisticated construction of the optimization problem.</vt:lpstr>
      <vt:lpstr>“sequential approach”</vt:lpstr>
      <vt:lpstr>The new optimization setting. (simultaneous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MPC Tracking</dc:title>
  <dc:creator>Li Jiayun</dc:creator>
  <cp:lastModifiedBy>Li Jiayun</cp:lastModifiedBy>
  <cp:revision>17</cp:revision>
  <dcterms:created xsi:type="dcterms:W3CDTF">2020-06-05T12:46:20Z</dcterms:created>
  <dcterms:modified xsi:type="dcterms:W3CDTF">2020-06-06T11:46:22Z</dcterms:modified>
</cp:coreProperties>
</file>