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heme/themeOverride2.xml" ContentType="application/vnd.openxmlformats-officedocument.themeOverride+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9"/>
  </p:notesMasterIdLst>
  <p:sldIdLst>
    <p:sldId id="256" r:id="rId2"/>
    <p:sldId id="262" r:id="rId3"/>
    <p:sldId id="263" r:id="rId4"/>
    <p:sldId id="265" r:id="rId5"/>
    <p:sldId id="264" r:id="rId6"/>
    <p:sldId id="266" r:id="rId7"/>
    <p:sldId id="267" r:id="rId8"/>
    <p:sldId id="304" r:id="rId9"/>
    <p:sldId id="268" r:id="rId10"/>
    <p:sldId id="273" r:id="rId11"/>
    <p:sldId id="270" r:id="rId12"/>
    <p:sldId id="271" r:id="rId13"/>
    <p:sldId id="272" r:id="rId14"/>
    <p:sldId id="274" r:id="rId15"/>
    <p:sldId id="305" r:id="rId16"/>
    <p:sldId id="287" r:id="rId17"/>
    <p:sldId id="288" r:id="rId18"/>
    <p:sldId id="289" r:id="rId19"/>
    <p:sldId id="290" r:id="rId20"/>
    <p:sldId id="291" r:id="rId21"/>
    <p:sldId id="292" r:id="rId22"/>
    <p:sldId id="293" r:id="rId23"/>
    <p:sldId id="294" r:id="rId24"/>
    <p:sldId id="295" r:id="rId25"/>
    <p:sldId id="296" r:id="rId26"/>
    <p:sldId id="297" r:id="rId27"/>
    <p:sldId id="298" r:id="rId28"/>
    <p:sldId id="306" r:id="rId29"/>
    <p:sldId id="275" r:id="rId30"/>
    <p:sldId id="307" r:id="rId31"/>
    <p:sldId id="276" r:id="rId32"/>
    <p:sldId id="277" r:id="rId33"/>
    <p:sldId id="278" r:id="rId34"/>
    <p:sldId id="279" r:id="rId35"/>
    <p:sldId id="280" r:id="rId36"/>
    <p:sldId id="281" r:id="rId37"/>
    <p:sldId id="282" r:id="rId38"/>
    <p:sldId id="283" r:id="rId39"/>
    <p:sldId id="284" r:id="rId40"/>
    <p:sldId id="285" r:id="rId41"/>
    <p:sldId id="286" r:id="rId42"/>
    <p:sldId id="299" r:id="rId43"/>
    <p:sldId id="300" r:id="rId44"/>
    <p:sldId id="301" r:id="rId45"/>
    <p:sldId id="302" r:id="rId46"/>
    <p:sldId id="303" r:id="rId47"/>
    <p:sldId id="261" r:id="rId48"/>
  </p:sldIdLst>
  <p:sldSz cx="12192000" cy="6858000"/>
  <p:notesSz cx="6858000" cy="9144000"/>
  <p:custDataLst>
    <p:tags r:id="rId5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B79E8"/>
    <a:srgbClr val="6BAEE6"/>
    <a:srgbClr val="F2720E"/>
    <a:srgbClr val="FF9D13"/>
    <a:srgbClr val="6B75E8"/>
    <a:srgbClr val="6BB2E5"/>
    <a:srgbClr val="32327C"/>
    <a:srgbClr val="5C4BBE"/>
    <a:srgbClr val="4B62E4"/>
    <a:srgbClr val="F16E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6160" autoAdjust="0"/>
  </p:normalViewPr>
  <p:slideViewPr>
    <p:cSldViewPr snapToGrid="0">
      <p:cViewPr varScale="1">
        <p:scale>
          <a:sx n="155" d="100"/>
          <a:sy n="155" d="100"/>
        </p:scale>
        <p:origin x="2790" y="138"/>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93" d="100"/>
          <a:sy n="93" d="100"/>
        </p:scale>
        <p:origin x="3302" y="91"/>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2020/11/9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a:t>
            </a:fld>
            <a:endParaRPr lang="zh-CN" altLang="en-US"/>
          </a:p>
        </p:txBody>
      </p:sp>
    </p:spTree>
    <p:extLst>
      <p:ext uri="{BB962C8B-B14F-4D97-AF65-F5344CB8AC3E}">
        <p14:creationId xmlns:p14="http://schemas.microsoft.com/office/powerpoint/2010/main" val="37266541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封面">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9801" name="副标题 2"/>
          <p:cNvSpPr>
            <a:spLocks noGrp="1"/>
          </p:cNvSpPr>
          <p:nvPr userDrawn="1">
            <p:ph type="subTitle" idx="1" hasCustomPrompt="1"/>
          </p:nvPr>
        </p:nvSpPr>
        <p:spPr>
          <a:xfrm>
            <a:off x="1473159" y="3627120"/>
            <a:ext cx="9513088" cy="558799"/>
          </a:xfrm>
        </p:spPr>
        <p:txBody>
          <a:bodyPr anchor="ctr">
            <a:normAutofit/>
          </a:bodyPr>
          <a:lstStyle>
            <a:lvl1pPr marL="0" marR="0" indent="0" algn="l" defTabSz="914400" rtl="0" eaLnBrk="1" fontAlgn="auto" latinLnBrk="0" hangingPunct="1">
              <a:lnSpc>
                <a:spcPct val="100000"/>
              </a:lnSpc>
              <a:spcBef>
                <a:spcPts val="0"/>
              </a:spcBef>
              <a:spcAft>
                <a:spcPts val="0"/>
              </a:spcAft>
              <a:buClrTx/>
              <a:buSzTx/>
              <a:buFontTx/>
              <a:buNone/>
              <a:tabLst/>
              <a:defRPr sz="2000">
                <a:solidFill>
                  <a:schemeClr val="bg1">
                    <a:lumMod val="50000"/>
                  </a:schemeClr>
                </a:solidFill>
                <a:latin typeface="+mj-lt"/>
                <a:ea typeface="+mn-ea"/>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300" normalizeH="0" baseline="0" noProof="0" dirty="0" smtClean="0">
                <a:ln>
                  <a:noFill/>
                </a:ln>
                <a:solidFill>
                  <a:srgbClr val="000000">
                    <a:lumMod val="50000"/>
                    <a:lumOff val="50000"/>
                  </a:srgbClr>
                </a:solidFill>
                <a:effectLst/>
                <a:uLnTx/>
                <a:uFillTx/>
                <a:latin typeface="+mn-ea"/>
                <a:ea typeface="+mn-ea"/>
                <a:cs typeface="+mn-cs"/>
              </a:rPr>
              <a:t>SPEAKER NAME AND TITLE</a:t>
            </a:r>
            <a:endParaRPr kumimoji="0" lang="zh-CN" altLang="en-US" sz="2000" b="0" i="0" u="none" strike="noStrike" kern="1200" cap="none" spc="0" normalizeH="0" baseline="0" noProof="0" dirty="0">
              <a:ln>
                <a:noFill/>
              </a:ln>
              <a:solidFill>
                <a:srgbClr val="000000">
                  <a:lumMod val="50000"/>
                  <a:lumOff val="50000"/>
                </a:srgbClr>
              </a:solidFill>
              <a:effectLst/>
              <a:uLnTx/>
              <a:uFillTx/>
              <a:latin typeface="+mn-ea"/>
              <a:ea typeface="+mn-ea"/>
              <a:cs typeface="+mn-cs"/>
            </a:endParaRPr>
          </a:p>
        </p:txBody>
      </p:sp>
      <p:sp>
        <p:nvSpPr>
          <p:cNvPr id="9802" name="标题 1"/>
          <p:cNvSpPr>
            <a:spLocks noGrp="1"/>
          </p:cNvSpPr>
          <p:nvPr userDrawn="1">
            <p:ph type="ctrTitle" hasCustomPrompt="1"/>
          </p:nvPr>
        </p:nvSpPr>
        <p:spPr>
          <a:xfrm>
            <a:off x="1473159" y="2771794"/>
            <a:ext cx="9513088" cy="779126"/>
          </a:xfrm>
        </p:spPr>
        <p:txBody>
          <a:bodyPr anchor="ctr">
            <a:normAutofit/>
          </a:bodyPr>
          <a:lstStyle>
            <a:lvl1pPr marL="0" marR="0" indent="0" algn="l" defTabSz="914400" rtl="0" eaLnBrk="1" fontAlgn="auto" latinLnBrk="0" hangingPunct="1">
              <a:lnSpc>
                <a:spcPct val="100000"/>
              </a:lnSpc>
              <a:spcBef>
                <a:spcPts val="0"/>
              </a:spcBef>
              <a:spcAft>
                <a:spcPts val="0"/>
              </a:spcAft>
              <a:buClrTx/>
              <a:buSzTx/>
              <a:buFontTx/>
              <a:buNone/>
              <a:tabLst/>
              <a:defRPr sz="4000" b="1" spc="300">
                <a:solidFill>
                  <a:schemeClr val="tx1"/>
                </a:solidFill>
                <a:latin typeface="+mj-ea"/>
                <a:ea typeface="+mj-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300" normalizeH="0" baseline="0" noProof="0" dirty="0" smtClean="0">
                <a:ln>
                  <a:noFill/>
                </a:ln>
                <a:solidFill>
                  <a:srgbClr val="000000"/>
                </a:solidFill>
                <a:effectLst/>
                <a:uLnTx/>
                <a:uFillTx/>
                <a:latin typeface="Arial"/>
                <a:ea typeface="+mj-ea"/>
                <a:cs typeface="+mn-cs"/>
              </a:rPr>
              <a:t>SPEECH THEME HERE</a:t>
            </a:r>
            <a:endParaRPr kumimoji="0" lang="zh-CN" altLang="en-US" sz="4400" b="1" i="0" u="none" strike="noStrike" kern="1200" cap="none" spc="0" normalizeH="0" baseline="0" noProof="0" dirty="0">
              <a:ln>
                <a:noFill/>
              </a:ln>
              <a:solidFill>
                <a:srgbClr val="000000"/>
              </a:solidFill>
              <a:effectLst/>
              <a:uLnTx/>
              <a:uFillTx/>
              <a:latin typeface="Arial"/>
              <a:ea typeface="+mj-ea"/>
              <a:cs typeface="+mn-cs"/>
            </a:endParaRPr>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0" name="标题 1"/>
          <p:cNvSpPr>
            <a:spLocks noGrp="1"/>
          </p:cNvSpPr>
          <p:nvPr>
            <p:ph type="title" hasCustomPrompt="1"/>
          </p:nvPr>
        </p:nvSpPr>
        <p:spPr>
          <a:xfrm>
            <a:off x="1832721" y="3997521"/>
            <a:ext cx="5419185" cy="895350"/>
          </a:xfrm>
        </p:spPr>
        <p:txBody>
          <a:bodyPr anchor="b">
            <a:normAutofit/>
          </a:bodyPr>
          <a:lstStyle>
            <a:lvl1pPr algn="l">
              <a:defRPr sz="3200" b="1" baseline="0">
                <a:solidFill>
                  <a:schemeClr val="tx1"/>
                </a:solidFill>
              </a:defRPr>
            </a:lvl1pPr>
          </a:lstStyle>
          <a:p>
            <a:r>
              <a:rPr lang="en-US" altLang="zh-CN" dirty="0" smtClean="0"/>
              <a:t>Title here</a:t>
            </a:r>
            <a:endParaRPr lang="zh-CN" altLang="en-US" dirty="0"/>
          </a:p>
        </p:txBody>
      </p:sp>
      <p:sp>
        <p:nvSpPr>
          <p:cNvPr id="21" name="文本占位符 2"/>
          <p:cNvSpPr>
            <a:spLocks noGrp="1"/>
          </p:cNvSpPr>
          <p:nvPr>
            <p:ph type="body" idx="1" hasCustomPrompt="1"/>
          </p:nvPr>
        </p:nvSpPr>
        <p:spPr>
          <a:xfrm>
            <a:off x="1832720" y="4950851"/>
            <a:ext cx="5419185" cy="1015623"/>
          </a:xfrm>
        </p:spPr>
        <p:txBody>
          <a:bodyPr anchor="t">
            <a:normAutofit/>
          </a:bodyPr>
          <a:lstStyle>
            <a:lvl1pPr marL="0" indent="0" algn="l">
              <a:lnSpc>
                <a:spcPct val="100000"/>
              </a:lnSpc>
              <a:buNone/>
              <a:defRPr sz="1800" baseline="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smtClean="0"/>
              <a:t>Content here</a:t>
            </a:r>
            <a:endParaRPr lang="en-US" dirty="0"/>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页版式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标题 5">
            <a:extLst>
              <a:ext uri="{FF2B5EF4-FFF2-40B4-BE49-F238E27FC236}">
                <a16:creationId xmlns="" xmlns:a16="http://schemas.microsoft.com/office/drawing/2014/main" id="{D124F9DB-C87A-423F-9657-38C7A2901430}"/>
              </a:ext>
            </a:extLst>
          </p:cNvPr>
          <p:cNvSpPr>
            <a:spLocks noGrp="1"/>
          </p:cNvSpPr>
          <p:nvPr>
            <p:ph type="title" hasCustomPrompt="1"/>
          </p:nvPr>
        </p:nvSpPr>
        <p:spPr>
          <a:xfrm>
            <a:off x="1008529" y="968752"/>
            <a:ext cx="10239936" cy="1028699"/>
          </a:xfrm>
        </p:spPr>
        <p:txBody>
          <a:bodyPr>
            <a:normAutofit/>
          </a:bodyPr>
          <a:lstStyle>
            <a:lvl1pPr>
              <a:defRPr sz="3200"/>
            </a:lvl1pPr>
          </a:lstStyle>
          <a:p>
            <a:r>
              <a:rPr lang="en-US" altLang="zh-CN" dirty="0" smtClean="0"/>
              <a:t>Title here</a:t>
            </a:r>
            <a:endParaRPr lang="zh-CN" altLang="en-US" dirty="0"/>
          </a:p>
        </p:txBody>
      </p:sp>
      <p:sp>
        <p:nvSpPr>
          <p:cNvPr id="8" name="内容占位符 7">
            <a:extLst>
              <a:ext uri="{FF2B5EF4-FFF2-40B4-BE49-F238E27FC236}">
                <a16:creationId xmlns="" xmlns:a16="http://schemas.microsoft.com/office/drawing/2014/main" id="{2070191C-4093-409C-8FD5-7369A79637AD}"/>
              </a:ext>
            </a:extLst>
          </p:cNvPr>
          <p:cNvSpPr>
            <a:spLocks noGrp="1"/>
          </p:cNvSpPr>
          <p:nvPr>
            <p:ph sz="quarter" idx="13" hasCustomPrompt="1"/>
          </p:nvPr>
        </p:nvSpPr>
        <p:spPr>
          <a:xfrm>
            <a:off x="1008530" y="2186248"/>
            <a:ext cx="10239936" cy="3865418"/>
          </a:xfrm>
        </p:spPr>
        <p:txBody>
          <a:bodyPr>
            <a:normAutofit/>
          </a:bodyPr>
          <a:lstStyle>
            <a:lvl1pPr marL="0" indent="0">
              <a:buNone/>
              <a:defRPr sz="2000"/>
            </a:lvl1pPr>
            <a:lvl2pPr>
              <a:defRPr/>
            </a:lvl2pPr>
            <a:lvl3pPr>
              <a:defRPr/>
            </a:lvl3pPr>
            <a:lvl4pPr>
              <a:defRPr/>
            </a:lvl4pPr>
            <a:lvl5pPr>
              <a:defRPr/>
            </a:lvl5pPr>
          </a:lstStyle>
          <a:p>
            <a:pPr lvl="0"/>
            <a:r>
              <a:rPr lang="en-US" altLang="zh-CN" dirty="0" smtClean="0"/>
              <a:t>Content here</a:t>
            </a:r>
            <a:endParaRPr lang="zh-CN" altLang="en-US" dirty="0"/>
          </a:p>
        </p:txBody>
      </p:sp>
    </p:spTree>
    <p:extLst>
      <p:ext uri="{BB962C8B-B14F-4D97-AF65-F5344CB8AC3E}">
        <p14:creationId xmlns:p14="http://schemas.microsoft.com/office/powerpoint/2010/main" val="3677593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页版式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标题 5">
            <a:extLst>
              <a:ext uri="{FF2B5EF4-FFF2-40B4-BE49-F238E27FC236}">
                <a16:creationId xmlns="" xmlns:a16="http://schemas.microsoft.com/office/drawing/2014/main" id="{D124F9DB-C87A-423F-9657-38C7A2901430}"/>
              </a:ext>
            </a:extLst>
          </p:cNvPr>
          <p:cNvSpPr>
            <a:spLocks noGrp="1"/>
          </p:cNvSpPr>
          <p:nvPr>
            <p:ph type="title" hasCustomPrompt="1"/>
          </p:nvPr>
        </p:nvSpPr>
        <p:spPr>
          <a:xfrm>
            <a:off x="1008529" y="968752"/>
            <a:ext cx="10239936" cy="1028699"/>
          </a:xfrm>
        </p:spPr>
        <p:txBody>
          <a:bodyPr>
            <a:normAutofit/>
          </a:bodyPr>
          <a:lstStyle>
            <a:lvl1pPr>
              <a:defRPr sz="3200"/>
            </a:lvl1pPr>
          </a:lstStyle>
          <a:p>
            <a:r>
              <a:rPr lang="en-US" altLang="zh-CN" dirty="0" smtClean="0"/>
              <a:t>Title here</a:t>
            </a:r>
            <a:endParaRPr lang="zh-CN" altLang="en-US" dirty="0"/>
          </a:p>
        </p:txBody>
      </p:sp>
      <p:sp>
        <p:nvSpPr>
          <p:cNvPr id="5" name="内容占位符 7">
            <a:extLst>
              <a:ext uri="{FF2B5EF4-FFF2-40B4-BE49-F238E27FC236}">
                <a16:creationId xmlns="" xmlns:a16="http://schemas.microsoft.com/office/drawing/2014/main" id="{2070191C-4093-409C-8FD5-7369A79637AD}"/>
              </a:ext>
            </a:extLst>
          </p:cNvPr>
          <p:cNvSpPr>
            <a:spLocks noGrp="1"/>
          </p:cNvSpPr>
          <p:nvPr>
            <p:ph sz="quarter" idx="13" hasCustomPrompt="1"/>
          </p:nvPr>
        </p:nvSpPr>
        <p:spPr>
          <a:xfrm>
            <a:off x="1008530" y="2186248"/>
            <a:ext cx="10239936" cy="3865418"/>
          </a:xfrm>
        </p:spPr>
        <p:txBody>
          <a:bodyPr>
            <a:normAutofit/>
          </a:bodyPr>
          <a:lstStyle>
            <a:lvl1pPr marL="0" indent="0">
              <a:buNone/>
              <a:defRPr sz="2000"/>
            </a:lvl1pPr>
            <a:lvl2pPr>
              <a:defRPr/>
            </a:lvl2pPr>
            <a:lvl3pPr>
              <a:defRPr/>
            </a:lvl3pPr>
            <a:lvl4pPr>
              <a:defRPr/>
            </a:lvl4pPr>
            <a:lvl5pPr>
              <a:defRPr/>
            </a:lvl5pPr>
          </a:lstStyle>
          <a:p>
            <a:pPr lvl="0"/>
            <a:r>
              <a:rPr lang="en-US" altLang="zh-CN" dirty="0" smtClean="0"/>
              <a:t>Content here</a:t>
            </a:r>
            <a:endParaRPr lang="zh-CN" altLang="en-US" dirty="0"/>
          </a:p>
        </p:txBody>
      </p:sp>
    </p:spTree>
    <p:extLst>
      <p:ext uri="{BB962C8B-B14F-4D97-AF65-F5344CB8AC3E}">
        <p14:creationId xmlns:p14="http://schemas.microsoft.com/office/powerpoint/2010/main" val="1284176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标题 1"/>
          <p:cNvSpPr>
            <a:spLocks noGrp="1"/>
          </p:cNvSpPr>
          <p:nvPr userDrawn="1">
            <p:ph type="ctrTitle" hasCustomPrompt="1"/>
          </p:nvPr>
        </p:nvSpPr>
        <p:spPr>
          <a:xfrm>
            <a:off x="1042597" y="2636520"/>
            <a:ext cx="5461601" cy="822960"/>
          </a:xfrm>
        </p:spPr>
        <p:txBody>
          <a:bodyPr anchor="b">
            <a:noAutofit/>
          </a:bodyPr>
          <a:lstStyle>
            <a:lvl1pPr marL="0" indent="0" algn="l">
              <a:lnSpc>
                <a:spcPct val="100000"/>
              </a:lnSpc>
              <a:buFont typeface="Arial" panose="020B0604020202020204" pitchFamily="34" charset="0"/>
              <a:buNone/>
              <a:defRPr sz="4800">
                <a:solidFill>
                  <a:schemeClr val="tx1"/>
                </a:solidFill>
              </a:defRPr>
            </a:lvl1pPr>
          </a:lstStyle>
          <a:p>
            <a:r>
              <a:rPr lang="en-US" altLang="zh-CN" dirty="0" smtClean="0"/>
              <a:t>THANKS</a:t>
            </a:r>
            <a:endParaRPr lang="zh-CN" altLang="en-US" dirty="0"/>
          </a:p>
        </p:txBody>
      </p:sp>
      <p:sp>
        <p:nvSpPr>
          <p:cNvPr id="6" name="文本占位符 13">
            <a:extLst>
              <a:ext uri="{FF2B5EF4-FFF2-40B4-BE49-F238E27FC236}">
                <a16:creationId xmlns="" xmlns:a16="http://schemas.microsoft.com/office/drawing/2014/main" id="{05EBDA4F-7210-4CAE-8333-80DB24212E78}"/>
              </a:ext>
            </a:extLst>
          </p:cNvPr>
          <p:cNvSpPr>
            <a:spLocks noGrp="1"/>
          </p:cNvSpPr>
          <p:nvPr>
            <p:ph type="body" sz="quarter" idx="10" hasCustomPrompt="1"/>
          </p:nvPr>
        </p:nvSpPr>
        <p:spPr>
          <a:xfrm>
            <a:off x="1042596" y="3472928"/>
            <a:ext cx="5461601" cy="528383"/>
          </a:xfrm>
        </p:spPr>
        <p:txBody>
          <a:bodyPr vert="horz" anchor="ctr">
            <a:noAutofit/>
          </a:bodyPr>
          <a:lstStyle>
            <a:lvl1pPr marL="0" indent="0" algn="l">
              <a:buNone/>
              <a:defRPr sz="1800" b="0" baseline="0">
                <a:solidFill>
                  <a:schemeClr val="tx1">
                    <a:lumMod val="50000"/>
                    <a:lumOff val="50000"/>
                  </a:schemeClr>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smtClean="0"/>
              <a:t>CONTACT INFORMATION</a:t>
            </a:r>
            <a:endParaRPr lang="en-US" altLang="zh-CN" dirty="0"/>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9" r:id="rId3"/>
    <p:sldLayoutId id="2147483662"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tags" Target="../tags/tag2.xml"/><Relationship Id="rId7" Type="http://schemas.openxmlformats.org/officeDocument/2006/relationships/oleObject" Target="../embeddings/oleObject1.bin"/><Relationship Id="rId2" Type="http://schemas.openxmlformats.org/officeDocument/2006/relationships/vmlDrawing" Target="../drawings/vmlDrawing1.vml"/><Relationship Id="rId1" Type="http://schemas.openxmlformats.org/officeDocument/2006/relationships/themeOverride" Target="../theme/themeOverride1.xml"/><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6.emf"/><Relationship Id="rId2" Type="http://schemas.openxmlformats.org/officeDocument/2006/relationships/vmlDrawing" Target="../drawings/vmlDrawing2.vml"/><Relationship Id="rId1" Type="http://schemas.openxmlformats.org/officeDocument/2006/relationships/themeOverride" Target="../theme/themeOverride2.xml"/><Relationship Id="rId6" Type="http://schemas.openxmlformats.org/officeDocument/2006/relationships/oleObject" Target="../embeddings/oleObject2.bin"/><Relationship Id="rId5" Type="http://schemas.openxmlformats.org/officeDocument/2006/relationships/slideLayout" Target="../slideLayouts/slideLayout6.xml"/><Relationship Id="rId4" Type="http://schemas.openxmlformats.org/officeDocument/2006/relationships/tags" Target="../tags/tag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a:extLst>
              <a:ext uri="{FF2B5EF4-FFF2-40B4-BE49-F238E27FC236}">
                <a16:creationId xmlns="" xmlns:a16="http://schemas.microsoft.com/office/drawing/2014/main" id="{3C326D0B-7DAB-41B6-8030-2E4A18CC949B}"/>
              </a:ext>
            </a:extLst>
          </p:cNvPr>
          <p:cNvGraphicFramePr>
            <a:graphicFrameLocks noChangeAspect="1"/>
          </p:cNvGraphicFramePr>
          <p:nvPr>
            <p:custDataLst>
              <p:tags r:id="rId3"/>
            </p:custDataLst>
            <p:extLst>
              <p:ext uri="{D42A27DB-BD31-4B8C-83A1-F6EECF244321}">
                <p14:modId xmlns:p14="http://schemas.microsoft.com/office/powerpoint/2010/main" val="25840861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30" name="think-cell Slide" r:id="rId7" imgW="347" imgH="348" progId="TCLayout.ActiveDocument.1">
                  <p:embed/>
                </p:oleObj>
              </mc:Choice>
              <mc:Fallback>
                <p:oleObj name="think-cell Slide" r:id="rId7" imgW="347" imgH="348" progId="TCLayout.ActiveDocument.1">
                  <p:embed/>
                  <p:pic>
                    <p:nvPicPr>
                      <p:cNvPr id="3" name="对象 2" hidden="1">
                        <a:extLst>
                          <a:ext uri="{FF2B5EF4-FFF2-40B4-BE49-F238E27FC236}">
                            <a16:creationId xmlns="" xmlns:a16="http://schemas.microsoft.com/office/drawing/2014/main" id="{3C326D0B-7DAB-41B6-8030-2E4A18CC949B}"/>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矩形 1" hidden="1">
            <a:extLst>
              <a:ext uri="{FF2B5EF4-FFF2-40B4-BE49-F238E27FC236}">
                <a16:creationId xmlns="" xmlns:a16="http://schemas.microsoft.com/office/drawing/2014/main" id="{EC933494-1B63-4A32-964F-D05236799BAA}"/>
              </a:ext>
            </a:extLst>
          </p:cNvPr>
          <p:cNvSpPr/>
          <p:nvPr>
            <p:custDataLst>
              <p:tags r:id="rId4"/>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4000" b="1"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12" name="文本框 11"/>
          <p:cNvSpPr txBox="1"/>
          <p:nvPr/>
        </p:nvSpPr>
        <p:spPr>
          <a:xfrm>
            <a:off x="1473159" y="2743567"/>
            <a:ext cx="9479470" cy="769441"/>
          </a:xfrm>
          <a:prstGeom prst="rect">
            <a:avLst/>
          </a:prstGeom>
          <a:noFill/>
        </p:spPr>
        <p:txBody>
          <a:bodyPr wrap="square" rtlCol="0">
            <a:spAutoFit/>
          </a:bodyPr>
          <a:lstStyle/>
          <a:p>
            <a:r>
              <a:rPr lang="zh-CN" altLang="en-US" sz="4400" b="1" dirty="0" smtClean="0"/>
              <a:t>探究</a:t>
            </a:r>
            <a:r>
              <a:rPr lang="en-US" altLang="zh-CN" sz="4400" b="1" dirty="0" smtClean="0"/>
              <a:t>VACUUM</a:t>
            </a:r>
            <a:r>
              <a:rPr lang="zh-CN" altLang="en-US" sz="4400" b="1" dirty="0" smtClean="0"/>
              <a:t>运行机制</a:t>
            </a:r>
            <a:endParaRPr lang="zh-CN" altLang="en-US" sz="4400" b="1" dirty="0"/>
          </a:p>
        </p:txBody>
      </p:sp>
      <p:sp>
        <p:nvSpPr>
          <p:cNvPr id="13" name="文本框 12"/>
          <p:cNvSpPr txBox="1"/>
          <p:nvPr/>
        </p:nvSpPr>
        <p:spPr>
          <a:xfrm>
            <a:off x="1500055" y="3599379"/>
            <a:ext cx="9452574" cy="400110"/>
          </a:xfrm>
          <a:prstGeom prst="rect">
            <a:avLst/>
          </a:prstGeom>
          <a:noFill/>
        </p:spPr>
        <p:txBody>
          <a:bodyPr wrap="square" rtlCol="0">
            <a:spAutoFit/>
          </a:bodyPr>
          <a:lstStyle/>
          <a:p>
            <a:r>
              <a:rPr lang="zh-CN" altLang="en-US" sz="2000" dirty="0" smtClean="0">
                <a:solidFill>
                  <a:schemeClr val="tx1">
                    <a:lumMod val="50000"/>
                    <a:lumOff val="50000"/>
                  </a:schemeClr>
                </a:solidFill>
                <a:latin typeface="+mj-lt"/>
                <a:ea typeface="+mj-ea"/>
              </a:rPr>
              <a:t>宋少华</a:t>
            </a:r>
            <a:endParaRPr lang="zh-CN" altLang="en-US" sz="2000" dirty="0">
              <a:solidFill>
                <a:schemeClr val="tx1">
                  <a:lumMod val="50000"/>
                  <a:lumOff val="50000"/>
                </a:schemeClr>
              </a:solidFill>
              <a:latin typeface="+mj-lt"/>
              <a:ea typeface="+mj-ea"/>
            </a:endParaRPr>
          </a:p>
        </p:txBody>
      </p:sp>
    </p:spTree>
    <p:extLst>
      <p:ext uri="{BB962C8B-B14F-4D97-AF65-F5344CB8AC3E}">
        <p14:creationId xmlns:p14="http://schemas.microsoft.com/office/powerpoint/2010/main" val="22717418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044860" y="1446904"/>
            <a:ext cx="10230262" cy="628955"/>
          </a:xfrm>
          <a:prstGeom prst="rect">
            <a:avLst/>
          </a:prstGeom>
          <a:noFill/>
        </p:spPr>
        <p:txBody>
          <a:bodyPr wrap="square" rtlCol="0">
            <a:spAutoFit/>
          </a:bodyPr>
          <a:lstStyle/>
          <a:p>
            <a:pPr>
              <a:lnSpc>
                <a:spcPct val="120000"/>
              </a:lnSpc>
            </a:pPr>
            <a:r>
              <a:rPr lang="en-US" altLang="zh-CN" sz="3200" b="1" dirty="0" smtClean="0">
                <a:latin typeface="+mj-lt"/>
                <a:ea typeface="+mj-ea"/>
              </a:rPr>
              <a:t>VACUUM </a:t>
            </a:r>
            <a:r>
              <a:rPr lang="zh-CN" altLang="en-US" sz="3200" b="1" dirty="0" smtClean="0">
                <a:latin typeface="+mj-lt"/>
                <a:ea typeface="+mj-ea"/>
              </a:rPr>
              <a:t>基础之可见性映射</a:t>
            </a:r>
            <a:r>
              <a:rPr lang="en-US" altLang="zh-CN" sz="3200" b="1" dirty="0" smtClean="0">
                <a:latin typeface="+mj-lt"/>
                <a:ea typeface="+mj-ea"/>
              </a:rPr>
              <a:t>——VM</a:t>
            </a:r>
            <a:endParaRPr lang="zh-CN" altLang="en-US" sz="3200" b="1" dirty="0">
              <a:latin typeface="+mj-lt"/>
              <a:ea typeface="+mj-ea"/>
            </a:endParaRPr>
          </a:p>
        </p:txBody>
      </p:sp>
      <p:sp>
        <p:nvSpPr>
          <p:cNvPr id="18" name="内容占位符 7">
            <a:extLst>
              <a:ext uri="{FF2B5EF4-FFF2-40B4-BE49-F238E27FC236}">
                <a16:creationId xmlns="" xmlns:a16="http://schemas.microsoft.com/office/drawing/2014/main" id="{2070191C-4093-409C-8FD5-7369A79637AD}"/>
              </a:ext>
            </a:extLst>
          </p:cNvPr>
          <p:cNvSpPr txBox="1">
            <a:spLocks/>
          </p:cNvSpPr>
          <p:nvPr/>
        </p:nvSpPr>
        <p:spPr>
          <a:xfrm>
            <a:off x="1044861" y="2106667"/>
            <a:ext cx="10230262" cy="3736080"/>
          </a:xfrm>
          <a:prstGeom prst="rect">
            <a:avLst/>
          </a:prstGeom>
        </p:spPr>
        <p:txBody>
          <a:bodyPr vert="horz" lIns="91440" tIns="45720" rIns="91440" bIns="45720" rtlCol="0">
            <a:normAutofit/>
          </a:bodyPr>
          <a:lstStyle>
            <a:lvl1pPr marL="0" indent="0" algn="l" defTabSz="914354"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dirty="0" err="1">
                <a:solidFill>
                  <a:srgbClr val="008000"/>
                </a:solidFill>
                <a:latin typeface="Courier New" panose="02070309020205020404" pitchFamily="49" charset="0"/>
              </a:rPr>
              <a:t>src</a:t>
            </a:r>
            <a:r>
              <a:rPr lang="en-US" altLang="zh-CN" sz="2000" dirty="0">
                <a:solidFill>
                  <a:srgbClr val="008000"/>
                </a:solidFill>
                <a:latin typeface="Courier New" panose="02070309020205020404" pitchFamily="49" charset="0"/>
              </a:rPr>
              <a:t>/include/access/</a:t>
            </a:r>
            <a:r>
              <a:rPr lang="en-US" altLang="zh-CN" sz="2000" dirty="0" err="1">
                <a:solidFill>
                  <a:srgbClr val="008000"/>
                </a:solidFill>
                <a:latin typeface="Courier New" panose="02070309020205020404" pitchFamily="49" charset="0"/>
              </a:rPr>
              <a:t>visibilitymap.h</a:t>
            </a:r>
            <a:endParaRPr lang="en-US" altLang="zh-CN" sz="2000" dirty="0">
              <a:solidFill>
                <a:srgbClr val="008000"/>
              </a:solidFill>
              <a:latin typeface="Courier New" panose="02070309020205020404" pitchFamily="49" charset="0"/>
            </a:endParaRPr>
          </a:p>
          <a:p>
            <a:r>
              <a:rPr lang="en-US" altLang="zh-CN" sz="2000" dirty="0" smtClean="0">
                <a:solidFill>
                  <a:srgbClr val="008000"/>
                </a:solidFill>
                <a:latin typeface="Courier New" panose="02070309020205020404" pitchFamily="49" charset="0"/>
              </a:rPr>
              <a:t>/* </a:t>
            </a:r>
            <a:r>
              <a:rPr lang="zh-CN" altLang="en-US" sz="2000" dirty="0" smtClean="0">
                <a:solidFill>
                  <a:srgbClr val="008000"/>
                </a:solidFill>
                <a:latin typeface="Courier New" panose="02070309020205020404" pitchFamily="49" charset="0"/>
              </a:rPr>
              <a:t>每个堆页面上的位数定义</a:t>
            </a:r>
            <a:r>
              <a:rPr lang="en-US" altLang="zh-CN" sz="2000" dirty="0" smtClean="0">
                <a:solidFill>
                  <a:srgbClr val="008000"/>
                </a:solidFill>
                <a:latin typeface="Courier New" panose="02070309020205020404" pitchFamily="49" charset="0"/>
              </a:rPr>
              <a:t>*/</a:t>
            </a:r>
            <a:r>
              <a:rPr lang="en-US" altLang="zh-CN" sz="2000" dirty="0" smtClean="0">
                <a:solidFill>
                  <a:srgbClr val="000000"/>
                </a:solidFill>
                <a:latin typeface="Courier New" panose="02070309020205020404" pitchFamily="49" charset="0"/>
              </a:rPr>
              <a:t> </a:t>
            </a:r>
          </a:p>
          <a:p>
            <a:r>
              <a:rPr lang="en-US" altLang="zh-CN" sz="2000" dirty="0" smtClean="0">
                <a:solidFill>
                  <a:srgbClr val="804000"/>
                </a:solidFill>
                <a:latin typeface="Courier New" panose="02070309020205020404" pitchFamily="49" charset="0"/>
              </a:rPr>
              <a:t>#</a:t>
            </a:r>
            <a:r>
              <a:rPr lang="en-US" altLang="zh-CN" sz="2000" dirty="0">
                <a:solidFill>
                  <a:srgbClr val="804000"/>
                </a:solidFill>
                <a:latin typeface="Courier New" panose="02070309020205020404" pitchFamily="49" charset="0"/>
              </a:rPr>
              <a:t>define BITS_PER_HEAPBLOCK </a:t>
            </a:r>
            <a:r>
              <a:rPr lang="en-US" altLang="zh-CN" sz="2000" dirty="0" smtClean="0">
                <a:solidFill>
                  <a:srgbClr val="804000"/>
                </a:solidFill>
                <a:latin typeface="Courier New" panose="02070309020205020404" pitchFamily="49" charset="0"/>
              </a:rPr>
              <a:t>2</a:t>
            </a:r>
            <a:endParaRPr lang="en-US" altLang="zh-CN" sz="2000" b="1" dirty="0">
              <a:latin typeface="Times New Roman" panose="02020603050405020304" pitchFamily="18" charset="0"/>
              <a:ea typeface="宋体" panose="02010600030101010101" pitchFamily="2" charset="-122"/>
            </a:endParaRPr>
          </a:p>
          <a:p>
            <a:endParaRPr lang="en-US" altLang="zh-CN" sz="2000" dirty="0" smtClean="0"/>
          </a:p>
          <a:p>
            <a:r>
              <a:rPr lang="en-US" altLang="zh-CN" sz="2000" dirty="0">
                <a:solidFill>
                  <a:srgbClr val="008000"/>
                </a:solidFill>
                <a:latin typeface="Courier New" panose="02070309020205020404" pitchFamily="49" charset="0"/>
              </a:rPr>
              <a:t>/* </a:t>
            </a:r>
            <a:r>
              <a:rPr lang="zh-CN" altLang="en-US" sz="2000" dirty="0" smtClean="0">
                <a:solidFill>
                  <a:srgbClr val="008000"/>
                </a:solidFill>
                <a:latin typeface="Courier New" panose="02070309020205020404" pitchFamily="49" charset="0"/>
              </a:rPr>
              <a:t>位映射标识 </a:t>
            </a:r>
            <a:r>
              <a:rPr lang="zh-CN" altLang="en-US" sz="2000" dirty="0">
                <a:solidFill>
                  <a:srgbClr val="008000"/>
                </a:solidFill>
                <a:latin typeface="Courier New" panose="02070309020205020404" pitchFamily="49" charset="0"/>
              </a:rPr>
              <a:t>*</a:t>
            </a:r>
            <a:r>
              <a:rPr lang="en-US" altLang="zh-CN" sz="2000" dirty="0">
                <a:solidFill>
                  <a:srgbClr val="008000"/>
                </a:solidFill>
                <a:latin typeface="Courier New" panose="02070309020205020404" pitchFamily="49" charset="0"/>
              </a:rPr>
              <a:t>/</a:t>
            </a:r>
            <a:r>
              <a:rPr lang="zh-CN" altLang="en-US" sz="2000" dirty="0">
                <a:solidFill>
                  <a:srgbClr val="000000"/>
                </a:solidFill>
                <a:latin typeface="Courier New" panose="02070309020205020404" pitchFamily="49" charset="0"/>
              </a:rPr>
              <a:t> </a:t>
            </a:r>
            <a:endParaRPr lang="en-US" altLang="zh-CN" sz="2000" dirty="0" smtClean="0">
              <a:solidFill>
                <a:srgbClr val="000000"/>
              </a:solidFill>
              <a:latin typeface="Courier New" panose="02070309020205020404" pitchFamily="49" charset="0"/>
            </a:endParaRPr>
          </a:p>
          <a:p>
            <a:r>
              <a:rPr lang="en-US" altLang="zh-CN" sz="2000" dirty="0" smtClean="0">
                <a:solidFill>
                  <a:srgbClr val="804000"/>
                </a:solidFill>
                <a:latin typeface="Courier New" panose="02070309020205020404" pitchFamily="49" charset="0"/>
              </a:rPr>
              <a:t>#</a:t>
            </a:r>
            <a:r>
              <a:rPr lang="en-US" altLang="zh-CN" sz="2000" dirty="0">
                <a:solidFill>
                  <a:srgbClr val="804000"/>
                </a:solidFill>
                <a:latin typeface="Courier New" panose="02070309020205020404" pitchFamily="49" charset="0"/>
              </a:rPr>
              <a:t>define VISIBILITYMAP_ALL_VISIBLE 0x01 </a:t>
            </a:r>
            <a:endParaRPr lang="en-US" altLang="zh-CN" sz="2000" dirty="0" smtClean="0">
              <a:solidFill>
                <a:srgbClr val="804000"/>
              </a:solidFill>
              <a:latin typeface="Courier New" panose="02070309020205020404" pitchFamily="49" charset="0"/>
            </a:endParaRPr>
          </a:p>
          <a:p>
            <a:r>
              <a:rPr lang="en-US" altLang="zh-CN" sz="2000" dirty="0" smtClean="0">
                <a:solidFill>
                  <a:srgbClr val="804000"/>
                </a:solidFill>
                <a:latin typeface="Courier New" panose="02070309020205020404" pitchFamily="49" charset="0"/>
              </a:rPr>
              <a:t>#</a:t>
            </a:r>
            <a:r>
              <a:rPr lang="en-US" altLang="zh-CN" sz="2000" dirty="0">
                <a:solidFill>
                  <a:srgbClr val="804000"/>
                </a:solidFill>
                <a:latin typeface="Courier New" panose="02070309020205020404" pitchFamily="49" charset="0"/>
              </a:rPr>
              <a:t>define VISIBILITYMAP_ALL_FROZEN </a:t>
            </a:r>
            <a:r>
              <a:rPr lang="en-US" altLang="zh-CN" sz="2000" dirty="0" smtClean="0">
                <a:solidFill>
                  <a:srgbClr val="804000"/>
                </a:solidFill>
                <a:latin typeface="Courier New" panose="02070309020205020404" pitchFamily="49" charset="0"/>
              </a:rPr>
              <a:t> 0x02 </a:t>
            </a:r>
          </a:p>
          <a:p>
            <a:r>
              <a:rPr lang="en-US" altLang="zh-CN" sz="2000" dirty="0" smtClean="0">
                <a:solidFill>
                  <a:srgbClr val="804000"/>
                </a:solidFill>
                <a:latin typeface="Courier New" panose="02070309020205020404" pitchFamily="49" charset="0"/>
              </a:rPr>
              <a:t>#</a:t>
            </a:r>
            <a:r>
              <a:rPr lang="en-US" altLang="zh-CN" sz="2000" dirty="0">
                <a:solidFill>
                  <a:srgbClr val="804000"/>
                </a:solidFill>
                <a:latin typeface="Courier New" panose="02070309020205020404" pitchFamily="49" charset="0"/>
              </a:rPr>
              <a:t>define VISIBILITYMAP_VALID_BITS </a:t>
            </a:r>
            <a:r>
              <a:rPr lang="en-US" altLang="zh-CN" sz="2000" dirty="0" smtClean="0">
                <a:solidFill>
                  <a:srgbClr val="804000"/>
                </a:solidFill>
                <a:latin typeface="Courier New" panose="02070309020205020404" pitchFamily="49" charset="0"/>
              </a:rPr>
              <a:t> 0x03 </a:t>
            </a:r>
            <a:r>
              <a:rPr lang="en-US" altLang="zh-CN" sz="2000" dirty="0">
                <a:solidFill>
                  <a:srgbClr val="008000"/>
                </a:solidFill>
                <a:latin typeface="Courier New" panose="02070309020205020404" pitchFamily="49" charset="0"/>
              </a:rPr>
              <a:t>/*</a:t>
            </a:r>
            <a:r>
              <a:rPr lang="zh-CN" altLang="en-US" sz="2000" dirty="0">
                <a:solidFill>
                  <a:srgbClr val="008000"/>
                </a:solidFill>
                <a:latin typeface="Courier New" panose="02070309020205020404" pitchFamily="49" charset="0"/>
              </a:rPr>
              <a:t>所有可见</a:t>
            </a:r>
            <a:r>
              <a:rPr lang="zh-CN" altLang="en-US" sz="2000" dirty="0" smtClean="0">
                <a:solidFill>
                  <a:srgbClr val="008000"/>
                </a:solidFill>
                <a:latin typeface="Courier New" panose="02070309020205020404" pitchFamily="49" charset="0"/>
              </a:rPr>
              <a:t>的位映射标识</a:t>
            </a:r>
            <a:r>
              <a:rPr lang="zh-CN" altLang="en-US" sz="2000" dirty="0">
                <a:solidFill>
                  <a:srgbClr val="008000"/>
                </a:solidFill>
                <a:latin typeface="Courier New" panose="02070309020205020404" pitchFamily="49" charset="0"/>
              </a:rPr>
              <a:t>*</a:t>
            </a:r>
            <a:r>
              <a:rPr lang="en-US" altLang="zh-CN" sz="2000" dirty="0">
                <a:solidFill>
                  <a:srgbClr val="008000"/>
                </a:solidFill>
                <a:latin typeface="Courier New" panose="02070309020205020404" pitchFamily="49" charset="0"/>
              </a:rPr>
              <a:t>/</a:t>
            </a:r>
            <a:endParaRPr lang="zh-CN" altLang="en-US" sz="2000" dirty="0"/>
          </a:p>
          <a:p>
            <a:endParaRPr lang="en-US" altLang="zh-CN" sz="2000" dirty="0"/>
          </a:p>
        </p:txBody>
      </p:sp>
    </p:spTree>
    <p:extLst>
      <p:ext uri="{BB962C8B-B14F-4D97-AF65-F5344CB8AC3E}">
        <p14:creationId xmlns:p14="http://schemas.microsoft.com/office/powerpoint/2010/main" val="13032245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044860" y="1446904"/>
            <a:ext cx="10230262" cy="683264"/>
          </a:xfrm>
          <a:prstGeom prst="rect">
            <a:avLst/>
          </a:prstGeom>
          <a:noFill/>
        </p:spPr>
        <p:txBody>
          <a:bodyPr wrap="square" rtlCol="0">
            <a:spAutoFit/>
          </a:bodyPr>
          <a:lstStyle/>
          <a:p>
            <a:pPr>
              <a:lnSpc>
                <a:spcPct val="120000"/>
              </a:lnSpc>
            </a:pPr>
            <a:r>
              <a:rPr lang="zh-CN" altLang="en-US" sz="3200" b="1" dirty="0" smtClean="0">
                <a:latin typeface="+mj-lt"/>
                <a:ea typeface="+mj-ea"/>
              </a:rPr>
              <a:t>可见性</a:t>
            </a:r>
            <a:r>
              <a:rPr lang="zh-CN" altLang="en-US" sz="3200" b="1" dirty="0" smtClean="0">
                <a:latin typeface="+mj-lt"/>
                <a:ea typeface="+mj-ea"/>
              </a:rPr>
              <a:t>映射位</a:t>
            </a:r>
            <a:r>
              <a:rPr lang="en-US" altLang="zh-CN" sz="3200" b="1" dirty="0" smtClean="0">
                <a:latin typeface="+mj-lt"/>
                <a:ea typeface="+mj-ea"/>
              </a:rPr>
              <a:t>——</a:t>
            </a:r>
            <a:r>
              <a:rPr lang="en-US" altLang="zh-CN" sz="3200" b="1" dirty="0" smtClean="0">
                <a:latin typeface="+mj-lt"/>
                <a:ea typeface="+mj-ea"/>
              </a:rPr>
              <a:t>VM</a:t>
            </a:r>
            <a:endParaRPr lang="zh-CN" altLang="en-US" sz="3200" b="1" dirty="0">
              <a:latin typeface="+mj-lt"/>
              <a:ea typeface="+mj-ea"/>
            </a:endParaRPr>
          </a:p>
        </p:txBody>
      </p:sp>
      <p:sp>
        <p:nvSpPr>
          <p:cNvPr id="18" name="内容占位符 7">
            <a:extLst>
              <a:ext uri="{FF2B5EF4-FFF2-40B4-BE49-F238E27FC236}">
                <a16:creationId xmlns="" xmlns:a16="http://schemas.microsoft.com/office/drawing/2014/main" id="{2070191C-4093-409C-8FD5-7369A79637AD}"/>
              </a:ext>
            </a:extLst>
          </p:cNvPr>
          <p:cNvSpPr txBox="1">
            <a:spLocks/>
          </p:cNvSpPr>
          <p:nvPr/>
        </p:nvSpPr>
        <p:spPr>
          <a:xfrm>
            <a:off x="1044861" y="2106667"/>
            <a:ext cx="10230262" cy="3736080"/>
          </a:xfrm>
          <a:prstGeom prst="rect">
            <a:avLst/>
          </a:prstGeom>
        </p:spPr>
        <p:txBody>
          <a:bodyPr vert="horz" lIns="91440" tIns="45720" rIns="91440" bIns="45720" rtlCol="0">
            <a:normAutofit/>
          </a:bodyPr>
          <a:lstStyle>
            <a:lvl1pPr marL="0" indent="0" algn="l" defTabSz="914354"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457200">
              <a:lnSpc>
                <a:spcPct val="100000"/>
              </a:lnSpc>
            </a:pPr>
            <a:r>
              <a:rPr lang="zh-CN" altLang="en-US" sz="2000" b="1" dirty="0" smtClean="0">
                <a:latin typeface="Times New Roman" panose="02020603050405020304" pitchFamily="18" charset="0"/>
                <a:ea typeface="宋体" panose="02010600030101010101" pitchFamily="2" charset="-122"/>
              </a:rPr>
              <a:t>清除可见性映射位不会单独进行 </a:t>
            </a:r>
            <a:r>
              <a:rPr lang="en-US" altLang="zh-CN" sz="2000" b="1" dirty="0" smtClean="0">
                <a:latin typeface="Times New Roman" panose="02020603050405020304" pitchFamily="18" charset="0"/>
                <a:ea typeface="宋体" panose="02010600030101010101" pitchFamily="2" charset="-122"/>
              </a:rPr>
              <a:t>WAL </a:t>
            </a:r>
            <a:r>
              <a:rPr lang="zh-CN" altLang="en-US" sz="2000" b="1" dirty="0" smtClean="0">
                <a:latin typeface="Times New Roman" panose="02020603050405020304" pitchFamily="18" charset="0"/>
                <a:ea typeface="宋体" panose="02010600030101010101" pitchFamily="2" charset="-122"/>
              </a:rPr>
              <a:t>记录。调用者只要确认位被清除，那么</a:t>
            </a:r>
            <a:r>
              <a:rPr lang="en-US" altLang="zh-CN" sz="2000" b="1" dirty="0" smtClean="0">
                <a:latin typeface="Times New Roman" panose="02020603050405020304" pitchFamily="18" charset="0"/>
                <a:ea typeface="宋体" panose="02010600030101010101" pitchFamily="2" charset="-122"/>
              </a:rPr>
              <a:t>WAL</a:t>
            </a:r>
            <a:r>
              <a:rPr lang="zh-CN" altLang="en-US" sz="2000" b="1" dirty="0" smtClean="0">
                <a:latin typeface="Times New Roman" panose="02020603050405020304" pitchFamily="18" charset="0"/>
                <a:ea typeface="宋体" panose="02010600030101010101" pitchFamily="2" charset="-122"/>
              </a:rPr>
              <a:t>在重放时，位也将被清除。</a:t>
            </a:r>
            <a:endParaRPr lang="en-US" altLang="zh-CN" sz="2000" b="1" dirty="0" smtClean="0">
              <a:latin typeface="Times New Roman" panose="02020603050405020304" pitchFamily="18" charset="0"/>
              <a:ea typeface="宋体" panose="02010600030101010101" pitchFamily="2" charset="-122"/>
            </a:endParaRPr>
          </a:p>
          <a:p>
            <a:pPr indent="457200">
              <a:lnSpc>
                <a:spcPct val="100000"/>
              </a:lnSpc>
            </a:pPr>
            <a:r>
              <a:rPr lang="zh-CN" altLang="en-US" sz="2000" b="1" dirty="0" smtClean="0">
                <a:latin typeface="Times New Roman" panose="02020603050405020304" pitchFamily="18" charset="0"/>
                <a:ea typeface="宋体" panose="02010600030101010101" pitchFamily="2" charset="-122"/>
              </a:rPr>
              <a:t>如果没有设置任何位，有可能或者当在</a:t>
            </a:r>
            <a:r>
              <a:rPr lang="en-US" altLang="zh-CN" sz="2000" b="1" dirty="0" smtClean="0">
                <a:latin typeface="Times New Roman" panose="02020603050405020304" pitchFamily="18" charset="0"/>
                <a:ea typeface="宋体" panose="02010600030101010101" pitchFamily="2" charset="-122"/>
              </a:rPr>
              <a:t>VACUUM </a:t>
            </a:r>
            <a:r>
              <a:rPr lang="zh-CN" altLang="en-US" sz="2000" b="1" dirty="0" smtClean="0">
                <a:latin typeface="Times New Roman" panose="02020603050405020304" pitchFamily="18" charset="0"/>
                <a:ea typeface="宋体" panose="02010600030101010101" pitchFamily="2" charset="-122"/>
              </a:rPr>
              <a:t>期间设置一个可见性映射时，必须要写入 </a:t>
            </a:r>
            <a:r>
              <a:rPr lang="en-US" altLang="zh-CN" sz="2000" b="1" dirty="0" smtClean="0">
                <a:latin typeface="Times New Roman" panose="02020603050405020304" pitchFamily="18" charset="0"/>
                <a:ea typeface="宋体" panose="02010600030101010101" pitchFamily="2" charset="-122"/>
              </a:rPr>
              <a:t>WAL</a:t>
            </a:r>
            <a:r>
              <a:rPr lang="zh-CN" altLang="en-US" sz="2000" b="1" dirty="0" smtClean="0">
                <a:latin typeface="Times New Roman" panose="02020603050405020304" pitchFamily="18" charset="0"/>
                <a:ea typeface="宋体" panose="02010600030101010101" pitchFamily="2" charset="-122"/>
              </a:rPr>
              <a:t>。页面本身上的 </a:t>
            </a:r>
            <a:r>
              <a:rPr lang="en-US" altLang="zh-CN" sz="2000" b="1" dirty="0" smtClean="0">
                <a:latin typeface="Times New Roman" panose="02020603050405020304" pitchFamily="18" charset="0"/>
                <a:ea typeface="宋体" panose="02010600030101010101" pitchFamily="2" charset="-122"/>
              </a:rPr>
              <a:t>PD_ALL_VISIBLE</a:t>
            </a:r>
            <a:r>
              <a:rPr lang="zh-CN" altLang="en-US" sz="2000" b="1" dirty="0" smtClean="0">
                <a:latin typeface="Times New Roman" panose="02020603050405020304" pitchFamily="18" charset="0"/>
                <a:ea typeface="宋体" panose="02010600030101010101" pitchFamily="2" charset="-122"/>
              </a:rPr>
              <a:t>位和可见性映射位被放置一起。因此，如果可见性映射页写入到磁盘后和更新堆页面在写入磁盘之前，如果实例发生崩溃，该堆页面上该位必须被重置</a:t>
            </a:r>
            <a:r>
              <a:rPr lang="en-US" altLang="zh-CN" sz="2000" b="1" dirty="0" smtClean="0">
                <a:latin typeface="Times New Roman" panose="02020603050405020304" pitchFamily="18" charset="0"/>
                <a:ea typeface="宋体" panose="02010600030101010101" pitchFamily="2" charset="-122"/>
              </a:rPr>
              <a:t>(redo)</a:t>
            </a:r>
            <a:r>
              <a:rPr lang="zh-CN" altLang="en-US" sz="2000" b="1" dirty="0" smtClean="0">
                <a:latin typeface="Times New Roman" panose="02020603050405020304" pitchFamily="18" charset="0"/>
                <a:ea typeface="宋体" panose="02010600030101010101" pitchFamily="2" charset="-122"/>
              </a:rPr>
              <a:t>。否则在堆页面上进行下一次 </a:t>
            </a:r>
            <a:r>
              <a:rPr lang="en-US" altLang="zh-CN" sz="2000" b="1" dirty="0" smtClean="0">
                <a:latin typeface="Times New Roman" panose="02020603050405020304" pitchFamily="18" charset="0"/>
                <a:ea typeface="宋体" panose="02010600030101010101" pitchFamily="2" charset="-122"/>
              </a:rPr>
              <a:t>INSERT,UPDATE</a:t>
            </a:r>
            <a:r>
              <a:rPr lang="zh-CN" altLang="en-US" sz="2000" b="1" dirty="0" smtClean="0">
                <a:latin typeface="Times New Roman" panose="02020603050405020304" pitchFamily="18" charset="0"/>
                <a:ea typeface="宋体" panose="02010600030101010101" pitchFamily="2" charset="-122"/>
              </a:rPr>
              <a:t>或者</a:t>
            </a:r>
            <a:r>
              <a:rPr lang="en-US" altLang="zh-CN" sz="2000" b="1" dirty="0" smtClean="0">
                <a:latin typeface="Times New Roman" panose="02020603050405020304" pitchFamily="18" charset="0"/>
                <a:ea typeface="宋体" panose="02010600030101010101" pitchFamily="2" charset="-122"/>
              </a:rPr>
              <a:t>DELETE</a:t>
            </a:r>
            <a:r>
              <a:rPr lang="zh-CN" altLang="en-US" sz="2000" b="1" dirty="0" smtClean="0">
                <a:latin typeface="Times New Roman" panose="02020603050405020304" pitchFamily="18" charset="0"/>
                <a:ea typeface="宋体" panose="02010600030101010101" pitchFamily="2" charset="-122"/>
              </a:rPr>
              <a:t>将无法知道必须清除可见性映射位，从而导致索引扫描返回错误。</a:t>
            </a:r>
            <a:endParaRPr lang="zh-CN" altLang="en-US" sz="2000" b="1"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5821306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044860" y="1446904"/>
            <a:ext cx="10230262" cy="683264"/>
          </a:xfrm>
          <a:prstGeom prst="rect">
            <a:avLst/>
          </a:prstGeom>
          <a:noFill/>
        </p:spPr>
        <p:txBody>
          <a:bodyPr wrap="square" rtlCol="0">
            <a:spAutoFit/>
          </a:bodyPr>
          <a:lstStyle/>
          <a:p>
            <a:pPr>
              <a:lnSpc>
                <a:spcPct val="120000"/>
              </a:lnSpc>
            </a:pPr>
            <a:r>
              <a:rPr lang="zh-CN" altLang="en-US" sz="3200" b="1" dirty="0" smtClean="0">
                <a:latin typeface="+mj-lt"/>
                <a:ea typeface="+mj-ea"/>
              </a:rPr>
              <a:t>可见性映射</a:t>
            </a:r>
            <a:r>
              <a:rPr lang="en-US" altLang="zh-CN" sz="3200" b="1" dirty="0" smtClean="0">
                <a:latin typeface="+mj-lt"/>
                <a:ea typeface="+mj-ea"/>
              </a:rPr>
              <a:t>——</a:t>
            </a:r>
            <a:r>
              <a:rPr lang="zh-CN" altLang="en-US" sz="3200" b="1" dirty="0" smtClean="0">
                <a:latin typeface="+mj-lt"/>
                <a:ea typeface="+mj-ea"/>
              </a:rPr>
              <a:t>可见性映射位如何清除</a:t>
            </a:r>
            <a:endParaRPr lang="zh-CN" altLang="en-US" sz="3200" b="1" dirty="0">
              <a:latin typeface="+mj-lt"/>
              <a:ea typeface="+mj-ea"/>
            </a:endParaRPr>
          </a:p>
        </p:txBody>
      </p:sp>
      <p:sp>
        <p:nvSpPr>
          <p:cNvPr id="18" name="内容占位符 7">
            <a:extLst>
              <a:ext uri="{FF2B5EF4-FFF2-40B4-BE49-F238E27FC236}">
                <a16:creationId xmlns="" xmlns:a16="http://schemas.microsoft.com/office/drawing/2014/main" id="{2070191C-4093-409C-8FD5-7369A79637AD}"/>
              </a:ext>
            </a:extLst>
          </p:cNvPr>
          <p:cNvSpPr txBox="1">
            <a:spLocks/>
          </p:cNvSpPr>
          <p:nvPr/>
        </p:nvSpPr>
        <p:spPr>
          <a:xfrm>
            <a:off x="1044861" y="2106667"/>
            <a:ext cx="10230262" cy="3736080"/>
          </a:xfrm>
          <a:prstGeom prst="rect">
            <a:avLst/>
          </a:prstGeom>
        </p:spPr>
        <p:txBody>
          <a:bodyPr vert="horz" lIns="91440" tIns="45720" rIns="91440" bIns="45720" rtlCol="0">
            <a:normAutofit/>
          </a:bodyPr>
          <a:lstStyle>
            <a:lvl1pPr marL="0" indent="0" algn="l" defTabSz="914354"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457200">
              <a:lnSpc>
                <a:spcPct val="100000"/>
              </a:lnSpc>
            </a:pPr>
            <a:r>
              <a:rPr lang="zh-CN" altLang="en-US" sz="2000" b="1" dirty="0" smtClean="0">
                <a:latin typeface="Times New Roman" panose="02020603050405020304" pitchFamily="18" charset="0"/>
                <a:ea typeface="宋体" panose="02010600030101010101" pitchFamily="2" charset="-122"/>
              </a:rPr>
              <a:t>在 </a:t>
            </a:r>
            <a:r>
              <a:rPr lang="en-US" altLang="zh-CN" sz="2000" b="1" dirty="0" err="1" smtClean="0">
                <a:latin typeface="Times New Roman" panose="02020603050405020304" pitchFamily="18" charset="0"/>
                <a:ea typeface="宋体" panose="02010600030101010101" pitchFamily="2" charset="-122"/>
              </a:rPr>
              <a:t>heapam.c</a:t>
            </a:r>
            <a:r>
              <a:rPr lang="en-US" altLang="zh-CN" sz="2000" b="1" dirty="0">
                <a:latin typeface="Times New Roman" panose="02020603050405020304" pitchFamily="18" charset="0"/>
                <a:ea typeface="宋体" panose="02010600030101010101" pitchFamily="2" charset="-122"/>
              </a:rPr>
              <a:t> </a:t>
            </a:r>
            <a:r>
              <a:rPr lang="zh-CN" altLang="en-US" sz="2000" b="1" dirty="0" smtClean="0">
                <a:latin typeface="Times New Roman" panose="02020603050405020304" pitchFamily="18" charset="0"/>
                <a:ea typeface="宋体" panose="02010600030101010101" pitchFamily="2" charset="-122"/>
              </a:rPr>
              <a:t>中，只要修改页面使该页面上的所有元组不再对所有人可见，则清除可见性映射中的相应位。为了确保 </a:t>
            </a:r>
            <a:r>
              <a:rPr lang="en-US" altLang="zh-CN" sz="2000" b="1" dirty="0" smtClean="0">
                <a:latin typeface="Times New Roman" panose="02020603050405020304" pitchFamily="18" charset="0"/>
                <a:ea typeface="宋体" panose="02010600030101010101" pitchFamily="2" charset="-122"/>
              </a:rPr>
              <a:t>crash-safe</a:t>
            </a:r>
            <a:r>
              <a:rPr lang="zh-CN" altLang="en-US" sz="2000" b="1" dirty="0" smtClean="0">
                <a:latin typeface="Times New Roman" panose="02020603050405020304" pitchFamily="18" charset="0"/>
                <a:ea typeface="宋体" panose="02010600030101010101" pitchFamily="2" charset="-122"/>
              </a:rPr>
              <a:t>，需要在保持锁定的堆页面以及日志页面修改的同一关键部分保持锁定。但是，为了避免在可见性映射页面中读取任何</a:t>
            </a:r>
            <a:r>
              <a:rPr lang="en-US" altLang="zh-CN" sz="2000" b="1" dirty="0" smtClean="0">
                <a:latin typeface="Times New Roman" panose="02020603050405020304" pitchFamily="18" charset="0"/>
                <a:ea typeface="宋体" panose="02010600030101010101" pitchFamily="2" charset="-122"/>
              </a:rPr>
              <a:t>I/O</a:t>
            </a:r>
            <a:r>
              <a:rPr lang="zh-CN" altLang="en-US" sz="2000" b="1" dirty="0" smtClean="0">
                <a:latin typeface="Times New Roman" panose="02020603050405020304" pitchFamily="18" charset="0"/>
                <a:ea typeface="宋体" panose="02010600030101010101" pitchFamily="2" charset="-122"/>
              </a:rPr>
              <a:t>时保持缓冲区锁定，需要在锁定堆页面之前对其进行检查，如果 </a:t>
            </a:r>
            <a:r>
              <a:rPr lang="en-US" altLang="zh-CN" sz="2000" b="1" dirty="0" smtClean="0">
                <a:latin typeface="Times New Roman" panose="02020603050405020304" pitchFamily="18" charset="0"/>
                <a:ea typeface="宋体" panose="02010600030101010101" pitchFamily="2" charset="-122"/>
              </a:rPr>
              <a:t>page-level  PD_ALL_VISIBLE </a:t>
            </a:r>
            <a:r>
              <a:rPr lang="zh-CN" altLang="en-US" sz="2000" b="1" dirty="0" smtClean="0">
                <a:latin typeface="Times New Roman" panose="02020603050405020304" pitchFamily="18" charset="0"/>
                <a:ea typeface="宋体" panose="02010600030101010101" pitchFamily="2" charset="-122"/>
              </a:rPr>
              <a:t>位被设置，则固定可见性映射位。然后，对缓冲区进行锁定。但此刻会产生竞争：在锁定缓冲区的时候，</a:t>
            </a:r>
            <a:r>
              <a:rPr lang="en-US" altLang="zh-CN" sz="2000" b="1" dirty="0" smtClean="0">
                <a:latin typeface="Times New Roman" panose="02020603050405020304" pitchFamily="18" charset="0"/>
                <a:ea typeface="宋体" panose="02010600030101010101" pitchFamily="2" charset="-122"/>
              </a:rPr>
              <a:t>PD_ALL_VISILBE </a:t>
            </a:r>
            <a:r>
              <a:rPr lang="zh-CN" altLang="en-US" sz="2000" b="1" dirty="0" smtClean="0">
                <a:latin typeface="Times New Roman" panose="02020603050405020304" pitchFamily="18" charset="0"/>
                <a:ea typeface="宋体" panose="02010600030101010101" pitchFamily="2" charset="-122"/>
              </a:rPr>
              <a:t>位被设置了。如果发生这种情况，应该解锁缓冲区，固定可见性映射页面，然后重新锁定缓冲区。但该情况很少发生，因为当前只有 </a:t>
            </a:r>
            <a:r>
              <a:rPr lang="en-US" altLang="zh-CN" sz="2000" b="1" dirty="0" smtClean="0">
                <a:latin typeface="Times New Roman" panose="02020603050405020304" pitchFamily="18" charset="0"/>
                <a:ea typeface="宋体" panose="02010600030101010101" pitchFamily="2" charset="-122"/>
              </a:rPr>
              <a:t>VACUUM </a:t>
            </a:r>
            <a:r>
              <a:rPr lang="zh-CN" altLang="en-US" sz="2000" b="1" dirty="0" smtClean="0">
                <a:latin typeface="Times New Roman" panose="02020603050405020304" pitchFamily="18" charset="0"/>
                <a:ea typeface="宋体" panose="02010600030101010101" pitchFamily="2" charset="-122"/>
              </a:rPr>
              <a:t>设置可见性位，并且仅当 </a:t>
            </a:r>
            <a:r>
              <a:rPr lang="en-US" altLang="zh-CN" sz="2000" b="1" dirty="0" smtClean="0">
                <a:latin typeface="Times New Roman" panose="02020603050405020304" pitchFamily="18" charset="0"/>
                <a:ea typeface="宋体" panose="02010600030101010101" pitchFamily="2" charset="-122"/>
              </a:rPr>
              <a:t>VACUUM </a:t>
            </a:r>
            <a:r>
              <a:rPr lang="zh-CN" altLang="en-US" sz="2000" b="1" dirty="0" smtClean="0">
                <a:latin typeface="Times New Roman" panose="02020603050405020304" pitchFamily="18" charset="0"/>
                <a:ea typeface="宋体" panose="02010600030101010101" pitchFamily="2" charset="-122"/>
              </a:rPr>
              <a:t>在处理指定页面的同时有人修改的情况下，才会发生竞争。</a:t>
            </a:r>
            <a:endParaRPr lang="en-US" altLang="zh-CN" sz="2000" b="1" dirty="0" smtClean="0">
              <a:latin typeface="Times New Roman" panose="02020603050405020304" pitchFamily="18" charset="0"/>
              <a:ea typeface="宋体" panose="02010600030101010101" pitchFamily="2" charset="-122"/>
            </a:endParaRPr>
          </a:p>
          <a:p>
            <a:pPr indent="457200">
              <a:lnSpc>
                <a:spcPct val="100000"/>
              </a:lnSpc>
            </a:pPr>
            <a:r>
              <a:rPr lang="zh-CN" altLang="en-US" sz="2000" b="1" dirty="0" smtClean="0">
                <a:latin typeface="Times New Roman" panose="02020603050405020304" pitchFamily="18" charset="0"/>
                <a:ea typeface="宋体" panose="02010600030101010101" pitchFamily="2" charset="-122"/>
              </a:rPr>
              <a:t>详细请参考</a:t>
            </a:r>
            <a:r>
              <a:rPr lang="en-US" altLang="zh-CN" sz="2000" b="1" dirty="0">
                <a:latin typeface="Times New Roman" panose="02020603050405020304" pitchFamily="18" charset="0"/>
                <a:ea typeface="宋体" panose="02010600030101010101" pitchFamily="2" charset="-122"/>
              </a:rPr>
              <a:t>(</a:t>
            </a:r>
            <a:r>
              <a:rPr lang="en-US" altLang="zh-CN" sz="2000" b="1" dirty="0" err="1" smtClean="0">
                <a:latin typeface="Times New Roman" panose="02020603050405020304" pitchFamily="18" charset="0"/>
                <a:ea typeface="宋体" panose="02010600030101010101" pitchFamily="2" charset="-122"/>
              </a:rPr>
              <a:t>src</a:t>
            </a:r>
            <a:r>
              <a:rPr lang="en-US" altLang="zh-CN" sz="2000" b="1" dirty="0" smtClean="0">
                <a:latin typeface="Times New Roman" panose="02020603050405020304" pitchFamily="18" charset="0"/>
                <a:ea typeface="宋体" panose="02010600030101010101" pitchFamily="2" charset="-122"/>
              </a:rPr>
              <a:t>/backend/access/heap/</a:t>
            </a:r>
            <a:r>
              <a:rPr lang="en-US" altLang="zh-CN" sz="2000" b="1" dirty="0" err="1" smtClean="0">
                <a:latin typeface="Times New Roman" panose="02020603050405020304" pitchFamily="18" charset="0"/>
                <a:ea typeface="宋体" panose="02010600030101010101" pitchFamily="2" charset="-122"/>
              </a:rPr>
              <a:t>heapam.c</a:t>
            </a:r>
            <a:r>
              <a:rPr lang="zh-CN" altLang="en-US" sz="2000" b="1" dirty="0" smtClean="0">
                <a:latin typeface="Times New Roman" panose="02020603050405020304" pitchFamily="18" charset="0"/>
                <a:ea typeface="宋体" panose="02010600030101010101" pitchFamily="2" charset="-122"/>
              </a:rPr>
              <a:t>中的代码</a:t>
            </a:r>
            <a:r>
              <a:rPr lang="en-US" altLang="zh-CN" sz="2000" b="1" dirty="0" smtClean="0">
                <a:latin typeface="Times New Roman" panose="02020603050405020304" pitchFamily="18" charset="0"/>
                <a:ea typeface="宋体" panose="02010600030101010101" pitchFamily="2" charset="-122"/>
              </a:rPr>
              <a:t>)</a:t>
            </a:r>
            <a:endParaRPr lang="zh-CN" altLang="en-US" sz="2000" b="1"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5223363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044860" y="1446904"/>
            <a:ext cx="10230262" cy="683264"/>
          </a:xfrm>
          <a:prstGeom prst="rect">
            <a:avLst/>
          </a:prstGeom>
          <a:noFill/>
        </p:spPr>
        <p:txBody>
          <a:bodyPr wrap="square" rtlCol="0">
            <a:spAutoFit/>
          </a:bodyPr>
          <a:lstStyle/>
          <a:p>
            <a:pPr>
              <a:lnSpc>
                <a:spcPct val="120000"/>
              </a:lnSpc>
            </a:pPr>
            <a:r>
              <a:rPr lang="zh-CN" altLang="en-US" sz="3200" b="1" dirty="0" smtClean="0">
                <a:latin typeface="+mj-lt"/>
                <a:ea typeface="+mj-ea"/>
              </a:rPr>
              <a:t>可见性映射</a:t>
            </a:r>
            <a:r>
              <a:rPr lang="en-US" altLang="zh-CN" sz="3200" b="1" dirty="0" smtClean="0">
                <a:latin typeface="+mj-lt"/>
                <a:ea typeface="+mj-ea"/>
              </a:rPr>
              <a:t>——</a:t>
            </a:r>
            <a:r>
              <a:rPr lang="zh-CN" altLang="en-US" sz="3200" b="1" dirty="0" smtClean="0">
                <a:latin typeface="+mj-lt"/>
                <a:ea typeface="+mj-ea"/>
              </a:rPr>
              <a:t>可见性映射位如何清除</a:t>
            </a:r>
            <a:endParaRPr lang="zh-CN" altLang="en-US" sz="3200" b="1" dirty="0">
              <a:latin typeface="+mj-lt"/>
              <a:ea typeface="+mj-ea"/>
            </a:endParaRPr>
          </a:p>
        </p:txBody>
      </p:sp>
      <p:sp>
        <p:nvSpPr>
          <p:cNvPr id="18" name="内容占位符 7">
            <a:extLst>
              <a:ext uri="{FF2B5EF4-FFF2-40B4-BE49-F238E27FC236}">
                <a16:creationId xmlns="" xmlns:a16="http://schemas.microsoft.com/office/drawing/2014/main" id="{2070191C-4093-409C-8FD5-7369A79637AD}"/>
              </a:ext>
            </a:extLst>
          </p:cNvPr>
          <p:cNvSpPr txBox="1">
            <a:spLocks/>
          </p:cNvSpPr>
          <p:nvPr/>
        </p:nvSpPr>
        <p:spPr>
          <a:xfrm>
            <a:off x="1044861" y="2106667"/>
            <a:ext cx="10230262" cy="3736080"/>
          </a:xfrm>
          <a:prstGeom prst="rect">
            <a:avLst/>
          </a:prstGeom>
        </p:spPr>
        <p:txBody>
          <a:bodyPr vert="horz" lIns="91440" tIns="45720" rIns="91440" bIns="45720" rtlCol="0">
            <a:normAutofit/>
          </a:bodyPr>
          <a:lstStyle>
            <a:lvl1pPr marL="0" indent="0" algn="l" defTabSz="914354"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457200">
              <a:lnSpc>
                <a:spcPct val="100000"/>
              </a:lnSpc>
            </a:pPr>
            <a:r>
              <a:rPr lang="zh-CN" altLang="en-US" sz="2000" b="1" dirty="0" smtClean="0">
                <a:latin typeface="Times New Roman" panose="02020603050405020304" pitchFamily="18" charset="0"/>
                <a:ea typeface="宋体" panose="02010600030101010101" pitchFamily="2" charset="-122"/>
              </a:rPr>
              <a:t>设置位时，需要在堆页面上保持锁定，这样可以防止出现竞争情形，即</a:t>
            </a:r>
            <a:r>
              <a:rPr lang="en-US" altLang="zh-CN" sz="2000" b="1" dirty="0" smtClean="0">
                <a:latin typeface="Times New Roman" panose="02020603050405020304" pitchFamily="18" charset="0"/>
                <a:ea typeface="宋体" panose="02010600030101010101" pitchFamily="2" charset="-122"/>
              </a:rPr>
              <a:t>VACUUM </a:t>
            </a:r>
            <a:r>
              <a:rPr lang="zh-CN" altLang="en-US" sz="2000" b="1" dirty="0" smtClean="0">
                <a:latin typeface="Times New Roman" panose="02020603050405020304" pitchFamily="18" charset="0"/>
                <a:ea typeface="宋体" panose="02010600030101010101" pitchFamily="2" charset="-122"/>
              </a:rPr>
              <a:t>看到页面上的所有元组对所有人都可见，但另外一个后端会在</a:t>
            </a:r>
            <a:r>
              <a:rPr lang="en-US" altLang="zh-CN" sz="2000" b="1" dirty="0">
                <a:latin typeface="Times New Roman" panose="02020603050405020304" pitchFamily="18" charset="0"/>
                <a:ea typeface="宋体" panose="02010600030101010101" pitchFamily="2" charset="-122"/>
              </a:rPr>
              <a:t> </a:t>
            </a:r>
            <a:r>
              <a:rPr lang="en-US" altLang="zh-CN" sz="2000" b="1" dirty="0" smtClean="0">
                <a:latin typeface="Times New Roman" panose="02020603050405020304" pitchFamily="18" charset="0"/>
                <a:ea typeface="宋体" panose="02010600030101010101" pitchFamily="2" charset="-122"/>
              </a:rPr>
              <a:t>VACUUM </a:t>
            </a:r>
            <a:r>
              <a:rPr lang="zh-CN" altLang="en-US" sz="2000" b="1" dirty="0" smtClean="0">
                <a:latin typeface="Times New Roman" panose="02020603050405020304" pitchFamily="18" charset="0"/>
                <a:ea typeface="宋体" panose="02010600030101010101" pitchFamily="2" charset="-122"/>
              </a:rPr>
              <a:t>设置可见性映射位之前修改页面。</a:t>
            </a:r>
            <a:endParaRPr lang="en-US" altLang="zh-CN" sz="2000" b="1" dirty="0" smtClean="0">
              <a:latin typeface="Times New Roman" panose="02020603050405020304" pitchFamily="18" charset="0"/>
              <a:ea typeface="宋体" panose="02010600030101010101" pitchFamily="2" charset="-122"/>
            </a:endParaRPr>
          </a:p>
          <a:p>
            <a:pPr indent="457200">
              <a:lnSpc>
                <a:spcPct val="100000"/>
              </a:lnSpc>
            </a:pPr>
            <a:r>
              <a:rPr lang="zh-CN" altLang="en-US" sz="2000" b="1" dirty="0" smtClean="0">
                <a:latin typeface="Times New Roman" panose="02020603050405020304" pitchFamily="18" charset="0"/>
                <a:ea typeface="宋体" panose="02010600030101010101" pitchFamily="2" charset="-122"/>
              </a:rPr>
              <a:t>当位已被设置后，将更新可见性映射页面的</a:t>
            </a:r>
            <a:r>
              <a:rPr lang="en-US" altLang="zh-CN" sz="2000" b="1" dirty="0" smtClean="0">
                <a:latin typeface="Times New Roman" panose="02020603050405020304" pitchFamily="18" charset="0"/>
                <a:ea typeface="宋体" panose="02010600030101010101" pitchFamily="2" charset="-122"/>
              </a:rPr>
              <a:t>LSN</a:t>
            </a:r>
            <a:r>
              <a:rPr lang="zh-CN" altLang="en-US" sz="2000" b="1" dirty="0" smtClean="0">
                <a:latin typeface="Times New Roman" panose="02020603050405020304" pitchFamily="18" charset="0"/>
                <a:ea typeface="宋体" panose="02010600030101010101" pitchFamily="2" charset="-122"/>
              </a:rPr>
              <a:t>，以确保在刷新可以设置该位的 </a:t>
            </a:r>
            <a:r>
              <a:rPr lang="en-US" altLang="zh-CN" sz="2000" b="1" dirty="0" smtClean="0">
                <a:latin typeface="Times New Roman" panose="02020603050405020304" pitchFamily="18" charset="0"/>
                <a:ea typeface="宋体" panose="02010600030101010101" pitchFamily="2" charset="-122"/>
              </a:rPr>
              <a:t>WAL </a:t>
            </a:r>
            <a:r>
              <a:rPr lang="zh-CN" altLang="en-US" sz="2000" b="1" dirty="0" smtClean="0">
                <a:latin typeface="Times New Roman" panose="02020603050405020304" pitchFamily="18" charset="0"/>
                <a:ea typeface="宋体" panose="02010600030101010101" pitchFamily="2" charset="-122"/>
              </a:rPr>
              <a:t>记录之前，不会将可见性视图更新写入磁盘。当位被清除后，就不需要该操作了。</a:t>
            </a:r>
            <a:endParaRPr lang="zh-CN" altLang="en-US" sz="2000" b="1"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1628718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044860" y="1446904"/>
            <a:ext cx="10230262" cy="632353"/>
          </a:xfrm>
          <a:prstGeom prst="rect">
            <a:avLst/>
          </a:prstGeom>
          <a:noFill/>
        </p:spPr>
        <p:txBody>
          <a:bodyPr wrap="square" rtlCol="0">
            <a:spAutoFit/>
          </a:bodyPr>
          <a:lstStyle/>
          <a:p>
            <a:pPr>
              <a:lnSpc>
                <a:spcPct val="120000"/>
              </a:lnSpc>
            </a:pPr>
            <a:r>
              <a:rPr lang="zh-CN" altLang="en-US" sz="3200" b="1" dirty="0" smtClean="0">
                <a:latin typeface="+mj-lt"/>
                <a:ea typeface="+mj-ea"/>
              </a:rPr>
              <a:t>可见性映射扩展</a:t>
            </a:r>
            <a:r>
              <a:rPr lang="en-US" altLang="zh-CN" sz="3200" b="1" dirty="0" smtClean="0">
                <a:latin typeface="+mj-lt"/>
                <a:ea typeface="+mj-ea"/>
              </a:rPr>
              <a:t>——</a:t>
            </a:r>
            <a:r>
              <a:rPr lang="en-US" altLang="zh-CN" sz="3200" b="1" dirty="0" err="1" smtClean="0">
                <a:latin typeface="+mj-lt"/>
                <a:ea typeface="+mj-ea"/>
              </a:rPr>
              <a:t>pg_visibility</a:t>
            </a:r>
            <a:endParaRPr lang="zh-CN" altLang="en-US" sz="3200" b="1" dirty="0">
              <a:latin typeface="+mj-lt"/>
              <a:ea typeface="+mj-ea"/>
            </a:endParaRPr>
          </a:p>
        </p:txBody>
      </p:sp>
      <p:sp>
        <p:nvSpPr>
          <p:cNvPr id="18" name="内容占位符 7">
            <a:extLst>
              <a:ext uri="{FF2B5EF4-FFF2-40B4-BE49-F238E27FC236}">
                <a16:creationId xmlns="" xmlns:a16="http://schemas.microsoft.com/office/drawing/2014/main" id="{2070191C-4093-409C-8FD5-7369A79637AD}"/>
              </a:ext>
            </a:extLst>
          </p:cNvPr>
          <p:cNvSpPr txBox="1">
            <a:spLocks/>
          </p:cNvSpPr>
          <p:nvPr/>
        </p:nvSpPr>
        <p:spPr>
          <a:xfrm>
            <a:off x="1044861" y="2106667"/>
            <a:ext cx="10230262" cy="3736080"/>
          </a:xfrm>
          <a:prstGeom prst="rect">
            <a:avLst/>
          </a:prstGeom>
        </p:spPr>
        <p:txBody>
          <a:bodyPr vert="horz" lIns="91440" tIns="45720" rIns="91440" bIns="45720" rtlCol="0">
            <a:normAutofit/>
          </a:bodyPr>
          <a:lstStyle>
            <a:lvl1pPr marL="0" indent="0" algn="l" defTabSz="914354"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457200">
              <a:lnSpc>
                <a:spcPct val="100000"/>
              </a:lnSpc>
            </a:pPr>
            <a:r>
              <a:rPr lang="zh-CN" altLang="en-US" sz="2000" b="1" dirty="0" smtClean="0">
                <a:latin typeface="Times New Roman" panose="02020603050405020304" pitchFamily="18" charset="0"/>
                <a:ea typeface="宋体" panose="02010600030101010101" pitchFamily="2" charset="-122"/>
              </a:rPr>
              <a:t>该扩展提供检查表的可见性映射和页面级可见性信息的方式，同时提供了对可见性映射进行强制并对其进行重建的函数。</a:t>
            </a:r>
            <a:endParaRPr lang="en-US" altLang="zh-CN" sz="2000" b="1" dirty="0" smtClean="0">
              <a:latin typeface="Times New Roman" panose="02020603050405020304" pitchFamily="18" charset="0"/>
              <a:ea typeface="宋体" panose="02010600030101010101" pitchFamily="2" charset="-122"/>
            </a:endParaRPr>
          </a:p>
          <a:p>
            <a:pPr indent="457200">
              <a:lnSpc>
                <a:spcPct val="100000"/>
              </a:lnSpc>
            </a:pPr>
            <a:r>
              <a:rPr lang="zh-CN" altLang="en-US" sz="2000" b="1" dirty="0" smtClean="0">
                <a:latin typeface="Times New Roman" panose="02020603050405020304" pitchFamily="18" charset="0"/>
                <a:ea typeface="宋体" panose="02010600030101010101" pitchFamily="2" charset="-122"/>
              </a:rPr>
              <a:t>三个不同的位通常用来存储页级可见性信息。</a:t>
            </a:r>
            <a:endParaRPr lang="en-US" altLang="zh-CN" sz="2000" b="1" dirty="0" smtClean="0">
              <a:latin typeface="Times New Roman" panose="02020603050405020304" pitchFamily="18" charset="0"/>
              <a:ea typeface="宋体" panose="02010600030101010101" pitchFamily="2" charset="-122"/>
            </a:endParaRPr>
          </a:p>
          <a:p>
            <a:pPr indent="457200">
              <a:lnSpc>
                <a:spcPct val="100000"/>
              </a:lnSpc>
            </a:pPr>
            <a:r>
              <a:rPr lang="en-US" altLang="zh-CN" sz="2000" b="1" dirty="0" smtClean="0">
                <a:latin typeface="Times New Roman" panose="02020603050405020304" pitchFamily="18" charset="0"/>
                <a:ea typeface="宋体" panose="02010600030101010101" pitchFamily="2" charset="-122"/>
              </a:rPr>
              <a:t>VISIBILITYMAP_ALL_VISIBLE </a:t>
            </a:r>
            <a:r>
              <a:rPr lang="zh-CN" altLang="en-US" sz="2000" b="1" dirty="0" smtClean="0">
                <a:latin typeface="Times New Roman" panose="02020603050405020304" pitchFamily="18" charset="0"/>
                <a:ea typeface="宋体" panose="02010600030101010101" pitchFamily="2" charset="-122"/>
              </a:rPr>
              <a:t>位表明表页面中的每一个元组对于当前和将来的事务都是可见的。</a:t>
            </a:r>
            <a:endParaRPr lang="en-US" altLang="zh-CN" sz="2000" b="1" dirty="0" smtClean="0">
              <a:latin typeface="Times New Roman" panose="02020603050405020304" pitchFamily="18" charset="0"/>
              <a:ea typeface="宋体" panose="02010600030101010101" pitchFamily="2" charset="-122"/>
            </a:endParaRPr>
          </a:p>
          <a:p>
            <a:pPr indent="457200">
              <a:lnSpc>
                <a:spcPct val="100000"/>
              </a:lnSpc>
            </a:pPr>
            <a:r>
              <a:rPr lang="en-US" altLang="zh-CN" sz="2000" b="1" dirty="0" smtClean="0">
                <a:latin typeface="Times New Roman" panose="02020603050405020304" pitchFamily="18" charset="0"/>
                <a:ea typeface="宋体" panose="02010600030101010101" pitchFamily="2" charset="-122"/>
              </a:rPr>
              <a:t>VISIBILITYMAP_ALL_FROZEN </a:t>
            </a:r>
            <a:r>
              <a:rPr lang="zh-CN" altLang="en-US" sz="2000" b="1" dirty="0" smtClean="0">
                <a:latin typeface="Times New Roman" panose="02020603050405020304" pitchFamily="18" charset="0"/>
                <a:ea typeface="宋体" panose="02010600030101010101" pitchFamily="2" charset="-122"/>
              </a:rPr>
              <a:t>位表明表页面中的所有元组是被冻结的，即在元组被</a:t>
            </a:r>
            <a:r>
              <a:rPr lang="en-US" altLang="zh-CN" sz="2000" b="1" dirty="0" smtClean="0">
                <a:latin typeface="Times New Roman" panose="02020603050405020304" pitchFamily="18" charset="0"/>
                <a:ea typeface="宋体" panose="02010600030101010101" pitchFamily="2" charset="-122"/>
              </a:rPr>
              <a:t>INSERT,UPDATE,DELETE</a:t>
            </a:r>
            <a:r>
              <a:rPr lang="zh-CN" altLang="en-US" sz="2000" b="1" dirty="0" smtClean="0">
                <a:latin typeface="Times New Roman" panose="02020603050405020304" pitchFamily="18" charset="0"/>
                <a:ea typeface="宋体" panose="02010600030101010101" pitchFamily="2" charset="-122"/>
              </a:rPr>
              <a:t>或者锁定该页面前，将来不在需要修改的页面。</a:t>
            </a:r>
            <a:endParaRPr lang="en-US" altLang="zh-CN" sz="2000" b="1" dirty="0" smtClean="0">
              <a:latin typeface="Times New Roman" panose="02020603050405020304" pitchFamily="18" charset="0"/>
              <a:ea typeface="宋体" panose="02010600030101010101" pitchFamily="2" charset="-122"/>
            </a:endParaRPr>
          </a:p>
          <a:p>
            <a:pPr indent="457200">
              <a:lnSpc>
                <a:spcPct val="100000"/>
              </a:lnSpc>
            </a:pPr>
            <a:r>
              <a:rPr lang="zh-CN" altLang="en-US" sz="2000" b="1" dirty="0" smtClean="0">
                <a:latin typeface="Times New Roman" panose="02020603050405020304" pitchFamily="18" charset="0"/>
                <a:ea typeface="宋体" panose="02010600030101010101" pitchFamily="2" charset="-122"/>
              </a:rPr>
              <a:t>页头中的</a:t>
            </a:r>
            <a:r>
              <a:rPr lang="en-US" altLang="zh-CN" sz="2000" b="1" dirty="0" smtClean="0">
                <a:latin typeface="Times New Roman" panose="02020603050405020304" pitchFamily="18" charset="0"/>
                <a:ea typeface="宋体" panose="02010600030101010101" pitchFamily="2" charset="-122"/>
              </a:rPr>
              <a:t>PD_ALL_VISIBLE </a:t>
            </a:r>
            <a:r>
              <a:rPr lang="zh-CN" altLang="en-US" sz="2000" b="1" dirty="0" smtClean="0">
                <a:latin typeface="Times New Roman" panose="02020603050405020304" pitchFamily="18" charset="0"/>
                <a:ea typeface="宋体" panose="02010600030101010101" pitchFamily="2" charset="-122"/>
              </a:rPr>
              <a:t>位与 </a:t>
            </a:r>
            <a:r>
              <a:rPr lang="en-US" altLang="zh-CN" sz="2000" b="1" dirty="0" smtClean="0">
                <a:latin typeface="Times New Roman" panose="02020603050405020304" pitchFamily="18" charset="0"/>
                <a:ea typeface="宋体" panose="02010600030101010101" pitchFamily="2" charset="-122"/>
              </a:rPr>
              <a:t>ALL_VISIBLE</a:t>
            </a:r>
            <a:r>
              <a:rPr lang="zh-CN" altLang="en-US" sz="2000" b="1" dirty="0" smtClean="0">
                <a:latin typeface="Times New Roman" panose="02020603050405020304" pitchFamily="18" charset="0"/>
                <a:ea typeface="宋体" panose="02010600030101010101" pitchFamily="2" charset="-122"/>
              </a:rPr>
              <a:t>位相同，只不过其存储在数据页本身。</a:t>
            </a:r>
            <a:endParaRPr lang="zh-CN" altLang="en-US" sz="2000" b="1"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5891030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236220" y="1866901"/>
            <a:ext cx="8778240" cy="2072640"/>
          </a:xfrm>
          <a:prstGeom prst="rect">
            <a:avLst/>
          </a:prstGeom>
        </p:spPr>
        <p:txBody>
          <a:bodyPr vert="horz" lIns="91440" tIns="45720" rIns="91440" bIns="45720" rtlCol="0" anchor="b">
            <a:noAutofit/>
          </a:bodyPr>
          <a:lstStyle>
            <a:lvl1pPr algn="l" defTabSz="914354" rtl="0" eaLnBrk="1" latinLnBrk="0" hangingPunct="1">
              <a:lnSpc>
                <a:spcPct val="90000"/>
              </a:lnSpc>
              <a:spcBef>
                <a:spcPct val="0"/>
              </a:spcBef>
              <a:buNone/>
              <a:defRPr sz="2400" b="1" kern="1200">
                <a:solidFill>
                  <a:schemeClr val="tx1"/>
                </a:solidFill>
                <a:latin typeface="+mj-lt"/>
                <a:ea typeface="+mj-ea"/>
                <a:cs typeface="+mj-cs"/>
              </a:defRPr>
            </a:lvl1pPr>
          </a:lstStyle>
          <a:p>
            <a:pPr>
              <a:lnSpc>
                <a:spcPct val="100000"/>
              </a:lnSpc>
            </a:pPr>
            <a:r>
              <a:rPr lang="en-US" altLang="zh-CN" sz="15000" dirty="0" smtClean="0">
                <a:solidFill>
                  <a:schemeClr val="bg1"/>
                </a:solidFill>
              </a:rPr>
              <a:t>PART</a:t>
            </a:r>
            <a:r>
              <a:rPr lang="en-US" altLang="zh-CN" sz="15000" baseline="0" dirty="0" smtClean="0">
                <a:solidFill>
                  <a:schemeClr val="bg1"/>
                </a:solidFill>
              </a:rPr>
              <a:t> </a:t>
            </a:r>
            <a:r>
              <a:rPr lang="en-US" altLang="zh-CN" sz="15000" baseline="0" dirty="0" smtClean="0">
                <a:solidFill>
                  <a:schemeClr val="bg1"/>
                </a:solidFill>
              </a:rPr>
              <a:t>03</a:t>
            </a:r>
            <a:endParaRPr lang="zh-CN" altLang="en-US" sz="15000" dirty="0">
              <a:solidFill>
                <a:schemeClr val="bg1"/>
              </a:solidFill>
            </a:endParaRPr>
          </a:p>
        </p:txBody>
      </p:sp>
      <p:sp>
        <p:nvSpPr>
          <p:cNvPr id="7" name="文本框 6"/>
          <p:cNvSpPr txBox="1"/>
          <p:nvPr/>
        </p:nvSpPr>
        <p:spPr>
          <a:xfrm>
            <a:off x="1623084" y="4060155"/>
            <a:ext cx="7312486" cy="628955"/>
          </a:xfrm>
          <a:prstGeom prst="rect">
            <a:avLst/>
          </a:prstGeom>
          <a:noFill/>
        </p:spPr>
        <p:txBody>
          <a:bodyPr wrap="square" rtlCol="0">
            <a:spAutoFit/>
          </a:bodyPr>
          <a:lstStyle/>
          <a:p>
            <a:pPr>
              <a:lnSpc>
                <a:spcPct val="120000"/>
              </a:lnSpc>
            </a:pPr>
            <a:r>
              <a:rPr lang="zh-CN" altLang="en-US" sz="3200" b="1" dirty="0" smtClean="0">
                <a:latin typeface="+mj-lt"/>
                <a:ea typeface="+mj-ea"/>
              </a:rPr>
              <a:t>冻结</a:t>
            </a:r>
            <a:endParaRPr lang="zh-CN" altLang="en-US" sz="3200" b="1" dirty="0">
              <a:latin typeface="+mj-lt"/>
              <a:ea typeface="+mj-ea"/>
            </a:endParaRPr>
          </a:p>
        </p:txBody>
      </p:sp>
      <p:sp>
        <p:nvSpPr>
          <p:cNvPr id="8" name="内容占位符 7">
            <a:extLst>
              <a:ext uri="{FF2B5EF4-FFF2-40B4-BE49-F238E27FC236}">
                <a16:creationId xmlns="" xmlns:a16="http://schemas.microsoft.com/office/drawing/2014/main" id="{2070191C-4093-409C-8FD5-7369A79637AD}"/>
              </a:ext>
            </a:extLst>
          </p:cNvPr>
          <p:cNvSpPr txBox="1">
            <a:spLocks/>
          </p:cNvSpPr>
          <p:nvPr/>
        </p:nvSpPr>
        <p:spPr>
          <a:xfrm>
            <a:off x="1623085" y="4699748"/>
            <a:ext cx="7312486" cy="1358152"/>
          </a:xfrm>
          <a:prstGeom prst="rect">
            <a:avLst/>
          </a:prstGeom>
        </p:spPr>
        <p:txBody>
          <a:bodyPr vert="horz" lIns="91440" tIns="45720" rIns="91440" bIns="45720" rtlCol="0">
            <a:normAutofit/>
          </a:bodyPr>
          <a:lstStyle>
            <a:lvl1pPr marL="0" indent="0" algn="l" defTabSz="914354"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altLang="zh-CN" sz="2000" dirty="0" smtClean="0"/>
          </a:p>
        </p:txBody>
      </p:sp>
    </p:spTree>
    <p:extLst>
      <p:ext uri="{BB962C8B-B14F-4D97-AF65-F5344CB8AC3E}">
        <p14:creationId xmlns:p14="http://schemas.microsoft.com/office/powerpoint/2010/main" val="10063744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044860" y="1446904"/>
            <a:ext cx="10230262" cy="632353"/>
          </a:xfrm>
          <a:prstGeom prst="rect">
            <a:avLst/>
          </a:prstGeom>
          <a:noFill/>
        </p:spPr>
        <p:txBody>
          <a:bodyPr wrap="square" rtlCol="0">
            <a:spAutoFit/>
          </a:bodyPr>
          <a:lstStyle/>
          <a:p>
            <a:pPr>
              <a:lnSpc>
                <a:spcPct val="120000"/>
              </a:lnSpc>
            </a:pPr>
            <a:r>
              <a:rPr lang="zh-CN" altLang="en-US" sz="3200" b="1" dirty="0" smtClean="0">
                <a:latin typeface="+mj-lt"/>
                <a:ea typeface="+mj-ea"/>
              </a:rPr>
              <a:t>冻结过程原理</a:t>
            </a:r>
            <a:endParaRPr lang="zh-CN" altLang="en-US" sz="3200" b="1" dirty="0">
              <a:latin typeface="+mj-lt"/>
              <a:ea typeface="+mj-ea"/>
            </a:endParaRPr>
          </a:p>
        </p:txBody>
      </p:sp>
      <p:sp>
        <p:nvSpPr>
          <p:cNvPr id="18" name="内容占位符 7">
            <a:extLst>
              <a:ext uri="{FF2B5EF4-FFF2-40B4-BE49-F238E27FC236}">
                <a16:creationId xmlns="" xmlns:a16="http://schemas.microsoft.com/office/drawing/2014/main" id="{2070191C-4093-409C-8FD5-7369A79637AD}"/>
              </a:ext>
            </a:extLst>
          </p:cNvPr>
          <p:cNvSpPr txBox="1">
            <a:spLocks/>
          </p:cNvSpPr>
          <p:nvPr/>
        </p:nvSpPr>
        <p:spPr>
          <a:xfrm>
            <a:off x="1044860" y="3109618"/>
            <a:ext cx="10230262" cy="3736080"/>
          </a:xfrm>
          <a:prstGeom prst="rect">
            <a:avLst/>
          </a:prstGeom>
        </p:spPr>
        <p:txBody>
          <a:bodyPr vert="horz" lIns="91440" tIns="45720" rIns="91440" bIns="45720" rtlCol="0">
            <a:normAutofit/>
          </a:bodyPr>
          <a:lstStyle>
            <a:lvl1pPr marL="0" indent="0" algn="l" defTabSz="914354"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457200">
              <a:lnSpc>
                <a:spcPct val="100000"/>
              </a:lnSpc>
            </a:pPr>
            <a:r>
              <a:rPr lang="zh-CN" altLang="en-US" sz="2000" b="1" dirty="0" smtClean="0">
                <a:latin typeface="Times New Roman" panose="02020603050405020304" pitchFamily="18" charset="0"/>
                <a:ea typeface="宋体" panose="02010600030101010101" pitchFamily="2" charset="-122"/>
              </a:rPr>
              <a:t>冻结过程有两种：一种是</a:t>
            </a:r>
            <a:r>
              <a:rPr lang="en-US" altLang="zh-CN" sz="2000" b="1" dirty="0" smtClean="0">
                <a:latin typeface="Times New Roman" panose="02020603050405020304" pitchFamily="18" charset="0"/>
                <a:ea typeface="宋体" panose="02010600030101010101" pitchFamily="2" charset="-122"/>
              </a:rPr>
              <a:t>lazy </a:t>
            </a:r>
            <a:r>
              <a:rPr lang="zh-CN" altLang="en-US" sz="2000" b="1" dirty="0" smtClean="0">
                <a:latin typeface="Times New Roman" panose="02020603050405020304" pitchFamily="18" charset="0"/>
                <a:ea typeface="宋体" panose="02010600030101010101" pitchFamily="2" charset="-122"/>
              </a:rPr>
              <a:t>冻结，一种是 </a:t>
            </a:r>
            <a:r>
              <a:rPr lang="en-US" altLang="zh-CN" sz="2000" b="1" dirty="0" smtClean="0">
                <a:latin typeface="Times New Roman" panose="02020603050405020304" pitchFamily="18" charset="0"/>
                <a:ea typeface="宋体" panose="02010600030101010101" pitchFamily="2" charset="-122"/>
              </a:rPr>
              <a:t>aggressive </a:t>
            </a:r>
            <a:r>
              <a:rPr lang="zh-CN" altLang="en-US" sz="2000" b="1" dirty="0" smtClean="0">
                <a:latin typeface="Times New Roman" panose="02020603050405020304" pitchFamily="18" charset="0"/>
                <a:ea typeface="宋体" panose="02010600030101010101" pitchFamily="2" charset="-122"/>
              </a:rPr>
              <a:t>冻结。</a:t>
            </a:r>
            <a:endParaRPr lang="en-US" altLang="zh-CN" sz="2000" b="1" dirty="0" smtClean="0">
              <a:latin typeface="Times New Roman" panose="02020603050405020304" pitchFamily="18" charset="0"/>
              <a:ea typeface="宋体" panose="02010600030101010101" pitchFamily="2" charset="-122"/>
            </a:endParaRPr>
          </a:p>
          <a:p>
            <a:pPr indent="457200">
              <a:lnSpc>
                <a:spcPct val="100000"/>
              </a:lnSpc>
            </a:pPr>
            <a:r>
              <a:rPr lang="zh-CN" altLang="en-US" sz="2000" b="1" dirty="0" smtClean="0">
                <a:latin typeface="Times New Roman" panose="02020603050405020304" pitchFamily="18" charset="0"/>
                <a:ea typeface="宋体" panose="02010600030101010101" pitchFamily="2" charset="-122"/>
              </a:rPr>
              <a:t>在 </a:t>
            </a:r>
            <a:r>
              <a:rPr lang="en-US" altLang="zh-CN" sz="2000" b="1" dirty="0" smtClean="0">
                <a:latin typeface="Times New Roman" panose="02020603050405020304" pitchFamily="18" charset="0"/>
                <a:ea typeface="宋体" panose="02010600030101010101" pitchFamily="2" charset="-122"/>
              </a:rPr>
              <a:t>lazy </a:t>
            </a:r>
            <a:r>
              <a:rPr lang="zh-CN" altLang="en-US" sz="2000" b="1" dirty="0" smtClean="0">
                <a:latin typeface="Times New Roman" panose="02020603050405020304" pitchFamily="18" charset="0"/>
                <a:ea typeface="宋体" panose="02010600030101010101" pitchFamily="2" charset="-122"/>
              </a:rPr>
              <a:t>模式下，冻结过程仅使用表对应的空闲空间映射文件中包含死元组的页面。在</a:t>
            </a:r>
            <a:endParaRPr lang="en-US" altLang="zh-CN" sz="2000" b="1" dirty="0" smtClean="0">
              <a:latin typeface="Times New Roman" panose="02020603050405020304" pitchFamily="18" charset="0"/>
              <a:ea typeface="宋体" panose="02010600030101010101" pitchFamily="2" charset="-122"/>
            </a:endParaRPr>
          </a:p>
          <a:p>
            <a:pPr indent="457200">
              <a:lnSpc>
                <a:spcPct val="100000"/>
              </a:lnSpc>
            </a:pPr>
            <a:r>
              <a:rPr lang="en-US" altLang="zh-CN" sz="2000" b="1" dirty="0" smtClean="0">
                <a:latin typeface="Times New Roman" panose="02020603050405020304" pitchFamily="18" charset="0"/>
                <a:ea typeface="宋体" panose="02010600030101010101" pitchFamily="2" charset="-122"/>
              </a:rPr>
              <a:t>Aggressive </a:t>
            </a:r>
            <a:r>
              <a:rPr lang="zh-CN" altLang="en-US" sz="2000" b="1" dirty="0" smtClean="0">
                <a:latin typeface="Times New Roman" panose="02020603050405020304" pitchFamily="18" charset="0"/>
                <a:ea typeface="宋体" panose="02010600030101010101" pitchFamily="2" charset="-122"/>
              </a:rPr>
              <a:t>模式下，冻结过程会对表的整个页面进行扫描。无论该表页面中是否包含有死元组。并且在可能的情况下才会移除</a:t>
            </a:r>
            <a:r>
              <a:rPr lang="en-US" altLang="zh-CN" sz="2000" b="1" dirty="0" err="1" smtClean="0">
                <a:latin typeface="Times New Roman" panose="02020603050405020304" pitchFamily="18" charset="0"/>
                <a:ea typeface="宋体" panose="02010600030101010101" pitchFamily="2" charset="-122"/>
              </a:rPr>
              <a:t>xact</a:t>
            </a:r>
            <a:r>
              <a:rPr lang="zh-CN" altLang="en-US" sz="2000" b="1" dirty="0" smtClean="0">
                <a:latin typeface="Times New Roman" panose="02020603050405020304" pitchFamily="18" charset="0"/>
                <a:ea typeface="宋体" panose="02010600030101010101" pitchFamily="2" charset="-122"/>
              </a:rPr>
              <a:t>（</a:t>
            </a:r>
            <a:r>
              <a:rPr lang="en-US" altLang="zh-CN" sz="2000" b="1" dirty="0" smtClean="0">
                <a:latin typeface="Times New Roman" panose="02020603050405020304" pitchFamily="18" charset="0"/>
                <a:ea typeface="宋体" panose="02010600030101010101" pitchFamily="2" charset="-122"/>
              </a:rPr>
              <a:t>clog</a:t>
            </a:r>
            <a:r>
              <a:rPr lang="zh-CN" altLang="en-US" sz="2000" b="1" dirty="0" smtClean="0">
                <a:latin typeface="Times New Roman" panose="02020603050405020304" pitchFamily="18" charset="0"/>
                <a:ea typeface="宋体" panose="02010600030101010101" pitchFamily="2" charset="-122"/>
              </a:rPr>
              <a:t>）文件。</a:t>
            </a:r>
            <a:endParaRPr lang="en-US" altLang="zh-CN" sz="2000" b="1" dirty="0" smtClean="0">
              <a:latin typeface="Times New Roman" panose="02020603050405020304" pitchFamily="18" charset="0"/>
              <a:ea typeface="宋体" panose="02010600030101010101" pitchFamily="2" charset="-122"/>
            </a:endParaRPr>
          </a:p>
          <a:p>
            <a:pPr indent="457200">
              <a:lnSpc>
                <a:spcPct val="100000"/>
              </a:lnSpc>
            </a:pPr>
            <a:endParaRPr lang="zh-CN" altLang="en-US" sz="2000" b="1"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8576867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044860" y="1446904"/>
            <a:ext cx="10230262" cy="632353"/>
          </a:xfrm>
          <a:prstGeom prst="rect">
            <a:avLst/>
          </a:prstGeom>
          <a:noFill/>
        </p:spPr>
        <p:txBody>
          <a:bodyPr wrap="square" rtlCol="0">
            <a:spAutoFit/>
          </a:bodyPr>
          <a:lstStyle/>
          <a:p>
            <a:pPr>
              <a:lnSpc>
                <a:spcPct val="120000"/>
              </a:lnSpc>
            </a:pPr>
            <a:r>
              <a:rPr lang="zh-CN" altLang="en-US" sz="3200" b="1" dirty="0" smtClean="0">
                <a:latin typeface="+mj-lt"/>
                <a:ea typeface="+mj-ea"/>
              </a:rPr>
              <a:t>冻结相关概念解释</a:t>
            </a:r>
            <a:endParaRPr lang="zh-CN" altLang="en-US" sz="3200" b="1" dirty="0">
              <a:latin typeface="+mj-lt"/>
              <a:ea typeface="+mj-ea"/>
            </a:endParaRPr>
          </a:p>
        </p:txBody>
      </p:sp>
      <p:sp>
        <p:nvSpPr>
          <p:cNvPr id="18" name="内容占位符 7">
            <a:extLst>
              <a:ext uri="{FF2B5EF4-FFF2-40B4-BE49-F238E27FC236}">
                <a16:creationId xmlns="" xmlns:a16="http://schemas.microsoft.com/office/drawing/2014/main" id="{2070191C-4093-409C-8FD5-7369A79637AD}"/>
              </a:ext>
            </a:extLst>
          </p:cNvPr>
          <p:cNvSpPr txBox="1">
            <a:spLocks/>
          </p:cNvSpPr>
          <p:nvPr/>
        </p:nvSpPr>
        <p:spPr>
          <a:xfrm>
            <a:off x="1044860" y="2079257"/>
            <a:ext cx="10230262" cy="3736080"/>
          </a:xfrm>
          <a:prstGeom prst="rect">
            <a:avLst/>
          </a:prstGeom>
        </p:spPr>
        <p:txBody>
          <a:bodyPr vert="horz" lIns="91440" tIns="45720" rIns="91440" bIns="45720" rtlCol="0">
            <a:normAutofit fontScale="92500" lnSpcReduction="10000"/>
          </a:bodyPr>
          <a:lstStyle>
            <a:lvl1pPr marL="0" indent="0" algn="l" defTabSz="914354"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457200">
              <a:lnSpc>
                <a:spcPct val="100000"/>
              </a:lnSpc>
            </a:pPr>
            <a:r>
              <a:rPr lang="zh-CN" altLang="en-US" sz="2000" b="1" dirty="0" smtClean="0">
                <a:latin typeface="Times New Roman" panose="02020603050405020304" pitchFamily="18" charset="0"/>
                <a:ea typeface="宋体" panose="02010600030101010101" pitchFamily="2" charset="-122"/>
              </a:rPr>
              <a:t>概念在源代码</a:t>
            </a:r>
            <a:r>
              <a:rPr lang="en-US" altLang="zh-CN" sz="2000" b="1" dirty="0" err="1" smtClean="0">
                <a:latin typeface="Times New Roman" panose="02020603050405020304" pitchFamily="18" charset="0"/>
                <a:ea typeface="宋体" panose="02010600030101010101" pitchFamily="2" charset="-122"/>
              </a:rPr>
              <a:t>src</a:t>
            </a:r>
            <a:r>
              <a:rPr lang="en-US" altLang="zh-CN" sz="2000" b="1" dirty="0" smtClean="0">
                <a:latin typeface="Times New Roman" panose="02020603050405020304" pitchFamily="18" charset="0"/>
                <a:ea typeface="宋体" panose="02010600030101010101" pitchFamily="2" charset="-122"/>
              </a:rPr>
              <a:t>/backend/commands/vacuum.c:859</a:t>
            </a:r>
            <a:r>
              <a:rPr lang="zh-CN" altLang="en-US" sz="2000" b="1" dirty="0" smtClean="0">
                <a:latin typeface="Times New Roman" panose="02020603050405020304" pitchFamily="18" charset="0"/>
                <a:ea typeface="宋体" panose="02010600030101010101" pitchFamily="2" charset="-122"/>
              </a:rPr>
              <a:t>行</a:t>
            </a:r>
            <a:r>
              <a:rPr lang="en-US" altLang="zh-CN" sz="2000" b="1" dirty="0" err="1" smtClean="0">
                <a:latin typeface="Times New Roman" panose="02020603050405020304" pitchFamily="18" charset="0"/>
                <a:ea typeface="宋体" panose="02010600030101010101" pitchFamily="2" charset="-122"/>
              </a:rPr>
              <a:t>vacuum_set_xid_limits</a:t>
            </a:r>
            <a:r>
              <a:rPr lang="en-US" altLang="zh-CN" sz="2000" b="1" dirty="0" smtClean="0">
                <a:latin typeface="Times New Roman" panose="02020603050405020304" pitchFamily="18" charset="0"/>
                <a:ea typeface="宋体" panose="02010600030101010101" pitchFamily="2" charset="-122"/>
              </a:rPr>
              <a:t>()</a:t>
            </a:r>
            <a:r>
              <a:rPr lang="zh-CN" altLang="en-US" sz="2000" b="1" dirty="0" smtClean="0">
                <a:latin typeface="Times New Roman" panose="02020603050405020304" pitchFamily="18" charset="0"/>
                <a:ea typeface="宋体" panose="02010600030101010101" pitchFamily="2" charset="-122"/>
              </a:rPr>
              <a:t>中描述</a:t>
            </a:r>
            <a:endParaRPr lang="en-US" altLang="zh-CN" sz="2000" b="1" dirty="0" smtClean="0">
              <a:latin typeface="Times New Roman" panose="02020603050405020304" pitchFamily="18" charset="0"/>
              <a:ea typeface="宋体" panose="02010600030101010101" pitchFamily="2" charset="-122"/>
            </a:endParaRPr>
          </a:p>
          <a:p>
            <a:pPr indent="457200">
              <a:lnSpc>
                <a:spcPct val="100000"/>
              </a:lnSpc>
            </a:pPr>
            <a:r>
              <a:rPr lang="en-US" altLang="zh-CN" sz="2000" b="1" dirty="0" err="1" smtClean="0">
                <a:solidFill>
                  <a:srgbClr val="92D050"/>
                </a:solidFill>
                <a:latin typeface="Times New Roman" panose="02020603050405020304" pitchFamily="18" charset="0"/>
                <a:ea typeface="宋体" panose="02010600030101010101" pitchFamily="2" charset="-122"/>
              </a:rPr>
              <a:t>oldestXmin</a:t>
            </a:r>
            <a:r>
              <a:rPr lang="en-US" altLang="zh-CN" sz="2000" b="1" dirty="0" smtClean="0">
                <a:latin typeface="Times New Roman" panose="02020603050405020304" pitchFamily="18" charset="0"/>
                <a:ea typeface="宋体" panose="02010600030101010101" pitchFamily="2" charset="-122"/>
              </a:rPr>
              <a:t>:</a:t>
            </a:r>
            <a:r>
              <a:rPr lang="zh-CN" altLang="en-US" sz="2000" b="1" dirty="0" smtClean="0">
                <a:latin typeface="Times New Roman" panose="02020603050405020304" pitchFamily="18" charset="0"/>
                <a:ea typeface="宋体" panose="02010600030101010101" pitchFamily="2" charset="-122"/>
              </a:rPr>
              <a:t>用来区分元组是</a:t>
            </a:r>
            <a:r>
              <a:rPr lang="en-US" altLang="zh-CN" sz="2000" b="1" dirty="0" smtClean="0">
                <a:latin typeface="Times New Roman" panose="02020603050405020304" pitchFamily="18" charset="0"/>
                <a:ea typeface="宋体" panose="02010600030101010101" pitchFamily="2" charset="-122"/>
              </a:rPr>
              <a:t>DEAD</a:t>
            </a:r>
            <a:r>
              <a:rPr lang="zh-CN" altLang="en-US" sz="2000" b="1" dirty="0" smtClean="0">
                <a:latin typeface="Times New Roman" panose="02020603050405020304" pitchFamily="18" charset="0"/>
                <a:ea typeface="宋体" panose="02010600030101010101" pitchFamily="2" charset="-122"/>
              </a:rPr>
              <a:t>或者是</a:t>
            </a:r>
            <a:r>
              <a:rPr lang="en-US" altLang="zh-CN" sz="2000" b="1" dirty="0" smtClean="0">
                <a:latin typeface="Times New Roman" panose="02020603050405020304" pitchFamily="18" charset="0"/>
                <a:ea typeface="宋体" panose="02010600030101010101" pitchFamily="2" charset="-122"/>
              </a:rPr>
              <a:t>RECENTLY_DEAD</a:t>
            </a:r>
            <a:r>
              <a:rPr lang="zh-CN" altLang="en-US" sz="2000" b="1" dirty="0" smtClean="0">
                <a:latin typeface="Times New Roman" panose="02020603050405020304" pitchFamily="18" charset="0"/>
                <a:ea typeface="宋体" panose="02010600030101010101" pitchFamily="2" charset="-122"/>
              </a:rPr>
              <a:t>的截断值</a:t>
            </a:r>
            <a:endParaRPr lang="en-US" altLang="zh-CN" sz="2000" b="1" dirty="0" smtClean="0">
              <a:latin typeface="Times New Roman" panose="02020603050405020304" pitchFamily="18" charset="0"/>
              <a:ea typeface="宋体" panose="02010600030101010101" pitchFamily="2" charset="-122"/>
            </a:endParaRPr>
          </a:p>
          <a:p>
            <a:pPr indent="457200">
              <a:lnSpc>
                <a:spcPct val="100000"/>
              </a:lnSpc>
            </a:pPr>
            <a:r>
              <a:rPr lang="en-US" altLang="zh-CN" sz="2000" b="1" dirty="0" err="1" smtClean="0">
                <a:solidFill>
                  <a:srgbClr val="92D050"/>
                </a:solidFill>
                <a:latin typeface="Times New Roman" panose="02020603050405020304" pitchFamily="18" charset="0"/>
                <a:ea typeface="宋体" panose="02010600030101010101" pitchFamily="2" charset="-122"/>
              </a:rPr>
              <a:t>frozenLimit</a:t>
            </a:r>
            <a:r>
              <a:rPr lang="en-US" altLang="zh-CN" sz="2000" b="1" dirty="0" smtClean="0">
                <a:latin typeface="Times New Roman" panose="02020603050405020304" pitchFamily="18" charset="0"/>
                <a:ea typeface="宋体" panose="02010600030101010101" pitchFamily="2" charset="-122"/>
              </a:rPr>
              <a:t>:</a:t>
            </a:r>
            <a:r>
              <a:rPr lang="zh-CN" altLang="en-US" sz="2000" b="1" dirty="0" smtClean="0">
                <a:latin typeface="Times New Roman" panose="02020603050405020304" pitchFamily="18" charset="0"/>
                <a:ea typeface="宋体" panose="02010600030101010101" pitchFamily="2" charset="-122"/>
              </a:rPr>
              <a:t>在</a:t>
            </a:r>
            <a:r>
              <a:rPr lang="en-US" altLang="zh-CN" sz="2000" b="1" dirty="0" smtClean="0">
                <a:latin typeface="Times New Roman" panose="02020603050405020304" pitchFamily="18" charset="0"/>
                <a:ea typeface="宋体" panose="02010600030101010101" pitchFamily="2" charset="-122"/>
              </a:rPr>
              <a:t>VACUUM</a:t>
            </a:r>
            <a:r>
              <a:rPr lang="zh-CN" altLang="en-US" sz="2000" b="1" dirty="0" smtClean="0">
                <a:latin typeface="Times New Roman" panose="02020603050405020304" pitchFamily="18" charset="0"/>
                <a:ea typeface="宋体" panose="02010600030101010101" pitchFamily="2" charset="-122"/>
              </a:rPr>
              <a:t>期间，所有的</a:t>
            </a:r>
            <a:r>
              <a:rPr lang="en-US" altLang="zh-CN" sz="2000" b="1" dirty="0" err="1" smtClean="0">
                <a:latin typeface="Times New Roman" panose="02020603050405020304" pitchFamily="18" charset="0"/>
                <a:ea typeface="宋体" panose="02010600030101010101" pitchFamily="2" charset="-122"/>
              </a:rPr>
              <a:t>xids</a:t>
            </a:r>
            <a:r>
              <a:rPr lang="zh-CN" altLang="en-US" sz="2000" b="1" dirty="0" smtClean="0">
                <a:latin typeface="Times New Roman" panose="02020603050405020304" pitchFamily="18" charset="0"/>
                <a:ea typeface="宋体" panose="02010600030101010101" pitchFamily="2" charset="-122"/>
              </a:rPr>
              <a:t>低于该</a:t>
            </a:r>
            <a:r>
              <a:rPr lang="en-US" altLang="zh-CN" sz="2000" b="1" dirty="0" err="1" smtClean="0">
                <a:latin typeface="Times New Roman" panose="02020603050405020304" pitchFamily="18" charset="0"/>
                <a:ea typeface="宋体" panose="02010600030101010101" pitchFamily="2" charset="-122"/>
              </a:rPr>
              <a:t>xid</a:t>
            </a:r>
            <a:r>
              <a:rPr lang="en-US" altLang="zh-CN" sz="2000" b="1" dirty="0" smtClean="0">
                <a:latin typeface="Times New Roman" panose="02020603050405020304" pitchFamily="18" charset="0"/>
                <a:ea typeface="宋体" panose="02010600030101010101" pitchFamily="2" charset="-122"/>
              </a:rPr>
              <a:t> </a:t>
            </a:r>
            <a:r>
              <a:rPr lang="zh-CN" altLang="en-US" sz="2000" b="1" dirty="0" smtClean="0">
                <a:latin typeface="Times New Roman" panose="02020603050405020304" pitchFamily="18" charset="0"/>
                <a:ea typeface="宋体" panose="02010600030101010101" pitchFamily="2" charset="-122"/>
              </a:rPr>
              <a:t>的都将使用</a:t>
            </a:r>
            <a:r>
              <a:rPr lang="en-US" altLang="zh-CN" sz="2000" b="1" dirty="0" err="1" smtClean="0">
                <a:latin typeface="Times New Roman" panose="02020603050405020304" pitchFamily="18" charset="0"/>
                <a:ea typeface="宋体" panose="02010600030101010101" pitchFamily="2" charset="-122"/>
              </a:rPr>
              <a:t>frozenLimit</a:t>
            </a:r>
            <a:r>
              <a:rPr lang="zh-CN" altLang="en-US" sz="2000" b="1" dirty="0" smtClean="0">
                <a:latin typeface="Times New Roman" panose="02020603050405020304" pitchFamily="18" charset="0"/>
                <a:ea typeface="宋体" panose="02010600030101010101" pitchFamily="2" charset="-122"/>
              </a:rPr>
              <a:t>替换，即冻结该</a:t>
            </a:r>
            <a:r>
              <a:rPr lang="en-US" altLang="zh-CN" sz="2000" b="1" dirty="0" err="1" smtClean="0">
                <a:latin typeface="Times New Roman" panose="02020603050405020304" pitchFamily="18" charset="0"/>
                <a:ea typeface="宋体" panose="02010600030101010101" pitchFamily="2" charset="-122"/>
              </a:rPr>
              <a:t>xid</a:t>
            </a:r>
            <a:r>
              <a:rPr lang="zh-CN" altLang="en-US" sz="2000" b="1" dirty="0" smtClean="0">
                <a:latin typeface="Times New Roman" panose="02020603050405020304" pitchFamily="18" charset="0"/>
                <a:ea typeface="宋体" panose="02010600030101010101" pitchFamily="2" charset="-122"/>
              </a:rPr>
              <a:t>。</a:t>
            </a:r>
            <a:endParaRPr lang="en-US" altLang="zh-CN" sz="2000" b="1" dirty="0" smtClean="0">
              <a:latin typeface="Times New Roman" panose="02020603050405020304" pitchFamily="18" charset="0"/>
              <a:ea typeface="宋体" panose="02010600030101010101" pitchFamily="2" charset="-122"/>
            </a:endParaRPr>
          </a:p>
          <a:p>
            <a:pPr indent="457200">
              <a:lnSpc>
                <a:spcPct val="100000"/>
              </a:lnSpc>
            </a:pPr>
            <a:r>
              <a:rPr lang="en-US" altLang="zh-CN" sz="2000" b="1" dirty="0" err="1" smtClean="0">
                <a:solidFill>
                  <a:srgbClr val="92D050"/>
                </a:solidFill>
                <a:latin typeface="Times New Roman" panose="02020603050405020304" pitchFamily="18" charset="0"/>
                <a:ea typeface="宋体" panose="02010600030101010101" pitchFamily="2" charset="-122"/>
              </a:rPr>
              <a:t>xidFullScanLimit</a:t>
            </a:r>
            <a:r>
              <a:rPr lang="en-US" altLang="zh-CN" sz="2000" b="1" dirty="0" smtClean="0">
                <a:latin typeface="Times New Roman" panose="02020603050405020304" pitchFamily="18" charset="0"/>
                <a:ea typeface="宋体" panose="02010600030101010101" pitchFamily="2" charset="-122"/>
              </a:rPr>
              <a:t>:</a:t>
            </a:r>
            <a:r>
              <a:rPr lang="zh-CN" altLang="en-US" sz="2000" b="1" dirty="0" smtClean="0">
                <a:latin typeface="Times New Roman" panose="02020603050405020304" pitchFamily="18" charset="0"/>
                <a:ea typeface="宋体" panose="02010600030101010101" pitchFamily="2" charset="-122"/>
              </a:rPr>
              <a:t>根据 </a:t>
            </a:r>
            <a:r>
              <a:rPr lang="en-US" altLang="zh-CN" sz="2000" b="1" dirty="0" err="1" smtClean="0">
                <a:latin typeface="Times New Roman" panose="02020603050405020304" pitchFamily="18" charset="0"/>
                <a:ea typeface="宋体" panose="02010600030101010101" pitchFamily="2" charset="-122"/>
              </a:rPr>
              <a:t>table_freeze_age</a:t>
            </a:r>
            <a:r>
              <a:rPr lang="zh-CN" altLang="en-US" sz="2000" b="1" dirty="0" smtClean="0">
                <a:latin typeface="Times New Roman" panose="02020603050405020304" pitchFamily="18" charset="0"/>
                <a:ea typeface="宋体" panose="02010600030101010101" pitchFamily="2" charset="-122"/>
              </a:rPr>
              <a:t>参数计算，表示最小的</a:t>
            </a:r>
            <a:r>
              <a:rPr lang="en-US" altLang="zh-CN" sz="2000" b="1" dirty="0" err="1" smtClean="0">
                <a:latin typeface="Times New Roman" panose="02020603050405020304" pitchFamily="18" charset="0"/>
                <a:ea typeface="宋体" panose="02010600030101010101" pitchFamily="2" charset="-122"/>
              </a:rPr>
              <a:t>xid</a:t>
            </a:r>
            <a:r>
              <a:rPr lang="zh-CN" altLang="en-US" sz="2000" b="1" dirty="0" smtClean="0">
                <a:latin typeface="Times New Roman" panose="02020603050405020304" pitchFamily="18" charset="0"/>
                <a:ea typeface="宋体" panose="02010600030101010101" pitchFamily="2" charset="-122"/>
              </a:rPr>
              <a:t>值。若</a:t>
            </a:r>
            <a:r>
              <a:rPr lang="en-US" altLang="zh-CN" sz="2000" b="1" dirty="0" err="1" smtClean="0">
                <a:latin typeface="Times New Roman" panose="02020603050405020304" pitchFamily="18" charset="0"/>
                <a:ea typeface="宋体" panose="02010600030101010101" pitchFamily="2" charset="-122"/>
              </a:rPr>
              <a:t>relforzenxid</a:t>
            </a:r>
            <a:r>
              <a:rPr lang="zh-CN" altLang="en-US" sz="2000" b="1" dirty="0" smtClean="0">
                <a:latin typeface="Times New Roman" panose="02020603050405020304" pitchFamily="18" charset="0"/>
                <a:ea typeface="宋体" panose="02010600030101010101" pitchFamily="2" charset="-122"/>
              </a:rPr>
              <a:t>大于该表的表都会被</a:t>
            </a:r>
            <a:r>
              <a:rPr lang="en-US" altLang="zh-CN" sz="2000" b="1" dirty="0" smtClean="0">
                <a:latin typeface="Times New Roman" panose="02020603050405020304" pitchFamily="18" charset="0"/>
                <a:ea typeface="宋体" panose="02010600030101010101" pitchFamily="2" charset="-122"/>
              </a:rPr>
              <a:t>VACUUM</a:t>
            </a:r>
            <a:r>
              <a:rPr lang="zh-CN" altLang="en-US" sz="2000" b="1" dirty="0" smtClean="0">
                <a:latin typeface="Times New Roman" panose="02020603050405020304" pitchFamily="18" charset="0"/>
                <a:ea typeface="宋体" panose="02010600030101010101" pitchFamily="2" charset="-122"/>
              </a:rPr>
              <a:t>，以此来冻结整个表中的元组。小于此值的表只扫描</a:t>
            </a:r>
            <a:r>
              <a:rPr lang="en-US" altLang="zh-CN" sz="2000" b="1" dirty="0" smtClean="0">
                <a:latin typeface="Times New Roman" panose="02020603050405020304" pitchFamily="18" charset="0"/>
                <a:ea typeface="宋体" panose="02010600030101010101" pitchFamily="2" charset="-122"/>
              </a:rPr>
              <a:t>VM</a:t>
            </a:r>
            <a:r>
              <a:rPr lang="zh-CN" altLang="en-US" sz="2000" b="1" dirty="0" smtClean="0">
                <a:latin typeface="Times New Roman" panose="02020603050405020304" pitchFamily="18" charset="0"/>
                <a:ea typeface="宋体" panose="02010600030101010101" pitchFamily="2" charset="-122"/>
              </a:rPr>
              <a:t>包含死元组的页面。</a:t>
            </a:r>
            <a:endParaRPr lang="en-US" altLang="zh-CN" sz="2000" b="1" dirty="0" smtClean="0">
              <a:latin typeface="Times New Roman" panose="02020603050405020304" pitchFamily="18" charset="0"/>
              <a:ea typeface="宋体" panose="02010600030101010101" pitchFamily="2" charset="-122"/>
            </a:endParaRPr>
          </a:p>
          <a:p>
            <a:pPr indent="457200">
              <a:lnSpc>
                <a:spcPct val="100000"/>
              </a:lnSpc>
            </a:pPr>
            <a:r>
              <a:rPr lang="en-US" altLang="zh-CN" sz="2000" b="1" dirty="0" err="1" smtClean="0">
                <a:solidFill>
                  <a:srgbClr val="92D050"/>
                </a:solidFill>
                <a:latin typeface="Times New Roman" panose="02020603050405020304" pitchFamily="18" charset="0"/>
                <a:ea typeface="宋体" panose="02010600030101010101" pitchFamily="2" charset="-122"/>
              </a:rPr>
              <a:t>multiXactCutoff</a:t>
            </a:r>
            <a:r>
              <a:rPr lang="en-US" altLang="zh-CN" sz="2000" b="1" dirty="0" smtClean="0">
                <a:latin typeface="Times New Roman" panose="02020603050405020304" pitchFamily="18" charset="0"/>
                <a:ea typeface="宋体" panose="02010600030101010101" pitchFamily="2" charset="-122"/>
              </a:rPr>
              <a:t>:</a:t>
            </a:r>
            <a:r>
              <a:rPr lang="zh-CN" altLang="en-US" sz="2000" b="1" dirty="0" smtClean="0">
                <a:latin typeface="Times New Roman" panose="02020603050405020304" pitchFamily="18" charset="0"/>
                <a:ea typeface="宋体" panose="02010600030101010101" pitchFamily="2" charset="-122"/>
              </a:rPr>
              <a:t>对低于该值的</a:t>
            </a:r>
            <a:r>
              <a:rPr lang="en-US" altLang="zh-CN" sz="2000" b="1" dirty="0" err="1" smtClean="0">
                <a:latin typeface="Times New Roman" panose="02020603050405020304" pitchFamily="18" charset="0"/>
                <a:ea typeface="宋体" panose="02010600030101010101" pitchFamily="2" charset="-122"/>
              </a:rPr>
              <a:t>xid</a:t>
            </a:r>
            <a:r>
              <a:rPr lang="zh-CN" altLang="en-US" sz="2000" b="1" dirty="0" smtClean="0">
                <a:latin typeface="Times New Roman" panose="02020603050405020304" pitchFamily="18" charset="0"/>
                <a:ea typeface="宋体" panose="02010600030101010101" pitchFamily="2" charset="-122"/>
              </a:rPr>
              <a:t>，从</a:t>
            </a:r>
            <a:r>
              <a:rPr lang="en-US" altLang="zh-CN" sz="2000" b="1" dirty="0" err="1" smtClean="0">
                <a:latin typeface="Times New Roman" panose="02020603050405020304" pitchFamily="18" charset="0"/>
                <a:ea typeface="宋体" panose="02010600030101010101" pitchFamily="2" charset="-122"/>
              </a:rPr>
              <a:t>xmax</a:t>
            </a:r>
            <a:r>
              <a:rPr lang="zh-CN" altLang="en-US" sz="2000" b="1" dirty="0" smtClean="0">
                <a:latin typeface="Times New Roman" panose="02020603050405020304" pitchFamily="18" charset="0"/>
                <a:ea typeface="宋体" panose="02010600030101010101" pitchFamily="2" charset="-122"/>
              </a:rPr>
              <a:t>中移除所有的</a:t>
            </a:r>
            <a:r>
              <a:rPr lang="en-US" altLang="zh-CN" sz="2000" b="1" dirty="0" err="1" smtClean="0">
                <a:latin typeface="Times New Roman" panose="02020603050405020304" pitchFamily="18" charset="0"/>
                <a:ea typeface="宋体" panose="02010600030101010101" pitchFamily="2" charset="-122"/>
              </a:rPr>
              <a:t>multixactids</a:t>
            </a:r>
            <a:endParaRPr lang="en-US" altLang="zh-CN" sz="2000" b="1" dirty="0" smtClean="0">
              <a:latin typeface="Times New Roman" panose="02020603050405020304" pitchFamily="18" charset="0"/>
              <a:ea typeface="宋体" panose="02010600030101010101" pitchFamily="2" charset="-122"/>
            </a:endParaRPr>
          </a:p>
          <a:p>
            <a:pPr indent="457200">
              <a:lnSpc>
                <a:spcPct val="100000"/>
              </a:lnSpc>
            </a:pPr>
            <a:r>
              <a:rPr lang="en-US" altLang="zh-CN" sz="2000" b="1" dirty="0" err="1" smtClean="0">
                <a:solidFill>
                  <a:srgbClr val="92D050"/>
                </a:solidFill>
                <a:latin typeface="Times New Roman" panose="02020603050405020304" pitchFamily="18" charset="0"/>
                <a:ea typeface="宋体" panose="02010600030101010101" pitchFamily="2" charset="-122"/>
              </a:rPr>
              <a:t>mxactFullScanLimit</a:t>
            </a:r>
            <a:r>
              <a:rPr lang="en-US" altLang="zh-CN" sz="2000" b="1" dirty="0" smtClean="0">
                <a:latin typeface="Times New Roman" panose="02020603050405020304" pitchFamily="18" charset="0"/>
                <a:ea typeface="宋体" panose="02010600030101010101" pitchFamily="2" charset="-122"/>
              </a:rPr>
              <a:t>:</a:t>
            </a:r>
            <a:r>
              <a:rPr lang="zh-CN" altLang="en-US" sz="2000" b="1" dirty="0" smtClean="0">
                <a:latin typeface="Times New Roman" panose="02020603050405020304" pitchFamily="18" charset="0"/>
                <a:ea typeface="宋体" panose="02010600030101010101" pitchFamily="2" charset="-122"/>
              </a:rPr>
              <a:t>与</a:t>
            </a:r>
            <a:r>
              <a:rPr lang="en-US" altLang="zh-CN" sz="2000" b="1" dirty="0" err="1" smtClean="0">
                <a:latin typeface="Times New Roman" panose="02020603050405020304" pitchFamily="18" charset="0"/>
                <a:ea typeface="宋体" panose="02010600030101010101" pitchFamily="2" charset="-122"/>
              </a:rPr>
              <a:t>xidFullScanlimit</a:t>
            </a:r>
            <a:r>
              <a:rPr lang="zh-CN" altLang="en-US" sz="2000" b="1" dirty="0" smtClean="0">
                <a:latin typeface="Times New Roman" panose="02020603050405020304" pitchFamily="18" charset="0"/>
                <a:ea typeface="宋体" panose="02010600030101010101" pitchFamily="2" charset="-122"/>
              </a:rPr>
              <a:t>类似。</a:t>
            </a:r>
            <a:endParaRPr lang="en-US" altLang="zh-CN" sz="2000" b="1" dirty="0" smtClean="0">
              <a:latin typeface="Times New Roman" panose="02020603050405020304" pitchFamily="18" charset="0"/>
              <a:ea typeface="宋体" panose="02010600030101010101" pitchFamily="2" charset="-122"/>
            </a:endParaRPr>
          </a:p>
          <a:p>
            <a:pPr indent="457200">
              <a:lnSpc>
                <a:spcPct val="100000"/>
              </a:lnSpc>
            </a:pPr>
            <a:r>
              <a:rPr lang="zh-CN" altLang="en-US" sz="2000" b="1" dirty="0" smtClean="0">
                <a:latin typeface="Times New Roman" panose="02020603050405020304" pitchFamily="18" charset="0"/>
                <a:ea typeface="宋体" panose="02010600030101010101" pitchFamily="2" charset="-122"/>
              </a:rPr>
              <a:t>补充：对于</a:t>
            </a:r>
            <a:r>
              <a:rPr lang="en-US" altLang="zh-CN" sz="2000" b="1" dirty="0" err="1" smtClean="0">
                <a:latin typeface="Times New Roman" panose="02020603050405020304" pitchFamily="18" charset="0"/>
                <a:ea typeface="宋体" panose="02010600030101010101" pitchFamily="2" charset="-122"/>
              </a:rPr>
              <a:t>oldestXmin</a:t>
            </a:r>
            <a:r>
              <a:rPr lang="en-US" altLang="zh-CN" sz="2000" b="1" dirty="0" smtClean="0">
                <a:latin typeface="Times New Roman" panose="02020603050405020304" pitchFamily="18" charset="0"/>
                <a:ea typeface="宋体" panose="02010600030101010101" pitchFamily="2" charset="-122"/>
              </a:rPr>
              <a:t> </a:t>
            </a:r>
            <a:r>
              <a:rPr lang="zh-CN" altLang="en-US" sz="2000" b="1" dirty="0" smtClean="0">
                <a:latin typeface="Times New Roman" panose="02020603050405020304" pitchFamily="18" charset="0"/>
                <a:ea typeface="宋体" panose="02010600030101010101" pitchFamily="2" charset="-122"/>
              </a:rPr>
              <a:t>可以参考源代码 </a:t>
            </a:r>
            <a:r>
              <a:rPr lang="en-US" altLang="zh-CN" sz="2000" b="1" dirty="0" err="1" smtClean="0">
                <a:latin typeface="Times New Roman" panose="02020603050405020304" pitchFamily="18" charset="0"/>
                <a:ea typeface="宋体" panose="02010600030101010101" pitchFamily="2" charset="-122"/>
              </a:rPr>
              <a:t>src</a:t>
            </a:r>
            <a:r>
              <a:rPr lang="en-US" altLang="zh-CN" sz="2000" b="1" dirty="0" smtClean="0">
                <a:latin typeface="Times New Roman" panose="02020603050405020304" pitchFamily="18" charset="0"/>
                <a:ea typeface="宋体" panose="02010600030101010101" pitchFamily="2" charset="-122"/>
              </a:rPr>
              <a:t>/backend/access/heap/heapam_visibility.c:1150</a:t>
            </a:r>
            <a:r>
              <a:rPr lang="zh-CN" altLang="en-US" sz="2000" b="1" dirty="0" smtClean="0">
                <a:latin typeface="Times New Roman" panose="02020603050405020304" pitchFamily="18" charset="0"/>
                <a:ea typeface="宋体" panose="02010600030101010101" pitchFamily="2" charset="-122"/>
              </a:rPr>
              <a:t>行中的描述</a:t>
            </a:r>
            <a:endParaRPr lang="zh-CN" altLang="en-US" sz="2000" b="1"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2892681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044860" y="1446904"/>
            <a:ext cx="10230262" cy="632353"/>
          </a:xfrm>
          <a:prstGeom prst="rect">
            <a:avLst/>
          </a:prstGeom>
          <a:noFill/>
        </p:spPr>
        <p:txBody>
          <a:bodyPr wrap="square" rtlCol="0">
            <a:spAutoFit/>
          </a:bodyPr>
          <a:lstStyle/>
          <a:p>
            <a:pPr>
              <a:lnSpc>
                <a:spcPct val="120000"/>
              </a:lnSpc>
            </a:pPr>
            <a:r>
              <a:rPr lang="zh-CN" altLang="en-US" sz="3200" b="1" dirty="0" smtClean="0">
                <a:latin typeface="+mj-lt"/>
                <a:ea typeface="+mj-ea"/>
              </a:rPr>
              <a:t>冻结相关概念解释</a:t>
            </a:r>
            <a:endParaRPr lang="zh-CN" altLang="en-US" sz="3200" b="1" dirty="0">
              <a:latin typeface="+mj-lt"/>
              <a:ea typeface="+mj-ea"/>
            </a:endParaRPr>
          </a:p>
        </p:txBody>
      </p:sp>
      <p:sp>
        <p:nvSpPr>
          <p:cNvPr id="18" name="内容占位符 7">
            <a:extLst>
              <a:ext uri="{FF2B5EF4-FFF2-40B4-BE49-F238E27FC236}">
                <a16:creationId xmlns="" xmlns:a16="http://schemas.microsoft.com/office/drawing/2014/main" id="{2070191C-4093-409C-8FD5-7369A79637AD}"/>
              </a:ext>
            </a:extLst>
          </p:cNvPr>
          <p:cNvSpPr txBox="1">
            <a:spLocks/>
          </p:cNvSpPr>
          <p:nvPr/>
        </p:nvSpPr>
        <p:spPr>
          <a:xfrm>
            <a:off x="1044860" y="2836001"/>
            <a:ext cx="10230262" cy="3736080"/>
          </a:xfrm>
          <a:prstGeom prst="rect">
            <a:avLst/>
          </a:prstGeom>
        </p:spPr>
        <p:txBody>
          <a:bodyPr vert="horz" lIns="91440" tIns="45720" rIns="91440" bIns="45720" rtlCol="0">
            <a:normAutofit/>
          </a:bodyPr>
          <a:lstStyle>
            <a:lvl1pPr marL="0" indent="0" algn="l" defTabSz="914354"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457200">
              <a:lnSpc>
                <a:spcPct val="100000"/>
              </a:lnSpc>
            </a:pPr>
            <a:r>
              <a:rPr lang="en-US" altLang="zh-CN" sz="2000" b="1" dirty="0" err="1" smtClean="0">
                <a:latin typeface="Times New Roman" panose="02020603050405020304" pitchFamily="18" charset="0"/>
                <a:ea typeface="宋体" panose="02010600030101010101" pitchFamily="2" charset="-122"/>
              </a:rPr>
              <a:t>freezeLimit_txid</a:t>
            </a:r>
            <a:r>
              <a:rPr lang="zh-CN" altLang="en-US" sz="2000" b="1" dirty="0" smtClean="0">
                <a:latin typeface="Times New Roman" panose="02020603050405020304" pitchFamily="18" charset="0"/>
                <a:ea typeface="宋体" panose="02010600030101010101" pitchFamily="2" charset="-122"/>
              </a:rPr>
              <a:t>计算：</a:t>
            </a:r>
            <a:r>
              <a:rPr lang="en-US" altLang="zh-CN" sz="2000" b="1" dirty="0" err="1" smtClean="0">
                <a:latin typeface="Times New Roman" panose="02020603050405020304" pitchFamily="18" charset="0"/>
                <a:ea typeface="宋体" panose="02010600030101010101" pitchFamily="2" charset="-122"/>
              </a:rPr>
              <a:t>src</a:t>
            </a:r>
            <a:r>
              <a:rPr lang="en-US" altLang="zh-CN" sz="2000" b="1" dirty="0" smtClean="0">
                <a:latin typeface="Times New Roman" panose="02020603050405020304" pitchFamily="18" charset="0"/>
                <a:ea typeface="宋体" panose="02010600030101010101" pitchFamily="2" charset="-122"/>
              </a:rPr>
              <a:t>/backend/commands/vacuum.c:929 </a:t>
            </a:r>
            <a:r>
              <a:rPr lang="zh-CN" altLang="en-US" sz="2000" b="1" dirty="0" smtClean="0">
                <a:latin typeface="Times New Roman" panose="02020603050405020304" pitchFamily="18" charset="0"/>
                <a:ea typeface="宋体" panose="02010600030101010101" pitchFamily="2" charset="-122"/>
              </a:rPr>
              <a:t>行</a:t>
            </a:r>
            <a:endParaRPr lang="en-US" altLang="zh-CN" sz="2000" b="1" dirty="0" smtClean="0">
              <a:latin typeface="Times New Roman" panose="02020603050405020304" pitchFamily="18" charset="0"/>
              <a:ea typeface="宋体" panose="02010600030101010101" pitchFamily="2" charset="-122"/>
            </a:endParaRPr>
          </a:p>
          <a:p>
            <a:pPr indent="457200">
              <a:lnSpc>
                <a:spcPct val="100000"/>
              </a:lnSpc>
            </a:pPr>
            <a:r>
              <a:rPr lang="en-US" altLang="zh-CN" sz="2000" b="1" dirty="0" smtClean="0">
                <a:latin typeface="Times New Roman" panose="02020603050405020304" pitchFamily="18" charset="0"/>
                <a:ea typeface="宋体" panose="02010600030101010101" pitchFamily="2" charset="-122"/>
              </a:rPr>
              <a:t>limit </a:t>
            </a:r>
            <a:r>
              <a:rPr lang="en-US" altLang="zh-CN" sz="2000" b="1" dirty="0">
                <a:latin typeface="Times New Roman" panose="02020603050405020304" pitchFamily="18" charset="0"/>
                <a:ea typeface="宋体" panose="02010600030101010101" pitchFamily="2" charset="-122"/>
              </a:rPr>
              <a:t>= *</a:t>
            </a:r>
            <a:r>
              <a:rPr lang="en-US" altLang="zh-CN" sz="2000" b="1" dirty="0" err="1">
                <a:latin typeface="Times New Roman" panose="02020603050405020304" pitchFamily="18" charset="0"/>
                <a:ea typeface="宋体" panose="02010600030101010101" pitchFamily="2" charset="-122"/>
              </a:rPr>
              <a:t>oldestXmin</a:t>
            </a:r>
            <a:r>
              <a:rPr lang="en-US" altLang="zh-CN" sz="2000" b="1" dirty="0">
                <a:latin typeface="Times New Roman" panose="02020603050405020304" pitchFamily="18" charset="0"/>
                <a:ea typeface="宋体" panose="02010600030101010101" pitchFamily="2" charset="-122"/>
              </a:rPr>
              <a:t> - </a:t>
            </a:r>
            <a:r>
              <a:rPr lang="en-US" altLang="zh-CN" sz="2000" b="1" dirty="0" err="1">
                <a:latin typeface="Times New Roman" panose="02020603050405020304" pitchFamily="18" charset="0"/>
                <a:ea typeface="宋体" panose="02010600030101010101" pitchFamily="2" charset="-122"/>
              </a:rPr>
              <a:t>freezemin</a:t>
            </a:r>
            <a:r>
              <a:rPr lang="en-US" altLang="zh-CN" sz="2000" b="1" dirty="0">
                <a:latin typeface="Times New Roman" panose="02020603050405020304" pitchFamily="18" charset="0"/>
                <a:ea typeface="宋体" panose="02010600030101010101" pitchFamily="2" charset="-122"/>
              </a:rPr>
              <a:t>;</a:t>
            </a:r>
          </a:p>
          <a:p>
            <a:pPr indent="457200">
              <a:lnSpc>
                <a:spcPct val="100000"/>
              </a:lnSpc>
            </a:pPr>
            <a:r>
              <a:rPr lang="zh-CN" altLang="en-US" sz="2000" b="1" dirty="0" smtClean="0">
                <a:latin typeface="Times New Roman" panose="02020603050405020304" pitchFamily="18" charset="0"/>
                <a:ea typeface="宋体" panose="02010600030101010101" pitchFamily="2" charset="-122"/>
              </a:rPr>
              <a:t>其中</a:t>
            </a:r>
            <a:r>
              <a:rPr lang="en-US" altLang="zh-CN" sz="2000" b="1" dirty="0" err="1" smtClean="0">
                <a:latin typeface="Times New Roman" panose="02020603050405020304" pitchFamily="18" charset="0"/>
                <a:ea typeface="宋体" panose="02010600030101010101" pitchFamily="2" charset="-122"/>
              </a:rPr>
              <a:t>oldestXmin</a:t>
            </a:r>
            <a:r>
              <a:rPr lang="zh-CN" altLang="en-US" sz="2000" b="1" dirty="0" smtClean="0">
                <a:latin typeface="Times New Roman" panose="02020603050405020304" pitchFamily="18" charset="0"/>
                <a:ea typeface="宋体" panose="02010600030101010101" pitchFamily="2" charset="-122"/>
              </a:rPr>
              <a:t>为当前运行事务中最早的事务标识。如有</a:t>
            </a:r>
            <a:r>
              <a:rPr lang="en-US" altLang="zh-CN" sz="2000" b="1" dirty="0" smtClean="0">
                <a:latin typeface="Times New Roman" panose="02020603050405020304" pitchFamily="18" charset="0"/>
                <a:ea typeface="宋体" panose="02010600030101010101" pitchFamily="2" charset="-122"/>
              </a:rPr>
              <a:t>T1</a:t>
            </a:r>
            <a:r>
              <a:rPr lang="zh-CN" altLang="en-US" sz="2000" b="1" dirty="0" smtClean="0">
                <a:latin typeface="Times New Roman" panose="02020603050405020304" pitchFamily="18" charset="0"/>
                <a:ea typeface="宋体" panose="02010600030101010101" pitchFamily="2" charset="-122"/>
              </a:rPr>
              <a:t>，</a:t>
            </a:r>
            <a:r>
              <a:rPr lang="en-US" altLang="zh-CN" sz="2000" b="1" dirty="0" smtClean="0">
                <a:latin typeface="Times New Roman" panose="02020603050405020304" pitchFamily="18" charset="0"/>
                <a:ea typeface="宋体" panose="02010600030101010101" pitchFamily="2" charset="-122"/>
              </a:rPr>
              <a:t>T2</a:t>
            </a:r>
            <a:r>
              <a:rPr lang="zh-CN" altLang="en-US" sz="2000" b="1" dirty="0" smtClean="0">
                <a:latin typeface="Times New Roman" panose="02020603050405020304" pitchFamily="18" charset="0"/>
                <a:ea typeface="宋体" panose="02010600030101010101" pitchFamily="2" charset="-122"/>
              </a:rPr>
              <a:t>，</a:t>
            </a:r>
            <a:r>
              <a:rPr lang="en-US" altLang="zh-CN" sz="2000" b="1" dirty="0" smtClean="0">
                <a:latin typeface="Times New Roman" panose="02020603050405020304" pitchFamily="18" charset="0"/>
                <a:ea typeface="宋体" panose="02010600030101010101" pitchFamily="2" charset="-122"/>
              </a:rPr>
              <a:t>T3 </a:t>
            </a:r>
            <a:r>
              <a:rPr lang="zh-CN" altLang="en-US" sz="2000" b="1" dirty="0" smtClean="0">
                <a:latin typeface="Times New Roman" panose="02020603050405020304" pitchFamily="18" charset="0"/>
                <a:ea typeface="宋体" panose="02010600030101010101" pitchFamily="2" charset="-122"/>
              </a:rPr>
              <a:t>三个事务，</a:t>
            </a:r>
            <a:r>
              <a:rPr lang="en-US" altLang="zh-CN" sz="2000" b="1" dirty="0" err="1" smtClean="0">
                <a:latin typeface="Times New Roman" panose="02020603050405020304" pitchFamily="18" charset="0"/>
                <a:ea typeface="宋体" panose="02010600030101010101" pitchFamily="2" charset="-122"/>
              </a:rPr>
              <a:t>xid</a:t>
            </a:r>
            <a:r>
              <a:rPr lang="zh-CN" altLang="en-US" sz="2000" b="1" dirty="0" smtClean="0">
                <a:latin typeface="Times New Roman" panose="02020603050405020304" pitchFamily="18" charset="0"/>
                <a:ea typeface="宋体" panose="02010600030101010101" pitchFamily="2" charset="-122"/>
              </a:rPr>
              <a:t>分别为 </a:t>
            </a:r>
            <a:r>
              <a:rPr lang="en-US" altLang="zh-CN" sz="2000" b="1" dirty="0" smtClean="0">
                <a:latin typeface="Times New Roman" panose="02020603050405020304" pitchFamily="18" charset="0"/>
                <a:ea typeface="宋体" panose="02010600030101010101" pitchFamily="2" charset="-122"/>
              </a:rPr>
              <a:t>100,101</a:t>
            </a:r>
            <a:r>
              <a:rPr lang="zh-CN" altLang="en-US" sz="2000" b="1" dirty="0" smtClean="0">
                <a:latin typeface="Times New Roman" panose="02020603050405020304" pitchFamily="18" charset="0"/>
                <a:ea typeface="宋体" panose="02010600030101010101" pitchFamily="2" charset="-122"/>
              </a:rPr>
              <a:t>和</a:t>
            </a:r>
            <a:r>
              <a:rPr lang="en-US" altLang="zh-CN" sz="2000" b="1" dirty="0" smtClean="0">
                <a:latin typeface="Times New Roman" panose="02020603050405020304" pitchFamily="18" charset="0"/>
                <a:ea typeface="宋体" panose="02010600030101010101" pitchFamily="2" charset="-122"/>
              </a:rPr>
              <a:t>102</a:t>
            </a:r>
            <a:r>
              <a:rPr lang="zh-CN" altLang="en-US" sz="2000" b="1" dirty="0" smtClean="0">
                <a:latin typeface="Times New Roman" panose="02020603050405020304" pitchFamily="18" charset="0"/>
                <a:ea typeface="宋体" panose="02010600030101010101" pitchFamily="2" charset="-122"/>
              </a:rPr>
              <a:t>，那么最早的事务的</a:t>
            </a:r>
            <a:r>
              <a:rPr lang="en-US" altLang="zh-CN" sz="2000" b="1" dirty="0" smtClean="0">
                <a:latin typeface="Times New Roman" panose="02020603050405020304" pitchFamily="18" charset="0"/>
                <a:ea typeface="宋体" panose="02010600030101010101" pitchFamily="2" charset="-122"/>
              </a:rPr>
              <a:t>ID</a:t>
            </a:r>
            <a:r>
              <a:rPr lang="zh-CN" altLang="en-US" sz="2000" b="1" dirty="0" smtClean="0">
                <a:latin typeface="Times New Roman" panose="02020603050405020304" pitchFamily="18" charset="0"/>
                <a:ea typeface="宋体" panose="02010600030101010101" pitchFamily="2" charset="-122"/>
              </a:rPr>
              <a:t>应该为</a:t>
            </a:r>
            <a:r>
              <a:rPr lang="en-US" altLang="zh-CN" sz="2000" b="1" dirty="0" smtClean="0">
                <a:latin typeface="Times New Roman" panose="02020603050405020304" pitchFamily="18" charset="0"/>
                <a:ea typeface="宋体" panose="02010600030101010101" pitchFamily="2" charset="-122"/>
              </a:rPr>
              <a:t>T1=100</a:t>
            </a:r>
            <a:r>
              <a:rPr lang="zh-CN" altLang="en-US" sz="2000" b="1" dirty="0" smtClean="0">
                <a:latin typeface="Times New Roman" panose="02020603050405020304" pitchFamily="18" charset="0"/>
                <a:ea typeface="宋体" panose="02010600030101010101" pitchFamily="2" charset="-122"/>
              </a:rPr>
              <a:t>。</a:t>
            </a:r>
            <a:r>
              <a:rPr lang="en-US" altLang="zh-CN" sz="2000" b="1" dirty="0" err="1" smtClean="0">
                <a:latin typeface="Times New Roman" panose="02020603050405020304" pitchFamily="18" charset="0"/>
                <a:ea typeface="宋体" panose="02010600030101010101" pitchFamily="2" charset="-122"/>
              </a:rPr>
              <a:t>Freezemin</a:t>
            </a:r>
            <a:r>
              <a:rPr lang="zh-CN" altLang="en-US" sz="2000" b="1" dirty="0" smtClean="0">
                <a:latin typeface="Times New Roman" panose="02020603050405020304" pitchFamily="18" charset="0"/>
                <a:ea typeface="宋体" panose="02010600030101010101" pitchFamily="2" charset="-122"/>
              </a:rPr>
              <a:t>数据库默认值为</a:t>
            </a:r>
            <a:r>
              <a:rPr lang="en-US" altLang="zh-CN" sz="2000" b="1" dirty="0" smtClean="0">
                <a:latin typeface="Times New Roman" panose="02020603050405020304" pitchFamily="18" charset="0"/>
                <a:ea typeface="宋体" panose="02010600030101010101" pitchFamily="2" charset="-122"/>
              </a:rPr>
              <a:t>50000000.</a:t>
            </a:r>
          </a:p>
        </p:txBody>
      </p:sp>
    </p:spTree>
    <p:extLst>
      <p:ext uri="{BB962C8B-B14F-4D97-AF65-F5344CB8AC3E}">
        <p14:creationId xmlns:p14="http://schemas.microsoft.com/office/powerpoint/2010/main" val="42651439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044860" y="1446904"/>
            <a:ext cx="10230262" cy="632353"/>
          </a:xfrm>
          <a:prstGeom prst="rect">
            <a:avLst/>
          </a:prstGeom>
          <a:noFill/>
        </p:spPr>
        <p:txBody>
          <a:bodyPr wrap="square" rtlCol="0">
            <a:spAutoFit/>
          </a:bodyPr>
          <a:lstStyle/>
          <a:p>
            <a:pPr>
              <a:lnSpc>
                <a:spcPct val="120000"/>
              </a:lnSpc>
            </a:pPr>
            <a:r>
              <a:rPr lang="en-US" altLang="zh-CN" sz="3200" b="1" dirty="0" smtClean="0">
                <a:latin typeface="+mj-lt"/>
                <a:ea typeface="+mj-ea"/>
              </a:rPr>
              <a:t>Lazy </a:t>
            </a:r>
            <a:r>
              <a:rPr lang="zh-CN" altLang="en-US" sz="3200" b="1" dirty="0" smtClean="0">
                <a:latin typeface="+mj-lt"/>
                <a:ea typeface="+mj-ea"/>
              </a:rPr>
              <a:t>模式下的冻结示例</a:t>
            </a:r>
            <a:endParaRPr lang="zh-CN" altLang="en-US" sz="3200" b="1" dirty="0">
              <a:latin typeface="+mj-lt"/>
              <a:ea typeface="+mj-ea"/>
            </a:endParaRPr>
          </a:p>
        </p:txBody>
      </p:sp>
      <p:sp>
        <p:nvSpPr>
          <p:cNvPr id="18" name="内容占位符 7">
            <a:extLst>
              <a:ext uri="{FF2B5EF4-FFF2-40B4-BE49-F238E27FC236}">
                <a16:creationId xmlns="" xmlns:a16="http://schemas.microsoft.com/office/drawing/2014/main" id="{2070191C-4093-409C-8FD5-7369A79637AD}"/>
              </a:ext>
            </a:extLst>
          </p:cNvPr>
          <p:cNvSpPr txBox="1">
            <a:spLocks/>
          </p:cNvSpPr>
          <p:nvPr/>
        </p:nvSpPr>
        <p:spPr>
          <a:xfrm>
            <a:off x="1044860" y="2079257"/>
            <a:ext cx="10230262" cy="3736080"/>
          </a:xfrm>
          <a:prstGeom prst="rect">
            <a:avLst/>
          </a:prstGeom>
        </p:spPr>
        <p:txBody>
          <a:bodyPr vert="horz" lIns="91440" tIns="45720" rIns="91440" bIns="45720" rtlCol="0">
            <a:normAutofit/>
          </a:bodyPr>
          <a:lstStyle>
            <a:lvl1pPr marL="0" indent="0" algn="l" defTabSz="914354"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457200">
              <a:lnSpc>
                <a:spcPct val="100000"/>
              </a:lnSpc>
            </a:pPr>
            <a:r>
              <a:rPr lang="zh-CN" altLang="en-US" sz="2000" b="1" dirty="0" smtClean="0">
                <a:latin typeface="Times New Roman" panose="02020603050405020304" pitchFamily="18" charset="0"/>
                <a:ea typeface="宋体" panose="02010600030101010101" pitchFamily="2" charset="-122"/>
              </a:rPr>
              <a:t>假设当前最早的事务标识大于</a:t>
            </a:r>
            <a:r>
              <a:rPr lang="en-US" altLang="zh-CN" sz="2000" b="1" dirty="0" err="1" smtClean="0">
                <a:latin typeface="Times New Roman" panose="02020603050405020304" pitchFamily="18" charset="0"/>
                <a:ea typeface="宋体" panose="02010600030101010101" pitchFamily="2" charset="-122"/>
              </a:rPr>
              <a:t>freezemin</a:t>
            </a:r>
            <a:r>
              <a:rPr lang="zh-CN" altLang="en-US" sz="2000" b="1" dirty="0" smtClean="0">
                <a:latin typeface="Times New Roman" panose="02020603050405020304" pitchFamily="18" charset="0"/>
                <a:ea typeface="宋体" panose="02010600030101010101" pitchFamily="2" charset="-122"/>
              </a:rPr>
              <a:t>，即设定为 </a:t>
            </a:r>
            <a:r>
              <a:rPr lang="en-US" altLang="zh-CN" sz="2000" b="1" dirty="0" smtClean="0">
                <a:latin typeface="Times New Roman" panose="02020603050405020304" pitchFamily="18" charset="0"/>
                <a:ea typeface="宋体" panose="02010600030101010101" pitchFamily="2" charset="-122"/>
              </a:rPr>
              <a:t>50000800</a:t>
            </a:r>
            <a:r>
              <a:rPr lang="zh-CN" altLang="en-US" sz="2000" b="1" dirty="0" smtClean="0">
                <a:latin typeface="Times New Roman" panose="02020603050405020304" pitchFamily="18" charset="0"/>
                <a:ea typeface="宋体" panose="02010600030101010101" pitchFamily="2" charset="-122"/>
              </a:rPr>
              <a:t>，那么在该模式下冻结的</a:t>
            </a:r>
            <a:r>
              <a:rPr lang="en-US" altLang="zh-CN" sz="2000" b="1" dirty="0" smtClean="0">
                <a:latin typeface="Times New Roman" panose="02020603050405020304" pitchFamily="18" charset="0"/>
                <a:ea typeface="宋体" panose="02010600030101010101" pitchFamily="2" charset="-122"/>
              </a:rPr>
              <a:t>limit </a:t>
            </a:r>
            <a:r>
              <a:rPr lang="zh-CN" altLang="en-US" sz="2000" b="1" dirty="0" smtClean="0">
                <a:latin typeface="Times New Roman" panose="02020603050405020304" pitchFamily="18" charset="0"/>
                <a:ea typeface="宋体" panose="02010600030101010101" pitchFamily="2" charset="-122"/>
              </a:rPr>
              <a:t>应该为 </a:t>
            </a:r>
            <a:r>
              <a:rPr lang="en-US" altLang="zh-CN" sz="2000" b="1" dirty="0" smtClean="0">
                <a:latin typeface="Times New Roman" panose="02020603050405020304" pitchFamily="18" charset="0"/>
                <a:ea typeface="宋体" panose="02010600030101010101" pitchFamily="2" charset="-122"/>
              </a:rPr>
              <a:t>50000800 – 50000000 </a:t>
            </a:r>
            <a:r>
              <a:rPr lang="zh-CN" altLang="en-US" sz="2000" b="1" dirty="0" smtClean="0">
                <a:latin typeface="Times New Roman" panose="02020603050405020304" pitchFamily="18" charset="0"/>
                <a:ea typeface="宋体" panose="02010600030101010101" pitchFamily="2" charset="-122"/>
              </a:rPr>
              <a:t>，即 </a:t>
            </a:r>
            <a:r>
              <a:rPr lang="en-US" altLang="zh-CN" sz="2000" b="1" dirty="0" smtClean="0">
                <a:latin typeface="Times New Roman" panose="02020603050405020304" pitchFamily="18" charset="0"/>
                <a:ea typeface="宋体" panose="02010600030101010101" pitchFamily="2" charset="-122"/>
              </a:rPr>
              <a:t>limit </a:t>
            </a:r>
            <a:r>
              <a:rPr lang="zh-CN" altLang="en-US" sz="2000" b="1" dirty="0" smtClean="0">
                <a:latin typeface="Times New Roman" panose="02020603050405020304" pitchFamily="18" charset="0"/>
                <a:ea typeface="宋体" panose="02010600030101010101" pitchFamily="2" charset="-122"/>
              </a:rPr>
              <a:t>为</a:t>
            </a:r>
            <a:r>
              <a:rPr lang="en-US" altLang="zh-CN" sz="2000" b="1" dirty="0" smtClean="0">
                <a:latin typeface="Times New Roman" panose="02020603050405020304" pitchFamily="18" charset="0"/>
                <a:ea typeface="宋体" panose="02010600030101010101" pitchFamily="2" charset="-122"/>
              </a:rPr>
              <a:t>800</a:t>
            </a:r>
            <a:r>
              <a:rPr lang="zh-CN" altLang="en-US" sz="2000" b="1" dirty="0" smtClean="0">
                <a:latin typeface="Times New Roman" panose="02020603050405020304" pitchFamily="18" charset="0"/>
                <a:ea typeface="宋体" panose="02010600030101010101" pitchFamily="2" charset="-122"/>
              </a:rPr>
              <a:t>。冻结过程如下：</a:t>
            </a:r>
            <a:endParaRPr lang="en-US" altLang="zh-CN" sz="2000" b="1" dirty="0" smtClean="0">
              <a:latin typeface="Times New Roman" panose="02020603050405020304" pitchFamily="18" charset="0"/>
              <a:ea typeface="宋体" panose="02010600030101010101" pitchFamily="2" charset="-122"/>
            </a:endParaRPr>
          </a:p>
          <a:p>
            <a:pPr indent="457200">
              <a:lnSpc>
                <a:spcPct val="100000"/>
              </a:lnSpc>
            </a:pPr>
            <a:r>
              <a:rPr lang="zh-CN" altLang="en-US" sz="2000" b="1" dirty="0" smtClean="0">
                <a:latin typeface="Times New Roman" panose="02020603050405020304" pitchFamily="18" charset="0"/>
                <a:ea typeface="宋体" panose="02010600030101010101" pitchFamily="2" charset="-122"/>
              </a:rPr>
              <a:t>假设位于</a:t>
            </a:r>
            <a:r>
              <a:rPr lang="en-US" altLang="zh-CN" sz="2000" b="1" dirty="0" smtClean="0">
                <a:latin typeface="Times New Roman" panose="02020603050405020304" pitchFamily="18" charset="0"/>
                <a:ea typeface="宋体" panose="02010600030101010101" pitchFamily="2" charset="-122"/>
              </a:rPr>
              <a:t>0</a:t>
            </a:r>
            <a:r>
              <a:rPr lang="zh-CN" altLang="en-US" sz="2000" b="1" dirty="0" smtClean="0">
                <a:latin typeface="Times New Roman" panose="02020603050405020304" pitchFamily="18" charset="0"/>
                <a:ea typeface="宋体" panose="02010600030101010101" pitchFamily="2" charset="-122"/>
              </a:rPr>
              <a:t>号块在</a:t>
            </a:r>
            <a:r>
              <a:rPr lang="en-US" altLang="zh-CN" sz="2000" b="1" dirty="0" smtClean="0">
                <a:latin typeface="Times New Roman" panose="02020603050405020304" pitchFamily="18" charset="0"/>
                <a:ea typeface="宋体" panose="02010600030101010101" pitchFamily="2" charset="-122"/>
              </a:rPr>
              <a:t>tuple1</a:t>
            </a:r>
            <a:r>
              <a:rPr lang="zh-CN" altLang="en-US" sz="2000" b="1" dirty="0" smtClean="0">
                <a:latin typeface="Times New Roman" panose="02020603050405020304" pitchFamily="18" charset="0"/>
                <a:ea typeface="宋体" panose="02010600030101010101" pitchFamily="2" charset="-122"/>
              </a:rPr>
              <a:t>上行片头插入事务的</a:t>
            </a:r>
            <a:r>
              <a:rPr lang="en-US" altLang="zh-CN" sz="2000" b="1" dirty="0" err="1" smtClean="0">
                <a:latin typeface="Times New Roman" panose="02020603050405020304" pitchFamily="18" charset="0"/>
                <a:ea typeface="宋体" panose="02010600030101010101" pitchFamily="2" charset="-122"/>
              </a:rPr>
              <a:t>t_xmin</a:t>
            </a:r>
            <a:r>
              <a:rPr lang="zh-CN" altLang="en-US" sz="2000" b="1" dirty="0" smtClean="0">
                <a:latin typeface="Times New Roman" panose="02020603050405020304" pitchFamily="18" charset="0"/>
                <a:ea typeface="宋体" panose="02010600030101010101" pitchFamily="2" charset="-122"/>
              </a:rPr>
              <a:t>为 </a:t>
            </a:r>
            <a:r>
              <a:rPr lang="en-US" altLang="zh-CN" sz="2000" b="1" dirty="0" smtClean="0">
                <a:latin typeface="Times New Roman" panose="02020603050405020304" pitchFamily="18" charset="0"/>
                <a:ea typeface="宋体" panose="02010600030101010101" pitchFamily="2" charset="-122"/>
              </a:rPr>
              <a:t>600</a:t>
            </a:r>
            <a:r>
              <a:rPr lang="zh-CN" altLang="en-US" sz="2000" b="1" dirty="0" smtClean="0">
                <a:latin typeface="Times New Roman" panose="02020603050405020304" pitchFamily="18" charset="0"/>
                <a:ea typeface="宋体" panose="02010600030101010101" pitchFamily="2" charset="-122"/>
              </a:rPr>
              <a:t>，</a:t>
            </a:r>
            <a:r>
              <a:rPr lang="en-US" altLang="zh-CN" sz="2000" b="1" dirty="0" smtClean="0">
                <a:latin typeface="Times New Roman" panose="02020603050405020304" pitchFamily="18" charset="0"/>
                <a:ea typeface="宋体" panose="02010600030101010101" pitchFamily="2" charset="-122"/>
              </a:rPr>
              <a:t>tuple2</a:t>
            </a:r>
            <a:r>
              <a:rPr lang="zh-CN" altLang="en-US" sz="2000" b="1" dirty="0" smtClean="0">
                <a:latin typeface="Times New Roman" panose="02020603050405020304" pitchFamily="18" charset="0"/>
                <a:ea typeface="宋体" panose="02010600030101010101" pitchFamily="2" charset="-122"/>
              </a:rPr>
              <a:t>的</a:t>
            </a:r>
            <a:r>
              <a:rPr lang="en-US" altLang="zh-CN" sz="2000" b="1" dirty="0" err="1" smtClean="0">
                <a:latin typeface="Times New Roman" panose="02020603050405020304" pitchFamily="18" charset="0"/>
                <a:ea typeface="宋体" panose="02010600030101010101" pitchFamily="2" charset="-122"/>
              </a:rPr>
              <a:t>t_xmin</a:t>
            </a:r>
            <a:r>
              <a:rPr lang="en-US" altLang="zh-CN" sz="2000" b="1" dirty="0" smtClean="0">
                <a:latin typeface="Times New Roman" panose="02020603050405020304" pitchFamily="18" charset="0"/>
                <a:ea typeface="宋体" panose="02010600030101010101" pitchFamily="2" charset="-122"/>
              </a:rPr>
              <a:t> </a:t>
            </a:r>
            <a:r>
              <a:rPr lang="zh-CN" altLang="en-US" sz="2000" b="1" dirty="0" smtClean="0">
                <a:latin typeface="Times New Roman" panose="02020603050405020304" pitchFamily="18" charset="0"/>
                <a:ea typeface="宋体" panose="02010600030101010101" pitchFamily="2" charset="-122"/>
              </a:rPr>
              <a:t>为</a:t>
            </a:r>
            <a:r>
              <a:rPr lang="en-US" altLang="zh-CN" sz="2000" b="1" dirty="0" smtClean="0">
                <a:latin typeface="Times New Roman" panose="02020603050405020304" pitchFamily="18" charset="0"/>
                <a:ea typeface="宋体" panose="02010600030101010101" pitchFamily="2" charset="-122"/>
              </a:rPr>
              <a:t>610</a:t>
            </a:r>
            <a:r>
              <a:rPr lang="zh-CN" altLang="en-US" sz="2000" b="1" dirty="0" smtClean="0">
                <a:latin typeface="Times New Roman" panose="02020603050405020304" pitchFamily="18" charset="0"/>
                <a:ea typeface="宋体" panose="02010600030101010101" pitchFamily="2" charset="-122"/>
              </a:rPr>
              <a:t>，</a:t>
            </a:r>
            <a:r>
              <a:rPr lang="en-US" altLang="zh-CN" sz="2000" b="1" dirty="0" smtClean="0">
                <a:latin typeface="Times New Roman" panose="02020603050405020304" pitchFamily="18" charset="0"/>
                <a:ea typeface="宋体" panose="02010600030101010101" pitchFamily="2" charset="-122"/>
              </a:rPr>
              <a:t>tuple3</a:t>
            </a:r>
            <a:r>
              <a:rPr lang="zh-CN" altLang="en-US" sz="2000" b="1" dirty="0" smtClean="0">
                <a:latin typeface="Times New Roman" panose="02020603050405020304" pitchFamily="18" charset="0"/>
                <a:ea typeface="宋体" panose="02010600030101010101" pitchFamily="2" charset="-122"/>
              </a:rPr>
              <a:t>的</a:t>
            </a:r>
            <a:r>
              <a:rPr lang="en-US" altLang="zh-CN" sz="2000" b="1" dirty="0" err="1" smtClean="0">
                <a:latin typeface="Times New Roman" panose="02020603050405020304" pitchFamily="18" charset="0"/>
                <a:ea typeface="宋体" panose="02010600030101010101" pitchFamily="2" charset="-122"/>
              </a:rPr>
              <a:t>t_xmin</a:t>
            </a:r>
            <a:r>
              <a:rPr lang="en-US" altLang="zh-CN" sz="2000" b="1" dirty="0" smtClean="0">
                <a:latin typeface="Times New Roman" panose="02020603050405020304" pitchFamily="18" charset="0"/>
                <a:ea typeface="宋体" panose="02010600030101010101" pitchFamily="2" charset="-122"/>
              </a:rPr>
              <a:t> </a:t>
            </a:r>
            <a:r>
              <a:rPr lang="zh-CN" altLang="en-US" sz="2000" b="1" dirty="0" smtClean="0">
                <a:latin typeface="Times New Roman" panose="02020603050405020304" pitchFamily="18" charset="0"/>
                <a:ea typeface="宋体" panose="02010600030101010101" pitchFamily="2" charset="-122"/>
              </a:rPr>
              <a:t>为 </a:t>
            </a:r>
            <a:r>
              <a:rPr lang="en-US" altLang="zh-CN" sz="2000" b="1" dirty="0" smtClean="0">
                <a:latin typeface="Times New Roman" panose="02020603050405020304" pitchFamily="18" charset="0"/>
                <a:ea typeface="宋体" panose="02010600030101010101" pitchFamily="2" charset="-122"/>
              </a:rPr>
              <a:t>620</a:t>
            </a:r>
            <a:r>
              <a:rPr lang="zh-CN" altLang="en-US" sz="2000" b="1" dirty="0" smtClean="0">
                <a:latin typeface="Times New Roman" panose="02020603050405020304" pitchFamily="18" charset="0"/>
                <a:ea typeface="宋体" panose="02010600030101010101" pitchFamily="2" charset="-122"/>
              </a:rPr>
              <a:t>。位于 </a:t>
            </a:r>
            <a:r>
              <a:rPr lang="en-US" altLang="zh-CN" sz="2000" b="1" dirty="0" smtClean="0">
                <a:latin typeface="Times New Roman" panose="02020603050405020304" pitchFamily="18" charset="0"/>
                <a:ea typeface="宋体" panose="02010600030101010101" pitchFamily="2" charset="-122"/>
              </a:rPr>
              <a:t>1 </a:t>
            </a:r>
            <a:r>
              <a:rPr lang="zh-CN" altLang="en-US" sz="2000" b="1" dirty="0" smtClean="0">
                <a:latin typeface="Times New Roman" panose="02020603050405020304" pitchFamily="18" charset="0"/>
                <a:ea typeface="宋体" panose="02010600030101010101" pitchFamily="2" charset="-122"/>
              </a:rPr>
              <a:t>号块在</a:t>
            </a:r>
            <a:r>
              <a:rPr lang="en-US" altLang="zh-CN" sz="2000" b="1" dirty="0" smtClean="0">
                <a:latin typeface="Times New Roman" panose="02020603050405020304" pitchFamily="18" charset="0"/>
                <a:ea typeface="宋体" panose="02010600030101010101" pitchFamily="2" charset="-122"/>
              </a:rPr>
              <a:t>tuple4</a:t>
            </a:r>
            <a:r>
              <a:rPr lang="zh-CN" altLang="en-US" sz="2000" b="1" dirty="0" smtClean="0">
                <a:latin typeface="Times New Roman" panose="02020603050405020304" pitchFamily="18" charset="0"/>
                <a:ea typeface="宋体" panose="02010600030101010101" pitchFamily="2" charset="-122"/>
              </a:rPr>
              <a:t>的行片头插入事务的</a:t>
            </a:r>
            <a:r>
              <a:rPr lang="en-US" altLang="zh-CN" sz="2000" b="1" dirty="0" err="1" smtClean="0">
                <a:latin typeface="Times New Roman" panose="02020603050405020304" pitchFamily="18" charset="0"/>
                <a:ea typeface="宋体" panose="02010600030101010101" pitchFamily="2" charset="-122"/>
              </a:rPr>
              <a:t>t_xmin</a:t>
            </a:r>
            <a:r>
              <a:rPr lang="en-US" altLang="zh-CN" sz="2000" b="1" dirty="0" smtClean="0">
                <a:latin typeface="Times New Roman" panose="02020603050405020304" pitchFamily="18" charset="0"/>
                <a:ea typeface="宋体" panose="02010600030101010101" pitchFamily="2" charset="-122"/>
              </a:rPr>
              <a:t> </a:t>
            </a:r>
            <a:r>
              <a:rPr lang="zh-CN" altLang="en-US" sz="2000" b="1" dirty="0" smtClean="0">
                <a:latin typeface="Times New Roman" panose="02020603050405020304" pitchFamily="18" charset="0"/>
                <a:ea typeface="宋体" panose="02010600030101010101" pitchFamily="2" charset="-122"/>
              </a:rPr>
              <a:t>为</a:t>
            </a:r>
            <a:r>
              <a:rPr lang="en-US" altLang="zh-CN" sz="2000" b="1" dirty="0" smtClean="0">
                <a:latin typeface="Times New Roman" panose="02020603050405020304" pitchFamily="18" charset="0"/>
                <a:ea typeface="宋体" panose="02010600030101010101" pitchFamily="2" charset="-122"/>
              </a:rPr>
              <a:t>630</a:t>
            </a:r>
            <a:r>
              <a:rPr lang="zh-CN" altLang="en-US" sz="2000" b="1" dirty="0" smtClean="0">
                <a:latin typeface="Times New Roman" panose="02020603050405020304" pitchFamily="18" charset="0"/>
                <a:ea typeface="宋体" panose="02010600030101010101" pitchFamily="2" charset="-122"/>
              </a:rPr>
              <a:t>，</a:t>
            </a:r>
            <a:r>
              <a:rPr lang="en-US" altLang="zh-CN" sz="2000" b="1" dirty="0" smtClean="0">
                <a:latin typeface="Times New Roman" panose="02020603050405020304" pitchFamily="18" charset="0"/>
                <a:ea typeface="宋体" panose="02010600030101010101" pitchFamily="2" charset="-122"/>
              </a:rPr>
              <a:t>tuple5</a:t>
            </a:r>
            <a:r>
              <a:rPr lang="zh-CN" altLang="en-US" sz="2000" b="1" dirty="0" smtClean="0">
                <a:latin typeface="Times New Roman" panose="02020603050405020304" pitchFamily="18" charset="0"/>
                <a:ea typeface="宋体" panose="02010600030101010101" pitchFamily="2" charset="-122"/>
              </a:rPr>
              <a:t>的</a:t>
            </a:r>
            <a:r>
              <a:rPr lang="en-US" altLang="zh-CN" sz="2000" b="1" dirty="0" err="1" smtClean="0">
                <a:latin typeface="Times New Roman" panose="02020603050405020304" pitchFamily="18" charset="0"/>
                <a:ea typeface="宋体" panose="02010600030101010101" pitchFamily="2" charset="-122"/>
              </a:rPr>
              <a:t>t_xmin</a:t>
            </a:r>
            <a:r>
              <a:rPr lang="zh-CN" altLang="en-US" sz="2000" b="1" dirty="0" smtClean="0">
                <a:latin typeface="Times New Roman" panose="02020603050405020304" pitchFamily="18" charset="0"/>
                <a:ea typeface="宋体" panose="02010600030101010101" pitchFamily="2" charset="-122"/>
              </a:rPr>
              <a:t>为</a:t>
            </a:r>
            <a:r>
              <a:rPr lang="en-US" altLang="zh-CN" sz="2000" b="1" dirty="0" smtClean="0">
                <a:latin typeface="Times New Roman" panose="02020603050405020304" pitchFamily="18" charset="0"/>
                <a:ea typeface="宋体" panose="02010600030101010101" pitchFamily="2" charset="-122"/>
              </a:rPr>
              <a:t>640</a:t>
            </a:r>
            <a:r>
              <a:rPr lang="zh-CN" altLang="en-US" sz="2000" b="1" dirty="0" smtClean="0">
                <a:latin typeface="Times New Roman" panose="02020603050405020304" pitchFamily="18" charset="0"/>
                <a:ea typeface="宋体" panose="02010600030101010101" pitchFamily="2" charset="-122"/>
              </a:rPr>
              <a:t>。位于 </a:t>
            </a:r>
            <a:r>
              <a:rPr lang="en-US" altLang="zh-CN" sz="2000" b="1" dirty="0" smtClean="0">
                <a:latin typeface="Times New Roman" panose="02020603050405020304" pitchFamily="18" charset="0"/>
                <a:ea typeface="宋体" panose="02010600030101010101" pitchFamily="2" charset="-122"/>
              </a:rPr>
              <a:t>2 </a:t>
            </a:r>
            <a:r>
              <a:rPr lang="zh-CN" altLang="en-US" sz="2000" b="1" dirty="0" smtClean="0">
                <a:latin typeface="Times New Roman" panose="02020603050405020304" pitchFamily="18" charset="0"/>
                <a:ea typeface="宋体" panose="02010600030101010101" pitchFamily="2" charset="-122"/>
              </a:rPr>
              <a:t>号块在 </a:t>
            </a:r>
            <a:r>
              <a:rPr lang="en-US" altLang="zh-CN" sz="2000" b="1" dirty="0" smtClean="0">
                <a:latin typeface="Times New Roman" panose="02020603050405020304" pitchFamily="18" charset="0"/>
                <a:ea typeface="宋体" panose="02010600030101010101" pitchFamily="2" charset="-122"/>
              </a:rPr>
              <a:t>tuple6 </a:t>
            </a:r>
            <a:r>
              <a:rPr lang="zh-CN" altLang="en-US" sz="2000" b="1" dirty="0" smtClean="0">
                <a:latin typeface="Times New Roman" panose="02020603050405020304" pitchFamily="18" charset="0"/>
                <a:ea typeface="宋体" panose="02010600030101010101" pitchFamily="2" charset="-122"/>
              </a:rPr>
              <a:t>的行片头插入事务的</a:t>
            </a:r>
            <a:r>
              <a:rPr lang="en-US" altLang="zh-CN" sz="2000" b="1" dirty="0" err="1" smtClean="0">
                <a:latin typeface="Times New Roman" panose="02020603050405020304" pitchFamily="18" charset="0"/>
                <a:ea typeface="宋体" panose="02010600030101010101" pitchFamily="2" charset="-122"/>
              </a:rPr>
              <a:t>t_xmin</a:t>
            </a:r>
            <a:r>
              <a:rPr lang="zh-CN" altLang="en-US" sz="2000" b="1" dirty="0" smtClean="0">
                <a:latin typeface="Times New Roman" panose="02020603050405020304" pitchFamily="18" charset="0"/>
                <a:ea typeface="宋体" panose="02010600030101010101" pitchFamily="2" charset="-122"/>
              </a:rPr>
              <a:t>为 </a:t>
            </a:r>
            <a:r>
              <a:rPr lang="en-US" altLang="zh-CN" sz="2000" b="1" dirty="0" smtClean="0">
                <a:latin typeface="Times New Roman" panose="02020603050405020304" pitchFamily="18" charset="0"/>
                <a:ea typeface="宋体" panose="02010600030101010101" pitchFamily="2" charset="-122"/>
              </a:rPr>
              <a:t>650</a:t>
            </a:r>
            <a:r>
              <a:rPr lang="zh-CN" altLang="en-US" sz="2000" b="1" dirty="0" smtClean="0">
                <a:latin typeface="Times New Roman" panose="02020603050405020304" pitchFamily="18" charset="0"/>
                <a:ea typeface="宋体" panose="02010600030101010101" pitchFamily="2" charset="-122"/>
              </a:rPr>
              <a:t>，</a:t>
            </a:r>
            <a:r>
              <a:rPr lang="en-US" altLang="zh-CN" sz="2000" b="1" dirty="0" smtClean="0">
                <a:latin typeface="Times New Roman" panose="02020603050405020304" pitchFamily="18" charset="0"/>
                <a:ea typeface="宋体" panose="02010600030101010101" pitchFamily="2" charset="-122"/>
              </a:rPr>
              <a:t>tuple7</a:t>
            </a:r>
            <a:r>
              <a:rPr lang="zh-CN" altLang="en-US" sz="2000" b="1" dirty="0" smtClean="0">
                <a:latin typeface="Times New Roman" panose="02020603050405020304" pitchFamily="18" charset="0"/>
                <a:ea typeface="宋体" panose="02010600030101010101" pitchFamily="2" charset="-122"/>
              </a:rPr>
              <a:t>的</a:t>
            </a:r>
            <a:r>
              <a:rPr lang="en-US" altLang="zh-CN" sz="2000" b="1" dirty="0" err="1" smtClean="0">
                <a:latin typeface="Times New Roman" panose="02020603050405020304" pitchFamily="18" charset="0"/>
                <a:ea typeface="宋体" panose="02010600030101010101" pitchFamily="2" charset="-122"/>
              </a:rPr>
              <a:t>t_xmin</a:t>
            </a:r>
            <a:r>
              <a:rPr lang="zh-CN" altLang="en-US" sz="2000" b="1" dirty="0" smtClean="0">
                <a:latin typeface="Times New Roman" panose="02020603050405020304" pitchFamily="18" charset="0"/>
                <a:ea typeface="宋体" panose="02010600030101010101" pitchFamily="2" charset="-122"/>
              </a:rPr>
              <a:t>为</a:t>
            </a:r>
            <a:r>
              <a:rPr lang="en-US" altLang="zh-CN" sz="2000" b="1" dirty="0" smtClean="0">
                <a:latin typeface="Times New Roman" panose="02020603050405020304" pitchFamily="18" charset="0"/>
                <a:ea typeface="宋体" panose="02010600030101010101" pitchFamily="2" charset="-122"/>
              </a:rPr>
              <a:t>660</a:t>
            </a:r>
            <a:r>
              <a:rPr lang="zh-CN" altLang="en-US" sz="2000" b="1" dirty="0" smtClean="0">
                <a:latin typeface="Times New Roman" panose="02020603050405020304" pitchFamily="18" charset="0"/>
                <a:ea typeface="宋体" panose="02010600030101010101" pitchFamily="2" charset="-122"/>
              </a:rPr>
              <a:t>，</a:t>
            </a:r>
            <a:r>
              <a:rPr lang="en-US" altLang="zh-CN" sz="2000" b="1" dirty="0" smtClean="0">
                <a:latin typeface="Times New Roman" panose="02020603050405020304" pitchFamily="18" charset="0"/>
                <a:ea typeface="宋体" panose="02010600030101010101" pitchFamily="2" charset="-122"/>
              </a:rPr>
              <a:t>tuple8 </a:t>
            </a:r>
            <a:r>
              <a:rPr lang="zh-CN" altLang="en-US" sz="2000" b="1" dirty="0" smtClean="0">
                <a:latin typeface="Times New Roman" panose="02020603050405020304" pitchFamily="18" charset="0"/>
                <a:ea typeface="宋体" panose="02010600030101010101" pitchFamily="2" charset="-122"/>
              </a:rPr>
              <a:t>的</a:t>
            </a:r>
            <a:r>
              <a:rPr lang="en-US" altLang="zh-CN" sz="2000" b="1" dirty="0" err="1" smtClean="0">
                <a:latin typeface="Times New Roman" panose="02020603050405020304" pitchFamily="18" charset="0"/>
                <a:ea typeface="宋体" panose="02010600030101010101" pitchFamily="2" charset="-122"/>
              </a:rPr>
              <a:t>t_xmin</a:t>
            </a:r>
            <a:r>
              <a:rPr lang="en-US" altLang="zh-CN" sz="2000" b="1" dirty="0" smtClean="0">
                <a:latin typeface="Times New Roman" panose="02020603050405020304" pitchFamily="18" charset="0"/>
                <a:ea typeface="宋体" panose="02010600030101010101" pitchFamily="2" charset="-122"/>
              </a:rPr>
              <a:t> </a:t>
            </a:r>
            <a:r>
              <a:rPr lang="zh-CN" altLang="en-US" sz="2000" b="1" dirty="0" smtClean="0">
                <a:latin typeface="Times New Roman" panose="02020603050405020304" pitchFamily="18" charset="0"/>
                <a:ea typeface="宋体" panose="02010600030101010101" pitchFamily="2" charset="-122"/>
              </a:rPr>
              <a:t>为</a:t>
            </a:r>
            <a:r>
              <a:rPr lang="en-US" altLang="zh-CN" sz="2000" b="1" dirty="0" smtClean="0">
                <a:latin typeface="Times New Roman" panose="02020603050405020304" pitchFamily="18" charset="0"/>
                <a:ea typeface="宋体" panose="02010600030101010101" pitchFamily="2" charset="-122"/>
              </a:rPr>
              <a:t>900</a:t>
            </a:r>
            <a:r>
              <a:rPr lang="zh-CN" altLang="en-US" sz="2000" b="1" dirty="0" smtClean="0">
                <a:latin typeface="Times New Roman" panose="02020603050405020304" pitchFamily="18" charset="0"/>
                <a:ea typeface="宋体" panose="02010600030101010101" pitchFamily="2" charset="-122"/>
              </a:rPr>
              <a:t>。那么再次假设在</a:t>
            </a:r>
            <a:r>
              <a:rPr lang="en-US" altLang="zh-CN" sz="2000" b="1" dirty="0" smtClean="0">
                <a:latin typeface="Times New Roman" panose="02020603050405020304" pitchFamily="18" charset="0"/>
                <a:ea typeface="宋体" panose="02010600030101010101" pitchFamily="2" charset="-122"/>
              </a:rPr>
              <a:t>tuple1 </a:t>
            </a:r>
            <a:r>
              <a:rPr lang="zh-CN" altLang="en-US" sz="2000" b="1" dirty="0" smtClean="0">
                <a:latin typeface="Times New Roman" panose="02020603050405020304" pitchFamily="18" charset="0"/>
                <a:ea typeface="宋体" panose="02010600030101010101" pitchFamily="2" charset="-122"/>
              </a:rPr>
              <a:t>上</a:t>
            </a:r>
            <a:r>
              <a:rPr lang="en-US" altLang="zh-CN" sz="2000" b="1" dirty="0" smtClean="0">
                <a:latin typeface="Times New Roman" panose="02020603050405020304" pitchFamily="18" charset="0"/>
                <a:ea typeface="宋体" panose="02010600030101010101" pitchFamily="2" charset="-122"/>
              </a:rPr>
              <a:t>UPDATE</a:t>
            </a:r>
            <a:r>
              <a:rPr lang="zh-CN" altLang="en-US" sz="2000" b="1" dirty="0" smtClean="0">
                <a:latin typeface="Times New Roman" panose="02020603050405020304" pitchFamily="18" charset="0"/>
                <a:ea typeface="宋体" panose="02010600030101010101" pitchFamily="2" charset="-122"/>
              </a:rPr>
              <a:t>或者</a:t>
            </a:r>
            <a:r>
              <a:rPr lang="en-US" altLang="zh-CN" sz="2000" b="1" dirty="0" smtClean="0">
                <a:latin typeface="Times New Roman" panose="02020603050405020304" pitchFamily="18" charset="0"/>
                <a:ea typeface="宋体" panose="02010600030101010101" pitchFamily="2" charset="-122"/>
              </a:rPr>
              <a:t>DELETE</a:t>
            </a:r>
            <a:r>
              <a:rPr lang="zh-CN" altLang="en-US" sz="2000" b="1" dirty="0" smtClean="0">
                <a:latin typeface="Times New Roman" panose="02020603050405020304" pitchFamily="18" charset="0"/>
                <a:ea typeface="宋体" panose="02010600030101010101" pitchFamily="2" charset="-122"/>
              </a:rPr>
              <a:t>后的</a:t>
            </a:r>
            <a:r>
              <a:rPr lang="en-US" altLang="zh-CN" sz="2000" b="1" dirty="0">
                <a:latin typeface="Times New Roman" panose="02020603050405020304" pitchFamily="18" charset="0"/>
                <a:ea typeface="宋体" panose="02010600030101010101" pitchFamily="2" charset="-122"/>
              </a:rPr>
              <a:t> </a:t>
            </a:r>
            <a:r>
              <a:rPr lang="en-US" altLang="zh-CN" sz="2000" b="1" dirty="0" err="1" smtClean="0">
                <a:latin typeface="Times New Roman" panose="02020603050405020304" pitchFamily="18" charset="0"/>
                <a:ea typeface="宋体" panose="02010600030101010101" pitchFamily="2" charset="-122"/>
              </a:rPr>
              <a:t>t_xmax</a:t>
            </a:r>
            <a:r>
              <a:rPr lang="en-US" altLang="zh-CN" sz="2000" b="1" dirty="0" smtClean="0">
                <a:latin typeface="Times New Roman" panose="02020603050405020304" pitchFamily="18" charset="0"/>
                <a:ea typeface="宋体" panose="02010600030101010101" pitchFamily="2" charset="-122"/>
              </a:rPr>
              <a:t> </a:t>
            </a:r>
            <a:r>
              <a:rPr lang="zh-CN" altLang="en-US" sz="2000" b="1" dirty="0" smtClean="0">
                <a:latin typeface="Times New Roman" panose="02020603050405020304" pitchFamily="18" charset="0"/>
                <a:ea typeface="宋体" panose="02010600030101010101" pitchFamily="2" charset="-122"/>
              </a:rPr>
              <a:t>为 </a:t>
            </a:r>
            <a:r>
              <a:rPr lang="en-US" altLang="zh-CN" sz="2000" b="1" dirty="0" smtClean="0">
                <a:latin typeface="Times New Roman" panose="02020603050405020304" pitchFamily="18" charset="0"/>
                <a:ea typeface="宋体" panose="02010600030101010101" pitchFamily="2" charset="-122"/>
              </a:rPr>
              <a:t>700</a:t>
            </a:r>
            <a:r>
              <a:rPr lang="zh-CN" altLang="en-US" sz="2000" b="1" dirty="0" smtClean="0">
                <a:latin typeface="Times New Roman" panose="02020603050405020304" pitchFamily="18" charset="0"/>
                <a:ea typeface="宋体" panose="02010600030101010101" pitchFamily="2" charset="-122"/>
              </a:rPr>
              <a:t>，在</a:t>
            </a:r>
            <a:r>
              <a:rPr lang="en-US" altLang="zh-CN" sz="2000" b="1" dirty="0" smtClean="0">
                <a:latin typeface="Times New Roman" panose="02020603050405020304" pitchFamily="18" charset="0"/>
                <a:ea typeface="宋体" panose="02010600030101010101" pitchFamily="2" charset="-122"/>
              </a:rPr>
              <a:t>tuple6</a:t>
            </a:r>
            <a:r>
              <a:rPr lang="zh-CN" altLang="en-US" sz="2000" b="1" dirty="0" smtClean="0">
                <a:latin typeface="Times New Roman" panose="02020603050405020304" pitchFamily="18" charset="0"/>
                <a:ea typeface="宋体" panose="02010600030101010101" pitchFamily="2" charset="-122"/>
              </a:rPr>
              <a:t>上的</a:t>
            </a:r>
            <a:r>
              <a:rPr lang="en-US" altLang="zh-CN" sz="2000" b="1" dirty="0" err="1" smtClean="0">
                <a:latin typeface="Times New Roman" panose="02020603050405020304" pitchFamily="18" charset="0"/>
                <a:ea typeface="宋体" panose="02010600030101010101" pitchFamily="2" charset="-122"/>
              </a:rPr>
              <a:t>t_xmax</a:t>
            </a:r>
            <a:r>
              <a:rPr lang="en-US" altLang="zh-CN" sz="2000" b="1" dirty="0" smtClean="0">
                <a:latin typeface="Times New Roman" panose="02020603050405020304" pitchFamily="18" charset="0"/>
                <a:ea typeface="宋体" panose="02010600030101010101" pitchFamily="2" charset="-122"/>
              </a:rPr>
              <a:t> </a:t>
            </a:r>
            <a:r>
              <a:rPr lang="zh-CN" altLang="en-US" sz="2000" b="1" dirty="0" smtClean="0">
                <a:latin typeface="Times New Roman" panose="02020603050405020304" pitchFamily="18" charset="0"/>
                <a:ea typeface="宋体" panose="02010600030101010101" pitchFamily="2" charset="-122"/>
              </a:rPr>
              <a:t>为 </a:t>
            </a:r>
            <a:r>
              <a:rPr lang="en-US" altLang="zh-CN" sz="2000" b="1" dirty="0" smtClean="0">
                <a:latin typeface="Times New Roman" panose="02020603050405020304" pitchFamily="18" charset="0"/>
                <a:ea typeface="宋体" panose="02010600030101010101" pitchFamily="2" charset="-122"/>
              </a:rPr>
              <a:t>750</a:t>
            </a:r>
            <a:r>
              <a:rPr lang="zh-CN" altLang="en-US" sz="2000" b="1" dirty="0" smtClean="0">
                <a:latin typeface="Times New Roman" panose="02020603050405020304" pitchFamily="18" charset="0"/>
                <a:ea typeface="宋体" panose="02010600030101010101" pitchFamily="2" charset="-122"/>
              </a:rPr>
              <a:t>。此刻冻结过程进行如下：第 </a:t>
            </a:r>
            <a:r>
              <a:rPr lang="en-US" altLang="zh-CN" sz="2000" b="1" dirty="0" smtClean="0">
                <a:latin typeface="Times New Roman" panose="02020603050405020304" pitchFamily="18" charset="0"/>
                <a:ea typeface="宋体" panose="02010600030101010101" pitchFamily="2" charset="-122"/>
              </a:rPr>
              <a:t>0 </a:t>
            </a:r>
            <a:r>
              <a:rPr lang="zh-CN" altLang="en-US" sz="2000" b="1" dirty="0" smtClean="0">
                <a:latin typeface="Times New Roman" panose="02020603050405020304" pitchFamily="18" charset="0"/>
                <a:ea typeface="宋体" panose="02010600030101010101" pitchFamily="2" charset="-122"/>
              </a:rPr>
              <a:t>号页面上的三条元组的</a:t>
            </a:r>
            <a:r>
              <a:rPr lang="en-US" altLang="zh-CN" sz="2000" b="1" dirty="0" err="1" smtClean="0">
                <a:latin typeface="Times New Roman" panose="02020603050405020304" pitchFamily="18" charset="0"/>
                <a:ea typeface="宋体" panose="02010600030101010101" pitchFamily="2" charset="-122"/>
              </a:rPr>
              <a:t>t_xmin</a:t>
            </a:r>
            <a:r>
              <a:rPr lang="zh-CN" altLang="en-US" sz="2000" b="1" dirty="0" smtClean="0">
                <a:latin typeface="Times New Roman" panose="02020603050405020304" pitchFamily="18" charset="0"/>
                <a:ea typeface="宋体" panose="02010600030101010101" pitchFamily="2" charset="-122"/>
              </a:rPr>
              <a:t>小于 </a:t>
            </a:r>
            <a:r>
              <a:rPr lang="en-US" altLang="zh-CN" sz="2000" b="1" dirty="0" smtClean="0">
                <a:latin typeface="Times New Roman" panose="02020603050405020304" pitchFamily="18" charset="0"/>
                <a:ea typeface="宋体" panose="02010600030101010101" pitchFamily="2" charset="-122"/>
              </a:rPr>
              <a:t>limit </a:t>
            </a:r>
            <a:r>
              <a:rPr lang="zh-CN" altLang="en-US" sz="2000" b="1" dirty="0" smtClean="0">
                <a:latin typeface="Times New Roman" panose="02020603050405020304" pitchFamily="18" charset="0"/>
                <a:ea typeface="宋体" panose="02010600030101010101" pitchFamily="2" charset="-122"/>
              </a:rPr>
              <a:t>的值，因此都将被冻结，并且</a:t>
            </a:r>
            <a:r>
              <a:rPr lang="en-US" altLang="zh-CN" sz="2000" b="1" dirty="0" smtClean="0">
                <a:latin typeface="Times New Roman" panose="02020603050405020304" pitchFamily="18" charset="0"/>
                <a:ea typeface="宋体" panose="02010600030101010101" pitchFamily="2" charset="-122"/>
              </a:rPr>
              <a:t>tuple1</a:t>
            </a:r>
            <a:r>
              <a:rPr lang="zh-CN" altLang="en-US" sz="2000" b="1" dirty="0" smtClean="0">
                <a:latin typeface="Times New Roman" panose="02020603050405020304" pitchFamily="18" charset="0"/>
                <a:ea typeface="宋体" panose="02010600030101010101" pitchFamily="2" charset="-122"/>
              </a:rPr>
              <a:t>上面有删除标识，因此清理时将被移除，</a:t>
            </a:r>
            <a:r>
              <a:rPr lang="en-US" altLang="zh-CN" sz="2000" b="1" dirty="0" smtClean="0">
                <a:latin typeface="Times New Roman" panose="02020603050405020304" pitchFamily="18" charset="0"/>
                <a:ea typeface="宋体" panose="02010600030101010101" pitchFamily="2" charset="-122"/>
              </a:rPr>
              <a:t>1</a:t>
            </a:r>
            <a:r>
              <a:rPr lang="zh-CN" altLang="en-US" sz="2000" b="1" dirty="0" smtClean="0">
                <a:latin typeface="Times New Roman" panose="02020603050405020304" pitchFamily="18" charset="0"/>
                <a:ea typeface="宋体" panose="02010600030101010101" pitchFamily="2" charset="-122"/>
              </a:rPr>
              <a:t>号页面在</a:t>
            </a:r>
            <a:r>
              <a:rPr lang="en-US" altLang="zh-CN" sz="2000" b="1" dirty="0" smtClean="0">
                <a:latin typeface="Times New Roman" panose="02020603050405020304" pitchFamily="18" charset="0"/>
                <a:ea typeface="宋体" panose="02010600030101010101" pitchFamily="2" charset="-122"/>
              </a:rPr>
              <a:t>VM</a:t>
            </a:r>
            <a:r>
              <a:rPr lang="zh-CN" altLang="en-US" sz="2000" b="1" dirty="0" smtClean="0">
                <a:latin typeface="Times New Roman" panose="02020603050405020304" pitchFamily="18" charset="0"/>
                <a:ea typeface="宋体" panose="02010600030101010101" pitchFamily="2" charset="-122"/>
              </a:rPr>
              <a:t>中对所有元组可见，则跳过清理。</a:t>
            </a:r>
            <a:r>
              <a:rPr lang="en-US" altLang="zh-CN" sz="2000" b="1" dirty="0" smtClean="0">
                <a:latin typeface="Times New Roman" panose="02020603050405020304" pitchFamily="18" charset="0"/>
                <a:ea typeface="宋体" panose="02010600030101010101" pitchFamily="2" charset="-122"/>
              </a:rPr>
              <a:t>2</a:t>
            </a:r>
            <a:r>
              <a:rPr lang="zh-CN" altLang="en-US" sz="2000" b="1" dirty="0" smtClean="0">
                <a:latin typeface="Times New Roman" panose="02020603050405020304" pitchFamily="18" charset="0"/>
                <a:ea typeface="宋体" panose="02010600030101010101" pitchFamily="2" charset="-122"/>
              </a:rPr>
              <a:t>号页面的</a:t>
            </a:r>
            <a:r>
              <a:rPr lang="en-US" altLang="zh-CN" sz="2000" b="1" dirty="0" smtClean="0">
                <a:latin typeface="Times New Roman" panose="02020603050405020304" pitchFamily="18" charset="0"/>
                <a:ea typeface="宋体" panose="02010600030101010101" pitchFamily="2" charset="-122"/>
              </a:rPr>
              <a:t>tuple6</a:t>
            </a:r>
            <a:r>
              <a:rPr lang="zh-CN" altLang="en-US" sz="2000" b="1" dirty="0" smtClean="0">
                <a:latin typeface="Times New Roman" panose="02020603050405020304" pitchFamily="18" charset="0"/>
                <a:ea typeface="宋体" panose="02010600030101010101" pitchFamily="2" charset="-122"/>
              </a:rPr>
              <a:t>和</a:t>
            </a:r>
            <a:r>
              <a:rPr lang="en-US" altLang="zh-CN" sz="2000" b="1" dirty="0" smtClean="0">
                <a:latin typeface="Times New Roman" panose="02020603050405020304" pitchFamily="18" charset="0"/>
                <a:ea typeface="宋体" panose="02010600030101010101" pitchFamily="2" charset="-122"/>
              </a:rPr>
              <a:t>tuple7</a:t>
            </a:r>
            <a:r>
              <a:rPr lang="zh-CN" altLang="en-US" sz="2000" b="1" dirty="0" smtClean="0">
                <a:latin typeface="Times New Roman" panose="02020603050405020304" pitchFamily="18" charset="0"/>
                <a:ea typeface="宋体" panose="02010600030101010101" pitchFamily="2" charset="-122"/>
              </a:rPr>
              <a:t>将被冻结，</a:t>
            </a:r>
            <a:r>
              <a:rPr lang="en-US" altLang="zh-CN" sz="2000" b="1" dirty="0" smtClean="0">
                <a:latin typeface="Times New Roman" panose="02020603050405020304" pitchFamily="18" charset="0"/>
                <a:ea typeface="宋体" panose="02010600030101010101" pitchFamily="2" charset="-122"/>
              </a:rPr>
              <a:t>tuple 7</a:t>
            </a:r>
            <a:r>
              <a:rPr lang="zh-CN" altLang="en-US" sz="2000" b="1" dirty="0" smtClean="0">
                <a:latin typeface="Times New Roman" panose="02020603050405020304" pitchFamily="18" charset="0"/>
                <a:ea typeface="宋体" panose="02010600030101010101" pitchFamily="2" charset="-122"/>
              </a:rPr>
              <a:t>被移除。</a:t>
            </a:r>
            <a:endParaRPr lang="en-US" altLang="zh-CN" sz="2000" b="1" dirty="0" smtClean="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7818408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236220" y="1866901"/>
            <a:ext cx="8778240" cy="2072640"/>
          </a:xfrm>
          <a:prstGeom prst="rect">
            <a:avLst/>
          </a:prstGeom>
        </p:spPr>
        <p:txBody>
          <a:bodyPr vert="horz" lIns="91440" tIns="45720" rIns="91440" bIns="45720" rtlCol="0" anchor="b">
            <a:noAutofit/>
          </a:bodyPr>
          <a:lstStyle>
            <a:lvl1pPr algn="l" defTabSz="914354" rtl="0" eaLnBrk="1" latinLnBrk="0" hangingPunct="1">
              <a:lnSpc>
                <a:spcPct val="90000"/>
              </a:lnSpc>
              <a:spcBef>
                <a:spcPct val="0"/>
              </a:spcBef>
              <a:buNone/>
              <a:defRPr sz="2400" b="1" kern="1200">
                <a:solidFill>
                  <a:schemeClr val="tx1"/>
                </a:solidFill>
                <a:latin typeface="+mj-lt"/>
                <a:ea typeface="+mj-ea"/>
                <a:cs typeface="+mj-cs"/>
              </a:defRPr>
            </a:lvl1pPr>
          </a:lstStyle>
          <a:p>
            <a:pPr>
              <a:lnSpc>
                <a:spcPct val="100000"/>
              </a:lnSpc>
            </a:pPr>
            <a:r>
              <a:rPr lang="en-US" altLang="zh-CN" sz="15000" dirty="0" smtClean="0">
                <a:solidFill>
                  <a:schemeClr val="bg1"/>
                </a:solidFill>
              </a:rPr>
              <a:t>PART</a:t>
            </a:r>
            <a:r>
              <a:rPr lang="en-US" altLang="zh-CN" sz="15000" baseline="0" dirty="0" smtClean="0">
                <a:solidFill>
                  <a:schemeClr val="bg1"/>
                </a:solidFill>
              </a:rPr>
              <a:t> 01</a:t>
            </a:r>
            <a:endParaRPr lang="zh-CN" altLang="en-US" sz="15000" dirty="0">
              <a:solidFill>
                <a:schemeClr val="bg1"/>
              </a:solidFill>
            </a:endParaRPr>
          </a:p>
        </p:txBody>
      </p:sp>
      <p:sp>
        <p:nvSpPr>
          <p:cNvPr id="7" name="文本框 6"/>
          <p:cNvSpPr txBox="1"/>
          <p:nvPr/>
        </p:nvSpPr>
        <p:spPr>
          <a:xfrm>
            <a:off x="1623084" y="4060155"/>
            <a:ext cx="7312486" cy="628955"/>
          </a:xfrm>
          <a:prstGeom prst="rect">
            <a:avLst/>
          </a:prstGeom>
          <a:noFill/>
        </p:spPr>
        <p:txBody>
          <a:bodyPr wrap="square" rtlCol="0">
            <a:spAutoFit/>
          </a:bodyPr>
          <a:lstStyle/>
          <a:p>
            <a:pPr>
              <a:lnSpc>
                <a:spcPct val="120000"/>
              </a:lnSpc>
            </a:pPr>
            <a:r>
              <a:rPr lang="en-US" altLang="zh-CN" sz="3200" b="1" dirty="0" smtClean="0">
                <a:latin typeface="+mj-lt"/>
                <a:ea typeface="+mj-ea"/>
              </a:rPr>
              <a:t>VACUUM </a:t>
            </a:r>
            <a:r>
              <a:rPr lang="zh-CN" altLang="en-US" sz="3200" b="1" dirty="0" smtClean="0">
                <a:latin typeface="+mj-lt"/>
                <a:ea typeface="+mj-ea"/>
              </a:rPr>
              <a:t>介绍</a:t>
            </a:r>
            <a:endParaRPr lang="zh-CN" altLang="en-US" sz="3200" b="1" dirty="0">
              <a:latin typeface="+mj-lt"/>
              <a:ea typeface="+mj-ea"/>
            </a:endParaRPr>
          </a:p>
        </p:txBody>
      </p:sp>
      <p:sp>
        <p:nvSpPr>
          <p:cNvPr id="8" name="内容占位符 7">
            <a:extLst>
              <a:ext uri="{FF2B5EF4-FFF2-40B4-BE49-F238E27FC236}">
                <a16:creationId xmlns="" xmlns:a16="http://schemas.microsoft.com/office/drawing/2014/main" id="{2070191C-4093-409C-8FD5-7369A79637AD}"/>
              </a:ext>
            </a:extLst>
          </p:cNvPr>
          <p:cNvSpPr txBox="1">
            <a:spLocks/>
          </p:cNvSpPr>
          <p:nvPr/>
        </p:nvSpPr>
        <p:spPr>
          <a:xfrm>
            <a:off x="1623085" y="4699748"/>
            <a:ext cx="7312486" cy="1358152"/>
          </a:xfrm>
          <a:prstGeom prst="rect">
            <a:avLst/>
          </a:prstGeom>
        </p:spPr>
        <p:txBody>
          <a:bodyPr vert="horz" lIns="91440" tIns="45720" rIns="91440" bIns="45720" rtlCol="0">
            <a:normAutofit/>
          </a:bodyPr>
          <a:lstStyle>
            <a:lvl1pPr marL="0" indent="0" algn="l" defTabSz="914354"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altLang="zh-CN" sz="2000" dirty="0" smtClean="0"/>
          </a:p>
        </p:txBody>
      </p:sp>
    </p:spTree>
    <p:extLst>
      <p:ext uri="{BB962C8B-B14F-4D97-AF65-F5344CB8AC3E}">
        <p14:creationId xmlns:p14="http://schemas.microsoft.com/office/powerpoint/2010/main" val="28354601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044860" y="1446904"/>
            <a:ext cx="10230262" cy="632353"/>
          </a:xfrm>
          <a:prstGeom prst="rect">
            <a:avLst/>
          </a:prstGeom>
          <a:noFill/>
        </p:spPr>
        <p:txBody>
          <a:bodyPr wrap="square" rtlCol="0">
            <a:spAutoFit/>
          </a:bodyPr>
          <a:lstStyle/>
          <a:p>
            <a:pPr>
              <a:lnSpc>
                <a:spcPct val="120000"/>
              </a:lnSpc>
            </a:pPr>
            <a:r>
              <a:rPr lang="en-US" altLang="zh-CN" sz="3200" b="1" dirty="0" smtClean="0">
                <a:latin typeface="+mj-lt"/>
                <a:ea typeface="+mj-ea"/>
              </a:rPr>
              <a:t>Lazy </a:t>
            </a:r>
            <a:r>
              <a:rPr lang="zh-CN" altLang="en-US" sz="3200" b="1" dirty="0" smtClean="0">
                <a:latin typeface="+mj-lt"/>
                <a:ea typeface="+mj-ea"/>
              </a:rPr>
              <a:t>模式下的冻结示例</a:t>
            </a:r>
            <a:endParaRPr lang="zh-CN" altLang="en-US" sz="3200" b="1" dirty="0">
              <a:latin typeface="+mj-lt"/>
              <a:ea typeface="+mj-ea"/>
            </a:endParaRPr>
          </a:p>
        </p:txBody>
      </p:sp>
      <p:sp>
        <p:nvSpPr>
          <p:cNvPr id="18" name="内容占位符 7">
            <a:extLst>
              <a:ext uri="{FF2B5EF4-FFF2-40B4-BE49-F238E27FC236}">
                <a16:creationId xmlns="" xmlns:a16="http://schemas.microsoft.com/office/drawing/2014/main" id="{2070191C-4093-409C-8FD5-7369A79637AD}"/>
              </a:ext>
            </a:extLst>
          </p:cNvPr>
          <p:cNvSpPr txBox="1">
            <a:spLocks/>
          </p:cNvSpPr>
          <p:nvPr/>
        </p:nvSpPr>
        <p:spPr>
          <a:xfrm>
            <a:off x="1044860" y="2079257"/>
            <a:ext cx="10230262" cy="3736080"/>
          </a:xfrm>
          <a:prstGeom prst="rect">
            <a:avLst/>
          </a:prstGeom>
        </p:spPr>
        <p:txBody>
          <a:bodyPr vert="horz" lIns="91440" tIns="45720" rIns="91440" bIns="45720" rtlCol="0">
            <a:normAutofit/>
          </a:bodyPr>
          <a:lstStyle>
            <a:lvl1pPr marL="0" indent="0" algn="l" defTabSz="914354"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457200">
              <a:lnSpc>
                <a:spcPct val="100000"/>
              </a:lnSpc>
            </a:pPr>
            <a:endParaRPr lang="en-US" altLang="zh-CN" sz="2000" b="1" dirty="0" smtClean="0">
              <a:latin typeface="Times New Roman" panose="02020603050405020304" pitchFamily="18" charset="0"/>
              <a:ea typeface="宋体" panose="02010600030101010101" pitchFamily="2" charset="-122"/>
            </a:endParaRPr>
          </a:p>
        </p:txBody>
      </p:sp>
      <p:pic>
        <p:nvPicPr>
          <p:cNvPr id="2" name="图片 1"/>
          <p:cNvPicPr>
            <a:picLocks noChangeAspect="1"/>
          </p:cNvPicPr>
          <p:nvPr/>
        </p:nvPicPr>
        <p:blipFill>
          <a:blip r:embed="rId2"/>
          <a:stretch>
            <a:fillRect/>
          </a:stretch>
        </p:blipFill>
        <p:spPr>
          <a:xfrm>
            <a:off x="1044860" y="2222905"/>
            <a:ext cx="8544910" cy="3731638"/>
          </a:xfrm>
          <a:prstGeom prst="rect">
            <a:avLst/>
          </a:prstGeom>
        </p:spPr>
      </p:pic>
    </p:spTree>
    <p:extLst>
      <p:ext uri="{BB962C8B-B14F-4D97-AF65-F5344CB8AC3E}">
        <p14:creationId xmlns:p14="http://schemas.microsoft.com/office/powerpoint/2010/main" val="24634851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044860" y="1446904"/>
            <a:ext cx="10230262" cy="632353"/>
          </a:xfrm>
          <a:prstGeom prst="rect">
            <a:avLst/>
          </a:prstGeom>
          <a:noFill/>
        </p:spPr>
        <p:txBody>
          <a:bodyPr wrap="square" rtlCol="0">
            <a:spAutoFit/>
          </a:bodyPr>
          <a:lstStyle/>
          <a:p>
            <a:pPr>
              <a:lnSpc>
                <a:spcPct val="120000"/>
              </a:lnSpc>
            </a:pPr>
            <a:r>
              <a:rPr lang="en-US" altLang="zh-CN" sz="3200" b="1" dirty="0" smtClean="0">
                <a:latin typeface="+mj-lt"/>
                <a:ea typeface="+mj-ea"/>
              </a:rPr>
              <a:t>Lazy </a:t>
            </a:r>
            <a:r>
              <a:rPr lang="zh-CN" altLang="en-US" sz="3200" b="1" dirty="0" smtClean="0">
                <a:latin typeface="+mj-lt"/>
                <a:ea typeface="+mj-ea"/>
              </a:rPr>
              <a:t>模式下的冻结示例</a:t>
            </a:r>
            <a:endParaRPr lang="zh-CN" altLang="en-US" sz="3200" b="1" dirty="0">
              <a:latin typeface="+mj-lt"/>
              <a:ea typeface="+mj-ea"/>
            </a:endParaRPr>
          </a:p>
        </p:txBody>
      </p:sp>
      <p:sp>
        <p:nvSpPr>
          <p:cNvPr id="18" name="内容占位符 7">
            <a:extLst>
              <a:ext uri="{FF2B5EF4-FFF2-40B4-BE49-F238E27FC236}">
                <a16:creationId xmlns="" xmlns:a16="http://schemas.microsoft.com/office/drawing/2014/main" id="{2070191C-4093-409C-8FD5-7369A79637AD}"/>
              </a:ext>
            </a:extLst>
          </p:cNvPr>
          <p:cNvSpPr txBox="1">
            <a:spLocks/>
          </p:cNvSpPr>
          <p:nvPr/>
        </p:nvSpPr>
        <p:spPr>
          <a:xfrm>
            <a:off x="1044860" y="2079257"/>
            <a:ext cx="10230262" cy="3736080"/>
          </a:xfrm>
          <a:prstGeom prst="rect">
            <a:avLst/>
          </a:prstGeom>
        </p:spPr>
        <p:txBody>
          <a:bodyPr vert="horz" lIns="91440" tIns="45720" rIns="91440" bIns="45720" rtlCol="0">
            <a:normAutofit/>
          </a:bodyPr>
          <a:lstStyle>
            <a:lvl1pPr marL="0" indent="0" algn="l" defTabSz="914354"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457200">
              <a:lnSpc>
                <a:spcPct val="100000"/>
              </a:lnSpc>
            </a:pPr>
            <a:endParaRPr lang="en-US" altLang="zh-CN" sz="2000" b="1" dirty="0" smtClean="0">
              <a:latin typeface="Times New Roman" panose="02020603050405020304" pitchFamily="18" charset="0"/>
              <a:ea typeface="宋体" panose="02010600030101010101" pitchFamily="2" charset="-122"/>
            </a:endParaRPr>
          </a:p>
        </p:txBody>
      </p:sp>
      <p:pic>
        <p:nvPicPr>
          <p:cNvPr id="3" name="图片 2"/>
          <p:cNvPicPr>
            <a:picLocks noChangeAspect="1"/>
          </p:cNvPicPr>
          <p:nvPr/>
        </p:nvPicPr>
        <p:blipFill>
          <a:blip r:embed="rId2"/>
          <a:stretch>
            <a:fillRect/>
          </a:stretch>
        </p:blipFill>
        <p:spPr>
          <a:xfrm>
            <a:off x="969127" y="2079257"/>
            <a:ext cx="6314542" cy="4500110"/>
          </a:xfrm>
          <a:prstGeom prst="rect">
            <a:avLst/>
          </a:prstGeom>
        </p:spPr>
      </p:pic>
    </p:spTree>
    <p:extLst>
      <p:ext uri="{BB962C8B-B14F-4D97-AF65-F5344CB8AC3E}">
        <p14:creationId xmlns:p14="http://schemas.microsoft.com/office/powerpoint/2010/main" val="34814054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044860" y="1446904"/>
            <a:ext cx="10230262" cy="632353"/>
          </a:xfrm>
          <a:prstGeom prst="rect">
            <a:avLst/>
          </a:prstGeom>
          <a:noFill/>
        </p:spPr>
        <p:txBody>
          <a:bodyPr wrap="square" rtlCol="0">
            <a:spAutoFit/>
          </a:bodyPr>
          <a:lstStyle/>
          <a:p>
            <a:pPr>
              <a:lnSpc>
                <a:spcPct val="120000"/>
              </a:lnSpc>
            </a:pPr>
            <a:r>
              <a:rPr lang="en-US" altLang="zh-CN" sz="3200" b="1" dirty="0" smtClean="0">
                <a:latin typeface="+mj-lt"/>
                <a:ea typeface="+mj-ea"/>
              </a:rPr>
              <a:t>Lazy </a:t>
            </a:r>
            <a:r>
              <a:rPr lang="zh-CN" altLang="en-US" sz="3200" b="1" dirty="0" smtClean="0">
                <a:latin typeface="+mj-lt"/>
                <a:ea typeface="+mj-ea"/>
              </a:rPr>
              <a:t>模式下的冻结示例</a:t>
            </a:r>
            <a:endParaRPr lang="zh-CN" altLang="en-US" sz="3200" b="1" dirty="0">
              <a:latin typeface="+mj-lt"/>
              <a:ea typeface="+mj-ea"/>
            </a:endParaRPr>
          </a:p>
        </p:txBody>
      </p:sp>
      <p:sp>
        <p:nvSpPr>
          <p:cNvPr id="18" name="内容占位符 7">
            <a:extLst>
              <a:ext uri="{FF2B5EF4-FFF2-40B4-BE49-F238E27FC236}">
                <a16:creationId xmlns="" xmlns:a16="http://schemas.microsoft.com/office/drawing/2014/main" id="{2070191C-4093-409C-8FD5-7369A79637AD}"/>
              </a:ext>
            </a:extLst>
          </p:cNvPr>
          <p:cNvSpPr txBox="1">
            <a:spLocks/>
          </p:cNvSpPr>
          <p:nvPr/>
        </p:nvSpPr>
        <p:spPr>
          <a:xfrm>
            <a:off x="1044860" y="2079257"/>
            <a:ext cx="10230262" cy="3736080"/>
          </a:xfrm>
          <a:prstGeom prst="rect">
            <a:avLst/>
          </a:prstGeom>
        </p:spPr>
        <p:txBody>
          <a:bodyPr vert="horz" lIns="91440" tIns="45720" rIns="91440" bIns="45720" rtlCol="0">
            <a:normAutofit/>
          </a:bodyPr>
          <a:lstStyle>
            <a:lvl1pPr marL="0" indent="0" algn="l" defTabSz="914354"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457200">
              <a:lnSpc>
                <a:spcPct val="100000"/>
              </a:lnSpc>
            </a:pPr>
            <a:endParaRPr lang="en-US" altLang="zh-CN" sz="2000" b="1" dirty="0" smtClean="0">
              <a:latin typeface="Times New Roman" panose="02020603050405020304" pitchFamily="18" charset="0"/>
              <a:ea typeface="宋体" panose="02010600030101010101" pitchFamily="2" charset="-122"/>
            </a:endParaRPr>
          </a:p>
        </p:txBody>
      </p:sp>
      <p:pic>
        <p:nvPicPr>
          <p:cNvPr id="2" name="图片 1"/>
          <p:cNvPicPr>
            <a:picLocks noChangeAspect="1"/>
          </p:cNvPicPr>
          <p:nvPr/>
        </p:nvPicPr>
        <p:blipFill>
          <a:blip r:embed="rId2"/>
          <a:stretch>
            <a:fillRect/>
          </a:stretch>
        </p:blipFill>
        <p:spPr>
          <a:xfrm>
            <a:off x="1044860" y="1993233"/>
            <a:ext cx="5755333" cy="4050589"/>
          </a:xfrm>
          <a:prstGeom prst="rect">
            <a:avLst/>
          </a:prstGeom>
        </p:spPr>
      </p:pic>
    </p:spTree>
    <p:extLst>
      <p:ext uri="{BB962C8B-B14F-4D97-AF65-F5344CB8AC3E}">
        <p14:creationId xmlns:p14="http://schemas.microsoft.com/office/powerpoint/2010/main" val="20097624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044860" y="1446904"/>
            <a:ext cx="10230262" cy="632353"/>
          </a:xfrm>
          <a:prstGeom prst="rect">
            <a:avLst/>
          </a:prstGeom>
          <a:noFill/>
        </p:spPr>
        <p:txBody>
          <a:bodyPr wrap="square" rtlCol="0">
            <a:spAutoFit/>
          </a:bodyPr>
          <a:lstStyle/>
          <a:p>
            <a:pPr>
              <a:lnSpc>
                <a:spcPct val="120000"/>
              </a:lnSpc>
            </a:pPr>
            <a:r>
              <a:rPr lang="en-US" altLang="zh-CN" sz="3200" b="1" dirty="0" smtClean="0">
                <a:latin typeface="+mj-lt"/>
                <a:ea typeface="+mj-ea"/>
              </a:rPr>
              <a:t>Lazy </a:t>
            </a:r>
            <a:r>
              <a:rPr lang="zh-CN" altLang="en-US" sz="3200" b="1" dirty="0" smtClean="0">
                <a:latin typeface="+mj-lt"/>
                <a:ea typeface="+mj-ea"/>
              </a:rPr>
              <a:t>模式下的冻结示例</a:t>
            </a:r>
            <a:endParaRPr lang="zh-CN" altLang="en-US" sz="3200" b="1" dirty="0">
              <a:latin typeface="+mj-lt"/>
              <a:ea typeface="+mj-ea"/>
            </a:endParaRPr>
          </a:p>
        </p:txBody>
      </p:sp>
      <p:sp>
        <p:nvSpPr>
          <p:cNvPr id="18" name="内容占位符 7">
            <a:extLst>
              <a:ext uri="{FF2B5EF4-FFF2-40B4-BE49-F238E27FC236}">
                <a16:creationId xmlns="" xmlns:a16="http://schemas.microsoft.com/office/drawing/2014/main" id="{2070191C-4093-409C-8FD5-7369A79637AD}"/>
              </a:ext>
            </a:extLst>
          </p:cNvPr>
          <p:cNvSpPr txBox="1">
            <a:spLocks/>
          </p:cNvSpPr>
          <p:nvPr/>
        </p:nvSpPr>
        <p:spPr>
          <a:xfrm>
            <a:off x="1044860" y="2079257"/>
            <a:ext cx="10230262" cy="3736080"/>
          </a:xfrm>
          <a:prstGeom prst="rect">
            <a:avLst/>
          </a:prstGeom>
        </p:spPr>
        <p:txBody>
          <a:bodyPr vert="horz" lIns="91440" tIns="45720" rIns="91440" bIns="45720" rtlCol="0">
            <a:normAutofit/>
          </a:bodyPr>
          <a:lstStyle>
            <a:lvl1pPr marL="0" indent="0" algn="l" defTabSz="914354"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457200">
              <a:lnSpc>
                <a:spcPct val="100000"/>
              </a:lnSpc>
            </a:pPr>
            <a:endParaRPr lang="en-US" altLang="zh-CN" sz="2000" b="1" dirty="0" smtClean="0">
              <a:latin typeface="Times New Roman" panose="02020603050405020304" pitchFamily="18" charset="0"/>
              <a:ea typeface="宋体" panose="02010600030101010101" pitchFamily="2" charset="-122"/>
            </a:endParaRPr>
          </a:p>
        </p:txBody>
      </p:sp>
      <p:pic>
        <p:nvPicPr>
          <p:cNvPr id="3" name="图片 2"/>
          <p:cNvPicPr>
            <a:picLocks noChangeAspect="1"/>
          </p:cNvPicPr>
          <p:nvPr/>
        </p:nvPicPr>
        <p:blipFill>
          <a:blip r:embed="rId2"/>
          <a:stretch>
            <a:fillRect/>
          </a:stretch>
        </p:blipFill>
        <p:spPr>
          <a:xfrm>
            <a:off x="1044860" y="2204639"/>
            <a:ext cx="8534400" cy="3770260"/>
          </a:xfrm>
          <a:prstGeom prst="rect">
            <a:avLst/>
          </a:prstGeom>
        </p:spPr>
      </p:pic>
    </p:spTree>
    <p:extLst>
      <p:ext uri="{BB962C8B-B14F-4D97-AF65-F5344CB8AC3E}">
        <p14:creationId xmlns:p14="http://schemas.microsoft.com/office/powerpoint/2010/main" val="20267713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044860" y="1446904"/>
            <a:ext cx="10230262" cy="632353"/>
          </a:xfrm>
          <a:prstGeom prst="rect">
            <a:avLst/>
          </a:prstGeom>
          <a:noFill/>
        </p:spPr>
        <p:txBody>
          <a:bodyPr wrap="square" rtlCol="0">
            <a:spAutoFit/>
          </a:bodyPr>
          <a:lstStyle/>
          <a:p>
            <a:pPr>
              <a:lnSpc>
                <a:spcPct val="120000"/>
              </a:lnSpc>
            </a:pPr>
            <a:r>
              <a:rPr lang="en-US" altLang="zh-CN" sz="3200" b="1" dirty="0" smtClean="0">
                <a:latin typeface="+mj-lt"/>
                <a:ea typeface="+mj-ea"/>
              </a:rPr>
              <a:t>Lazy </a:t>
            </a:r>
            <a:r>
              <a:rPr lang="zh-CN" altLang="en-US" sz="3200" b="1" dirty="0" smtClean="0">
                <a:latin typeface="+mj-lt"/>
                <a:ea typeface="+mj-ea"/>
              </a:rPr>
              <a:t>模式下的冻结示例</a:t>
            </a:r>
            <a:endParaRPr lang="zh-CN" altLang="en-US" sz="3200" b="1" dirty="0">
              <a:latin typeface="+mj-lt"/>
              <a:ea typeface="+mj-ea"/>
            </a:endParaRPr>
          </a:p>
        </p:txBody>
      </p:sp>
      <p:sp>
        <p:nvSpPr>
          <p:cNvPr id="18" name="内容占位符 7">
            <a:extLst>
              <a:ext uri="{FF2B5EF4-FFF2-40B4-BE49-F238E27FC236}">
                <a16:creationId xmlns="" xmlns:a16="http://schemas.microsoft.com/office/drawing/2014/main" id="{2070191C-4093-409C-8FD5-7369A79637AD}"/>
              </a:ext>
            </a:extLst>
          </p:cNvPr>
          <p:cNvSpPr txBox="1">
            <a:spLocks/>
          </p:cNvSpPr>
          <p:nvPr/>
        </p:nvSpPr>
        <p:spPr>
          <a:xfrm>
            <a:off x="1044860" y="2079257"/>
            <a:ext cx="10230262" cy="3736080"/>
          </a:xfrm>
          <a:prstGeom prst="rect">
            <a:avLst/>
          </a:prstGeom>
        </p:spPr>
        <p:txBody>
          <a:bodyPr vert="horz" lIns="91440" tIns="45720" rIns="91440" bIns="45720" rtlCol="0">
            <a:normAutofit/>
          </a:bodyPr>
          <a:lstStyle>
            <a:lvl1pPr marL="0" indent="0" algn="l" defTabSz="914354"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457200">
              <a:lnSpc>
                <a:spcPct val="100000"/>
              </a:lnSpc>
            </a:pPr>
            <a:endParaRPr lang="en-US" altLang="zh-CN" sz="2000" b="1" dirty="0" smtClean="0">
              <a:latin typeface="Times New Roman" panose="02020603050405020304" pitchFamily="18" charset="0"/>
              <a:ea typeface="宋体" panose="02010600030101010101" pitchFamily="2" charset="-122"/>
            </a:endParaRPr>
          </a:p>
        </p:txBody>
      </p:sp>
      <p:pic>
        <p:nvPicPr>
          <p:cNvPr id="2" name="图片 1"/>
          <p:cNvPicPr>
            <a:picLocks noChangeAspect="1"/>
          </p:cNvPicPr>
          <p:nvPr/>
        </p:nvPicPr>
        <p:blipFill>
          <a:blip r:embed="rId2"/>
          <a:stretch>
            <a:fillRect/>
          </a:stretch>
        </p:blipFill>
        <p:spPr>
          <a:xfrm>
            <a:off x="1044860" y="2005088"/>
            <a:ext cx="8481848" cy="4090613"/>
          </a:xfrm>
          <a:prstGeom prst="rect">
            <a:avLst/>
          </a:prstGeom>
        </p:spPr>
      </p:pic>
    </p:spTree>
    <p:extLst>
      <p:ext uri="{BB962C8B-B14F-4D97-AF65-F5344CB8AC3E}">
        <p14:creationId xmlns:p14="http://schemas.microsoft.com/office/powerpoint/2010/main" val="31300682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044860" y="1446904"/>
            <a:ext cx="10230262" cy="632353"/>
          </a:xfrm>
          <a:prstGeom prst="rect">
            <a:avLst/>
          </a:prstGeom>
          <a:noFill/>
        </p:spPr>
        <p:txBody>
          <a:bodyPr wrap="square" rtlCol="0">
            <a:spAutoFit/>
          </a:bodyPr>
          <a:lstStyle/>
          <a:p>
            <a:pPr>
              <a:lnSpc>
                <a:spcPct val="120000"/>
              </a:lnSpc>
            </a:pPr>
            <a:r>
              <a:rPr lang="en-US" altLang="zh-CN" sz="3200" b="1" dirty="0" smtClean="0">
                <a:latin typeface="+mj-lt"/>
                <a:ea typeface="+mj-ea"/>
              </a:rPr>
              <a:t>Lazy </a:t>
            </a:r>
            <a:r>
              <a:rPr lang="zh-CN" altLang="en-US" sz="3200" b="1" dirty="0" smtClean="0">
                <a:latin typeface="+mj-lt"/>
                <a:ea typeface="+mj-ea"/>
              </a:rPr>
              <a:t>模式下的冻结示例</a:t>
            </a:r>
            <a:endParaRPr lang="zh-CN" altLang="en-US" sz="3200" b="1" dirty="0">
              <a:latin typeface="+mj-lt"/>
              <a:ea typeface="+mj-ea"/>
            </a:endParaRPr>
          </a:p>
        </p:txBody>
      </p:sp>
      <p:sp>
        <p:nvSpPr>
          <p:cNvPr id="18" name="内容占位符 7">
            <a:extLst>
              <a:ext uri="{FF2B5EF4-FFF2-40B4-BE49-F238E27FC236}">
                <a16:creationId xmlns="" xmlns:a16="http://schemas.microsoft.com/office/drawing/2014/main" id="{2070191C-4093-409C-8FD5-7369A79637AD}"/>
              </a:ext>
            </a:extLst>
          </p:cNvPr>
          <p:cNvSpPr txBox="1">
            <a:spLocks/>
          </p:cNvSpPr>
          <p:nvPr/>
        </p:nvSpPr>
        <p:spPr>
          <a:xfrm>
            <a:off x="1044860" y="2079257"/>
            <a:ext cx="10230262" cy="3736080"/>
          </a:xfrm>
          <a:prstGeom prst="rect">
            <a:avLst/>
          </a:prstGeom>
        </p:spPr>
        <p:txBody>
          <a:bodyPr vert="horz" lIns="91440" tIns="45720" rIns="91440" bIns="45720" rtlCol="0">
            <a:normAutofit/>
          </a:bodyPr>
          <a:lstStyle>
            <a:lvl1pPr marL="0" indent="0" algn="l" defTabSz="914354"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457200">
              <a:lnSpc>
                <a:spcPct val="100000"/>
              </a:lnSpc>
            </a:pPr>
            <a:endParaRPr lang="en-US" altLang="zh-CN" sz="2000" b="1" dirty="0" smtClean="0">
              <a:latin typeface="Times New Roman" panose="02020603050405020304" pitchFamily="18" charset="0"/>
              <a:ea typeface="宋体" panose="02010600030101010101" pitchFamily="2" charset="-122"/>
            </a:endParaRPr>
          </a:p>
        </p:txBody>
      </p:sp>
      <p:pic>
        <p:nvPicPr>
          <p:cNvPr id="3" name="图片 2"/>
          <p:cNvPicPr>
            <a:picLocks noChangeAspect="1"/>
          </p:cNvPicPr>
          <p:nvPr/>
        </p:nvPicPr>
        <p:blipFill>
          <a:blip r:embed="rId2"/>
          <a:stretch>
            <a:fillRect/>
          </a:stretch>
        </p:blipFill>
        <p:spPr>
          <a:xfrm>
            <a:off x="213459" y="0"/>
            <a:ext cx="11765081" cy="6858000"/>
          </a:xfrm>
          <a:prstGeom prst="rect">
            <a:avLst/>
          </a:prstGeom>
        </p:spPr>
      </p:pic>
    </p:spTree>
    <p:extLst>
      <p:ext uri="{BB962C8B-B14F-4D97-AF65-F5344CB8AC3E}">
        <p14:creationId xmlns:p14="http://schemas.microsoft.com/office/powerpoint/2010/main" val="12271718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044860" y="1446904"/>
            <a:ext cx="10230262" cy="632353"/>
          </a:xfrm>
          <a:prstGeom prst="rect">
            <a:avLst/>
          </a:prstGeom>
          <a:noFill/>
        </p:spPr>
        <p:txBody>
          <a:bodyPr wrap="square" rtlCol="0">
            <a:spAutoFit/>
          </a:bodyPr>
          <a:lstStyle/>
          <a:p>
            <a:pPr>
              <a:lnSpc>
                <a:spcPct val="120000"/>
              </a:lnSpc>
            </a:pPr>
            <a:r>
              <a:rPr lang="en-US" altLang="zh-CN" sz="3200" b="1" dirty="0" smtClean="0">
                <a:latin typeface="+mj-lt"/>
                <a:ea typeface="+mj-ea"/>
              </a:rPr>
              <a:t>Aggressive</a:t>
            </a:r>
            <a:r>
              <a:rPr lang="zh-CN" altLang="en-US" sz="3200" b="1" dirty="0" smtClean="0">
                <a:latin typeface="+mj-lt"/>
                <a:ea typeface="+mj-ea"/>
              </a:rPr>
              <a:t>模式下的冻结</a:t>
            </a:r>
            <a:endParaRPr lang="zh-CN" altLang="en-US" sz="3200" b="1" dirty="0">
              <a:latin typeface="+mj-lt"/>
              <a:ea typeface="+mj-ea"/>
            </a:endParaRPr>
          </a:p>
        </p:txBody>
      </p:sp>
      <p:sp>
        <p:nvSpPr>
          <p:cNvPr id="18" name="内容占位符 7">
            <a:extLst>
              <a:ext uri="{FF2B5EF4-FFF2-40B4-BE49-F238E27FC236}">
                <a16:creationId xmlns="" xmlns:a16="http://schemas.microsoft.com/office/drawing/2014/main" id="{2070191C-4093-409C-8FD5-7369A79637AD}"/>
              </a:ext>
            </a:extLst>
          </p:cNvPr>
          <p:cNvSpPr txBox="1">
            <a:spLocks/>
          </p:cNvSpPr>
          <p:nvPr/>
        </p:nvSpPr>
        <p:spPr>
          <a:xfrm>
            <a:off x="1044860" y="2079257"/>
            <a:ext cx="10230262" cy="3736080"/>
          </a:xfrm>
          <a:prstGeom prst="rect">
            <a:avLst/>
          </a:prstGeom>
        </p:spPr>
        <p:txBody>
          <a:bodyPr vert="horz" lIns="91440" tIns="45720" rIns="91440" bIns="45720" rtlCol="0">
            <a:normAutofit/>
          </a:bodyPr>
          <a:lstStyle>
            <a:lvl1pPr marL="0" indent="0" algn="l" defTabSz="914354"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457200">
              <a:lnSpc>
                <a:spcPct val="100000"/>
              </a:lnSpc>
            </a:pPr>
            <a:r>
              <a:rPr lang="zh-CN" altLang="en-US" sz="2000" b="1" dirty="0" smtClean="0">
                <a:latin typeface="Times New Roman" panose="02020603050405020304" pitchFamily="18" charset="0"/>
                <a:ea typeface="宋体" panose="02010600030101010101" pitchFamily="2" charset="-122"/>
              </a:rPr>
              <a:t>因为在</a:t>
            </a:r>
            <a:r>
              <a:rPr lang="en-US" altLang="zh-CN" sz="2000" b="1" dirty="0" smtClean="0">
                <a:latin typeface="Times New Roman" panose="02020603050405020304" pitchFamily="18" charset="0"/>
                <a:ea typeface="宋体" panose="02010600030101010101" pitchFamily="2" charset="-122"/>
              </a:rPr>
              <a:t>lazy </a:t>
            </a:r>
            <a:r>
              <a:rPr lang="zh-CN" altLang="en-US" sz="2000" b="1" dirty="0" smtClean="0">
                <a:latin typeface="Times New Roman" panose="02020603050405020304" pitchFamily="18" charset="0"/>
                <a:ea typeface="宋体" panose="02010600030101010101" pitchFamily="2" charset="-122"/>
              </a:rPr>
              <a:t>模式下，如果一个页面上的所有元组对于当前事务或者未来事务可见，并且没有死元组的情况下，</a:t>
            </a:r>
            <a:r>
              <a:rPr lang="en-US" altLang="zh-CN" sz="2000" b="1" dirty="0" smtClean="0">
                <a:latin typeface="Times New Roman" panose="02020603050405020304" pitchFamily="18" charset="0"/>
                <a:ea typeface="宋体" panose="02010600030101010101" pitchFamily="2" charset="-122"/>
              </a:rPr>
              <a:t>VACUUM </a:t>
            </a:r>
            <a:r>
              <a:rPr lang="zh-CN" altLang="en-US" sz="2000" b="1" dirty="0" smtClean="0">
                <a:latin typeface="Times New Roman" panose="02020603050405020304" pitchFamily="18" charset="0"/>
                <a:ea typeface="宋体" panose="02010600030101010101" pitchFamily="2" charset="-122"/>
              </a:rPr>
              <a:t>将会跳过这些页面，因此如果元组中的</a:t>
            </a:r>
            <a:r>
              <a:rPr lang="en-US" altLang="zh-CN" sz="2000" b="1" dirty="0" err="1" smtClean="0">
                <a:latin typeface="Times New Roman" panose="02020603050405020304" pitchFamily="18" charset="0"/>
                <a:ea typeface="宋体" panose="02010600030101010101" pitchFamily="2" charset="-122"/>
              </a:rPr>
              <a:t>xid</a:t>
            </a:r>
            <a:r>
              <a:rPr lang="en-US" altLang="zh-CN" sz="2000" b="1" dirty="0" smtClean="0">
                <a:latin typeface="Times New Roman" panose="02020603050405020304" pitchFamily="18" charset="0"/>
                <a:ea typeface="宋体" panose="02010600030101010101" pitchFamily="2" charset="-122"/>
              </a:rPr>
              <a:t> </a:t>
            </a:r>
            <a:r>
              <a:rPr lang="zh-CN" altLang="en-US" sz="2000" b="1" dirty="0" smtClean="0">
                <a:latin typeface="Times New Roman" panose="02020603050405020304" pitchFamily="18" charset="0"/>
                <a:ea typeface="宋体" panose="02010600030101010101" pitchFamily="2" charset="-122"/>
              </a:rPr>
              <a:t>都小于冻结的</a:t>
            </a:r>
            <a:r>
              <a:rPr lang="en-US" altLang="zh-CN" sz="2000" b="1" dirty="0" smtClean="0">
                <a:latin typeface="Times New Roman" panose="02020603050405020304" pitchFamily="18" charset="0"/>
                <a:ea typeface="宋体" panose="02010600030101010101" pitchFamily="2" charset="-122"/>
              </a:rPr>
              <a:t>limit </a:t>
            </a:r>
            <a:r>
              <a:rPr lang="zh-CN" altLang="en-US" sz="2000" b="1" dirty="0" smtClean="0">
                <a:latin typeface="Times New Roman" panose="02020603050405020304" pitchFamily="18" charset="0"/>
                <a:ea typeface="宋体" panose="02010600030101010101" pitchFamily="2" charset="-122"/>
              </a:rPr>
              <a:t>的</a:t>
            </a:r>
            <a:r>
              <a:rPr lang="en-US" altLang="zh-CN" sz="2000" b="1" dirty="0" smtClean="0">
                <a:latin typeface="Times New Roman" panose="02020603050405020304" pitchFamily="18" charset="0"/>
                <a:ea typeface="宋体" panose="02010600030101010101" pitchFamily="2" charset="-122"/>
              </a:rPr>
              <a:t>id</a:t>
            </a:r>
            <a:r>
              <a:rPr lang="zh-CN" altLang="en-US" sz="2000" b="1" dirty="0" smtClean="0">
                <a:latin typeface="Times New Roman" panose="02020603050405020304" pitchFamily="18" charset="0"/>
                <a:ea typeface="宋体" panose="02010600030101010101" pitchFamily="2" charset="-122"/>
              </a:rPr>
              <a:t>，那么这些需要冻结的行由于跳过页面检查而导致没有冻结。所以这也是</a:t>
            </a:r>
            <a:r>
              <a:rPr lang="en-US" altLang="zh-CN" sz="2000" b="1" dirty="0" smtClean="0">
                <a:latin typeface="Times New Roman" panose="02020603050405020304" pitchFamily="18" charset="0"/>
                <a:ea typeface="宋体" panose="02010600030101010101" pitchFamily="2" charset="-122"/>
              </a:rPr>
              <a:t>lazy </a:t>
            </a:r>
            <a:r>
              <a:rPr lang="zh-CN" altLang="en-US" sz="2000" b="1" dirty="0" smtClean="0">
                <a:latin typeface="Times New Roman" panose="02020603050405020304" pitchFamily="18" charset="0"/>
                <a:ea typeface="宋体" panose="02010600030101010101" pitchFamily="2" charset="-122"/>
              </a:rPr>
              <a:t>模式下的一种缺陷。</a:t>
            </a:r>
            <a:endParaRPr lang="en-US" altLang="zh-CN" sz="2000" b="1" dirty="0" smtClean="0">
              <a:latin typeface="Times New Roman" panose="02020603050405020304" pitchFamily="18" charset="0"/>
              <a:ea typeface="宋体" panose="02010600030101010101" pitchFamily="2" charset="-122"/>
            </a:endParaRPr>
          </a:p>
          <a:p>
            <a:pPr indent="457200">
              <a:lnSpc>
                <a:spcPct val="100000"/>
              </a:lnSpc>
            </a:pPr>
            <a:r>
              <a:rPr lang="zh-CN" altLang="en-US" sz="2000" b="1" dirty="0" smtClean="0">
                <a:latin typeface="Times New Roman" panose="02020603050405020304" pitchFamily="18" charset="0"/>
                <a:ea typeface="宋体" panose="02010600030101010101" pitchFamily="2" charset="-122"/>
              </a:rPr>
              <a:t>而 </a:t>
            </a:r>
            <a:r>
              <a:rPr lang="en-US" altLang="zh-CN" sz="2000" b="1" dirty="0" smtClean="0">
                <a:latin typeface="Times New Roman" panose="02020603050405020304" pitchFamily="18" charset="0"/>
                <a:ea typeface="宋体" panose="02010600030101010101" pitchFamily="2" charset="-122"/>
              </a:rPr>
              <a:t>aggressive </a:t>
            </a:r>
            <a:r>
              <a:rPr lang="zh-CN" altLang="en-US" sz="2000" b="1" dirty="0" smtClean="0">
                <a:latin typeface="Times New Roman" panose="02020603050405020304" pitchFamily="18" charset="0"/>
                <a:ea typeface="宋体" panose="02010600030101010101" pitchFamily="2" charset="-122"/>
              </a:rPr>
              <a:t>模式弥补了该缺陷，因为该模式将会扫描所有的页面，并检查所有元组及更新相关的系统视图，并在必要时删除不需要的</a:t>
            </a:r>
            <a:r>
              <a:rPr lang="en-US" altLang="zh-CN" sz="2000" b="1" dirty="0" err="1" smtClean="0">
                <a:latin typeface="Times New Roman" panose="02020603050405020304" pitchFamily="18" charset="0"/>
                <a:ea typeface="宋体" panose="02010600030101010101" pitchFamily="2" charset="-122"/>
              </a:rPr>
              <a:t>xact</a:t>
            </a:r>
            <a:r>
              <a:rPr lang="en-US" altLang="zh-CN" sz="2000" b="1" dirty="0" smtClean="0">
                <a:latin typeface="Times New Roman" panose="02020603050405020304" pitchFamily="18" charset="0"/>
                <a:ea typeface="宋体" panose="02010600030101010101" pitchFamily="2" charset="-122"/>
              </a:rPr>
              <a:t>(</a:t>
            </a:r>
            <a:r>
              <a:rPr lang="en-US" altLang="zh-CN" sz="2000" b="1" dirty="0" err="1" smtClean="0">
                <a:latin typeface="Times New Roman" panose="02020603050405020304" pitchFamily="18" charset="0"/>
                <a:ea typeface="宋体" panose="02010600030101010101" pitchFamily="2" charset="-122"/>
              </a:rPr>
              <a:t>CLog</a:t>
            </a:r>
            <a:r>
              <a:rPr lang="en-US" altLang="zh-CN" sz="2000" b="1" dirty="0" smtClean="0">
                <a:latin typeface="Times New Roman" panose="02020603050405020304" pitchFamily="18" charset="0"/>
                <a:ea typeface="宋体" panose="02010600030101010101" pitchFamily="2" charset="-122"/>
              </a:rPr>
              <a:t>) </a:t>
            </a:r>
            <a:r>
              <a:rPr lang="zh-CN" altLang="en-US" sz="2000" b="1" dirty="0" smtClean="0">
                <a:latin typeface="Times New Roman" panose="02020603050405020304" pitchFamily="18" charset="0"/>
                <a:ea typeface="宋体" panose="02010600030101010101" pitchFamily="2" charset="-122"/>
              </a:rPr>
              <a:t>文件与页面。</a:t>
            </a:r>
            <a:endParaRPr lang="en-US" altLang="zh-CN" sz="2000" b="1" dirty="0" smtClean="0">
              <a:latin typeface="Times New Roman" panose="02020603050405020304" pitchFamily="18" charset="0"/>
              <a:ea typeface="宋体" panose="02010600030101010101" pitchFamily="2" charset="-122"/>
            </a:endParaRPr>
          </a:p>
          <a:p>
            <a:pPr indent="457200">
              <a:lnSpc>
                <a:spcPct val="100000"/>
              </a:lnSpc>
            </a:pPr>
            <a:r>
              <a:rPr lang="en-US" altLang="zh-CN" sz="2000" b="1" dirty="0" smtClean="0">
                <a:latin typeface="Times New Roman" panose="02020603050405020304" pitchFamily="18" charset="0"/>
                <a:ea typeface="宋体" panose="02010600030101010101" pitchFamily="2" charset="-122"/>
              </a:rPr>
              <a:t>Aggressive </a:t>
            </a:r>
            <a:r>
              <a:rPr lang="zh-CN" altLang="en-US" sz="2000" b="1" dirty="0" smtClean="0">
                <a:latin typeface="Times New Roman" panose="02020603050405020304" pitchFamily="18" charset="0"/>
                <a:ea typeface="宋体" panose="02010600030101010101" pitchFamily="2" charset="-122"/>
              </a:rPr>
              <a:t>模式需要满足 </a:t>
            </a:r>
            <a:r>
              <a:rPr lang="en-US" altLang="zh-CN" sz="2000" b="1" dirty="0" err="1" smtClean="0">
                <a:latin typeface="Times New Roman" panose="02020603050405020304" pitchFamily="18" charset="0"/>
                <a:ea typeface="宋体" panose="02010600030101010101" pitchFamily="2" charset="-122"/>
              </a:rPr>
              <a:t>pg_database.datfrozenxid</a:t>
            </a:r>
            <a:r>
              <a:rPr lang="en-US" altLang="zh-CN" sz="2000" b="1" dirty="0" smtClean="0">
                <a:latin typeface="Times New Roman" panose="02020603050405020304" pitchFamily="18" charset="0"/>
                <a:ea typeface="宋体" panose="02010600030101010101" pitchFamily="2" charset="-122"/>
              </a:rPr>
              <a:t> &lt; (</a:t>
            </a:r>
            <a:r>
              <a:rPr lang="en-US" altLang="zh-CN" sz="2000" b="1" dirty="0" err="1" smtClean="0">
                <a:latin typeface="Times New Roman" panose="02020603050405020304" pitchFamily="18" charset="0"/>
                <a:ea typeface="宋体" panose="02010600030101010101" pitchFamily="2" charset="-122"/>
              </a:rPr>
              <a:t>OldestXmin</a:t>
            </a:r>
            <a:r>
              <a:rPr lang="en-US" altLang="zh-CN" sz="2000" b="1" dirty="0" smtClean="0">
                <a:latin typeface="Times New Roman" panose="02020603050405020304" pitchFamily="18" charset="0"/>
                <a:ea typeface="宋体" panose="02010600030101010101" pitchFamily="2" charset="-122"/>
              </a:rPr>
              <a:t> – </a:t>
            </a:r>
            <a:r>
              <a:rPr lang="en-US" altLang="zh-CN" sz="2000" b="1" dirty="0" err="1" smtClean="0">
                <a:latin typeface="Times New Roman" panose="02020603050405020304" pitchFamily="18" charset="0"/>
                <a:ea typeface="宋体" panose="02010600030101010101" pitchFamily="2" charset="-122"/>
              </a:rPr>
              <a:t>vacuum_freeze_table_age</a:t>
            </a:r>
            <a:r>
              <a:rPr lang="en-US" altLang="zh-CN" sz="2000" b="1" dirty="0" smtClean="0">
                <a:latin typeface="Times New Roman" panose="02020603050405020304" pitchFamily="18" charset="0"/>
                <a:ea typeface="宋体" panose="02010600030101010101" pitchFamily="2" charset="-122"/>
              </a:rPr>
              <a:t>)</a:t>
            </a:r>
            <a:r>
              <a:rPr lang="zh-CN" altLang="en-US" sz="2000" b="1" dirty="0" smtClean="0">
                <a:latin typeface="Times New Roman" panose="02020603050405020304" pitchFamily="18" charset="0"/>
                <a:ea typeface="宋体" panose="02010600030101010101" pitchFamily="2" charset="-122"/>
              </a:rPr>
              <a:t>条件才会被使用。</a:t>
            </a:r>
            <a:endParaRPr lang="en-US" altLang="zh-CN" sz="2000" b="1" dirty="0" smtClean="0">
              <a:latin typeface="Times New Roman" panose="02020603050405020304" pitchFamily="18" charset="0"/>
              <a:ea typeface="宋体" panose="02010600030101010101" pitchFamily="2" charset="-122"/>
            </a:endParaRPr>
          </a:p>
          <a:p>
            <a:pPr indent="457200">
              <a:lnSpc>
                <a:spcPct val="100000"/>
              </a:lnSpc>
            </a:pPr>
            <a:endParaRPr lang="en-US" altLang="zh-CN" sz="2000" b="1" dirty="0" smtClean="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4309020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044860" y="1446904"/>
            <a:ext cx="10230262" cy="632353"/>
          </a:xfrm>
          <a:prstGeom prst="rect">
            <a:avLst/>
          </a:prstGeom>
          <a:noFill/>
        </p:spPr>
        <p:txBody>
          <a:bodyPr wrap="square" rtlCol="0">
            <a:spAutoFit/>
          </a:bodyPr>
          <a:lstStyle/>
          <a:p>
            <a:pPr>
              <a:lnSpc>
                <a:spcPct val="120000"/>
              </a:lnSpc>
            </a:pPr>
            <a:r>
              <a:rPr lang="en-US" altLang="zh-CN" sz="3200" b="1" dirty="0" smtClean="0">
                <a:latin typeface="+mj-lt"/>
                <a:ea typeface="+mj-ea"/>
              </a:rPr>
              <a:t>Aggressive</a:t>
            </a:r>
            <a:r>
              <a:rPr lang="zh-CN" altLang="en-US" sz="3200" b="1" dirty="0" smtClean="0">
                <a:latin typeface="+mj-lt"/>
                <a:ea typeface="+mj-ea"/>
              </a:rPr>
              <a:t>模式下的冻结</a:t>
            </a:r>
            <a:endParaRPr lang="zh-CN" altLang="en-US" sz="3200" b="1" dirty="0">
              <a:latin typeface="+mj-lt"/>
              <a:ea typeface="+mj-ea"/>
            </a:endParaRPr>
          </a:p>
        </p:txBody>
      </p:sp>
      <p:sp>
        <p:nvSpPr>
          <p:cNvPr id="18" name="内容占位符 7">
            <a:extLst>
              <a:ext uri="{FF2B5EF4-FFF2-40B4-BE49-F238E27FC236}">
                <a16:creationId xmlns="" xmlns:a16="http://schemas.microsoft.com/office/drawing/2014/main" id="{2070191C-4093-409C-8FD5-7369A79637AD}"/>
              </a:ext>
            </a:extLst>
          </p:cNvPr>
          <p:cNvSpPr txBox="1">
            <a:spLocks/>
          </p:cNvSpPr>
          <p:nvPr/>
        </p:nvSpPr>
        <p:spPr>
          <a:xfrm>
            <a:off x="1044860" y="2079257"/>
            <a:ext cx="10230262" cy="3736080"/>
          </a:xfrm>
          <a:prstGeom prst="rect">
            <a:avLst/>
          </a:prstGeom>
        </p:spPr>
        <p:txBody>
          <a:bodyPr vert="horz" lIns="91440" tIns="45720" rIns="91440" bIns="45720" rtlCol="0">
            <a:normAutofit/>
          </a:bodyPr>
          <a:lstStyle>
            <a:lvl1pPr marL="0" indent="0" algn="l" defTabSz="914354"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457200">
              <a:lnSpc>
                <a:spcPct val="100000"/>
              </a:lnSpc>
            </a:pPr>
            <a:r>
              <a:rPr lang="en-US" altLang="zh-CN" sz="2000" b="1" dirty="0" err="1" smtClean="0">
                <a:latin typeface="Times New Roman" panose="02020603050405020304" pitchFamily="18" charset="0"/>
                <a:ea typeface="宋体" panose="02010600030101010101" pitchFamily="2" charset="-122"/>
              </a:rPr>
              <a:t>Datfrozenxied</a:t>
            </a:r>
            <a:r>
              <a:rPr lang="zh-CN" altLang="en-US" sz="2000" b="1" dirty="0" smtClean="0">
                <a:latin typeface="Times New Roman" panose="02020603050405020304" pitchFamily="18" charset="0"/>
                <a:ea typeface="宋体" panose="02010600030101010101" pitchFamily="2" charset="-122"/>
              </a:rPr>
              <a:t>是系统表  </a:t>
            </a:r>
            <a:r>
              <a:rPr lang="en-US" altLang="zh-CN" sz="2000" b="1" dirty="0" err="1" smtClean="0">
                <a:latin typeface="Times New Roman" panose="02020603050405020304" pitchFamily="18" charset="0"/>
                <a:ea typeface="宋体" panose="02010600030101010101" pitchFamily="2" charset="-122"/>
              </a:rPr>
              <a:t>pg_database</a:t>
            </a:r>
            <a:r>
              <a:rPr lang="zh-CN" altLang="en-US" sz="2000" b="1" dirty="0" smtClean="0">
                <a:latin typeface="Times New Roman" panose="02020603050405020304" pitchFamily="18" charset="0"/>
                <a:ea typeface="宋体" panose="02010600030101010101" pitchFamily="2" charset="-122"/>
              </a:rPr>
              <a:t>中的一列，该列中保存每个数据库最老的已冻结的事务标识。</a:t>
            </a:r>
            <a:r>
              <a:rPr lang="en-US" altLang="zh-CN" sz="2000" b="1" dirty="0" err="1" smtClean="0">
                <a:latin typeface="Times New Roman" panose="02020603050405020304" pitchFamily="18" charset="0"/>
                <a:ea typeface="宋体" panose="02010600030101010101" pitchFamily="2" charset="-122"/>
              </a:rPr>
              <a:t>Vacuum_freeze_table_age</a:t>
            </a:r>
            <a:r>
              <a:rPr lang="en-US" altLang="zh-CN" sz="2000" b="1" dirty="0" smtClean="0">
                <a:latin typeface="Times New Roman" panose="02020603050405020304" pitchFamily="18" charset="0"/>
                <a:ea typeface="宋体" panose="02010600030101010101" pitchFamily="2" charset="-122"/>
              </a:rPr>
              <a:t> </a:t>
            </a:r>
            <a:r>
              <a:rPr lang="zh-CN" altLang="en-US" sz="2000" b="1" dirty="0" smtClean="0">
                <a:latin typeface="Times New Roman" panose="02020603050405020304" pitchFamily="18" charset="0"/>
                <a:ea typeface="宋体" panose="02010600030101010101" pitchFamily="2" charset="-122"/>
              </a:rPr>
              <a:t>默认值为</a:t>
            </a:r>
            <a:r>
              <a:rPr lang="en-US" altLang="zh-CN" sz="2000" b="1" dirty="0" smtClean="0">
                <a:latin typeface="Times New Roman" panose="02020603050405020304" pitchFamily="18" charset="0"/>
                <a:ea typeface="宋体" panose="02010600030101010101" pitchFamily="2" charset="-122"/>
              </a:rPr>
              <a:t>1.5</a:t>
            </a:r>
            <a:r>
              <a:rPr lang="zh-CN" altLang="en-US" sz="2000" b="1" dirty="0" smtClean="0">
                <a:latin typeface="Times New Roman" panose="02020603050405020304" pitchFamily="18" charset="0"/>
                <a:ea typeface="宋体" panose="02010600030101010101" pitchFamily="2" charset="-122"/>
              </a:rPr>
              <a:t>亿。</a:t>
            </a:r>
            <a:endParaRPr lang="en-US" altLang="zh-CN" sz="2000" b="1" dirty="0" smtClean="0">
              <a:latin typeface="Times New Roman" panose="02020603050405020304" pitchFamily="18" charset="0"/>
              <a:ea typeface="宋体" panose="02010600030101010101" pitchFamily="2" charset="-122"/>
            </a:endParaRPr>
          </a:p>
        </p:txBody>
      </p:sp>
      <p:graphicFrame>
        <p:nvGraphicFramePr>
          <p:cNvPr id="3" name="PA-Table 2"/>
          <p:cNvGraphicFramePr>
            <a:graphicFrameLocks noGrp="1"/>
          </p:cNvGraphicFramePr>
          <p:nvPr>
            <p:custDataLst>
              <p:tags r:id="rId1"/>
            </p:custDataLst>
            <p:extLst>
              <p:ext uri="{D42A27DB-BD31-4B8C-83A1-F6EECF244321}">
                <p14:modId xmlns:p14="http://schemas.microsoft.com/office/powerpoint/2010/main" val="2960320057"/>
              </p:ext>
            </p:extLst>
          </p:nvPr>
        </p:nvGraphicFramePr>
        <p:xfrm>
          <a:off x="1238526" y="2848617"/>
          <a:ext cx="3363310" cy="2966720"/>
        </p:xfrm>
        <a:graphic>
          <a:graphicData uri="http://schemas.openxmlformats.org/drawingml/2006/table">
            <a:tbl>
              <a:tblPr firstRow="1" bandRow="1">
                <a:tableStyleId>{5C22544A-7EE6-4342-B048-85BDC9FD1C3A}</a:tableStyleId>
              </a:tblPr>
              <a:tblGrid>
                <a:gridCol w="641131"/>
                <a:gridCol w="1105291"/>
                <a:gridCol w="1028309"/>
                <a:gridCol w="588579"/>
              </a:tblGrid>
              <a:tr h="370840">
                <a:tc>
                  <a:txBody>
                    <a:bodyPr/>
                    <a:lstStyle/>
                    <a:p>
                      <a:endParaRPr lang="zh-CN" altLang="en-US" dirty="0"/>
                    </a:p>
                  </a:txBody>
                  <a:tcPr>
                    <a:solidFill>
                      <a:schemeClr val="tx2">
                        <a:lumMod val="20000"/>
                        <a:lumOff val="80000"/>
                      </a:schemeClr>
                    </a:solidFill>
                  </a:tcPr>
                </a:tc>
                <a:tc>
                  <a:txBody>
                    <a:bodyPr/>
                    <a:lstStyle/>
                    <a:p>
                      <a:r>
                        <a:rPr lang="en-US" altLang="zh-CN" dirty="0" err="1" smtClean="0">
                          <a:solidFill>
                            <a:schemeClr val="tx1"/>
                          </a:solidFill>
                        </a:rPr>
                        <a:t>t_xmin</a:t>
                      </a:r>
                      <a:endParaRPr lang="zh-CN" altLang="en-US" dirty="0">
                        <a:solidFill>
                          <a:schemeClr val="tx1"/>
                        </a:solidFill>
                      </a:endParaRPr>
                    </a:p>
                  </a:txBody>
                  <a:tcPr>
                    <a:solidFill>
                      <a:schemeClr val="tx2">
                        <a:lumMod val="20000"/>
                        <a:lumOff val="80000"/>
                      </a:schemeClr>
                    </a:solidFill>
                  </a:tcPr>
                </a:tc>
                <a:tc>
                  <a:txBody>
                    <a:bodyPr/>
                    <a:lstStyle/>
                    <a:p>
                      <a:r>
                        <a:rPr lang="en-US" altLang="zh-CN" dirty="0" err="1" smtClean="0">
                          <a:solidFill>
                            <a:schemeClr val="tx1"/>
                          </a:solidFill>
                        </a:rPr>
                        <a:t>t_xmax</a:t>
                      </a:r>
                      <a:endParaRPr lang="zh-CN" altLang="en-US" dirty="0">
                        <a:solidFill>
                          <a:schemeClr val="tx1"/>
                        </a:solidFill>
                      </a:endParaRPr>
                    </a:p>
                  </a:txBody>
                  <a:tcPr>
                    <a:solidFill>
                      <a:schemeClr val="tx2">
                        <a:lumMod val="20000"/>
                        <a:lumOff val="80000"/>
                      </a:schemeClr>
                    </a:solidFill>
                  </a:tcPr>
                </a:tc>
                <a:tc>
                  <a:txBody>
                    <a:bodyPr/>
                    <a:lstStyle/>
                    <a:p>
                      <a:endParaRPr lang="zh-CN" altLang="en-US" dirty="0"/>
                    </a:p>
                  </a:txBody>
                  <a:tcPr>
                    <a:solidFill>
                      <a:schemeClr val="tx2">
                        <a:lumMod val="20000"/>
                        <a:lumOff val="80000"/>
                      </a:schemeClr>
                    </a:solidFill>
                  </a:tcPr>
                </a:tc>
              </a:tr>
              <a:tr h="370840">
                <a:tc rowSpan="2">
                  <a:txBody>
                    <a:bodyPr/>
                    <a:lstStyle/>
                    <a:p>
                      <a:pPr algn="ctr"/>
                      <a:endParaRPr lang="en-US" altLang="zh-CN" dirty="0" smtClean="0"/>
                    </a:p>
                    <a:p>
                      <a:pPr algn="ctr"/>
                      <a:r>
                        <a:rPr lang="en-US" altLang="zh-CN" dirty="0" smtClean="0"/>
                        <a:t>0</a:t>
                      </a:r>
                      <a:endParaRPr lang="zh-CN" altLang="en-US" dirty="0"/>
                    </a:p>
                  </a:txBody>
                  <a:tcPr>
                    <a:solidFill>
                      <a:schemeClr val="tx2">
                        <a:lumMod val="20000"/>
                        <a:lumOff val="80000"/>
                      </a:schemeClr>
                    </a:solidFill>
                  </a:tcPr>
                </a:tc>
                <a:tc>
                  <a:txBody>
                    <a:bodyPr/>
                    <a:lstStyle/>
                    <a:p>
                      <a:r>
                        <a:rPr lang="en-US" altLang="zh-CN" dirty="0" smtClean="0"/>
                        <a:t>1000</a:t>
                      </a:r>
                      <a:endParaRPr lang="zh-CN" altLang="en-US" dirty="0"/>
                    </a:p>
                  </a:txBody>
                  <a:tcPr>
                    <a:solidFill>
                      <a:schemeClr val="tx2">
                        <a:lumMod val="20000"/>
                        <a:lumOff val="80000"/>
                      </a:schemeClr>
                    </a:solidFill>
                  </a:tcPr>
                </a:tc>
                <a:tc>
                  <a:txBody>
                    <a:bodyPr/>
                    <a:lstStyle/>
                    <a:p>
                      <a:r>
                        <a:rPr lang="en-US" altLang="zh-CN" dirty="0" smtClean="0"/>
                        <a:t>1010</a:t>
                      </a:r>
                      <a:endParaRPr lang="zh-CN" altLang="en-US" dirty="0"/>
                    </a:p>
                  </a:txBody>
                  <a:tcPr>
                    <a:solidFill>
                      <a:schemeClr val="tx2">
                        <a:lumMod val="20000"/>
                        <a:lumOff val="80000"/>
                      </a:schemeClr>
                    </a:solidFill>
                  </a:tcPr>
                </a:tc>
                <a:tc>
                  <a:txBody>
                    <a:bodyPr/>
                    <a:lstStyle/>
                    <a:p>
                      <a:endParaRPr lang="zh-CN" altLang="en-US" dirty="0"/>
                    </a:p>
                  </a:txBody>
                  <a:tcPr>
                    <a:solidFill>
                      <a:schemeClr val="tx2">
                        <a:lumMod val="20000"/>
                        <a:lumOff val="80000"/>
                      </a:schemeClr>
                    </a:solidFill>
                  </a:tcPr>
                </a:tc>
              </a:tr>
              <a:tr h="370840">
                <a:tc vMerge="1">
                  <a:txBody>
                    <a:bodyPr/>
                    <a:lstStyle/>
                    <a:p>
                      <a:endParaRPr lang="zh-CN" altLang="en-US" dirty="0"/>
                    </a:p>
                  </a:txBody>
                  <a:tcPr>
                    <a:solidFill>
                      <a:schemeClr val="tx2">
                        <a:lumMod val="20000"/>
                        <a:lumOff val="80000"/>
                      </a:schemeClr>
                    </a:solidFill>
                  </a:tcPr>
                </a:tc>
                <a:tc>
                  <a:txBody>
                    <a:bodyPr/>
                    <a:lstStyle/>
                    <a:p>
                      <a:r>
                        <a:rPr lang="en-US" altLang="zh-CN" dirty="0" smtClean="0"/>
                        <a:t>1010</a:t>
                      </a:r>
                      <a:endParaRPr lang="zh-CN" altLang="en-US" dirty="0"/>
                    </a:p>
                  </a:txBody>
                  <a:tcPr>
                    <a:solidFill>
                      <a:schemeClr val="tx2">
                        <a:lumMod val="20000"/>
                        <a:lumOff val="80000"/>
                      </a:schemeClr>
                    </a:solidFill>
                  </a:tcPr>
                </a:tc>
                <a:tc>
                  <a:txBody>
                    <a:bodyPr/>
                    <a:lstStyle/>
                    <a:p>
                      <a:endParaRPr lang="zh-CN" altLang="en-US" dirty="0"/>
                    </a:p>
                  </a:txBody>
                  <a:tcPr>
                    <a:solidFill>
                      <a:schemeClr val="tx2">
                        <a:lumMod val="20000"/>
                        <a:lumOff val="80000"/>
                      </a:schemeClr>
                    </a:solidFill>
                  </a:tcPr>
                </a:tc>
                <a:tc>
                  <a:txBody>
                    <a:bodyPr/>
                    <a:lstStyle/>
                    <a:p>
                      <a:endParaRPr lang="zh-CN" altLang="en-US" dirty="0"/>
                    </a:p>
                  </a:txBody>
                  <a:tcPr>
                    <a:solidFill>
                      <a:schemeClr val="tx2">
                        <a:lumMod val="20000"/>
                        <a:lumOff val="80000"/>
                      </a:schemeClr>
                    </a:solidFill>
                  </a:tcPr>
                </a:tc>
              </a:tr>
              <a:tr h="370840">
                <a:tc>
                  <a:txBody>
                    <a:bodyPr/>
                    <a:lstStyle/>
                    <a:p>
                      <a:pPr algn="ctr"/>
                      <a:r>
                        <a:rPr lang="en-US" altLang="zh-CN" dirty="0" smtClean="0"/>
                        <a:t>1</a:t>
                      </a:r>
                      <a:endParaRPr lang="zh-CN" altLang="en-US" dirty="0"/>
                    </a:p>
                  </a:txBody>
                  <a:tcPr>
                    <a:solidFill>
                      <a:schemeClr val="tx2">
                        <a:lumMod val="20000"/>
                        <a:lumOff val="80000"/>
                      </a:schemeClr>
                    </a:solidFill>
                  </a:tcPr>
                </a:tc>
                <a:tc>
                  <a:txBody>
                    <a:bodyPr/>
                    <a:lstStyle/>
                    <a:p>
                      <a:r>
                        <a:rPr lang="en-US" altLang="zh-CN" dirty="0" smtClean="0"/>
                        <a:t>1020</a:t>
                      </a:r>
                      <a:endParaRPr lang="zh-CN" altLang="en-US" dirty="0"/>
                    </a:p>
                  </a:txBody>
                  <a:tcPr>
                    <a:solidFill>
                      <a:schemeClr val="tx2">
                        <a:lumMod val="20000"/>
                        <a:lumOff val="80000"/>
                      </a:schemeClr>
                    </a:solidFill>
                  </a:tcPr>
                </a:tc>
                <a:tc>
                  <a:txBody>
                    <a:bodyPr/>
                    <a:lstStyle/>
                    <a:p>
                      <a:endParaRPr lang="zh-CN" altLang="en-US" dirty="0"/>
                    </a:p>
                  </a:txBody>
                  <a:tcPr>
                    <a:solidFill>
                      <a:schemeClr val="tx2">
                        <a:lumMod val="20000"/>
                        <a:lumOff val="80000"/>
                      </a:schemeClr>
                    </a:solidFill>
                  </a:tcPr>
                </a:tc>
                <a:tc>
                  <a:txBody>
                    <a:bodyPr/>
                    <a:lstStyle/>
                    <a:p>
                      <a:endParaRPr lang="zh-CN" altLang="en-US" dirty="0"/>
                    </a:p>
                  </a:txBody>
                  <a:tcPr>
                    <a:solidFill>
                      <a:schemeClr val="tx2">
                        <a:lumMod val="20000"/>
                        <a:lumOff val="80000"/>
                      </a:schemeClr>
                    </a:solidFill>
                  </a:tcPr>
                </a:tc>
              </a:tr>
              <a:tr h="370840">
                <a:tc rowSpan="4">
                  <a:txBody>
                    <a:bodyPr/>
                    <a:lstStyle/>
                    <a:p>
                      <a:pPr algn="ctr"/>
                      <a:endParaRPr lang="en-US" altLang="zh-CN" dirty="0" smtClean="0"/>
                    </a:p>
                    <a:p>
                      <a:pPr algn="ctr"/>
                      <a:endParaRPr lang="en-US" altLang="zh-CN" dirty="0" smtClean="0"/>
                    </a:p>
                    <a:p>
                      <a:pPr algn="ctr"/>
                      <a:r>
                        <a:rPr lang="en-US" altLang="zh-CN" dirty="0" smtClean="0"/>
                        <a:t>2</a:t>
                      </a:r>
                      <a:endParaRPr lang="zh-CN" altLang="en-US" dirty="0"/>
                    </a:p>
                  </a:txBody>
                  <a:tcPr>
                    <a:solidFill>
                      <a:schemeClr val="tx2">
                        <a:lumMod val="20000"/>
                        <a:lumOff val="80000"/>
                      </a:schemeClr>
                    </a:solidFill>
                  </a:tcPr>
                </a:tc>
                <a:tc>
                  <a:txBody>
                    <a:bodyPr/>
                    <a:lstStyle/>
                    <a:p>
                      <a:r>
                        <a:rPr lang="en-US" altLang="zh-CN" dirty="0" smtClean="0"/>
                        <a:t>1030</a:t>
                      </a:r>
                      <a:endParaRPr lang="zh-CN" altLang="en-US" dirty="0"/>
                    </a:p>
                  </a:txBody>
                  <a:tcPr>
                    <a:solidFill>
                      <a:schemeClr val="tx2">
                        <a:lumMod val="20000"/>
                        <a:lumOff val="80000"/>
                      </a:schemeClr>
                    </a:solidFill>
                  </a:tcPr>
                </a:tc>
                <a:tc>
                  <a:txBody>
                    <a:bodyPr/>
                    <a:lstStyle/>
                    <a:p>
                      <a:r>
                        <a:rPr lang="en-US" altLang="zh-CN" dirty="0" smtClean="0"/>
                        <a:t>2040</a:t>
                      </a:r>
                      <a:endParaRPr lang="zh-CN" altLang="en-US" dirty="0"/>
                    </a:p>
                  </a:txBody>
                  <a:tcPr>
                    <a:solidFill>
                      <a:schemeClr val="tx2">
                        <a:lumMod val="20000"/>
                        <a:lumOff val="80000"/>
                      </a:schemeClr>
                    </a:solidFill>
                  </a:tcPr>
                </a:tc>
                <a:tc>
                  <a:txBody>
                    <a:bodyPr/>
                    <a:lstStyle/>
                    <a:p>
                      <a:endParaRPr lang="zh-CN" altLang="en-US" dirty="0"/>
                    </a:p>
                  </a:txBody>
                  <a:tcPr>
                    <a:solidFill>
                      <a:schemeClr val="tx2">
                        <a:lumMod val="20000"/>
                        <a:lumOff val="80000"/>
                      </a:schemeClr>
                    </a:solidFill>
                  </a:tcPr>
                </a:tc>
              </a:tr>
              <a:tr h="370840">
                <a:tc vMerge="1">
                  <a:txBody>
                    <a:bodyPr/>
                    <a:lstStyle/>
                    <a:p>
                      <a:endParaRPr lang="zh-CN" altLang="en-US" dirty="0"/>
                    </a:p>
                  </a:txBody>
                  <a:tcPr>
                    <a:solidFill>
                      <a:schemeClr val="tx2">
                        <a:lumMod val="20000"/>
                        <a:lumOff val="80000"/>
                      </a:schemeClr>
                    </a:solidFill>
                  </a:tcPr>
                </a:tc>
                <a:tc>
                  <a:txBody>
                    <a:bodyPr/>
                    <a:lstStyle/>
                    <a:p>
                      <a:r>
                        <a:rPr lang="en-US" altLang="zh-CN" dirty="0" smtClean="0"/>
                        <a:t>2040</a:t>
                      </a:r>
                      <a:endParaRPr lang="zh-CN" altLang="en-US" dirty="0"/>
                    </a:p>
                  </a:txBody>
                  <a:tcPr>
                    <a:solidFill>
                      <a:schemeClr val="tx2">
                        <a:lumMod val="20000"/>
                        <a:lumOff val="80000"/>
                      </a:schemeClr>
                    </a:solidFill>
                  </a:tcPr>
                </a:tc>
                <a:tc>
                  <a:txBody>
                    <a:bodyPr/>
                    <a:lstStyle/>
                    <a:p>
                      <a:endParaRPr lang="zh-CN" altLang="en-US" dirty="0"/>
                    </a:p>
                  </a:txBody>
                  <a:tcPr>
                    <a:solidFill>
                      <a:schemeClr val="tx2">
                        <a:lumMod val="20000"/>
                        <a:lumOff val="80000"/>
                      </a:schemeClr>
                    </a:solidFill>
                  </a:tcPr>
                </a:tc>
                <a:tc>
                  <a:txBody>
                    <a:bodyPr/>
                    <a:lstStyle/>
                    <a:p>
                      <a:endParaRPr lang="zh-CN" altLang="en-US" dirty="0"/>
                    </a:p>
                  </a:txBody>
                  <a:tcPr>
                    <a:solidFill>
                      <a:schemeClr val="tx2">
                        <a:lumMod val="20000"/>
                        <a:lumOff val="80000"/>
                      </a:schemeClr>
                    </a:solidFill>
                  </a:tcPr>
                </a:tc>
              </a:tr>
              <a:tr h="370840">
                <a:tc vMerge="1">
                  <a:txBody>
                    <a:bodyPr/>
                    <a:lstStyle/>
                    <a:p>
                      <a:endParaRPr lang="zh-CN" altLang="en-US" dirty="0"/>
                    </a:p>
                  </a:txBody>
                  <a:tcPr>
                    <a:solidFill>
                      <a:schemeClr val="tx2">
                        <a:lumMod val="20000"/>
                        <a:lumOff val="80000"/>
                      </a:schemeClr>
                    </a:solidFill>
                  </a:tcPr>
                </a:tc>
                <a:tc>
                  <a:txBody>
                    <a:bodyPr/>
                    <a:lstStyle/>
                    <a:p>
                      <a:r>
                        <a:rPr lang="en-US" altLang="zh-CN" dirty="0" smtClean="0"/>
                        <a:t>9999</a:t>
                      </a:r>
                      <a:endParaRPr lang="zh-CN" altLang="en-US" dirty="0"/>
                    </a:p>
                  </a:txBody>
                  <a:tcPr>
                    <a:solidFill>
                      <a:schemeClr val="tx2">
                        <a:lumMod val="20000"/>
                        <a:lumOff val="80000"/>
                      </a:schemeClr>
                    </a:solidFill>
                  </a:tcPr>
                </a:tc>
                <a:tc>
                  <a:txBody>
                    <a:bodyPr/>
                    <a:lstStyle/>
                    <a:p>
                      <a:endParaRPr lang="zh-CN" altLang="en-US" dirty="0"/>
                    </a:p>
                  </a:txBody>
                  <a:tcPr>
                    <a:solidFill>
                      <a:schemeClr val="tx2">
                        <a:lumMod val="20000"/>
                        <a:lumOff val="80000"/>
                      </a:schemeClr>
                    </a:solidFill>
                  </a:tcPr>
                </a:tc>
                <a:tc>
                  <a:txBody>
                    <a:bodyPr/>
                    <a:lstStyle/>
                    <a:p>
                      <a:endParaRPr lang="zh-CN" altLang="en-US" dirty="0"/>
                    </a:p>
                  </a:txBody>
                  <a:tcPr>
                    <a:solidFill>
                      <a:schemeClr val="tx2">
                        <a:lumMod val="20000"/>
                        <a:lumOff val="80000"/>
                      </a:schemeClr>
                    </a:solidFill>
                  </a:tcPr>
                </a:tc>
              </a:tr>
              <a:tr h="370840">
                <a:tc vMerge="1">
                  <a:txBody>
                    <a:bodyPr/>
                    <a:lstStyle/>
                    <a:p>
                      <a:endParaRPr lang="zh-CN" altLang="en-US" dirty="0"/>
                    </a:p>
                  </a:txBody>
                  <a:tcPr>
                    <a:solidFill>
                      <a:schemeClr val="tx2">
                        <a:lumMod val="20000"/>
                        <a:lumOff val="80000"/>
                      </a:schemeClr>
                    </a:solidFill>
                  </a:tcPr>
                </a:tc>
                <a:tc>
                  <a:txBody>
                    <a:bodyPr/>
                    <a:lstStyle/>
                    <a:p>
                      <a:r>
                        <a:rPr lang="en-US" altLang="zh-CN" dirty="0" smtClean="0"/>
                        <a:t>10010</a:t>
                      </a:r>
                      <a:endParaRPr lang="zh-CN" altLang="en-US" dirty="0"/>
                    </a:p>
                  </a:txBody>
                  <a:tcPr>
                    <a:solidFill>
                      <a:schemeClr val="tx2">
                        <a:lumMod val="20000"/>
                        <a:lumOff val="80000"/>
                      </a:schemeClr>
                    </a:solidFill>
                  </a:tcPr>
                </a:tc>
                <a:tc>
                  <a:txBody>
                    <a:bodyPr/>
                    <a:lstStyle/>
                    <a:p>
                      <a:endParaRPr lang="zh-CN" altLang="en-US" dirty="0"/>
                    </a:p>
                  </a:txBody>
                  <a:tcPr>
                    <a:solidFill>
                      <a:schemeClr val="tx2">
                        <a:lumMod val="20000"/>
                        <a:lumOff val="80000"/>
                      </a:schemeClr>
                    </a:solidFill>
                  </a:tcPr>
                </a:tc>
                <a:tc>
                  <a:txBody>
                    <a:bodyPr/>
                    <a:lstStyle/>
                    <a:p>
                      <a:endParaRPr lang="zh-CN" altLang="en-US" dirty="0"/>
                    </a:p>
                  </a:txBody>
                  <a:tcPr>
                    <a:solidFill>
                      <a:schemeClr val="tx2">
                        <a:lumMod val="20000"/>
                        <a:lumOff val="80000"/>
                      </a:schemeClr>
                    </a:solidFill>
                  </a:tcPr>
                </a:tc>
              </a:tr>
            </a:tbl>
          </a:graphicData>
        </a:graphic>
      </p:graphicFrame>
      <p:sp>
        <p:nvSpPr>
          <p:cNvPr id="5" name="矩形 4"/>
          <p:cNvSpPr/>
          <p:nvPr/>
        </p:nvSpPr>
        <p:spPr>
          <a:xfrm>
            <a:off x="5093110" y="2949323"/>
            <a:ext cx="6182012" cy="199594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假设现在系统当前的最早的事务</a:t>
            </a:r>
            <a:r>
              <a:rPr lang="en-US" altLang="zh-CN" dirty="0" err="1" smtClean="0">
                <a:solidFill>
                  <a:schemeClr val="tx1"/>
                </a:solidFill>
              </a:rPr>
              <a:t>OldestXmin</a:t>
            </a:r>
            <a:r>
              <a:rPr lang="zh-CN" altLang="en-US" dirty="0" smtClean="0">
                <a:solidFill>
                  <a:schemeClr val="tx1"/>
                </a:solidFill>
              </a:rPr>
              <a:t>为</a:t>
            </a:r>
            <a:r>
              <a:rPr lang="en-US" altLang="zh-CN" dirty="0" smtClean="0">
                <a:solidFill>
                  <a:schemeClr val="tx1"/>
                </a:solidFill>
              </a:rPr>
              <a:t>12000</a:t>
            </a:r>
            <a:r>
              <a:rPr lang="zh-CN" altLang="en-US" dirty="0" smtClean="0">
                <a:solidFill>
                  <a:schemeClr val="tx1"/>
                </a:solidFill>
              </a:rPr>
              <a:t>，而</a:t>
            </a:r>
            <a:r>
              <a:rPr lang="en-US" altLang="zh-CN" dirty="0" err="1" smtClean="0">
                <a:solidFill>
                  <a:schemeClr val="tx1"/>
                </a:solidFill>
              </a:rPr>
              <a:t>vacuum_freeze_min_age</a:t>
            </a:r>
            <a:r>
              <a:rPr lang="zh-CN" altLang="en-US" dirty="0" smtClean="0">
                <a:solidFill>
                  <a:schemeClr val="tx1"/>
                </a:solidFill>
              </a:rPr>
              <a:t>的值为 </a:t>
            </a:r>
            <a:r>
              <a:rPr lang="en-US" altLang="zh-CN" dirty="0" smtClean="0">
                <a:solidFill>
                  <a:schemeClr val="tx1"/>
                </a:solidFill>
              </a:rPr>
              <a:t>10000 </a:t>
            </a:r>
            <a:r>
              <a:rPr lang="zh-CN" altLang="en-US" dirty="0" smtClean="0">
                <a:solidFill>
                  <a:schemeClr val="tx1"/>
                </a:solidFill>
              </a:rPr>
              <a:t>，假设</a:t>
            </a:r>
            <a:r>
              <a:rPr lang="en-US" altLang="zh-CN" dirty="0" err="1" smtClean="0">
                <a:solidFill>
                  <a:schemeClr val="tx1"/>
                </a:solidFill>
              </a:rPr>
              <a:t>vacuum_freeze_table_age</a:t>
            </a:r>
            <a:r>
              <a:rPr lang="en-US" altLang="zh-CN" dirty="0" smtClean="0">
                <a:solidFill>
                  <a:schemeClr val="tx1"/>
                </a:solidFill>
              </a:rPr>
              <a:t> </a:t>
            </a:r>
            <a:r>
              <a:rPr lang="zh-CN" altLang="en-US" dirty="0" smtClean="0">
                <a:solidFill>
                  <a:schemeClr val="tx1"/>
                </a:solidFill>
              </a:rPr>
              <a:t>为 </a:t>
            </a:r>
            <a:r>
              <a:rPr lang="en-US" altLang="zh-CN" dirty="0" smtClean="0">
                <a:solidFill>
                  <a:schemeClr val="tx1"/>
                </a:solidFill>
              </a:rPr>
              <a:t>10000</a:t>
            </a:r>
            <a:r>
              <a:rPr lang="zh-CN" altLang="en-US" dirty="0" smtClean="0">
                <a:solidFill>
                  <a:schemeClr val="tx1"/>
                </a:solidFill>
              </a:rPr>
              <a:t>冻结点的事务</a:t>
            </a:r>
            <a:r>
              <a:rPr lang="en-US" altLang="zh-CN" dirty="0" smtClean="0">
                <a:solidFill>
                  <a:schemeClr val="tx1"/>
                </a:solidFill>
              </a:rPr>
              <a:t>id</a:t>
            </a:r>
            <a:r>
              <a:rPr lang="zh-CN" altLang="en-US" dirty="0" smtClean="0">
                <a:solidFill>
                  <a:schemeClr val="tx1"/>
                </a:solidFill>
              </a:rPr>
              <a:t>为</a:t>
            </a:r>
            <a:r>
              <a:rPr lang="en-US" altLang="zh-CN" dirty="0" smtClean="0">
                <a:solidFill>
                  <a:schemeClr val="tx1"/>
                </a:solidFill>
              </a:rPr>
              <a:t>2000</a:t>
            </a:r>
            <a:r>
              <a:rPr lang="zh-CN" altLang="en-US" dirty="0" smtClean="0">
                <a:solidFill>
                  <a:schemeClr val="tx1"/>
                </a:solidFill>
              </a:rPr>
              <a:t>。此刻</a:t>
            </a:r>
            <a:r>
              <a:rPr lang="en-US" altLang="zh-CN" dirty="0" smtClean="0">
                <a:solidFill>
                  <a:schemeClr val="tx1"/>
                </a:solidFill>
              </a:rPr>
              <a:t>0</a:t>
            </a:r>
            <a:r>
              <a:rPr lang="zh-CN" altLang="en-US" dirty="0" smtClean="0">
                <a:solidFill>
                  <a:schemeClr val="tx1"/>
                </a:solidFill>
              </a:rPr>
              <a:t>号页面的元组都会被冻结，</a:t>
            </a:r>
            <a:r>
              <a:rPr lang="en-US" altLang="zh-CN" dirty="0" smtClean="0">
                <a:solidFill>
                  <a:schemeClr val="tx1"/>
                </a:solidFill>
              </a:rPr>
              <a:t>1</a:t>
            </a:r>
            <a:r>
              <a:rPr lang="zh-CN" altLang="en-US" dirty="0" smtClean="0">
                <a:solidFill>
                  <a:schemeClr val="tx1"/>
                </a:solidFill>
              </a:rPr>
              <a:t>并进行扫描检查。</a:t>
            </a:r>
            <a:r>
              <a:rPr lang="en-US" altLang="zh-CN" dirty="0" smtClean="0">
                <a:solidFill>
                  <a:schemeClr val="tx1"/>
                </a:solidFill>
              </a:rPr>
              <a:t>1</a:t>
            </a:r>
            <a:r>
              <a:rPr lang="zh-CN" altLang="en-US" dirty="0" smtClean="0">
                <a:solidFill>
                  <a:schemeClr val="tx1"/>
                </a:solidFill>
              </a:rPr>
              <a:t>号页面元组冻结，在</a:t>
            </a:r>
            <a:r>
              <a:rPr lang="en-US" altLang="zh-CN" dirty="0" smtClean="0">
                <a:solidFill>
                  <a:schemeClr val="tx1"/>
                </a:solidFill>
              </a:rPr>
              <a:t>lazy </a:t>
            </a:r>
            <a:r>
              <a:rPr lang="zh-CN" altLang="en-US" dirty="0" smtClean="0">
                <a:solidFill>
                  <a:schemeClr val="tx1"/>
                </a:solidFill>
              </a:rPr>
              <a:t>模式下跳过该页。</a:t>
            </a:r>
            <a:r>
              <a:rPr lang="en-US" altLang="zh-CN" dirty="0" smtClean="0">
                <a:solidFill>
                  <a:schemeClr val="tx1"/>
                </a:solidFill>
              </a:rPr>
              <a:t>2</a:t>
            </a:r>
            <a:r>
              <a:rPr lang="zh-CN" altLang="en-US" dirty="0" smtClean="0">
                <a:solidFill>
                  <a:schemeClr val="tx1"/>
                </a:solidFill>
              </a:rPr>
              <a:t>号页面，</a:t>
            </a:r>
            <a:r>
              <a:rPr lang="en-US" altLang="zh-CN" dirty="0" smtClean="0">
                <a:solidFill>
                  <a:schemeClr val="tx1"/>
                </a:solidFill>
              </a:rPr>
              <a:t>9999</a:t>
            </a:r>
            <a:r>
              <a:rPr lang="zh-CN" altLang="en-US" dirty="0" smtClean="0">
                <a:solidFill>
                  <a:schemeClr val="tx1"/>
                </a:solidFill>
              </a:rPr>
              <a:t>将会被冻结，</a:t>
            </a:r>
            <a:r>
              <a:rPr lang="en-US" altLang="zh-CN" dirty="0" smtClean="0">
                <a:solidFill>
                  <a:schemeClr val="tx1"/>
                </a:solidFill>
              </a:rPr>
              <a:t>10010</a:t>
            </a:r>
            <a:r>
              <a:rPr lang="zh-CN" altLang="en-US" dirty="0" smtClean="0">
                <a:solidFill>
                  <a:schemeClr val="tx1"/>
                </a:solidFill>
              </a:rPr>
              <a:t>不会被冻结。</a:t>
            </a:r>
            <a:endParaRPr lang="zh-CN" altLang="en-US" dirty="0">
              <a:solidFill>
                <a:schemeClr val="tx1"/>
              </a:solidFill>
            </a:endParaRPr>
          </a:p>
        </p:txBody>
      </p:sp>
    </p:spTree>
    <p:extLst>
      <p:ext uri="{BB962C8B-B14F-4D97-AF65-F5344CB8AC3E}">
        <p14:creationId xmlns:p14="http://schemas.microsoft.com/office/powerpoint/2010/main" val="35834517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236220" y="1866901"/>
            <a:ext cx="8778240" cy="2072640"/>
          </a:xfrm>
          <a:prstGeom prst="rect">
            <a:avLst/>
          </a:prstGeom>
        </p:spPr>
        <p:txBody>
          <a:bodyPr vert="horz" lIns="91440" tIns="45720" rIns="91440" bIns="45720" rtlCol="0" anchor="b">
            <a:noAutofit/>
          </a:bodyPr>
          <a:lstStyle>
            <a:lvl1pPr algn="l" defTabSz="914354" rtl="0" eaLnBrk="1" latinLnBrk="0" hangingPunct="1">
              <a:lnSpc>
                <a:spcPct val="90000"/>
              </a:lnSpc>
              <a:spcBef>
                <a:spcPct val="0"/>
              </a:spcBef>
              <a:buNone/>
              <a:defRPr sz="2400" b="1" kern="1200">
                <a:solidFill>
                  <a:schemeClr val="tx1"/>
                </a:solidFill>
                <a:latin typeface="+mj-lt"/>
                <a:ea typeface="+mj-ea"/>
                <a:cs typeface="+mj-cs"/>
              </a:defRPr>
            </a:lvl1pPr>
          </a:lstStyle>
          <a:p>
            <a:pPr>
              <a:lnSpc>
                <a:spcPct val="100000"/>
              </a:lnSpc>
            </a:pPr>
            <a:r>
              <a:rPr lang="en-US" altLang="zh-CN" sz="15000" dirty="0" smtClean="0">
                <a:solidFill>
                  <a:schemeClr val="bg1"/>
                </a:solidFill>
              </a:rPr>
              <a:t>PART</a:t>
            </a:r>
            <a:r>
              <a:rPr lang="en-US" altLang="zh-CN" sz="15000" baseline="0" dirty="0" smtClean="0">
                <a:solidFill>
                  <a:schemeClr val="bg1"/>
                </a:solidFill>
              </a:rPr>
              <a:t> </a:t>
            </a:r>
            <a:r>
              <a:rPr lang="en-US" altLang="zh-CN" sz="15000" baseline="0" dirty="0" smtClean="0">
                <a:solidFill>
                  <a:schemeClr val="bg1"/>
                </a:solidFill>
              </a:rPr>
              <a:t>04</a:t>
            </a:r>
            <a:endParaRPr lang="zh-CN" altLang="en-US" sz="15000" dirty="0">
              <a:solidFill>
                <a:schemeClr val="bg1"/>
              </a:solidFill>
            </a:endParaRPr>
          </a:p>
        </p:txBody>
      </p:sp>
      <p:sp>
        <p:nvSpPr>
          <p:cNvPr id="7" name="文本框 6"/>
          <p:cNvSpPr txBox="1"/>
          <p:nvPr/>
        </p:nvSpPr>
        <p:spPr>
          <a:xfrm>
            <a:off x="1623084" y="4060155"/>
            <a:ext cx="7312486" cy="628955"/>
          </a:xfrm>
          <a:prstGeom prst="rect">
            <a:avLst/>
          </a:prstGeom>
          <a:noFill/>
        </p:spPr>
        <p:txBody>
          <a:bodyPr wrap="square" rtlCol="0">
            <a:spAutoFit/>
          </a:bodyPr>
          <a:lstStyle/>
          <a:p>
            <a:pPr>
              <a:lnSpc>
                <a:spcPct val="120000"/>
              </a:lnSpc>
            </a:pPr>
            <a:r>
              <a:rPr lang="en-US" altLang="zh-CN" sz="3200" b="1" dirty="0" smtClean="0">
                <a:latin typeface="+mj-lt"/>
                <a:ea typeface="+mj-ea"/>
              </a:rPr>
              <a:t>VACUUM </a:t>
            </a:r>
            <a:r>
              <a:rPr lang="zh-CN" altLang="en-US" sz="3200" b="1" dirty="0" smtClean="0">
                <a:latin typeface="+mj-lt"/>
                <a:ea typeface="+mj-ea"/>
              </a:rPr>
              <a:t>源码</a:t>
            </a:r>
            <a:endParaRPr lang="zh-CN" altLang="en-US" sz="3200" b="1" dirty="0">
              <a:latin typeface="+mj-lt"/>
              <a:ea typeface="+mj-ea"/>
            </a:endParaRPr>
          </a:p>
        </p:txBody>
      </p:sp>
      <p:sp>
        <p:nvSpPr>
          <p:cNvPr id="8" name="内容占位符 7">
            <a:extLst>
              <a:ext uri="{FF2B5EF4-FFF2-40B4-BE49-F238E27FC236}">
                <a16:creationId xmlns="" xmlns:a16="http://schemas.microsoft.com/office/drawing/2014/main" id="{2070191C-4093-409C-8FD5-7369A79637AD}"/>
              </a:ext>
            </a:extLst>
          </p:cNvPr>
          <p:cNvSpPr txBox="1">
            <a:spLocks/>
          </p:cNvSpPr>
          <p:nvPr/>
        </p:nvSpPr>
        <p:spPr>
          <a:xfrm>
            <a:off x="1623085" y="4699748"/>
            <a:ext cx="7312486" cy="1358152"/>
          </a:xfrm>
          <a:prstGeom prst="rect">
            <a:avLst/>
          </a:prstGeom>
        </p:spPr>
        <p:txBody>
          <a:bodyPr vert="horz" lIns="91440" tIns="45720" rIns="91440" bIns="45720" rtlCol="0">
            <a:normAutofit/>
          </a:bodyPr>
          <a:lstStyle>
            <a:lvl1pPr marL="0" indent="0" algn="l" defTabSz="914354"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altLang="zh-CN" sz="2000" dirty="0" smtClean="0"/>
          </a:p>
        </p:txBody>
      </p:sp>
    </p:spTree>
    <p:extLst>
      <p:ext uri="{BB962C8B-B14F-4D97-AF65-F5344CB8AC3E}">
        <p14:creationId xmlns:p14="http://schemas.microsoft.com/office/powerpoint/2010/main" val="42070741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044860" y="1446904"/>
            <a:ext cx="10230262" cy="683264"/>
          </a:xfrm>
          <a:prstGeom prst="rect">
            <a:avLst/>
          </a:prstGeom>
          <a:noFill/>
        </p:spPr>
        <p:txBody>
          <a:bodyPr wrap="square" rtlCol="0">
            <a:spAutoFit/>
          </a:bodyPr>
          <a:lstStyle/>
          <a:p>
            <a:pPr>
              <a:lnSpc>
                <a:spcPct val="120000"/>
              </a:lnSpc>
            </a:pPr>
            <a:r>
              <a:rPr lang="en-US" altLang="zh-CN" sz="3200" b="1" dirty="0" smtClean="0">
                <a:latin typeface="+mj-lt"/>
                <a:ea typeface="+mj-ea"/>
              </a:rPr>
              <a:t>VACUUM </a:t>
            </a:r>
            <a:r>
              <a:rPr lang="zh-CN" altLang="en-US" sz="3200" b="1" dirty="0" smtClean="0">
                <a:latin typeface="+mj-lt"/>
                <a:ea typeface="+mj-ea"/>
              </a:rPr>
              <a:t>相关的源码文件</a:t>
            </a:r>
            <a:endParaRPr lang="zh-CN" altLang="en-US" sz="3200" b="1" dirty="0">
              <a:latin typeface="+mj-lt"/>
              <a:ea typeface="+mj-ea"/>
            </a:endParaRPr>
          </a:p>
        </p:txBody>
      </p:sp>
      <p:sp>
        <p:nvSpPr>
          <p:cNvPr id="18" name="内容占位符 7">
            <a:extLst>
              <a:ext uri="{FF2B5EF4-FFF2-40B4-BE49-F238E27FC236}">
                <a16:creationId xmlns="" xmlns:a16="http://schemas.microsoft.com/office/drawing/2014/main" id="{2070191C-4093-409C-8FD5-7369A79637AD}"/>
              </a:ext>
            </a:extLst>
          </p:cNvPr>
          <p:cNvSpPr txBox="1">
            <a:spLocks/>
          </p:cNvSpPr>
          <p:nvPr/>
        </p:nvSpPr>
        <p:spPr>
          <a:xfrm>
            <a:off x="1044861" y="2106667"/>
            <a:ext cx="10230262" cy="3736080"/>
          </a:xfrm>
          <a:prstGeom prst="rect">
            <a:avLst/>
          </a:prstGeom>
        </p:spPr>
        <p:txBody>
          <a:bodyPr vert="horz" lIns="91440" tIns="45720" rIns="91440" bIns="45720" rtlCol="0">
            <a:normAutofit/>
          </a:bodyPr>
          <a:lstStyle>
            <a:lvl1pPr marL="0" indent="0" algn="l" defTabSz="914354"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b="1" dirty="0" err="1" smtClean="0">
                <a:solidFill>
                  <a:srgbClr val="0000FF"/>
                </a:solidFill>
                <a:latin typeface="Courier New" panose="02070309020205020404" pitchFamily="49" charset="0"/>
              </a:rPr>
              <a:t>src</a:t>
            </a:r>
            <a:r>
              <a:rPr lang="en-US" altLang="zh-CN" sz="2000" b="1" dirty="0" smtClean="0">
                <a:solidFill>
                  <a:srgbClr val="0000FF"/>
                </a:solidFill>
                <a:latin typeface="Courier New" panose="02070309020205020404" pitchFamily="49" charset="0"/>
              </a:rPr>
              <a:t>/include/commands/</a:t>
            </a:r>
            <a:r>
              <a:rPr lang="en-US" altLang="zh-CN" sz="2000" b="1" dirty="0" err="1" smtClean="0">
                <a:solidFill>
                  <a:srgbClr val="0000FF"/>
                </a:solidFill>
                <a:latin typeface="Courier New" panose="02070309020205020404" pitchFamily="49" charset="0"/>
              </a:rPr>
              <a:t>vacuum.h</a:t>
            </a:r>
            <a:endParaRPr lang="en-US" altLang="zh-CN" sz="2000" b="1" dirty="0" smtClean="0">
              <a:solidFill>
                <a:srgbClr val="0000FF"/>
              </a:solidFill>
              <a:latin typeface="Courier New" panose="02070309020205020404" pitchFamily="49" charset="0"/>
            </a:endParaRPr>
          </a:p>
          <a:p>
            <a:r>
              <a:rPr lang="en-US" altLang="zh-CN" sz="2000" b="1" dirty="0" err="1" smtClean="0">
                <a:solidFill>
                  <a:srgbClr val="0000FF"/>
                </a:solidFill>
                <a:latin typeface="Courier New" panose="02070309020205020404" pitchFamily="49" charset="0"/>
              </a:rPr>
              <a:t>src</a:t>
            </a:r>
            <a:r>
              <a:rPr lang="en-US" altLang="zh-CN" sz="2000" b="1" dirty="0" smtClean="0">
                <a:solidFill>
                  <a:srgbClr val="0000FF"/>
                </a:solidFill>
                <a:latin typeface="Courier New" panose="02070309020205020404" pitchFamily="49" charset="0"/>
              </a:rPr>
              <a:t>/include/access/</a:t>
            </a:r>
            <a:r>
              <a:rPr lang="en-US" altLang="zh-CN" sz="2000" b="1" dirty="0" err="1" smtClean="0">
                <a:solidFill>
                  <a:srgbClr val="0000FF"/>
                </a:solidFill>
                <a:latin typeface="Courier New" panose="02070309020205020404" pitchFamily="49" charset="0"/>
              </a:rPr>
              <a:t>visibilitymap.h</a:t>
            </a:r>
            <a:endParaRPr lang="en-US" altLang="zh-CN" sz="2000" b="1" dirty="0" smtClean="0">
              <a:solidFill>
                <a:srgbClr val="0000FF"/>
              </a:solidFill>
              <a:latin typeface="Courier New" panose="02070309020205020404" pitchFamily="49" charset="0"/>
            </a:endParaRPr>
          </a:p>
          <a:p>
            <a:r>
              <a:rPr lang="en-US" altLang="zh-CN" sz="2000" b="1" dirty="0" err="1" smtClean="0">
                <a:solidFill>
                  <a:srgbClr val="0000FF"/>
                </a:solidFill>
                <a:latin typeface="Courier New" panose="02070309020205020404" pitchFamily="49" charset="0"/>
              </a:rPr>
              <a:t>src</a:t>
            </a:r>
            <a:r>
              <a:rPr lang="en-US" altLang="zh-CN" sz="2000" b="1" dirty="0" smtClean="0">
                <a:solidFill>
                  <a:srgbClr val="0000FF"/>
                </a:solidFill>
                <a:latin typeface="Courier New" panose="02070309020205020404" pitchFamily="49" charset="0"/>
              </a:rPr>
              <a:t>/include/nodes/</a:t>
            </a:r>
            <a:r>
              <a:rPr lang="en-US" altLang="zh-CN" sz="2000" b="1" dirty="0" err="1" smtClean="0">
                <a:solidFill>
                  <a:srgbClr val="0000FF"/>
                </a:solidFill>
                <a:latin typeface="Courier New" panose="02070309020205020404" pitchFamily="49" charset="0"/>
              </a:rPr>
              <a:t>parsenodes.h</a:t>
            </a:r>
            <a:endParaRPr lang="en-US" altLang="zh-CN" sz="2000" b="1" dirty="0" smtClean="0">
              <a:solidFill>
                <a:srgbClr val="0000FF"/>
              </a:solidFill>
              <a:latin typeface="Courier New" panose="02070309020205020404" pitchFamily="49" charset="0"/>
            </a:endParaRPr>
          </a:p>
          <a:p>
            <a:r>
              <a:rPr lang="en-US" altLang="zh-CN" sz="2000" dirty="0" err="1" smtClean="0"/>
              <a:t>src</a:t>
            </a:r>
            <a:r>
              <a:rPr lang="en-US" altLang="zh-CN" sz="2000" dirty="0" smtClean="0"/>
              <a:t>/backend/access/heap/</a:t>
            </a:r>
            <a:r>
              <a:rPr lang="en-US" altLang="zh-CN" sz="2000" dirty="0" err="1" smtClean="0"/>
              <a:t>pruneheap.c</a:t>
            </a:r>
            <a:endParaRPr lang="en-US" altLang="zh-CN" sz="2000" dirty="0" smtClean="0"/>
          </a:p>
          <a:p>
            <a:r>
              <a:rPr lang="en-US" altLang="zh-CN" sz="2000" dirty="0" err="1"/>
              <a:t>src</a:t>
            </a:r>
            <a:r>
              <a:rPr lang="en-US" altLang="zh-CN" sz="2000" dirty="0"/>
              <a:t>/backend/access/heap/</a:t>
            </a:r>
            <a:r>
              <a:rPr lang="en-US" altLang="zh-CN" sz="2000" dirty="0" err="1"/>
              <a:t>vacuumlazy.c</a:t>
            </a:r>
            <a:endParaRPr lang="en-US" altLang="zh-CN" sz="2000" dirty="0"/>
          </a:p>
          <a:p>
            <a:r>
              <a:rPr lang="en-US" altLang="zh-CN" sz="2000" dirty="0" err="1" smtClean="0"/>
              <a:t>src</a:t>
            </a:r>
            <a:r>
              <a:rPr lang="en-US" altLang="zh-CN" sz="2000" dirty="0" smtClean="0"/>
              <a:t>/backend/commands/</a:t>
            </a:r>
            <a:r>
              <a:rPr lang="en-US" altLang="zh-CN" sz="2000" dirty="0" err="1" smtClean="0"/>
              <a:t>vacuum.c</a:t>
            </a:r>
            <a:endParaRPr lang="en-US" altLang="zh-CN" sz="2000" dirty="0" smtClean="0"/>
          </a:p>
          <a:p>
            <a:r>
              <a:rPr lang="en-US" altLang="zh-CN" sz="2000" dirty="0" err="1" smtClean="0"/>
              <a:t>src</a:t>
            </a:r>
            <a:r>
              <a:rPr lang="en-US" altLang="zh-CN" sz="2000" dirty="0" smtClean="0"/>
              <a:t>/backend/storage/page/</a:t>
            </a:r>
            <a:r>
              <a:rPr lang="en-US" altLang="zh-CN" sz="2000" dirty="0" err="1" smtClean="0"/>
              <a:t>bufpage.c</a:t>
            </a:r>
            <a:endParaRPr lang="en-US" altLang="zh-CN" sz="2000" dirty="0" smtClean="0"/>
          </a:p>
          <a:p>
            <a:r>
              <a:rPr lang="en-US" altLang="zh-CN" sz="2000" dirty="0" err="1" smtClean="0"/>
              <a:t>src</a:t>
            </a:r>
            <a:r>
              <a:rPr lang="en-US" altLang="zh-CN" sz="2000" dirty="0" smtClean="0"/>
              <a:t>/backend/storage/</a:t>
            </a:r>
            <a:r>
              <a:rPr lang="en-US" altLang="zh-CN" sz="2000" dirty="0" err="1" smtClean="0"/>
              <a:t>freespace</a:t>
            </a:r>
            <a:r>
              <a:rPr lang="en-US" altLang="zh-CN" sz="2000" dirty="0" smtClean="0"/>
              <a:t>/</a:t>
            </a:r>
            <a:r>
              <a:rPr lang="en-US" altLang="zh-CN" sz="2000" dirty="0" err="1" smtClean="0"/>
              <a:t>freespace.c</a:t>
            </a:r>
            <a:endParaRPr lang="en-US" altLang="zh-CN" sz="2000" dirty="0" smtClean="0"/>
          </a:p>
          <a:p>
            <a:endParaRPr lang="en-US" altLang="zh-CN" sz="2000" dirty="0" smtClean="0"/>
          </a:p>
          <a:p>
            <a:endParaRPr lang="en-US" altLang="zh-CN" sz="2000" dirty="0">
              <a:effectLst/>
            </a:endParaRPr>
          </a:p>
        </p:txBody>
      </p:sp>
    </p:spTree>
    <p:extLst>
      <p:ext uri="{BB962C8B-B14F-4D97-AF65-F5344CB8AC3E}">
        <p14:creationId xmlns:p14="http://schemas.microsoft.com/office/powerpoint/2010/main" val="13990815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044860" y="1446904"/>
            <a:ext cx="10230262" cy="628955"/>
          </a:xfrm>
          <a:prstGeom prst="rect">
            <a:avLst/>
          </a:prstGeom>
          <a:noFill/>
        </p:spPr>
        <p:txBody>
          <a:bodyPr wrap="square" rtlCol="0">
            <a:spAutoFit/>
          </a:bodyPr>
          <a:lstStyle/>
          <a:p>
            <a:pPr>
              <a:lnSpc>
                <a:spcPct val="120000"/>
              </a:lnSpc>
            </a:pPr>
            <a:r>
              <a:rPr lang="en-US" altLang="zh-CN" sz="3200" b="1" dirty="0" smtClean="0">
                <a:latin typeface="+mj-lt"/>
                <a:ea typeface="+mj-ea"/>
              </a:rPr>
              <a:t>VACUUM </a:t>
            </a:r>
            <a:r>
              <a:rPr lang="zh-CN" altLang="en-US" sz="3200" b="1" dirty="0" smtClean="0">
                <a:latin typeface="+mj-lt"/>
                <a:ea typeface="+mj-ea"/>
              </a:rPr>
              <a:t>概念</a:t>
            </a:r>
            <a:endParaRPr lang="zh-CN" altLang="en-US" sz="3200" b="1" dirty="0">
              <a:latin typeface="+mj-lt"/>
              <a:ea typeface="+mj-ea"/>
            </a:endParaRPr>
          </a:p>
        </p:txBody>
      </p:sp>
      <p:sp>
        <p:nvSpPr>
          <p:cNvPr id="18" name="内容占位符 7">
            <a:extLst>
              <a:ext uri="{FF2B5EF4-FFF2-40B4-BE49-F238E27FC236}">
                <a16:creationId xmlns="" xmlns:a16="http://schemas.microsoft.com/office/drawing/2014/main" id="{2070191C-4093-409C-8FD5-7369A79637AD}"/>
              </a:ext>
            </a:extLst>
          </p:cNvPr>
          <p:cNvSpPr txBox="1">
            <a:spLocks/>
          </p:cNvSpPr>
          <p:nvPr/>
        </p:nvSpPr>
        <p:spPr>
          <a:xfrm>
            <a:off x="1044861" y="2106667"/>
            <a:ext cx="10230262" cy="3736080"/>
          </a:xfrm>
          <a:prstGeom prst="rect">
            <a:avLst/>
          </a:prstGeom>
        </p:spPr>
        <p:txBody>
          <a:bodyPr vert="horz" lIns="91440" tIns="45720" rIns="91440" bIns="45720" rtlCol="0">
            <a:normAutofit/>
          </a:bodyPr>
          <a:lstStyle>
            <a:lvl1pPr marL="0" indent="0" algn="l" defTabSz="914354"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457200">
              <a:lnSpc>
                <a:spcPct val="100000"/>
              </a:lnSpc>
            </a:pPr>
            <a:r>
              <a:rPr lang="en-US" altLang="zh-CN" sz="2000" b="1" dirty="0" smtClean="0">
                <a:latin typeface="Times New Roman" panose="02020603050405020304" pitchFamily="18" charset="0"/>
                <a:ea typeface="宋体" panose="02010600030101010101" pitchFamily="2" charset="-122"/>
              </a:rPr>
              <a:t>VACUUM </a:t>
            </a:r>
            <a:r>
              <a:rPr lang="zh-CN" altLang="en-US" sz="2000" b="1" dirty="0" smtClean="0">
                <a:latin typeface="Times New Roman" panose="02020603050405020304" pitchFamily="18" charset="0"/>
                <a:ea typeface="宋体" panose="02010600030101010101" pitchFamily="2" charset="-122"/>
              </a:rPr>
              <a:t>用于回收死元组占用的存储空间。这些死元组是由于通过更新过期或者删除的元组不会从表中进行物理移除，直到执行一个 </a:t>
            </a:r>
            <a:r>
              <a:rPr lang="en-US" altLang="zh-CN" sz="2000" b="1" dirty="0" smtClean="0">
                <a:latin typeface="Times New Roman" panose="02020603050405020304" pitchFamily="18" charset="0"/>
                <a:ea typeface="宋体" panose="02010600030101010101" pitchFamily="2" charset="-122"/>
              </a:rPr>
              <a:t>VACUUM </a:t>
            </a:r>
            <a:r>
              <a:rPr lang="zh-CN" altLang="en-US" sz="2000" b="1" dirty="0" smtClean="0">
                <a:latin typeface="Times New Roman" panose="02020603050405020304" pitchFamily="18" charset="0"/>
                <a:ea typeface="宋体" panose="02010600030101010101" pitchFamily="2" charset="-122"/>
              </a:rPr>
              <a:t>操作完成后才会被从表对应的物理文件中移除。因此在频繁更新的表上需要定期执行 </a:t>
            </a:r>
            <a:r>
              <a:rPr lang="en-US" altLang="zh-CN" sz="2000" b="1" dirty="0" smtClean="0">
                <a:latin typeface="Times New Roman" panose="02020603050405020304" pitchFamily="18" charset="0"/>
                <a:ea typeface="宋体" panose="02010600030101010101" pitchFamily="2" charset="-122"/>
              </a:rPr>
              <a:t>VACUUM </a:t>
            </a:r>
            <a:r>
              <a:rPr lang="zh-CN" altLang="en-US" sz="2000" b="1" dirty="0" smtClean="0">
                <a:latin typeface="Times New Roman" panose="02020603050405020304" pitchFamily="18" charset="0"/>
                <a:ea typeface="宋体" panose="02010600030101010101" pitchFamily="2" charset="-122"/>
              </a:rPr>
              <a:t>操作</a:t>
            </a:r>
            <a:r>
              <a:rPr lang="zh-CN" altLang="en-US" sz="2000" dirty="0" smtClean="0">
                <a:latin typeface="Times New Roman" panose="02020603050405020304" pitchFamily="18" charset="0"/>
                <a:ea typeface="宋体" panose="02010600030101010101" pitchFamily="2" charset="-122"/>
              </a:rPr>
              <a:t>。</a:t>
            </a:r>
            <a:endParaRPr lang="en-US" altLang="zh-CN" sz="2000" dirty="0" smtClean="0">
              <a:latin typeface="Times New Roman" panose="02020603050405020304" pitchFamily="18" charset="0"/>
              <a:ea typeface="宋体" panose="02010600030101010101" pitchFamily="2" charset="-122"/>
            </a:endParaRPr>
          </a:p>
          <a:p>
            <a:pPr indent="457200">
              <a:lnSpc>
                <a:spcPct val="100000"/>
              </a:lnSpc>
            </a:pPr>
            <a:r>
              <a:rPr lang="en-US" altLang="zh-CN" sz="2000" b="1" dirty="0" smtClean="0">
                <a:latin typeface="Times New Roman" panose="02020603050405020304" pitchFamily="18" charset="0"/>
                <a:ea typeface="宋体" panose="02010600030101010101" pitchFamily="2" charset="-122"/>
              </a:rPr>
              <a:t>VACUUM </a:t>
            </a:r>
            <a:r>
              <a:rPr lang="zh-CN" altLang="en-US" sz="2000" b="1" dirty="0" smtClean="0">
                <a:latin typeface="Times New Roman" panose="02020603050405020304" pitchFamily="18" charset="0"/>
                <a:ea typeface="宋体" panose="02010600030101010101" pitchFamily="2" charset="-122"/>
              </a:rPr>
              <a:t>执行操作，正常情况下，对 </a:t>
            </a:r>
            <a:r>
              <a:rPr lang="en-US" altLang="zh-CN" sz="2000" b="1" dirty="0" err="1" smtClean="0">
                <a:latin typeface="Times New Roman" panose="02020603050405020304" pitchFamily="18" charset="0"/>
                <a:ea typeface="宋体" panose="02010600030101010101" pitchFamily="2" charset="-122"/>
              </a:rPr>
              <a:t>dead_tuple</a:t>
            </a:r>
            <a:r>
              <a:rPr lang="en-US" altLang="zh-CN" sz="2000" b="1" dirty="0" smtClean="0">
                <a:latin typeface="Times New Roman" panose="02020603050405020304" pitchFamily="18" charset="0"/>
                <a:ea typeface="宋体" panose="02010600030101010101" pitchFamily="2" charset="-122"/>
              </a:rPr>
              <a:t> </a:t>
            </a:r>
            <a:r>
              <a:rPr lang="zh-CN" altLang="en-US" sz="2000" b="1" dirty="0" smtClean="0">
                <a:latin typeface="Times New Roman" panose="02020603050405020304" pitchFamily="18" charset="0"/>
                <a:ea typeface="宋体" panose="02010600030101010101" pitchFamily="2" charset="-122"/>
              </a:rPr>
              <a:t>仅仅进行回收但并不释放空间，以便空间可以重新使用而不需要再重新分配空间，如果带有  </a:t>
            </a:r>
            <a:r>
              <a:rPr lang="en-US" altLang="zh-CN" sz="2000" b="1" dirty="0" smtClean="0">
                <a:latin typeface="Times New Roman" panose="02020603050405020304" pitchFamily="18" charset="0"/>
                <a:ea typeface="宋体" panose="02010600030101010101" pitchFamily="2" charset="-122"/>
              </a:rPr>
              <a:t>FULL </a:t>
            </a:r>
            <a:r>
              <a:rPr lang="zh-CN" altLang="en-US" sz="2000" b="1" dirty="0" smtClean="0">
                <a:latin typeface="Times New Roman" panose="02020603050405020304" pitchFamily="18" charset="0"/>
                <a:ea typeface="宋体" panose="02010600030101010101" pitchFamily="2" charset="-122"/>
              </a:rPr>
              <a:t>参数，那么回收 </a:t>
            </a:r>
            <a:r>
              <a:rPr lang="en-US" altLang="zh-CN" sz="2000" b="1" dirty="0" err="1" smtClean="0">
                <a:latin typeface="Times New Roman" panose="02020603050405020304" pitchFamily="18" charset="0"/>
                <a:ea typeface="宋体" panose="02010600030101010101" pitchFamily="2" charset="-122"/>
              </a:rPr>
              <a:t>dead_tuple</a:t>
            </a:r>
            <a:r>
              <a:rPr lang="en-US" altLang="zh-CN" sz="2000" b="1" dirty="0" smtClean="0">
                <a:latin typeface="Times New Roman" panose="02020603050405020304" pitchFamily="18" charset="0"/>
                <a:ea typeface="宋体" panose="02010600030101010101" pitchFamily="2" charset="-122"/>
              </a:rPr>
              <a:t> </a:t>
            </a:r>
            <a:r>
              <a:rPr lang="zh-CN" altLang="en-US" sz="2000" b="1" dirty="0" smtClean="0">
                <a:latin typeface="Times New Roman" panose="02020603050405020304" pitchFamily="18" charset="0"/>
                <a:ea typeface="宋体" panose="02010600030101010101" pitchFamily="2" charset="-122"/>
              </a:rPr>
              <a:t>并释放空间。</a:t>
            </a:r>
            <a:endParaRPr lang="zh-CN" altLang="en-US" sz="2000" b="1"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9476656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044860" y="1446904"/>
            <a:ext cx="10230262" cy="632353"/>
          </a:xfrm>
          <a:prstGeom prst="rect">
            <a:avLst/>
          </a:prstGeom>
          <a:noFill/>
        </p:spPr>
        <p:txBody>
          <a:bodyPr wrap="square" rtlCol="0">
            <a:spAutoFit/>
          </a:bodyPr>
          <a:lstStyle/>
          <a:p>
            <a:pPr>
              <a:lnSpc>
                <a:spcPct val="120000"/>
              </a:lnSpc>
            </a:pPr>
            <a:r>
              <a:rPr lang="en-US" altLang="zh-CN" sz="3200" b="1" dirty="0" smtClean="0">
                <a:latin typeface="+mj-lt"/>
                <a:ea typeface="+mj-ea"/>
              </a:rPr>
              <a:t>VACUUM </a:t>
            </a:r>
            <a:r>
              <a:rPr lang="zh-CN" altLang="en-US" sz="3200" b="1" dirty="0" smtClean="0">
                <a:latin typeface="+mj-lt"/>
                <a:ea typeface="+mj-ea"/>
              </a:rPr>
              <a:t>源码解读</a:t>
            </a:r>
            <a:endParaRPr lang="zh-CN" altLang="en-US" sz="3200" b="1" dirty="0">
              <a:latin typeface="+mj-lt"/>
              <a:ea typeface="+mj-ea"/>
            </a:endParaRPr>
          </a:p>
        </p:txBody>
      </p:sp>
      <p:sp>
        <p:nvSpPr>
          <p:cNvPr id="18" name="内容占位符 7">
            <a:extLst>
              <a:ext uri="{FF2B5EF4-FFF2-40B4-BE49-F238E27FC236}">
                <a16:creationId xmlns="" xmlns:a16="http://schemas.microsoft.com/office/drawing/2014/main" id="{2070191C-4093-409C-8FD5-7369A79637AD}"/>
              </a:ext>
            </a:extLst>
          </p:cNvPr>
          <p:cNvSpPr txBox="1">
            <a:spLocks/>
          </p:cNvSpPr>
          <p:nvPr/>
        </p:nvSpPr>
        <p:spPr>
          <a:xfrm>
            <a:off x="1044861" y="2106667"/>
            <a:ext cx="10230262" cy="3736080"/>
          </a:xfrm>
          <a:prstGeom prst="rect">
            <a:avLst/>
          </a:prstGeom>
        </p:spPr>
        <p:txBody>
          <a:bodyPr vert="horz" lIns="91440" tIns="45720" rIns="91440" bIns="45720" rtlCol="0">
            <a:normAutofit lnSpcReduction="10000"/>
          </a:bodyPr>
          <a:lstStyle>
            <a:lvl1pPr marL="0" indent="0" algn="l" defTabSz="914354"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b="1" dirty="0" err="1" smtClean="0">
                <a:solidFill>
                  <a:srgbClr val="0000FF"/>
                </a:solidFill>
                <a:latin typeface="Courier New" panose="02070309020205020404" pitchFamily="49" charset="0"/>
              </a:rPr>
              <a:t>src</a:t>
            </a:r>
            <a:r>
              <a:rPr lang="en-US" altLang="zh-CN" sz="2000" b="1" dirty="0" smtClean="0">
                <a:solidFill>
                  <a:srgbClr val="0000FF"/>
                </a:solidFill>
                <a:latin typeface="Courier New" panose="02070309020205020404" pitchFamily="49" charset="0"/>
              </a:rPr>
              <a:t>/include/commands/</a:t>
            </a:r>
            <a:r>
              <a:rPr lang="en-US" altLang="zh-CN" sz="2000" b="1" dirty="0" err="1" smtClean="0">
                <a:solidFill>
                  <a:srgbClr val="0000FF"/>
                </a:solidFill>
                <a:latin typeface="Courier New" panose="02070309020205020404" pitchFamily="49" charset="0"/>
              </a:rPr>
              <a:t>vacuum.h</a:t>
            </a:r>
            <a:r>
              <a:rPr lang="en-US" altLang="zh-CN" sz="2000" b="1" dirty="0" smtClean="0">
                <a:solidFill>
                  <a:srgbClr val="0000FF"/>
                </a:solidFill>
                <a:latin typeface="Courier New" panose="02070309020205020404" pitchFamily="49" charset="0"/>
              </a:rPr>
              <a:t> </a:t>
            </a:r>
            <a:r>
              <a:rPr lang="zh-CN" altLang="en-US" sz="2000" b="1" dirty="0" smtClean="0">
                <a:solidFill>
                  <a:srgbClr val="0000FF"/>
                </a:solidFill>
                <a:latin typeface="Courier New" panose="02070309020205020404" pitchFamily="49" charset="0"/>
              </a:rPr>
              <a:t>定义 </a:t>
            </a:r>
            <a:r>
              <a:rPr lang="en-US" altLang="zh-CN" sz="2000" b="1" dirty="0" smtClean="0">
                <a:solidFill>
                  <a:srgbClr val="0000FF"/>
                </a:solidFill>
                <a:latin typeface="Courier New" panose="02070309020205020404" pitchFamily="49" charset="0"/>
              </a:rPr>
              <a:t>vacuum </a:t>
            </a:r>
            <a:r>
              <a:rPr lang="zh-CN" altLang="en-US" sz="2000" b="1" dirty="0" smtClean="0">
                <a:solidFill>
                  <a:srgbClr val="0000FF"/>
                </a:solidFill>
                <a:latin typeface="Courier New" panose="02070309020205020404" pitchFamily="49" charset="0"/>
              </a:rPr>
              <a:t>选项</a:t>
            </a:r>
            <a:endParaRPr lang="en-US" altLang="zh-CN" sz="2000" b="1" dirty="0">
              <a:solidFill>
                <a:srgbClr val="0000FF"/>
              </a:solidFill>
              <a:latin typeface="Courier New" panose="02070309020205020404" pitchFamily="49" charset="0"/>
            </a:endParaRPr>
          </a:p>
          <a:p>
            <a:r>
              <a:rPr lang="en-US" altLang="zh-CN" sz="2000" b="1" dirty="0" err="1" smtClean="0">
                <a:solidFill>
                  <a:srgbClr val="0000FF"/>
                </a:solidFill>
                <a:latin typeface="Courier New" panose="02070309020205020404" pitchFamily="49" charset="0"/>
              </a:rPr>
              <a:t>typedef</a:t>
            </a:r>
            <a:r>
              <a:rPr lang="en-US" altLang="zh-CN" sz="2000" dirty="0" smtClean="0">
                <a:solidFill>
                  <a:srgbClr val="000000"/>
                </a:solidFill>
                <a:latin typeface="Courier New" panose="02070309020205020404" pitchFamily="49" charset="0"/>
              </a:rPr>
              <a:t> </a:t>
            </a:r>
            <a:r>
              <a:rPr lang="en-US" altLang="zh-CN" sz="2000" dirty="0" err="1">
                <a:solidFill>
                  <a:srgbClr val="8000FF"/>
                </a:solidFill>
                <a:latin typeface="Courier New" panose="02070309020205020404" pitchFamily="49" charset="0"/>
              </a:rPr>
              <a:t>enum</a:t>
            </a:r>
            <a:r>
              <a:rPr lang="en-US" altLang="zh-CN" sz="2000" dirty="0">
                <a:solidFill>
                  <a:srgbClr val="000000"/>
                </a:solidFill>
                <a:latin typeface="Courier New" panose="02070309020205020404" pitchFamily="49" charset="0"/>
              </a:rPr>
              <a:t> </a:t>
            </a:r>
            <a:r>
              <a:rPr lang="en-US" altLang="zh-CN" sz="2000" dirty="0" err="1">
                <a:solidFill>
                  <a:srgbClr val="000000"/>
                </a:solidFill>
                <a:latin typeface="Courier New" panose="02070309020205020404" pitchFamily="49" charset="0"/>
              </a:rPr>
              <a:t>VacuumOption</a:t>
            </a:r>
            <a:r>
              <a:rPr lang="en-US" altLang="zh-CN" sz="2000" dirty="0">
                <a:solidFill>
                  <a:srgbClr val="000000"/>
                </a:solidFill>
                <a:latin typeface="Courier New" panose="02070309020205020404" pitchFamily="49" charset="0"/>
              </a:rPr>
              <a:t> </a:t>
            </a:r>
            <a:r>
              <a:rPr lang="en-US" altLang="zh-CN" sz="2000" b="1" dirty="0">
                <a:solidFill>
                  <a:srgbClr val="000080"/>
                </a:solidFill>
                <a:latin typeface="Courier New" panose="02070309020205020404" pitchFamily="49" charset="0"/>
              </a:rPr>
              <a:t>{</a:t>
            </a:r>
            <a:r>
              <a:rPr lang="en-US" altLang="zh-CN" sz="2000" dirty="0">
                <a:solidFill>
                  <a:srgbClr val="000000"/>
                </a:solidFill>
                <a:latin typeface="Courier New" panose="02070309020205020404" pitchFamily="49" charset="0"/>
              </a:rPr>
              <a:t> </a:t>
            </a:r>
            <a:endParaRPr lang="en-US" altLang="zh-CN" sz="2000" dirty="0" smtClean="0">
              <a:solidFill>
                <a:srgbClr val="000000"/>
              </a:solidFill>
              <a:latin typeface="Courier New" panose="02070309020205020404" pitchFamily="49" charset="0"/>
            </a:endParaRPr>
          </a:p>
          <a:p>
            <a:r>
              <a:rPr lang="en-US" altLang="zh-CN" sz="2000" dirty="0" smtClean="0">
                <a:solidFill>
                  <a:srgbClr val="000000"/>
                </a:solidFill>
                <a:latin typeface="Courier New" panose="02070309020205020404" pitchFamily="49" charset="0"/>
              </a:rPr>
              <a:t>VACOPT_VACUUM </a:t>
            </a:r>
            <a:r>
              <a:rPr lang="en-US" altLang="zh-CN" sz="2000" b="1" dirty="0">
                <a:solidFill>
                  <a:srgbClr val="000080"/>
                </a:solidFill>
                <a:latin typeface="Courier New" panose="02070309020205020404" pitchFamily="49" charset="0"/>
              </a:rPr>
              <a:t>=</a:t>
            </a:r>
            <a:r>
              <a:rPr lang="en-US" altLang="zh-CN" sz="2000" dirty="0">
                <a:solidFill>
                  <a:srgbClr val="000000"/>
                </a:solidFill>
                <a:latin typeface="Courier New" panose="02070309020205020404" pitchFamily="49" charset="0"/>
              </a:rPr>
              <a:t> </a:t>
            </a:r>
            <a:r>
              <a:rPr lang="en-US" altLang="zh-CN" sz="2000" dirty="0">
                <a:solidFill>
                  <a:srgbClr val="FF8000"/>
                </a:solidFill>
                <a:latin typeface="Courier New" panose="02070309020205020404" pitchFamily="49" charset="0"/>
              </a:rPr>
              <a:t>1</a:t>
            </a:r>
            <a:r>
              <a:rPr lang="en-US" altLang="zh-CN" sz="2000" dirty="0">
                <a:solidFill>
                  <a:srgbClr val="000000"/>
                </a:solidFill>
                <a:latin typeface="Courier New" panose="02070309020205020404" pitchFamily="49" charset="0"/>
              </a:rPr>
              <a:t> </a:t>
            </a:r>
            <a:r>
              <a:rPr lang="en-US" altLang="zh-CN" sz="2000" b="1" dirty="0">
                <a:solidFill>
                  <a:srgbClr val="000080"/>
                </a:solidFill>
                <a:latin typeface="Courier New" panose="02070309020205020404" pitchFamily="49" charset="0"/>
              </a:rPr>
              <a:t>&lt;&lt;</a:t>
            </a:r>
            <a:r>
              <a:rPr lang="en-US" altLang="zh-CN" sz="2000" dirty="0">
                <a:solidFill>
                  <a:srgbClr val="000000"/>
                </a:solidFill>
                <a:latin typeface="Courier New" panose="02070309020205020404" pitchFamily="49" charset="0"/>
              </a:rPr>
              <a:t> </a:t>
            </a:r>
            <a:r>
              <a:rPr lang="en-US" altLang="zh-CN" sz="2000" dirty="0">
                <a:solidFill>
                  <a:srgbClr val="FF8000"/>
                </a:solidFill>
                <a:latin typeface="Courier New" panose="02070309020205020404" pitchFamily="49" charset="0"/>
              </a:rPr>
              <a:t>0</a:t>
            </a:r>
            <a:r>
              <a:rPr lang="en-US" altLang="zh-CN" sz="2000" b="1" dirty="0">
                <a:solidFill>
                  <a:srgbClr val="000080"/>
                </a:solidFill>
                <a:latin typeface="Courier New" panose="02070309020205020404" pitchFamily="49" charset="0"/>
              </a:rPr>
              <a:t>,</a:t>
            </a:r>
            <a:r>
              <a:rPr lang="en-US" altLang="zh-CN" sz="2000" dirty="0">
                <a:solidFill>
                  <a:srgbClr val="000000"/>
                </a:solidFill>
                <a:latin typeface="Courier New" panose="02070309020205020404" pitchFamily="49" charset="0"/>
              </a:rPr>
              <a:t> </a:t>
            </a:r>
            <a:r>
              <a:rPr lang="en-US" altLang="zh-CN" sz="2000" dirty="0">
                <a:solidFill>
                  <a:srgbClr val="008000"/>
                </a:solidFill>
                <a:latin typeface="Courier New" panose="02070309020205020404" pitchFamily="49" charset="0"/>
              </a:rPr>
              <a:t>/* 1 </a:t>
            </a:r>
            <a:r>
              <a:rPr lang="zh-CN" altLang="en-US" sz="2000" dirty="0">
                <a:solidFill>
                  <a:srgbClr val="008000"/>
                </a:solidFill>
                <a:latin typeface="Courier New" panose="02070309020205020404" pitchFamily="49" charset="0"/>
              </a:rPr>
              <a:t>执行</a:t>
            </a:r>
            <a:r>
              <a:rPr lang="en-US" altLang="zh-CN" sz="2000" dirty="0">
                <a:solidFill>
                  <a:srgbClr val="008000"/>
                </a:solidFill>
                <a:latin typeface="Courier New" panose="02070309020205020404" pitchFamily="49" charset="0"/>
              </a:rPr>
              <a:t>VACUUM */</a:t>
            </a:r>
            <a:r>
              <a:rPr lang="en-US" altLang="zh-CN" sz="2000" dirty="0">
                <a:solidFill>
                  <a:srgbClr val="000000"/>
                </a:solidFill>
                <a:latin typeface="Courier New" panose="02070309020205020404" pitchFamily="49" charset="0"/>
              </a:rPr>
              <a:t> </a:t>
            </a:r>
            <a:endParaRPr lang="en-US" altLang="zh-CN" sz="2000" dirty="0" smtClean="0">
              <a:solidFill>
                <a:srgbClr val="000000"/>
              </a:solidFill>
              <a:latin typeface="Courier New" panose="02070309020205020404" pitchFamily="49" charset="0"/>
            </a:endParaRPr>
          </a:p>
          <a:p>
            <a:r>
              <a:rPr lang="en-US" altLang="zh-CN" sz="2000" dirty="0" smtClean="0">
                <a:solidFill>
                  <a:srgbClr val="000000"/>
                </a:solidFill>
                <a:latin typeface="Courier New" panose="02070309020205020404" pitchFamily="49" charset="0"/>
              </a:rPr>
              <a:t>VACOPT_ANALYZE </a:t>
            </a:r>
            <a:r>
              <a:rPr lang="en-US" altLang="zh-CN" sz="2000" b="1" dirty="0">
                <a:solidFill>
                  <a:srgbClr val="000080"/>
                </a:solidFill>
                <a:latin typeface="Courier New" panose="02070309020205020404" pitchFamily="49" charset="0"/>
              </a:rPr>
              <a:t>=</a:t>
            </a:r>
            <a:r>
              <a:rPr lang="en-US" altLang="zh-CN" sz="2000" dirty="0">
                <a:solidFill>
                  <a:srgbClr val="000000"/>
                </a:solidFill>
                <a:latin typeface="Courier New" panose="02070309020205020404" pitchFamily="49" charset="0"/>
              </a:rPr>
              <a:t> </a:t>
            </a:r>
            <a:r>
              <a:rPr lang="en-US" altLang="zh-CN" sz="2000" dirty="0">
                <a:solidFill>
                  <a:srgbClr val="FF8000"/>
                </a:solidFill>
                <a:latin typeface="Courier New" panose="02070309020205020404" pitchFamily="49" charset="0"/>
              </a:rPr>
              <a:t>1</a:t>
            </a:r>
            <a:r>
              <a:rPr lang="en-US" altLang="zh-CN" sz="2000" dirty="0">
                <a:solidFill>
                  <a:srgbClr val="000000"/>
                </a:solidFill>
                <a:latin typeface="Courier New" panose="02070309020205020404" pitchFamily="49" charset="0"/>
              </a:rPr>
              <a:t> </a:t>
            </a:r>
            <a:r>
              <a:rPr lang="en-US" altLang="zh-CN" sz="2000" b="1" dirty="0">
                <a:solidFill>
                  <a:srgbClr val="000080"/>
                </a:solidFill>
                <a:latin typeface="Courier New" panose="02070309020205020404" pitchFamily="49" charset="0"/>
              </a:rPr>
              <a:t>&lt;&lt;</a:t>
            </a:r>
            <a:r>
              <a:rPr lang="en-US" altLang="zh-CN" sz="2000" dirty="0">
                <a:solidFill>
                  <a:srgbClr val="000000"/>
                </a:solidFill>
                <a:latin typeface="Courier New" panose="02070309020205020404" pitchFamily="49" charset="0"/>
              </a:rPr>
              <a:t> </a:t>
            </a:r>
            <a:r>
              <a:rPr lang="en-US" altLang="zh-CN" sz="2000" dirty="0">
                <a:solidFill>
                  <a:srgbClr val="FF8000"/>
                </a:solidFill>
                <a:latin typeface="Courier New" panose="02070309020205020404" pitchFamily="49" charset="0"/>
              </a:rPr>
              <a:t>1</a:t>
            </a:r>
            <a:r>
              <a:rPr lang="en-US" altLang="zh-CN" sz="2000" b="1" dirty="0">
                <a:solidFill>
                  <a:srgbClr val="000080"/>
                </a:solidFill>
                <a:latin typeface="Courier New" panose="02070309020205020404" pitchFamily="49" charset="0"/>
              </a:rPr>
              <a:t>,</a:t>
            </a:r>
            <a:r>
              <a:rPr lang="en-US" altLang="zh-CN" sz="2000" dirty="0">
                <a:solidFill>
                  <a:srgbClr val="000000"/>
                </a:solidFill>
                <a:latin typeface="Courier New" panose="02070309020205020404" pitchFamily="49" charset="0"/>
              </a:rPr>
              <a:t> </a:t>
            </a:r>
            <a:r>
              <a:rPr lang="en-US" altLang="zh-CN" sz="2000" dirty="0">
                <a:solidFill>
                  <a:srgbClr val="008000"/>
                </a:solidFill>
                <a:latin typeface="Courier New" panose="02070309020205020404" pitchFamily="49" charset="0"/>
              </a:rPr>
              <a:t>/* 2 </a:t>
            </a:r>
            <a:r>
              <a:rPr lang="zh-CN" altLang="en-US" sz="2000" dirty="0">
                <a:solidFill>
                  <a:srgbClr val="008000"/>
                </a:solidFill>
                <a:latin typeface="Courier New" panose="02070309020205020404" pitchFamily="49" charset="0"/>
              </a:rPr>
              <a:t>执行</a:t>
            </a:r>
            <a:r>
              <a:rPr lang="en-US" altLang="zh-CN" sz="2000" dirty="0">
                <a:solidFill>
                  <a:srgbClr val="008000"/>
                </a:solidFill>
                <a:latin typeface="Courier New" panose="02070309020205020404" pitchFamily="49" charset="0"/>
              </a:rPr>
              <a:t>ANALYZE */</a:t>
            </a:r>
            <a:r>
              <a:rPr lang="en-US" altLang="zh-CN" sz="2000" dirty="0">
                <a:solidFill>
                  <a:srgbClr val="000000"/>
                </a:solidFill>
                <a:latin typeface="Courier New" panose="02070309020205020404" pitchFamily="49" charset="0"/>
              </a:rPr>
              <a:t> </a:t>
            </a:r>
            <a:endParaRPr lang="en-US" altLang="zh-CN" sz="2000" dirty="0" smtClean="0">
              <a:solidFill>
                <a:srgbClr val="000000"/>
              </a:solidFill>
              <a:latin typeface="Courier New" panose="02070309020205020404" pitchFamily="49" charset="0"/>
            </a:endParaRPr>
          </a:p>
          <a:p>
            <a:r>
              <a:rPr lang="en-US" altLang="zh-CN" sz="2000" dirty="0" smtClean="0">
                <a:solidFill>
                  <a:srgbClr val="000000"/>
                </a:solidFill>
                <a:latin typeface="Courier New" panose="02070309020205020404" pitchFamily="49" charset="0"/>
              </a:rPr>
              <a:t>VACOPT_VERBOSE </a:t>
            </a:r>
            <a:r>
              <a:rPr lang="en-US" altLang="zh-CN" sz="2000" b="1" dirty="0">
                <a:solidFill>
                  <a:srgbClr val="000080"/>
                </a:solidFill>
                <a:latin typeface="Courier New" panose="02070309020205020404" pitchFamily="49" charset="0"/>
              </a:rPr>
              <a:t>=</a:t>
            </a:r>
            <a:r>
              <a:rPr lang="en-US" altLang="zh-CN" sz="2000" dirty="0">
                <a:solidFill>
                  <a:srgbClr val="000000"/>
                </a:solidFill>
                <a:latin typeface="Courier New" panose="02070309020205020404" pitchFamily="49" charset="0"/>
              </a:rPr>
              <a:t> </a:t>
            </a:r>
            <a:r>
              <a:rPr lang="en-US" altLang="zh-CN" sz="2000" dirty="0">
                <a:solidFill>
                  <a:srgbClr val="FF8000"/>
                </a:solidFill>
                <a:latin typeface="Courier New" panose="02070309020205020404" pitchFamily="49" charset="0"/>
              </a:rPr>
              <a:t>1</a:t>
            </a:r>
            <a:r>
              <a:rPr lang="en-US" altLang="zh-CN" sz="2000" dirty="0">
                <a:solidFill>
                  <a:srgbClr val="000000"/>
                </a:solidFill>
                <a:latin typeface="Courier New" panose="02070309020205020404" pitchFamily="49" charset="0"/>
              </a:rPr>
              <a:t> </a:t>
            </a:r>
            <a:r>
              <a:rPr lang="en-US" altLang="zh-CN" sz="2000" b="1" dirty="0">
                <a:solidFill>
                  <a:srgbClr val="000080"/>
                </a:solidFill>
                <a:latin typeface="Courier New" panose="02070309020205020404" pitchFamily="49" charset="0"/>
              </a:rPr>
              <a:t>&lt;&lt;</a:t>
            </a:r>
            <a:r>
              <a:rPr lang="en-US" altLang="zh-CN" sz="2000" dirty="0">
                <a:solidFill>
                  <a:srgbClr val="000000"/>
                </a:solidFill>
                <a:latin typeface="Courier New" panose="02070309020205020404" pitchFamily="49" charset="0"/>
              </a:rPr>
              <a:t> </a:t>
            </a:r>
            <a:r>
              <a:rPr lang="en-US" altLang="zh-CN" sz="2000" dirty="0">
                <a:solidFill>
                  <a:srgbClr val="FF8000"/>
                </a:solidFill>
                <a:latin typeface="Courier New" panose="02070309020205020404" pitchFamily="49" charset="0"/>
              </a:rPr>
              <a:t>2</a:t>
            </a:r>
            <a:r>
              <a:rPr lang="en-US" altLang="zh-CN" sz="2000" b="1" dirty="0">
                <a:solidFill>
                  <a:srgbClr val="000080"/>
                </a:solidFill>
                <a:latin typeface="Courier New" panose="02070309020205020404" pitchFamily="49" charset="0"/>
              </a:rPr>
              <a:t>,</a:t>
            </a:r>
            <a:r>
              <a:rPr lang="en-US" altLang="zh-CN" sz="2000" dirty="0">
                <a:solidFill>
                  <a:srgbClr val="000000"/>
                </a:solidFill>
                <a:latin typeface="Courier New" panose="02070309020205020404" pitchFamily="49" charset="0"/>
              </a:rPr>
              <a:t> </a:t>
            </a:r>
            <a:r>
              <a:rPr lang="en-US" altLang="zh-CN" sz="2000" dirty="0">
                <a:solidFill>
                  <a:srgbClr val="008000"/>
                </a:solidFill>
                <a:latin typeface="Courier New" panose="02070309020205020404" pitchFamily="49" charset="0"/>
              </a:rPr>
              <a:t>/* 4 </a:t>
            </a:r>
            <a:r>
              <a:rPr lang="zh-CN" altLang="en-US" sz="2000" dirty="0">
                <a:solidFill>
                  <a:srgbClr val="008000"/>
                </a:solidFill>
                <a:latin typeface="Courier New" panose="02070309020205020404" pitchFamily="49" charset="0"/>
              </a:rPr>
              <a:t>输出进度信息 *</a:t>
            </a:r>
            <a:r>
              <a:rPr lang="en-US" altLang="zh-CN" sz="2000" dirty="0">
                <a:solidFill>
                  <a:srgbClr val="008000"/>
                </a:solidFill>
                <a:latin typeface="Courier New" panose="02070309020205020404" pitchFamily="49" charset="0"/>
              </a:rPr>
              <a:t>/</a:t>
            </a:r>
            <a:r>
              <a:rPr lang="zh-CN" altLang="en-US" sz="2000" dirty="0">
                <a:solidFill>
                  <a:srgbClr val="000000"/>
                </a:solidFill>
                <a:latin typeface="Courier New" panose="02070309020205020404" pitchFamily="49" charset="0"/>
              </a:rPr>
              <a:t> </a:t>
            </a:r>
            <a:endParaRPr lang="en-US" altLang="zh-CN" sz="2000" dirty="0" smtClean="0">
              <a:solidFill>
                <a:srgbClr val="000000"/>
              </a:solidFill>
              <a:latin typeface="Courier New" panose="02070309020205020404" pitchFamily="49" charset="0"/>
            </a:endParaRPr>
          </a:p>
          <a:p>
            <a:r>
              <a:rPr lang="en-US" altLang="zh-CN" sz="2000" dirty="0" smtClean="0">
                <a:solidFill>
                  <a:srgbClr val="000000"/>
                </a:solidFill>
                <a:latin typeface="Courier New" panose="02070309020205020404" pitchFamily="49" charset="0"/>
              </a:rPr>
              <a:t>VACOPT_FREEZE </a:t>
            </a:r>
            <a:r>
              <a:rPr lang="en-US" altLang="zh-CN" sz="2000" b="1" dirty="0">
                <a:solidFill>
                  <a:srgbClr val="000080"/>
                </a:solidFill>
                <a:latin typeface="Courier New" panose="02070309020205020404" pitchFamily="49" charset="0"/>
              </a:rPr>
              <a:t>=</a:t>
            </a:r>
            <a:r>
              <a:rPr lang="en-US" altLang="zh-CN" sz="2000" dirty="0">
                <a:solidFill>
                  <a:srgbClr val="000000"/>
                </a:solidFill>
                <a:latin typeface="Courier New" panose="02070309020205020404" pitchFamily="49" charset="0"/>
              </a:rPr>
              <a:t> </a:t>
            </a:r>
            <a:r>
              <a:rPr lang="en-US" altLang="zh-CN" sz="2000" dirty="0">
                <a:solidFill>
                  <a:srgbClr val="FF8000"/>
                </a:solidFill>
                <a:latin typeface="Courier New" panose="02070309020205020404" pitchFamily="49" charset="0"/>
              </a:rPr>
              <a:t>1</a:t>
            </a:r>
            <a:r>
              <a:rPr lang="en-US" altLang="zh-CN" sz="2000" dirty="0">
                <a:solidFill>
                  <a:srgbClr val="000000"/>
                </a:solidFill>
                <a:latin typeface="Courier New" panose="02070309020205020404" pitchFamily="49" charset="0"/>
              </a:rPr>
              <a:t> </a:t>
            </a:r>
            <a:r>
              <a:rPr lang="en-US" altLang="zh-CN" sz="2000" b="1" dirty="0">
                <a:solidFill>
                  <a:srgbClr val="000080"/>
                </a:solidFill>
                <a:latin typeface="Courier New" panose="02070309020205020404" pitchFamily="49" charset="0"/>
              </a:rPr>
              <a:t>&lt;&lt;</a:t>
            </a:r>
            <a:r>
              <a:rPr lang="en-US" altLang="zh-CN" sz="2000" dirty="0">
                <a:solidFill>
                  <a:srgbClr val="000000"/>
                </a:solidFill>
                <a:latin typeface="Courier New" panose="02070309020205020404" pitchFamily="49" charset="0"/>
              </a:rPr>
              <a:t> </a:t>
            </a:r>
            <a:r>
              <a:rPr lang="en-US" altLang="zh-CN" sz="2000" dirty="0">
                <a:solidFill>
                  <a:srgbClr val="FF8000"/>
                </a:solidFill>
                <a:latin typeface="Courier New" panose="02070309020205020404" pitchFamily="49" charset="0"/>
              </a:rPr>
              <a:t>3</a:t>
            </a:r>
            <a:r>
              <a:rPr lang="en-US" altLang="zh-CN" sz="2000" b="1" dirty="0">
                <a:solidFill>
                  <a:srgbClr val="000080"/>
                </a:solidFill>
                <a:latin typeface="Courier New" panose="02070309020205020404" pitchFamily="49" charset="0"/>
              </a:rPr>
              <a:t>,</a:t>
            </a:r>
            <a:r>
              <a:rPr lang="en-US" altLang="zh-CN" sz="2000" dirty="0">
                <a:solidFill>
                  <a:srgbClr val="000000"/>
                </a:solidFill>
                <a:latin typeface="Courier New" panose="02070309020205020404" pitchFamily="49" charset="0"/>
              </a:rPr>
              <a:t> </a:t>
            </a:r>
            <a:r>
              <a:rPr lang="en-US" altLang="zh-CN" sz="2000" dirty="0">
                <a:solidFill>
                  <a:srgbClr val="008000"/>
                </a:solidFill>
                <a:latin typeface="Courier New" panose="02070309020205020404" pitchFamily="49" charset="0"/>
              </a:rPr>
              <a:t>/* 8 </a:t>
            </a:r>
            <a:r>
              <a:rPr lang="zh-CN" altLang="en-US" sz="2000" dirty="0">
                <a:solidFill>
                  <a:srgbClr val="008000"/>
                </a:solidFill>
                <a:latin typeface="Courier New" panose="02070309020205020404" pitchFamily="49" charset="0"/>
              </a:rPr>
              <a:t>冻结选项 *</a:t>
            </a:r>
            <a:r>
              <a:rPr lang="en-US" altLang="zh-CN" sz="2000" dirty="0">
                <a:solidFill>
                  <a:srgbClr val="008000"/>
                </a:solidFill>
                <a:latin typeface="Courier New" panose="02070309020205020404" pitchFamily="49" charset="0"/>
              </a:rPr>
              <a:t>/</a:t>
            </a:r>
            <a:r>
              <a:rPr lang="zh-CN" altLang="en-US" sz="2000" dirty="0">
                <a:solidFill>
                  <a:srgbClr val="000000"/>
                </a:solidFill>
                <a:latin typeface="Courier New" panose="02070309020205020404" pitchFamily="49" charset="0"/>
              </a:rPr>
              <a:t> </a:t>
            </a:r>
            <a:endParaRPr lang="en-US" altLang="zh-CN" sz="2000" dirty="0" smtClean="0">
              <a:solidFill>
                <a:srgbClr val="000000"/>
              </a:solidFill>
              <a:latin typeface="Courier New" panose="02070309020205020404" pitchFamily="49" charset="0"/>
            </a:endParaRPr>
          </a:p>
          <a:p>
            <a:r>
              <a:rPr lang="en-US" altLang="zh-CN" sz="2000" dirty="0" smtClean="0">
                <a:solidFill>
                  <a:srgbClr val="000000"/>
                </a:solidFill>
                <a:latin typeface="Courier New" panose="02070309020205020404" pitchFamily="49" charset="0"/>
              </a:rPr>
              <a:t>VACOPT_FULL </a:t>
            </a:r>
            <a:r>
              <a:rPr lang="en-US" altLang="zh-CN" sz="2000" b="1" dirty="0">
                <a:solidFill>
                  <a:srgbClr val="000080"/>
                </a:solidFill>
                <a:latin typeface="Courier New" panose="02070309020205020404" pitchFamily="49" charset="0"/>
              </a:rPr>
              <a:t>=</a:t>
            </a:r>
            <a:r>
              <a:rPr lang="en-US" altLang="zh-CN" sz="2000" dirty="0">
                <a:solidFill>
                  <a:srgbClr val="000000"/>
                </a:solidFill>
                <a:latin typeface="Courier New" panose="02070309020205020404" pitchFamily="49" charset="0"/>
              </a:rPr>
              <a:t> </a:t>
            </a:r>
            <a:r>
              <a:rPr lang="en-US" altLang="zh-CN" sz="2000" dirty="0">
                <a:solidFill>
                  <a:srgbClr val="FF8000"/>
                </a:solidFill>
                <a:latin typeface="Courier New" panose="02070309020205020404" pitchFamily="49" charset="0"/>
              </a:rPr>
              <a:t>1</a:t>
            </a:r>
            <a:r>
              <a:rPr lang="en-US" altLang="zh-CN" sz="2000" dirty="0">
                <a:solidFill>
                  <a:srgbClr val="000000"/>
                </a:solidFill>
                <a:latin typeface="Courier New" panose="02070309020205020404" pitchFamily="49" charset="0"/>
              </a:rPr>
              <a:t> </a:t>
            </a:r>
            <a:r>
              <a:rPr lang="en-US" altLang="zh-CN" sz="2000" b="1" dirty="0">
                <a:solidFill>
                  <a:srgbClr val="000080"/>
                </a:solidFill>
                <a:latin typeface="Courier New" panose="02070309020205020404" pitchFamily="49" charset="0"/>
              </a:rPr>
              <a:t>&lt;&lt;</a:t>
            </a:r>
            <a:r>
              <a:rPr lang="en-US" altLang="zh-CN" sz="2000" dirty="0">
                <a:solidFill>
                  <a:srgbClr val="000000"/>
                </a:solidFill>
                <a:latin typeface="Courier New" panose="02070309020205020404" pitchFamily="49" charset="0"/>
              </a:rPr>
              <a:t> </a:t>
            </a:r>
            <a:r>
              <a:rPr lang="en-US" altLang="zh-CN" sz="2000" dirty="0">
                <a:solidFill>
                  <a:srgbClr val="FF8000"/>
                </a:solidFill>
                <a:latin typeface="Courier New" panose="02070309020205020404" pitchFamily="49" charset="0"/>
              </a:rPr>
              <a:t>4</a:t>
            </a:r>
            <a:r>
              <a:rPr lang="en-US" altLang="zh-CN" sz="2000" b="1" dirty="0">
                <a:solidFill>
                  <a:srgbClr val="000080"/>
                </a:solidFill>
                <a:latin typeface="Courier New" panose="02070309020205020404" pitchFamily="49" charset="0"/>
              </a:rPr>
              <a:t>,</a:t>
            </a:r>
            <a:r>
              <a:rPr lang="en-US" altLang="zh-CN" sz="2000" dirty="0">
                <a:solidFill>
                  <a:srgbClr val="000000"/>
                </a:solidFill>
                <a:latin typeface="Courier New" panose="02070309020205020404" pitchFamily="49" charset="0"/>
              </a:rPr>
              <a:t> </a:t>
            </a:r>
            <a:r>
              <a:rPr lang="en-US" altLang="zh-CN" sz="2000" dirty="0">
                <a:solidFill>
                  <a:srgbClr val="008000"/>
                </a:solidFill>
                <a:latin typeface="Courier New" panose="02070309020205020404" pitchFamily="49" charset="0"/>
              </a:rPr>
              <a:t>/* 16 </a:t>
            </a:r>
            <a:r>
              <a:rPr lang="zh-CN" altLang="en-US" sz="2000" dirty="0">
                <a:solidFill>
                  <a:srgbClr val="008000"/>
                </a:solidFill>
                <a:latin typeface="Courier New" panose="02070309020205020404" pitchFamily="49" charset="0"/>
              </a:rPr>
              <a:t>非并发下的</a:t>
            </a:r>
            <a:r>
              <a:rPr lang="en-US" altLang="zh-CN" sz="2000" dirty="0">
                <a:solidFill>
                  <a:srgbClr val="008000"/>
                </a:solidFill>
                <a:latin typeface="Courier New" panose="02070309020205020404" pitchFamily="49" charset="0"/>
              </a:rPr>
              <a:t>FULL VACUUM */</a:t>
            </a:r>
            <a:r>
              <a:rPr lang="en-US" altLang="zh-CN" sz="2000" dirty="0">
                <a:solidFill>
                  <a:srgbClr val="000000"/>
                </a:solidFill>
                <a:latin typeface="Courier New" panose="02070309020205020404" pitchFamily="49" charset="0"/>
              </a:rPr>
              <a:t> VACOPT_SKIP_LOCKED </a:t>
            </a:r>
            <a:r>
              <a:rPr lang="en-US" altLang="zh-CN" sz="2000" b="1" dirty="0">
                <a:solidFill>
                  <a:srgbClr val="000080"/>
                </a:solidFill>
                <a:latin typeface="Courier New" panose="02070309020205020404" pitchFamily="49" charset="0"/>
              </a:rPr>
              <a:t>=</a:t>
            </a:r>
            <a:r>
              <a:rPr lang="en-US" altLang="zh-CN" sz="2000" dirty="0">
                <a:solidFill>
                  <a:srgbClr val="000000"/>
                </a:solidFill>
                <a:latin typeface="Courier New" panose="02070309020205020404" pitchFamily="49" charset="0"/>
              </a:rPr>
              <a:t> </a:t>
            </a:r>
            <a:r>
              <a:rPr lang="en-US" altLang="zh-CN" sz="2000" dirty="0">
                <a:solidFill>
                  <a:srgbClr val="FF8000"/>
                </a:solidFill>
                <a:latin typeface="Courier New" panose="02070309020205020404" pitchFamily="49" charset="0"/>
              </a:rPr>
              <a:t>1</a:t>
            </a:r>
            <a:r>
              <a:rPr lang="en-US" altLang="zh-CN" sz="2000" dirty="0">
                <a:solidFill>
                  <a:srgbClr val="000000"/>
                </a:solidFill>
                <a:latin typeface="Courier New" panose="02070309020205020404" pitchFamily="49" charset="0"/>
              </a:rPr>
              <a:t> </a:t>
            </a:r>
            <a:r>
              <a:rPr lang="en-US" altLang="zh-CN" sz="2000" b="1" dirty="0">
                <a:solidFill>
                  <a:srgbClr val="000080"/>
                </a:solidFill>
                <a:latin typeface="Courier New" panose="02070309020205020404" pitchFamily="49" charset="0"/>
              </a:rPr>
              <a:t>&lt;&lt;</a:t>
            </a:r>
            <a:r>
              <a:rPr lang="en-US" altLang="zh-CN" sz="2000" dirty="0">
                <a:solidFill>
                  <a:srgbClr val="000000"/>
                </a:solidFill>
                <a:latin typeface="Courier New" panose="02070309020205020404" pitchFamily="49" charset="0"/>
              </a:rPr>
              <a:t> </a:t>
            </a:r>
            <a:r>
              <a:rPr lang="en-US" altLang="zh-CN" sz="2000" dirty="0">
                <a:solidFill>
                  <a:srgbClr val="FF8000"/>
                </a:solidFill>
                <a:latin typeface="Courier New" panose="02070309020205020404" pitchFamily="49" charset="0"/>
              </a:rPr>
              <a:t>5</a:t>
            </a:r>
            <a:r>
              <a:rPr lang="en-US" altLang="zh-CN" sz="2000" b="1" dirty="0">
                <a:solidFill>
                  <a:srgbClr val="000080"/>
                </a:solidFill>
                <a:latin typeface="Courier New" panose="02070309020205020404" pitchFamily="49" charset="0"/>
              </a:rPr>
              <a:t>,</a:t>
            </a:r>
            <a:r>
              <a:rPr lang="en-US" altLang="zh-CN" sz="2000" dirty="0">
                <a:solidFill>
                  <a:srgbClr val="000000"/>
                </a:solidFill>
                <a:latin typeface="Courier New" panose="02070309020205020404" pitchFamily="49" charset="0"/>
              </a:rPr>
              <a:t> </a:t>
            </a:r>
            <a:r>
              <a:rPr lang="en-US" altLang="zh-CN" sz="2000" dirty="0">
                <a:solidFill>
                  <a:srgbClr val="008000"/>
                </a:solidFill>
                <a:latin typeface="Courier New" panose="02070309020205020404" pitchFamily="49" charset="0"/>
              </a:rPr>
              <a:t>/* 32 </a:t>
            </a:r>
            <a:r>
              <a:rPr lang="zh-CN" altLang="en-US" sz="2000" dirty="0">
                <a:solidFill>
                  <a:srgbClr val="008000"/>
                </a:solidFill>
                <a:latin typeface="Courier New" panose="02070309020205020404" pitchFamily="49" charset="0"/>
              </a:rPr>
              <a:t>没有锁定则跳过 *</a:t>
            </a:r>
            <a:r>
              <a:rPr lang="en-US" altLang="zh-CN" sz="2000" dirty="0">
                <a:solidFill>
                  <a:srgbClr val="008000"/>
                </a:solidFill>
                <a:latin typeface="Courier New" panose="02070309020205020404" pitchFamily="49" charset="0"/>
              </a:rPr>
              <a:t>/</a:t>
            </a:r>
            <a:r>
              <a:rPr lang="zh-CN" altLang="en-US" sz="2000" dirty="0">
                <a:solidFill>
                  <a:srgbClr val="000000"/>
                </a:solidFill>
                <a:latin typeface="Courier New" panose="02070309020205020404" pitchFamily="49" charset="0"/>
              </a:rPr>
              <a:t> </a:t>
            </a:r>
            <a:r>
              <a:rPr lang="en-US" altLang="zh-CN" sz="2000" dirty="0">
                <a:solidFill>
                  <a:srgbClr val="000000"/>
                </a:solidFill>
                <a:latin typeface="Courier New" panose="02070309020205020404" pitchFamily="49" charset="0"/>
              </a:rPr>
              <a:t>VACOPT_SKIPTOAST </a:t>
            </a:r>
            <a:r>
              <a:rPr lang="en-US" altLang="zh-CN" sz="2000" b="1" dirty="0">
                <a:solidFill>
                  <a:srgbClr val="000080"/>
                </a:solidFill>
                <a:latin typeface="Courier New" panose="02070309020205020404" pitchFamily="49" charset="0"/>
              </a:rPr>
              <a:t>=</a:t>
            </a:r>
            <a:r>
              <a:rPr lang="en-US" altLang="zh-CN" sz="2000" dirty="0">
                <a:solidFill>
                  <a:srgbClr val="000000"/>
                </a:solidFill>
                <a:latin typeface="Courier New" panose="02070309020205020404" pitchFamily="49" charset="0"/>
              </a:rPr>
              <a:t> </a:t>
            </a:r>
            <a:r>
              <a:rPr lang="en-US" altLang="zh-CN" sz="2000" dirty="0">
                <a:solidFill>
                  <a:srgbClr val="FF8000"/>
                </a:solidFill>
                <a:latin typeface="Courier New" panose="02070309020205020404" pitchFamily="49" charset="0"/>
              </a:rPr>
              <a:t>1</a:t>
            </a:r>
            <a:r>
              <a:rPr lang="en-US" altLang="zh-CN" sz="2000" dirty="0">
                <a:solidFill>
                  <a:srgbClr val="000000"/>
                </a:solidFill>
                <a:latin typeface="Courier New" panose="02070309020205020404" pitchFamily="49" charset="0"/>
              </a:rPr>
              <a:t> </a:t>
            </a:r>
            <a:r>
              <a:rPr lang="en-US" altLang="zh-CN" sz="2000" b="1" dirty="0">
                <a:solidFill>
                  <a:srgbClr val="000080"/>
                </a:solidFill>
                <a:latin typeface="Courier New" panose="02070309020205020404" pitchFamily="49" charset="0"/>
              </a:rPr>
              <a:t>&lt;&lt;</a:t>
            </a:r>
            <a:r>
              <a:rPr lang="en-US" altLang="zh-CN" sz="2000" dirty="0">
                <a:solidFill>
                  <a:srgbClr val="000000"/>
                </a:solidFill>
                <a:latin typeface="Courier New" panose="02070309020205020404" pitchFamily="49" charset="0"/>
              </a:rPr>
              <a:t> </a:t>
            </a:r>
            <a:r>
              <a:rPr lang="en-US" altLang="zh-CN" sz="2000" dirty="0">
                <a:solidFill>
                  <a:srgbClr val="FF8000"/>
                </a:solidFill>
                <a:latin typeface="Courier New" panose="02070309020205020404" pitchFamily="49" charset="0"/>
              </a:rPr>
              <a:t>6</a:t>
            </a:r>
            <a:r>
              <a:rPr lang="en-US" altLang="zh-CN" sz="2000" b="1" dirty="0">
                <a:solidFill>
                  <a:srgbClr val="000080"/>
                </a:solidFill>
                <a:latin typeface="Courier New" panose="02070309020205020404" pitchFamily="49" charset="0"/>
              </a:rPr>
              <a:t>,</a:t>
            </a:r>
            <a:r>
              <a:rPr lang="en-US" altLang="zh-CN" sz="2000" dirty="0">
                <a:solidFill>
                  <a:srgbClr val="000000"/>
                </a:solidFill>
                <a:latin typeface="Courier New" panose="02070309020205020404" pitchFamily="49" charset="0"/>
              </a:rPr>
              <a:t> </a:t>
            </a:r>
            <a:r>
              <a:rPr lang="en-US" altLang="zh-CN" sz="2000" dirty="0">
                <a:solidFill>
                  <a:srgbClr val="008000"/>
                </a:solidFill>
                <a:latin typeface="Courier New" panose="02070309020205020404" pitchFamily="49" charset="0"/>
              </a:rPr>
              <a:t>/* 64 </a:t>
            </a:r>
            <a:r>
              <a:rPr lang="zh-CN" altLang="en-US" sz="2000" dirty="0">
                <a:solidFill>
                  <a:srgbClr val="008000"/>
                </a:solidFill>
                <a:latin typeface="Courier New" panose="02070309020205020404" pitchFamily="49" charset="0"/>
              </a:rPr>
              <a:t>不处理</a:t>
            </a:r>
            <a:r>
              <a:rPr lang="en-US" altLang="zh-CN" sz="2000" dirty="0">
                <a:solidFill>
                  <a:srgbClr val="008000"/>
                </a:solidFill>
                <a:latin typeface="Courier New" panose="02070309020205020404" pitchFamily="49" charset="0"/>
              </a:rPr>
              <a:t>TOAST</a:t>
            </a:r>
            <a:r>
              <a:rPr lang="zh-CN" altLang="en-US" sz="2000" dirty="0">
                <a:solidFill>
                  <a:srgbClr val="008000"/>
                </a:solidFill>
                <a:latin typeface="Courier New" panose="02070309020205020404" pitchFamily="49" charset="0"/>
              </a:rPr>
              <a:t>表 *</a:t>
            </a:r>
            <a:r>
              <a:rPr lang="en-US" altLang="zh-CN" sz="2000" dirty="0">
                <a:solidFill>
                  <a:srgbClr val="008000"/>
                </a:solidFill>
                <a:latin typeface="Courier New" panose="02070309020205020404" pitchFamily="49" charset="0"/>
              </a:rPr>
              <a:t>/</a:t>
            </a:r>
            <a:r>
              <a:rPr lang="zh-CN" altLang="en-US" sz="2000" dirty="0">
                <a:solidFill>
                  <a:srgbClr val="000000"/>
                </a:solidFill>
                <a:latin typeface="Courier New" panose="02070309020205020404" pitchFamily="49" charset="0"/>
              </a:rPr>
              <a:t> </a:t>
            </a:r>
            <a:r>
              <a:rPr lang="en-US" altLang="zh-CN" sz="2000" dirty="0">
                <a:solidFill>
                  <a:srgbClr val="000000"/>
                </a:solidFill>
                <a:latin typeface="Courier New" panose="02070309020205020404" pitchFamily="49" charset="0"/>
              </a:rPr>
              <a:t>VACOPT_DISABLE_PAGE_SKIPPING </a:t>
            </a:r>
            <a:r>
              <a:rPr lang="en-US" altLang="zh-CN" sz="2000" b="1" dirty="0">
                <a:solidFill>
                  <a:srgbClr val="000080"/>
                </a:solidFill>
                <a:latin typeface="Courier New" panose="02070309020205020404" pitchFamily="49" charset="0"/>
              </a:rPr>
              <a:t>=</a:t>
            </a:r>
            <a:r>
              <a:rPr lang="en-US" altLang="zh-CN" sz="2000" dirty="0">
                <a:solidFill>
                  <a:srgbClr val="000000"/>
                </a:solidFill>
                <a:latin typeface="Courier New" panose="02070309020205020404" pitchFamily="49" charset="0"/>
              </a:rPr>
              <a:t> </a:t>
            </a:r>
            <a:r>
              <a:rPr lang="en-US" altLang="zh-CN" sz="2000" dirty="0">
                <a:solidFill>
                  <a:srgbClr val="FF8000"/>
                </a:solidFill>
                <a:latin typeface="Courier New" panose="02070309020205020404" pitchFamily="49" charset="0"/>
              </a:rPr>
              <a:t>1</a:t>
            </a:r>
            <a:r>
              <a:rPr lang="en-US" altLang="zh-CN" sz="2000" dirty="0">
                <a:solidFill>
                  <a:srgbClr val="000000"/>
                </a:solidFill>
                <a:latin typeface="Courier New" panose="02070309020205020404" pitchFamily="49" charset="0"/>
              </a:rPr>
              <a:t> </a:t>
            </a:r>
            <a:r>
              <a:rPr lang="en-US" altLang="zh-CN" sz="2000" b="1" dirty="0">
                <a:solidFill>
                  <a:srgbClr val="000080"/>
                </a:solidFill>
                <a:latin typeface="Courier New" panose="02070309020205020404" pitchFamily="49" charset="0"/>
              </a:rPr>
              <a:t>&lt;&lt;</a:t>
            </a:r>
            <a:r>
              <a:rPr lang="en-US" altLang="zh-CN" sz="2000" dirty="0">
                <a:solidFill>
                  <a:srgbClr val="000000"/>
                </a:solidFill>
                <a:latin typeface="Courier New" panose="02070309020205020404" pitchFamily="49" charset="0"/>
              </a:rPr>
              <a:t> </a:t>
            </a:r>
            <a:r>
              <a:rPr lang="en-US" altLang="zh-CN" sz="2000" dirty="0">
                <a:solidFill>
                  <a:srgbClr val="FF8000"/>
                </a:solidFill>
                <a:latin typeface="Courier New" panose="02070309020205020404" pitchFamily="49" charset="0"/>
              </a:rPr>
              <a:t>7</a:t>
            </a:r>
            <a:r>
              <a:rPr lang="en-US" altLang="zh-CN" sz="2000" dirty="0">
                <a:solidFill>
                  <a:srgbClr val="000000"/>
                </a:solidFill>
                <a:latin typeface="Courier New" panose="02070309020205020404" pitchFamily="49" charset="0"/>
              </a:rPr>
              <a:t> </a:t>
            </a:r>
            <a:r>
              <a:rPr lang="en-US" altLang="zh-CN" sz="2000" dirty="0">
                <a:solidFill>
                  <a:srgbClr val="008000"/>
                </a:solidFill>
                <a:latin typeface="Courier New" panose="02070309020205020404" pitchFamily="49" charset="0"/>
              </a:rPr>
              <a:t>/* 128 </a:t>
            </a:r>
            <a:r>
              <a:rPr lang="zh-CN" altLang="en-US" sz="2000" dirty="0">
                <a:solidFill>
                  <a:srgbClr val="008000"/>
                </a:solidFill>
                <a:latin typeface="Courier New" panose="02070309020205020404" pitchFamily="49" charset="0"/>
              </a:rPr>
              <a:t>全页扫描 *</a:t>
            </a:r>
            <a:r>
              <a:rPr lang="en-US" altLang="zh-CN" sz="2000" dirty="0">
                <a:solidFill>
                  <a:srgbClr val="008000"/>
                </a:solidFill>
                <a:latin typeface="Courier New" panose="02070309020205020404" pitchFamily="49" charset="0"/>
              </a:rPr>
              <a:t>/</a:t>
            </a:r>
            <a:r>
              <a:rPr lang="zh-CN" altLang="en-US" sz="2000" dirty="0">
                <a:solidFill>
                  <a:srgbClr val="000000"/>
                </a:solidFill>
                <a:latin typeface="Courier New" panose="02070309020205020404" pitchFamily="49" charset="0"/>
              </a:rPr>
              <a:t> </a:t>
            </a:r>
            <a:endParaRPr lang="en-US" altLang="zh-CN" sz="2000" dirty="0" smtClean="0">
              <a:solidFill>
                <a:srgbClr val="000000"/>
              </a:solidFill>
              <a:latin typeface="Courier New" panose="02070309020205020404" pitchFamily="49" charset="0"/>
            </a:endParaRPr>
          </a:p>
          <a:p>
            <a:r>
              <a:rPr lang="en-US" altLang="zh-CN" sz="2000" b="1" dirty="0" smtClean="0">
                <a:solidFill>
                  <a:srgbClr val="000080"/>
                </a:solidFill>
                <a:latin typeface="Courier New" panose="02070309020205020404" pitchFamily="49" charset="0"/>
              </a:rPr>
              <a:t>}</a:t>
            </a:r>
            <a:r>
              <a:rPr lang="zh-CN" altLang="en-US" sz="2000" dirty="0" smtClean="0">
                <a:solidFill>
                  <a:srgbClr val="000000"/>
                </a:solidFill>
                <a:latin typeface="Courier New" panose="02070309020205020404" pitchFamily="49" charset="0"/>
              </a:rPr>
              <a:t> </a:t>
            </a:r>
            <a:r>
              <a:rPr lang="en-US" altLang="zh-CN" sz="2000" dirty="0" err="1">
                <a:solidFill>
                  <a:srgbClr val="000000"/>
                </a:solidFill>
                <a:latin typeface="Courier New" panose="02070309020205020404" pitchFamily="49" charset="0"/>
              </a:rPr>
              <a:t>VacuumOption</a:t>
            </a:r>
            <a:r>
              <a:rPr lang="en-US" altLang="zh-CN" sz="2000" b="1" dirty="0">
                <a:solidFill>
                  <a:srgbClr val="000080"/>
                </a:solidFill>
                <a:latin typeface="Courier New" panose="02070309020205020404" pitchFamily="49" charset="0"/>
              </a:rPr>
              <a:t>;</a:t>
            </a:r>
            <a:endParaRPr lang="en-US" altLang="zh-CN" sz="2000" dirty="0">
              <a:effectLst/>
            </a:endParaRPr>
          </a:p>
        </p:txBody>
      </p:sp>
    </p:spTree>
    <p:extLst>
      <p:ext uri="{BB962C8B-B14F-4D97-AF65-F5344CB8AC3E}">
        <p14:creationId xmlns:p14="http://schemas.microsoft.com/office/powerpoint/2010/main" val="35777771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044860" y="1446904"/>
            <a:ext cx="10230262" cy="632353"/>
          </a:xfrm>
          <a:prstGeom prst="rect">
            <a:avLst/>
          </a:prstGeom>
          <a:noFill/>
        </p:spPr>
        <p:txBody>
          <a:bodyPr wrap="square" rtlCol="0">
            <a:spAutoFit/>
          </a:bodyPr>
          <a:lstStyle/>
          <a:p>
            <a:pPr>
              <a:lnSpc>
                <a:spcPct val="120000"/>
              </a:lnSpc>
            </a:pPr>
            <a:r>
              <a:rPr lang="en-US" altLang="zh-CN" sz="3200" b="1" dirty="0" smtClean="0">
                <a:latin typeface="+mj-lt"/>
                <a:ea typeface="+mj-ea"/>
              </a:rPr>
              <a:t>VACUUM </a:t>
            </a:r>
            <a:r>
              <a:rPr lang="zh-CN" altLang="en-US" sz="3200" b="1" dirty="0" smtClean="0">
                <a:latin typeface="+mj-lt"/>
                <a:ea typeface="+mj-ea"/>
              </a:rPr>
              <a:t>源码解读</a:t>
            </a:r>
            <a:endParaRPr lang="zh-CN" altLang="en-US" sz="3200" b="1" dirty="0">
              <a:latin typeface="+mj-lt"/>
              <a:ea typeface="+mj-ea"/>
            </a:endParaRPr>
          </a:p>
        </p:txBody>
      </p:sp>
      <p:sp>
        <p:nvSpPr>
          <p:cNvPr id="18" name="内容占位符 7">
            <a:extLst>
              <a:ext uri="{FF2B5EF4-FFF2-40B4-BE49-F238E27FC236}">
                <a16:creationId xmlns="" xmlns:a16="http://schemas.microsoft.com/office/drawing/2014/main" id="{2070191C-4093-409C-8FD5-7369A79637AD}"/>
              </a:ext>
            </a:extLst>
          </p:cNvPr>
          <p:cNvSpPr txBox="1">
            <a:spLocks/>
          </p:cNvSpPr>
          <p:nvPr/>
        </p:nvSpPr>
        <p:spPr>
          <a:xfrm>
            <a:off x="1044861" y="2106667"/>
            <a:ext cx="10230262" cy="3736080"/>
          </a:xfrm>
          <a:prstGeom prst="rect">
            <a:avLst/>
          </a:prstGeom>
        </p:spPr>
        <p:txBody>
          <a:bodyPr vert="horz" lIns="91440" tIns="45720" rIns="91440" bIns="45720" rtlCol="0">
            <a:normAutofit fontScale="85000" lnSpcReduction="20000"/>
          </a:bodyPr>
          <a:lstStyle>
            <a:lvl1pPr marL="0" indent="0" algn="l" defTabSz="914354"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dirty="0" err="1" smtClean="0">
                <a:solidFill>
                  <a:srgbClr val="008000"/>
                </a:solidFill>
                <a:latin typeface="Courier New" panose="02070309020205020404" pitchFamily="49" charset="0"/>
              </a:rPr>
              <a:t>src</a:t>
            </a:r>
            <a:r>
              <a:rPr lang="en-US" altLang="zh-CN" sz="2000" dirty="0" smtClean="0">
                <a:solidFill>
                  <a:srgbClr val="008000"/>
                </a:solidFill>
                <a:latin typeface="Courier New" panose="02070309020205020404" pitchFamily="49" charset="0"/>
              </a:rPr>
              <a:t>/include/commands/nodes/</a:t>
            </a:r>
            <a:r>
              <a:rPr lang="en-US" altLang="zh-CN" sz="2000" dirty="0" err="1" smtClean="0">
                <a:solidFill>
                  <a:srgbClr val="008000"/>
                </a:solidFill>
                <a:latin typeface="Courier New" panose="02070309020205020404" pitchFamily="49" charset="0"/>
              </a:rPr>
              <a:t>parsenodes.h</a:t>
            </a:r>
            <a:endParaRPr lang="en-US" altLang="zh-CN" sz="2000" dirty="0">
              <a:solidFill>
                <a:srgbClr val="008000"/>
              </a:solidFill>
              <a:latin typeface="Courier New" panose="02070309020205020404" pitchFamily="49" charset="0"/>
            </a:endParaRPr>
          </a:p>
          <a:p>
            <a:r>
              <a:rPr lang="en-US" altLang="zh-CN" sz="2000" dirty="0" smtClean="0">
                <a:solidFill>
                  <a:srgbClr val="008000"/>
                </a:solidFill>
                <a:latin typeface="Courier New" panose="02070309020205020404" pitchFamily="49" charset="0"/>
              </a:rPr>
              <a:t>/* </a:t>
            </a:r>
            <a:r>
              <a:rPr lang="en-US" altLang="zh-CN" sz="2000" dirty="0">
                <a:solidFill>
                  <a:srgbClr val="008000"/>
                </a:solidFill>
                <a:latin typeface="Courier New" panose="02070309020205020404" pitchFamily="49" charset="0"/>
              </a:rPr>
              <a:t>---------------------- </a:t>
            </a:r>
            <a:endParaRPr lang="en-US" altLang="zh-CN" sz="2000" dirty="0" smtClean="0">
              <a:solidFill>
                <a:srgbClr val="008000"/>
              </a:solidFill>
              <a:latin typeface="Courier New" panose="02070309020205020404" pitchFamily="49" charset="0"/>
            </a:endParaRPr>
          </a:p>
          <a:p>
            <a:pPr marL="342900" indent="-342900">
              <a:buFont typeface="Arial" panose="020B0604020202020204" pitchFamily="34" charset="0"/>
              <a:buChar char="•"/>
            </a:pPr>
            <a:r>
              <a:rPr lang="en-US" altLang="zh-CN" sz="2000" dirty="0" smtClean="0">
                <a:solidFill>
                  <a:srgbClr val="008000"/>
                </a:solidFill>
                <a:latin typeface="Courier New" panose="02070309020205020404" pitchFamily="49" charset="0"/>
              </a:rPr>
              <a:t>Vacuum </a:t>
            </a:r>
            <a:r>
              <a:rPr lang="en-US" altLang="zh-CN" sz="2000" dirty="0">
                <a:solidFill>
                  <a:srgbClr val="008000"/>
                </a:solidFill>
                <a:latin typeface="Courier New" panose="02070309020205020404" pitchFamily="49" charset="0"/>
              </a:rPr>
              <a:t>and Analyze </a:t>
            </a:r>
            <a:r>
              <a:rPr lang="zh-CN" altLang="en-US" sz="2000" dirty="0">
                <a:solidFill>
                  <a:srgbClr val="008000"/>
                </a:solidFill>
                <a:latin typeface="Courier New" panose="02070309020205020404" pitchFamily="49" charset="0"/>
              </a:rPr>
              <a:t>语句 </a:t>
            </a:r>
            <a:endParaRPr lang="en-US" altLang="zh-CN" sz="2000" dirty="0" smtClean="0">
              <a:solidFill>
                <a:srgbClr val="008000"/>
              </a:solidFill>
              <a:latin typeface="Courier New" panose="02070309020205020404" pitchFamily="49" charset="0"/>
            </a:endParaRPr>
          </a:p>
          <a:p>
            <a:pPr marL="342900" indent="-342900">
              <a:buFont typeface="Arial" panose="020B0604020202020204" pitchFamily="34" charset="0"/>
              <a:buChar char="•"/>
            </a:pPr>
            <a:r>
              <a:rPr lang="zh-CN" altLang="en-US" sz="2000" dirty="0" smtClean="0">
                <a:solidFill>
                  <a:srgbClr val="008000"/>
                </a:solidFill>
                <a:latin typeface="Courier New" panose="02070309020205020404" pitchFamily="49" charset="0"/>
              </a:rPr>
              <a:t>*</a:t>
            </a:r>
            <a:r>
              <a:rPr lang="zh-CN" altLang="en-US" sz="2000" dirty="0">
                <a:solidFill>
                  <a:srgbClr val="008000"/>
                </a:solidFill>
                <a:latin typeface="Courier New" panose="02070309020205020404" pitchFamily="49" charset="0"/>
              </a:rPr>
              <a:t>名义上定义了两个语句，实际上仅仅是为了执行起来方便 </a:t>
            </a:r>
            <a:endParaRPr lang="en-US" altLang="zh-CN" sz="2000" dirty="0" smtClean="0">
              <a:solidFill>
                <a:srgbClr val="008000"/>
              </a:solidFill>
              <a:latin typeface="Courier New" panose="02070309020205020404" pitchFamily="49" charset="0"/>
            </a:endParaRPr>
          </a:p>
          <a:p>
            <a:pPr marL="342900" indent="-342900">
              <a:buFont typeface="Arial" panose="020B0604020202020204" pitchFamily="34" charset="0"/>
              <a:buChar char="•"/>
            </a:pPr>
            <a:r>
              <a:rPr lang="zh-CN" altLang="en-US" sz="2000" dirty="0" smtClean="0">
                <a:solidFill>
                  <a:srgbClr val="008000"/>
                </a:solidFill>
                <a:latin typeface="Courier New" panose="02070309020205020404" pitchFamily="49" charset="0"/>
              </a:rPr>
              <a:t>* </a:t>
            </a:r>
            <a:r>
              <a:rPr lang="en-US" altLang="zh-CN" sz="2000" dirty="0">
                <a:solidFill>
                  <a:srgbClr val="008000"/>
                </a:solidFill>
                <a:latin typeface="Courier New" panose="02070309020205020404" pitchFamily="49" charset="0"/>
              </a:rPr>
              <a:t>---------------------- </a:t>
            </a:r>
            <a:r>
              <a:rPr lang="en-US" altLang="zh-CN" sz="2000" dirty="0" smtClean="0">
                <a:solidFill>
                  <a:srgbClr val="008000"/>
                </a:solidFill>
                <a:latin typeface="Courier New" panose="02070309020205020404" pitchFamily="49" charset="0"/>
              </a:rPr>
              <a:t>*/</a:t>
            </a:r>
            <a:r>
              <a:rPr lang="zh-CN" altLang="en-US" sz="2000" dirty="0" smtClean="0">
                <a:solidFill>
                  <a:srgbClr val="000000"/>
                </a:solidFill>
                <a:latin typeface="Courier New" panose="02070309020205020404" pitchFamily="49" charset="0"/>
              </a:rPr>
              <a:t> </a:t>
            </a:r>
            <a:endParaRPr lang="en-US" altLang="zh-CN" sz="2000" dirty="0" smtClean="0">
              <a:solidFill>
                <a:srgbClr val="000000"/>
              </a:solidFill>
              <a:latin typeface="Courier New" panose="02070309020205020404" pitchFamily="49" charset="0"/>
            </a:endParaRPr>
          </a:p>
          <a:p>
            <a:pPr marL="342900" indent="-342900">
              <a:buFont typeface="Arial" panose="020B0604020202020204" pitchFamily="34" charset="0"/>
              <a:buChar char="•"/>
            </a:pPr>
            <a:r>
              <a:rPr lang="en-US" altLang="zh-CN" sz="2000" b="1" dirty="0" err="1" smtClean="0">
                <a:solidFill>
                  <a:srgbClr val="0000FF"/>
                </a:solidFill>
                <a:latin typeface="Courier New" panose="02070309020205020404" pitchFamily="49" charset="0"/>
              </a:rPr>
              <a:t>typedef</a:t>
            </a:r>
            <a:r>
              <a:rPr lang="en-US" altLang="zh-CN" sz="2000" dirty="0" smtClean="0">
                <a:solidFill>
                  <a:srgbClr val="000000"/>
                </a:solidFill>
                <a:latin typeface="Courier New" panose="02070309020205020404" pitchFamily="49" charset="0"/>
              </a:rPr>
              <a:t> </a:t>
            </a:r>
            <a:r>
              <a:rPr lang="en-US" altLang="zh-CN" sz="2000" dirty="0" err="1">
                <a:solidFill>
                  <a:srgbClr val="8000FF"/>
                </a:solidFill>
                <a:latin typeface="Courier New" panose="02070309020205020404" pitchFamily="49" charset="0"/>
              </a:rPr>
              <a:t>struct</a:t>
            </a:r>
            <a:r>
              <a:rPr lang="en-US" altLang="zh-CN" sz="2000" dirty="0">
                <a:solidFill>
                  <a:srgbClr val="000000"/>
                </a:solidFill>
                <a:latin typeface="Courier New" panose="02070309020205020404" pitchFamily="49" charset="0"/>
              </a:rPr>
              <a:t> </a:t>
            </a:r>
            <a:r>
              <a:rPr lang="en-US" altLang="zh-CN" sz="2000" dirty="0" err="1">
                <a:solidFill>
                  <a:srgbClr val="000000"/>
                </a:solidFill>
                <a:latin typeface="Courier New" panose="02070309020205020404" pitchFamily="49" charset="0"/>
              </a:rPr>
              <a:t>VacuumStmt</a:t>
            </a:r>
            <a:r>
              <a:rPr lang="en-US" altLang="zh-CN" sz="2000" dirty="0">
                <a:solidFill>
                  <a:srgbClr val="000000"/>
                </a:solidFill>
                <a:latin typeface="Courier New" panose="02070309020205020404" pitchFamily="49" charset="0"/>
              </a:rPr>
              <a:t> </a:t>
            </a:r>
            <a:endParaRPr lang="en-US" altLang="zh-CN" sz="2000" dirty="0" smtClean="0">
              <a:solidFill>
                <a:srgbClr val="000000"/>
              </a:solidFill>
              <a:latin typeface="Courier New" panose="02070309020205020404" pitchFamily="49" charset="0"/>
            </a:endParaRPr>
          </a:p>
          <a:p>
            <a:pPr marL="342900" indent="-342900">
              <a:buFont typeface="Arial" panose="020B0604020202020204" pitchFamily="34" charset="0"/>
              <a:buChar char="•"/>
            </a:pPr>
            <a:r>
              <a:rPr lang="en-US" altLang="zh-CN" sz="2000" b="1" dirty="0" smtClean="0">
                <a:solidFill>
                  <a:srgbClr val="000080"/>
                </a:solidFill>
                <a:latin typeface="Courier New" panose="02070309020205020404" pitchFamily="49" charset="0"/>
              </a:rPr>
              <a:t>{</a:t>
            </a:r>
            <a:r>
              <a:rPr lang="en-US" altLang="zh-CN" sz="2000" dirty="0" smtClean="0">
                <a:solidFill>
                  <a:srgbClr val="000000"/>
                </a:solidFill>
                <a:latin typeface="Courier New" panose="02070309020205020404" pitchFamily="49" charset="0"/>
              </a:rPr>
              <a:t> </a:t>
            </a:r>
          </a:p>
          <a:p>
            <a:pPr marL="342900" indent="-342900">
              <a:buFont typeface="Arial" panose="020B0604020202020204" pitchFamily="34" charset="0"/>
              <a:buChar char="•"/>
            </a:pPr>
            <a:r>
              <a:rPr lang="en-US" altLang="zh-CN" sz="2000" dirty="0" err="1" smtClean="0">
                <a:solidFill>
                  <a:srgbClr val="000000"/>
                </a:solidFill>
                <a:latin typeface="Courier New" panose="02070309020205020404" pitchFamily="49" charset="0"/>
              </a:rPr>
              <a:t>NodeTag</a:t>
            </a:r>
            <a:r>
              <a:rPr lang="en-US" altLang="zh-CN" sz="2000" dirty="0" smtClean="0">
                <a:solidFill>
                  <a:srgbClr val="000000"/>
                </a:solidFill>
                <a:latin typeface="Courier New" panose="02070309020205020404" pitchFamily="49" charset="0"/>
              </a:rPr>
              <a:t> </a:t>
            </a:r>
            <a:r>
              <a:rPr lang="en-US" altLang="zh-CN" sz="2000" dirty="0">
                <a:solidFill>
                  <a:srgbClr val="000000"/>
                </a:solidFill>
                <a:latin typeface="Courier New" panose="02070309020205020404" pitchFamily="49" charset="0"/>
              </a:rPr>
              <a:t>type</a:t>
            </a:r>
            <a:r>
              <a:rPr lang="en-US" altLang="zh-CN" sz="2000" b="1" dirty="0">
                <a:solidFill>
                  <a:srgbClr val="000080"/>
                </a:solidFill>
                <a:latin typeface="Courier New" panose="02070309020205020404" pitchFamily="49" charset="0"/>
              </a:rPr>
              <a:t>;</a:t>
            </a:r>
            <a:r>
              <a:rPr lang="en-US" altLang="zh-CN" sz="2000" dirty="0">
                <a:solidFill>
                  <a:srgbClr val="000000"/>
                </a:solidFill>
                <a:latin typeface="Courier New" panose="02070309020205020404" pitchFamily="49" charset="0"/>
              </a:rPr>
              <a:t> </a:t>
            </a:r>
            <a:endParaRPr lang="en-US" altLang="zh-CN" sz="2000" dirty="0" smtClean="0">
              <a:solidFill>
                <a:srgbClr val="000000"/>
              </a:solidFill>
              <a:latin typeface="Courier New" panose="02070309020205020404" pitchFamily="49" charset="0"/>
            </a:endParaRPr>
          </a:p>
          <a:p>
            <a:pPr marL="342900" indent="-342900">
              <a:buFont typeface="Arial" panose="020B0604020202020204" pitchFamily="34" charset="0"/>
              <a:buChar char="•"/>
            </a:pPr>
            <a:r>
              <a:rPr lang="en-US" altLang="zh-CN" sz="2000" dirty="0" smtClean="0">
                <a:solidFill>
                  <a:srgbClr val="000000"/>
                </a:solidFill>
                <a:latin typeface="Courier New" panose="02070309020205020404" pitchFamily="49" charset="0"/>
              </a:rPr>
              <a:t>List </a:t>
            </a:r>
            <a:r>
              <a:rPr lang="en-US" altLang="zh-CN" sz="2000" b="1" dirty="0">
                <a:solidFill>
                  <a:srgbClr val="000080"/>
                </a:solidFill>
                <a:latin typeface="Courier New" panose="02070309020205020404" pitchFamily="49" charset="0"/>
              </a:rPr>
              <a:t>*</a:t>
            </a:r>
            <a:r>
              <a:rPr lang="en-US" altLang="zh-CN" sz="2000" dirty="0">
                <a:solidFill>
                  <a:srgbClr val="000000"/>
                </a:solidFill>
                <a:latin typeface="Courier New" panose="02070309020205020404" pitchFamily="49" charset="0"/>
              </a:rPr>
              <a:t>options</a:t>
            </a:r>
            <a:r>
              <a:rPr lang="en-US" altLang="zh-CN" sz="2000" b="1" dirty="0">
                <a:solidFill>
                  <a:srgbClr val="000080"/>
                </a:solidFill>
                <a:latin typeface="Courier New" panose="02070309020205020404" pitchFamily="49" charset="0"/>
              </a:rPr>
              <a:t>;</a:t>
            </a:r>
            <a:r>
              <a:rPr lang="en-US" altLang="zh-CN" sz="2000" dirty="0">
                <a:solidFill>
                  <a:srgbClr val="000000"/>
                </a:solidFill>
                <a:latin typeface="Courier New" panose="02070309020205020404" pitchFamily="49" charset="0"/>
              </a:rPr>
              <a:t> </a:t>
            </a:r>
            <a:r>
              <a:rPr lang="en-US" altLang="zh-CN" sz="2000" dirty="0">
                <a:solidFill>
                  <a:srgbClr val="008000"/>
                </a:solidFill>
                <a:latin typeface="Courier New" panose="02070309020205020404" pitchFamily="49" charset="0"/>
              </a:rPr>
              <a:t>/* </a:t>
            </a:r>
            <a:r>
              <a:rPr lang="zh-CN" altLang="en-US" sz="2000" dirty="0">
                <a:solidFill>
                  <a:srgbClr val="008000"/>
                </a:solidFill>
                <a:latin typeface="Courier New" panose="02070309020205020404" pitchFamily="49" charset="0"/>
              </a:rPr>
              <a:t>列出选项语句标签选项类型 *</a:t>
            </a:r>
            <a:r>
              <a:rPr lang="en-US" altLang="zh-CN" sz="2000" dirty="0">
                <a:solidFill>
                  <a:srgbClr val="008000"/>
                </a:solidFill>
                <a:latin typeface="Courier New" panose="02070309020205020404" pitchFamily="49" charset="0"/>
              </a:rPr>
              <a:t>/</a:t>
            </a:r>
            <a:r>
              <a:rPr lang="zh-CN" altLang="en-US" sz="2000" dirty="0">
                <a:solidFill>
                  <a:srgbClr val="000000"/>
                </a:solidFill>
                <a:latin typeface="Courier New" panose="02070309020205020404" pitchFamily="49" charset="0"/>
              </a:rPr>
              <a:t> </a:t>
            </a:r>
            <a:endParaRPr lang="en-US" altLang="zh-CN" sz="2000" dirty="0" smtClean="0">
              <a:solidFill>
                <a:srgbClr val="000000"/>
              </a:solidFill>
              <a:latin typeface="Courier New" panose="02070309020205020404" pitchFamily="49" charset="0"/>
            </a:endParaRPr>
          </a:p>
          <a:p>
            <a:pPr marL="342900" indent="-342900">
              <a:buFont typeface="Arial" panose="020B0604020202020204" pitchFamily="34" charset="0"/>
              <a:buChar char="•"/>
            </a:pPr>
            <a:r>
              <a:rPr lang="en-US" altLang="zh-CN" sz="2000" dirty="0" smtClean="0">
                <a:solidFill>
                  <a:srgbClr val="000000"/>
                </a:solidFill>
                <a:latin typeface="Courier New" panose="02070309020205020404" pitchFamily="49" charset="0"/>
              </a:rPr>
              <a:t>List </a:t>
            </a:r>
            <a:r>
              <a:rPr lang="en-US" altLang="zh-CN" sz="2000" b="1" dirty="0">
                <a:solidFill>
                  <a:srgbClr val="000080"/>
                </a:solidFill>
                <a:latin typeface="Courier New" panose="02070309020205020404" pitchFamily="49" charset="0"/>
              </a:rPr>
              <a:t>*</a:t>
            </a:r>
            <a:r>
              <a:rPr lang="en-US" altLang="zh-CN" sz="2000" dirty="0" err="1">
                <a:solidFill>
                  <a:srgbClr val="000000"/>
                </a:solidFill>
                <a:latin typeface="Courier New" panose="02070309020205020404" pitchFamily="49" charset="0"/>
              </a:rPr>
              <a:t>rels</a:t>
            </a:r>
            <a:r>
              <a:rPr lang="en-US" altLang="zh-CN" sz="2000" b="1" dirty="0">
                <a:solidFill>
                  <a:srgbClr val="000080"/>
                </a:solidFill>
                <a:latin typeface="Courier New" panose="02070309020205020404" pitchFamily="49" charset="0"/>
              </a:rPr>
              <a:t>;</a:t>
            </a:r>
            <a:r>
              <a:rPr lang="en-US" altLang="zh-CN" sz="2000" dirty="0">
                <a:solidFill>
                  <a:srgbClr val="000000"/>
                </a:solidFill>
                <a:latin typeface="Courier New" panose="02070309020205020404" pitchFamily="49" charset="0"/>
              </a:rPr>
              <a:t> </a:t>
            </a:r>
            <a:r>
              <a:rPr lang="en-US" altLang="zh-CN" sz="2000" dirty="0">
                <a:solidFill>
                  <a:srgbClr val="008000"/>
                </a:solidFill>
                <a:latin typeface="Courier New" panose="02070309020205020404" pitchFamily="49" charset="0"/>
              </a:rPr>
              <a:t>/* VACUUM </a:t>
            </a:r>
            <a:r>
              <a:rPr lang="zh-CN" altLang="en-US" sz="2000" dirty="0">
                <a:solidFill>
                  <a:srgbClr val="008000"/>
                </a:solidFill>
                <a:latin typeface="Courier New" panose="02070309020205020404" pitchFamily="49" charset="0"/>
              </a:rPr>
              <a:t>关系链表</a:t>
            </a:r>
            <a:r>
              <a:rPr lang="en-US" altLang="zh-CN" sz="2000" dirty="0">
                <a:solidFill>
                  <a:srgbClr val="008000"/>
                </a:solidFill>
                <a:latin typeface="Courier New" panose="02070309020205020404" pitchFamily="49" charset="0"/>
              </a:rPr>
              <a:t>, </a:t>
            </a:r>
            <a:r>
              <a:rPr lang="zh-CN" altLang="en-US" sz="2000" dirty="0">
                <a:solidFill>
                  <a:srgbClr val="008000"/>
                </a:solidFill>
                <a:latin typeface="Courier New" panose="02070309020205020404" pitchFamily="49" charset="0"/>
              </a:rPr>
              <a:t>如果为 </a:t>
            </a:r>
            <a:r>
              <a:rPr lang="en-US" altLang="zh-CN" sz="2000" dirty="0">
                <a:solidFill>
                  <a:srgbClr val="008000"/>
                </a:solidFill>
                <a:latin typeface="Courier New" panose="02070309020205020404" pitchFamily="49" charset="0"/>
              </a:rPr>
              <a:t>NIL</a:t>
            </a:r>
            <a:r>
              <a:rPr lang="zh-CN" altLang="en-US" sz="2000" dirty="0">
                <a:solidFill>
                  <a:srgbClr val="008000"/>
                </a:solidFill>
                <a:latin typeface="Courier New" panose="02070309020205020404" pitchFamily="49" charset="0"/>
              </a:rPr>
              <a:t>，表示对所有表进行</a:t>
            </a:r>
            <a:r>
              <a:rPr lang="en-US" altLang="zh-CN" sz="2000" dirty="0">
                <a:solidFill>
                  <a:srgbClr val="008000"/>
                </a:solidFill>
                <a:latin typeface="Courier New" panose="02070309020205020404" pitchFamily="49" charset="0"/>
              </a:rPr>
              <a:t>VACUUM */</a:t>
            </a:r>
            <a:r>
              <a:rPr lang="en-US" altLang="zh-CN" sz="2000" dirty="0">
                <a:solidFill>
                  <a:srgbClr val="000000"/>
                </a:solidFill>
                <a:latin typeface="Courier New" panose="02070309020205020404" pitchFamily="49" charset="0"/>
              </a:rPr>
              <a:t> </a:t>
            </a:r>
            <a:endParaRPr lang="en-US" altLang="zh-CN" sz="2000" dirty="0" smtClean="0">
              <a:solidFill>
                <a:srgbClr val="000000"/>
              </a:solidFill>
              <a:latin typeface="Courier New" panose="02070309020205020404" pitchFamily="49" charset="0"/>
            </a:endParaRPr>
          </a:p>
          <a:p>
            <a:pPr marL="342900" indent="-342900">
              <a:buFont typeface="Arial" panose="020B0604020202020204" pitchFamily="34" charset="0"/>
              <a:buChar char="•"/>
            </a:pPr>
            <a:r>
              <a:rPr lang="en-US" altLang="zh-CN" sz="2000" dirty="0" smtClean="0">
                <a:solidFill>
                  <a:srgbClr val="8000FF"/>
                </a:solidFill>
                <a:latin typeface="Courier New" panose="02070309020205020404" pitchFamily="49" charset="0"/>
              </a:rPr>
              <a:t>bool</a:t>
            </a:r>
            <a:r>
              <a:rPr lang="en-US" altLang="zh-CN" sz="2000" dirty="0" smtClean="0">
                <a:solidFill>
                  <a:srgbClr val="000000"/>
                </a:solidFill>
                <a:latin typeface="Courier New" panose="02070309020205020404" pitchFamily="49" charset="0"/>
              </a:rPr>
              <a:t> </a:t>
            </a:r>
            <a:r>
              <a:rPr lang="en-US" altLang="zh-CN" sz="2000" dirty="0" err="1">
                <a:solidFill>
                  <a:srgbClr val="000000"/>
                </a:solidFill>
                <a:latin typeface="Courier New" panose="02070309020205020404" pitchFamily="49" charset="0"/>
              </a:rPr>
              <a:t>is_vacuumcmd</a:t>
            </a:r>
            <a:r>
              <a:rPr lang="en-US" altLang="zh-CN" sz="2000" b="1" dirty="0">
                <a:solidFill>
                  <a:srgbClr val="000080"/>
                </a:solidFill>
                <a:latin typeface="Courier New" panose="02070309020205020404" pitchFamily="49" charset="0"/>
              </a:rPr>
              <a:t>;</a:t>
            </a:r>
            <a:r>
              <a:rPr lang="en-US" altLang="zh-CN" sz="2000" dirty="0">
                <a:solidFill>
                  <a:srgbClr val="000000"/>
                </a:solidFill>
                <a:latin typeface="Courier New" panose="02070309020205020404" pitchFamily="49" charset="0"/>
              </a:rPr>
              <a:t> </a:t>
            </a:r>
            <a:r>
              <a:rPr lang="en-US" altLang="zh-CN" sz="2000" dirty="0">
                <a:solidFill>
                  <a:srgbClr val="008000"/>
                </a:solidFill>
                <a:latin typeface="Courier New" panose="02070309020205020404" pitchFamily="49" charset="0"/>
              </a:rPr>
              <a:t>/* </a:t>
            </a:r>
            <a:r>
              <a:rPr lang="zh-CN" altLang="en-US" sz="2000" dirty="0">
                <a:solidFill>
                  <a:srgbClr val="008000"/>
                </a:solidFill>
                <a:latin typeface="Courier New" panose="02070309020205020404" pitchFamily="49" charset="0"/>
              </a:rPr>
              <a:t>如果是</a:t>
            </a:r>
            <a:r>
              <a:rPr lang="en-US" altLang="zh-CN" sz="2000" dirty="0">
                <a:solidFill>
                  <a:srgbClr val="008000"/>
                </a:solidFill>
                <a:latin typeface="Courier New" panose="02070309020205020404" pitchFamily="49" charset="0"/>
              </a:rPr>
              <a:t>True</a:t>
            </a:r>
            <a:r>
              <a:rPr lang="zh-CN" altLang="en-US" sz="2000" dirty="0">
                <a:solidFill>
                  <a:srgbClr val="008000"/>
                </a:solidFill>
                <a:latin typeface="Courier New" panose="02070309020205020404" pitchFamily="49" charset="0"/>
              </a:rPr>
              <a:t>则为</a:t>
            </a:r>
            <a:r>
              <a:rPr lang="en-US" altLang="zh-CN" sz="2000" dirty="0">
                <a:solidFill>
                  <a:srgbClr val="008000"/>
                </a:solidFill>
                <a:latin typeface="Courier New" panose="02070309020205020404" pitchFamily="49" charset="0"/>
              </a:rPr>
              <a:t>VACUUM</a:t>
            </a:r>
            <a:r>
              <a:rPr lang="zh-CN" altLang="en-US" sz="2000" dirty="0">
                <a:solidFill>
                  <a:srgbClr val="008000"/>
                </a:solidFill>
                <a:latin typeface="Courier New" panose="02070309020205020404" pitchFamily="49" charset="0"/>
              </a:rPr>
              <a:t>，如果是</a:t>
            </a:r>
            <a:r>
              <a:rPr lang="en-US" altLang="zh-CN" sz="2000" dirty="0">
                <a:solidFill>
                  <a:srgbClr val="008000"/>
                </a:solidFill>
                <a:latin typeface="Courier New" panose="02070309020205020404" pitchFamily="49" charset="0"/>
              </a:rPr>
              <a:t>False</a:t>
            </a:r>
            <a:r>
              <a:rPr lang="zh-CN" altLang="en-US" sz="2000" dirty="0">
                <a:solidFill>
                  <a:srgbClr val="008000"/>
                </a:solidFill>
                <a:latin typeface="Courier New" panose="02070309020205020404" pitchFamily="49" charset="0"/>
              </a:rPr>
              <a:t>则为</a:t>
            </a:r>
            <a:r>
              <a:rPr lang="en-US" altLang="zh-CN" sz="2000" dirty="0">
                <a:solidFill>
                  <a:srgbClr val="008000"/>
                </a:solidFill>
                <a:latin typeface="Courier New" panose="02070309020205020404" pitchFamily="49" charset="0"/>
              </a:rPr>
              <a:t>ANALYZE */</a:t>
            </a:r>
            <a:r>
              <a:rPr lang="en-US" altLang="zh-CN" sz="2000" dirty="0">
                <a:solidFill>
                  <a:srgbClr val="000000"/>
                </a:solidFill>
                <a:latin typeface="Courier New" panose="02070309020205020404" pitchFamily="49" charset="0"/>
              </a:rPr>
              <a:t> </a:t>
            </a:r>
            <a:endParaRPr lang="en-US" altLang="zh-CN" sz="2000" dirty="0" smtClean="0">
              <a:solidFill>
                <a:srgbClr val="000000"/>
              </a:solidFill>
              <a:latin typeface="Courier New" panose="02070309020205020404" pitchFamily="49" charset="0"/>
            </a:endParaRPr>
          </a:p>
          <a:p>
            <a:pPr marL="342900" indent="-342900">
              <a:buFont typeface="Arial" panose="020B0604020202020204" pitchFamily="34" charset="0"/>
              <a:buChar char="•"/>
            </a:pPr>
            <a:r>
              <a:rPr lang="en-US" altLang="zh-CN" sz="2000" b="1" dirty="0" smtClean="0">
                <a:solidFill>
                  <a:srgbClr val="000080"/>
                </a:solidFill>
                <a:latin typeface="Courier New" panose="02070309020205020404" pitchFamily="49" charset="0"/>
              </a:rPr>
              <a:t>}</a:t>
            </a:r>
            <a:r>
              <a:rPr lang="en-US" altLang="zh-CN" sz="2000" dirty="0" smtClean="0">
                <a:solidFill>
                  <a:srgbClr val="000000"/>
                </a:solidFill>
                <a:latin typeface="Courier New" panose="02070309020205020404" pitchFamily="49" charset="0"/>
              </a:rPr>
              <a:t> </a:t>
            </a:r>
            <a:r>
              <a:rPr lang="en-US" altLang="zh-CN" sz="2000" dirty="0" err="1">
                <a:solidFill>
                  <a:srgbClr val="000000"/>
                </a:solidFill>
                <a:latin typeface="Courier New" panose="02070309020205020404" pitchFamily="49" charset="0"/>
              </a:rPr>
              <a:t>VacuumStmt</a:t>
            </a:r>
            <a:r>
              <a:rPr lang="en-US" altLang="zh-CN" sz="2000" b="1" dirty="0">
                <a:solidFill>
                  <a:srgbClr val="000080"/>
                </a:solidFill>
                <a:latin typeface="Courier New" panose="02070309020205020404" pitchFamily="49" charset="0"/>
              </a:rPr>
              <a:t>;</a:t>
            </a:r>
            <a:endParaRPr lang="en-US" altLang="zh-CN" sz="2000" dirty="0">
              <a:effectLst/>
            </a:endParaRPr>
          </a:p>
        </p:txBody>
      </p:sp>
    </p:spTree>
    <p:extLst>
      <p:ext uri="{BB962C8B-B14F-4D97-AF65-F5344CB8AC3E}">
        <p14:creationId xmlns:p14="http://schemas.microsoft.com/office/powerpoint/2010/main" val="5399279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044860" y="1446904"/>
            <a:ext cx="10230262" cy="632353"/>
          </a:xfrm>
          <a:prstGeom prst="rect">
            <a:avLst/>
          </a:prstGeom>
          <a:noFill/>
        </p:spPr>
        <p:txBody>
          <a:bodyPr wrap="square" rtlCol="0">
            <a:spAutoFit/>
          </a:bodyPr>
          <a:lstStyle/>
          <a:p>
            <a:pPr>
              <a:lnSpc>
                <a:spcPct val="120000"/>
              </a:lnSpc>
            </a:pPr>
            <a:r>
              <a:rPr lang="en-US" altLang="zh-CN" sz="3200" b="1" dirty="0" smtClean="0">
                <a:latin typeface="+mj-lt"/>
                <a:ea typeface="+mj-ea"/>
              </a:rPr>
              <a:t>VACUUM </a:t>
            </a:r>
            <a:r>
              <a:rPr lang="zh-CN" altLang="en-US" sz="3200" b="1" dirty="0" smtClean="0">
                <a:latin typeface="+mj-lt"/>
                <a:ea typeface="+mj-ea"/>
              </a:rPr>
              <a:t>源码解读</a:t>
            </a:r>
            <a:endParaRPr lang="zh-CN" altLang="en-US" sz="3200" b="1" dirty="0">
              <a:latin typeface="+mj-lt"/>
              <a:ea typeface="+mj-ea"/>
            </a:endParaRPr>
          </a:p>
        </p:txBody>
      </p:sp>
      <p:sp>
        <p:nvSpPr>
          <p:cNvPr id="18" name="内容占位符 7">
            <a:extLst>
              <a:ext uri="{FF2B5EF4-FFF2-40B4-BE49-F238E27FC236}">
                <a16:creationId xmlns="" xmlns:a16="http://schemas.microsoft.com/office/drawing/2014/main" id="{2070191C-4093-409C-8FD5-7369A79637AD}"/>
              </a:ext>
            </a:extLst>
          </p:cNvPr>
          <p:cNvSpPr txBox="1">
            <a:spLocks/>
          </p:cNvSpPr>
          <p:nvPr/>
        </p:nvSpPr>
        <p:spPr>
          <a:xfrm>
            <a:off x="1044861" y="2106667"/>
            <a:ext cx="10230262" cy="3736080"/>
          </a:xfrm>
          <a:prstGeom prst="rect">
            <a:avLst/>
          </a:prstGeom>
        </p:spPr>
        <p:txBody>
          <a:bodyPr vert="horz" lIns="91440" tIns="45720" rIns="91440" bIns="45720" rtlCol="0">
            <a:normAutofit fontScale="92500" lnSpcReduction="20000"/>
          </a:bodyPr>
          <a:lstStyle>
            <a:lvl1pPr marL="0" indent="0" algn="l" defTabSz="914354"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dirty="0">
                <a:solidFill>
                  <a:srgbClr val="008000"/>
                </a:solidFill>
                <a:latin typeface="Courier New" panose="02070309020205020404" pitchFamily="49" charset="0"/>
              </a:rPr>
              <a:t>/* ---------------------- </a:t>
            </a:r>
            <a:endParaRPr lang="en-US" altLang="zh-CN" sz="2000" dirty="0" smtClean="0">
              <a:solidFill>
                <a:srgbClr val="008000"/>
              </a:solidFill>
              <a:latin typeface="Courier New" panose="02070309020205020404" pitchFamily="49" charset="0"/>
            </a:endParaRPr>
          </a:p>
          <a:p>
            <a:pPr marL="342900" indent="-342900">
              <a:buFont typeface="Arial" panose="020B0604020202020204" pitchFamily="34" charset="0"/>
              <a:buChar char="•"/>
            </a:pPr>
            <a:r>
              <a:rPr lang="en-US" altLang="zh-CN" sz="2000" dirty="0" smtClean="0">
                <a:solidFill>
                  <a:srgbClr val="008000"/>
                </a:solidFill>
                <a:latin typeface="Courier New" panose="02070309020205020404" pitchFamily="49" charset="0"/>
              </a:rPr>
              <a:t>Vacuum </a:t>
            </a:r>
            <a:r>
              <a:rPr lang="en-US" altLang="zh-CN" sz="2000" dirty="0">
                <a:solidFill>
                  <a:srgbClr val="008000"/>
                </a:solidFill>
                <a:latin typeface="Courier New" panose="02070309020205020404" pitchFamily="49" charset="0"/>
              </a:rPr>
              <a:t>and Analyze </a:t>
            </a:r>
            <a:r>
              <a:rPr lang="zh-CN" altLang="en-US" sz="2000" dirty="0">
                <a:solidFill>
                  <a:srgbClr val="008000"/>
                </a:solidFill>
                <a:latin typeface="Courier New" panose="02070309020205020404" pitchFamily="49" charset="0"/>
              </a:rPr>
              <a:t>语句 </a:t>
            </a:r>
            <a:endParaRPr lang="en-US" altLang="zh-CN" sz="2000" dirty="0" smtClean="0">
              <a:solidFill>
                <a:srgbClr val="008000"/>
              </a:solidFill>
              <a:latin typeface="Courier New" panose="02070309020205020404" pitchFamily="49" charset="0"/>
            </a:endParaRPr>
          </a:p>
          <a:p>
            <a:pPr marL="342900" indent="-342900">
              <a:buFont typeface="Arial" panose="020B0604020202020204" pitchFamily="34" charset="0"/>
              <a:buChar char="•"/>
            </a:pPr>
            <a:r>
              <a:rPr lang="zh-CN" altLang="en-US" sz="2000" dirty="0" smtClean="0">
                <a:solidFill>
                  <a:srgbClr val="008000"/>
                </a:solidFill>
                <a:latin typeface="Courier New" panose="02070309020205020404" pitchFamily="49" charset="0"/>
              </a:rPr>
              <a:t>*</a:t>
            </a:r>
            <a:r>
              <a:rPr lang="zh-CN" altLang="en-US" sz="2000" dirty="0">
                <a:solidFill>
                  <a:srgbClr val="008000"/>
                </a:solidFill>
                <a:latin typeface="Courier New" panose="02070309020205020404" pitchFamily="49" charset="0"/>
              </a:rPr>
              <a:t>名义上定义了两个语句，实际上仅仅是为了执行起来方便 </a:t>
            </a:r>
            <a:endParaRPr lang="en-US" altLang="zh-CN" sz="2000" dirty="0" smtClean="0">
              <a:solidFill>
                <a:srgbClr val="008000"/>
              </a:solidFill>
              <a:latin typeface="Courier New" panose="02070309020205020404" pitchFamily="49" charset="0"/>
            </a:endParaRPr>
          </a:p>
          <a:p>
            <a:pPr marL="342900" indent="-342900">
              <a:buFont typeface="Arial" panose="020B0604020202020204" pitchFamily="34" charset="0"/>
              <a:buChar char="•"/>
            </a:pPr>
            <a:r>
              <a:rPr lang="zh-CN" altLang="en-US" sz="2000" dirty="0" smtClean="0">
                <a:solidFill>
                  <a:srgbClr val="008000"/>
                </a:solidFill>
                <a:latin typeface="Courier New" panose="02070309020205020404" pitchFamily="49" charset="0"/>
              </a:rPr>
              <a:t>* </a:t>
            </a:r>
            <a:r>
              <a:rPr lang="en-US" altLang="zh-CN" sz="2000" dirty="0">
                <a:solidFill>
                  <a:srgbClr val="008000"/>
                </a:solidFill>
                <a:latin typeface="Courier New" panose="02070309020205020404" pitchFamily="49" charset="0"/>
              </a:rPr>
              <a:t>---------------------- </a:t>
            </a:r>
            <a:r>
              <a:rPr lang="en-US" altLang="zh-CN" sz="2000" dirty="0" smtClean="0">
                <a:solidFill>
                  <a:srgbClr val="008000"/>
                </a:solidFill>
                <a:latin typeface="Courier New" panose="02070309020205020404" pitchFamily="49" charset="0"/>
              </a:rPr>
              <a:t>*/</a:t>
            </a:r>
            <a:r>
              <a:rPr lang="zh-CN" altLang="en-US" sz="2000" dirty="0" smtClean="0">
                <a:solidFill>
                  <a:srgbClr val="000000"/>
                </a:solidFill>
                <a:latin typeface="Courier New" panose="02070309020205020404" pitchFamily="49" charset="0"/>
              </a:rPr>
              <a:t> </a:t>
            </a:r>
            <a:endParaRPr lang="en-US" altLang="zh-CN" sz="2000" dirty="0" smtClean="0">
              <a:solidFill>
                <a:srgbClr val="000000"/>
              </a:solidFill>
              <a:latin typeface="Courier New" panose="02070309020205020404" pitchFamily="49" charset="0"/>
            </a:endParaRPr>
          </a:p>
          <a:p>
            <a:pPr marL="342900" indent="-342900">
              <a:buFont typeface="Arial" panose="020B0604020202020204" pitchFamily="34" charset="0"/>
              <a:buChar char="•"/>
            </a:pPr>
            <a:r>
              <a:rPr lang="en-US" altLang="zh-CN" sz="2000" b="1" dirty="0" err="1" smtClean="0">
                <a:solidFill>
                  <a:srgbClr val="0000FF"/>
                </a:solidFill>
                <a:latin typeface="Courier New" panose="02070309020205020404" pitchFamily="49" charset="0"/>
              </a:rPr>
              <a:t>typedef</a:t>
            </a:r>
            <a:r>
              <a:rPr lang="en-US" altLang="zh-CN" sz="2000" dirty="0" smtClean="0">
                <a:solidFill>
                  <a:srgbClr val="000000"/>
                </a:solidFill>
                <a:latin typeface="Courier New" panose="02070309020205020404" pitchFamily="49" charset="0"/>
              </a:rPr>
              <a:t> </a:t>
            </a:r>
            <a:r>
              <a:rPr lang="en-US" altLang="zh-CN" sz="2000" dirty="0" err="1">
                <a:solidFill>
                  <a:srgbClr val="8000FF"/>
                </a:solidFill>
                <a:latin typeface="Courier New" panose="02070309020205020404" pitchFamily="49" charset="0"/>
              </a:rPr>
              <a:t>struct</a:t>
            </a:r>
            <a:r>
              <a:rPr lang="en-US" altLang="zh-CN" sz="2000" dirty="0">
                <a:solidFill>
                  <a:srgbClr val="000000"/>
                </a:solidFill>
                <a:latin typeface="Courier New" panose="02070309020205020404" pitchFamily="49" charset="0"/>
              </a:rPr>
              <a:t> </a:t>
            </a:r>
            <a:r>
              <a:rPr lang="en-US" altLang="zh-CN" sz="2000" dirty="0" err="1">
                <a:solidFill>
                  <a:srgbClr val="000000"/>
                </a:solidFill>
                <a:latin typeface="Courier New" panose="02070309020205020404" pitchFamily="49" charset="0"/>
              </a:rPr>
              <a:t>VacuumStmt</a:t>
            </a:r>
            <a:r>
              <a:rPr lang="en-US" altLang="zh-CN" sz="2000" dirty="0">
                <a:solidFill>
                  <a:srgbClr val="000000"/>
                </a:solidFill>
                <a:latin typeface="Courier New" panose="02070309020205020404" pitchFamily="49" charset="0"/>
              </a:rPr>
              <a:t> </a:t>
            </a:r>
            <a:endParaRPr lang="en-US" altLang="zh-CN" sz="2000" dirty="0" smtClean="0">
              <a:solidFill>
                <a:srgbClr val="000000"/>
              </a:solidFill>
              <a:latin typeface="Courier New" panose="02070309020205020404" pitchFamily="49" charset="0"/>
            </a:endParaRPr>
          </a:p>
          <a:p>
            <a:pPr marL="342900" indent="-342900">
              <a:buFont typeface="Arial" panose="020B0604020202020204" pitchFamily="34" charset="0"/>
              <a:buChar char="•"/>
            </a:pPr>
            <a:r>
              <a:rPr lang="en-US" altLang="zh-CN" sz="2000" b="1" dirty="0" smtClean="0">
                <a:solidFill>
                  <a:srgbClr val="000080"/>
                </a:solidFill>
                <a:latin typeface="Courier New" panose="02070309020205020404" pitchFamily="49" charset="0"/>
              </a:rPr>
              <a:t>{</a:t>
            </a:r>
            <a:r>
              <a:rPr lang="en-US" altLang="zh-CN" sz="2000" dirty="0" smtClean="0">
                <a:solidFill>
                  <a:srgbClr val="000000"/>
                </a:solidFill>
                <a:latin typeface="Courier New" panose="02070309020205020404" pitchFamily="49" charset="0"/>
              </a:rPr>
              <a:t> </a:t>
            </a:r>
          </a:p>
          <a:p>
            <a:pPr marL="342900" indent="-342900">
              <a:buFont typeface="Arial" panose="020B0604020202020204" pitchFamily="34" charset="0"/>
              <a:buChar char="•"/>
            </a:pPr>
            <a:r>
              <a:rPr lang="en-US" altLang="zh-CN" sz="2000" dirty="0" err="1" smtClean="0">
                <a:solidFill>
                  <a:srgbClr val="000000"/>
                </a:solidFill>
                <a:latin typeface="Courier New" panose="02070309020205020404" pitchFamily="49" charset="0"/>
              </a:rPr>
              <a:t>NodeTag</a:t>
            </a:r>
            <a:r>
              <a:rPr lang="en-US" altLang="zh-CN" sz="2000" dirty="0" smtClean="0">
                <a:solidFill>
                  <a:srgbClr val="000000"/>
                </a:solidFill>
                <a:latin typeface="Courier New" panose="02070309020205020404" pitchFamily="49" charset="0"/>
              </a:rPr>
              <a:t> </a:t>
            </a:r>
            <a:r>
              <a:rPr lang="en-US" altLang="zh-CN" sz="2000" dirty="0">
                <a:solidFill>
                  <a:srgbClr val="000000"/>
                </a:solidFill>
                <a:latin typeface="Courier New" panose="02070309020205020404" pitchFamily="49" charset="0"/>
              </a:rPr>
              <a:t>type</a:t>
            </a:r>
            <a:r>
              <a:rPr lang="en-US" altLang="zh-CN" sz="2000" b="1" dirty="0">
                <a:solidFill>
                  <a:srgbClr val="000080"/>
                </a:solidFill>
                <a:latin typeface="Courier New" panose="02070309020205020404" pitchFamily="49" charset="0"/>
              </a:rPr>
              <a:t>;</a:t>
            </a:r>
            <a:r>
              <a:rPr lang="en-US" altLang="zh-CN" sz="2000" dirty="0">
                <a:solidFill>
                  <a:srgbClr val="000000"/>
                </a:solidFill>
                <a:latin typeface="Courier New" panose="02070309020205020404" pitchFamily="49" charset="0"/>
              </a:rPr>
              <a:t> </a:t>
            </a:r>
            <a:endParaRPr lang="en-US" altLang="zh-CN" sz="2000" dirty="0" smtClean="0">
              <a:solidFill>
                <a:srgbClr val="000000"/>
              </a:solidFill>
              <a:latin typeface="Courier New" panose="02070309020205020404" pitchFamily="49" charset="0"/>
            </a:endParaRPr>
          </a:p>
          <a:p>
            <a:pPr marL="342900" indent="-342900">
              <a:buFont typeface="Arial" panose="020B0604020202020204" pitchFamily="34" charset="0"/>
              <a:buChar char="•"/>
            </a:pPr>
            <a:r>
              <a:rPr lang="en-US" altLang="zh-CN" sz="2000" dirty="0" smtClean="0">
                <a:solidFill>
                  <a:srgbClr val="000000"/>
                </a:solidFill>
                <a:latin typeface="Courier New" panose="02070309020205020404" pitchFamily="49" charset="0"/>
              </a:rPr>
              <a:t>List </a:t>
            </a:r>
            <a:r>
              <a:rPr lang="en-US" altLang="zh-CN" sz="2000" b="1" dirty="0">
                <a:solidFill>
                  <a:srgbClr val="000080"/>
                </a:solidFill>
                <a:latin typeface="Courier New" panose="02070309020205020404" pitchFamily="49" charset="0"/>
              </a:rPr>
              <a:t>*</a:t>
            </a:r>
            <a:r>
              <a:rPr lang="en-US" altLang="zh-CN" sz="2000" dirty="0">
                <a:solidFill>
                  <a:srgbClr val="000000"/>
                </a:solidFill>
                <a:latin typeface="Courier New" panose="02070309020205020404" pitchFamily="49" charset="0"/>
              </a:rPr>
              <a:t>options</a:t>
            </a:r>
            <a:r>
              <a:rPr lang="en-US" altLang="zh-CN" sz="2000" b="1" dirty="0">
                <a:solidFill>
                  <a:srgbClr val="000080"/>
                </a:solidFill>
                <a:latin typeface="Courier New" panose="02070309020205020404" pitchFamily="49" charset="0"/>
              </a:rPr>
              <a:t>;</a:t>
            </a:r>
            <a:r>
              <a:rPr lang="en-US" altLang="zh-CN" sz="2000" dirty="0">
                <a:solidFill>
                  <a:srgbClr val="000000"/>
                </a:solidFill>
                <a:latin typeface="Courier New" panose="02070309020205020404" pitchFamily="49" charset="0"/>
              </a:rPr>
              <a:t> </a:t>
            </a:r>
            <a:r>
              <a:rPr lang="en-US" altLang="zh-CN" sz="2000" dirty="0">
                <a:solidFill>
                  <a:srgbClr val="008000"/>
                </a:solidFill>
                <a:latin typeface="Courier New" panose="02070309020205020404" pitchFamily="49" charset="0"/>
              </a:rPr>
              <a:t>/* </a:t>
            </a:r>
            <a:r>
              <a:rPr lang="zh-CN" altLang="en-US" sz="2000" dirty="0">
                <a:solidFill>
                  <a:srgbClr val="008000"/>
                </a:solidFill>
                <a:latin typeface="Courier New" panose="02070309020205020404" pitchFamily="49" charset="0"/>
              </a:rPr>
              <a:t>列出选项语句标签选项类型 *</a:t>
            </a:r>
            <a:r>
              <a:rPr lang="en-US" altLang="zh-CN" sz="2000" dirty="0">
                <a:solidFill>
                  <a:srgbClr val="008000"/>
                </a:solidFill>
                <a:latin typeface="Courier New" panose="02070309020205020404" pitchFamily="49" charset="0"/>
              </a:rPr>
              <a:t>/</a:t>
            </a:r>
            <a:r>
              <a:rPr lang="zh-CN" altLang="en-US" sz="2000" dirty="0">
                <a:solidFill>
                  <a:srgbClr val="000000"/>
                </a:solidFill>
                <a:latin typeface="Courier New" panose="02070309020205020404" pitchFamily="49" charset="0"/>
              </a:rPr>
              <a:t> </a:t>
            </a:r>
            <a:endParaRPr lang="en-US" altLang="zh-CN" sz="2000" dirty="0" smtClean="0">
              <a:solidFill>
                <a:srgbClr val="000000"/>
              </a:solidFill>
              <a:latin typeface="Courier New" panose="02070309020205020404" pitchFamily="49" charset="0"/>
            </a:endParaRPr>
          </a:p>
          <a:p>
            <a:pPr marL="342900" indent="-342900">
              <a:buFont typeface="Arial" panose="020B0604020202020204" pitchFamily="34" charset="0"/>
              <a:buChar char="•"/>
            </a:pPr>
            <a:r>
              <a:rPr lang="en-US" altLang="zh-CN" sz="2000" dirty="0" smtClean="0">
                <a:solidFill>
                  <a:srgbClr val="000000"/>
                </a:solidFill>
                <a:latin typeface="Courier New" panose="02070309020205020404" pitchFamily="49" charset="0"/>
              </a:rPr>
              <a:t>List </a:t>
            </a:r>
            <a:r>
              <a:rPr lang="en-US" altLang="zh-CN" sz="2000" b="1" dirty="0">
                <a:solidFill>
                  <a:srgbClr val="000080"/>
                </a:solidFill>
                <a:latin typeface="Courier New" panose="02070309020205020404" pitchFamily="49" charset="0"/>
              </a:rPr>
              <a:t>*</a:t>
            </a:r>
            <a:r>
              <a:rPr lang="en-US" altLang="zh-CN" sz="2000" dirty="0" err="1">
                <a:solidFill>
                  <a:srgbClr val="000000"/>
                </a:solidFill>
                <a:latin typeface="Courier New" panose="02070309020205020404" pitchFamily="49" charset="0"/>
              </a:rPr>
              <a:t>rels</a:t>
            </a:r>
            <a:r>
              <a:rPr lang="en-US" altLang="zh-CN" sz="2000" b="1" dirty="0">
                <a:solidFill>
                  <a:srgbClr val="000080"/>
                </a:solidFill>
                <a:latin typeface="Courier New" panose="02070309020205020404" pitchFamily="49" charset="0"/>
              </a:rPr>
              <a:t>;</a:t>
            </a:r>
            <a:r>
              <a:rPr lang="en-US" altLang="zh-CN" sz="2000" dirty="0">
                <a:solidFill>
                  <a:srgbClr val="000000"/>
                </a:solidFill>
                <a:latin typeface="Courier New" panose="02070309020205020404" pitchFamily="49" charset="0"/>
              </a:rPr>
              <a:t> </a:t>
            </a:r>
            <a:r>
              <a:rPr lang="en-US" altLang="zh-CN" sz="2000" dirty="0">
                <a:solidFill>
                  <a:srgbClr val="008000"/>
                </a:solidFill>
                <a:latin typeface="Courier New" panose="02070309020205020404" pitchFamily="49" charset="0"/>
              </a:rPr>
              <a:t>/* VACUUM </a:t>
            </a:r>
            <a:r>
              <a:rPr lang="zh-CN" altLang="en-US" sz="2000" dirty="0">
                <a:solidFill>
                  <a:srgbClr val="008000"/>
                </a:solidFill>
                <a:latin typeface="Courier New" panose="02070309020205020404" pitchFamily="49" charset="0"/>
              </a:rPr>
              <a:t>关系链表</a:t>
            </a:r>
            <a:r>
              <a:rPr lang="en-US" altLang="zh-CN" sz="2000" dirty="0">
                <a:solidFill>
                  <a:srgbClr val="008000"/>
                </a:solidFill>
                <a:latin typeface="Courier New" panose="02070309020205020404" pitchFamily="49" charset="0"/>
              </a:rPr>
              <a:t>, </a:t>
            </a:r>
            <a:r>
              <a:rPr lang="zh-CN" altLang="en-US" sz="2000" dirty="0">
                <a:solidFill>
                  <a:srgbClr val="008000"/>
                </a:solidFill>
                <a:latin typeface="Courier New" panose="02070309020205020404" pitchFamily="49" charset="0"/>
              </a:rPr>
              <a:t>如果为 </a:t>
            </a:r>
            <a:r>
              <a:rPr lang="en-US" altLang="zh-CN" sz="2000" dirty="0">
                <a:solidFill>
                  <a:srgbClr val="008000"/>
                </a:solidFill>
                <a:latin typeface="Courier New" panose="02070309020205020404" pitchFamily="49" charset="0"/>
              </a:rPr>
              <a:t>NIL</a:t>
            </a:r>
            <a:r>
              <a:rPr lang="zh-CN" altLang="en-US" sz="2000" dirty="0">
                <a:solidFill>
                  <a:srgbClr val="008000"/>
                </a:solidFill>
                <a:latin typeface="Courier New" panose="02070309020205020404" pitchFamily="49" charset="0"/>
              </a:rPr>
              <a:t>，表示对所有表进行</a:t>
            </a:r>
            <a:r>
              <a:rPr lang="en-US" altLang="zh-CN" sz="2000" dirty="0">
                <a:solidFill>
                  <a:srgbClr val="008000"/>
                </a:solidFill>
                <a:latin typeface="Courier New" panose="02070309020205020404" pitchFamily="49" charset="0"/>
              </a:rPr>
              <a:t>VACUUM */</a:t>
            </a:r>
            <a:r>
              <a:rPr lang="en-US" altLang="zh-CN" sz="2000" dirty="0">
                <a:solidFill>
                  <a:srgbClr val="000000"/>
                </a:solidFill>
                <a:latin typeface="Courier New" panose="02070309020205020404" pitchFamily="49" charset="0"/>
              </a:rPr>
              <a:t> </a:t>
            </a:r>
            <a:endParaRPr lang="en-US" altLang="zh-CN" sz="2000" dirty="0" smtClean="0">
              <a:solidFill>
                <a:srgbClr val="000000"/>
              </a:solidFill>
              <a:latin typeface="Courier New" panose="02070309020205020404" pitchFamily="49" charset="0"/>
            </a:endParaRPr>
          </a:p>
          <a:p>
            <a:pPr marL="342900" indent="-342900">
              <a:buFont typeface="Arial" panose="020B0604020202020204" pitchFamily="34" charset="0"/>
              <a:buChar char="•"/>
            </a:pPr>
            <a:r>
              <a:rPr lang="en-US" altLang="zh-CN" sz="2000" dirty="0" smtClean="0">
                <a:solidFill>
                  <a:srgbClr val="8000FF"/>
                </a:solidFill>
                <a:latin typeface="Courier New" panose="02070309020205020404" pitchFamily="49" charset="0"/>
              </a:rPr>
              <a:t>bool</a:t>
            </a:r>
            <a:r>
              <a:rPr lang="en-US" altLang="zh-CN" sz="2000" dirty="0" smtClean="0">
                <a:solidFill>
                  <a:srgbClr val="000000"/>
                </a:solidFill>
                <a:latin typeface="Courier New" panose="02070309020205020404" pitchFamily="49" charset="0"/>
              </a:rPr>
              <a:t> </a:t>
            </a:r>
            <a:r>
              <a:rPr lang="en-US" altLang="zh-CN" sz="2000" dirty="0" err="1">
                <a:solidFill>
                  <a:srgbClr val="000000"/>
                </a:solidFill>
                <a:latin typeface="Courier New" panose="02070309020205020404" pitchFamily="49" charset="0"/>
              </a:rPr>
              <a:t>is_vacuumcmd</a:t>
            </a:r>
            <a:r>
              <a:rPr lang="en-US" altLang="zh-CN" sz="2000" b="1" dirty="0">
                <a:solidFill>
                  <a:srgbClr val="000080"/>
                </a:solidFill>
                <a:latin typeface="Courier New" panose="02070309020205020404" pitchFamily="49" charset="0"/>
              </a:rPr>
              <a:t>;</a:t>
            </a:r>
            <a:r>
              <a:rPr lang="en-US" altLang="zh-CN" sz="2000" dirty="0">
                <a:solidFill>
                  <a:srgbClr val="000000"/>
                </a:solidFill>
                <a:latin typeface="Courier New" panose="02070309020205020404" pitchFamily="49" charset="0"/>
              </a:rPr>
              <a:t> </a:t>
            </a:r>
            <a:r>
              <a:rPr lang="en-US" altLang="zh-CN" sz="2000" dirty="0">
                <a:solidFill>
                  <a:srgbClr val="008000"/>
                </a:solidFill>
                <a:latin typeface="Courier New" panose="02070309020205020404" pitchFamily="49" charset="0"/>
              </a:rPr>
              <a:t>/* </a:t>
            </a:r>
            <a:r>
              <a:rPr lang="zh-CN" altLang="en-US" sz="2000" dirty="0">
                <a:solidFill>
                  <a:srgbClr val="008000"/>
                </a:solidFill>
                <a:latin typeface="Courier New" panose="02070309020205020404" pitchFamily="49" charset="0"/>
              </a:rPr>
              <a:t>如果是</a:t>
            </a:r>
            <a:r>
              <a:rPr lang="en-US" altLang="zh-CN" sz="2000" dirty="0">
                <a:solidFill>
                  <a:srgbClr val="008000"/>
                </a:solidFill>
                <a:latin typeface="Courier New" panose="02070309020205020404" pitchFamily="49" charset="0"/>
              </a:rPr>
              <a:t>True</a:t>
            </a:r>
            <a:r>
              <a:rPr lang="zh-CN" altLang="en-US" sz="2000" dirty="0">
                <a:solidFill>
                  <a:srgbClr val="008000"/>
                </a:solidFill>
                <a:latin typeface="Courier New" panose="02070309020205020404" pitchFamily="49" charset="0"/>
              </a:rPr>
              <a:t>则为</a:t>
            </a:r>
            <a:r>
              <a:rPr lang="en-US" altLang="zh-CN" sz="2000" dirty="0">
                <a:solidFill>
                  <a:srgbClr val="008000"/>
                </a:solidFill>
                <a:latin typeface="Courier New" panose="02070309020205020404" pitchFamily="49" charset="0"/>
              </a:rPr>
              <a:t>VACUUM</a:t>
            </a:r>
            <a:r>
              <a:rPr lang="zh-CN" altLang="en-US" sz="2000" dirty="0">
                <a:solidFill>
                  <a:srgbClr val="008000"/>
                </a:solidFill>
                <a:latin typeface="Courier New" panose="02070309020205020404" pitchFamily="49" charset="0"/>
              </a:rPr>
              <a:t>，如果是</a:t>
            </a:r>
            <a:r>
              <a:rPr lang="en-US" altLang="zh-CN" sz="2000" dirty="0">
                <a:solidFill>
                  <a:srgbClr val="008000"/>
                </a:solidFill>
                <a:latin typeface="Courier New" panose="02070309020205020404" pitchFamily="49" charset="0"/>
              </a:rPr>
              <a:t>False</a:t>
            </a:r>
            <a:r>
              <a:rPr lang="zh-CN" altLang="en-US" sz="2000" dirty="0">
                <a:solidFill>
                  <a:srgbClr val="008000"/>
                </a:solidFill>
                <a:latin typeface="Courier New" panose="02070309020205020404" pitchFamily="49" charset="0"/>
              </a:rPr>
              <a:t>则为</a:t>
            </a:r>
            <a:r>
              <a:rPr lang="en-US" altLang="zh-CN" sz="2000" dirty="0">
                <a:solidFill>
                  <a:srgbClr val="008000"/>
                </a:solidFill>
                <a:latin typeface="Courier New" panose="02070309020205020404" pitchFamily="49" charset="0"/>
              </a:rPr>
              <a:t>ANALYZE */</a:t>
            </a:r>
            <a:r>
              <a:rPr lang="en-US" altLang="zh-CN" sz="2000" dirty="0">
                <a:solidFill>
                  <a:srgbClr val="000000"/>
                </a:solidFill>
                <a:latin typeface="Courier New" panose="02070309020205020404" pitchFamily="49" charset="0"/>
              </a:rPr>
              <a:t> </a:t>
            </a:r>
            <a:endParaRPr lang="en-US" altLang="zh-CN" sz="2000" dirty="0" smtClean="0">
              <a:solidFill>
                <a:srgbClr val="000000"/>
              </a:solidFill>
              <a:latin typeface="Courier New" panose="02070309020205020404" pitchFamily="49" charset="0"/>
            </a:endParaRPr>
          </a:p>
          <a:p>
            <a:pPr marL="342900" indent="-342900">
              <a:buFont typeface="Arial" panose="020B0604020202020204" pitchFamily="34" charset="0"/>
              <a:buChar char="•"/>
            </a:pPr>
            <a:r>
              <a:rPr lang="en-US" altLang="zh-CN" sz="2000" b="1" dirty="0" smtClean="0">
                <a:solidFill>
                  <a:srgbClr val="000080"/>
                </a:solidFill>
                <a:latin typeface="Courier New" panose="02070309020205020404" pitchFamily="49" charset="0"/>
              </a:rPr>
              <a:t>}</a:t>
            </a:r>
            <a:r>
              <a:rPr lang="en-US" altLang="zh-CN" sz="2000" dirty="0" smtClean="0">
                <a:solidFill>
                  <a:srgbClr val="000000"/>
                </a:solidFill>
                <a:latin typeface="Courier New" panose="02070309020205020404" pitchFamily="49" charset="0"/>
              </a:rPr>
              <a:t> </a:t>
            </a:r>
            <a:r>
              <a:rPr lang="en-US" altLang="zh-CN" sz="2000" dirty="0" err="1">
                <a:solidFill>
                  <a:srgbClr val="000000"/>
                </a:solidFill>
                <a:latin typeface="Courier New" panose="02070309020205020404" pitchFamily="49" charset="0"/>
              </a:rPr>
              <a:t>VacuumStmt</a:t>
            </a:r>
            <a:r>
              <a:rPr lang="en-US" altLang="zh-CN" sz="2000" b="1" dirty="0">
                <a:solidFill>
                  <a:srgbClr val="000080"/>
                </a:solidFill>
                <a:latin typeface="Courier New" panose="02070309020205020404" pitchFamily="49" charset="0"/>
              </a:rPr>
              <a:t>;</a:t>
            </a:r>
            <a:endParaRPr lang="en-US" altLang="zh-CN" sz="2000" dirty="0">
              <a:effectLst/>
            </a:endParaRPr>
          </a:p>
        </p:txBody>
      </p:sp>
    </p:spTree>
    <p:extLst>
      <p:ext uri="{BB962C8B-B14F-4D97-AF65-F5344CB8AC3E}">
        <p14:creationId xmlns:p14="http://schemas.microsoft.com/office/powerpoint/2010/main" val="20860056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044860" y="1446904"/>
            <a:ext cx="10230262" cy="632353"/>
          </a:xfrm>
          <a:prstGeom prst="rect">
            <a:avLst/>
          </a:prstGeom>
          <a:noFill/>
        </p:spPr>
        <p:txBody>
          <a:bodyPr wrap="square" rtlCol="0">
            <a:spAutoFit/>
          </a:bodyPr>
          <a:lstStyle/>
          <a:p>
            <a:pPr>
              <a:lnSpc>
                <a:spcPct val="120000"/>
              </a:lnSpc>
            </a:pPr>
            <a:r>
              <a:rPr lang="en-US" altLang="zh-CN" sz="3200" b="1" dirty="0" smtClean="0">
                <a:latin typeface="+mj-lt"/>
                <a:ea typeface="+mj-ea"/>
              </a:rPr>
              <a:t>VACUUM </a:t>
            </a:r>
            <a:r>
              <a:rPr lang="zh-CN" altLang="en-US" sz="3200" b="1" dirty="0" smtClean="0">
                <a:latin typeface="+mj-lt"/>
                <a:ea typeface="+mj-ea"/>
              </a:rPr>
              <a:t>源码解读</a:t>
            </a:r>
            <a:endParaRPr lang="zh-CN" altLang="en-US" sz="3200" b="1" dirty="0">
              <a:latin typeface="+mj-lt"/>
              <a:ea typeface="+mj-ea"/>
            </a:endParaRPr>
          </a:p>
        </p:txBody>
      </p:sp>
      <p:sp>
        <p:nvSpPr>
          <p:cNvPr id="18" name="内容占位符 7">
            <a:extLst>
              <a:ext uri="{FF2B5EF4-FFF2-40B4-BE49-F238E27FC236}">
                <a16:creationId xmlns="" xmlns:a16="http://schemas.microsoft.com/office/drawing/2014/main" id="{2070191C-4093-409C-8FD5-7369A79637AD}"/>
              </a:ext>
            </a:extLst>
          </p:cNvPr>
          <p:cNvSpPr txBox="1">
            <a:spLocks/>
          </p:cNvSpPr>
          <p:nvPr/>
        </p:nvSpPr>
        <p:spPr>
          <a:xfrm>
            <a:off x="1044861" y="2106667"/>
            <a:ext cx="10230262" cy="3736080"/>
          </a:xfrm>
          <a:prstGeom prst="rect">
            <a:avLst/>
          </a:prstGeom>
        </p:spPr>
        <p:txBody>
          <a:bodyPr vert="horz" lIns="91440" tIns="45720" rIns="91440" bIns="45720" rtlCol="0">
            <a:normAutofit lnSpcReduction="10000"/>
          </a:bodyPr>
          <a:lstStyle>
            <a:lvl1pPr marL="0" indent="0" algn="l" defTabSz="914354"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dirty="0">
                <a:solidFill>
                  <a:srgbClr val="008000"/>
                </a:solidFill>
                <a:latin typeface="Courier New" panose="02070309020205020404" pitchFamily="49" charset="0"/>
              </a:rPr>
              <a:t>/* * </a:t>
            </a:r>
            <a:r>
              <a:rPr lang="zh-CN" altLang="en-US" sz="2000" dirty="0">
                <a:solidFill>
                  <a:srgbClr val="008000"/>
                </a:solidFill>
                <a:latin typeface="Courier New" panose="02070309020205020404" pitchFamily="49" charset="0"/>
              </a:rPr>
              <a:t>单个目标表的</a:t>
            </a:r>
            <a:r>
              <a:rPr lang="en-US" altLang="zh-CN" sz="2000" dirty="0">
                <a:solidFill>
                  <a:srgbClr val="008000"/>
                </a:solidFill>
                <a:latin typeface="Courier New" panose="02070309020205020404" pitchFamily="49" charset="0"/>
              </a:rPr>
              <a:t>VACUUM</a:t>
            </a:r>
            <a:r>
              <a:rPr lang="zh-CN" altLang="en-US" sz="2000" dirty="0">
                <a:solidFill>
                  <a:srgbClr val="008000"/>
                </a:solidFill>
                <a:latin typeface="Courier New" panose="02070309020205020404" pitchFamily="49" charset="0"/>
              </a:rPr>
              <a:t>和</a:t>
            </a:r>
            <a:r>
              <a:rPr lang="en-US" altLang="zh-CN" sz="2000" dirty="0">
                <a:solidFill>
                  <a:srgbClr val="008000"/>
                </a:solidFill>
                <a:latin typeface="Courier New" panose="02070309020205020404" pitchFamily="49" charset="0"/>
              </a:rPr>
              <a:t>ANALYZE</a:t>
            </a:r>
            <a:r>
              <a:rPr lang="en-US" altLang="zh-CN" sz="2000" dirty="0" smtClean="0">
                <a:solidFill>
                  <a:srgbClr val="008000"/>
                </a:solidFill>
                <a:latin typeface="Courier New" panose="02070309020205020404" pitchFamily="49" charset="0"/>
              </a:rPr>
              <a:t>.</a:t>
            </a:r>
          </a:p>
          <a:p>
            <a:r>
              <a:rPr lang="en-US" altLang="zh-CN" sz="2000" dirty="0" smtClean="0">
                <a:solidFill>
                  <a:srgbClr val="008000"/>
                </a:solidFill>
                <a:latin typeface="Courier New" panose="02070309020205020404" pitchFamily="49" charset="0"/>
              </a:rPr>
              <a:t> </a:t>
            </a:r>
            <a:r>
              <a:rPr lang="en-US" altLang="zh-CN" sz="2000" dirty="0">
                <a:solidFill>
                  <a:srgbClr val="008000"/>
                </a:solidFill>
                <a:latin typeface="Courier New" panose="02070309020205020404" pitchFamily="49" charset="0"/>
              </a:rPr>
              <a:t>* </a:t>
            </a:r>
            <a:r>
              <a:rPr lang="zh-CN" altLang="en-US" sz="2000" dirty="0">
                <a:solidFill>
                  <a:srgbClr val="008000"/>
                </a:solidFill>
                <a:latin typeface="Courier New" panose="02070309020205020404" pitchFamily="49" charset="0"/>
              </a:rPr>
              <a:t>如果设置了</a:t>
            </a:r>
            <a:r>
              <a:rPr lang="en-US" altLang="zh-CN" sz="2000" dirty="0">
                <a:solidFill>
                  <a:srgbClr val="008000"/>
                </a:solidFill>
                <a:latin typeface="Courier New" panose="02070309020205020404" pitchFamily="49" charset="0"/>
              </a:rPr>
              <a:t>OID</a:t>
            </a:r>
            <a:r>
              <a:rPr lang="zh-CN" altLang="en-US" sz="2000" dirty="0">
                <a:solidFill>
                  <a:srgbClr val="008000"/>
                </a:solidFill>
                <a:latin typeface="Courier New" panose="02070309020205020404" pitchFamily="49" charset="0"/>
              </a:rPr>
              <a:t>，表明对该表进行处理</a:t>
            </a:r>
            <a:r>
              <a:rPr lang="en-US" altLang="zh-CN" sz="2000" dirty="0" smtClean="0">
                <a:solidFill>
                  <a:srgbClr val="008000"/>
                </a:solidFill>
                <a:latin typeface="Courier New" panose="02070309020205020404" pitchFamily="49" charset="0"/>
              </a:rPr>
              <a:t>.</a:t>
            </a:r>
          </a:p>
          <a:p>
            <a:r>
              <a:rPr lang="en-US" altLang="zh-CN" sz="2000" dirty="0" smtClean="0">
                <a:solidFill>
                  <a:srgbClr val="008000"/>
                </a:solidFill>
                <a:latin typeface="Courier New" panose="02070309020205020404" pitchFamily="49" charset="0"/>
              </a:rPr>
              <a:t> </a:t>
            </a:r>
            <a:r>
              <a:rPr lang="en-US" altLang="zh-CN" sz="2000" dirty="0">
                <a:solidFill>
                  <a:srgbClr val="008000"/>
                </a:solidFill>
                <a:latin typeface="Courier New" panose="02070309020205020404" pitchFamily="49" charset="0"/>
              </a:rPr>
              <a:t>* </a:t>
            </a:r>
            <a:r>
              <a:rPr lang="zh-CN" altLang="en-US" sz="2000" dirty="0">
                <a:solidFill>
                  <a:srgbClr val="008000"/>
                </a:solidFill>
                <a:latin typeface="Courier New" panose="02070309020205020404" pitchFamily="49" charset="0"/>
              </a:rPr>
              <a:t>表字段可以为空</a:t>
            </a:r>
            <a:r>
              <a:rPr lang="en-US" altLang="zh-CN" sz="2000" dirty="0">
                <a:solidFill>
                  <a:srgbClr val="008000"/>
                </a:solidFill>
                <a:latin typeface="Courier New" panose="02070309020205020404" pitchFamily="49" charset="0"/>
              </a:rPr>
              <a:t>; </a:t>
            </a:r>
            <a:r>
              <a:rPr lang="zh-CN" altLang="en-US" sz="2000" dirty="0">
                <a:solidFill>
                  <a:srgbClr val="008000"/>
                </a:solidFill>
                <a:latin typeface="Courier New" panose="02070309020205020404" pitchFamily="49" charset="0"/>
              </a:rPr>
              <a:t>如果没有，仅用来报告该关系</a:t>
            </a:r>
            <a:r>
              <a:rPr lang="en-US" altLang="zh-CN" sz="2000" dirty="0">
                <a:solidFill>
                  <a:srgbClr val="008000"/>
                </a:solidFill>
                <a:latin typeface="Courier New" panose="02070309020205020404" pitchFamily="49" charset="0"/>
              </a:rPr>
              <a:t>open/lock</a:t>
            </a:r>
            <a:r>
              <a:rPr lang="zh-CN" altLang="en-US" sz="2000" dirty="0">
                <a:solidFill>
                  <a:srgbClr val="008000"/>
                </a:solidFill>
                <a:latin typeface="Courier New" panose="02070309020205020404" pitchFamily="49" charset="0"/>
              </a:rPr>
              <a:t>失败的</a:t>
            </a:r>
            <a:r>
              <a:rPr lang="zh-CN" altLang="en-US" sz="2000" dirty="0" smtClean="0">
                <a:solidFill>
                  <a:srgbClr val="008000"/>
                </a:solidFill>
                <a:latin typeface="Courier New" panose="02070309020205020404" pitchFamily="49" charset="0"/>
              </a:rPr>
              <a:t>状况</a:t>
            </a:r>
            <a:endParaRPr lang="en-US" altLang="zh-CN" sz="2000" dirty="0" smtClean="0">
              <a:solidFill>
                <a:srgbClr val="008000"/>
              </a:solidFill>
              <a:latin typeface="Courier New" panose="02070309020205020404" pitchFamily="49" charset="0"/>
            </a:endParaRPr>
          </a:p>
          <a:p>
            <a:r>
              <a:rPr lang="zh-CN" altLang="en-US" sz="2000" dirty="0" smtClean="0">
                <a:solidFill>
                  <a:srgbClr val="008000"/>
                </a:solidFill>
                <a:latin typeface="Courier New" panose="02070309020205020404" pitchFamily="49" charset="0"/>
              </a:rPr>
              <a:t> </a:t>
            </a:r>
            <a:r>
              <a:rPr lang="zh-CN" altLang="en-US" sz="2000" dirty="0">
                <a:solidFill>
                  <a:srgbClr val="008000"/>
                </a:solidFill>
                <a:latin typeface="Courier New" panose="02070309020205020404" pitchFamily="49" charset="0"/>
              </a:rPr>
              <a:t>*</a:t>
            </a:r>
            <a:r>
              <a:rPr lang="en-US" altLang="zh-CN" sz="2000" dirty="0" smtClean="0">
                <a:solidFill>
                  <a:srgbClr val="008000"/>
                </a:solidFill>
                <a:latin typeface="Courier New" panose="02070309020205020404" pitchFamily="49" charset="0"/>
              </a:rPr>
              <a:t>/</a:t>
            </a:r>
          </a:p>
          <a:p>
            <a:r>
              <a:rPr lang="zh-CN" altLang="en-US" sz="2000" dirty="0" smtClean="0">
                <a:solidFill>
                  <a:srgbClr val="000000"/>
                </a:solidFill>
                <a:latin typeface="Courier New" panose="02070309020205020404" pitchFamily="49" charset="0"/>
              </a:rPr>
              <a:t> </a:t>
            </a:r>
            <a:r>
              <a:rPr lang="en-US" altLang="zh-CN" sz="2000" b="1" dirty="0" err="1">
                <a:solidFill>
                  <a:srgbClr val="0000FF"/>
                </a:solidFill>
                <a:latin typeface="Courier New" panose="02070309020205020404" pitchFamily="49" charset="0"/>
              </a:rPr>
              <a:t>typedef</a:t>
            </a:r>
            <a:r>
              <a:rPr lang="en-US" altLang="zh-CN" sz="2000" dirty="0">
                <a:solidFill>
                  <a:srgbClr val="000000"/>
                </a:solidFill>
                <a:latin typeface="Courier New" panose="02070309020205020404" pitchFamily="49" charset="0"/>
              </a:rPr>
              <a:t> </a:t>
            </a:r>
            <a:r>
              <a:rPr lang="en-US" altLang="zh-CN" sz="2000" dirty="0" err="1">
                <a:solidFill>
                  <a:srgbClr val="8000FF"/>
                </a:solidFill>
                <a:latin typeface="Courier New" panose="02070309020205020404" pitchFamily="49" charset="0"/>
              </a:rPr>
              <a:t>struct</a:t>
            </a:r>
            <a:r>
              <a:rPr lang="en-US" altLang="zh-CN" sz="2000" dirty="0">
                <a:solidFill>
                  <a:srgbClr val="000000"/>
                </a:solidFill>
                <a:latin typeface="Courier New" panose="02070309020205020404" pitchFamily="49" charset="0"/>
              </a:rPr>
              <a:t> </a:t>
            </a:r>
            <a:r>
              <a:rPr lang="en-US" altLang="zh-CN" sz="2000" dirty="0" err="1" smtClean="0">
                <a:solidFill>
                  <a:srgbClr val="000000"/>
                </a:solidFill>
                <a:latin typeface="Courier New" panose="02070309020205020404" pitchFamily="49" charset="0"/>
              </a:rPr>
              <a:t>VacuumRelation</a:t>
            </a:r>
            <a:endParaRPr lang="en-US" altLang="zh-CN" sz="2000" dirty="0" smtClean="0">
              <a:solidFill>
                <a:srgbClr val="000000"/>
              </a:solidFill>
              <a:latin typeface="Courier New" panose="02070309020205020404" pitchFamily="49" charset="0"/>
            </a:endParaRPr>
          </a:p>
          <a:p>
            <a:r>
              <a:rPr lang="en-US" altLang="zh-CN" sz="2000" dirty="0" smtClean="0">
                <a:solidFill>
                  <a:srgbClr val="000000"/>
                </a:solidFill>
                <a:latin typeface="Courier New" panose="02070309020205020404" pitchFamily="49" charset="0"/>
              </a:rPr>
              <a:t> </a:t>
            </a:r>
            <a:r>
              <a:rPr lang="en-US" altLang="zh-CN" sz="2000" b="1" dirty="0">
                <a:solidFill>
                  <a:srgbClr val="000080"/>
                </a:solidFill>
                <a:latin typeface="Courier New" panose="02070309020205020404" pitchFamily="49" charset="0"/>
              </a:rPr>
              <a:t>{</a:t>
            </a:r>
            <a:r>
              <a:rPr lang="en-US" altLang="zh-CN" sz="2000" dirty="0">
                <a:solidFill>
                  <a:srgbClr val="000000"/>
                </a:solidFill>
                <a:latin typeface="Courier New" panose="02070309020205020404" pitchFamily="49" charset="0"/>
              </a:rPr>
              <a:t> </a:t>
            </a:r>
            <a:r>
              <a:rPr lang="en-US" altLang="zh-CN" sz="2000" dirty="0" err="1">
                <a:solidFill>
                  <a:srgbClr val="000000"/>
                </a:solidFill>
                <a:latin typeface="Courier New" panose="02070309020205020404" pitchFamily="49" charset="0"/>
              </a:rPr>
              <a:t>NodeTag</a:t>
            </a:r>
            <a:r>
              <a:rPr lang="en-US" altLang="zh-CN" sz="2000" dirty="0">
                <a:solidFill>
                  <a:srgbClr val="000000"/>
                </a:solidFill>
                <a:latin typeface="Courier New" panose="02070309020205020404" pitchFamily="49" charset="0"/>
              </a:rPr>
              <a:t> type</a:t>
            </a:r>
            <a:r>
              <a:rPr lang="en-US" altLang="zh-CN" sz="2000" b="1" dirty="0" smtClean="0">
                <a:solidFill>
                  <a:srgbClr val="000080"/>
                </a:solidFill>
                <a:latin typeface="Courier New" panose="02070309020205020404" pitchFamily="49" charset="0"/>
              </a:rPr>
              <a:t>;</a:t>
            </a:r>
            <a:r>
              <a:rPr lang="en-US" altLang="zh-CN" sz="2000" dirty="0" smtClean="0">
                <a:solidFill>
                  <a:srgbClr val="000000"/>
                </a:solidFill>
                <a:latin typeface="Courier New" panose="02070309020205020404" pitchFamily="49" charset="0"/>
              </a:rPr>
              <a:t> </a:t>
            </a:r>
          </a:p>
          <a:p>
            <a:r>
              <a:rPr lang="en-US" altLang="zh-CN" sz="2000" dirty="0" smtClean="0">
                <a:solidFill>
                  <a:srgbClr val="000000"/>
                </a:solidFill>
                <a:latin typeface="Courier New" panose="02070309020205020404" pitchFamily="49" charset="0"/>
              </a:rPr>
              <a:t>   </a:t>
            </a:r>
            <a:r>
              <a:rPr lang="en-US" altLang="zh-CN" sz="2000" dirty="0" err="1" smtClean="0">
                <a:solidFill>
                  <a:srgbClr val="000000"/>
                </a:solidFill>
                <a:latin typeface="Courier New" panose="02070309020205020404" pitchFamily="49" charset="0"/>
              </a:rPr>
              <a:t>RangeVar</a:t>
            </a:r>
            <a:r>
              <a:rPr lang="en-US" altLang="zh-CN" sz="2000" dirty="0" smtClean="0">
                <a:solidFill>
                  <a:srgbClr val="000000"/>
                </a:solidFill>
                <a:latin typeface="Courier New" panose="02070309020205020404" pitchFamily="49" charset="0"/>
              </a:rPr>
              <a:t> </a:t>
            </a:r>
            <a:r>
              <a:rPr lang="en-US" altLang="zh-CN" sz="2000" b="1" dirty="0">
                <a:solidFill>
                  <a:srgbClr val="000080"/>
                </a:solidFill>
                <a:latin typeface="Courier New" panose="02070309020205020404" pitchFamily="49" charset="0"/>
              </a:rPr>
              <a:t>*</a:t>
            </a:r>
            <a:r>
              <a:rPr lang="en-US" altLang="zh-CN" sz="2000" dirty="0">
                <a:solidFill>
                  <a:srgbClr val="000000"/>
                </a:solidFill>
                <a:latin typeface="Courier New" panose="02070309020205020404" pitchFamily="49" charset="0"/>
              </a:rPr>
              <a:t>relation</a:t>
            </a:r>
            <a:r>
              <a:rPr lang="en-US" altLang="zh-CN" sz="2000" b="1" dirty="0" smtClean="0">
                <a:solidFill>
                  <a:srgbClr val="000080"/>
                </a:solidFill>
                <a:latin typeface="Courier New" panose="02070309020205020404" pitchFamily="49" charset="0"/>
              </a:rPr>
              <a:t>;</a:t>
            </a:r>
            <a:r>
              <a:rPr lang="en-US" altLang="zh-CN" sz="2000" dirty="0" smtClean="0">
                <a:solidFill>
                  <a:srgbClr val="000000"/>
                </a:solidFill>
                <a:latin typeface="Courier New" panose="02070309020205020404" pitchFamily="49" charset="0"/>
              </a:rPr>
              <a:t> </a:t>
            </a:r>
            <a:r>
              <a:rPr lang="en-US" altLang="zh-CN" sz="2000" dirty="0" smtClean="0">
                <a:solidFill>
                  <a:srgbClr val="008000"/>
                </a:solidFill>
                <a:latin typeface="Courier New" panose="02070309020205020404" pitchFamily="49" charset="0"/>
              </a:rPr>
              <a:t>/* </a:t>
            </a:r>
            <a:r>
              <a:rPr lang="zh-CN" altLang="en-US" sz="2000" dirty="0">
                <a:solidFill>
                  <a:srgbClr val="008000"/>
                </a:solidFill>
                <a:latin typeface="Courier New" panose="02070309020205020404" pitchFamily="49" charset="0"/>
              </a:rPr>
              <a:t>表名处理</a:t>
            </a:r>
            <a:r>
              <a:rPr lang="en-US" altLang="zh-CN" sz="2000" dirty="0">
                <a:solidFill>
                  <a:srgbClr val="008000"/>
                </a:solidFill>
                <a:latin typeface="Courier New" panose="02070309020205020404" pitchFamily="49" charset="0"/>
              </a:rPr>
              <a:t>, </a:t>
            </a:r>
            <a:r>
              <a:rPr lang="zh-CN" altLang="en-US" sz="2000" dirty="0">
                <a:solidFill>
                  <a:srgbClr val="008000"/>
                </a:solidFill>
                <a:latin typeface="Courier New" panose="02070309020205020404" pitchFamily="49" charset="0"/>
              </a:rPr>
              <a:t>或者</a:t>
            </a:r>
            <a:r>
              <a:rPr lang="en-US" altLang="zh-CN" sz="2000" dirty="0">
                <a:solidFill>
                  <a:srgbClr val="008000"/>
                </a:solidFill>
                <a:latin typeface="Courier New" panose="02070309020205020404" pitchFamily="49" charset="0"/>
              </a:rPr>
              <a:t>NULL */</a:t>
            </a:r>
            <a:r>
              <a:rPr lang="en-US" altLang="zh-CN" sz="2000" dirty="0">
                <a:solidFill>
                  <a:srgbClr val="000000"/>
                </a:solidFill>
                <a:latin typeface="Courier New" panose="02070309020205020404" pitchFamily="49" charset="0"/>
              </a:rPr>
              <a:t> </a:t>
            </a:r>
            <a:endParaRPr lang="en-US" altLang="zh-CN" sz="2000" dirty="0" smtClean="0">
              <a:solidFill>
                <a:srgbClr val="000000"/>
              </a:solidFill>
              <a:latin typeface="Courier New" panose="02070309020205020404" pitchFamily="49" charset="0"/>
            </a:endParaRPr>
          </a:p>
          <a:p>
            <a:r>
              <a:rPr lang="en-US" altLang="zh-CN" sz="2000" dirty="0" smtClean="0">
                <a:solidFill>
                  <a:srgbClr val="000000"/>
                </a:solidFill>
                <a:latin typeface="Courier New" panose="02070309020205020404" pitchFamily="49" charset="0"/>
              </a:rPr>
              <a:t>   </a:t>
            </a:r>
            <a:r>
              <a:rPr lang="en-US" altLang="zh-CN" sz="2000" dirty="0" err="1" smtClean="0">
                <a:solidFill>
                  <a:srgbClr val="000000"/>
                </a:solidFill>
                <a:latin typeface="Courier New" panose="02070309020205020404" pitchFamily="49" charset="0"/>
              </a:rPr>
              <a:t>Oid</a:t>
            </a:r>
            <a:r>
              <a:rPr lang="en-US" altLang="zh-CN" sz="2000" dirty="0" smtClean="0">
                <a:solidFill>
                  <a:srgbClr val="000000"/>
                </a:solidFill>
                <a:latin typeface="Courier New" panose="02070309020205020404" pitchFamily="49" charset="0"/>
              </a:rPr>
              <a:t> </a:t>
            </a:r>
            <a:r>
              <a:rPr lang="en-US" altLang="zh-CN" sz="2000" dirty="0" err="1">
                <a:solidFill>
                  <a:srgbClr val="000000"/>
                </a:solidFill>
                <a:latin typeface="Courier New" panose="02070309020205020404" pitchFamily="49" charset="0"/>
              </a:rPr>
              <a:t>oid</a:t>
            </a:r>
            <a:r>
              <a:rPr lang="en-US" altLang="zh-CN" sz="2000" b="1" dirty="0">
                <a:solidFill>
                  <a:srgbClr val="000080"/>
                </a:solidFill>
                <a:latin typeface="Courier New" panose="02070309020205020404" pitchFamily="49" charset="0"/>
              </a:rPr>
              <a:t>;</a:t>
            </a:r>
            <a:r>
              <a:rPr lang="en-US" altLang="zh-CN" sz="2000" dirty="0">
                <a:solidFill>
                  <a:srgbClr val="000000"/>
                </a:solidFill>
                <a:latin typeface="Courier New" panose="02070309020205020404" pitchFamily="49" charset="0"/>
              </a:rPr>
              <a:t> </a:t>
            </a:r>
            <a:r>
              <a:rPr lang="en-US" altLang="zh-CN" sz="2000" dirty="0">
                <a:solidFill>
                  <a:srgbClr val="008000"/>
                </a:solidFill>
                <a:latin typeface="Courier New" panose="02070309020205020404" pitchFamily="49" charset="0"/>
              </a:rPr>
              <a:t>/* </a:t>
            </a:r>
            <a:r>
              <a:rPr lang="zh-CN" altLang="en-US" sz="2000" dirty="0">
                <a:solidFill>
                  <a:srgbClr val="008000"/>
                </a:solidFill>
                <a:latin typeface="Courier New" panose="02070309020205020404" pitchFamily="49" charset="0"/>
              </a:rPr>
              <a:t>表</a:t>
            </a:r>
            <a:r>
              <a:rPr lang="en-US" altLang="zh-CN" sz="2000" dirty="0">
                <a:solidFill>
                  <a:srgbClr val="008000"/>
                </a:solidFill>
                <a:latin typeface="Courier New" panose="02070309020205020404" pitchFamily="49" charset="0"/>
              </a:rPr>
              <a:t>OID</a:t>
            </a:r>
            <a:r>
              <a:rPr lang="zh-CN" altLang="en-US" sz="2000" dirty="0">
                <a:solidFill>
                  <a:srgbClr val="008000"/>
                </a:solidFill>
                <a:latin typeface="Courier New" panose="02070309020205020404" pitchFamily="49" charset="0"/>
              </a:rPr>
              <a:t>，无效</a:t>
            </a:r>
            <a:r>
              <a:rPr lang="en-US" altLang="zh-CN" sz="2000" dirty="0">
                <a:solidFill>
                  <a:srgbClr val="008000"/>
                </a:solidFill>
                <a:latin typeface="Courier New" panose="02070309020205020404" pitchFamily="49" charset="0"/>
              </a:rPr>
              <a:t>OID</a:t>
            </a:r>
            <a:r>
              <a:rPr lang="zh-CN" altLang="en-US" sz="2000" dirty="0">
                <a:solidFill>
                  <a:srgbClr val="008000"/>
                </a:solidFill>
                <a:latin typeface="Courier New" panose="02070309020205020404" pitchFamily="49" charset="0"/>
              </a:rPr>
              <a:t>不会被查找 *</a:t>
            </a:r>
            <a:r>
              <a:rPr lang="en-US" altLang="zh-CN" sz="2000" dirty="0">
                <a:solidFill>
                  <a:srgbClr val="008000"/>
                </a:solidFill>
                <a:latin typeface="Courier New" panose="02070309020205020404" pitchFamily="49" charset="0"/>
              </a:rPr>
              <a:t>/</a:t>
            </a:r>
            <a:r>
              <a:rPr lang="zh-CN" altLang="en-US" sz="2000" dirty="0">
                <a:solidFill>
                  <a:srgbClr val="000000"/>
                </a:solidFill>
                <a:latin typeface="Courier New" panose="02070309020205020404" pitchFamily="49" charset="0"/>
              </a:rPr>
              <a:t> </a:t>
            </a:r>
            <a:endParaRPr lang="en-US" altLang="zh-CN" sz="2000" dirty="0" smtClean="0">
              <a:solidFill>
                <a:srgbClr val="000000"/>
              </a:solidFill>
              <a:latin typeface="Courier New" panose="02070309020205020404" pitchFamily="49" charset="0"/>
            </a:endParaRPr>
          </a:p>
          <a:p>
            <a:r>
              <a:rPr lang="en-US" altLang="zh-CN" sz="2000" dirty="0" smtClean="0">
                <a:solidFill>
                  <a:srgbClr val="000000"/>
                </a:solidFill>
                <a:latin typeface="Courier New" panose="02070309020205020404" pitchFamily="49" charset="0"/>
              </a:rPr>
              <a:t>   List </a:t>
            </a:r>
            <a:r>
              <a:rPr lang="en-US" altLang="zh-CN" sz="2000" b="1" dirty="0">
                <a:solidFill>
                  <a:srgbClr val="000080"/>
                </a:solidFill>
                <a:latin typeface="Courier New" panose="02070309020205020404" pitchFamily="49" charset="0"/>
              </a:rPr>
              <a:t>*</a:t>
            </a:r>
            <a:r>
              <a:rPr lang="en-US" altLang="zh-CN" sz="2000" dirty="0" err="1">
                <a:solidFill>
                  <a:srgbClr val="000000"/>
                </a:solidFill>
                <a:latin typeface="Courier New" panose="02070309020205020404" pitchFamily="49" charset="0"/>
              </a:rPr>
              <a:t>va_cols</a:t>
            </a:r>
            <a:r>
              <a:rPr lang="en-US" altLang="zh-CN" sz="2000" b="1" dirty="0">
                <a:solidFill>
                  <a:srgbClr val="000080"/>
                </a:solidFill>
                <a:latin typeface="Courier New" panose="02070309020205020404" pitchFamily="49" charset="0"/>
              </a:rPr>
              <a:t>;</a:t>
            </a:r>
            <a:r>
              <a:rPr lang="en-US" altLang="zh-CN" sz="2000" dirty="0">
                <a:solidFill>
                  <a:srgbClr val="000000"/>
                </a:solidFill>
                <a:latin typeface="Courier New" panose="02070309020205020404" pitchFamily="49" charset="0"/>
              </a:rPr>
              <a:t> </a:t>
            </a:r>
            <a:r>
              <a:rPr lang="en-US" altLang="zh-CN" sz="2000" dirty="0">
                <a:solidFill>
                  <a:srgbClr val="008000"/>
                </a:solidFill>
                <a:latin typeface="Courier New" panose="02070309020205020404" pitchFamily="49" charset="0"/>
              </a:rPr>
              <a:t>/* </a:t>
            </a:r>
            <a:r>
              <a:rPr lang="zh-CN" altLang="en-US" sz="2000" dirty="0">
                <a:solidFill>
                  <a:srgbClr val="008000"/>
                </a:solidFill>
                <a:latin typeface="Courier New" panose="02070309020205020404" pitchFamily="49" charset="0"/>
              </a:rPr>
              <a:t>列名链表</a:t>
            </a:r>
            <a:r>
              <a:rPr lang="en-US" altLang="zh-CN" sz="2000" dirty="0">
                <a:solidFill>
                  <a:srgbClr val="008000"/>
                </a:solidFill>
                <a:latin typeface="Courier New" panose="02070309020205020404" pitchFamily="49" charset="0"/>
              </a:rPr>
              <a:t>, </a:t>
            </a:r>
            <a:r>
              <a:rPr lang="zh-CN" altLang="en-US" sz="2000" dirty="0">
                <a:solidFill>
                  <a:srgbClr val="008000"/>
                </a:solidFill>
                <a:latin typeface="Courier New" panose="02070309020205020404" pitchFamily="49" charset="0"/>
              </a:rPr>
              <a:t>如果为 </a:t>
            </a:r>
            <a:r>
              <a:rPr lang="en-US" altLang="zh-CN" sz="2000" dirty="0">
                <a:solidFill>
                  <a:srgbClr val="008000"/>
                </a:solidFill>
                <a:latin typeface="Courier New" panose="02070309020205020404" pitchFamily="49" charset="0"/>
              </a:rPr>
              <a:t>NIL for all */</a:t>
            </a:r>
            <a:r>
              <a:rPr lang="en-US" altLang="zh-CN" sz="2000" dirty="0">
                <a:solidFill>
                  <a:srgbClr val="000000"/>
                </a:solidFill>
                <a:latin typeface="Courier New" panose="02070309020205020404" pitchFamily="49" charset="0"/>
              </a:rPr>
              <a:t> </a:t>
            </a:r>
            <a:endParaRPr lang="en-US" altLang="zh-CN" sz="2000" dirty="0" smtClean="0">
              <a:solidFill>
                <a:srgbClr val="000000"/>
              </a:solidFill>
              <a:latin typeface="Courier New" panose="02070309020205020404" pitchFamily="49" charset="0"/>
            </a:endParaRPr>
          </a:p>
          <a:p>
            <a:r>
              <a:rPr lang="en-US" altLang="zh-CN" sz="2000" b="1" dirty="0">
                <a:solidFill>
                  <a:srgbClr val="000000"/>
                </a:solidFill>
                <a:latin typeface="Courier New" panose="02070309020205020404" pitchFamily="49" charset="0"/>
              </a:rPr>
              <a:t> </a:t>
            </a:r>
            <a:r>
              <a:rPr lang="en-US" altLang="zh-CN" sz="2000" b="1" dirty="0" smtClean="0">
                <a:solidFill>
                  <a:srgbClr val="000080"/>
                </a:solidFill>
                <a:latin typeface="Courier New" panose="02070309020205020404" pitchFamily="49" charset="0"/>
              </a:rPr>
              <a:t>}</a:t>
            </a:r>
            <a:r>
              <a:rPr lang="en-US" altLang="zh-CN" sz="2000" dirty="0" smtClean="0">
                <a:solidFill>
                  <a:srgbClr val="000000"/>
                </a:solidFill>
                <a:latin typeface="Courier New" panose="02070309020205020404" pitchFamily="49" charset="0"/>
              </a:rPr>
              <a:t> </a:t>
            </a:r>
            <a:r>
              <a:rPr lang="en-US" altLang="zh-CN" sz="2000" dirty="0" err="1">
                <a:solidFill>
                  <a:srgbClr val="000000"/>
                </a:solidFill>
                <a:latin typeface="Courier New" panose="02070309020205020404" pitchFamily="49" charset="0"/>
              </a:rPr>
              <a:t>VacuumRelation</a:t>
            </a:r>
            <a:r>
              <a:rPr lang="en-US" altLang="zh-CN" sz="2000" b="1" dirty="0">
                <a:solidFill>
                  <a:srgbClr val="000080"/>
                </a:solidFill>
                <a:latin typeface="Courier New" panose="02070309020205020404" pitchFamily="49" charset="0"/>
              </a:rPr>
              <a:t>;</a:t>
            </a:r>
            <a:endParaRPr lang="en-US" altLang="zh-CN" sz="2000" dirty="0">
              <a:effectLst/>
            </a:endParaRPr>
          </a:p>
        </p:txBody>
      </p:sp>
    </p:spTree>
    <p:extLst>
      <p:ext uri="{BB962C8B-B14F-4D97-AF65-F5344CB8AC3E}">
        <p14:creationId xmlns:p14="http://schemas.microsoft.com/office/powerpoint/2010/main" val="33471062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044860" y="1446904"/>
            <a:ext cx="10230262" cy="632353"/>
          </a:xfrm>
          <a:prstGeom prst="rect">
            <a:avLst/>
          </a:prstGeom>
          <a:noFill/>
        </p:spPr>
        <p:txBody>
          <a:bodyPr wrap="square" rtlCol="0">
            <a:spAutoFit/>
          </a:bodyPr>
          <a:lstStyle/>
          <a:p>
            <a:pPr>
              <a:lnSpc>
                <a:spcPct val="120000"/>
              </a:lnSpc>
            </a:pPr>
            <a:r>
              <a:rPr lang="en-US" altLang="zh-CN" sz="3200" b="1" dirty="0" smtClean="0">
                <a:latin typeface="+mj-lt"/>
                <a:ea typeface="+mj-ea"/>
              </a:rPr>
              <a:t>VACUUM </a:t>
            </a:r>
            <a:r>
              <a:rPr lang="zh-CN" altLang="en-US" sz="3200" b="1" dirty="0" smtClean="0">
                <a:latin typeface="+mj-lt"/>
                <a:ea typeface="+mj-ea"/>
              </a:rPr>
              <a:t>源码解读</a:t>
            </a:r>
            <a:endParaRPr lang="zh-CN" altLang="en-US" sz="3200" b="1" dirty="0">
              <a:latin typeface="+mj-lt"/>
              <a:ea typeface="+mj-ea"/>
            </a:endParaRPr>
          </a:p>
        </p:txBody>
      </p:sp>
      <p:sp>
        <p:nvSpPr>
          <p:cNvPr id="18" name="内容占位符 7">
            <a:extLst>
              <a:ext uri="{FF2B5EF4-FFF2-40B4-BE49-F238E27FC236}">
                <a16:creationId xmlns="" xmlns:a16="http://schemas.microsoft.com/office/drawing/2014/main" id="{2070191C-4093-409C-8FD5-7369A79637AD}"/>
              </a:ext>
            </a:extLst>
          </p:cNvPr>
          <p:cNvSpPr txBox="1">
            <a:spLocks/>
          </p:cNvSpPr>
          <p:nvPr/>
        </p:nvSpPr>
        <p:spPr>
          <a:xfrm>
            <a:off x="1044861" y="2106667"/>
            <a:ext cx="10230262" cy="3736080"/>
          </a:xfrm>
          <a:prstGeom prst="rect">
            <a:avLst/>
          </a:prstGeom>
        </p:spPr>
        <p:txBody>
          <a:bodyPr vert="horz" lIns="91440" tIns="45720" rIns="91440" bIns="45720" rtlCol="0">
            <a:normAutofit fontScale="62500" lnSpcReduction="20000"/>
          </a:bodyPr>
          <a:lstStyle>
            <a:lvl1pPr marL="0" indent="0" algn="l" defTabSz="914354"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dirty="0">
                <a:solidFill>
                  <a:srgbClr val="008000"/>
                </a:solidFill>
                <a:latin typeface="Courier New" panose="02070309020205020404" pitchFamily="49" charset="0"/>
              </a:rPr>
              <a:t>/* * </a:t>
            </a:r>
            <a:r>
              <a:rPr lang="zh-CN" altLang="en-US" sz="2000" dirty="0">
                <a:solidFill>
                  <a:srgbClr val="008000"/>
                </a:solidFill>
                <a:latin typeface="Courier New" panose="02070309020205020404" pitchFamily="49" charset="0"/>
              </a:rPr>
              <a:t>自定义 </a:t>
            </a:r>
            <a:r>
              <a:rPr lang="en-US" altLang="zh-CN" sz="2000" dirty="0">
                <a:solidFill>
                  <a:srgbClr val="008000"/>
                </a:solidFill>
                <a:latin typeface="Courier New" panose="02070309020205020404" pitchFamily="49" charset="0"/>
              </a:rPr>
              <a:t>VACUUM and ANALYZE. </a:t>
            </a:r>
            <a:endParaRPr lang="en-US" altLang="zh-CN" sz="2000" dirty="0" smtClean="0">
              <a:solidFill>
                <a:srgbClr val="008000"/>
              </a:solidFill>
              <a:latin typeface="Courier New" panose="02070309020205020404" pitchFamily="49" charset="0"/>
            </a:endParaRPr>
          </a:p>
          <a:p>
            <a:pPr marL="342900" indent="-342900">
              <a:buFont typeface="Arial" panose="020B0604020202020204" pitchFamily="34" charset="0"/>
              <a:buChar char="•"/>
            </a:pPr>
            <a:r>
              <a:rPr lang="en-US" altLang="zh-CN" sz="2000" dirty="0" smtClean="0">
                <a:solidFill>
                  <a:srgbClr val="008000"/>
                </a:solidFill>
                <a:latin typeface="Courier New" panose="02070309020205020404" pitchFamily="49" charset="0"/>
              </a:rPr>
              <a:t>VACOPT_VACUUM </a:t>
            </a:r>
            <a:r>
              <a:rPr lang="en-US" altLang="zh-CN" sz="2000" dirty="0">
                <a:solidFill>
                  <a:srgbClr val="008000"/>
                </a:solidFill>
                <a:latin typeface="Courier New" panose="02070309020205020404" pitchFamily="49" charset="0"/>
              </a:rPr>
              <a:t>and VACOPT_ANALYZE </a:t>
            </a:r>
            <a:r>
              <a:rPr lang="zh-CN" altLang="en-US" sz="2000" dirty="0">
                <a:solidFill>
                  <a:srgbClr val="008000"/>
                </a:solidFill>
                <a:latin typeface="Courier New" panose="02070309020205020404" pitchFamily="49" charset="0"/>
              </a:rPr>
              <a:t>至少要有一个被设置 </a:t>
            </a:r>
            <a:endParaRPr lang="en-US" altLang="zh-CN" sz="2000" dirty="0" smtClean="0">
              <a:solidFill>
                <a:srgbClr val="008000"/>
              </a:solidFill>
              <a:latin typeface="Courier New" panose="02070309020205020404" pitchFamily="49" charset="0"/>
            </a:endParaRPr>
          </a:p>
          <a:p>
            <a:pPr marL="342900" indent="-342900">
              <a:buFont typeface="Arial" panose="020B0604020202020204" pitchFamily="34" charset="0"/>
              <a:buChar char="•"/>
            </a:pPr>
            <a:r>
              <a:rPr lang="zh-CN" altLang="en-US" sz="2000" dirty="0" smtClean="0">
                <a:solidFill>
                  <a:srgbClr val="008000"/>
                </a:solidFill>
                <a:latin typeface="Courier New" panose="02070309020205020404" pitchFamily="49" charset="0"/>
              </a:rPr>
              <a:t>*</a:t>
            </a:r>
            <a:r>
              <a:rPr lang="en-US" altLang="zh-CN" sz="2000" dirty="0" smtClean="0">
                <a:solidFill>
                  <a:srgbClr val="008000"/>
                </a:solidFill>
                <a:latin typeface="Courier New" panose="02070309020205020404" pitchFamily="49" charset="0"/>
              </a:rPr>
              <a:t>/</a:t>
            </a:r>
            <a:r>
              <a:rPr lang="zh-CN" altLang="en-US" sz="2000" dirty="0" smtClean="0">
                <a:solidFill>
                  <a:srgbClr val="000000"/>
                </a:solidFill>
                <a:latin typeface="Courier New" panose="02070309020205020404" pitchFamily="49" charset="0"/>
              </a:rPr>
              <a:t> </a:t>
            </a:r>
            <a:endParaRPr lang="en-US" altLang="zh-CN" sz="2000" dirty="0" smtClean="0">
              <a:solidFill>
                <a:srgbClr val="000000"/>
              </a:solidFill>
              <a:latin typeface="Courier New" panose="02070309020205020404" pitchFamily="49" charset="0"/>
            </a:endParaRPr>
          </a:p>
          <a:p>
            <a:pPr marL="342900" indent="-342900">
              <a:buFont typeface="Arial" panose="020B0604020202020204" pitchFamily="34" charset="0"/>
              <a:buChar char="•"/>
            </a:pPr>
            <a:r>
              <a:rPr lang="en-US" altLang="zh-CN" sz="2000" b="1" dirty="0" err="1" smtClean="0">
                <a:solidFill>
                  <a:srgbClr val="0000FF"/>
                </a:solidFill>
                <a:latin typeface="Courier New" panose="02070309020205020404" pitchFamily="49" charset="0"/>
              </a:rPr>
              <a:t>typedef</a:t>
            </a:r>
            <a:r>
              <a:rPr lang="en-US" altLang="zh-CN" sz="2000" dirty="0" smtClean="0">
                <a:solidFill>
                  <a:srgbClr val="000000"/>
                </a:solidFill>
                <a:latin typeface="Courier New" panose="02070309020205020404" pitchFamily="49" charset="0"/>
              </a:rPr>
              <a:t> </a:t>
            </a:r>
            <a:r>
              <a:rPr lang="en-US" altLang="zh-CN" sz="2000" dirty="0" err="1">
                <a:solidFill>
                  <a:srgbClr val="8000FF"/>
                </a:solidFill>
                <a:latin typeface="Courier New" panose="02070309020205020404" pitchFamily="49" charset="0"/>
              </a:rPr>
              <a:t>struct</a:t>
            </a:r>
            <a:r>
              <a:rPr lang="en-US" altLang="zh-CN" sz="2000" dirty="0">
                <a:solidFill>
                  <a:srgbClr val="000000"/>
                </a:solidFill>
                <a:latin typeface="Courier New" panose="02070309020205020404" pitchFamily="49" charset="0"/>
              </a:rPr>
              <a:t> </a:t>
            </a:r>
            <a:r>
              <a:rPr lang="en-US" altLang="zh-CN" sz="2000" dirty="0" err="1">
                <a:solidFill>
                  <a:srgbClr val="000000"/>
                </a:solidFill>
                <a:latin typeface="Courier New" panose="02070309020205020404" pitchFamily="49" charset="0"/>
              </a:rPr>
              <a:t>VacuumParams</a:t>
            </a:r>
            <a:r>
              <a:rPr lang="en-US" altLang="zh-CN" sz="2000" dirty="0">
                <a:solidFill>
                  <a:srgbClr val="000000"/>
                </a:solidFill>
                <a:latin typeface="Courier New" panose="02070309020205020404" pitchFamily="49" charset="0"/>
              </a:rPr>
              <a:t> </a:t>
            </a:r>
            <a:endParaRPr lang="en-US" altLang="zh-CN" sz="2000" dirty="0" smtClean="0">
              <a:solidFill>
                <a:srgbClr val="000000"/>
              </a:solidFill>
              <a:latin typeface="Courier New" panose="02070309020205020404" pitchFamily="49" charset="0"/>
            </a:endParaRPr>
          </a:p>
          <a:p>
            <a:pPr marL="342900" indent="-342900">
              <a:buFont typeface="Arial" panose="020B0604020202020204" pitchFamily="34" charset="0"/>
              <a:buChar char="•"/>
            </a:pPr>
            <a:r>
              <a:rPr lang="en-US" altLang="zh-CN" sz="2000" b="1" dirty="0" smtClean="0">
                <a:solidFill>
                  <a:srgbClr val="000080"/>
                </a:solidFill>
                <a:latin typeface="Courier New" panose="02070309020205020404" pitchFamily="49" charset="0"/>
              </a:rPr>
              <a:t>{</a:t>
            </a:r>
            <a:r>
              <a:rPr lang="en-US" altLang="zh-CN" sz="2000" dirty="0" smtClean="0">
                <a:solidFill>
                  <a:srgbClr val="000000"/>
                </a:solidFill>
                <a:latin typeface="Courier New" panose="02070309020205020404" pitchFamily="49" charset="0"/>
              </a:rPr>
              <a:t> </a:t>
            </a:r>
            <a:r>
              <a:rPr lang="en-US" altLang="zh-CN" sz="2000" dirty="0" err="1">
                <a:solidFill>
                  <a:srgbClr val="8000FF"/>
                </a:solidFill>
                <a:latin typeface="Courier New" panose="02070309020205020404" pitchFamily="49" charset="0"/>
              </a:rPr>
              <a:t>int</a:t>
            </a:r>
            <a:r>
              <a:rPr lang="en-US" altLang="zh-CN" sz="2000" dirty="0">
                <a:solidFill>
                  <a:srgbClr val="000000"/>
                </a:solidFill>
                <a:latin typeface="Courier New" panose="02070309020205020404" pitchFamily="49" charset="0"/>
              </a:rPr>
              <a:t> options</a:t>
            </a:r>
            <a:r>
              <a:rPr lang="en-US" altLang="zh-CN" sz="2000" b="1" dirty="0">
                <a:solidFill>
                  <a:srgbClr val="000080"/>
                </a:solidFill>
                <a:latin typeface="Courier New" panose="02070309020205020404" pitchFamily="49" charset="0"/>
              </a:rPr>
              <a:t>;</a:t>
            </a:r>
            <a:r>
              <a:rPr lang="en-US" altLang="zh-CN" sz="2000" dirty="0">
                <a:solidFill>
                  <a:srgbClr val="000000"/>
                </a:solidFill>
                <a:latin typeface="Courier New" panose="02070309020205020404" pitchFamily="49" charset="0"/>
              </a:rPr>
              <a:t> </a:t>
            </a:r>
            <a:r>
              <a:rPr lang="en-US" altLang="zh-CN" sz="2000" dirty="0">
                <a:solidFill>
                  <a:srgbClr val="008000"/>
                </a:solidFill>
                <a:latin typeface="Courier New" panose="02070309020205020404" pitchFamily="49" charset="0"/>
              </a:rPr>
              <a:t>/* </a:t>
            </a:r>
            <a:r>
              <a:rPr lang="en-US" altLang="zh-CN" sz="2000" dirty="0" err="1">
                <a:solidFill>
                  <a:srgbClr val="008000"/>
                </a:solidFill>
                <a:latin typeface="Courier New" panose="02070309020205020404" pitchFamily="49" charset="0"/>
              </a:rPr>
              <a:t>VacuumOption</a:t>
            </a:r>
            <a:r>
              <a:rPr lang="en-US" altLang="zh-CN" sz="2000" dirty="0">
                <a:solidFill>
                  <a:srgbClr val="008000"/>
                </a:solidFill>
                <a:latin typeface="Courier New" panose="02070309020205020404" pitchFamily="49" charset="0"/>
              </a:rPr>
              <a:t> </a:t>
            </a:r>
            <a:r>
              <a:rPr lang="zh-CN" altLang="en-US" sz="2000" dirty="0">
                <a:solidFill>
                  <a:srgbClr val="008000"/>
                </a:solidFill>
                <a:latin typeface="Courier New" panose="02070309020205020404" pitchFamily="49" charset="0"/>
              </a:rPr>
              <a:t>掩码位*</a:t>
            </a:r>
            <a:r>
              <a:rPr lang="en-US" altLang="zh-CN" sz="2000" dirty="0">
                <a:solidFill>
                  <a:srgbClr val="008000"/>
                </a:solidFill>
                <a:latin typeface="Courier New" panose="02070309020205020404" pitchFamily="49" charset="0"/>
              </a:rPr>
              <a:t>/</a:t>
            </a:r>
            <a:r>
              <a:rPr lang="zh-CN" altLang="en-US" sz="2000" dirty="0">
                <a:solidFill>
                  <a:srgbClr val="000000"/>
                </a:solidFill>
                <a:latin typeface="Courier New" panose="02070309020205020404" pitchFamily="49" charset="0"/>
              </a:rPr>
              <a:t> </a:t>
            </a:r>
            <a:endParaRPr lang="en-US" altLang="zh-CN" sz="2000" dirty="0" smtClean="0">
              <a:solidFill>
                <a:srgbClr val="000000"/>
              </a:solidFill>
              <a:latin typeface="Courier New" panose="02070309020205020404" pitchFamily="49" charset="0"/>
            </a:endParaRPr>
          </a:p>
          <a:p>
            <a:pPr marL="342900" indent="-342900">
              <a:buFont typeface="Arial" panose="020B0604020202020204" pitchFamily="34" charset="0"/>
              <a:buChar char="•"/>
            </a:pPr>
            <a:r>
              <a:rPr lang="en-US" altLang="zh-CN" sz="2000" dirty="0" err="1" smtClean="0">
                <a:solidFill>
                  <a:srgbClr val="8000FF"/>
                </a:solidFill>
                <a:latin typeface="Courier New" panose="02070309020205020404" pitchFamily="49" charset="0"/>
              </a:rPr>
              <a:t>int</a:t>
            </a:r>
            <a:r>
              <a:rPr lang="en-US" altLang="zh-CN" sz="2000" dirty="0" smtClean="0">
                <a:solidFill>
                  <a:srgbClr val="000000"/>
                </a:solidFill>
                <a:latin typeface="Courier New" panose="02070309020205020404" pitchFamily="49" charset="0"/>
              </a:rPr>
              <a:t> </a:t>
            </a:r>
            <a:r>
              <a:rPr lang="en-US" altLang="zh-CN" sz="2000" dirty="0" err="1">
                <a:solidFill>
                  <a:srgbClr val="000000"/>
                </a:solidFill>
                <a:latin typeface="Courier New" panose="02070309020205020404" pitchFamily="49" charset="0"/>
              </a:rPr>
              <a:t>freeze_min_age</a:t>
            </a:r>
            <a:r>
              <a:rPr lang="en-US" altLang="zh-CN" sz="2000" b="1" dirty="0">
                <a:solidFill>
                  <a:srgbClr val="000080"/>
                </a:solidFill>
                <a:latin typeface="Courier New" panose="02070309020205020404" pitchFamily="49" charset="0"/>
              </a:rPr>
              <a:t>;</a:t>
            </a:r>
            <a:r>
              <a:rPr lang="en-US" altLang="zh-CN" sz="2000" dirty="0">
                <a:solidFill>
                  <a:srgbClr val="000000"/>
                </a:solidFill>
                <a:latin typeface="Courier New" panose="02070309020205020404" pitchFamily="49" charset="0"/>
              </a:rPr>
              <a:t> </a:t>
            </a:r>
            <a:r>
              <a:rPr lang="en-US" altLang="zh-CN" sz="2000" dirty="0">
                <a:solidFill>
                  <a:srgbClr val="008000"/>
                </a:solidFill>
                <a:latin typeface="Courier New" panose="02070309020205020404" pitchFamily="49" charset="0"/>
              </a:rPr>
              <a:t>/* </a:t>
            </a:r>
            <a:r>
              <a:rPr lang="zh-CN" altLang="en-US" sz="2000" dirty="0">
                <a:solidFill>
                  <a:srgbClr val="008000"/>
                </a:solidFill>
                <a:latin typeface="Courier New" panose="02070309020205020404" pitchFamily="49" charset="0"/>
              </a:rPr>
              <a:t>最小冻结</a:t>
            </a:r>
            <a:r>
              <a:rPr lang="en-US" altLang="zh-CN" sz="2000" dirty="0">
                <a:solidFill>
                  <a:srgbClr val="008000"/>
                </a:solidFill>
                <a:latin typeface="Courier New" panose="02070309020205020404" pitchFamily="49" charset="0"/>
              </a:rPr>
              <a:t>age,</a:t>
            </a:r>
            <a:r>
              <a:rPr lang="zh-CN" altLang="en-US" sz="2000" dirty="0">
                <a:solidFill>
                  <a:srgbClr val="008000"/>
                </a:solidFill>
                <a:latin typeface="Courier New" panose="02070309020205020404" pitchFamily="49" charset="0"/>
              </a:rPr>
              <a:t>默认为</a:t>
            </a:r>
            <a:r>
              <a:rPr lang="en-US" altLang="zh-CN" sz="2000" dirty="0">
                <a:solidFill>
                  <a:srgbClr val="008000"/>
                </a:solidFill>
                <a:latin typeface="Courier New" panose="02070309020205020404" pitchFamily="49" charset="0"/>
              </a:rPr>
              <a:t>-1 */</a:t>
            </a:r>
            <a:r>
              <a:rPr lang="zh-CN" altLang="en-US" sz="2000" dirty="0">
                <a:solidFill>
                  <a:srgbClr val="000000"/>
                </a:solidFill>
                <a:latin typeface="Courier New" panose="02070309020205020404" pitchFamily="49" charset="0"/>
              </a:rPr>
              <a:t> </a:t>
            </a:r>
            <a:endParaRPr lang="en-US" altLang="zh-CN" sz="2000" dirty="0" smtClean="0">
              <a:solidFill>
                <a:srgbClr val="000000"/>
              </a:solidFill>
              <a:latin typeface="Courier New" panose="02070309020205020404" pitchFamily="49" charset="0"/>
            </a:endParaRPr>
          </a:p>
          <a:p>
            <a:pPr marL="342900" indent="-342900">
              <a:buFont typeface="Arial" panose="020B0604020202020204" pitchFamily="34" charset="0"/>
              <a:buChar char="•"/>
            </a:pPr>
            <a:r>
              <a:rPr lang="en-US" altLang="zh-CN" sz="2000" dirty="0" err="1" smtClean="0">
                <a:solidFill>
                  <a:srgbClr val="8000FF"/>
                </a:solidFill>
                <a:latin typeface="Courier New" panose="02070309020205020404" pitchFamily="49" charset="0"/>
              </a:rPr>
              <a:t>int</a:t>
            </a:r>
            <a:r>
              <a:rPr lang="en-US" altLang="zh-CN" sz="2000" dirty="0" smtClean="0">
                <a:solidFill>
                  <a:srgbClr val="000000"/>
                </a:solidFill>
                <a:latin typeface="Courier New" panose="02070309020205020404" pitchFamily="49" charset="0"/>
              </a:rPr>
              <a:t> </a:t>
            </a:r>
            <a:r>
              <a:rPr lang="en-US" altLang="zh-CN" sz="2000" dirty="0" err="1">
                <a:solidFill>
                  <a:srgbClr val="000000"/>
                </a:solidFill>
                <a:latin typeface="Courier New" panose="02070309020205020404" pitchFamily="49" charset="0"/>
              </a:rPr>
              <a:t>freeze_table_age</a:t>
            </a:r>
            <a:r>
              <a:rPr lang="en-US" altLang="zh-CN" sz="2000" b="1" dirty="0">
                <a:solidFill>
                  <a:srgbClr val="000080"/>
                </a:solidFill>
                <a:latin typeface="Courier New" panose="02070309020205020404" pitchFamily="49" charset="0"/>
              </a:rPr>
              <a:t>;</a:t>
            </a:r>
            <a:r>
              <a:rPr lang="en-US" altLang="zh-CN" sz="2000" dirty="0">
                <a:solidFill>
                  <a:srgbClr val="000000"/>
                </a:solidFill>
                <a:latin typeface="Courier New" panose="02070309020205020404" pitchFamily="49" charset="0"/>
              </a:rPr>
              <a:t> </a:t>
            </a:r>
            <a:r>
              <a:rPr lang="en-US" altLang="zh-CN" sz="2000" dirty="0">
                <a:solidFill>
                  <a:srgbClr val="008000"/>
                </a:solidFill>
                <a:latin typeface="Courier New" panose="02070309020205020404" pitchFamily="49" charset="0"/>
              </a:rPr>
              <a:t>/* </a:t>
            </a:r>
            <a:r>
              <a:rPr lang="zh-CN" altLang="en-US" sz="2000" dirty="0">
                <a:solidFill>
                  <a:srgbClr val="008000"/>
                </a:solidFill>
                <a:latin typeface="Courier New" panose="02070309020205020404" pitchFamily="49" charset="0"/>
              </a:rPr>
              <a:t>扫描整个表的</a:t>
            </a:r>
            <a:r>
              <a:rPr lang="en-US" altLang="zh-CN" sz="2000" dirty="0">
                <a:solidFill>
                  <a:srgbClr val="008000"/>
                </a:solidFill>
                <a:latin typeface="Courier New" panose="02070309020205020404" pitchFamily="49" charset="0"/>
              </a:rPr>
              <a:t>age */</a:t>
            </a:r>
            <a:r>
              <a:rPr lang="en-US" altLang="zh-CN" sz="2000" dirty="0">
                <a:solidFill>
                  <a:srgbClr val="000000"/>
                </a:solidFill>
                <a:latin typeface="Courier New" panose="02070309020205020404" pitchFamily="49" charset="0"/>
              </a:rPr>
              <a:t> </a:t>
            </a:r>
            <a:endParaRPr lang="en-US" altLang="zh-CN" sz="2000" dirty="0" smtClean="0">
              <a:solidFill>
                <a:srgbClr val="000000"/>
              </a:solidFill>
              <a:latin typeface="Courier New" panose="02070309020205020404" pitchFamily="49" charset="0"/>
            </a:endParaRPr>
          </a:p>
          <a:p>
            <a:pPr marL="342900" indent="-342900">
              <a:buFont typeface="Arial" panose="020B0604020202020204" pitchFamily="34" charset="0"/>
              <a:buChar char="•"/>
            </a:pPr>
            <a:r>
              <a:rPr lang="en-US" altLang="zh-CN" sz="2000" dirty="0" err="1" smtClean="0">
                <a:solidFill>
                  <a:srgbClr val="8000FF"/>
                </a:solidFill>
                <a:latin typeface="Courier New" panose="02070309020205020404" pitchFamily="49" charset="0"/>
              </a:rPr>
              <a:t>int</a:t>
            </a:r>
            <a:r>
              <a:rPr lang="en-US" altLang="zh-CN" sz="2000" dirty="0" smtClean="0">
                <a:solidFill>
                  <a:srgbClr val="000000"/>
                </a:solidFill>
                <a:latin typeface="Courier New" panose="02070309020205020404" pitchFamily="49" charset="0"/>
              </a:rPr>
              <a:t> </a:t>
            </a:r>
            <a:r>
              <a:rPr lang="en-US" altLang="zh-CN" sz="2000" dirty="0" err="1">
                <a:solidFill>
                  <a:srgbClr val="000000"/>
                </a:solidFill>
                <a:latin typeface="Courier New" panose="02070309020205020404" pitchFamily="49" charset="0"/>
              </a:rPr>
              <a:t>multixact_freeze_min_age</a:t>
            </a:r>
            <a:r>
              <a:rPr lang="en-US" altLang="zh-CN" sz="2000" b="1" dirty="0">
                <a:solidFill>
                  <a:srgbClr val="000080"/>
                </a:solidFill>
                <a:latin typeface="Courier New" panose="02070309020205020404" pitchFamily="49" charset="0"/>
              </a:rPr>
              <a:t>;</a:t>
            </a:r>
            <a:r>
              <a:rPr lang="en-US" altLang="zh-CN" sz="2000" dirty="0">
                <a:solidFill>
                  <a:srgbClr val="000000"/>
                </a:solidFill>
                <a:latin typeface="Courier New" panose="02070309020205020404" pitchFamily="49" charset="0"/>
              </a:rPr>
              <a:t> </a:t>
            </a:r>
            <a:r>
              <a:rPr lang="en-US" altLang="zh-CN" sz="2000" dirty="0">
                <a:solidFill>
                  <a:srgbClr val="008000"/>
                </a:solidFill>
                <a:latin typeface="Courier New" panose="02070309020205020404" pitchFamily="49" charset="0"/>
              </a:rPr>
              <a:t>/* </a:t>
            </a:r>
            <a:r>
              <a:rPr lang="zh-CN" altLang="en-US" sz="2000" dirty="0">
                <a:solidFill>
                  <a:srgbClr val="008000"/>
                </a:solidFill>
                <a:latin typeface="Courier New" panose="02070309020205020404" pitchFamily="49" charset="0"/>
              </a:rPr>
              <a:t>最小的 </a:t>
            </a:r>
            <a:r>
              <a:rPr lang="en-US" altLang="zh-CN" sz="2000" dirty="0" err="1">
                <a:solidFill>
                  <a:srgbClr val="008000"/>
                </a:solidFill>
                <a:latin typeface="Courier New" panose="02070309020205020404" pitchFamily="49" charset="0"/>
              </a:rPr>
              <a:t>multixact</a:t>
            </a:r>
            <a:r>
              <a:rPr lang="zh-CN" altLang="en-US" sz="2000" dirty="0">
                <a:solidFill>
                  <a:srgbClr val="008000"/>
                </a:solidFill>
                <a:latin typeface="Courier New" panose="02070309020205020404" pitchFamily="49" charset="0"/>
              </a:rPr>
              <a:t>冻结 </a:t>
            </a:r>
            <a:r>
              <a:rPr lang="en-US" altLang="zh-CN" sz="2000" dirty="0">
                <a:solidFill>
                  <a:srgbClr val="008000"/>
                </a:solidFill>
                <a:latin typeface="Courier New" panose="02070309020205020404" pitchFamily="49" charset="0"/>
              </a:rPr>
              <a:t>age,</a:t>
            </a:r>
            <a:r>
              <a:rPr lang="zh-CN" altLang="en-US" sz="2000" dirty="0">
                <a:solidFill>
                  <a:srgbClr val="008000"/>
                </a:solidFill>
                <a:latin typeface="Courier New" panose="02070309020205020404" pitchFamily="49" charset="0"/>
              </a:rPr>
              <a:t>默认使用</a:t>
            </a:r>
            <a:r>
              <a:rPr lang="en-US" altLang="zh-CN" sz="2000" dirty="0">
                <a:solidFill>
                  <a:srgbClr val="008000"/>
                </a:solidFill>
                <a:latin typeface="Courier New" panose="02070309020205020404" pitchFamily="49" charset="0"/>
              </a:rPr>
              <a:t>-1 */</a:t>
            </a:r>
            <a:r>
              <a:rPr lang="zh-CN" altLang="en-US" sz="2000" dirty="0">
                <a:solidFill>
                  <a:srgbClr val="000000"/>
                </a:solidFill>
                <a:latin typeface="Courier New" panose="02070309020205020404" pitchFamily="49" charset="0"/>
              </a:rPr>
              <a:t> </a:t>
            </a:r>
            <a:endParaRPr lang="en-US" altLang="zh-CN" sz="2000" dirty="0" smtClean="0">
              <a:solidFill>
                <a:srgbClr val="000000"/>
              </a:solidFill>
              <a:latin typeface="Courier New" panose="02070309020205020404" pitchFamily="49" charset="0"/>
            </a:endParaRPr>
          </a:p>
          <a:p>
            <a:pPr marL="342900" indent="-342900">
              <a:buFont typeface="Arial" panose="020B0604020202020204" pitchFamily="34" charset="0"/>
              <a:buChar char="•"/>
            </a:pPr>
            <a:r>
              <a:rPr lang="en-US" altLang="zh-CN" sz="2000" dirty="0" err="1" smtClean="0">
                <a:solidFill>
                  <a:srgbClr val="8000FF"/>
                </a:solidFill>
                <a:latin typeface="Courier New" panose="02070309020205020404" pitchFamily="49" charset="0"/>
              </a:rPr>
              <a:t>int</a:t>
            </a:r>
            <a:r>
              <a:rPr lang="en-US" altLang="zh-CN" sz="2000" dirty="0" smtClean="0">
                <a:solidFill>
                  <a:srgbClr val="000000"/>
                </a:solidFill>
                <a:latin typeface="Courier New" panose="02070309020205020404" pitchFamily="49" charset="0"/>
              </a:rPr>
              <a:t> </a:t>
            </a:r>
            <a:r>
              <a:rPr lang="en-US" altLang="zh-CN" sz="2000" dirty="0" err="1">
                <a:solidFill>
                  <a:srgbClr val="000000"/>
                </a:solidFill>
                <a:latin typeface="Courier New" panose="02070309020205020404" pitchFamily="49" charset="0"/>
              </a:rPr>
              <a:t>multixact_freeze_table_age</a:t>
            </a:r>
            <a:r>
              <a:rPr lang="en-US" altLang="zh-CN" sz="2000" b="1" dirty="0">
                <a:solidFill>
                  <a:srgbClr val="000080"/>
                </a:solidFill>
                <a:latin typeface="Courier New" panose="02070309020205020404" pitchFamily="49" charset="0"/>
              </a:rPr>
              <a:t>;</a:t>
            </a:r>
            <a:r>
              <a:rPr lang="en-US" altLang="zh-CN" sz="2000" dirty="0">
                <a:solidFill>
                  <a:srgbClr val="000000"/>
                </a:solidFill>
                <a:latin typeface="Courier New" panose="02070309020205020404" pitchFamily="49" charset="0"/>
              </a:rPr>
              <a:t> </a:t>
            </a:r>
            <a:r>
              <a:rPr lang="en-US" altLang="zh-CN" sz="2000" dirty="0">
                <a:solidFill>
                  <a:srgbClr val="008000"/>
                </a:solidFill>
                <a:latin typeface="Courier New" panose="02070309020205020404" pitchFamily="49" charset="0"/>
              </a:rPr>
              <a:t>/* </a:t>
            </a:r>
            <a:r>
              <a:rPr lang="zh-CN" altLang="en-US" sz="2000" dirty="0">
                <a:solidFill>
                  <a:srgbClr val="008000"/>
                </a:solidFill>
                <a:latin typeface="Courier New" panose="02070309020205020404" pitchFamily="49" charset="0"/>
              </a:rPr>
              <a:t>扫描整个表的</a:t>
            </a:r>
            <a:r>
              <a:rPr lang="en-US" altLang="zh-CN" sz="2000" dirty="0" err="1">
                <a:solidFill>
                  <a:srgbClr val="008000"/>
                </a:solidFill>
                <a:latin typeface="Courier New" panose="02070309020205020404" pitchFamily="49" charset="0"/>
              </a:rPr>
              <a:t>multixact</a:t>
            </a:r>
            <a:r>
              <a:rPr lang="en-US" altLang="zh-CN" sz="2000" dirty="0">
                <a:solidFill>
                  <a:srgbClr val="008000"/>
                </a:solidFill>
                <a:latin typeface="Courier New" panose="02070309020205020404" pitchFamily="49" charset="0"/>
              </a:rPr>
              <a:t> age */</a:t>
            </a:r>
            <a:r>
              <a:rPr lang="en-US" altLang="zh-CN" sz="2000" dirty="0">
                <a:solidFill>
                  <a:srgbClr val="000000"/>
                </a:solidFill>
                <a:latin typeface="Courier New" panose="02070309020205020404" pitchFamily="49" charset="0"/>
              </a:rPr>
              <a:t> </a:t>
            </a:r>
            <a:endParaRPr lang="en-US" altLang="zh-CN" sz="2000" dirty="0" smtClean="0">
              <a:solidFill>
                <a:srgbClr val="000000"/>
              </a:solidFill>
              <a:latin typeface="Courier New" panose="02070309020205020404" pitchFamily="49" charset="0"/>
            </a:endParaRPr>
          </a:p>
          <a:p>
            <a:pPr marL="342900" indent="-342900">
              <a:buFont typeface="Arial" panose="020B0604020202020204" pitchFamily="34" charset="0"/>
              <a:buChar char="•"/>
            </a:pPr>
            <a:r>
              <a:rPr lang="en-US" altLang="zh-CN" sz="2000" dirty="0" smtClean="0">
                <a:solidFill>
                  <a:srgbClr val="8000FF"/>
                </a:solidFill>
                <a:latin typeface="Courier New" panose="02070309020205020404" pitchFamily="49" charset="0"/>
              </a:rPr>
              <a:t>bool</a:t>
            </a:r>
            <a:r>
              <a:rPr lang="en-US" altLang="zh-CN" sz="2000" dirty="0" smtClean="0">
                <a:solidFill>
                  <a:srgbClr val="000000"/>
                </a:solidFill>
                <a:latin typeface="Courier New" panose="02070309020205020404" pitchFamily="49" charset="0"/>
              </a:rPr>
              <a:t> </a:t>
            </a:r>
            <a:r>
              <a:rPr lang="en-US" altLang="zh-CN" sz="2000" dirty="0" err="1">
                <a:solidFill>
                  <a:srgbClr val="000000"/>
                </a:solidFill>
                <a:latin typeface="Courier New" panose="02070309020205020404" pitchFamily="49" charset="0"/>
              </a:rPr>
              <a:t>is_wraparound</a:t>
            </a:r>
            <a:r>
              <a:rPr lang="en-US" altLang="zh-CN" sz="2000" b="1" dirty="0">
                <a:solidFill>
                  <a:srgbClr val="000080"/>
                </a:solidFill>
                <a:latin typeface="Courier New" panose="02070309020205020404" pitchFamily="49" charset="0"/>
              </a:rPr>
              <a:t>;</a:t>
            </a:r>
            <a:r>
              <a:rPr lang="en-US" altLang="zh-CN" sz="2000" dirty="0">
                <a:solidFill>
                  <a:srgbClr val="000000"/>
                </a:solidFill>
                <a:latin typeface="Courier New" panose="02070309020205020404" pitchFamily="49" charset="0"/>
              </a:rPr>
              <a:t> </a:t>
            </a:r>
            <a:r>
              <a:rPr lang="en-US" altLang="zh-CN" sz="2000" dirty="0">
                <a:solidFill>
                  <a:srgbClr val="008000"/>
                </a:solidFill>
                <a:latin typeface="Courier New" panose="02070309020205020404" pitchFamily="49" charset="0"/>
              </a:rPr>
              <a:t>/* </a:t>
            </a:r>
            <a:r>
              <a:rPr lang="zh-CN" altLang="en-US" sz="2000" dirty="0">
                <a:solidFill>
                  <a:srgbClr val="008000"/>
                </a:solidFill>
                <a:latin typeface="Courier New" panose="02070309020205020404" pitchFamily="49" charset="0"/>
              </a:rPr>
              <a:t>对于 </a:t>
            </a:r>
            <a:r>
              <a:rPr lang="en-US" altLang="zh-CN" sz="2000" dirty="0">
                <a:solidFill>
                  <a:srgbClr val="008000"/>
                </a:solidFill>
                <a:latin typeface="Courier New" panose="02070309020205020404" pitchFamily="49" charset="0"/>
              </a:rPr>
              <a:t>for-wraparound </a:t>
            </a:r>
            <a:r>
              <a:rPr lang="zh-CN" altLang="en-US" sz="2000" dirty="0">
                <a:solidFill>
                  <a:srgbClr val="008000"/>
                </a:solidFill>
                <a:latin typeface="Courier New" panose="02070309020205020404" pitchFamily="49" charset="0"/>
              </a:rPr>
              <a:t>强制</a:t>
            </a:r>
            <a:r>
              <a:rPr lang="en-US" altLang="zh-CN" sz="2000" dirty="0">
                <a:solidFill>
                  <a:srgbClr val="008000"/>
                </a:solidFill>
                <a:latin typeface="Courier New" panose="02070309020205020404" pitchFamily="49" charset="0"/>
              </a:rPr>
              <a:t>vacuum */</a:t>
            </a:r>
            <a:r>
              <a:rPr lang="en-US" altLang="zh-CN" sz="2000" dirty="0">
                <a:solidFill>
                  <a:srgbClr val="000000"/>
                </a:solidFill>
                <a:latin typeface="Courier New" panose="02070309020205020404" pitchFamily="49" charset="0"/>
              </a:rPr>
              <a:t> </a:t>
            </a:r>
            <a:endParaRPr lang="en-US" altLang="zh-CN" sz="2000" dirty="0" smtClean="0">
              <a:solidFill>
                <a:srgbClr val="000000"/>
              </a:solidFill>
              <a:latin typeface="Courier New" panose="02070309020205020404" pitchFamily="49" charset="0"/>
            </a:endParaRPr>
          </a:p>
          <a:p>
            <a:pPr marL="342900" indent="-342900">
              <a:buFont typeface="Arial" panose="020B0604020202020204" pitchFamily="34" charset="0"/>
              <a:buChar char="•"/>
            </a:pPr>
            <a:r>
              <a:rPr lang="en-US" altLang="zh-CN" sz="2000" dirty="0" err="1" smtClean="0">
                <a:solidFill>
                  <a:srgbClr val="8000FF"/>
                </a:solidFill>
                <a:latin typeface="Courier New" panose="02070309020205020404" pitchFamily="49" charset="0"/>
              </a:rPr>
              <a:t>int</a:t>
            </a:r>
            <a:r>
              <a:rPr lang="en-US" altLang="zh-CN" sz="2000" dirty="0" smtClean="0">
                <a:solidFill>
                  <a:srgbClr val="000000"/>
                </a:solidFill>
                <a:latin typeface="Courier New" panose="02070309020205020404" pitchFamily="49" charset="0"/>
              </a:rPr>
              <a:t> </a:t>
            </a:r>
            <a:r>
              <a:rPr lang="en-US" altLang="zh-CN" sz="2000" dirty="0" err="1">
                <a:solidFill>
                  <a:srgbClr val="000000"/>
                </a:solidFill>
                <a:latin typeface="Courier New" panose="02070309020205020404" pitchFamily="49" charset="0"/>
              </a:rPr>
              <a:t>log_min_duration</a:t>
            </a:r>
            <a:r>
              <a:rPr lang="en-US" altLang="zh-CN" sz="2000" b="1" dirty="0">
                <a:solidFill>
                  <a:srgbClr val="000080"/>
                </a:solidFill>
                <a:latin typeface="Courier New" panose="02070309020205020404" pitchFamily="49" charset="0"/>
              </a:rPr>
              <a:t>;</a:t>
            </a:r>
            <a:r>
              <a:rPr lang="en-US" altLang="zh-CN" sz="2000" dirty="0">
                <a:solidFill>
                  <a:srgbClr val="000000"/>
                </a:solidFill>
                <a:latin typeface="Courier New" panose="02070309020205020404" pitchFamily="49" charset="0"/>
              </a:rPr>
              <a:t> </a:t>
            </a:r>
            <a:r>
              <a:rPr lang="en-US" altLang="zh-CN" sz="2000" dirty="0">
                <a:solidFill>
                  <a:srgbClr val="008000"/>
                </a:solidFill>
                <a:latin typeface="Courier New" panose="02070309020205020404" pitchFamily="49" charset="0"/>
              </a:rPr>
              <a:t>/* </a:t>
            </a:r>
            <a:r>
              <a:rPr lang="zh-CN" altLang="en-US" sz="2000" dirty="0">
                <a:solidFill>
                  <a:srgbClr val="008000"/>
                </a:solidFill>
                <a:latin typeface="Courier New" panose="02070309020205020404" pitchFamily="49" charset="0"/>
              </a:rPr>
              <a:t>输出执行时间以</a:t>
            </a:r>
            <a:r>
              <a:rPr lang="en-US" altLang="zh-CN" sz="2000" dirty="0" err="1">
                <a:solidFill>
                  <a:srgbClr val="008000"/>
                </a:solidFill>
                <a:latin typeface="Courier New" panose="02070309020205020404" pitchFamily="49" charset="0"/>
              </a:rPr>
              <a:t>ms</a:t>
            </a:r>
            <a:r>
              <a:rPr lang="zh-CN" altLang="en-US" sz="2000" dirty="0">
                <a:solidFill>
                  <a:srgbClr val="008000"/>
                </a:solidFill>
                <a:latin typeface="Courier New" panose="02070309020205020404" pitchFamily="49" charset="0"/>
              </a:rPr>
              <a:t>为单位</a:t>
            </a:r>
            <a:r>
              <a:rPr lang="en-US" altLang="zh-CN" sz="2000" dirty="0">
                <a:solidFill>
                  <a:srgbClr val="008000"/>
                </a:solidFill>
                <a:latin typeface="Courier New" panose="02070309020205020404" pitchFamily="49" charset="0"/>
              </a:rPr>
              <a:t>, </a:t>
            </a:r>
            <a:r>
              <a:rPr lang="zh-CN" altLang="en-US" sz="2000" dirty="0">
                <a:solidFill>
                  <a:srgbClr val="008000"/>
                </a:solidFill>
                <a:latin typeface="Courier New" panose="02070309020205020404" pitchFamily="49" charset="0"/>
              </a:rPr>
              <a:t>默认为</a:t>
            </a:r>
            <a:r>
              <a:rPr lang="en-US" altLang="zh-CN" sz="2000" dirty="0">
                <a:solidFill>
                  <a:srgbClr val="008000"/>
                </a:solidFill>
                <a:latin typeface="Courier New" panose="02070309020205020404" pitchFamily="49" charset="0"/>
              </a:rPr>
              <a:t>-1*/</a:t>
            </a:r>
            <a:r>
              <a:rPr lang="zh-CN" altLang="en-US" sz="2000" dirty="0">
                <a:solidFill>
                  <a:srgbClr val="000000"/>
                </a:solidFill>
                <a:latin typeface="Courier New" panose="02070309020205020404" pitchFamily="49" charset="0"/>
              </a:rPr>
              <a:t> </a:t>
            </a:r>
            <a:endParaRPr lang="en-US" altLang="zh-CN" sz="2000" dirty="0" smtClean="0">
              <a:solidFill>
                <a:srgbClr val="000000"/>
              </a:solidFill>
              <a:latin typeface="Courier New" panose="02070309020205020404" pitchFamily="49" charset="0"/>
            </a:endParaRPr>
          </a:p>
          <a:p>
            <a:pPr marL="342900" indent="-342900">
              <a:buFont typeface="Arial" panose="020B0604020202020204" pitchFamily="34" charset="0"/>
              <a:buChar char="•"/>
            </a:pPr>
            <a:r>
              <a:rPr lang="en-US" altLang="zh-CN" sz="2000" dirty="0" err="1" smtClean="0">
                <a:solidFill>
                  <a:srgbClr val="000000"/>
                </a:solidFill>
                <a:latin typeface="Courier New" panose="02070309020205020404" pitchFamily="49" charset="0"/>
              </a:rPr>
              <a:t>VacOptTernaryValue</a:t>
            </a:r>
            <a:r>
              <a:rPr lang="en-US" altLang="zh-CN" sz="2000" dirty="0" smtClean="0">
                <a:solidFill>
                  <a:srgbClr val="000000"/>
                </a:solidFill>
                <a:latin typeface="Courier New" panose="02070309020205020404" pitchFamily="49" charset="0"/>
              </a:rPr>
              <a:t> </a:t>
            </a:r>
            <a:r>
              <a:rPr lang="en-US" altLang="zh-CN" sz="2000" dirty="0" err="1">
                <a:solidFill>
                  <a:srgbClr val="000000"/>
                </a:solidFill>
                <a:latin typeface="Courier New" panose="02070309020205020404" pitchFamily="49" charset="0"/>
              </a:rPr>
              <a:t>index_cleanup</a:t>
            </a:r>
            <a:r>
              <a:rPr lang="en-US" altLang="zh-CN" sz="2000" b="1" dirty="0">
                <a:solidFill>
                  <a:srgbClr val="000080"/>
                </a:solidFill>
                <a:latin typeface="Courier New" panose="02070309020205020404" pitchFamily="49" charset="0"/>
              </a:rPr>
              <a:t>;</a:t>
            </a:r>
            <a:r>
              <a:rPr lang="en-US" altLang="zh-CN" sz="2000" dirty="0">
                <a:solidFill>
                  <a:srgbClr val="000000"/>
                </a:solidFill>
                <a:latin typeface="Courier New" panose="02070309020205020404" pitchFamily="49" charset="0"/>
              </a:rPr>
              <a:t> </a:t>
            </a:r>
            <a:r>
              <a:rPr lang="en-US" altLang="zh-CN" sz="2000" dirty="0">
                <a:solidFill>
                  <a:srgbClr val="008000"/>
                </a:solidFill>
                <a:latin typeface="Courier New" panose="02070309020205020404" pitchFamily="49" charset="0"/>
              </a:rPr>
              <a:t>/*</a:t>
            </a:r>
            <a:r>
              <a:rPr lang="zh-CN" altLang="en-US" sz="2000" dirty="0">
                <a:solidFill>
                  <a:srgbClr val="008000"/>
                </a:solidFill>
                <a:latin typeface="Courier New" panose="02070309020205020404" pitchFamily="49" charset="0"/>
              </a:rPr>
              <a:t>索引清理*</a:t>
            </a:r>
            <a:r>
              <a:rPr lang="en-US" altLang="zh-CN" sz="2000" dirty="0">
                <a:solidFill>
                  <a:srgbClr val="008000"/>
                </a:solidFill>
                <a:latin typeface="Courier New" panose="02070309020205020404" pitchFamily="49" charset="0"/>
              </a:rPr>
              <a:t>/</a:t>
            </a:r>
            <a:r>
              <a:rPr lang="zh-CN" altLang="en-US" sz="2000" dirty="0">
                <a:solidFill>
                  <a:srgbClr val="000000"/>
                </a:solidFill>
                <a:latin typeface="Courier New" panose="02070309020205020404" pitchFamily="49" charset="0"/>
              </a:rPr>
              <a:t> </a:t>
            </a:r>
            <a:endParaRPr lang="en-US" altLang="zh-CN" sz="2000" dirty="0" smtClean="0">
              <a:solidFill>
                <a:srgbClr val="000000"/>
              </a:solidFill>
              <a:latin typeface="Courier New" panose="02070309020205020404" pitchFamily="49" charset="0"/>
            </a:endParaRPr>
          </a:p>
          <a:p>
            <a:pPr marL="342900" indent="-342900">
              <a:buFont typeface="Arial" panose="020B0604020202020204" pitchFamily="34" charset="0"/>
              <a:buChar char="•"/>
            </a:pPr>
            <a:r>
              <a:rPr lang="en-US" altLang="zh-CN" sz="2000" dirty="0" err="1" smtClean="0">
                <a:solidFill>
                  <a:srgbClr val="000000"/>
                </a:solidFill>
                <a:latin typeface="Courier New" panose="02070309020205020404" pitchFamily="49" charset="0"/>
              </a:rPr>
              <a:t>VacOptTernaryValue</a:t>
            </a:r>
            <a:r>
              <a:rPr lang="en-US" altLang="zh-CN" sz="2000" dirty="0" smtClean="0">
                <a:solidFill>
                  <a:srgbClr val="000000"/>
                </a:solidFill>
                <a:latin typeface="Courier New" panose="02070309020205020404" pitchFamily="49" charset="0"/>
              </a:rPr>
              <a:t> </a:t>
            </a:r>
            <a:r>
              <a:rPr lang="en-US" altLang="zh-CN" sz="2000" dirty="0">
                <a:solidFill>
                  <a:srgbClr val="000000"/>
                </a:solidFill>
                <a:latin typeface="Courier New" panose="02070309020205020404" pitchFamily="49" charset="0"/>
              </a:rPr>
              <a:t>truncate</a:t>
            </a:r>
            <a:r>
              <a:rPr lang="en-US" altLang="zh-CN" sz="2000" b="1" dirty="0">
                <a:solidFill>
                  <a:srgbClr val="000080"/>
                </a:solidFill>
                <a:latin typeface="Courier New" panose="02070309020205020404" pitchFamily="49" charset="0"/>
              </a:rPr>
              <a:t>;</a:t>
            </a:r>
            <a:r>
              <a:rPr lang="en-US" altLang="zh-CN" sz="2000" dirty="0">
                <a:solidFill>
                  <a:srgbClr val="000000"/>
                </a:solidFill>
                <a:latin typeface="Courier New" panose="02070309020205020404" pitchFamily="49" charset="0"/>
              </a:rPr>
              <a:t> </a:t>
            </a:r>
            <a:r>
              <a:rPr lang="en-US" altLang="zh-CN" sz="2000" dirty="0">
                <a:solidFill>
                  <a:srgbClr val="008000"/>
                </a:solidFill>
                <a:latin typeface="Courier New" panose="02070309020205020404" pitchFamily="49" charset="0"/>
              </a:rPr>
              <a:t>/* Truncate</a:t>
            </a:r>
            <a:r>
              <a:rPr lang="zh-CN" altLang="en-US" sz="2000" dirty="0">
                <a:solidFill>
                  <a:srgbClr val="008000"/>
                </a:solidFill>
                <a:latin typeface="Courier New" panose="02070309020205020404" pitchFamily="49" charset="0"/>
              </a:rPr>
              <a:t>末尾空页*</a:t>
            </a:r>
            <a:r>
              <a:rPr lang="en-US" altLang="zh-CN" sz="2000" dirty="0">
                <a:solidFill>
                  <a:srgbClr val="008000"/>
                </a:solidFill>
                <a:latin typeface="Courier New" panose="02070309020205020404" pitchFamily="49" charset="0"/>
              </a:rPr>
              <a:t>/</a:t>
            </a:r>
            <a:r>
              <a:rPr lang="zh-CN" altLang="en-US" sz="2000" dirty="0">
                <a:solidFill>
                  <a:srgbClr val="000000"/>
                </a:solidFill>
                <a:latin typeface="Courier New" panose="02070309020205020404" pitchFamily="49" charset="0"/>
              </a:rPr>
              <a:t> </a:t>
            </a:r>
            <a:endParaRPr lang="en-US" altLang="zh-CN" sz="2000" dirty="0" smtClean="0">
              <a:solidFill>
                <a:srgbClr val="000000"/>
              </a:solidFill>
              <a:latin typeface="Courier New" panose="02070309020205020404" pitchFamily="49" charset="0"/>
            </a:endParaRPr>
          </a:p>
          <a:p>
            <a:pPr marL="342900" indent="-342900">
              <a:buFont typeface="Arial" panose="020B0604020202020204" pitchFamily="34" charset="0"/>
              <a:buChar char="•"/>
            </a:pPr>
            <a:r>
              <a:rPr lang="en-US" altLang="zh-CN" sz="2000" b="1" dirty="0" smtClean="0">
                <a:solidFill>
                  <a:srgbClr val="000080"/>
                </a:solidFill>
                <a:latin typeface="Courier New" panose="02070309020205020404" pitchFamily="49" charset="0"/>
              </a:rPr>
              <a:t>}</a:t>
            </a:r>
            <a:r>
              <a:rPr lang="zh-CN" altLang="en-US" sz="2000" dirty="0" smtClean="0">
                <a:solidFill>
                  <a:srgbClr val="000000"/>
                </a:solidFill>
                <a:latin typeface="Courier New" panose="02070309020205020404" pitchFamily="49" charset="0"/>
              </a:rPr>
              <a:t> </a:t>
            </a:r>
            <a:r>
              <a:rPr lang="en-US" altLang="zh-CN" sz="2000" dirty="0" err="1">
                <a:solidFill>
                  <a:srgbClr val="000000"/>
                </a:solidFill>
                <a:latin typeface="Courier New" panose="02070309020205020404" pitchFamily="49" charset="0"/>
              </a:rPr>
              <a:t>VacuumParams</a:t>
            </a:r>
            <a:r>
              <a:rPr lang="en-US" altLang="zh-CN" sz="2000" b="1" dirty="0">
                <a:solidFill>
                  <a:srgbClr val="000080"/>
                </a:solidFill>
                <a:latin typeface="Courier New" panose="02070309020205020404" pitchFamily="49" charset="0"/>
              </a:rPr>
              <a:t>;</a:t>
            </a:r>
            <a:r>
              <a:rPr lang="en-US" altLang="zh-CN" sz="2000" dirty="0">
                <a:solidFill>
                  <a:srgbClr val="000000"/>
                </a:solidFill>
                <a:latin typeface="Courier New" panose="02070309020205020404" pitchFamily="49" charset="0"/>
              </a:rPr>
              <a:t> </a:t>
            </a:r>
            <a:endParaRPr lang="en-US" altLang="zh-CN" sz="2000" dirty="0">
              <a:effectLst/>
            </a:endParaRPr>
          </a:p>
        </p:txBody>
      </p:sp>
    </p:spTree>
    <p:extLst>
      <p:ext uri="{BB962C8B-B14F-4D97-AF65-F5344CB8AC3E}">
        <p14:creationId xmlns:p14="http://schemas.microsoft.com/office/powerpoint/2010/main" val="193050883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044860" y="1446904"/>
            <a:ext cx="10230262" cy="632353"/>
          </a:xfrm>
          <a:prstGeom prst="rect">
            <a:avLst/>
          </a:prstGeom>
          <a:noFill/>
        </p:spPr>
        <p:txBody>
          <a:bodyPr wrap="square" rtlCol="0">
            <a:spAutoFit/>
          </a:bodyPr>
          <a:lstStyle/>
          <a:p>
            <a:pPr>
              <a:lnSpc>
                <a:spcPct val="120000"/>
              </a:lnSpc>
            </a:pPr>
            <a:r>
              <a:rPr lang="en-US" altLang="zh-CN" sz="3200" b="1" dirty="0" smtClean="0">
                <a:latin typeface="+mj-lt"/>
                <a:ea typeface="+mj-ea"/>
              </a:rPr>
              <a:t>VACUUM </a:t>
            </a:r>
            <a:r>
              <a:rPr lang="zh-CN" altLang="en-US" sz="3200" b="1" dirty="0" smtClean="0">
                <a:latin typeface="+mj-lt"/>
                <a:ea typeface="+mj-ea"/>
              </a:rPr>
              <a:t>清理</a:t>
            </a:r>
            <a:endParaRPr lang="zh-CN" altLang="en-US" sz="3200" b="1" dirty="0">
              <a:latin typeface="+mj-lt"/>
              <a:ea typeface="+mj-ea"/>
            </a:endParaRPr>
          </a:p>
        </p:txBody>
      </p:sp>
      <p:sp>
        <p:nvSpPr>
          <p:cNvPr id="18" name="内容占位符 7">
            <a:extLst>
              <a:ext uri="{FF2B5EF4-FFF2-40B4-BE49-F238E27FC236}">
                <a16:creationId xmlns="" xmlns:a16="http://schemas.microsoft.com/office/drawing/2014/main" id="{2070191C-4093-409C-8FD5-7369A79637AD}"/>
              </a:ext>
            </a:extLst>
          </p:cNvPr>
          <p:cNvSpPr txBox="1">
            <a:spLocks/>
          </p:cNvSpPr>
          <p:nvPr/>
        </p:nvSpPr>
        <p:spPr>
          <a:xfrm>
            <a:off x="1044861" y="2106667"/>
            <a:ext cx="10230262" cy="3736080"/>
          </a:xfrm>
          <a:prstGeom prst="rect">
            <a:avLst/>
          </a:prstGeom>
        </p:spPr>
        <p:txBody>
          <a:bodyPr vert="horz" lIns="91440" tIns="45720" rIns="91440" bIns="45720" rtlCol="0">
            <a:normAutofit/>
          </a:bodyPr>
          <a:lstStyle>
            <a:lvl1pPr marL="0" indent="0" algn="l" defTabSz="914354"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smtClean="0">
                <a:effectLst/>
              </a:rPr>
              <a:t>主要通过</a:t>
            </a:r>
            <a:r>
              <a:rPr lang="en-US" altLang="zh-CN" sz="2000" dirty="0" smtClean="0">
                <a:effectLst/>
              </a:rPr>
              <a:t>vacuum </a:t>
            </a:r>
            <a:r>
              <a:rPr lang="zh-CN" altLang="en-US" sz="2000" dirty="0" smtClean="0">
                <a:effectLst/>
              </a:rPr>
              <a:t>函数实现，实现过程如下</a:t>
            </a:r>
            <a:endParaRPr lang="en-US" altLang="zh-CN" sz="2000" dirty="0" smtClean="0">
              <a:effectLst/>
            </a:endParaRPr>
          </a:p>
          <a:p>
            <a:endParaRPr lang="en-US" altLang="zh-CN" sz="2000" dirty="0">
              <a:effectLst/>
            </a:endParaRPr>
          </a:p>
        </p:txBody>
      </p:sp>
      <p:sp>
        <p:nvSpPr>
          <p:cNvPr id="3" name="流程图: 终止 2"/>
          <p:cNvSpPr/>
          <p:nvPr/>
        </p:nvSpPr>
        <p:spPr>
          <a:xfrm>
            <a:off x="1044860" y="2532184"/>
            <a:ext cx="1134208" cy="342900"/>
          </a:xfrm>
          <a:prstGeom prst="flowChartTerminator">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mn-ea"/>
              </a:rPr>
              <a:t>开始</a:t>
            </a:r>
            <a:endParaRPr lang="zh-CN" altLang="en-US" dirty="0">
              <a:solidFill>
                <a:schemeClr val="tx1"/>
              </a:solidFill>
              <a:latin typeface="+mn-ea"/>
            </a:endParaRPr>
          </a:p>
        </p:txBody>
      </p:sp>
      <p:cxnSp>
        <p:nvCxnSpPr>
          <p:cNvPr id="5" name="直接箭头连接符 4"/>
          <p:cNvCxnSpPr/>
          <p:nvPr/>
        </p:nvCxnSpPr>
        <p:spPr>
          <a:xfrm>
            <a:off x="2179068" y="2703634"/>
            <a:ext cx="5289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2708031" y="2453054"/>
            <a:ext cx="1134207" cy="56270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预处理</a:t>
            </a:r>
            <a:endParaRPr lang="zh-CN" altLang="en-US" dirty="0">
              <a:solidFill>
                <a:schemeClr val="tx1"/>
              </a:solidFill>
            </a:endParaRPr>
          </a:p>
        </p:txBody>
      </p:sp>
      <p:sp>
        <p:nvSpPr>
          <p:cNvPr id="9" name="矩形 8"/>
          <p:cNvSpPr/>
          <p:nvPr/>
        </p:nvSpPr>
        <p:spPr>
          <a:xfrm>
            <a:off x="4451839" y="2453054"/>
            <a:ext cx="1134207" cy="56270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获取链表</a:t>
            </a:r>
            <a:endParaRPr lang="zh-CN" altLang="en-US" dirty="0">
              <a:solidFill>
                <a:schemeClr val="tx1"/>
              </a:solidFill>
            </a:endParaRPr>
          </a:p>
        </p:txBody>
      </p:sp>
      <p:cxnSp>
        <p:nvCxnSpPr>
          <p:cNvPr id="10" name="直接箭头连接符 9"/>
          <p:cNvCxnSpPr>
            <a:endCxn id="9" idx="1"/>
          </p:cNvCxnSpPr>
          <p:nvPr/>
        </p:nvCxnSpPr>
        <p:spPr>
          <a:xfrm>
            <a:off x="3842238" y="2734408"/>
            <a:ext cx="6096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流程图: 决策 7"/>
          <p:cNvSpPr/>
          <p:nvPr/>
        </p:nvSpPr>
        <p:spPr>
          <a:xfrm>
            <a:off x="6195647" y="2360734"/>
            <a:ext cx="1559168" cy="685799"/>
          </a:xfrm>
          <a:prstGeom prst="flowChartDecision">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smtClean="0">
                <a:solidFill>
                  <a:schemeClr val="tx1"/>
                </a:solidFill>
              </a:rPr>
              <a:t>最后一张表</a:t>
            </a:r>
            <a:endParaRPr lang="zh-CN" altLang="en-US" sz="900" dirty="0">
              <a:solidFill>
                <a:schemeClr val="tx1"/>
              </a:solidFill>
            </a:endParaRPr>
          </a:p>
        </p:txBody>
      </p:sp>
      <p:cxnSp>
        <p:nvCxnSpPr>
          <p:cNvPr id="13" name="直接箭头连接符 12"/>
          <p:cNvCxnSpPr/>
          <p:nvPr/>
        </p:nvCxnSpPr>
        <p:spPr>
          <a:xfrm>
            <a:off x="5586046" y="2703634"/>
            <a:ext cx="6096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7754815" y="2703634"/>
            <a:ext cx="6096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流程图: 终止 14"/>
          <p:cNvSpPr/>
          <p:nvPr/>
        </p:nvSpPr>
        <p:spPr>
          <a:xfrm>
            <a:off x="8351268" y="2532183"/>
            <a:ext cx="1134208" cy="342900"/>
          </a:xfrm>
          <a:prstGeom prst="flowChartTerminator">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mn-ea"/>
              </a:rPr>
              <a:t>结束</a:t>
            </a:r>
            <a:endParaRPr lang="zh-CN" altLang="en-US" dirty="0">
              <a:solidFill>
                <a:schemeClr val="tx1"/>
              </a:solidFill>
              <a:latin typeface="+mn-ea"/>
            </a:endParaRPr>
          </a:p>
        </p:txBody>
      </p:sp>
      <p:sp>
        <p:nvSpPr>
          <p:cNvPr id="11" name="矩形 10"/>
          <p:cNvSpPr/>
          <p:nvPr/>
        </p:nvSpPr>
        <p:spPr>
          <a:xfrm>
            <a:off x="7849822" y="2360734"/>
            <a:ext cx="406438" cy="2696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是</a:t>
            </a:r>
            <a:endParaRPr lang="zh-CN" altLang="en-US" dirty="0">
              <a:solidFill>
                <a:schemeClr val="tx1"/>
              </a:solidFill>
            </a:endParaRPr>
          </a:p>
        </p:txBody>
      </p:sp>
      <p:cxnSp>
        <p:nvCxnSpPr>
          <p:cNvPr id="19" name="直接箭头连接符 18"/>
          <p:cNvCxnSpPr/>
          <p:nvPr/>
        </p:nvCxnSpPr>
        <p:spPr>
          <a:xfrm>
            <a:off x="6975231" y="3046533"/>
            <a:ext cx="0" cy="5407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7036777" y="3182068"/>
            <a:ext cx="406438" cy="2696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否</a:t>
            </a:r>
            <a:endParaRPr lang="zh-CN" altLang="en-US" dirty="0">
              <a:solidFill>
                <a:schemeClr val="tx1"/>
              </a:solidFill>
            </a:endParaRPr>
          </a:p>
        </p:txBody>
      </p:sp>
      <p:sp>
        <p:nvSpPr>
          <p:cNvPr id="21" name="矩形 20"/>
          <p:cNvSpPr/>
          <p:nvPr/>
        </p:nvSpPr>
        <p:spPr>
          <a:xfrm>
            <a:off x="3717681" y="3600577"/>
            <a:ext cx="6515100" cy="56270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调用</a:t>
            </a:r>
            <a:r>
              <a:rPr lang="en-US" altLang="zh-CN" dirty="0" err="1" smtClean="0">
                <a:solidFill>
                  <a:schemeClr val="tx1"/>
                </a:solidFill>
              </a:rPr>
              <a:t>Vacuum_rel</a:t>
            </a:r>
            <a:r>
              <a:rPr lang="zh-CN" altLang="en-US" dirty="0" smtClean="0">
                <a:solidFill>
                  <a:schemeClr val="tx1"/>
                </a:solidFill>
              </a:rPr>
              <a:t>，如果有可选</a:t>
            </a:r>
            <a:r>
              <a:rPr lang="en-US" altLang="zh-CN" dirty="0" smtClean="0">
                <a:solidFill>
                  <a:schemeClr val="tx1"/>
                </a:solidFill>
              </a:rPr>
              <a:t>ANALYZE</a:t>
            </a:r>
            <a:r>
              <a:rPr lang="zh-CN" altLang="en-US" dirty="0" smtClean="0">
                <a:solidFill>
                  <a:schemeClr val="tx1"/>
                </a:solidFill>
              </a:rPr>
              <a:t>，还需要对表清理后更新统计信息</a:t>
            </a:r>
            <a:endParaRPr lang="zh-CN" altLang="en-US" dirty="0">
              <a:solidFill>
                <a:schemeClr val="tx1"/>
              </a:solidFill>
            </a:endParaRPr>
          </a:p>
        </p:txBody>
      </p:sp>
      <p:cxnSp>
        <p:nvCxnSpPr>
          <p:cNvPr id="22" name="直接箭头连接符 21"/>
          <p:cNvCxnSpPr/>
          <p:nvPr/>
        </p:nvCxnSpPr>
        <p:spPr>
          <a:xfrm flipH="1">
            <a:off x="3031922" y="3882515"/>
            <a:ext cx="6857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1897715" y="3606338"/>
            <a:ext cx="1134207" cy="56270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加锁</a:t>
            </a:r>
            <a:endParaRPr lang="zh-CN" altLang="en-US" dirty="0">
              <a:solidFill>
                <a:schemeClr val="tx1"/>
              </a:solidFill>
            </a:endParaRPr>
          </a:p>
        </p:txBody>
      </p:sp>
      <p:cxnSp>
        <p:nvCxnSpPr>
          <p:cNvPr id="24" name="直接箭头连接符 23"/>
          <p:cNvCxnSpPr/>
          <p:nvPr/>
        </p:nvCxnSpPr>
        <p:spPr>
          <a:xfrm>
            <a:off x="2379805" y="4164271"/>
            <a:ext cx="0" cy="595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1897715" y="4754445"/>
            <a:ext cx="1134207" cy="56270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权限检查</a:t>
            </a:r>
            <a:endParaRPr lang="zh-CN" altLang="en-US" dirty="0">
              <a:solidFill>
                <a:schemeClr val="tx1"/>
              </a:solidFill>
            </a:endParaRPr>
          </a:p>
        </p:txBody>
      </p:sp>
      <p:cxnSp>
        <p:nvCxnSpPr>
          <p:cNvPr id="28" name="直接箭头连接符 27"/>
          <p:cNvCxnSpPr/>
          <p:nvPr/>
        </p:nvCxnSpPr>
        <p:spPr>
          <a:xfrm>
            <a:off x="3031921" y="5029453"/>
            <a:ext cx="685759" cy="10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3717680" y="4778873"/>
            <a:ext cx="1592874" cy="56270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是否需要清理</a:t>
            </a:r>
            <a:endParaRPr lang="zh-CN" altLang="en-US" dirty="0">
              <a:solidFill>
                <a:schemeClr val="tx1"/>
              </a:solidFill>
            </a:endParaRPr>
          </a:p>
        </p:txBody>
      </p:sp>
      <p:cxnSp>
        <p:nvCxnSpPr>
          <p:cNvPr id="32" name="直接箭头连接符 31"/>
          <p:cNvCxnSpPr/>
          <p:nvPr/>
        </p:nvCxnSpPr>
        <p:spPr>
          <a:xfrm flipV="1">
            <a:off x="5316395" y="5061249"/>
            <a:ext cx="679917" cy="4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流程图: 决策 33"/>
          <p:cNvSpPr/>
          <p:nvPr/>
        </p:nvSpPr>
        <p:spPr>
          <a:xfrm>
            <a:off x="5996312" y="4720914"/>
            <a:ext cx="1559168" cy="685799"/>
          </a:xfrm>
          <a:prstGeom prst="flowChartDecision">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需要</a:t>
            </a:r>
            <a:endParaRPr lang="zh-CN" altLang="en-US" dirty="0">
              <a:solidFill>
                <a:schemeClr val="tx1"/>
              </a:solidFill>
            </a:endParaRPr>
          </a:p>
        </p:txBody>
      </p:sp>
      <p:cxnSp>
        <p:nvCxnSpPr>
          <p:cNvPr id="35" name="直接箭头连接符 34"/>
          <p:cNvCxnSpPr/>
          <p:nvPr/>
        </p:nvCxnSpPr>
        <p:spPr>
          <a:xfrm flipV="1">
            <a:off x="7516175" y="5071577"/>
            <a:ext cx="679917" cy="4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8196092" y="4790223"/>
            <a:ext cx="2152454" cy="56270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调用</a:t>
            </a:r>
            <a:r>
              <a:rPr lang="en-US" altLang="zh-CN" dirty="0" err="1" smtClean="0">
                <a:solidFill>
                  <a:schemeClr val="tx1"/>
                </a:solidFill>
              </a:rPr>
              <a:t>vacuum_rel</a:t>
            </a:r>
            <a:r>
              <a:rPr lang="en-US" altLang="zh-CN" dirty="0" smtClean="0">
                <a:solidFill>
                  <a:schemeClr val="tx1"/>
                </a:solidFill>
              </a:rPr>
              <a:t> </a:t>
            </a:r>
          </a:p>
          <a:p>
            <a:pPr algn="ctr"/>
            <a:r>
              <a:rPr lang="en-US" altLang="zh-CN" dirty="0" err="1" smtClean="0">
                <a:solidFill>
                  <a:schemeClr val="tx1"/>
                </a:solidFill>
              </a:rPr>
              <a:t>heap_vacuum_rel</a:t>
            </a:r>
            <a:endParaRPr lang="zh-CN" altLang="en-US" dirty="0">
              <a:solidFill>
                <a:schemeClr val="tx1"/>
              </a:solidFill>
            </a:endParaRPr>
          </a:p>
        </p:txBody>
      </p:sp>
    </p:spTree>
    <p:extLst>
      <p:ext uri="{BB962C8B-B14F-4D97-AF65-F5344CB8AC3E}">
        <p14:creationId xmlns:p14="http://schemas.microsoft.com/office/powerpoint/2010/main" val="17169125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044860" y="1446904"/>
            <a:ext cx="10230262" cy="632353"/>
          </a:xfrm>
          <a:prstGeom prst="rect">
            <a:avLst/>
          </a:prstGeom>
          <a:noFill/>
        </p:spPr>
        <p:txBody>
          <a:bodyPr wrap="square" rtlCol="0">
            <a:spAutoFit/>
          </a:bodyPr>
          <a:lstStyle/>
          <a:p>
            <a:pPr>
              <a:lnSpc>
                <a:spcPct val="120000"/>
              </a:lnSpc>
            </a:pPr>
            <a:r>
              <a:rPr lang="en-US" altLang="zh-CN" sz="3200" b="1" dirty="0" smtClean="0">
                <a:latin typeface="+mj-lt"/>
                <a:ea typeface="+mj-ea"/>
              </a:rPr>
              <a:t>VACUUM </a:t>
            </a:r>
            <a:r>
              <a:rPr lang="zh-CN" altLang="en-US" sz="3200" b="1" dirty="0" smtClean="0">
                <a:latin typeface="+mj-lt"/>
                <a:ea typeface="+mj-ea"/>
              </a:rPr>
              <a:t>源码解读</a:t>
            </a:r>
            <a:endParaRPr lang="zh-CN" altLang="en-US" sz="3200" b="1" dirty="0">
              <a:latin typeface="+mj-lt"/>
              <a:ea typeface="+mj-ea"/>
            </a:endParaRPr>
          </a:p>
        </p:txBody>
      </p:sp>
      <p:sp>
        <p:nvSpPr>
          <p:cNvPr id="18" name="内容占位符 7">
            <a:extLst>
              <a:ext uri="{FF2B5EF4-FFF2-40B4-BE49-F238E27FC236}">
                <a16:creationId xmlns="" xmlns:a16="http://schemas.microsoft.com/office/drawing/2014/main" id="{2070191C-4093-409C-8FD5-7369A79637AD}"/>
              </a:ext>
            </a:extLst>
          </p:cNvPr>
          <p:cNvSpPr txBox="1">
            <a:spLocks/>
          </p:cNvSpPr>
          <p:nvPr/>
        </p:nvSpPr>
        <p:spPr>
          <a:xfrm>
            <a:off x="1044861" y="2106667"/>
            <a:ext cx="10230262" cy="3736080"/>
          </a:xfrm>
          <a:prstGeom prst="rect">
            <a:avLst/>
          </a:prstGeom>
        </p:spPr>
        <p:txBody>
          <a:bodyPr vert="horz" lIns="91440" tIns="45720" rIns="91440" bIns="45720" rtlCol="0">
            <a:normAutofit/>
          </a:bodyPr>
          <a:lstStyle>
            <a:lvl1pPr marL="0" indent="0" algn="l" defTabSz="914354"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457200"/>
            <a:r>
              <a:rPr lang="zh-CN" altLang="en-US" sz="2000" dirty="0" smtClean="0">
                <a:effectLst/>
              </a:rPr>
              <a:t>通过上面流程图可以看出，</a:t>
            </a:r>
            <a:r>
              <a:rPr lang="en-US" altLang="zh-CN" sz="2000" dirty="0" smtClean="0">
                <a:effectLst/>
              </a:rPr>
              <a:t>VACUUM </a:t>
            </a:r>
            <a:r>
              <a:rPr lang="zh-CN" altLang="en-US" sz="2000" dirty="0" smtClean="0">
                <a:effectLst/>
              </a:rPr>
              <a:t>会使用两种方式进行清理表，</a:t>
            </a:r>
            <a:r>
              <a:rPr lang="en-US" altLang="zh-CN" sz="2000" dirty="0" smtClean="0">
                <a:effectLst/>
              </a:rPr>
              <a:t>lazy vacuum </a:t>
            </a:r>
            <a:r>
              <a:rPr lang="zh-CN" altLang="en-US" sz="2000" dirty="0" smtClean="0">
                <a:effectLst/>
              </a:rPr>
              <a:t>和 </a:t>
            </a:r>
            <a:r>
              <a:rPr lang="en-US" altLang="zh-CN" sz="2000" dirty="0" smtClean="0"/>
              <a:t>full vacuum</a:t>
            </a:r>
            <a:r>
              <a:rPr lang="zh-CN" altLang="en-US" sz="2000" dirty="0" smtClean="0"/>
              <a:t>。实际上</a:t>
            </a:r>
            <a:r>
              <a:rPr lang="en-US" altLang="zh-CN" sz="2000" dirty="0" smtClean="0"/>
              <a:t>lazy vacuum </a:t>
            </a:r>
            <a:r>
              <a:rPr lang="zh-CN" altLang="en-US" sz="2000" dirty="0" smtClean="0"/>
              <a:t>仅仅标记碎片为可用，以便于新数据重用该空间，并且不会回收空闲空间给操作系统，因此文件不会变小，这种操作可以在并发情况下进行。而</a:t>
            </a:r>
            <a:r>
              <a:rPr lang="en-US" altLang="zh-CN" sz="2000" dirty="0" smtClean="0"/>
              <a:t> full vacuum </a:t>
            </a:r>
            <a:r>
              <a:rPr lang="zh-CN" altLang="en-US" sz="2000" dirty="0" smtClean="0"/>
              <a:t>则将会使用激进的方式来回收碎片空间。通过</a:t>
            </a:r>
            <a:r>
              <a:rPr lang="en-US" altLang="zh-CN" sz="2000" dirty="0" smtClean="0"/>
              <a:t>VACUUM FULL </a:t>
            </a:r>
            <a:r>
              <a:rPr lang="zh-CN" altLang="en-US" sz="2000" dirty="0" smtClean="0"/>
              <a:t>回收的空间都立即返还给操作系统。但是在进行</a:t>
            </a:r>
            <a:r>
              <a:rPr lang="en-US" altLang="zh-CN" sz="2000" dirty="0" smtClean="0"/>
              <a:t>VACUUM FULL </a:t>
            </a:r>
            <a:r>
              <a:rPr lang="zh-CN" altLang="en-US" sz="2000" dirty="0" smtClean="0"/>
              <a:t>操作时需要加排他锁，因此不能并发进行。</a:t>
            </a:r>
            <a:endParaRPr lang="en-US" altLang="zh-CN" sz="2000" dirty="0">
              <a:effectLst/>
            </a:endParaRPr>
          </a:p>
        </p:txBody>
      </p:sp>
    </p:spTree>
    <p:extLst>
      <p:ext uri="{BB962C8B-B14F-4D97-AF65-F5344CB8AC3E}">
        <p14:creationId xmlns:p14="http://schemas.microsoft.com/office/powerpoint/2010/main" val="3368209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044860" y="1446904"/>
            <a:ext cx="10230262" cy="683264"/>
          </a:xfrm>
          <a:prstGeom prst="rect">
            <a:avLst/>
          </a:prstGeom>
          <a:noFill/>
        </p:spPr>
        <p:txBody>
          <a:bodyPr wrap="square" rtlCol="0">
            <a:spAutoFit/>
          </a:bodyPr>
          <a:lstStyle/>
          <a:p>
            <a:pPr>
              <a:lnSpc>
                <a:spcPct val="120000"/>
              </a:lnSpc>
            </a:pPr>
            <a:r>
              <a:rPr lang="en-US" altLang="zh-CN" sz="3200" b="1" dirty="0" smtClean="0">
                <a:latin typeface="+mj-lt"/>
                <a:ea typeface="+mj-ea"/>
              </a:rPr>
              <a:t>VACUUM </a:t>
            </a:r>
            <a:r>
              <a:rPr lang="zh-CN" altLang="en-US" sz="3200" b="1" dirty="0" smtClean="0">
                <a:latin typeface="+mj-lt"/>
                <a:ea typeface="+mj-ea"/>
              </a:rPr>
              <a:t>源码解读</a:t>
            </a:r>
            <a:r>
              <a:rPr lang="en-US" altLang="zh-CN" sz="3200" b="1" dirty="0" smtClean="0">
                <a:latin typeface="+mj-lt"/>
                <a:ea typeface="+mj-ea"/>
              </a:rPr>
              <a:t>——lazy VACUUM</a:t>
            </a:r>
            <a:endParaRPr lang="zh-CN" altLang="en-US" sz="3200" b="1" dirty="0">
              <a:latin typeface="+mj-lt"/>
              <a:ea typeface="+mj-ea"/>
            </a:endParaRPr>
          </a:p>
        </p:txBody>
      </p:sp>
      <p:sp>
        <p:nvSpPr>
          <p:cNvPr id="18" name="内容占位符 7">
            <a:extLst>
              <a:ext uri="{FF2B5EF4-FFF2-40B4-BE49-F238E27FC236}">
                <a16:creationId xmlns="" xmlns:a16="http://schemas.microsoft.com/office/drawing/2014/main" id="{2070191C-4093-409C-8FD5-7369A79637AD}"/>
              </a:ext>
            </a:extLst>
          </p:cNvPr>
          <p:cNvSpPr txBox="1">
            <a:spLocks/>
          </p:cNvSpPr>
          <p:nvPr/>
        </p:nvSpPr>
        <p:spPr>
          <a:xfrm>
            <a:off x="1044861" y="2106667"/>
            <a:ext cx="10230262" cy="3736080"/>
          </a:xfrm>
          <a:prstGeom prst="rect">
            <a:avLst/>
          </a:prstGeom>
        </p:spPr>
        <p:txBody>
          <a:bodyPr vert="horz" lIns="91440" tIns="45720" rIns="91440" bIns="45720" rtlCol="0">
            <a:normAutofit/>
          </a:bodyPr>
          <a:lstStyle>
            <a:lvl1pPr marL="0" indent="0" algn="l" defTabSz="914354"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dirty="0" smtClean="0"/>
              <a:t>Lazy VACUUM </a:t>
            </a:r>
            <a:r>
              <a:rPr lang="zh-CN" altLang="en-US" sz="2000" dirty="0" smtClean="0"/>
              <a:t>在</a:t>
            </a:r>
            <a:r>
              <a:rPr lang="en-US" altLang="zh-CN" sz="2000" dirty="0" smtClean="0"/>
              <a:t>12</a:t>
            </a:r>
            <a:r>
              <a:rPr lang="zh-CN" altLang="en-US" sz="2000" dirty="0" smtClean="0"/>
              <a:t>版本以前使用函数 </a:t>
            </a:r>
            <a:r>
              <a:rPr lang="en-US" altLang="zh-CN" sz="2000" dirty="0" err="1" smtClean="0"/>
              <a:t>lazy_vacuum_rel</a:t>
            </a:r>
            <a:r>
              <a:rPr lang="zh-CN" altLang="en-US" sz="2000" dirty="0" smtClean="0"/>
              <a:t>，在</a:t>
            </a:r>
            <a:r>
              <a:rPr lang="en-US" altLang="zh-CN" sz="2000" dirty="0" smtClean="0"/>
              <a:t>12</a:t>
            </a:r>
            <a:r>
              <a:rPr lang="zh-CN" altLang="en-US" sz="2000" dirty="0" smtClean="0"/>
              <a:t>版本以后已经被更名为</a:t>
            </a:r>
            <a:r>
              <a:rPr lang="en-US" altLang="zh-CN" sz="2000" dirty="0" err="1" smtClean="0"/>
              <a:t>heap_vacuum_rel</a:t>
            </a:r>
            <a:r>
              <a:rPr lang="zh-CN" altLang="en-US" sz="2000" dirty="0" smtClean="0"/>
              <a:t>函数</a:t>
            </a:r>
            <a:endParaRPr lang="en-US" altLang="zh-CN" sz="2000" dirty="0" smtClean="0"/>
          </a:p>
          <a:p>
            <a:r>
              <a:rPr lang="en-US" altLang="zh-CN" sz="2000" dirty="0" err="1" smtClean="0"/>
              <a:t>heap_vacuum_rel</a:t>
            </a:r>
            <a:r>
              <a:rPr lang="en-US" altLang="zh-CN" sz="2000" dirty="0" smtClean="0"/>
              <a:t> </a:t>
            </a:r>
            <a:r>
              <a:rPr lang="zh-CN" altLang="en-US" sz="2000" dirty="0" smtClean="0"/>
              <a:t>函数用来在一个堆关系表上执行</a:t>
            </a:r>
            <a:r>
              <a:rPr lang="en-US" altLang="zh-CN" sz="2000" dirty="0" smtClean="0"/>
              <a:t>VACUUM</a:t>
            </a:r>
            <a:r>
              <a:rPr lang="zh-CN" altLang="en-US" sz="2000" dirty="0" smtClean="0"/>
              <a:t>，以清理索引元组和更新表页面和页面元组统计信息。</a:t>
            </a:r>
            <a:endParaRPr lang="en-US" altLang="zh-CN" sz="2000" dirty="0" smtClean="0"/>
          </a:p>
          <a:p>
            <a:r>
              <a:rPr lang="zh-CN" altLang="en-US" sz="2000" dirty="0" smtClean="0"/>
              <a:t>函数参数如下：</a:t>
            </a:r>
            <a:endParaRPr lang="en-US" altLang="zh-CN" sz="2000" dirty="0" smtClean="0"/>
          </a:p>
          <a:p>
            <a:r>
              <a:rPr lang="en-US" altLang="zh-CN" sz="2000" dirty="0" err="1">
                <a:solidFill>
                  <a:srgbClr val="000000"/>
                </a:solidFill>
                <a:latin typeface="Courier New" panose="02070309020205020404" pitchFamily="49" charset="0"/>
              </a:rPr>
              <a:t>heap_vacuum_rel</a:t>
            </a:r>
            <a:r>
              <a:rPr lang="en-US" altLang="zh-CN" sz="2000" b="1" dirty="0">
                <a:solidFill>
                  <a:srgbClr val="000080"/>
                </a:solidFill>
                <a:latin typeface="Courier New" panose="02070309020205020404" pitchFamily="49" charset="0"/>
              </a:rPr>
              <a:t>(</a:t>
            </a:r>
            <a:r>
              <a:rPr lang="en-US" altLang="zh-CN" sz="2000" dirty="0">
                <a:solidFill>
                  <a:srgbClr val="000000"/>
                </a:solidFill>
                <a:latin typeface="Courier New" panose="02070309020205020404" pitchFamily="49" charset="0"/>
              </a:rPr>
              <a:t>Relation </a:t>
            </a:r>
            <a:r>
              <a:rPr lang="en-US" altLang="zh-CN" sz="2000" dirty="0" err="1">
                <a:solidFill>
                  <a:srgbClr val="000000"/>
                </a:solidFill>
                <a:latin typeface="Courier New" panose="02070309020205020404" pitchFamily="49" charset="0"/>
              </a:rPr>
              <a:t>onerel</a:t>
            </a:r>
            <a:r>
              <a:rPr lang="en-US" altLang="zh-CN" sz="2000" b="1" dirty="0">
                <a:solidFill>
                  <a:srgbClr val="000080"/>
                </a:solidFill>
                <a:latin typeface="Courier New" panose="02070309020205020404" pitchFamily="49" charset="0"/>
              </a:rPr>
              <a:t>,</a:t>
            </a:r>
            <a:r>
              <a:rPr lang="en-US" altLang="zh-CN" sz="2000" dirty="0">
                <a:solidFill>
                  <a:srgbClr val="000000"/>
                </a:solidFill>
                <a:latin typeface="Courier New" panose="02070309020205020404" pitchFamily="49" charset="0"/>
              </a:rPr>
              <a:t> </a:t>
            </a:r>
            <a:r>
              <a:rPr lang="en-US" altLang="zh-CN" sz="2000" dirty="0" err="1">
                <a:solidFill>
                  <a:srgbClr val="000000"/>
                </a:solidFill>
                <a:latin typeface="Courier New" panose="02070309020205020404" pitchFamily="49" charset="0"/>
              </a:rPr>
              <a:t>VacuumParams</a:t>
            </a:r>
            <a:r>
              <a:rPr lang="en-US" altLang="zh-CN" sz="2000" dirty="0">
                <a:solidFill>
                  <a:srgbClr val="000000"/>
                </a:solidFill>
                <a:latin typeface="Courier New" panose="02070309020205020404" pitchFamily="49" charset="0"/>
              </a:rPr>
              <a:t> </a:t>
            </a:r>
            <a:r>
              <a:rPr lang="en-US" altLang="zh-CN" sz="2000" b="1" dirty="0">
                <a:solidFill>
                  <a:srgbClr val="000080"/>
                </a:solidFill>
                <a:latin typeface="Courier New" panose="02070309020205020404" pitchFamily="49" charset="0"/>
              </a:rPr>
              <a:t>*</a:t>
            </a:r>
            <a:r>
              <a:rPr lang="en-US" altLang="zh-CN" sz="2000" dirty="0" err="1">
                <a:solidFill>
                  <a:srgbClr val="000000"/>
                </a:solidFill>
                <a:latin typeface="Courier New" panose="02070309020205020404" pitchFamily="49" charset="0"/>
              </a:rPr>
              <a:t>params</a:t>
            </a:r>
            <a:r>
              <a:rPr lang="en-US" altLang="zh-CN" sz="2000" b="1" dirty="0">
                <a:solidFill>
                  <a:srgbClr val="000080"/>
                </a:solidFill>
                <a:latin typeface="Courier New" panose="02070309020205020404" pitchFamily="49" charset="0"/>
              </a:rPr>
              <a:t>,</a:t>
            </a:r>
            <a:r>
              <a:rPr lang="en-US" altLang="zh-CN" sz="2000" dirty="0">
                <a:solidFill>
                  <a:srgbClr val="000000"/>
                </a:solidFill>
                <a:latin typeface="Courier New" panose="02070309020205020404" pitchFamily="49" charset="0"/>
              </a:rPr>
              <a:t> </a:t>
            </a:r>
            <a:r>
              <a:rPr lang="en-US" altLang="zh-CN" sz="2000" dirty="0" err="1">
                <a:solidFill>
                  <a:srgbClr val="000000"/>
                </a:solidFill>
                <a:latin typeface="Courier New" panose="02070309020205020404" pitchFamily="49" charset="0"/>
              </a:rPr>
              <a:t>BufferAccessStrategy</a:t>
            </a:r>
            <a:r>
              <a:rPr lang="en-US" altLang="zh-CN" sz="2000" dirty="0">
                <a:solidFill>
                  <a:srgbClr val="000000"/>
                </a:solidFill>
                <a:latin typeface="Courier New" panose="02070309020205020404" pitchFamily="49" charset="0"/>
              </a:rPr>
              <a:t> </a:t>
            </a:r>
            <a:r>
              <a:rPr lang="en-US" altLang="zh-CN" sz="2000" dirty="0" err="1">
                <a:solidFill>
                  <a:srgbClr val="000000"/>
                </a:solidFill>
                <a:latin typeface="Courier New" panose="02070309020205020404" pitchFamily="49" charset="0"/>
              </a:rPr>
              <a:t>bstrategy</a:t>
            </a:r>
            <a:r>
              <a:rPr lang="en-US" altLang="zh-CN" sz="2000" b="1" dirty="0">
                <a:solidFill>
                  <a:srgbClr val="000080"/>
                </a:solidFill>
                <a:latin typeface="Courier New" panose="02070309020205020404" pitchFamily="49" charset="0"/>
              </a:rPr>
              <a:t>)</a:t>
            </a:r>
            <a:endParaRPr lang="en-US" altLang="zh-CN" sz="2000" dirty="0"/>
          </a:p>
          <a:p>
            <a:endParaRPr lang="en-US" altLang="zh-CN" sz="2000" dirty="0" smtClean="0"/>
          </a:p>
        </p:txBody>
      </p:sp>
    </p:spTree>
    <p:extLst>
      <p:ext uri="{BB962C8B-B14F-4D97-AF65-F5344CB8AC3E}">
        <p14:creationId xmlns:p14="http://schemas.microsoft.com/office/powerpoint/2010/main" val="42335760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044860" y="1446904"/>
            <a:ext cx="10230262" cy="683264"/>
          </a:xfrm>
          <a:prstGeom prst="rect">
            <a:avLst/>
          </a:prstGeom>
          <a:noFill/>
        </p:spPr>
        <p:txBody>
          <a:bodyPr wrap="square" rtlCol="0">
            <a:spAutoFit/>
          </a:bodyPr>
          <a:lstStyle/>
          <a:p>
            <a:pPr>
              <a:lnSpc>
                <a:spcPct val="120000"/>
              </a:lnSpc>
            </a:pPr>
            <a:r>
              <a:rPr lang="en-US" altLang="zh-CN" sz="3200" b="1" dirty="0" smtClean="0">
                <a:latin typeface="+mj-lt"/>
                <a:ea typeface="+mj-ea"/>
              </a:rPr>
              <a:t>VACUUM </a:t>
            </a:r>
            <a:r>
              <a:rPr lang="zh-CN" altLang="en-US" sz="3200" b="1" dirty="0" smtClean="0">
                <a:latin typeface="+mj-lt"/>
                <a:ea typeface="+mj-ea"/>
              </a:rPr>
              <a:t>源码解读</a:t>
            </a:r>
            <a:r>
              <a:rPr lang="en-US" altLang="zh-CN" sz="3200" b="1" dirty="0" smtClean="0">
                <a:latin typeface="+mj-lt"/>
                <a:ea typeface="+mj-ea"/>
              </a:rPr>
              <a:t>——lazy VACUUM</a:t>
            </a:r>
            <a:endParaRPr lang="zh-CN" altLang="en-US" sz="3200" b="1" dirty="0">
              <a:latin typeface="+mj-lt"/>
              <a:ea typeface="+mj-ea"/>
            </a:endParaRPr>
          </a:p>
        </p:txBody>
      </p:sp>
      <p:sp>
        <p:nvSpPr>
          <p:cNvPr id="18" name="内容占位符 7">
            <a:extLst>
              <a:ext uri="{FF2B5EF4-FFF2-40B4-BE49-F238E27FC236}">
                <a16:creationId xmlns="" xmlns:a16="http://schemas.microsoft.com/office/drawing/2014/main" id="{2070191C-4093-409C-8FD5-7369A79637AD}"/>
              </a:ext>
            </a:extLst>
          </p:cNvPr>
          <p:cNvSpPr txBox="1">
            <a:spLocks/>
          </p:cNvSpPr>
          <p:nvPr/>
        </p:nvSpPr>
        <p:spPr>
          <a:xfrm>
            <a:off x="1044861" y="2106667"/>
            <a:ext cx="10230262" cy="3736080"/>
          </a:xfrm>
          <a:prstGeom prst="rect">
            <a:avLst/>
          </a:prstGeom>
        </p:spPr>
        <p:txBody>
          <a:bodyPr vert="horz" lIns="91440" tIns="45720" rIns="91440" bIns="45720" rtlCol="0">
            <a:normAutofit/>
          </a:bodyPr>
          <a:lstStyle>
            <a:lvl1pPr marL="0" indent="0" algn="l" defTabSz="914354"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dirty="0" smtClean="0"/>
              <a:t>Lazy VACUUM </a:t>
            </a:r>
            <a:r>
              <a:rPr lang="zh-CN" altLang="en-US" sz="2000" dirty="0" smtClean="0"/>
              <a:t>在</a:t>
            </a:r>
            <a:r>
              <a:rPr lang="en-US" altLang="zh-CN" sz="2000" dirty="0" smtClean="0"/>
              <a:t>12</a:t>
            </a:r>
            <a:r>
              <a:rPr lang="zh-CN" altLang="en-US" sz="2000" dirty="0" smtClean="0"/>
              <a:t>版本以前使用函数 </a:t>
            </a:r>
            <a:r>
              <a:rPr lang="en-US" altLang="zh-CN" sz="2000" dirty="0" err="1" smtClean="0"/>
              <a:t>lazy_vacuum_rel</a:t>
            </a:r>
            <a:r>
              <a:rPr lang="zh-CN" altLang="en-US" sz="2000" dirty="0" smtClean="0"/>
              <a:t>，在</a:t>
            </a:r>
            <a:r>
              <a:rPr lang="en-US" altLang="zh-CN" sz="2000" dirty="0" smtClean="0"/>
              <a:t>12</a:t>
            </a:r>
            <a:r>
              <a:rPr lang="zh-CN" altLang="en-US" sz="2000" dirty="0" smtClean="0"/>
              <a:t>版本以后已经被更名为</a:t>
            </a:r>
            <a:r>
              <a:rPr lang="en-US" altLang="zh-CN" sz="2000" dirty="0" err="1" smtClean="0"/>
              <a:t>heap_vacuum_rel</a:t>
            </a:r>
            <a:r>
              <a:rPr lang="zh-CN" altLang="en-US" sz="2000" dirty="0" smtClean="0"/>
              <a:t>函数</a:t>
            </a:r>
            <a:endParaRPr lang="en-US" altLang="zh-CN" sz="2000" dirty="0" smtClean="0"/>
          </a:p>
          <a:p>
            <a:r>
              <a:rPr lang="en-US" altLang="zh-CN" sz="2000" dirty="0" err="1" smtClean="0"/>
              <a:t>heap_vacuum_rel</a:t>
            </a:r>
            <a:r>
              <a:rPr lang="en-US" altLang="zh-CN" sz="2000" dirty="0" smtClean="0"/>
              <a:t> </a:t>
            </a:r>
            <a:r>
              <a:rPr lang="zh-CN" altLang="en-US" sz="2000" dirty="0" smtClean="0"/>
              <a:t>函数用来在一个堆关系表上执行</a:t>
            </a:r>
            <a:r>
              <a:rPr lang="en-US" altLang="zh-CN" sz="2000" dirty="0" smtClean="0"/>
              <a:t>VACUUM</a:t>
            </a:r>
            <a:r>
              <a:rPr lang="zh-CN" altLang="en-US" sz="2000" dirty="0" smtClean="0"/>
              <a:t>，以清理索引元组和更新表页面和页面元组统计信息。</a:t>
            </a:r>
            <a:endParaRPr lang="en-US" altLang="zh-CN" sz="2000" dirty="0" smtClean="0"/>
          </a:p>
          <a:p>
            <a:r>
              <a:rPr lang="zh-CN" altLang="en-US" sz="2000" dirty="0" smtClean="0"/>
              <a:t>函数参数如下：</a:t>
            </a:r>
            <a:endParaRPr lang="en-US" altLang="zh-CN" sz="2000" dirty="0" smtClean="0"/>
          </a:p>
          <a:p>
            <a:r>
              <a:rPr lang="en-US" altLang="zh-CN" sz="2000" dirty="0" err="1">
                <a:solidFill>
                  <a:srgbClr val="000000"/>
                </a:solidFill>
                <a:latin typeface="Courier New" panose="02070309020205020404" pitchFamily="49" charset="0"/>
              </a:rPr>
              <a:t>heap_vacuum_rel</a:t>
            </a:r>
            <a:r>
              <a:rPr lang="en-US" altLang="zh-CN" sz="2000" b="1" dirty="0">
                <a:solidFill>
                  <a:srgbClr val="000080"/>
                </a:solidFill>
                <a:latin typeface="Courier New" panose="02070309020205020404" pitchFamily="49" charset="0"/>
              </a:rPr>
              <a:t>(</a:t>
            </a:r>
            <a:r>
              <a:rPr lang="en-US" altLang="zh-CN" sz="2000" dirty="0">
                <a:solidFill>
                  <a:srgbClr val="000000"/>
                </a:solidFill>
                <a:latin typeface="Courier New" panose="02070309020205020404" pitchFamily="49" charset="0"/>
              </a:rPr>
              <a:t>Relation </a:t>
            </a:r>
            <a:r>
              <a:rPr lang="en-US" altLang="zh-CN" sz="2000" dirty="0" err="1">
                <a:solidFill>
                  <a:srgbClr val="000000"/>
                </a:solidFill>
                <a:latin typeface="Courier New" panose="02070309020205020404" pitchFamily="49" charset="0"/>
              </a:rPr>
              <a:t>onerel</a:t>
            </a:r>
            <a:r>
              <a:rPr lang="en-US" altLang="zh-CN" sz="2000" b="1" dirty="0">
                <a:solidFill>
                  <a:srgbClr val="000080"/>
                </a:solidFill>
                <a:latin typeface="Courier New" panose="02070309020205020404" pitchFamily="49" charset="0"/>
              </a:rPr>
              <a:t>,</a:t>
            </a:r>
            <a:r>
              <a:rPr lang="en-US" altLang="zh-CN" sz="2000" dirty="0">
                <a:solidFill>
                  <a:srgbClr val="000000"/>
                </a:solidFill>
                <a:latin typeface="Courier New" panose="02070309020205020404" pitchFamily="49" charset="0"/>
              </a:rPr>
              <a:t> </a:t>
            </a:r>
            <a:r>
              <a:rPr lang="en-US" altLang="zh-CN" sz="2000" dirty="0" err="1">
                <a:solidFill>
                  <a:srgbClr val="000000"/>
                </a:solidFill>
                <a:latin typeface="Courier New" panose="02070309020205020404" pitchFamily="49" charset="0"/>
              </a:rPr>
              <a:t>VacuumParams</a:t>
            </a:r>
            <a:r>
              <a:rPr lang="en-US" altLang="zh-CN" sz="2000" dirty="0">
                <a:solidFill>
                  <a:srgbClr val="000000"/>
                </a:solidFill>
                <a:latin typeface="Courier New" panose="02070309020205020404" pitchFamily="49" charset="0"/>
              </a:rPr>
              <a:t> </a:t>
            </a:r>
            <a:r>
              <a:rPr lang="en-US" altLang="zh-CN" sz="2000" b="1" dirty="0">
                <a:solidFill>
                  <a:srgbClr val="000080"/>
                </a:solidFill>
                <a:latin typeface="Courier New" panose="02070309020205020404" pitchFamily="49" charset="0"/>
              </a:rPr>
              <a:t>*</a:t>
            </a:r>
            <a:r>
              <a:rPr lang="en-US" altLang="zh-CN" sz="2000" dirty="0" err="1">
                <a:solidFill>
                  <a:srgbClr val="000000"/>
                </a:solidFill>
                <a:latin typeface="Courier New" panose="02070309020205020404" pitchFamily="49" charset="0"/>
              </a:rPr>
              <a:t>params</a:t>
            </a:r>
            <a:r>
              <a:rPr lang="en-US" altLang="zh-CN" sz="2000" b="1" dirty="0">
                <a:solidFill>
                  <a:srgbClr val="000080"/>
                </a:solidFill>
                <a:latin typeface="Courier New" panose="02070309020205020404" pitchFamily="49" charset="0"/>
              </a:rPr>
              <a:t>,</a:t>
            </a:r>
            <a:r>
              <a:rPr lang="en-US" altLang="zh-CN" sz="2000" dirty="0">
                <a:solidFill>
                  <a:srgbClr val="000000"/>
                </a:solidFill>
                <a:latin typeface="Courier New" panose="02070309020205020404" pitchFamily="49" charset="0"/>
              </a:rPr>
              <a:t> </a:t>
            </a:r>
            <a:r>
              <a:rPr lang="en-US" altLang="zh-CN" sz="2000" dirty="0" err="1">
                <a:solidFill>
                  <a:srgbClr val="000000"/>
                </a:solidFill>
                <a:latin typeface="Courier New" panose="02070309020205020404" pitchFamily="49" charset="0"/>
              </a:rPr>
              <a:t>BufferAccessStrategy</a:t>
            </a:r>
            <a:r>
              <a:rPr lang="en-US" altLang="zh-CN" sz="2000" dirty="0">
                <a:solidFill>
                  <a:srgbClr val="000000"/>
                </a:solidFill>
                <a:latin typeface="Courier New" panose="02070309020205020404" pitchFamily="49" charset="0"/>
              </a:rPr>
              <a:t> </a:t>
            </a:r>
            <a:r>
              <a:rPr lang="en-US" altLang="zh-CN" sz="2000" dirty="0" err="1">
                <a:solidFill>
                  <a:srgbClr val="000000"/>
                </a:solidFill>
                <a:latin typeface="Courier New" panose="02070309020205020404" pitchFamily="49" charset="0"/>
              </a:rPr>
              <a:t>bstrategy</a:t>
            </a:r>
            <a:r>
              <a:rPr lang="en-US" altLang="zh-CN" sz="2000" b="1" dirty="0">
                <a:solidFill>
                  <a:srgbClr val="000080"/>
                </a:solidFill>
                <a:latin typeface="Courier New" panose="02070309020205020404" pitchFamily="49" charset="0"/>
              </a:rPr>
              <a:t>)</a:t>
            </a:r>
            <a:endParaRPr lang="en-US" altLang="zh-CN" sz="2000" dirty="0"/>
          </a:p>
          <a:p>
            <a:endParaRPr lang="en-US" altLang="zh-CN" sz="2000" dirty="0" smtClean="0"/>
          </a:p>
        </p:txBody>
      </p:sp>
    </p:spTree>
    <p:extLst>
      <p:ext uri="{BB962C8B-B14F-4D97-AF65-F5344CB8AC3E}">
        <p14:creationId xmlns:p14="http://schemas.microsoft.com/office/powerpoint/2010/main" val="388687119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044860" y="1446904"/>
            <a:ext cx="10230262" cy="683264"/>
          </a:xfrm>
          <a:prstGeom prst="rect">
            <a:avLst/>
          </a:prstGeom>
          <a:noFill/>
        </p:spPr>
        <p:txBody>
          <a:bodyPr wrap="square" rtlCol="0">
            <a:spAutoFit/>
          </a:bodyPr>
          <a:lstStyle/>
          <a:p>
            <a:pPr>
              <a:lnSpc>
                <a:spcPct val="120000"/>
              </a:lnSpc>
            </a:pPr>
            <a:r>
              <a:rPr lang="en-US" altLang="zh-CN" sz="3200" b="1" dirty="0" smtClean="0">
                <a:latin typeface="+mj-lt"/>
                <a:ea typeface="+mj-ea"/>
              </a:rPr>
              <a:t>VACUUM </a:t>
            </a:r>
            <a:r>
              <a:rPr lang="zh-CN" altLang="en-US" sz="3200" b="1" dirty="0" smtClean="0">
                <a:latin typeface="+mj-lt"/>
                <a:ea typeface="+mj-ea"/>
              </a:rPr>
              <a:t>源码解读</a:t>
            </a:r>
            <a:r>
              <a:rPr lang="en-US" altLang="zh-CN" sz="3200" b="1" dirty="0" smtClean="0">
                <a:latin typeface="+mj-lt"/>
                <a:ea typeface="+mj-ea"/>
              </a:rPr>
              <a:t>——lazy VACUUM</a:t>
            </a:r>
            <a:endParaRPr lang="zh-CN" altLang="en-US" sz="3200" b="1" dirty="0">
              <a:latin typeface="+mj-lt"/>
              <a:ea typeface="+mj-ea"/>
            </a:endParaRPr>
          </a:p>
        </p:txBody>
      </p:sp>
      <p:sp>
        <p:nvSpPr>
          <p:cNvPr id="18" name="内容占位符 7">
            <a:extLst>
              <a:ext uri="{FF2B5EF4-FFF2-40B4-BE49-F238E27FC236}">
                <a16:creationId xmlns="" xmlns:a16="http://schemas.microsoft.com/office/drawing/2014/main" id="{2070191C-4093-409C-8FD5-7369A79637AD}"/>
              </a:ext>
            </a:extLst>
          </p:cNvPr>
          <p:cNvSpPr txBox="1">
            <a:spLocks/>
          </p:cNvSpPr>
          <p:nvPr/>
        </p:nvSpPr>
        <p:spPr>
          <a:xfrm>
            <a:off x="1044861" y="2106667"/>
            <a:ext cx="10230262" cy="3736080"/>
          </a:xfrm>
          <a:prstGeom prst="rect">
            <a:avLst/>
          </a:prstGeom>
        </p:spPr>
        <p:txBody>
          <a:bodyPr vert="horz" lIns="91440" tIns="45720" rIns="91440" bIns="45720" rtlCol="0">
            <a:normAutofit/>
          </a:bodyPr>
          <a:lstStyle>
            <a:lvl1pPr marL="0" indent="0" algn="l" defTabSz="914354"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smtClean="0">
                <a:solidFill>
                  <a:srgbClr val="000000"/>
                </a:solidFill>
                <a:latin typeface="Courier New" panose="02070309020205020404" pitchFamily="49" charset="0"/>
              </a:rPr>
              <a:t>执行步骤：</a:t>
            </a:r>
            <a:endParaRPr lang="en-US" altLang="zh-CN" sz="2000" dirty="0" smtClean="0">
              <a:solidFill>
                <a:srgbClr val="000000"/>
              </a:solidFill>
              <a:latin typeface="Courier New" panose="02070309020205020404" pitchFamily="49" charset="0"/>
            </a:endParaRPr>
          </a:p>
          <a:p>
            <a:r>
              <a:rPr lang="en-US" altLang="zh-CN" sz="2000" dirty="0" smtClean="0">
                <a:solidFill>
                  <a:srgbClr val="000000"/>
                </a:solidFill>
                <a:latin typeface="Courier New" panose="02070309020205020404" pitchFamily="49" charset="0"/>
              </a:rPr>
              <a:t>1.</a:t>
            </a:r>
            <a:r>
              <a:rPr lang="zh-CN" altLang="en-US" sz="2000" dirty="0" smtClean="0">
                <a:solidFill>
                  <a:srgbClr val="000000"/>
                </a:solidFill>
                <a:latin typeface="Courier New" panose="02070309020205020404" pitchFamily="49" charset="0"/>
              </a:rPr>
              <a:t>找到对应的关系元组</a:t>
            </a:r>
            <a:endParaRPr lang="en-US" altLang="zh-CN" sz="2000" dirty="0" smtClean="0">
              <a:solidFill>
                <a:srgbClr val="000000"/>
              </a:solidFill>
              <a:latin typeface="Courier New" panose="02070309020205020404" pitchFamily="49" charset="0"/>
            </a:endParaRPr>
          </a:p>
          <a:p>
            <a:endParaRPr lang="en-US" altLang="zh-CN" sz="2000" dirty="0" smtClean="0"/>
          </a:p>
        </p:txBody>
      </p:sp>
      <p:pic>
        <p:nvPicPr>
          <p:cNvPr id="2" name="图片 1"/>
          <p:cNvPicPr>
            <a:picLocks noChangeAspect="1"/>
          </p:cNvPicPr>
          <p:nvPr/>
        </p:nvPicPr>
        <p:blipFill>
          <a:blip r:embed="rId2"/>
          <a:stretch>
            <a:fillRect/>
          </a:stretch>
        </p:blipFill>
        <p:spPr>
          <a:xfrm>
            <a:off x="1044860" y="2895689"/>
            <a:ext cx="8082455" cy="994935"/>
          </a:xfrm>
          <a:prstGeom prst="rect">
            <a:avLst/>
          </a:prstGeom>
        </p:spPr>
      </p:pic>
      <p:pic>
        <p:nvPicPr>
          <p:cNvPr id="3" name="图片 2"/>
          <p:cNvPicPr>
            <a:picLocks noChangeAspect="1"/>
          </p:cNvPicPr>
          <p:nvPr/>
        </p:nvPicPr>
        <p:blipFill>
          <a:blip r:embed="rId3"/>
          <a:stretch>
            <a:fillRect/>
          </a:stretch>
        </p:blipFill>
        <p:spPr>
          <a:xfrm>
            <a:off x="1044860" y="4015710"/>
            <a:ext cx="9798448" cy="1069354"/>
          </a:xfrm>
          <a:prstGeom prst="rect">
            <a:avLst/>
          </a:prstGeom>
        </p:spPr>
      </p:pic>
    </p:spTree>
    <p:extLst>
      <p:ext uri="{BB962C8B-B14F-4D97-AF65-F5344CB8AC3E}">
        <p14:creationId xmlns:p14="http://schemas.microsoft.com/office/powerpoint/2010/main" val="10588178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044860" y="1446904"/>
            <a:ext cx="10230262" cy="628955"/>
          </a:xfrm>
          <a:prstGeom prst="rect">
            <a:avLst/>
          </a:prstGeom>
          <a:noFill/>
        </p:spPr>
        <p:txBody>
          <a:bodyPr wrap="square" rtlCol="0">
            <a:spAutoFit/>
          </a:bodyPr>
          <a:lstStyle/>
          <a:p>
            <a:pPr>
              <a:lnSpc>
                <a:spcPct val="120000"/>
              </a:lnSpc>
            </a:pPr>
            <a:r>
              <a:rPr lang="en-US" altLang="zh-CN" sz="3200" b="1" dirty="0" smtClean="0">
                <a:latin typeface="+mj-lt"/>
                <a:ea typeface="+mj-ea"/>
              </a:rPr>
              <a:t>VACUUM </a:t>
            </a:r>
            <a:r>
              <a:rPr lang="zh-CN" altLang="en-US" sz="3200" b="1" dirty="0" smtClean="0">
                <a:latin typeface="+mj-lt"/>
                <a:ea typeface="+mj-ea"/>
              </a:rPr>
              <a:t>原理</a:t>
            </a:r>
            <a:endParaRPr lang="zh-CN" altLang="en-US" sz="3200" b="1" dirty="0">
              <a:latin typeface="+mj-lt"/>
              <a:ea typeface="+mj-ea"/>
            </a:endParaRPr>
          </a:p>
        </p:txBody>
      </p:sp>
      <p:sp>
        <p:nvSpPr>
          <p:cNvPr id="18" name="内容占位符 7">
            <a:extLst>
              <a:ext uri="{FF2B5EF4-FFF2-40B4-BE49-F238E27FC236}">
                <a16:creationId xmlns="" xmlns:a16="http://schemas.microsoft.com/office/drawing/2014/main" id="{2070191C-4093-409C-8FD5-7369A79637AD}"/>
              </a:ext>
            </a:extLst>
          </p:cNvPr>
          <p:cNvSpPr txBox="1">
            <a:spLocks/>
          </p:cNvSpPr>
          <p:nvPr/>
        </p:nvSpPr>
        <p:spPr>
          <a:xfrm>
            <a:off x="1044861" y="2106667"/>
            <a:ext cx="10230262" cy="3736080"/>
          </a:xfrm>
          <a:prstGeom prst="rect">
            <a:avLst/>
          </a:prstGeom>
        </p:spPr>
        <p:txBody>
          <a:bodyPr vert="horz" lIns="91440" tIns="45720" rIns="91440" bIns="45720" rtlCol="0">
            <a:normAutofit/>
          </a:bodyPr>
          <a:lstStyle>
            <a:lvl1pPr marL="0" indent="0" algn="l" defTabSz="914354"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457200">
              <a:lnSpc>
                <a:spcPct val="100000"/>
              </a:lnSpc>
            </a:pPr>
            <a:r>
              <a:rPr lang="zh-CN" altLang="en-US" sz="2000" b="1" dirty="0" smtClean="0">
                <a:latin typeface="Times New Roman" panose="02020603050405020304" pitchFamily="18" charset="0"/>
                <a:ea typeface="宋体" panose="02010600030101010101" pitchFamily="2" charset="-122"/>
              </a:rPr>
              <a:t>对于不带有 </a:t>
            </a:r>
            <a:r>
              <a:rPr lang="en-US" altLang="zh-CN" sz="2000" b="1" dirty="0" smtClean="0">
                <a:latin typeface="Times New Roman" panose="02020603050405020304" pitchFamily="18" charset="0"/>
                <a:ea typeface="宋体" panose="02010600030101010101" pitchFamily="2" charset="-122"/>
              </a:rPr>
              <a:t>FULL </a:t>
            </a:r>
            <a:r>
              <a:rPr lang="zh-CN" altLang="en-US" sz="2000" b="1" dirty="0" smtClean="0">
                <a:latin typeface="Times New Roman" panose="02020603050405020304" pitchFamily="18" charset="0"/>
                <a:ea typeface="宋体" panose="02010600030101010101" pitchFamily="2" charset="-122"/>
              </a:rPr>
              <a:t>参数的 </a:t>
            </a:r>
            <a:r>
              <a:rPr lang="en-US" altLang="zh-CN" sz="2000" b="1" dirty="0" smtClean="0">
                <a:latin typeface="Times New Roman" panose="02020603050405020304" pitchFamily="18" charset="0"/>
                <a:ea typeface="宋体" panose="02010600030101010101" pitchFamily="2" charset="-122"/>
              </a:rPr>
              <a:t>VACUUM </a:t>
            </a:r>
            <a:r>
              <a:rPr lang="zh-CN" altLang="en-US" sz="2000" b="1" dirty="0" smtClean="0">
                <a:latin typeface="Times New Roman" panose="02020603050405020304" pitchFamily="18" charset="0"/>
                <a:ea typeface="宋体" panose="02010600030101010101" pitchFamily="2" charset="-122"/>
              </a:rPr>
              <a:t>，仅仅将 </a:t>
            </a:r>
            <a:r>
              <a:rPr lang="en-US" altLang="zh-CN" sz="2000" b="1" dirty="0" smtClean="0">
                <a:latin typeface="Times New Roman" panose="02020603050405020304" pitchFamily="18" charset="0"/>
                <a:ea typeface="宋体" panose="02010600030101010101" pitchFamily="2" charset="-122"/>
              </a:rPr>
              <a:t>dead tuple </a:t>
            </a:r>
            <a:r>
              <a:rPr lang="zh-CN" altLang="en-US" sz="2000" b="1" dirty="0" smtClean="0">
                <a:latin typeface="Times New Roman" panose="02020603050405020304" pitchFamily="18" charset="0"/>
                <a:ea typeface="宋体" panose="02010600030101010101" pitchFamily="2" charset="-122"/>
              </a:rPr>
              <a:t>从表对应的物理文件中标识移除，但是不释放空间。此刻，表对象数据文件依然使用同一个数据文件。</a:t>
            </a:r>
            <a:endParaRPr lang="en-US" altLang="zh-CN" sz="2000" b="1" dirty="0" smtClean="0">
              <a:latin typeface="Times New Roman" panose="02020603050405020304" pitchFamily="18" charset="0"/>
              <a:ea typeface="宋体" panose="02010600030101010101" pitchFamily="2" charset="-122"/>
            </a:endParaRPr>
          </a:p>
          <a:p>
            <a:pPr indent="457200">
              <a:lnSpc>
                <a:spcPct val="100000"/>
              </a:lnSpc>
            </a:pPr>
            <a:r>
              <a:rPr lang="zh-CN" altLang="en-US" sz="2000" b="1" dirty="0" smtClean="0">
                <a:latin typeface="Times New Roman" panose="02020603050405020304" pitchFamily="18" charset="0"/>
                <a:ea typeface="宋体" panose="02010600030101010101" pitchFamily="2" charset="-122"/>
              </a:rPr>
              <a:t>对于带有 </a:t>
            </a:r>
            <a:r>
              <a:rPr lang="en-US" altLang="zh-CN" sz="2000" b="1" dirty="0" smtClean="0">
                <a:latin typeface="Times New Roman" panose="02020603050405020304" pitchFamily="18" charset="0"/>
                <a:ea typeface="宋体" panose="02010600030101010101" pitchFamily="2" charset="-122"/>
              </a:rPr>
              <a:t>FULL </a:t>
            </a:r>
            <a:r>
              <a:rPr lang="zh-CN" altLang="en-US" sz="2000" b="1" dirty="0" smtClean="0">
                <a:latin typeface="Times New Roman" panose="02020603050405020304" pitchFamily="18" charset="0"/>
                <a:ea typeface="宋体" panose="02010600030101010101" pitchFamily="2" charset="-122"/>
              </a:rPr>
              <a:t>参数的 </a:t>
            </a:r>
            <a:r>
              <a:rPr lang="en-US" altLang="zh-CN" sz="2000" b="1" dirty="0" smtClean="0">
                <a:latin typeface="Times New Roman" panose="02020603050405020304" pitchFamily="18" charset="0"/>
                <a:ea typeface="宋体" panose="02010600030101010101" pitchFamily="2" charset="-122"/>
              </a:rPr>
              <a:t>VACUUM </a:t>
            </a:r>
            <a:r>
              <a:rPr lang="zh-CN" altLang="en-US" sz="2000" b="1" dirty="0" smtClean="0">
                <a:latin typeface="Times New Roman" panose="02020603050405020304" pitchFamily="18" charset="0"/>
                <a:ea typeface="宋体" panose="02010600030101010101" pitchFamily="2" charset="-122"/>
              </a:rPr>
              <a:t>，该操作实际将表对应的物理文件内容重写到新的磁盘文件中，从而释放磁盘空间。</a:t>
            </a:r>
            <a:endParaRPr lang="en-US" altLang="zh-CN" sz="2000" b="1" dirty="0" smtClean="0">
              <a:latin typeface="Times New Roman" panose="02020603050405020304" pitchFamily="18" charset="0"/>
              <a:ea typeface="宋体" panose="02010600030101010101" pitchFamily="2" charset="-122"/>
            </a:endParaRPr>
          </a:p>
          <a:p>
            <a:pPr indent="457200">
              <a:lnSpc>
                <a:spcPct val="100000"/>
              </a:lnSpc>
            </a:pPr>
            <a:r>
              <a:rPr lang="zh-CN" altLang="en-US" sz="2000" b="1" dirty="0" smtClean="0">
                <a:latin typeface="Times New Roman" panose="02020603050405020304" pitchFamily="18" charset="0"/>
                <a:ea typeface="宋体" panose="02010600030101010101" pitchFamily="2" charset="-122"/>
              </a:rPr>
              <a:t>对于没有 </a:t>
            </a:r>
            <a:r>
              <a:rPr lang="en-US" altLang="zh-CN" sz="2000" b="1" dirty="0" smtClean="0">
                <a:latin typeface="Times New Roman" panose="02020603050405020304" pitchFamily="18" charset="0"/>
                <a:ea typeface="宋体" panose="02010600030101010101" pitchFamily="2" charset="-122"/>
              </a:rPr>
              <a:t>FULL</a:t>
            </a:r>
            <a:r>
              <a:rPr lang="zh-CN" altLang="en-US" sz="2000" b="1" dirty="0" smtClean="0">
                <a:latin typeface="Times New Roman" panose="02020603050405020304" pitchFamily="18" charset="0"/>
                <a:ea typeface="宋体" panose="02010600030101010101" pitchFamily="2" charset="-122"/>
              </a:rPr>
              <a:t>参数的 </a:t>
            </a:r>
            <a:r>
              <a:rPr lang="en-US" altLang="zh-CN" sz="2000" b="1" dirty="0" smtClean="0">
                <a:latin typeface="Times New Roman" panose="02020603050405020304" pitchFamily="18" charset="0"/>
                <a:ea typeface="宋体" panose="02010600030101010101" pitchFamily="2" charset="-122"/>
              </a:rPr>
              <a:t>VACUUM </a:t>
            </a:r>
            <a:r>
              <a:rPr lang="zh-CN" altLang="en-US" sz="2000" b="1" dirty="0" smtClean="0">
                <a:latin typeface="Times New Roman" panose="02020603050405020304" pitchFamily="18" charset="0"/>
                <a:ea typeface="宋体" panose="02010600030101010101" pitchFamily="2" charset="-122"/>
              </a:rPr>
              <a:t>操作，由于没有排他锁，表可以正常读取和写入。对于有 </a:t>
            </a:r>
            <a:r>
              <a:rPr lang="en-US" altLang="zh-CN" sz="2000" b="1" dirty="0" smtClean="0">
                <a:latin typeface="Times New Roman" panose="02020603050405020304" pitchFamily="18" charset="0"/>
                <a:ea typeface="宋体" panose="02010600030101010101" pitchFamily="2" charset="-122"/>
              </a:rPr>
              <a:t>FULL </a:t>
            </a:r>
            <a:r>
              <a:rPr lang="zh-CN" altLang="en-US" sz="2000" b="1" dirty="0" smtClean="0">
                <a:latin typeface="Times New Roman" panose="02020603050405020304" pitchFamily="18" charset="0"/>
                <a:ea typeface="宋体" panose="02010600030101010101" pitchFamily="2" charset="-122"/>
              </a:rPr>
              <a:t>参数的 </a:t>
            </a:r>
            <a:r>
              <a:rPr lang="en-US" altLang="zh-CN" sz="2000" b="1" dirty="0" smtClean="0">
                <a:latin typeface="Times New Roman" panose="02020603050405020304" pitchFamily="18" charset="0"/>
                <a:ea typeface="宋体" panose="02010600030101010101" pitchFamily="2" charset="-122"/>
              </a:rPr>
              <a:t>VACUUM </a:t>
            </a:r>
            <a:r>
              <a:rPr lang="zh-CN" altLang="en-US" sz="2000" b="1" dirty="0" smtClean="0">
                <a:latin typeface="Times New Roman" panose="02020603050405020304" pitchFamily="18" charset="0"/>
                <a:ea typeface="宋体" panose="02010600030101010101" pitchFamily="2" charset="-122"/>
              </a:rPr>
              <a:t>操作，会获取表排他锁，因此比不带 </a:t>
            </a:r>
            <a:r>
              <a:rPr lang="en-US" altLang="zh-CN" sz="2000" b="1" dirty="0" smtClean="0">
                <a:latin typeface="Times New Roman" panose="02020603050405020304" pitchFamily="18" charset="0"/>
                <a:ea typeface="宋体" panose="02010600030101010101" pitchFamily="2" charset="-122"/>
              </a:rPr>
              <a:t>FULL </a:t>
            </a:r>
            <a:r>
              <a:rPr lang="zh-CN" altLang="en-US" sz="2000" b="1" dirty="0" smtClean="0">
                <a:latin typeface="Times New Roman" panose="02020603050405020304" pitchFamily="18" charset="0"/>
                <a:ea typeface="宋体" panose="02010600030101010101" pitchFamily="2" charset="-122"/>
              </a:rPr>
              <a:t>参数要慢。</a:t>
            </a:r>
            <a:endParaRPr lang="zh-CN" altLang="en-US" sz="2000" b="1"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48843246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044860" y="1446904"/>
            <a:ext cx="10230262" cy="683264"/>
          </a:xfrm>
          <a:prstGeom prst="rect">
            <a:avLst/>
          </a:prstGeom>
          <a:noFill/>
        </p:spPr>
        <p:txBody>
          <a:bodyPr wrap="square" rtlCol="0">
            <a:spAutoFit/>
          </a:bodyPr>
          <a:lstStyle/>
          <a:p>
            <a:pPr>
              <a:lnSpc>
                <a:spcPct val="120000"/>
              </a:lnSpc>
            </a:pPr>
            <a:r>
              <a:rPr lang="en-US" altLang="zh-CN" sz="3200" b="1" dirty="0" smtClean="0">
                <a:latin typeface="+mj-lt"/>
                <a:ea typeface="+mj-ea"/>
              </a:rPr>
              <a:t>VACUUM </a:t>
            </a:r>
            <a:r>
              <a:rPr lang="zh-CN" altLang="en-US" sz="3200" b="1" dirty="0" smtClean="0">
                <a:latin typeface="+mj-lt"/>
                <a:ea typeface="+mj-ea"/>
              </a:rPr>
              <a:t>源码解读</a:t>
            </a:r>
            <a:r>
              <a:rPr lang="en-US" altLang="zh-CN" sz="3200" b="1" dirty="0" smtClean="0">
                <a:latin typeface="+mj-lt"/>
                <a:ea typeface="+mj-ea"/>
              </a:rPr>
              <a:t>——lazy VACUUM</a:t>
            </a:r>
            <a:endParaRPr lang="zh-CN" altLang="en-US" sz="3200" b="1" dirty="0">
              <a:latin typeface="+mj-lt"/>
              <a:ea typeface="+mj-ea"/>
            </a:endParaRPr>
          </a:p>
        </p:txBody>
      </p:sp>
      <p:sp>
        <p:nvSpPr>
          <p:cNvPr id="18" name="内容占位符 7">
            <a:extLst>
              <a:ext uri="{FF2B5EF4-FFF2-40B4-BE49-F238E27FC236}">
                <a16:creationId xmlns="" xmlns:a16="http://schemas.microsoft.com/office/drawing/2014/main" id="{2070191C-4093-409C-8FD5-7369A79637AD}"/>
              </a:ext>
            </a:extLst>
          </p:cNvPr>
          <p:cNvSpPr txBox="1">
            <a:spLocks/>
          </p:cNvSpPr>
          <p:nvPr/>
        </p:nvSpPr>
        <p:spPr>
          <a:xfrm>
            <a:off x="1044861" y="2106667"/>
            <a:ext cx="10230262" cy="3736080"/>
          </a:xfrm>
          <a:prstGeom prst="rect">
            <a:avLst/>
          </a:prstGeom>
        </p:spPr>
        <p:txBody>
          <a:bodyPr vert="horz" lIns="91440" tIns="45720" rIns="91440" bIns="45720" rtlCol="0">
            <a:normAutofit/>
          </a:bodyPr>
          <a:lstStyle>
            <a:lvl1pPr marL="0" indent="0" algn="l" defTabSz="914354"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smtClean="0"/>
              <a:t>在传入的参数中，</a:t>
            </a:r>
            <a:r>
              <a:rPr lang="en-US" altLang="zh-CN" sz="2000" dirty="0" err="1" smtClean="0"/>
              <a:t>onerel</a:t>
            </a:r>
            <a:r>
              <a:rPr lang="en-US" altLang="zh-CN" sz="2000" dirty="0" smtClean="0"/>
              <a:t> </a:t>
            </a:r>
            <a:r>
              <a:rPr lang="zh-CN" altLang="en-US" sz="2000" dirty="0" smtClean="0"/>
              <a:t>指向传入的表：</a:t>
            </a:r>
            <a:endParaRPr lang="en-US" altLang="zh-CN" sz="2000" dirty="0" smtClean="0"/>
          </a:p>
          <a:p>
            <a:endParaRPr lang="en-US" altLang="zh-CN" sz="2000" dirty="0" smtClean="0"/>
          </a:p>
          <a:p>
            <a:endParaRPr lang="en-US" altLang="zh-CN" sz="2000" dirty="0"/>
          </a:p>
          <a:p>
            <a:r>
              <a:rPr lang="en-US" altLang="zh-CN" sz="2000" dirty="0" smtClean="0"/>
              <a:t>2.</a:t>
            </a:r>
            <a:r>
              <a:rPr lang="zh-CN" altLang="en-US" sz="2000" dirty="0" smtClean="0"/>
              <a:t>调用 </a:t>
            </a:r>
            <a:r>
              <a:rPr lang="en-US" altLang="zh-CN" sz="2000" dirty="0" err="1" smtClean="0"/>
              <a:t>vacuum_set_xid_limits</a:t>
            </a:r>
            <a:r>
              <a:rPr lang="en-US" altLang="zh-CN" sz="2000" dirty="0" smtClean="0"/>
              <a:t> </a:t>
            </a:r>
            <a:r>
              <a:rPr lang="zh-CN" altLang="en-US" sz="2000" dirty="0" smtClean="0"/>
              <a:t>函数或者最老的</a:t>
            </a:r>
            <a:r>
              <a:rPr lang="en-US" altLang="zh-CN" sz="2000" dirty="0" err="1" smtClean="0"/>
              <a:t>xmin</a:t>
            </a:r>
            <a:r>
              <a:rPr lang="zh-CN" altLang="en-US" sz="2000" dirty="0" smtClean="0"/>
              <a:t>和</a:t>
            </a:r>
            <a:r>
              <a:rPr lang="en-US" altLang="zh-CN" sz="2000" dirty="0" err="1" smtClean="0"/>
              <a:t>freezelimit</a:t>
            </a:r>
            <a:endParaRPr lang="en-US" altLang="zh-CN" sz="2000" dirty="0" smtClean="0"/>
          </a:p>
          <a:p>
            <a:r>
              <a:rPr lang="zh-CN" altLang="en-US" sz="2000" dirty="0" smtClean="0"/>
              <a:t>该函数中如果表冻结</a:t>
            </a:r>
            <a:r>
              <a:rPr lang="en-US" altLang="zh-CN" sz="2000" dirty="0" err="1" smtClean="0"/>
              <a:t>xid</a:t>
            </a:r>
            <a:r>
              <a:rPr lang="zh-CN" altLang="en-US" sz="2000" dirty="0" smtClean="0"/>
              <a:t>现在早于或者请求的</a:t>
            </a:r>
            <a:r>
              <a:rPr lang="en-US" altLang="zh-CN" sz="2000" dirty="0" err="1" smtClean="0"/>
              <a:t>xid</a:t>
            </a:r>
            <a:r>
              <a:rPr lang="zh-CN" altLang="en-US" sz="2000" dirty="0" smtClean="0"/>
              <a:t>全表扫面限制，则需要进行主动扫描。</a:t>
            </a:r>
            <a:endParaRPr lang="en-US" altLang="zh-CN" sz="2000" dirty="0" smtClean="0"/>
          </a:p>
          <a:p>
            <a:r>
              <a:rPr lang="en-US" altLang="zh-CN" sz="2000" dirty="0" smtClean="0"/>
              <a:t>3.</a:t>
            </a:r>
            <a:r>
              <a:rPr lang="zh-CN" altLang="en-US" sz="2000" dirty="0" smtClean="0"/>
              <a:t>获取需要清理表的统计信息</a:t>
            </a:r>
            <a:endParaRPr lang="en-US" altLang="zh-CN" sz="2000" dirty="0" smtClean="0"/>
          </a:p>
          <a:p>
            <a:r>
              <a:rPr lang="en-US" altLang="zh-CN" sz="2000" dirty="0" err="1" smtClean="0"/>
              <a:t>Vacrelstats</a:t>
            </a:r>
            <a:r>
              <a:rPr lang="en-US" altLang="zh-CN" sz="2000" dirty="0" smtClean="0"/>
              <a:t>=(</a:t>
            </a:r>
            <a:r>
              <a:rPr lang="en-US" altLang="zh-CN" sz="2000" dirty="0" err="1" smtClean="0"/>
              <a:t>LVRelStats</a:t>
            </a:r>
            <a:r>
              <a:rPr lang="en-US" altLang="zh-CN" sz="2000" dirty="0" smtClean="0"/>
              <a:t> </a:t>
            </a:r>
            <a:r>
              <a:rPr lang="zh-CN" altLang="en-US" sz="2000" dirty="0" smtClean="0"/>
              <a:t>*</a:t>
            </a:r>
            <a:r>
              <a:rPr lang="en-US" altLang="zh-CN" sz="2000" dirty="0" smtClean="0"/>
              <a:t>) palloc0(</a:t>
            </a:r>
            <a:r>
              <a:rPr lang="en-US" altLang="zh-CN" sz="2000" dirty="0" err="1" smtClean="0"/>
              <a:t>sizeof</a:t>
            </a:r>
            <a:r>
              <a:rPr lang="en-US" altLang="zh-CN" sz="2000" dirty="0" smtClean="0"/>
              <a:t>(</a:t>
            </a:r>
            <a:r>
              <a:rPr lang="en-US" altLang="zh-CN" sz="2000" dirty="0" err="1" smtClean="0"/>
              <a:t>LVRelStats</a:t>
            </a:r>
            <a:r>
              <a:rPr lang="en-US" altLang="zh-CN" sz="2000" dirty="0" smtClean="0"/>
              <a:t>))</a:t>
            </a:r>
            <a:endParaRPr lang="en-US" altLang="zh-CN" sz="2000" dirty="0"/>
          </a:p>
          <a:p>
            <a:r>
              <a:rPr lang="zh-CN" altLang="en-US" sz="2000" dirty="0" smtClean="0"/>
              <a:t>该</a:t>
            </a:r>
            <a:r>
              <a:rPr lang="en-US" altLang="zh-CN" sz="2000" dirty="0" err="1" smtClean="0"/>
              <a:t>vacrelstats</a:t>
            </a:r>
            <a:r>
              <a:rPr lang="en-US" altLang="zh-CN" sz="2000" dirty="0" smtClean="0"/>
              <a:t> </a:t>
            </a:r>
            <a:r>
              <a:rPr lang="zh-CN" altLang="en-US" sz="2000" dirty="0" smtClean="0"/>
              <a:t>是一个结构体，包含了是否使用索引</a:t>
            </a:r>
            <a:r>
              <a:rPr lang="en-US" altLang="zh-CN" sz="2000" dirty="0" smtClean="0"/>
              <a:t>,</a:t>
            </a:r>
            <a:r>
              <a:rPr lang="zh-CN" altLang="en-US" sz="2000" dirty="0" smtClean="0"/>
              <a:t>旧的活跃的元组数量，新元组的估算数量及新的活跃和死亡元组的估算数量，需要移除的页编号等等</a:t>
            </a:r>
            <a:endParaRPr lang="en-US" altLang="zh-CN" sz="2000" dirty="0"/>
          </a:p>
        </p:txBody>
      </p:sp>
      <p:pic>
        <p:nvPicPr>
          <p:cNvPr id="4" name="图片 3"/>
          <p:cNvPicPr>
            <a:picLocks noChangeAspect="1"/>
          </p:cNvPicPr>
          <p:nvPr/>
        </p:nvPicPr>
        <p:blipFill>
          <a:blip r:embed="rId2"/>
          <a:stretch>
            <a:fillRect/>
          </a:stretch>
        </p:blipFill>
        <p:spPr>
          <a:xfrm>
            <a:off x="1055370" y="2560144"/>
            <a:ext cx="8634248" cy="629581"/>
          </a:xfrm>
          <a:prstGeom prst="rect">
            <a:avLst/>
          </a:prstGeom>
        </p:spPr>
      </p:pic>
    </p:spTree>
    <p:extLst>
      <p:ext uri="{BB962C8B-B14F-4D97-AF65-F5344CB8AC3E}">
        <p14:creationId xmlns:p14="http://schemas.microsoft.com/office/powerpoint/2010/main" val="199160599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044860" y="1446904"/>
            <a:ext cx="10230262" cy="683264"/>
          </a:xfrm>
          <a:prstGeom prst="rect">
            <a:avLst/>
          </a:prstGeom>
          <a:noFill/>
        </p:spPr>
        <p:txBody>
          <a:bodyPr wrap="square" rtlCol="0">
            <a:spAutoFit/>
          </a:bodyPr>
          <a:lstStyle/>
          <a:p>
            <a:pPr>
              <a:lnSpc>
                <a:spcPct val="120000"/>
              </a:lnSpc>
            </a:pPr>
            <a:r>
              <a:rPr lang="en-US" altLang="zh-CN" sz="3200" b="1" dirty="0" smtClean="0">
                <a:latin typeface="+mj-lt"/>
                <a:ea typeface="+mj-ea"/>
              </a:rPr>
              <a:t>VACUUM </a:t>
            </a:r>
            <a:r>
              <a:rPr lang="zh-CN" altLang="en-US" sz="3200" b="1" dirty="0" smtClean="0">
                <a:latin typeface="+mj-lt"/>
                <a:ea typeface="+mj-ea"/>
              </a:rPr>
              <a:t>源码解读</a:t>
            </a:r>
            <a:r>
              <a:rPr lang="en-US" altLang="zh-CN" sz="3200" b="1" dirty="0" smtClean="0">
                <a:latin typeface="+mj-lt"/>
                <a:ea typeface="+mj-ea"/>
              </a:rPr>
              <a:t>——lazy VACUUM</a:t>
            </a:r>
            <a:endParaRPr lang="zh-CN" altLang="en-US" sz="3200" b="1" dirty="0">
              <a:latin typeface="+mj-lt"/>
              <a:ea typeface="+mj-ea"/>
            </a:endParaRPr>
          </a:p>
        </p:txBody>
      </p:sp>
      <p:sp>
        <p:nvSpPr>
          <p:cNvPr id="18" name="内容占位符 7">
            <a:extLst>
              <a:ext uri="{FF2B5EF4-FFF2-40B4-BE49-F238E27FC236}">
                <a16:creationId xmlns="" xmlns:a16="http://schemas.microsoft.com/office/drawing/2014/main" id="{2070191C-4093-409C-8FD5-7369A79637AD}"/>
              </a:ext>
            </a:extLst>
          </p:cNvPr>
          <p:cNvSpPr txBox="1">
            <a:spLocks/>
          </p:cNvSpPr>
          <p:nvPr/>
        </p:nvSpPr>
        <p:spPr>
          <a:xfrm>
            <a:off x="1044861" y="2106667"/>
            <a:ext cx="10230262" cy="3736080"/>
          </a:xfrm>
          <a:prstGeom prst="rect">
            <a:avLst/>
          </a:prstGeom>
        </p:spPr>
        <p:txBody>
          <a:bodyPr vert="horz" lIns="91440" tIns="45720" rIns="91440" bIns="45720" rtlCol="0">
            <a:normAutofit/>
          </a:bodyPr>
          <a:lstStyle>
            <a:lvl1pPr marL="0" indent="0" algn="l" defTabSz="914354"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dirty="0" smtClean="0"/>
              <a:t>4.</a:t>
            </a:r>
            <a:r>
              <a:rPr lang="zh-CN" altLang="en-US" sz="2000" dirty="0" smtClean="0"/>
              <a:t>使用 </a:t>
            </a:r>
            <a:r>
              <a:rPr lang="en-US" altLang="zh-CN" sz="2000" dirty="0" err="1" smtClean="0"/>
              <a:t>vac_open_indexes</a:t>
            </a:r>
            <a:r>
              <a:rPr lang="zh-CN" altLang="en-US" sz="2000" dirty="0" smtClean="0"/>
              <a:t>函数打开表对象上的所有索引，然后判断是否是使用索引。</a:t>
            </a:r>
            <a:endParaRPr lang="en-US" altLang="zh-CN" sz="2000" dirty="0" smtClean="0"/>
          </a:p>
          <a:p>
            <a:r>
              <a:rPr lang="en-US" altLang="zh-CN" sz="2000" dirty="0" smtClean="0"/>
              <a:t>5.</a:t>
            </a:r>
            <a:r>
              <a:rPr lang="zh-CN" altLang="en-US" sz="2000" dirty="0" smtClean="0"/>
              <a:t>接下来执行 </a:t>
            </a:r>
            <a:r>
              <a:rPr lang="en-US" altLang="zh-CN" sz="2000" dirty="0" err="1" smtClean="0"/>
              <a:t>lazy_scan_heap</a:t>
            </a:r>
            <a:r>
              <a:rPr lang="en-US" altLang="zh-CN" sz="2000" dirty="0" smtClean="0"/>
              <a:t> </a:t>
            </a:r>
            <a:r>
              <a:rPr lang="zh-CN" altLang="en-US" sz="2000" dirty="0" smtClean="0"/>
              <a:t>函数进行表扫描以获取需要清理的元组信息</a:t>
            </a:r>
            <a:endParaRPr lang="en-US" altLang="zh-CN" sz="2000" dirty="0" smtClean="0"/>
          </a:p>
          <a:p>
            <a:r>
              <a:rPr lang="en-US" altLang="zh-CN" sz="2000" dirty="0" smtClean="0"/>
              <a:t>6.</a:t>
            </a:r>
            <a:r>
              <a:rPr lang="zh-CN" altLang="en-US" sz="2000" dirty="0" smtClean="0"/>
              <a:t>关闭表对象上打开的索引</a:t>
            </a:r>
            <a:endParaRPr lang="en-US" altLang="zh-CN" sz="2000" dirty="0" smtClean="0"/>
          </a:p>
          <a:p>
            <a:r>
              <a:rPr lang="en-US" altLang="zh-CN" sz="2000" dirty="0"/>
              <a:t>7</a:t>
            </a:r>
            <a:r>
              <a:rPr lang="en-US" altLang="zh-CN" sz="2000" dirty="0" smtClean="0"/>
              <a:t>.</a:t>
            </a:r>
            <a:r>
              <a:rPr lang="zh-CN" altLang="en-US" sz="2000" dirty="0" smtClean="0"/>
              <a:t>更新统计信息完成一个 </a:t>
            </a:r>
            <a:r>
              <a:rPr lang="en-US" altLang="zh-CN" sz="2000" dirty="0" smtClean="0"/>
              <a:t>lazy vacuum </a:t>
            </a:r>
            <a:r>
              <a:rPr lang="zh-CN" altLang="en-US" sz="2000" dirty="0" smtClean="0"/>
              <a:t>过程</a:t>
            </a:r>
            <a:endParaRPr lang="en-US" altLang="zh-CN" sz="2000" dirty="0"/>
          </a:p>
        </p:txBody>
      </p:sp>
    </p:spTree>
    <p:extLst>
      <p:ext uri="{BB962C8B-B14F-4D97-AF65-F5344CB8AC3E}">
        <p14:creationId xmlns:p14="http://schemas.microsoft.com/office/powerpoint/2010/main" val="8968894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044860" y="1446904"/>
            <a:ext cx="10230262" cy="683264"/>
          </a:xfrm>
          <a:prstGeom prst="rect">
            <a:avLst/>
          </a:prstGeom>
          <a:noFill/>
        </p:spPr>
        <p:txBody>
          <a:bodyPr wrap="square" rtlCol="0">
            <a:spAutoFit/>
          </a:bodyPr>
          <a:lstStyle/>
          <a:p>
            <a:pPr>
              <a:lnSpc>
                <a:spcPct val="120000"/>
              </a:lnSpc>
            </a:pPr>
            <a:r>
              <a:rPr lang="en-US" altLang="zh-CN" sz="3200" b="1" dirty="0" smtClean="0">
                <a:latin typeface="+mj-lt"/>
                <a:ea typeface="+mj-ea"/>
              </a:rPr>
              <a:t>VACUUM </a:t>
            </a:r>
            <a:r>
              <a:rPr lang="zh-CN" altLang="en-US" sz="3200" b="1" dirty="0" smtClean="0">
                <a:latin typeface="+mj-lt"/>
                <a:ea typeface="+mj-ea"/>
              </a:rPr>
              <a:t>源码解读</a:t>
            </a:r>
            <a:r>
              <a:rPr lang="en-US" altLang="zh-CN" sz="3200" b="1" dirty="0" smtClean="0">
                <a:latin typeface="+mj-lt"/>
                <a:ea typeface="+mj-ea"/>
              </a:rPr>
              <a:t>——FULL VACUUM</a:t>
            </a:r>
            <a:endParaRPr lang="zh-CN" altLang="en-US" sz="3200" b="1" dirty="0">
              <a:latin typeface="+mj-lt"/>
              <a:ea typeface="+mj-ea"/>
            </a:endParaRPr>
          </a:p>
        </p:txBody>
      </p:sp>
      <p:sp>
        <p:nvSpPr>
          <p:cNvPr id="18" name="内容占位符 7">
            <a:extLst>
              <a:ext uri="{FF2B5EF4-FFF2-40B4-BE49-F238E27FC236}">
                <a16:creationId xmlns="" xmlns:a16="http://schemas.microsoft.com/office/drawing/2014/main" id="{2070191C-4093-409C-8FD5-7369A79637AD}"/>
              </a:ext>
            </a:extLst>
          </p:cNvPr>
          <p:cNvSpPr txBox="1">
            <a:spLocks/>
          </p:cNvSpPr>
          <p:nvPr/>
        </p:nvSpPr>
        <p:spPr>
          <a:xfrm>
            <a:off x="848216" y="3121920"/>
            <a:ext cx="10230262" cy="3736080"/>
          </a:xfrm>
          <a:prstGeom prst="rect">
            <a:avLst/>
          </a:prstGeom>
        </p:spPr>
        <p:txBody>
          <a:bodyPr vert="horz" lIns="91440" tIns="45720" rIns="91440" bIns="45720" rtlCol="0">
            <a:normAutofit/>
          </a:bodyPr>
          <a:lstStyle>
            <a:lvl1pPr marL="0" indent="0" algn="l" defTabSz="914354"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457200"/>
            <a:r>
              <a:rPr lang="en-US" altLang="zh-CN" sz="2000" dirty="0" smtClean="0"/>
              <a:t>FULL VACUUM </a:t>
            </a:r>
            <a:r>
              <a:rPr lang="zh-CN" altLang="en-US" sz="2000" dirty="0" smtClean="0"/>
              <a:t>通过调用函数 </a:t>
            </a:r>
            <a:r>
              <a:rPr lang="en-US" altLang="zh-CN" sz="2000" dirty="0" err="1" smtClean="0"/>
              <a:t>vacuum_rel</a:t>
            </a:r>
            <a:r>
              <a:rPr lang="en-US" altLang="zh-CN" sz="2000" dirty="0" smtClean="0"/>
              <a:t> </a:t>
            </a:r>
            <a:r>
              <a:rPr lang="zh-CN" altLang="en-US" sz="2000" dirty="0" smtClean="0"/>
              <a:t>来完成对表对象的清理。</a:t>
            </a:r>
            <a:endParaRPr lang="en-US" altLang="zh-CN" sz="2000" dirty="0" smtClean="0"/>
          </a:p>
          <a:p>
            <a:pPr indent="457200"/>
            <a:r>
              <a:rPr lang="zh-CN" altLang="en-US" sz="2000" dirty="0" smtClean="0"/>
              <a:t>该</a:t>
            </a:r>
            <a:r>
              <a:rPr lang="en-US" altLang="zh-CN" sz="2000" dirty="0" err="1" smtClean="0"/>
              <a:t>vacuum_rel</a:t>
            </a:r>
            <a:r>
              <a:rPr lang="en-US" altLang="zh-CN" sz="2000" dirty="0" smtClean="0"/>
              <a:t> </a:t>
            </a:r>
            <a:r>
              <a:rPr lang="zh-CN" altLang="en-US" sz="2000" dirty="0" smtClean="0"/>
              <a:t>函数处理要比 </a:t>
            </a:r>
            <a:r>
              <a:rPr lang="en-US" altLang="zh-CN" sz="2000" dirty="0" smtClean="0"/>
              <a:t>lazy vacuum </a:t>
            </a:r>
            <a:r>
              <a:rPr lang="zh-CN" altLang="en-US" sz="2000" dirty="0" smtClean="0"/>
              <a:t>复杂的多，感兴趣的同学可以下去研究一下。</a:t>
            </a:r>
            <a:endParaRPr lang="en-US" altLang="zh-CN" sz="2000" dirty="0" smtClean="0"/>
          </a:p>
          <a:p>
            <a:pPr indent="457200"/>
            <a:r>
              <a:rPr lang="zh-CN" altLang="en-US" sz="2000" dirty="0" smtClean="0"/>
              <a:t>该函数在</a:t>
            </a:r>
            <a:r>
              <a:rPr lang="en-US" altLang="zh-CN" sz="2000" dirty="0" err="1"/>
              <a:t>src</a:t>
            </a:r>
            <a:r>
              <a:rPr lang="en-US" altLang="zh-CN" sz="2000" dirty="0"/>
              <a:t>/backend/commands/</a:t>
            </a:r>
            <a:r>
              <a:rPr lang="en-US" altLang="zh-CN" sz="2000" dirty="0" err="1"/>
              <a:t>vacuum.c</a:t>
            </a:r>
            <a:r>
              <a:rPr lang="en-US" altLang="zh-CN" sz="2000" dirty="0"/>
              <a:t> </a:t>
            </a:r>
            <a:r>
              <a:rPr lang="en-US" altLang="zh-CN" sz="2000" dirty="0" smtClean="0"/>
              <a:t>:1600</a:t>
            </a:r>
            <a:r>
              <a:rPr lang="zh-CN" altLang="en-US" sz="2000" dirty="0" smtClean="0"/>
              <a:t>行左右。</a:t>
            </a:r>
            <a:endParaRPr lang="en-US" altLang="zh-CN" sz="2000" dirty="0"/>
          </a:p>
        </p:txBody>
      </p:sp>
    </p:spTree>
    <p:extLst>
      <p:ext uri="{BB962C8B-B14F-4D97-AF65-F5344CB8AC3E}">
        <p14:creationId xmlns:p14="http://schemas.microsoft.com/office/powerpoint/2010/main" val="27097124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044860" y="1446904"/>
            <a:ext cx="10230262" cy="628955"/>
          </a:xfrm>
          <a:prstGeom prst="rect">
            <a:avLst/>
          </a:prstGeom>
          <a:noFill/>
        </p:spPr>
        <p:txBody>
          <a:bodyPr wrap="square" rtlCol="0">
            <a:spAutoFit/>
          </a:bodyPr>
          <a:lstStyle/>
          <a:p>
            <a:pPr>
              <a:lnSpc>
                <a:spcPct val="120000"/>
              </a:lnSpc>
            </a:pPr>
            <a:r>
              <a:rPr lang="en-US" altLang="zh-CN" sz="3200" b="1" dirty="0" smtClean="0">
                <a:latin typeface="+mj-lt"/>
                <a:ea typeface="+mj-ea"/>
              </a:rPr>
              <a:t>VACUUM </a:t>
            </a:r>
            <a:r>
              <a:rPr lang="zh-CN" altLang="en-US" sz="3200" b="1" dirty="0" smtClean="0">
                <a:latin typeface="+mj-lt"/>
                <a:ea typeface="+mj-ea"/>
              </a:rPr>
              <a:t>示例</a:t>
            </a:r>
            <a:endParaRPr lang="zh-CN" altLang="en-US" sz="3200" b="1" dirty="0">
              <a:latin typeface="+mj-lt"/>
              <a:ea typeface="+mj-ea"/>
            </a:endParaRPr>
          </a:p>
        </p:txBody>
      </p:sp>
      <p:sp>
        <p:nvSpPr>
          <p:cNvPr id="18" name="内容占位符 7">
            <a:extLst>
              <a:ext uri="{FF2B5EF4-FFF2-40B4-BE49-F238E27FC236}">
                <a16:creationId xmlns="" xmlns:a16="http://schemas.microsoft.com/office/drawing/2014/main" id="{2070191C-4093-409C-8FD5-7369A79637AD}"/>
              </a:ext>
            </a:extLst>
          </p:cNvPr>
          <p:cNvSpPr txBox="1">
            <a:spLocks/>
          </p:cNvSpPr>
          <p:nvPr/>
        </p:nvSpPr>
        <p:spPr>
          <a:xfrm>
            <a:off x="1044860" y="2075859"/>
            <a:ext cx="10230262" cy="3736080"/>
          </a:xfrm>
          <a:prstGeom prst="rect">
            <a:avLst/>
          </a:prstGeom>
        </p:spPr>
        <p:txBody>
          <a:bodyPr vert="horz" lIns="91440" tIns="45720" rIns="91440" bIns="45720" rtlCol="0">
            <a:normAutofit/>
          </a:bodyPr>
          <a:lstStyle>
            <a:lvl1pPr marL="0" indent="0" algn="l" defTabSz="914354"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457200"/>
            <a:endParaRPr lang="en-US" altLang="zh-CN" sz="2000" dirty="0"/>
          </a:p>
        </p:txBody>
      </p:sp>
      <p:pic>
        <p:nvPicPr>
          <p:cNvPr id="2" name="图片 1"/>
          <p:cNvPicPr>
            <a:picLocks noChangeAspect="1"/>
          </p:cNvPicPr>
          <p:nvPr/>
        </p:nvPicPr>
        <p:blipFill>
          <a:blip r:embed="rId2"/>
          <a:stretch>
            <a:fillRect/>
          </a:stretch>
        </p:blipFill>
        <p:spPr>
          <a:xfrm>
            <a:off x="1044860" y="2075859"/>
            <a:ext cx="7966618" cy="3778453"/>
          </a:xfrm>
          <a:prstGeom prst="rect">
            <a:avLst/>
          </a:prstGeom>
        </p:spPr>
      </p:pic>
    </p:spTree>
    <p:extLst>
      <p:ext uri="{BB962C8B-B14F-4D97-AF65-F5344CB8AC3E}">
        <p14:creationId xmlns:p14="http://schemas.microsoft.com/office/powerpoint/2010/main" val="414089926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044860" y="1446904"/>
            <a:ext cx="10230262" cy="628955"/>
          </a:xfrm>
          <a:prstGeom prst="rect">
            <a:avLst/>
          </a:prstGeom>
          <a:noFill/>
        </p:spPr>
        <p:txBody>
          <a:bodyPr wrap="square" rtlCol="0">
            <a:spAutoFit/>
          </a:bodyPr>
          <a:lstStyle/>
          <a:p>
            <a:pPr>
              <a:lnSpc>
                <a:spcPct val="120000"/>
              </a:lnSpc>
            </a:pPr>
            <a:r>
              <a:rPr lang="en-US" altLang="zh-CN" sz="3200" b="1" dirty="0" smtClean="0">
                <a:latin typeface="+mj-lt"/>
                <a:ea typeface="+mj-ea"/>
              </a:rPr>
              <a:t>VACUUM </a:t>
            </a:r>
            <a:r>
              <a:rPr lang="zh-CN" altLang="en-US" sz="3200" b="1" dirty="0" smtClean="0">
                <a:latin typeface="+mj-lt"/>
                <a:ea typeface="+mj-ea"/>
              </a:rPr>
              <a:t>示例</a:t>
            </a:r>
            <a:endParaRPr lang="zh-CN" altLang="en-US" sz="3200" b="1" dirty="0">
              <a:latin typeface="+mj-lt"/>
              <a:ea typeface="+mj-ea"/>
            </a:endParaRPr>
          </a:p>
        </p:txBody>
      </p:sp>
      <p:sp>
        <p:nvSpPr>
          <p:cNvPr id="18" name="内容占位符 7">
            <a:extLst>
              <a:ext uri="{FF2B5EF4-FFF2-40B4-BE49-F238E27FC236}">
                <a16:creationId xmlns="" xmlns:a16="http://schemas.microsoft.com/office/drawing/2014/main" id="{2070191C-4093-409C-8FD5-7369A79637AD}"/>
              </a:ext>
            </a:extLst>
          </p:cNvPr>
          <p:cNvSpPr txBox="1">
            <a:spLocks/>
          </p:cNvSpPr>
          <p:nvPr/>
        </p:nvSpPr>
        <p:spPr>
          <a:xfrm>
            <a:off x="1044860" y="2075859"/>
            <a:ext cx="10230262" cy="3736080"/>
          </a:xfrm>
          <a:prstGeom prst="rect">
            <a:avLst/>
          </a:prstGeom>
        </p:spPr>
        <p:txBody>
          <a:bodyPr vert="horz" lIns="91440" tIns="45720" rIns="91440" bIns="45720" rtlCol="0">
            <a:normAutofit/>
          </a:bodyPr>
          <a:lstStyle>
            <a:lvl1pPr marL="0" indent="0" algn="l" defTabSz="914354"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457200"/>
            <a:endParaRPr lang="en-US" altLang="zh-CN" sz="2000" dirty="0"/>
          </a:p>
        </p:txBody>
      </p:sp>
      <p:pic>
        <p:nvPicPr>
          <p:cNvPr id="3" name="图片 2"/>
          <p:cNvPicPr>
            <a:picLocks noChangeAspect="1"/>
          </p:cNvPicPr>
          <p:nvPr/>
        </p:nvPicPr>
        <p:blipFill>
          <a:blip r:embed="rId2"/>
          <a:stretch>
            <a:fillRect/>
          </a:stretch>
        </p:blipFill>
        <p:spPr>
          <a:xfrm>
            <a:off x="1044860" y="2388710"/>
            <a:ext cx="10230262" cy="3201754"/>
          </a:xfrm>
          <a:prstGeom prst="rect">
            <a:avLst/>
          </a:prstGeom>
        </p:spPr>
      </p:pic>
    </p:spTree>
    <p:extLst>
      <p:ext uri="{BB962C8B-B14F-4D97-AF65-F5344CB8AC3E}">
        <p14:creationId xmlns:p14="http://schemas.microsoft.com/office/powerpoint/2010/main" val="278810087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044860" y="1446904"/>
            <a:ext cx="10230262" cy="628955"/>
          </a:xfrm>
          <a:prstGeom prst="rect">
            <a:avLst/>
          </a:prstGeom>
          <a:noFill/>
        </p:spPr>
        <p:txBody>
          <a:bodyPr wrap="square" rtlCol="0">
            <a:spAutoFit/>
          </a:bodyPr>
          <a:lstStyle/>
          <a:p>
            <a:pPr>
              <a:lnSpc>
                <a:spcPct val="120000"/>
              </a:lnSpc>
            </a:pPr>
            <a:r>
              <a:rPr lang="en-US" altLang="zh-CN" sz="3200" b="1" dirty="0" smtClean="0">
                <a:latin typeface="+mj-lt"/>
                <a:ea typeface="+mj-ea"/>
              </a:rPr>
              <a:t>VACUUM </a:t>
            </a:r>
            <a:r>
              <a:rPr lang="zh-CN" altLang="en-US" sz="3200" b="1" dirty="0" smtClean="0">
                <a:latin typeface="+mj-lt"/>
                <a:ea typeface="+mj-ea"/>
              </a:rPr>
              <a:t>示例</a:t>
            </a:r>
            <a:endParaRPr lang="zh-CN" altLang="en-US" sz="3200" b="1" dirty="0">
              <a:latin typeface="+mj-lt"/>
              <a:ea typeface="+mj-ea"/>
            </a:endParaRPr>
          </a:p>
        </p:txBody>
      </p:sp>
      <p:sp>
        <p:nvSpPr>
          <p:cNvPr id="18" name="内容占位符 7">
            <a:extLst>
              <a:ext uri="{FF2B5EF4-FFF2-40B4-BE49-F238E27FC236}">
                <a16:creationId xmlns="" xmlns:a16="http://schemas.microsoft.com/office/drawing/2014/main" id="{2070191C-4093-409C-8FD5-7369A79637AD}"/>
              </a:ext>
            </a:extLst>
          </p:cNvPr>
          <p:cNvSpPr txBox="1">
            <a:spLocks/>
          </p:cNvSpPr>
          <p:nvPr/>
        </p:nvSpPr>
        <p:spPr>
          <a:xfrm>
            <a:off x="1044860" y="2075859"/>
            <a:ext cx="10230262" cy="3736080"/>
          </a:xfrm>
          <a:prstGeom prst="rect">
            <a:avLst/>
          </a:prstGeom>
        </p:spPr>
        <p:txBody>
          <a:bodyPr vert="horz" lIns="91440" tIns="45720" rIns="91440" bIns="45720" rtlCol="0">
            <a:normAutofit/>
          </a:bodyPr>
          <a:lstStyle>
            <a:lvl1pPr marL="0" indent="0" algn="l" defTabSz="914354"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457200"/>
            <a:endParaRPr lang="en-US" altLang="zh-CN" sz="2000" dirty="0"/>
          </a:p>
        </p:txBody>
      </p:sp>
      <p:pic>
        <p:nvPicPr>
          <p:cNvPr id="2" name="图片 1"/>
          <p:cNvPicPr>
            <a:picLocks noChangeAspect="1"/>
          </p:cNvPicPr>
          <p:nvPr/>
        </p:nvPicPr>
        <p:blipFill>
          <a:blip r:embed="rId2"/>
          <a:stretch>
            <a:fillRect/>
          </a:stretch>
        </p:blipFill>
        <p:spPr>
          <a:xfrm>
            <a:off x="1044861" y="2398400"/>
            <a:ext cx="10230262" cy="3156549"/>
          </a:xfrm>
          <a:prstGeom prst="rect">
            <a:avLst/>
          </a:prstGeom>
        </p:spPr>
      </p:pic>
    </p:spTree>
    <p:extLst>
      <p:ext uri="{BB962C8B-B14F-4D97-AF65-F5344CB8AC3E}">
        <p14:creationId xmlns:p14="http://schemas.microsoft.com/office/powerpoint/2010/main" val="127387091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044860" y="1446904"/>
            <a:ext cx="10230262" cy="628955"/>
          </a:xfrm>
          <a:prstGeom prst="rect">
            <a:avLst/>
          </a:prstGeom>
          <a:noFill/>
        </p:spPr>
        <p:txBody>
          <a:bodyPr wrap="square" rtlCol="0">
            <a:spAutoFit/>
          </a:bodyPr>
          <a:lstStyle/>
          <a:p>
            <a:pPr>
              <a:lnSpc>
                <a:spcPct val="120000"/>
              </a:lnSpc>
            </a:pPr>
            <a:r>
              <a:rPr lang="en-US" altLang="zh-CN" sz="3200" b="1" dirty="0" smtClean="0">
                <a:latin typeface="+mj-lt"/>
                <a:ea typeface="+mj-ea"/>
              </a:rPr>
              <a:t>VACUUM </a:t>
            </a:r>
            <a:r>
              <a:rPr lang="zh-CN" altLang="en-US" sz="3200" b="1" dirty="0" smtClean="0">
                <a:latin typeface="+mj-lt"/>
                <a:ea typeface="+mj-ea"/>
              </a:rPr>
              <a:t>示例</a:t>
            </a:r>
            <a:endParaRPr lang="zh-CN" altLang="en-US" sz="3200" b="1" dirty="0">
              <a:latin typeface="+mj-lt"/>
              <a:ea typeface="+mj-ea"/>
            </a:endParaRPr>
          </a:p>
        </p:txBody>
      </p:sp>
      <p:sp>
        <p:nvSpPr>
          <p:cNvPr id="18" name="内容占位符 7">
            <a:extLst>
              <a:ext uri="{FF2B5EF4-FFF2-40B4-BE49-F238E27FC236}">
                <a16:creationId xmlns="" xmlns:a16="http://schemas.microsoft.com/office/drawing/2014/main" id="{2070191C-4093-409C-8FD5-7369A79637AD}"/>
              </a:ext>
            </a:extLst>
          </p:cNvPr>
          <p:cNvSpPr txBox="1">
            <a:spLocks/>
          </p:cNvSpPr>
          <p:nvPr/>
        </p:nvSpPr>
        <p:spPr>
          <a:xfrm>
            <a:off x="1044860" y="2075859"/>
            <a:ext cx="10230262" cy="3736080"/>
          </a:xfrm>
          <a:prstGeom prst="rect">
            <a:avLst/>
          </a:prstGeom>
        </p:spPr>
        <p:txBody>
          <a:bodyPr vert="horz" lIns="91440" tIns="45720" rIns="91440" bIns="45720" rtlCol="0">
            <a:normAutofit/>
          </a:bodyPr>
          <a:lstStyle>
            <a:lvl1pPr marL="0" indent="0" algn="l" defTabSz="914354"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457200"/>
            <a:endParaRPr lang="en-US" altLang="zh-CN" sz="2000" dirty="0"/>
          </a:p>
        </p:txBody>
      </p:sp>
      <p:pic>
        <p:nvPicPr>
          <p:cNvPr id="3" name="图片 2"/>
          <p:cNvPicPr>
            <a:picLocks noChangeAspect="1"/>
          </p:cNvPicPr>
          <p:nvPr/>
        </p:nvPicPr>
        <p:blipFill>
          <a:blip r:embed="rId2"/>
          <a:stretch>
            <a:fillRect/>
          </a:stretch>
        </p:blipFill>
        <p:spPr>
          <a:xfrm>
            <a:off x="1044861" y="2431863"/>
            <a:ext cx="10230262" cy="2959307"/>
          </a:xfrm>
          <a:prstGeom prst="rect">
            <a:avLst/>
          </a:prstGeom>
        </p:spPr>
      </p:pic>
    </p:spTree>
    <p:extLst>
      <p:ext uri="{BB962C8B-B14F-4D97-AF65-F5344CB8AC3E}">
        <p14:creationId xmlns:p14="http://schemas.microsoft.com/office/powerpoint/2010/main" val="264810453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a:extLst>
              <a:ext uri="{FF2B5EF4-FFF2-40B4-BE49-F238E27FC236}">
                <a16:creationId xmlns="" xmlns:a16="http://schemas.microsoft.com/office/drawing/2014/main" id="{A6A819F1-33AF-45D7-8BF6-2B0A9769CAD4}"/>
              </a:ext>
            </a:extLst>
          </p:cNvPr>
          <p:cNvGraphicFramePr>
            <a:graphicFrameLocks noChangeAspect="1"/>
          </p:cNvGraphicFramePr>
          <p:nvPr>
            <p:custDataLst>
              <p:tags r:id="rId3"/>
            </p:custDataLst>
            <p:extLst>
              <p:ext uri="{D42A27DB-BD31-4B8C-83A1-F6EECF244321}">
                <p14:modId xmlns:p14="http://schemas.microsoft.com/office/powerpoint/2010/main" val="10969869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374" name="think-cell Slide" r:id="rId6" imgW="347" imgH="348" progId="TCLayout.ActiveDocument.1">
                  <p:embed/>
                </p:oleObj>
              </mc:Choice>
              <mc:Fallback>
                <p:oleObj name="think-cell Slide" r:id="rId6" imgW="347" imgH="348" progId="TCLayout.ActiveDocument.1">
                  <p:embed/>
                  <p:pic>
                    <p:nvPicPr>
                      <p:cNvPr id="3" name="对象 2" hidden="1">
                        <a:extLst>
                          <a:ext uri="{FF2B5EF4-FFF2-40B4-BE49-F238E27FC236}">
                            <a16:creationId xmlns="" xmlns:a16="http://schemas.microsoft.com/office/drawing/2014/main" id="{A6A819F1-33AF-45D7-8BF6-2B0A9769CAD4}"/>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矩形 1" hidden="1">
            <a:extLst>
              <a:ext uri="{FF2B5EF4-FFF2-40B4-BE49-F238E27FC236}">
                <a16:creationId xmlns="" xmlns:a16="http://schemas.microsoft.com/office/drawing/2014/main" id="{FF51F16D-1BAD-46EE-A6F4-B8B94C9DF628}"/>
              </a:ext>
            </a:extLst>
          </p:cNvPr>
          <p:cNvSpPr/>
          <p:nvPr>
            <p:custDataLst>
              <p:tags r:id="rId4"/>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2400"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10" name="文本框 9"/>
          <p:cNvSpPr txBox="1"/>
          <p:nvPr/>
        </p:nvSpPr>
        <p:spPr>
          <a:xfrm>
            <a:off x="1159165" y="2486850"/>
            <a:ext cx="5147511" cy="897233"/>
          </a:xfrm>
          <a:prstGeom prst="rect">
            <a:avLst/>
          </a:prstGeom>
          <a:noFill/>
        </p:spPr>
        <p:txBody>
          <a:bodyPr wrap="square" rtlCol="0">
            <a:spAutoFit/>
          </a:bodyPr>
          <a:lstStyle/>
          <a:p>
            <a:pPr>
              <a:lnSpc>
                <a:spcPct val="120000"/>
              </a:lnSpc>
            </a:pPr>
            <a:r>
              <a:rPr lang="zh-CN" altLang="en-US" sz="4800" b="1" dirty="0" smtClean="0">
                <a:latin typeface="+mj-lt"/>
                <a:ea typeface="+mj-ea"/>
              </a:rPr>
              <a:t>谢谢分享</a:t>
            </a:r>
            <a:endParaRPr lang="zh-CN" altLang="en-US" sz="4800" b="1" dirty="0">
              <a:latin typeface="+mj-lt"/>
              <a:ea typeface="+mj-ea"/>
            </a:endParaRPr>
          </a:p>
        </p:txBody>
      </p:sp>
      <p:sp>
        <p:nvSpPr>
          <p:cNvPr id="11" name="内容占位符 7">
            <a:extLst>
              <a:ext uri="{FF2B5EF4-FFF2-40B4-BE49-F238E27FC236}">
                <a16:creationId xmlns="" xmlns:a16="http://schemas.microsoft.com/office/drawing/2014/main" id="{2070191C-4093-409C-8FD5-7369A79637AD}"/>
              </a:ext>
            </a:extLst>
          </p:cNvPr>
          <p:cNvSpPr txBox="1">
            <a:spLocks/>
          </p:cNvSpPr>
          <p:nvPr/>
        </p:nvSpPr>
        <p:spPr>
          <a:xfrm>
            <a:off x="1159167" y="3395385"/>
            <a:ext cx="5147510" cy="1282631"/>
          </a:xfrm>
          <a:prstGeom prst="rect">
            <a:avLst/>
          </a:prstGeom>
        </p:spPr>
        <p:txBody>
          <a:bodyPr vert="horz" lIns="91440" tIns="45720" rIns="91440" bIns="45720" rtlCol="0">
            <a:normAutofit/>
          </a:bodyPr>
          <a:lstStyle>
            <a:lvl1pPr marL="0" indent="0" algn="l" defTabSz="914354"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altLang="zh-CN" dirty="0" err="1" smtClean="0">
                <a:solidFill>
                  <a:schemeClr val="tx1">
                    <a:lumMod val="50000"/>
                    <a:lumOff val="50000"/>
                  </a:schemeClr>
                </a:solidFill>
              </a:rPr>
              <a:t>Email:sungsasong@gmail.com</a:t>
            </a:r>
            <a:endParaRPr lang="en-US" altLang="zh-CN" dirty="0" smtClean="0">
              <a:solidFill>
                <a:schemeClr val="tx1">
                  <a:lumMod val="50000"/>
                  <a:lumOff val="50000"/>
                </a:schemeClr>
              </a:solidFill>
            </a:endParaRPr>
          </a:p>
          <a:p>
            <a:pPr>
              <a:lnSpc>
                <a:spcPct val="100000"/>
              </a:lnSpc>
            </a:pPr>
            <a:r>
              <a:rPr lang="en-US" altLang="zh-CN" dirty="0" smtClean="0">
                <a:solidFill>
                  <a:schemeClr val="tx1">
                    <a:lumMod val="50000"/>
                    <a:lumOff val="50000"/>
                  </a:schemeClr>
                </a:solidFill>
              </a:rPr>
              <a:t>WX:songshaohua0001</a:t>
            </a:r>
          </a:p>
          <a:p>
            <a:pPr>
              <a:lnSpc>
                <a:spcPct val="100000"/>
              </a:lnSpc>
            </a:pPr>
            <a:endParaRPr lang="zh-CN" altLang="en-US" dirty="0">
              <a:solidFill>
                <a:schemeClr val="tx1">
                  <a:lumMod val="50000"/>
                  <a:lumOff val="50000"/>
                </a:schemeClr>
              </a:solidFill>
            </a:endParaRPr>
          </a:p>
        </p:txBody>
      </p:sp>
    </p:spTree>
    <p:extLst>
      <p:ext uri="{BB962C8B-B14F-4D97-AF65-F5344CB8AC3E}">
        <p14:creationId xmlns:p14="http://schemas.microsoft.com/office/powerpoint/2010/main" val="12590430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44860" y="1446904"/>
            <a:ext cx="10230262" cy="628955"/>
          </a:xfrm>
          <a:prstGeom prst="rect">
            <a:avLst/>
          </a:prstGeom>
          <a:noFill/>
        </p:spPr>
        <p:txBody>
          <a:bodyPr wrap="square" rtlCol="0">
            <a:spAutoFit/>
          </a:bodyPr>
          <a:lstStyle/>
          <a:p>
            <a:pPr>
              <a:lnSpc>
                <a:spcPct val="120000"/>
              </a:lnSpc>
            </a:pPr>
            <a:r>
              <a:rPr lang="en-US" altLang="zh-CN" sz="3200" b="1" dirty="0" smtClean="0">
                <a:latin typeface="+mj-lt"/>
                <a:ea typeface="+mj-ea"/>
              </a:rPr>
              <a:t>VACUUM </a:t>
            </a:r>
            <a:r>
              <a:rPr lang="zh-CN" altLang="en-US" sz="3200" b="1" dirty="0" smtClean="0">
                <a:latin typeface="+mj-lt"/>
                <a:ea typeface="+mj-ea"/>
              </a:rPr>
              <a:t>基础</a:t>
            </a:r>
            <a:endParaRPr lang="zh-CN" altLang="en-US" sz="3200" b="1" dirty="0">
              <a:latin typeface="+mj-lt"/>
              <a:ea typeface="+mj-ea"/>
            </a:endParaRPr>
          </a:p>
        </p:txBody>
      </p:sp>
      <p:sp>
        <p:nvSpPr>
          <p:cNvPr id="9" name="内容占位符 7">
            <a:extLst>
              <a:ext uri="{FF2B5EF4-FFF2-40B4-BE49-F238E27FC236}">
                <a16:creationId xmlns="" xmlns:a16="http://schemas.microsoft.com/office/drawing/2014/main" id="{2070191C-4093-409C-8FD5-7369A79637AD}"/>
              </a:ext>
            </a:extLst>
          </p:cNvPr>
          <p:cNvSpPr txBox="1">
            <a:spLocks/>
          </p:cNvSpPr>
          <p:nvPr/>
        </p:nvSpPr>
        <p:spPr>
          <a:xfrm>
            <a:off x="1044861" y="2106667"/>
            <a:ext cx="10230262" cy="3742804"/>
          </a:xfrm>
          <a:prstGeom prst="rect">
            <a:avLst/>
          </a:prstGeom>
        </p:spPr>
        <p:txBody>
          <a:bodyPr vert="horz" lIns="91440" tIns="45720" rIns="91440" bIns="45720" rtlCol="0">
            <a:normAutofit/>
          </a:bodyPr>
          <a:lstStyle>
            <a:lvl1pPr marL="0" indent="0" algn="l" defTabSz="914354"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altLang="zh-CN" sz="2000" dirty="0" smtClean="0"/>
              <a:t>VACUUM</a:t>
            </a:r>
            <a:r>
              <a:rPr lang="zh-CN" altLang="en-US" sz="2000" dirty="0" smtClean="0"/>
              <a:t>处理表的目的：</a:t>
            </a:r>
            <a:endParaRPr lang="en-US" altLang="zh-CN" sz="2000" dirty="0" smtClean="0"/>
          </a:p>
          <a:p>
            <a:pPr>
              <a:lnSpc>
                <a:spcPct val="100000"/>
              </a:lnSpc>
            </a:pPr>
            <a:r>
              <a:rPr lang="en-US" altLang="zh-CN" sz="2000" dirty="0" smtClean="0"/>
              <a:t>♠ </a:t>
            </a:r>
            <a:r>
              <a:rPr lang="zh-CN" altLang="en-US" sz="2000" dirty="0" smtClean="0"/>
              <a:t>恢复或者重用由</a:t>
            </a:r>
            <a:r>
              <a:rPr lang="en-US" altLang="zh-CN" sz="2000" dirty="0" smtClean="0"/>
              <a:t>UPDATE </a:t>
            </a:r>
            <a:r>
              <a:rPr lang="zh-CN" altLang="en-US" sz="2000" dirty="0" smtClean="0"/>
              <a:t>和 </a:t>
            </a:r>
            <a:r>
              <a:rPr lang="en-US" altLang="zh-CN" sz="2000" dirty="0" smtClean="0"/>
              <a:t>DELETE </a:t>
            </a:r>
            <a:r>
              <a:rPr lang="zh-CN" altLang="en-US" sz="2000" dirty="0" smtClean="0"/>
              <a:t>删除元组后占用的磁盘空间</a:t>
            </a:r>
            <a:endParaRPr lang="en-US" altLang="zh-CN" sz="2000" dirty="0" smtClean="0"/>
          </a:p>
          <a:p>
            <a:pPr>
              <a:lnSpc>
                <a:spcPct val="100000"/>
              </a:lnSpc>
            </a:pPr>
            <a:r>
              <a:rPr lang="en-US" altLang="zh-CN" sz="2000" dirty="0" smtClean="0"/>
              <a:t>♠ </a:t>
            </a:r>
            <a:r>
              <a:rPr lang="zh-CN" altLang="en-US" sz="2000" dirty="0" smtClean="0"/>
              <a:t>更新由</a:t>
            </a:r>
            <a:r>
              <a:rPr lang="en-US" altLang="zh-CN" sz="2000" dirty="0"/>
              <a:t> </a:t>
            </a:r>
            <a:r>
              <a:rPr lang="en-US" altLang="zh-CN" sz="2000" dirty="0" smtClean="0"/>
              <a:t>PostgreSQL </a:t>
            </a:r>
            <a:r>
              <a:rPr lang="zh-CN" altLang="en-US" sz="2000" dirty="0" smtClean="0"/>
              <a:t>查询计划器使用的数据统计信息</a:t>
            </a:r>
            <a:endParaRPr lang="en-US" altLang="zh-CN" sz="2000" dirty="0" smtClean="0"/>
          </a:p>
          <a:p>
            <a:pPr>
              <a:lnSpc>
                <a:spcPct val="100000"/>
              </a:lnSpc>
            </a:pPr>
            <a:r>
              <a:rPr lang="en-US" altLang="zh-CN" sz="2000" dirty="0" smtClean="0"/>
              <a:t>♠ </a:t>
            </a:r>
            <a:r>
              <a:rPr lang="zh-CN" altLang="en-US" sz="2000" dirty="0" smtClean="0"/>
              <a:t>更新可见性映射，可以加快 </a:t>
            </a:r>
            <a:r>
              <a:rPr lang="en-US" altLang="zh-CN" sz="2000" dirty="0" smtClean="0"/>
              <a:t>index-only scan </a:t>
            </a:r>
            <a:r>
              <a:rPr lang="zh-CN" altLang="en-US" sz="2000" dirty="0" smtClean="0"/>
              <a:t>的速度</a:t>
            </a:r>
            <a:endParaRPr lang="en-US" altLang="zh-CN" sz="2000" dirty="0" smtClean="0"/>
          </a:p>
          <a:p>
            <a:pPr>
              <a:lnSpc>
                <a:spcPct val="100000"/>
              </a:lnSpc>
            </a:pPr>
            <a:r>
              <a:rPr lang="en-US" altLang="zh-CN" sz="2000" dirty="0" smtClean="0"/>
              <a:t>♠ </a:t>
            </a:r>
            <a:r>
              <a:rPr lang="zh-CN" altLang="en-US" sz="2000" dirty="0" smtClean="0"/>
              <a:t>保护由于事务 </a:t>
            </a:r>
            <a:r>
              <a:rPr lang="en-US" altLang="zh-CN" sz="2000" dirty="0" smtClean="0"/>
              <a:t>ID </a:t>
            </a:r>
            <a:r>
              <a:rPr lang="zh-CN" altLang="en-US" sz="2000" dirty="0" smtClean="0"/>
              <a:t>循环处理或者多个事务</a:t>
            </a:r>
            <a:r>
              <a:rPr lang="en-US" altLang="zh-CN" sz="2000" dirty="0" smtClean="0"/>
              <a:t>ID</a:t>
            </a:r>
            <a:r>
              <a:rPr lang="zh-CN" altLang="en-US" sz="2000" dirty="0" smtClean="0"/>
              <a:t>循环处理导致老旧数据的丢失</a:t>
            </a:r>
            <a:endParaRPr lang="en-US" altLang="zh-CN" sz="2000" dirty="0" smtClean="0"/>
          </a:p>
        </p:txBody>
      </p:sp>
    </p:spTree>
    <p:extLst>
      <p:ext uri="{BB962C8B-B14F-4D97-AF65-F5344CB8AC3E}">
        <p14:creationId xmlns:p14="http://schemas.microsoft.com/office/powerpoint/2010/main" val="29870511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44860" y="1446904"/>
            <a:ext cx="10230262" cy="628955"/>
          </a:xfrm>
          <a:prstGeom prst="rect">
            <a:avLst/>
          </a:prstGeom>
          <a:noFill/>
        </p:spPr>
        <p:txBody>
          <a:bodyPr wrap="square" rtlCol="0">
            <a:spAutoFit/>
          </a:bodyPr>
          <a:lstStyle/>
          <a:p>
            <a:pPr>
              <a:lnSpc>
                <a:spcPct val="120000"/>
              </a:lnSpc>
            </a:pPr>
            <a:r>
              <a:rPr lang="en-US" altLang="zh-CN" sz="3200" b="1" dirty="0" smtClean="0">
                <a:latin typeface="+mj-lt"/>
                <a:ea typeface="+mj-ea"/>
              </a:rPr>
              <a:t>VACUUM </a:t>
            </a:r>
            <a:r>
              <a:rPr lang="zh-CN" altLang="en-US" sz="3200" b="1" dirty="0" smtClean="0">
                <a:latin typeface="+mj-lt"/>
                <a:ea typeface="+mj-ea"/>
              </a:rPr>
              <a:t>基础</a:t>
            </a:r>
            <a:endParaRPr lang="zh-CN" altLang="en-US" sz="3200" b="1" dirty="0">
              <a:latin typeface="+mj-lt"/>
              <a:ea typeface="+mj-ea"/>
            </a:endParaRPr>
          </a:p>
        </p:txBody>
      </p:sp>
      <p:sp>
        <p:nvSpPr>
          <p:cNvPr id="9" name="内容占位符 7">
            <a:extLst>
              <a:ext uri="{FF2B5EF4-FFF2-40B4-BE49-F238E27FC236}">
                <a16:creationId xmlns="" xmlns:a16="http://schemas.microsoft.com/office/drawing/2014/main" id="{2070191C-4093-409C-8FD5-7369A79637AD}"/>
              </a:ext>
            </a:extLst>
          </p:cNvPr>
          <p:cNvSpPr txBox="1">
            <a:spLocks/>
          </p:cNvSpPr>
          <p:nvPr/>
        </p:nvSpPr>
        <p:spPr>
          <a:xfrm>
            <a:off x="1044861" y="2106667"/>
            <a:ext cx="10230262" cy="3742804"/>
          </a:xfrm>
          <a:prstGeom prst="rect">
            <a:avLst/>
          </a:prstGeom>
        </p:spPr>
        <p:txBody>
          <a:bodyPr vert="horz" lIns="91440" tIns="45720" rIns="91440" bIns="45720" rtlCol="0">
            <a:normAutofit/>
          </a:bodyPr>
          <a:lstStyle>
            <a:lvl1pPr marL="0" indent="0" algn="l" defTabSz="914354"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altLang="zh-CN" sz="2000" dirty="0" smtClean="0"/>
              <a:t>VACUUM </a:t>
            </a:r>
            <a:r>
              <a:rPr lang="zh-CN" altLang="en-US" sz="2000" dirty="0" smtClean="0"/>
              <a:t>方式有以下两种：</a:t>
            </a:r>
            <a:endParaRPr lang="en-US" altLang="zh-CN" sz="2000" dirty="0" smtClean="0"/>
          </a:p>
          <a:p>
            <a:pPr>
              <a:lnSpc>
                <a:spcPct val="100000"/>
              </a:lnSpc>
            </a:pPr>
            <a:r>
              <a:rPr lang="en-US" altLang="zh-CN" sz="2000" dirty="0" smtClean="0">
                <a:solidFill>
                  <a:srgbClr val="FFFF00"/>
                </a:solidFill>
              </a:rPr>
              <a:t>♠ </a:t>
            </a:r>
            <a:r>
              <a:rPr lang="en-US" altLang="zh-CN" sz="2000" b="1" dirty="0" smtClean="0">
                <a:solidFill>
                  <a:srgbClr val="FFFF00"/>
                </a:solidFill>
              </a:rPr>
              <a:t>VACUUM </a:t>
            </a:r>
          </a:p>
          <a:p>
            <a:pPr>
              <a:lnSpc>
                <a:spcPct val="100000"/>
              </a:lnSpc>
            </a:pPr>
            <a:r>
              <a:rPr lang="en-US" altLang="zh-CN" sz="2000" dirty="0">
                <a:solidFill>
                  <a:srgbClr val="FFFF00"/>
                </a:solidFill>
              </a:rPr>
              <a:t>♠ </a:t>
            </a:r>
            <a:r>
              <a:rPr lang="en-US" altLang="zh-CN" sz="2000" b="1" dirty="0" smtClean="0">
                <a:solidFill>
                  <a:srgbClr val="FFFF00"/>
                </a:solidFill>
              </a:rPr>
              <a:t>VACUUM FULL</a:t>
            </a:r>
          </a:p>
          <a:p>
            <a:pPr>
              <a:lnSpc>
                <a:spcPct val="100000"/>
              </a:lnSpc>
            </a:pPr>
            <a:r>
              <a:rPr lang="en-US" altLang="zh-CN" sz="2000" dirty="0" smtClean="0"/>
              <a:t>VACUUM FULL </a:t>
            </a:r>
            <a:r>
              <a:rPr lang="zh-CN" altLang="en-US" sz="2000" dirty="0" smtClean="0"/>
              <a:t>可以回收磁盘空间但是运行很慢。而</a:t>
            </a:r>
            <a:r>
              <a:rPr lang="en-US" altLang="zh-CN" sz="2000" dirty="0" smtClean="0"/>
              <a:t>VACUUM </a:t>
            </a:r>
            <a:r>
              <a:rPr lang="zh-CN" altLang="en-US" sz="2000" dirty="0" smtClean="0"/>
              <a:t>可以在并行运行在生产数据库中。在执行 </a:t>
            </a:r>
            <a:r>
              <a:rPr lang="en-US" altLang="zh-CN" sz="2000" dirty="0" smtClean="0"/>
              <a:t>VACUUM </a:t>
            </a:r>
            <a:r>
              <a:rPr lang="zh-CN" altLang="en-US" sz="2000" dirty="0" smtClean="0"/>
              <a:t>期间，</a:t>
            </a:r>
            <a:r>
              <a:rPr lang="en-US" altLang="zh-CN" sz="2000" dirty="0" smtClean="0"/>
              <a:t>DML </a:t>
            </a:r>
            <a:r>
              <a:rPr lang="zh-CN" altLang="en-US" sz="2000" dirty="0" smtClean="0"/>
              <a:t>和</a:t>
            </a:r>
            <a:r>
              <a:rPr lang="en-US" altLang="zh-CN" sz="2000" dirty="0" smtClean="0"/>
              <a:t>DQL </a:t>
            </a:r>
            <a:r>
              <a:rPr lang="zh-CN" altLang="en-US" sz="2000" dirty="0" smtClean="0"/>
              <a:t>语句可以正常运行，但是此时不能在表对象上执行表定义操作。</a:t>
            </a:r>
            <a:r>
              <a:rPr lang="en-US" altLang="zh-CN" sz="2000" dirty="0" smtClean="0"/>
              <a:t>VACUUM FULL </a:t>
            </a:r>
            <a:r>
              <a:rPr lang="zh-CN" altLang="en-US" sz="2000" dirty="0" smtClean="0"/>
              <a:t>运行期间，将会获取表中的排他锁，因此不能并行执行。通常情况下，建议使用 </a:t>
            </a:r>
            <a:r>
              <a:rPr lang="en-US" altLang="zh-CN" sz="2000" dirty="0" smtClean="0"/>
              <a:t>VACUUM</a:t>
            </a:r>
            <a:r>
              <a:rPr lang="zh-CN" altLang="en-US" sz="2000" dirty="0" smtClean="0"/>
              <a:t>，而不是 </a:t>
            </a:r>
            <a:r>
              <a:rPr lang="en-US" altLang="zh-CN" sz="2000" dirty="0" smtClean="0"/>
              <a:t>VACUUM FULL</a:t>
            </a:r>
            <a:r>
              <a:rPr lang="zh-CN" altLang="en-US" sz="2000" dirty="0" smtClean="0"/>
              <a:t>。</a:t>
            </a:r>
            <a:endParaRPr lang="en-US" altLang="zh-CN" sz="2000" dirty="0" smtClean="0"/>
          </a:p>
        </p:txBody>
      </p:sp>
    </p:spTree>
    <p:extLst>
      <p:ext uri="{BB962C8B-B14F-4D97-AF65-F5344CB8AC3E}">
        <p14:creationId xmlns:p14="http://schemas.microsoft.com/office/powerpoint/2010/main" val="10345043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044860" y="1446904"/>
            <a:ext cx="10230262" cy="628955"/>
          </a:xfrm>
          <a:prstGeom prst="rect">
            <a:avLst/>
          </a:prstGeom>
          <a:noFill/>
        </p:spPr>
        <p:txBody>
          <a:bodyPr wrap="square" rtlCol="0">
            <a:spAutoFit/>
          </a:bodyPr>
          <a:lstStyle/>
          <a:p>
            <a:pPr>
              <a:lnSpc>
                <a:spcPct val="120000"/>
              </a:lnSpc>
            </a:pPr>
            <a:r>
              <a:rPr lang="en-US" altLang="zh-CN" sz="3200" b="1" dirty="0" smtClean="0">
                <a:latin typeface="+mj-lt"/>
                <a:ea typeface="+mj-ea"/>
              </a:rPr>
              <a:t>VACUUM </a:t>
            </a:r>
            <a:r>
              <a:rPr lang="zh-CN" altLang="en-US" sz="3200" b="1" dirty="0" smtClean="0">
                <a:latin typeface="+mj-lt"/>
                <a:ea typeface="+mj-ea"/>
              </a:rPr>
              <a:t>更新表统计信息</a:t>
            </a:r>
            <a:r>
              <a:rPr lang="en-US" altLang="zh-CN" sz="3200" b="1" dirty="0" smtClean="0">
                <a:latin typeface="+mj-lt"/>
                <a:ea typeface="+mj-ea"/>
              </a:rPr>
              <a:t> </a:t>
            </a:r>
            <a:endParaRPr lang="zh-CN" altLang="en-US" sz="3200" b="1" dirty="0">
              <a:latin typeface="+mj-lt"/>
              <a:ea typeface="+mj-ea"/>
            </a:endParaRPr>
          </a:p>
        </p:txBody>
      </p:sp>
      <p:sp>
        <p:nvSpPr>
          <p:cNvPr id="18" name="内容占位符 7">
            <a:extLst>
              <a:ext uri="{FF2B5EF4-FFF2-40B4-BE49-F238E27FC236}">
                <a16:creationId xmlns="" xmlns:a16="http://schemas.microsoft.com/office/drawing/2014/main" id="{2070191C-4093-409C-8FD5-7369A79637AD}"/>
              </a:ext>
            </a:extLst>
          </p:cNvPr>
          <p:cNvSpPr txBox="1">
            <a:spLocks/>
          </p:cNvSpPr>
          <p:nvPr/>
        </p:nvSpPr>
        <p:spPr>
          <a:xfrm>
            <a:off x="1044861" y="2106667"/>
            <a:ext cx="10230262" cy="3736080"/>
          </a:xfrm>
          <a:prstGeom prst="rect">
            <a:avLst/>
          </a:prstGeom>
        </p:spPr>
        <p:txBody>
          <a:bodyPr vert="horz" lIns="91440" tIns="45720" rIns="91440" bIns="45720" rtlCol="0">
            <a:normAutofit/>
          </a:bodyPr>
          <a:lstStyle>
            <a:lvl1pPr marL="0" indent="0" algn="l" defTabSz="914354"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457200">
              <a:lnSpc>
                <a:spcPct val="100000"/>
              </a:lnSpc>
            </a:pPr>
            <a:r>
              <a:rPr lang="en-US" altLang="zh-CN" sz="2000" b="1" dirty="0" smtClean="0">
                <a:latin typeface="Times New Roman" panose="02020603050405020304" pitchFamily="18" charset="0"/>
                <a:ea typeface="宋体" panose="02010600030101010101" pitchFamily="2" charset="-122"/>
              </a:rPr>
              <a:t>VACUUM </a:t>
            </a:r>
            <a:r>
              <a:rPr lang="zh-CN" altLang="en-US" sz="2000" b="1" dirty="0" smtClean="0">
                <a:latin typeface="Times New Roman" panose="02020603050405020304" pitchFamily="18" charset="0"/>
                <a:ea typeface="宋体" panose="02010600030101010101" pitchFamily="2" charset="-122"/>
              </a:rPr>
              <a:t>通过 </a:t>
            </a:r>
            <a:r>
              <a:rPr lang="en-US" altLang="zh-CN" sz="2000" b="1" dirty="0" smtClean="0">
                <a:latin typeface="Times New Roman" panose="02020603050405020304" pitchFamily="18" charset="0"/>
                <a:ea typeface="宋体" panose="02010600030101010101" pitchFamily="2" charset="-122"/>
              </a:rPr>
              <a:t>ANALYZE </a:t>
            </a:r>
            <a:r>
              <a:rPr lang="zh-CN" altLang="en-US" sz="2000" b="1" dirty="0" smtClean="0">
                <a:latin typeface="Times New Roman" panose="02020603050405020304" pitchFamily="18" charset="0"/>
                <a:ea typeface="宋体" panose="02010600030101010101" pitchFamily="2" charset="-122"/>
              </a:rPr>
              <a:t>可更新表对象统计信息。</a:t>
            </a:r>
            <a:r>
              <a:rPr lang="en-US" altLang="zh-CN" sz="2000" b="1" dirty="0" smtClean="0">
                <a:latin typeface="Times New Roman" panose="02020603050405020304" pitchFamily="18" charset="0"/>
                <a:ea typeface="宋体" panose="02010600030101010101" pitchFamily="2" charset="-122"/>
              </a:rPr>
              <a:t>PostgreSQL </a:t>
            </a:r>
            <a:r>
              <a:rPr lang="zh-CN" altLang="en-US" sz="2000" b="1" dirty="0" smtClean="0">
                <a:latin typeface="Times New Roman" panose="02020603050405020304" pitchFamily="18" charset="0"/>
                <a:ea typeface="宋体" panose="02010600030101010101" pitchFamily="2" charset="-122"/>
              </a:rPr>
              <a:t>查询计划器通过表对象统计信息生成查询计划。可以通过 </a:t>
            </a:r>
            <a:r>
              <a:rPr lang="en-US" altLang="zh-CN" sz="2000" b="1" dirty="0" smtClean="0">
                <a:latin typeface="Times New Roman" panose="02020603050405020304" pitchFamily="18" charset="0"/>
                <a:ea typeface="宋体" panose="02010600030101010101" pitchFamily="2" charset="-122"/>
              </a:rPr>
              <a:t>VACCUM </a:t>
            </a:r>
            <a:r>
              <a:rPr lang="zh-CN" altLang="en-US" sz="2000" b="1" dirty="0" smtClean="0">
                <a:latin typeface="Times New Roman" panose="02020603050405020304" pitchFamily="18" charset="0"/>
                <a:ea typeface="宋体" panose="02010600030101010101" pitchFamily="2" charset="-122"/>
              </a:rPr>
              <a:t>的可选选项 </a:t>
            </a:r>
            <a:r>
              <a:rPr lang="en-US" altLang="zh-CN" sz="2000" b="1" dirty="0" smtClean="0">
                <a:latin typeface="Times New Roman" panose="02020603050405020304" pitchFamily="18" charset="0"/>
                <a:ea typeface="宋体" panose="02010600030101010101" pitchFamily="2" charset="-122"/>
              </a:rPr>
              <a:t>ANALYZE </a:t>
            </a:r>
            <a:r>
              <a:rPr lang="zh-CN" altLang="en-US" sz="2000" b="1" dirty="0" smtClean="0">
                <a:latin typeface="Times New Roman" panose="02020603050405020304" pitchFamily="18" charset="0"/>
                <a:ea typeface="宋体" panose="02010600030101010101" pitchFamily="2" charset="-122"/>
              </a:rPr>
              <a:t>在对 </a:t>
            </a:r>
            <a:r>
              <a:rPr lang="en-US" altLang="zh-CN" sz="2000" b="1" dirty="0" smtClean="0">
                <a:latin typeface="Times New Roman" panose="02020603050405020304" pitchFamily="18" charset="0"/>
                <a:ea typeface="宋体" panose="02010600030101010101" pitchFamily="2" charset="-122"/>
              </a:rPr>
              <a:t>dead tuple </a:t>
            </a:r>
            <a:r>
              <a:rPr lang="zh-CN" altLang="en-US" sz="2000" b="1" dirty="0" smtClean="0">
                <a:latin typeface="Times New Roman" panose="02020603050405020304" pitchFamily="18" charset="0"/>
                <a:ea typeface="宋体" panose="02010600030101010101" pitchFamily="2" charset="-122"/>
              </a:rPr>
              <a:t>标记或者清理时同时更新表统计信息，以便于查询计划器生成更好的执行计划。</a:t>
            </a:r>
            <a:endParaRPr lang="en-US" altLang="zh-CN" sz="2000" b="1" dirty="0" smtClean="0">
              <a:latin typeface="Times New Roman" panose="02020603050405020304" pitchFamily="18" charset="0"/>
              <a:ea typeface="宋体" panose="02010600030101010101" pitchFamily="2" charset="-122"/>
            </a:endParaRPr>
          </a:p>
          <a:p>
            <a:pPr indent="457200">
              <a:lnSpc>
                <a:spcPct val="100000"/>
              </a:lnSpc>
            </a:pPr>
            <a:r>
              <a:rPr lang="zh-CN" altLang="en-US" sz="2000" b="1" dirty="0" smtClean="0">
                <a:latin typeface="Times New Roman" panose="02020603050405020304" pitchFamily="18" charset="0"/>
                <a:ea typeface="宋体" panose="02010600030101010101" pitchFamily="2" charset="-122"/>
              </a:rPr>
              <a:t>对于 </a:t>
            </a:r>
            <a:r>
              <a:rPr lang="en-US" altLang="zh-CN" sz="2000" b="1" dirty="0" err="1" smtClean="0">
                <a:latin typeface="Times New Roman" panose="02020603050405020304" pitchFamily="18" charset="0"/>
                <a:ea typeface="宋体" panose="02010600030101010101" pitchFamily="2" charset="-122"/>
              </a:rPr>
              <a:t>autovacuum</a:t>
            </a:r>
            <a:r>
              <a:rPr lang="en-US" altLang="zh-CN" sz="2000" b="1" dirty="0" smtClean="0">
                <a:latin typeface="Times New Roman" panose="02020603050405020304" pitchFamily="18" charset="0"/>
                <a:ea typeface="宋体" panose="02010600030101010101" pitchFamily="2" charset="-122"/>
              </a:rPr>
              <a:t> </a:t>
            </a:r>
            <a:r>
              <a:rPr lang="zh-CN" altLang="en-US" sz="2000" b="1" dirty="0" smtClean="0">
                <a:latin typeface="Times New Roman" panose="02020603050405020304" pitchFamily="18" charset="0"/>
                <a:ea typeface="宋体" panose="02010600030101010101" pitchFamily="2" charset="-122"/>
              </a:rPr>
              <a:t>启用状态下，</a:t>
            </a:r>
            <a:r>
              <a:rPr lang="en-US" altLang="zh-CN" sz="2000" b="1" dirty="0" smtClean="0">
                <a:latin typeface="Times New Roman" panose="02020603050405020304" pitchFamily="18" charset="0"/>
                <a:ea typeface="宋体" panose="02010600030101010101" pitchFamily="2" charset="-122"/>
              </a:rPr>
              <a:t>PostgreSQL </a:t>
            </a:r>
            <a:r>
              <a:rPr lang="zh-CN" altLang="en-US" sz="2000" b="1" dirty="0" smtClean="0">
                <a:latin typeface="Times New Roman" panose="02020603050405020304" pitchFamily="18" charset="0"/>
                <a:ea typeface="宋体" panose="02010600030101010101" pitchFamily="2" charset="-122"/>
              </a:rPr>
              <a:t>将会自动执行 </a:t>
            </a:r>
            <a:r>
              <a:rPr lang="en-US" altLang="zh-CN" sz="2000" b="1" dirty="0" smtClean="0">
                <a:latin typeface="Times New Roman" panose="02020603050405020304" pitchFamily="18" charset="0"/>
                <a:ea typeface="宋体" panose="02010600030101010101" pitchFamily="2" charset="-122"/>
              </a:rPr>
              <a:t>ANALYZE </a:t>
            </a:r>
            <a:r>
              <a:rPr lang="zh-CN" altLang="en-US" sz="2000" b="1" dirty="0" smtClean="0">
                <a:latin typeface="Times New Roman" panose="02020603050405020304" pitchFamily="18" charset="0"/>
                <a:ea typeface="宋体" panose="02010600030101010101" pitchFamily="2" charset="-122"/>
              </a:rPr>
              <a:t>命令。</a:t>
            </a:r>
            <a:endParaRPr lang="zh-CN" altLang="en-US" sz="2000" b="1"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1543623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236220" y="1866901"/>
            <a:ext cx="8778240" cy="2072640"/>
          </a:xfrm>
          <a:prstGeom prst="rect">
            <a:avLst/>
          </a:prstGeom>
        </p:spPr>
        <p:txBody>
          <a:bodyPr vert="horz" lIns="91440" tIns="45720" rIns="91440" bIns="45720" rtlCol="0" anchor="b">
            <a:noAutofit/>
          </a:bodyPr>
          <a:lstStyle>
            <a:lvl1pPr algn="l" defTabSz="914354" rtl="0" eaLnBrk="1" latinLnBrk="0" hangingPunct="1">
              <a:lnSpc>
                <a:spcPct val="90000"/>
              </a:lnSpc>
              <a:spcBef>
                <a:spcPct val="0"/>
              </a:spcBef>
              <a:buNone/>
              <a:defRPr sz="2400" b="1" kern="1200">
                <a:solidFill>
                  <a:schemeClr val="tx1"/>
                </a:solidFill>
                <a:latin typeface="+mj-lt"/>
                <a:ea typeface="+mj-ea"/>
                <a:cs typeface="+mj-cs"/>
              </a:defRPr>
            </a:lvl1pPr>
          </a:lstStyle>
          <a:p>
            <a:pPr>
              <a:lnSpc>
                <a:spcPct val="100000"/>
              </a:lnSpc>
            </a:pPr>
            <a:r>
              <a:rPr lang="en-US" altLang="zh-CN" sz="15000" dirty="0" smtClean="0">
                <a:solidFill>
                  <a:schemeClr val="bg1"/>
                </a:solidFill>
              </a:rPr>
              <a:t>PART</a:t>
            </a:r>
            <a:r>
              <a:rPr lang="en-US" altLang="zh-CN" sz="15000" baseline="0" dirty="0" smtClean="0">
                <a:solidFill>
                  <a:schemeClr val="bg1"/>
                </a:solidFill>
              </a:rPr>
              <a:t> </a:t>
            </a:r>
            <a:r>
              <a:rPr lang="en-US" altLang="zh-CN" sz="15000" baseline="0" dirty="0" smtClean="0">
                <a:solidFill>
                  <a:schemeClr val="bg1"/>
                </a:solidFill>
              </a:rPr>
              <a:t>02</a:t>
            </a:r>
            <a:endParaRPr lang="zh-CN" altLang="en-US" sz="15000" dirty="0">
              <a:solidFill>
                <a:schemeClr val="bg1"/>
              </a:solidFill>
            </a:endParaRPr>
          </a:p>
        </p:txBody>
      </p:sp>
      <p:sp>
        <p:nvSpPr>
          <p:cNvPr id="7" name="文本框 6"/>
          <p:cNvSpPr txBox="1"/>
          <p:nvPr/>
        </p:nvSpPr>
        <p:spPr>
          <a:xfrm>
            <a:off x="1623084" y="4060155"/>
            <a:ext cx="7312486" cy="628955"/>
          </a:xfrm>
          <a:prstGeom prst="rect">
            <a:avLst/>
          </a:prstGeom>
          <a:noFill/>
        </p:spPr>
        <p:txBody>
          <a:bodyPr wrap="square" rtlCol="0">
            <a:spAutoFit/>
          </a:bodyPr>
          <a:lstStyle/>
          <a:p>
            <a:pPr>
              <a:lnSpc>
                <a:spcPct val="120000"/>
              </a:lnSpc>
            </a:pPr>
            <a:r>
              <a:rPr lang="en-US" altLang="zh-CN" sz="3200" b="1" dirty="0" smtClean="0">
                <a:latin typeface="+mj-lt"/>
                <a:ea typeface="+mj-ea"/>
              </a:rPr>
              <a:t>VM</a:t>
            </a:r>
            <a:r>
              <a:rPr lang="zh-CN" altLang="en-US" sz="3200" b="1" dirty="0" smtClean="0">
                <a:latin typeface="+mj-lt"/>
                <a:ea typeface="+mj-ea"/>
              </a:rPr>
              <a:t>介绍</a:t>
            </a:r>
            <a:endParaRPr lang="zh-CN" altLang="en-US" sz="3200" b="1" dirty="0">
              <a:latin typeface="+mj-lt"/>
              <a:ea typeface="+mj-ea"/>
            </a:endParaRPr>
          </a:p>
        </p:txBody>
      </p:sp>
      <p:sp>
        <p:nvSpPr>
          <p:cNvPr id="8" name="内容占位符 7">
            <a:extLst>
              <a:ext uri="{FF2B5EF4-FFF2-40B4-BE49-F238E27FC236}">
                <a16:creationId xmlns="" xmlns:a16="http://schemas.microsoft.com/office/drawing/2014/main" id="{2070191C-4093-409C-8FD5-7369A79637AD}"/>
              </a:ext>
            </a:extLst>
          </p:cNvPr>
          <p:cNvSpPr txBox="1">
            <a:spLocks/>
          </p:cNvSpPr>
          <p:nvPr/>
        </p:nvSpPr>
        <p:spPr>
          <a:xfrm>
            <a:off x="1623085" y="4699748"/>
            <a:ext cx="7312486" cy="1358152"/>
          </a:xfrm>
          <a:prstGeom prst="rect">
            <a:avLst/>
          </a:prstGeom>
        </p:spPr>
        <p:txBody>
          <a:bodyPr vert="horz" lIns="91440" tIns="45720" rIns="91440" bIns="45720" rtlCol="0">
            <a:normAutofit/>
          </a:bodyPr>
          <a:lstStyle>
            <a:lvl1pPr marL="0" indent="0" algn="l" defTabSz="914354"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altLang="zh-CN" sz="2000" dirty="0" smtClean="0"/>
          </a:p>
        </p:txBody>
      </p:sp>
    </p:spTree>
    <p:extLst>
      <p:ext uri="{BB962C8B-B14F-4D97-AF65-F5344CB8AC3E}">
        <p14:creationId xmlns:p14="http://schemas.microsoft.com/office/powerpoint/2010/main" val="34449907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1044860" y="1446904"/>
            <a:ext cx="10230262" cy="628955"/>
          </a:xfrm>
          <a:prstGeom prst="rect">
            <a:avLst/>
          </a:prstGeom>
          <a:noFill/>
        </p:spPr>
        <p:txBody>
          <a:bodyPr wrap="square" rtlCol="0">
            <a:spAutoFit/>
          </a:bodyPr>
          <a:lstStyle/>
          <a:p>
            <a:pPr>
              <a:lnSpc>
                <a:spcPct val="120000"/>
              </a:lnSpc>
            </a:pPr>
            <a:r>
              <a:rPr lang="zh-CN" altLang="en-US" sz="3200" b="1" dirty="0" smtClean="0">
                <a:latin typeface="+mj-lt"/>
                <a:ea typeface="+mj-ea"/>
              </a:rPr>
              <a:t>可见性映射</a:t>
            </a:r>
            <a:r>
              <a:rPr lang="en-US" altLang="zh-CN" sz="3200" b="1" dirty="0" smtClean="0">
                <a:latin typeface="+mj-lt"/>
                <a:ea typeface="+mj-ea"/>
              </a:rPr>
              <a:t>——VM</a:t>
            </a:r>
            <a:endParaRPr lang="zh-CN" altLang="en-US" sz="3200" b="1" dirty="0">
              <a:latin typeface="+mj-lt"/>
              <a:ea typeface="+mj-ea"/>
            </a:endParaRPr>
          </a:p>
        </p:txBody>
      </p:sp>
      <p:sp>
        <p:nvSpPr>
          <p:cNvPr id="18" name="内容占位符 7">
            <a:extLst>
              <a:ext uri="{FF2B5EF4-FFF2-40B4-BE49-F238E27FC236}">
                <a16:creationId xmlns="" xmlns:a16="http://schemas.microsoft.com/office/drawing/2014/main" id="{2070191C-4093-409C-8FD5-7369A79637AD}"/>
              </a:ext>
            </a:extLst>
          </p:cNvPr>
          <p:cNvSpPr txBox="1">
            <a:spLocks/>
          </p:cNvSpPr>
          <p:nvPr/>
        </p:nvSpPr>
        <p:spPr>
          <a:xfrm>
            <a:off x="1044861" y="2106667"/>
            <a:ext cx="10230262" cy="3736080"/>
          </a:xfrm>
          <a:prstGeom prst="rect">
            <a:avLst/>
          </a:prstGeom>
        </p:spPr>
        <p:txBody>
          <a:bodyPr vert="horz" lIns="91440" tIns="45720" rIns="91440" bIns="45720" rtlCol="0">
            <a:normAutofit/>
          </a:bodyPr>
          <a:lstStyle>
            <a:lvl1pPr marL="0" indent="0" algn="l" defTabSz="914354"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457200">
              <a:lnSpc>
                <a:spcPct val="100000"/>
              </a:lnSpc>
            </a:pPr>
            <a:r>
              <a:rPr lang="en-US" altLang="zh-CN" sz="2000" b="1" dirty="0" smtClean="0">
                <a:latin typeface="Times New Roman" panose="02020603050405020304" pitchFamily="18" charset="0"/>
                <a:ea typeface="宋体" panose="02010600030101010101" pitchFamily="2" charset="-122"/>
              </a:rPr>
              <a:t>VM </a:t>
            </a:r>
            <a:r>
              <a:rPr lang="zh-CN" altLang="en-US" sz="2000" b="1" dirty="0" smtClean="0">
                <a:latin typeface="Times New Roman" panose="02020603050405020304" pitchFamily="18" charset="0"/>
                <a:ea typeface="宋体" panose="02010600030101010101" pitchFamily="2" charset="-122"/>
              </a:rPr>
              <a:t>是可见性映射文件表，每一个表都有可见性映射文件，以跟踪页面中包含已知对所有活跃事务可见的元组，同时也跟踪页面仅包含冻结的元组。该文件命名以表对象 </a:t>
            </a:r>
            <a:r>
              <a:rPr lang="en-US" altLang="zh-CN" sz="2000" b="1" dirty="0" err="1" smtClean="0">
                <a:latin typeface="Times New Roman" panose="02020603050405020304" pitchFamily="18" charset="0"/>
                <a:ea typeface="宋体" panose="02010600030101010101" pitchFamily="2" charset="-122"/>
              </a:rPr>
              <a:t>oid</a:t>
            </a:r>
            <a:r>
              <a:rPr lang="zh-CN" altLang="en-US" sz="2000" b="1" dirty="0" smtClean="0">
                <a:latin typeface="Times New Roman" panose="02020603050405020304" pitchFamily="18" charset="0"/>
                <a:ea typeface="宋体" panose="02010600030101010101" pitchFamily="2" charset="-122"/>
              </a:rPr>
              <a:t>作为前缀，</a:t>
            </a:r>
            <a:r>
              <a:rPr lang="en-US" altLang="zh-CN" sz="2000" b="1" dirty="0" smtClean="0">
                <a:latin typeface="Times New Roman" panose="02020603050405020304" pitchFamily="18" charset="0"/>
                <a:ea typeface="宋体" panose="02010600030101010101" pitchFamily="2" charset="-122"/>
              </a:rPr>
              <a:t>_</a:t>
            </a:r>
            <a:r>
              <a:rPr lang="en-US" altLang="zh-CN" sz="2000" b="1" dirty="0" err="1" smtClean="0">
                <a:latin typeface="Times New Roman" panose="02020603050405020304" pitchFamily="18" charset="0"/>
                <a:ea typeface="宋体" panose="02010600030101010101" pitchFamily="2" charset="-122"/>
              </a:rPr>
              <a:t>vm</a:t>
            </a:r>
            <a:r>
              <a:rPr lang="en-US" altLang="zh-CN" sz="2000" b="1" dirty="0" smtClean="0">
                <a:latin typeface="Times New Roman" panose="02020603050405020304" pitchFamily="18" charset="0"/>
                <a:ea typeface="宋体" panose="02010600030101010101" pitchFamily="2" charset="-122"/>
              </a:rPr>
              <a:t> </a:t>
            </a:r>
            <a:r>
              <a:rPr lang="zh-CN" altLang="en-US" sz="2000" b="1" dirty="0" smtClean="0">
                <a:latin typeface="Times New Roman" panose="02020603050405020304" pitchFamily="18" charset="0"/>
                <a:ea typeface="宋体" panose="02010600030101010101" pitchFamily="2" charset="-122"/>
              </a:rPr>
              <a:t>作为后缀存在。</a:t>
            </a:r>
            <a:endParaRPr lang="en-US" altLang="zh-CN" sz="2000" b="1" dirty="0" smtClean="0">
              <a:latin typeface="Times New Roman" panose="02020603050405020304" pitchFamily="18" charset="0"/>
              <a:ea typeface="宋体" panose="02010600030101010101" pitchFamily="2" charset="-122"/>
            </a:endParaRPr>
          </a:p>
          <a:p>
            <a:pPr indent="457200">
              <a:lnSpc>
                <a:spcPct val="100000"/>
              </a:lnSpc>
            </a:pPr>
            <a:r>
              <a:rPr lang="zh-CN" altLang="en-US" sz="2000" b="1" dirty="0" smtClean="0">
                <a:latin typeface="Times New Roman" panose="02020603050405020304" pitchFamily="18" charset="0"/>
                <a:ea typeface="宋体" panose="02010600030101010101" pitchFamily="2" charset="-122"/>
              </a:rPr>
              <a:t>可见性映射是一个位图，每个</a:t>
            </a:r>
            <a:r>
              <a:rPr lang="en-US" altLang="zh-CN" sz="2000" b="1" dirty="0" smtClean="0">
                <a:latin typeface="Times New Roman" panose="02020603050405020304" pitchFamily="18" charset="0"/>
                <a:ea typeface="宋体" panose="02010600030101010101" pitchFamily="2" charset="-122"/>
              </a:rPr>
              <a:t>heap page </a:t>
            </a:r>
            <a:r>
              <a:rPr lang="zh-CN" altLang="en-US" sz="2000" b="1" dirty="0" smtClean="0">
                <a:latin typeface="Times New Roman" panose="02020603050405020304" pitchFamily="18" charset="0"/>
                <a:ea typeface="宋体" panose="02010600030101010101" pitchFamily="2" charset="-122"/>
              </a:rPr>
              <a:t>都有两个位，表示全部页面可见和全部页面冻结。如果可见位被设置，意味着页面上所有元组对于所有事务都是可见的，因此该页面不需要清理。如果冻结位被设置，意味着页面上所有的元组都被完全冻结，因此即使需要对整个表进行</a:t>
            </a:r>
            <a:r>
              <a:rPr lang="en-US" altLang="zh-CN" sz="2000" b="1" dirty="0" smtClean="0">
                <a:latin typeface="Times New Roman" panose="02020603050405020304" pitchFamily="18" charset="0"/>
                <a:ea typeface="宋体" panose="02010600030101010101" pitchFamily="2" charset="-122"/>
              </a:rPr>
              <a:t>vacuum(</a:t>
            </a:r>
            <a:r>
              <a:rPr lang="zh-CN" altLang="en-US" sz="2000" b="1" dirty="0" smtClean="0">
                <a:latin typeface="Times New Roman" panose="02020603050405020304" pitchFamily="18" charset="0"/>
                <a:ea typeface="宋体" panose="02010600030101010101" pitchFamily="2" charset="-122"/>
              </a:rPr>
              <a:t>如</a:t>
            </a:r>
            <a:r>
              <a:rPr lang="en-US" altLang="zh-CN" sz="2000" b="1" dirty="0" smtClean="0">
                <a:latin typeface="Times New Roman" panose="02020603050405020304" pitchFamily="18" charset="0"/>
                <a:ea typeface="宋体" panose="02010600030101010101" pitchFamily="2" charset="-122"/>
              </a:rPr>
              <a:t>:anti-wraparound)</a:t>
            </a:r>
            <a:r>
              <a:rPr lang="zh-CN" altLang="en-US" sz="2000" b="1" dirty="0" smtClean="0">
                <a:latin typeface="Times New Roman" panose="02020603050405020304" pitchFamily="18" charset="0"/>
                <a:ea typeface="宋体" panose="02010600030101010101" pitchFamily="2" charset="-122"/>
              </a:rPr>
              <a:t>，也无需要对该页面进行 </a:t>
            </a:r>
            <a:r>
              <a:rPr lang="en-US" altLang="zh-CN" sz="2000" b="1" dirty="0" smtClean="0">
                <a:latin typeface="Times New Roman" panose="02020603050405020304" pitchFamily="18" charset="0"/>
                <a:ea typeface="宋体" panose="02010600030101010101" pitchFamily="2" charset="-122"/>
              </a:rPr>
              <a:t>vacuum</a:t>
            </a:r>
            <a:r>
              <a:rPr lang="zh-CN" altLang="en-US" sz="2000" b="1" dirty="0" smtClean="0">
                <a:latin typeface="Times New Roman" panose="02020603050405020304" pitchFamily="18" charset="0"/>
                <a:ea typeface="宋体" panose="02010600030101010101" pitchFamily="2" charset="-122"/>
              </a:rPr>
              <a:t>处理。仅当页面全部已经可见时，才需要对全冻结位设置。</a:t>
            </a:r>
            <a:endParaRPr lang="zh-CN" altLang="en-US" sz="2000" b="1"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32492240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THINKCELLUNDODONOTDELETE" val="0"/>
  <p:tag name="ISLIDE.THEME" val="2dc2aa9c-ce34-4e04-ae3b-42745caf7923"/>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A6S0wzOvQ8a50SA42PUNRg"/>
</p:tagLst>
</file>

<file path=ppt/tags/tag4.xml><?xml version="1.0" encoding="utf-8"?>
<p:tagLst xmlns:a="http://schemas.openxmlformats.org/drawingml/2006/main" xmlns:r="http://schemas.openxmlformats.org/officeDocument/2006/relationships" xmlns:p="http://schemas.openxmlformats.org/presentationml/2006/main">
  <p:tag name="PA" val="v5.2.10"/>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1Smkff3fSzGMOuItfjj3Fw"/>
</p:tagLst>
</file>

<file path=ppt/theme/theme1.xml><?xml version="1.0" encoding="utf-8"?>
<a:theme xmlns:a="http://schemas.openxmlformats.org/drawingml/2006/main" name="封面">
  <a:themeElements>
    <a:clrScheme name="房利美">
      <a:dk1>
        <a:srgbClr val="000000"/>
      </a:dk1>
      <a:lt1>
        <a:srgbClr val="FFFFFF"/>
      </a:lt1>
      <a:dk2>
        <a:srgbClr val="768394"/>
      </a:dk2>
      <a:lt2>
        <a:srgbClr val="F0F0F0"/>
      </a:lt2>
      <a:accent1>
        <a:srgbClr val="2F2F75"/>
      </a:accent1>
      <a:accent2>
        <a:srgbClr val="ED1E81"/>
      </a:accent2>
      <a:accent3>
        <a:srgbClr val="FF9A10"/>
      </a:accent3>
      <a:accent4>
        <a:srgbClr val="EE750F"/>
      </a:accent4>
      <a:accent5>
        <a:srgbClr val="68ADE5"/>
      </a:accent5>
      <a:accent6>
        <a:srgbClr val="6B77E7"/>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4"/>
    </a:dk2>
    <a:lt2>
      <a:srgbClr val="F0F0F0"/>
    </a:lt2>
    <a:accent1>
      <a:srgbClr val="2F2F75"/>
    </a:accent1>
    <a:accent2>
      <a:srgbClr val="ED1E81"/>
    </a:accent2>
    <a:accent3>
      <a:srgbClr val="FF9A10"/>
    </a:accent3>
    <a:accent4>
      <a:srgbClr val="EE750F"/>
    </a:accent4>
    <a:accent5>
      <a:srgbClr val="68ADE5"/>
    </a:accent5>
    <a:accent6>
      <a:srgbClr val="6B77E7"/>
    </a:accent6>
    <a:hlink>
      <a:srgbClr val="4276AA"/>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4"/>
    </a:dk2>
    <a:lt2>
      <a:srgbClr val="F0F0F0"/>
    </a:lt2>
    <a:accent1>
      <a:srgbClr val="2F2F75"/>
    </a:accent1>
    <a:accent2>
      <a:srgbClr val="ED1E81"/>
    </a:accent2>
    <a:accent3>
      <a:srgbClr val="FF9A10"/>
    </a:accent3>
    <a:accent4>
      <a:srgbClr val="EE750F"/>
    </a:accent4>
    <a:accent5>
      <a:srgbClr val="68ADE5"/>
    </a:accent5>
    <a:accent6>
      <a:srgbClr val="6B77E7"/>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3892</TotalTime>
  <Words>3130</Words>
  <Application>Microsoft Office PowerPoint</Application>
  <PresentationFormat>宽屏</PresentationFormat>
  <Paragraphs>233</Paragraphs>
  <Slides>47</Slides>
  <Notes>1</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47</vt:i4>
      </vt:variant>
    </vt:vector>
  </HeadingPairs>
  <TitlesOfParts>
    <vt:vector size="55" baseType="lpstr">
      <vt:lpstr>宋体</vt:lpstr>
      <vt:lpstr>微软雅黑</vt:lpstr>
      <vt:lpstr>Arial</vt:lpstr>
      <vt:lpstr>Calibri</vt:lpstr>
      <vt:lpstr>Courier New</vt:lpstr>
      <vt:lpstr>Times New Roman</vt:lpstr>
      <vt:lpstr>封面</vt:lpstr>
      <vt:lpstr>think-cell Slide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iSlide</Manager>
  <Company>iSlide</Company>
  <LinksUpToDate>false</LinksUpToDate>
  <SharedDoc>false</SharedDoc>
  <HyperlinkBase>https://www.islide.cc</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Desktop</cp:lastModifiedBy>
  <cp:revision>110</cp:revision>
  <cp:lastPrinted>2019-04-29T16:00:00Z</cp:lastPrinted>
  <dcterms:created xsi:type="dcterms:W3CDTF">2019-04-29T16:00:00Z</dcterms:created>
  <dcterms:modified xsi:type="dcterms:W3CDTF">2020-11-09T14:10:53Z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