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12VK6Z1RcJNPFU7u5ZEogOi5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EEF522-3A73-4C20-9104-142EC6B9CD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7C04B-98FF-4981-A860-F46EA72DC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59CD-AC78-4628-9303-D5A789C2D0C4}" type="datetimeFigureOut">
              <a:rPr lang="en-CA" smtClean="0"/>
              <a:t>2021-12-09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D1869-A25F-4B75-B42C-FAA1F9573E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2F766-C3DD-4DB8-A85F-25A48B2E1B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6E8B2-43D2-45D2-9BCB-9EE3B2D2F9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414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46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64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57c05bba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057c05bba8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057c05bba8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1071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7c05bba8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057c05bba8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057c05bba8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461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7c05bba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057c05bba8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057c05bba8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1857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57c05bba8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057c05bba8_1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057c05bba8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4326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57c05bba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057c05bba8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057c05bba8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78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7c05bba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057c05bba8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057c05bba8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8248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7c05bba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057c05bba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057c05bba8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890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7c05bba8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057c05bba8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057c05bba8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2064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38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987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7434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73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57c05bba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057c05bba8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057c05bba8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148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7c05bba8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057c05bb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6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57c05bba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057c05bba8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057c05bba8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745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7c05bba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57c05bba8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057c05bba8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63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7c05bba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057c05bba8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057c05bba8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290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封面">
  <p:cSld name="封面"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473159" y="3627120"/>
            <a:ext cx="8894523" cy="55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1473159" y="2771794"/>
            <a:ext cx="8894523" cy="77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3165400" y="1960955"/>
            <a:ext cx="4407673" cy="279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 txBox="1"/>
          <p:nvPr/>
        </p:nvSpPr>
        <p:spPr>
          <a:xfrm>
            <a:off x="8097317" y="5865937"/>
            <a:ext cx="34966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1">
                    <a:lumMod val="50000"/>
                    <a:alpha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https://2021.postgresconf.cn</a:t>
            </a:r>
            <a:endParaRPr sz="1400" b="0" i="0" u="none" strike="noStrike" cap="none" dirty="0">
              <a:solidFill>
                <a:schemeClr val="accent1">
                  <a:lumMod val="50000"/>
                  <a:alpha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4">
            <a:alphaModFix amt="50000"/>
          </a:blip>
          <a:srcRect/>
          <a:stretch/>
        </p:blipFill>
        <p:spPr>
          <a:xfrm>
            <a:off x="7699269" y="1914667"/>
            <a:ext cx="1148897" cy="35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节标题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6008481" y="2092521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6008480" y="3045851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1586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EE3FEF-5241-4986-BEF3-F8191FA7BA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1028" y="56685"/>
            <a:ext cx="567409" cy="5674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437" y="56685"/>
            <a:ext cx="1633563" cy="6245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节标题">
  <p:cSld name="1_节标题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082401" y="3946260"/>
            <a:ext cx="541918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082400" y="4899590"/>
            <a:ext cx="5419185" cy="1015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939"/>
            <a:ext cx="12192000" cy="356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页版式1">
  <p:cSld name="内页版式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1008529" y="968752"/>
            <a:ext cx="10239936" cy="64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1008530" y="1820487"/>
            <a:ext cx="10239936" cy="357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 amt="65000"/>
          </a:blip>
          <a:srcRect/>
          <a:stretch/>
        </p:blipFill>
        <p:spPr>
          <a:xfrm>
            <a:off x="9946958" y="6212118"/>
            <a:ext cx="1565910" cy="35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554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4">
            <a:alphaModFix amt="62000"/>
          </a:blip>
          <a:srcRect/>
          <a:stretch/>
        </p:blipFill>
        <p:spPr>
          <a:xfrm>
            <a:off x="692785" y="6307268"/>
            <a:ext cx="3857456" cy="244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10"/>
          <p:cNvCxnSpPr/>
          <p:nvPr/>
        </p:nvCxnSpPr>
        <p:spPr>
          <a:xfrm>
            <a:off x="-38100" y="6012180"/>
            <a:ext cx="1226819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10"/>
          <p:cNvPicPr preferRelativeResize="0"/>
          <p:nvPr/>
        </p:nvPicPr>
        <p:blipFill rotWithShape="1">
          <a:blip r:embed="rId5">
            <a:alphaModFix amt="62000"/>
          </a:blip>
          <a:srcRect/>
          <a:stretch/>
        </p:blipFill>
        <p:spPr>
          <a:xfrm>
            <a:off x="4624671" y="6270144"/>
            <a:ext cx="967150" cy="301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D04403-11C9-4A37-B9CD-46C37B9297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75811" y="112565"/>
            <a:ext cx="378393" cy="3783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837" y="154215"/>
            <a:ext cx="937862" cy="35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末尾幻灯片">
  <p:cSld name="末尾幻灯片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ctrTitle"/>
          </p:nvPr>
        </p:nvSpPr>
        <p:spPr>
          <a:xfrm>
            <a:off x="1042597" y="2636520"/>
            <a:ext cx="5461601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042596" y="3472928"/>
            <a:ext cx="5461601" cy="52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7398" y="4815766"/>
            <a:ext cx="3857456" cy="24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3011" y="4748751"/>
            <a:ext cx="1565910" cy="35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11111" y="4760474"/>
            <a:ext cx="1048043" cy="32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orySQL/IvorySQL/issu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hyperlink" Target="https://www.ivorysql.org" TargetMode="External"/><Relationship Id="rId7" Type="http://schemas.openxmlformats.org/officeDocument/2006/relationships/hyperlink" Target="https://twitter.com/IvorySql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reddit.com/r/IvorySQL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github.com/IvorySQL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lists.ivorysql.org/" TargetMode="External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orySQ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vorySQL/Ivory-www/issues/new/choose" TargetMode="External"/><Relationship Id="rId3" Type="http://schemas.openxmlformats.org/officeDocument/2006/relationships/hyperlink" Target="mailto:bugs@ivorysql.org" TargetMode="External"/><Relationship Id="rId7" Type="http://schemas.openxmlformats.org/officeDocument/2006/relationships/hyperlink" Target="mailto:ivorysql-www@ivorysql.or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vorysql-docs@ivorysql.org" TargetMode="External"/><Relationship Id="rId5" Type="http://schemas.openxmlformats.org/officeDocument/2006/relationships/hyperlink" Target="mailto:hackers@ivorysql.org" TargetMode="External"/><Relationship Id="rId4" Type="http://schemas.openxmlformats.org/officeDocument/2006/relationships/hyperlink" Target="mailto:general@ivorysql.or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orysql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source.org/licenses/Apache-2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vorysq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ee.com/IvorySQL/Ivory-ww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IvorySQL/IvorySQL" TargetMode="External"/><Relationship Id="rId5" Type="http://schemas.openxmlformats.org/officeDocument/2006/relationships/hyperlink" Target="https://github.com/IvorySQL/Ivory-www" TargetMode="External"/><Relationship Id="rId4" Type="http://schemas.openxmlformats.org/officeDocument/2006/relationships/hyperlink" Target="https://github.com/IvorySQL/Ivory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1993326" y="3248058"/>
            <a:ext cx="10706352" cy="138030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800" b="1" dirty="0">
                <a:solidFill>
                  <a:schemeClr val="tx1"/>
                </a:solidFill>
              </a:rPr>
              <a:t>An Open Source Oracle compatible PostgreSQL</a:t>
            </a:r>
            <a:endParaRPr sz="2800" b="1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一款</a:t>
            </a:r>
            <a:r>
              <a:rPr lang="en-US" sz="2800" b="1" dirty="0" err="1">
                <a:solidFill>
                  <a:schemeClr val="tx1"/>
                </a:solidFill>
              </a:rPr>
              <a:t>兼容Oracle的开源PostgrSQL数据库</a:t>
            </a:r>
            <a:endParaRPr sz="2800" b="1" dirty="0">
              <a:solidFill>
                <a:schemeClr val="tx1"/>
              </a:solidFill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2044056" y="4497103"/>
            <a:ext cx="6282900" cy="11264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/>
                </a:solidFill>
              </a:rPr>
              <a:t>周宝峰 瀚高软件</a:t>
            </a:r>
            <a:endParaRPr lang="en-CA" altLang="zh-CN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GRANT ZHOU – HIGHGO SOFTWARE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IvorySQL </a:t>
            </a:r>
            <a:r>
              <a:rPr lang="zh-CN" altLang="en-US" dirty="0">
                <a:solidFill>
                  <a:schemeClr val="tx1"/>
                </a:solidFill>
              </a:rPr>
              <a:t>全球开发组</a:t>
            </a:r>
            <a:endParaRPr lang="en-CA" altLang="zh-CN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IvorySQL Global Development Group</a:t>
            </a:r>
            <a:endParaRPr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2ED76-EDD6-4AAD-9C45-3055DF4C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56" y="2147736"/>
            <a:ext cx="3643877" cy="12812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4497103"/>
            <a:ext cx="2844800" cy="10877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57c05bba8_0_37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IvorySQL </a:t>
            </a:r>
            <a:r>
              <a:rPr lang="zh-CN" altLang="en-US" sz="3200" b="1" dirty="0">
                <a:solidFill>
                  <a:schemeClr val="dk1"/>
                </a:solidFill>
              </a:rPr>
              <a:t>产品路线图</a:t>
            </a:r>
            <a:r>
              <a:rPr lang="en-CA" altLang="zh-CN" sz="3200" b="1" dirty="0">
                <a:solidFill>
                  <a:schemeClr val="dk1"/>
                </a:solidFill>
              </a:rPr>
              <a:t> </a:t>
            </a:r>
            <a:r>
              <a:rPr lang="en-US" sz="3200" b="1" dirty="0">
                <a:solidFill>
                  <a:schemeClr val="dk1"/>
                </a:solidFill>
              </a:rPr>
              <a:t>Product Roadmap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057c05bba8_0_37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altLang="zh-CN" sz="1900" dirty="0">
                <a:solidFill>
                  <a:schemeClr val="dk1"/>
                </a:solidFill>
                <a:hlinkClick r:id="rId3"/>
              </a:rPr>
              <a:t>https://github.com/IvorySQL/IvorySQL/issues</a:t>
            </a:r>
            <a:endParaRPr lang="en-CA" altLang="zh-CN" sz="19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altLang="zh-CN" sz="19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900" dirty="0"/>
              <a:t>请定期查看上面的链接（</a:t>
            </a:r>
            <a:r>
              <a:rPr lang="en-US" altLang="zh-CN" sz="1900" dirty="0"/>
              <a:t>GitHub </a:t>
            </a:r>
            <a:r>
              <a:rPr lang="zh-CN" altLang="en-US" sz="1900" dirty="0"/>
              <a:t>中的问题选项卡）以获取最新的功能列表</a:t>
            </a:r>
            <a:br>
              <a:rPr lang="en-CA" altLang="zh-CN" sz="1900" dirty="0"/>
            </a:br>
            <a:r>
              <a:rPr lang="en-CA" sz="1900" dirty="0">
                <a:solidFill>
                  <a:schemeClr val="dk1"/>
                </a:solidFill>
              </a:rPr>
              <a:t>Please check the Issues tab in GitHub regularly to get the latest feature lists</a:t>
            </a:r>
            <a:br>
              <a:rPr lang="en-CA" sz="1900" dirty="0">
                <a:solidFill>
                  <a:schemeClr val="dk1"/>
                </a:solidFill>
              </a:rPr>
            </a:br>
            <a:endParaRPr lang="en-CA" sz="19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dk1"/>
                </a:solidFill>
              </a:rPr>
              <a:t>欢迎大家把你想要的功能到</a:t>
            </a:r>
            <a:r>
              <a:rPr lang="zh-CN" altLang="en-US" sz="1900" dirty="0">
                <a:solidFill>
                  <a:schemeClr val="dk1"/>
                </a:solidFill>
                <a:hlinkClick r:id="rId3"/>
              </a:rPr>
              <a:t>这里</a:t>
            </a:r>
            <a:r>
              <a:rPr lang="zh-CN" altLang="en-US" sz="1900" dirty="0">
                <a:solidFill>
                  <a:schemeClr val="dk1"/>
                </a:solidFill>
              </a:rPr>
              <a:t>去提交</a:t>
            </a:r>
            <a:br>
              <a:rPr lang="en-CA" altLang="zh-CN" sz="1900" dirty="0">
                <a:solidFill>
                  <a:schemeClr val="dk1"/>
                </a:solidFill>
              </a:rPr>
            </a:br>
            <a:r>
              <a:rPr lang="en-CA" altLang="zh-CN" sz="1900" dirty="0">
                <a:solidFill>
                  <a:schemeClr val="dk1"/>
                </a:solidFill>
              </a:rPr>
              <a:t>Welcome everyone to submit the features you want </a:t>
            </a:r>
            <a:r>
              <a:rPr lang="en-CA" altLang="zh-CN" sz="1900" dirty="0">
                <a:solidFill>
                  <a:schemeClr val="dk1"/>
                </a:solidFill>
                <a:hlinkClick r:id="rId3"/>
              </a:rPr>
              <a:t>here</a:t>
            </a:r>
            <a:br>
              <a:rPr lang="en-CA" altLang="zh-CN" sz="1900" dirty="0">
                <a:solidFill>
                  <a:schemeClr val="dk1"/>
                </a:solidFill>
              </a:rPr>
            </a:br>
            <a:endParaRPr lang="en-CA" altLang="zh-CN" sz="19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dk1"/>
                </a:solidFill>
              </a:rPr>
              <a:t>支持码云 （</a:t>
            </a:r>
            <a:r>
              <a:rPr lang="en-US" altLang="zh-CN" sz="1900" dirty="0" err="1">
                <a:solidFill>
                  <a:schemeClr val="dk1"/>
                </a:solidFill>
              </a:rPr>
              <a:t>Gitee</a:t>
            </a:r>
            <a:r>
              <a:rPr lang="en-US" altLang="zh-CN" sz="1900" dirty="0">
                <a:solidFill>
                  <a:schemeClr val="dk1"/>
                </a:solidFill>
              </a:rPr>
              <a:t> Supported</a:t>
            </a:r>
            <a:r>
              <a:rPr lang="zh-CN" altLang="en-US" sz="1900" dirty="0">
                <a:solidFill>
                  <a:schemeClr val="dk1"/>
                </a:solidFill>
              </a:rPr>
              <a:t>）</a:t>
            </a:r>
            <a:endParaRPr lang="en-CA" altLang="zh-CN" sz="1900" dirty="0">
              <a:solidFill>
                <a:schemeClr val="dk1"/>
              </a:solidFill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9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57c05bba8_1_36"/>
          <p:cNvSpPr txBox="1"/>
          <p:nvPr/>
        </p:nvSpPr>
        <p:spPr>
          <a:xfrm>
            <a:off x="669923" y="915745"/>
            <a:ext cx="10850700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为什么是 </a:t>
            </a:r>
            <a:r>
              <a:rPr lang="en-US" sz="3200" b="1" dirty="0">
                <a:solidFill>
                  <a:schemeClr val="dk1"/>
                </a:solidFill>
              </a:rPr>
              <a:t>IvorySQL？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1800" b="1" dirty="0">
                <a:solidFill>
                  <a:schemeClr val="dk1"/>
                </a:solidFill>
              </a:rPr>
              <a:t>Why IvorySQL?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57c05bba8_1_36"/>
          <p:cNvSpPr txBox="1"/>
          <p:nvPr/>
        </p:nvSpPr>
        <p:spPr>
          <a:xfrm>
            <a:off x="453680" y="1968300"/>
            <a:ext cx="8480255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唯一的开源兼容 </a:t>
            </a:r>
            <a:r>
              <a:rPr lang="en-CA" altLang="zh-CN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的 </a:t>
            </a:r>
            <a:r>
              <a:rPr lang="en-CA" altLang="zh-CN" sz="2000" dirty="0">
                <a:solidFill>
                  <a:schemeClr val="dk1"/>
                </a:solidFill>
              </a:rPr>
              <a:t>PostgreSQL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Only open source Oracle compatible PostgreSQL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包容和热情的社区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Inclusive and welcoming community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旨在保持 </a:t>
            </a:r>
            <a:r>
              <a:rPr lang="en-US" altLang="zh-CN" sz="2000" dirty="0">
                <a:solidFill>
                  <a:schemeClr val="dk1"/>
                </a:solidFill>
              </a:rPr>
              <a:t>100%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兼容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Aim to stay 100% PostgreSQL compatible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专注于行业要求和需求，不影响原版质量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Focus towards industry requirements and needs with no compromise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on quality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我们以经过认证的开源方式做所有事情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We do everything in approved open source way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53" name="Google Shape;153;g1057c05bba8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799" y="915750"/>
            <a:ext cx="3228051" cy="44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057c05bba8_1_29"/>
          <p:cNvPicPr preferRelativeResize="0"/>
          <p:nvPr/>
        </p:nvPicPr>
        <p:blipFill rotWithShape="1">
          <a:blip r:embed="rId3">
            <a:alphaModFix/>
          </a:blip>
          <a:srcRect t="46589" b="16651"/>
          <a:stretch/>
        </p:blipFill>
        <p:spPr>
          <a:xfrm>
            <a:off x="4627363" y="4207477"/>
            <a:ext cx="7672050" cy="17608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057c05bba8_1_29"/>
          <p:cNvSpPr txBox="1"/>
          <p:nvPr/>
        </p:nvSpPr>
        <p:spPr>
          <a:xfrm>
            <a:off x="669923" y="95281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社区 </a:t>
            </a:r>
            <a:r>
              <a:rPr lang="en-US" sz="3200" b="1" dirty="0">
                <a:solidFill>
                  <a:schemeClr val="dk1"/>
                </a:solidFill>
              </a:rPr>
              <a:t>Community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057c05bba8_1_29"/>
          <p:cNvSpPr txBox="1"/>
          <p:nvPr/>
        </p:nvSpPr>
        <p:spPr>
          <a:xfrm>
            <a:off x="527820" y="163603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我们刚刚启动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We are just booting up.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我们努力成为一个包容和开放的社区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We strive to become an inclusive and open community.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欢迎来自任何地方的每个人成为团队的一员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Everyone from anywhere is welcome to become a part of team.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7c05bba8_1_46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加入我们 </a:t>
            </a:r>
            <a:r>
              <a:rPr lang="en-US" sz="3200" b="1" dirty="0">
                <a:solidFill>
                  <a:schemeClr val="dk1"/>
                </a:solidFill>
              </a:rPr>
              <a:t>Join Us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057c05bba8_1_46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altLang="en-US" sz="1900" dirty="0"/>
              <a:t>官方网站 </a:t>
            </a:r>
            <a:r>
              <a:rPr lang="en-US" sz="1900" dirty="0"/>
              <a:t>Official Website</a:t>
            </a:r>
            <a:endParaRPr sz="1900" dirty="0"/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 dirty="0">
                <a:solidFill>
                  <a:schemeClr val="hlink"/>
                </a:solidFill>
                <a:hlinkClick r:id="rId3"/>
              </a:rPr>
              <a:t>https://www.ivorysql.org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altLang="en-US" sz="1900" dirty="0">
                <a:solidFill>
                  <a:schemeClr val="dk1"/>
                </a:solidFill>
              </a:rPr>
              <a:t>邮件列表 </a:t>
            </a:r>
            <a:r>
              <a:rPr lang="en-US" sz="1900" dirty="0">
                <a:solidFill>
                  <a:schemeClr val="dk1"/>
                </a:solidFill>
              </a:rPr>
              <a:t>Email List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 dirty="0">
                <a:solidFill>
                  <a:schemeClr val="hlink"/>
                </a:solidFill>
                <a:hlinkClick r:id="rId4"/>
              </a:rPr>
              <a:t>https://lists.ivorysql.org/</a:t>
            </a:r>
            <a:endParaRPr sz="1900" dirty="0"/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altLang="en-US" sz="1900" dirty="0">
                <a:solidFill>
                  <a:srgbClr val="FF0000"/>
                </a:solidFill>
              </a:rPr>
              <a:t>微信公众号</a:t>
            </a:r>
            <a:br>
              <a:rPr lang="en-CA" altLang="zh-CN" sz="1900" dirty="0">
                <a:solidFill>
                  <a:srgbClr val="FF0000"/>
                </a:solidFill>
              </a:rPr>
            </a:br>
            <a:r>
              <a:rPr lang="en-US" altLang="zh-CN" sz="1900" dirty="0">
                <a:solidFill>
                  <a:srgbClr val="FF0000"/>
                </a:solidFill>
              </a:rPr>
              <a:t>TBD</a:t>
            </a: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00" dirty="0"/>
              <a:t>GitHub</a:t>
            </a: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 dirty="0">
                <a:solidFill>
                  <a:schemeClr val="hlink"/>
                </a:solidFill>
                <a:hlinkClick r:id="rId5"/>
              </a:rPr>
              <a:t>https://github.com/IvorySQL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00" dirty="0">
                <a:solidFill>
                  <a:schemeClr val="dk1"/>
                </a:solidFill>
              </a:rPr>
              <a:t>Reddit</a:t>
            </a:r>
            <a:br>
              <a:rPr lang="en-US" sz="1900" dirty="0">
                <a:solidFill>
                  <a:schemeClr val="dk1"/>
                </a:solidFill>
              </a:rPr>
            </a:br>
            <a:r>
              <a:rPr lang="en-US" sz="1900" u="sng" dirty="0">
                <a:solidFill>
                  <a:schemeClr val="hlink"/>
                </a:solidFill>
                <a:hlinkClick r:id="rId6"/>
              </a:rPr>
              <a:t>https://www.reddit.com/r/IvorySQL</a:t>
            </a:r>
            <a:r>
              <a:rPr lang="en-US" sz="1900" dirty="0">
                <a:solidFill>
                  <a:schemeClr val="dk1"/>
                </a:solidFill>
              </a:rPr>
              <a:t> </a:t>
            </a:r>
            <a:endParaRPr sz="1900" dirty="0">
              <a:solidFill>
                <a:schemeClr val="dk1"/>
              </a:solidFill>
            </a:endParaRP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00" dirty="0">
                <a:solidFill>
                  <a:schemeClr val="dk1"/>
                </a:solidFill>
              </a:rPr>
              <a:t>Twitter</a:t>
            </a:r>
            <a:br>
              <a:rPr lang="en-US" sz="1900" dirty="0">
                <a:solidFill>
                  <a:schemeClr val="dk1"/>
                </a:solidFill>
              </a:rPr>
            </a:br>
            <a:r>
              <a:rPr lang="en-US" sz="1900" u="sng" dirty="0">
                <a:solidFill>
                  <a:schemeClr val="hlink"/>
                </a:solidFill>
                <a:hlinkClick r:id="rId7"/>
              </a:rPr>
              <a:t>https://twitter.com/IvorySql</a:t>
            </a:r>
            <a:r>
              <a:rPr lang="en-US" sz="1900" dirty="0">
                <a:solidFill>
                  <a:schemeClr val="dk1"/>
                </a:solidFill>
              </a:rPr>
              <a:t> </a:t>
            </a: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altLang="zh-CN" sz="2000" dirty="0">
                <a:solidFill>
                  <a:schemeClr val="dk1"/>
                </a:solidFill>
              </a:rPr>
              <a:t>Slack</a:t>
            </a:r>
            <a:r>
              <a:rPr lang="zh-CN" altLang="en-US" sz="2000" dirty="0">
                <a:solidFill>
                  <a:schemeClr val="dk1"/>
                </a:solidFill>
              </a:rPr>
              <a:t> （</a:t>
            </a:r>
            <a:r>
              <a:rPr lang="en-US" altLang="zh-CN" sz="2000" dirty="0">
                <a:solidFill>
                  <a:schemeClr val="dk1"/>
                </a:solidFill>
              </a:rPr>
              <a:t>TBD</a:t>
            </a:r>
            <a:r>
              <a:rPr lang="zh-CN" altLang="en-US" sz="2000" dirty="0">
                <a:solidFill>
                  <a:schemeClr val="dk1"/>
                </a:solidFill>
              </a:rPr>
              <a:t>）</a:t>
            </a:r>
            <a:endParaRPr lang="en-US" altLang="zh-CN" sz="2000" dirty="0">
              <a:solidFill>
                <a:schemeClr val="dk1"/>
              </a:solidFill>
            </a:endParaRPr>
          </a:p>
          <a:p>
            <a:pPr marL="457200" marR="0" lvl="0" indent="-33115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altLang="zh-CN" sz="2000" dirty="0">
                <a:solidFill>
                  <a:schemeClr val="dk1"/>
                </a:solidFill>
              </a:rPr>
              <a:t>Discord </a:t>
            </a:r>
            <a:r>
              <a:rPr lang="zh-CN" altLang="en-US" sz="2000" dirty="0">
                <a:solidFill>
                  <a:schemeClr val="dk1"/>
                </a:solidFill>
              </a:rPr>
              <a:t>（</a:t>
            </a:r>
            <a:r>
              <a:rPr lang="en-US" altLang="zh-CN" sz="2000" dirty="0">
                <a:solidFill>
                  <a:schemeClr val="dk1"/>
                </a:solidFill>
              </a:rPr>
              <a:t>TBD</a:t>
            </a:r>
            <a:r>
              <a:rPr lang="zh-CN" altLang="en-US" sz="2000" dirty="0">
                <a:solidFill>
                  <a:schemeClr val="dk1"/>
                </a:solidFill>
              </a:rPr>
              <a:t>）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69" name="Google Shape;169;g1057c05bba8_1_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2641" y="1680518"/>
            <a:ext cx="3690633" cy="362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057c05bba8_1_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00829" y="1249828"/>
            <a:ext cx="861299" cy="86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057c05bba8_1_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20375" y="1986176"/>
            <a:ext cx="861300" cy="779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057c05bba8_1_4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31755" y="2937728"/>
            <a:ext cx="1199452" cy="67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57c05bba8_1_4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26429" y="3612437"/>
            <a:ext cx="863691" cy="86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057c05bba8_1_4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3478" y="4083353"/>
            <a:ext cx="779850" cy="7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7c05bba8_0_25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贡献方式 </a:t>
            </a:r>
            <a:r>
              <a:rPr lang="en-US" sz="3200" b="1" dirty="0">
                <a:solidFill>
                  <a:schemeClr val="dk1"/>
                </a:solidFill>
              </a:rPr>
              <a:t>Ways to contribute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57c05bba8_0_25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一切都通过 </a:t>
            </a:r>
            <a:r>
              <a:rPr lang="en-US" altLang="zh-CN" sz="1900" dirty="0"/>
              <a:t>GitHub </a:t>
            </a:r>
            <a:r>
              <a:rPr lang="zh-CN" altLang="en-US" sz="1900" dirty="0"/>
              <a:t>公共存储库进行管理</a:t>
            </a:r>
            <a:br>
              <a:rPr lang="en-CA" altLang="zh-CN" sz="1900" dirty="0"/>
            </a:br>
            <a:r>
              <a:rPr lang="en-US" sz="1900" dirty="0"/>
              <a:t>Everything is managed through GitHub public repositories</a:t>
            </a:r>
            <a:endParaRPr sz="1900" dirty="0"/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 u="sng" dirty="0">
                <a:solidFill>
                  <a:schemeClr val="hlink"/>
                </a:solidFill>
                <a:hlinkClick r:id="rId3"/>
              </a:rPr>
              <a:t>https://github.com/IvorySQL</a:t>
            </a:r>
            <a:endParaRPr sz="1900" dirty="0"/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有很多方法可以为项目做出贡献</a:t>
            </a:r>
            <a:br>
              <a:rPr lang="en-CA" altLang="zh-CN" sz="1900" dirty="0"/>
            </a:br>
            <a:r>
              <a:rPr lang="en-US" sz="1900" dirty="0"/>
              <a:t>There are so many ways to contribute to the project</a:t>
            </a:r>
            <a:endParaRPr sz="1900" dirty="0"/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源代码贡献 </a:t>
            </a:r>
            <a:r>
              <a:rPr lang="en-US" sz="1900" dirty="0">
                <a:solidFill>
                  <a:schemeClr val="dk1"/>
                </a:solidFill>
              </a:rPr>
              <a:t>Source code contributions</a:t>
            </a:r>
            <a:endParaRPr sz="1900" dirty="0">
              <a:solidFill>
                <a:schemeClr val="dk1"/>
              </a:solidFill>
            </a:endParaRPr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zh-CN" altLang="en-US" sz="1900" dirty="0">
                <a:solidFill>
                  <a:schemeClr val="dk1"/>
                </a:solidFill>
              </a:rPr>
              <a:t>审查代码提交请求 </a:t>
            </a:r>
            <a:r>
              <a:rPr lang="en-US" sz="1900" dirty="0">
                <a:solidFill>
                  <a:schemeClr val="dk1"/>
                </a:solidFill>
              </a:rPr>
              <a:t>Reviewing Pull requests</a:t>
            </a:r>
            <a:endParaRPr sz="1900" dirty="0">
              <a:solidFill>
                <a:schemeClr val="dk1"/>
              </a:solidFill>
            </a:endParaRPr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zh-CN" altLang="en-US" sz="1900" dirty="0">
                <a:solidFill>
                  <a:schemeClr val="dk1"/>
                </a:solidFill>
              </a:rPr>
              <a:t>提交问题修复代码 </a:t>
            </a:r>
            <a:r>
              <a:rPr lang="en-US" sz="1900" dirty="0">
                <a:solidFill>
                  <a:schemeClr val="dk1"/>
                </a:solidFill>
              </a:rPr>
              <a:t>Submitting bug pull requests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测试和报告错误 </a:t>
            </a:r>
            <a:r>
              <a:rPr lang="en-US" sz="1900" dirty="0">
                <a:solidFill>
                  <a:schemeClr val="dk1"/>
                </a:solidFill>
              </a:rPr>
              <a:t>Testing and reporting the bugs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撰写关于 </a:t>
            </a:r>
            <a:r>
              <a:rPr lang="en-US" sz="1900" dirty="0">
                <a:solidFill>
                  <a:schemeClr val="dk1"/>
                </a:solidFill>
              </a:rPr>
              <a:t>IvorySQL </a:t>
            </a:r>
            <a:r>
              <a:rPr lang="zh-CN" altLang="en-US" sz="1900" dirty="0">
                <a:solidFill>
                  <a:schemeClr val="dk1"/>
                </a:solidFill>
              </a:rPr>
              <a:t>的博客 </a:t>
            </a:r>
            <a:r>
              <a:rPr lang="en-US" sz="1900" dirty="0">
                <a:solidFill>
                  <a:schemeClr val="dk1"/>
                </a:solidFill>
              </a:rPr>
              <a:t>Blogging about IvorySQL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回答用户问题 </a:t>
            </a:r>
            <a:r>
              <a:rPr lang="en-US" sz="1900" dirty="0">
                <a:solidFill>
                  <a:schemeClr val="dk1"/>
                </a:solidFill>
              </a:rPr>
              <a:t>Answering to the User questions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文档的贡献 </a:t>
            </a:r>
            <a:r>
              <a:rPr lang="en-US" sz="1900" dirty="0">
                <a:solidFill>
                  <a:schemeClr val="dk1"/>
                </a:solidFill>
              </a:rPr>
              <a:t>Contributing to the documentation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为网站维护做贡献 </a:t>
            </a:r>
            <a:r>
              <a:rPr lang="en-US" sz="1900" dirty="0">
                <a:solidFill>
                  <a:schemeClr val="dk1"/>
                </a:solidFill>
              </a:rPr>
              <a:t>Contributing to the Website</a:t>
            </a:r>
            <a:endParaRPr sz="1900" dirty="0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zh-CN" altLang="en-US" sz="1900" dirty="0">
                <a:solidFill>
                  <a:schemeClr val="dk1"/>
                </a:solidFill>
              </a:rPr>
              <a:t>为 </a:t>
            </a:r>
            <a:r>
              <a:rPr lang="en-US" sz="1900" dirty="0">
                <a:solidFill>
                  <a:schemeClr val="dk1"/>
                </a:solidFill>
              </a:rPr>
              <a:t>IvorySQL </a:t>
            </a:r>
            <a:r>
              <a:rPr lang="zh-CN" altLang="en-US" sz="1900" dirty="0">
                <a:solidFill>
                  <a:schemeClr val="dk1"/>
                </a:solidFill>
              </a:rPr>
              <a:t>创建和托管（</a:t>
            </a:r>
            <a:r>
              <a:rPr lang="en-US" sz="1900" dirty="0">
                <a:solidFill>
                  <a:schemeClr val="dk1"/>
                </a:solidFill>
              </a:rPr>
              <a:t>RPM </a:t>
            </a:r>
            <a:r>
              <a:rPr lang="zh-CN" altLang="en-US" sz="1900" dirty="0">
                <a:solidFill>
                  <a:schemeClr val="dk1"/>
                </a:solidFill>
              </a:rPr>
              <a:t>和</a:t>
            </a:r>
            <a:r>
              <a:rPr lang="en-US" altLang="zh-CN" sz="1900" dirty="0">
                <a:solidFill>
                  <a:schemeClr val="dk1"/>
                </a:solidFill>
              </a:rPr>
              <a:t>/</a:t>
            </a:r>
            <a:r>
              <a:rPr lang="zh-CN" altLang="en-US" sz="1900" dirty="0">
                <a:solidFill>
                  <a:schemeClr val="dk1"/>
                </a:solidFill>
              </a:rPr>
              <a:t>或 </a:t>
            </a:r>
            <a:r>
              <a:rPr lang="en-US" sz="1900" dirty="0">
                <a:solidFill>
                  <a:schemeClr val="dk1"/>
                </a:solidFill>
              </a:rPr>
              <a:t>DEB）</a:t>
            </a:r>
            <a:r>
              <a:rPr lang="zh-CN" altLang="en-US" sz="1900" dirty="0">
                <a:solidFill>
                  <a:schemeClr val="dk1"/>
                </a:solidFill>
              </a:rPr>
              <a:t>包</a:t>
            </a:r>
            <a:br>
              <a:rPr lang="en-CA" altLang="zh-CN" sz="1900" dirty="0">
                <a:solidFill>
                  <a:schemeClr val="dk1"/>
                </a:solidFill>
              </a:rPr>
            </a:br>
            <a:r>
              <a:rPr lang="en-US" sz="1900" dirty="0" err="1">
                <a:solidFill>
                  <a:schemeClr val="dk1"/>
                </a:solidFill>
              </a:rPr>
              <a:t>reating</a:t>
            </a:r>
            <a:r>
              <a:rPr lang="en-US" sz="1900" dirty="0">
                <a:solidFill>
                  <a:schemeClr val="dk1"/>
                </a:solidFill>
              </a:rPr>
              <a:t> and hosting the (RPM and/or DEB) packages for IvorySQL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7c05bba8_0_43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如何报告错误 </a:t>
            </a:r>
            <a:r>
              <a:rPr lang="en-US" sz="3200" b="1" dirty="0">
                <a:solidFill>
                  <a:schemeClr val="dk1"/>
                </a:solidFill>
              </a:rPr>
              <a:t>How to report a bug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057c05bba8_0_43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在 </a:t>
            </a:r>
            <a:r>
              <a:rPr lang="en-US" altLang="zh-CN" sz="1900" dirty="0"/>
              <a:t>IvorySQL </a:t>
            </a:r>
            <a:r>
              <a:rPr lang="zh-CN" altLang="en-US" sz="1900" dirty="0"/>
              <a:t>或其任何相关项目中发现问题？</a:t>
            </a:r>
            <a:br>
              <a:rPr lang="en-CA" altLang="zh-CN" sz="1900" dirty="0"/>
            </a:br>
            <a:r>
              <a:rPr lang="en-US" sz="1900" dirty="0"/>
              <a:t>Found an issue in IvorySQL or any of its related projects?</a:t>
            </a:r>
            <a:endParaRPr sz="1900" dirty="0"/>
          </a:p>
          <a:p>
            <a:pPr marL="914400" marR="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在 </a:t>
            </a:r>
            <a:r>
              <a:rPr lang="en-US" altLang="zh-CN" sz="1900" dirty="0"/>
              <a:t>IvorySQL GitHub </a:t>
            </a:r>
            <a:r>
              <a:rPr lang="zh-CN" altLang="en-US" sz="1900" dirty="0"/>
              <a:t>上找到相应的项目并从问题选项卡发布错误报告</a:t>
            </a:r>
            <a:br>
              <a:rPr lang="en-CA" altLang="zh-CN" sz="1900" dirty="0"/>
            </a:br>
            <a:r>
              <a:rPr lang="en-US" sz="1900" dirty="0"/>
              <a:t>Find the respective project on IvorySQL GitHub and issue a bug report from issues tab.</a:t>
            </a:r>
            <a:endParaRPr sz="1900" dirty="0"/>
          </a:p>
          <a:p>
            <a:pPr marL="914400" marR="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您还可以通过社区列表向社区询问问题</a:t>
            </a:r>
            <a:br>
              <a:rPr lang="en-CA" altLang="zh-CN" sz="1900" dirty="0"/>
            </a:br>
            <a:r>
              <a:rPr lang="en-US" sz="1900" dirty="0"/>
              <a:t>You can also ask about the issue from community through the community lists</a:t>
            </a:r>
            <a:endParaRPr sz="1900" dirty="0"/>
          </a:p>
          <a:p>
            <a:pPr marL="1371600" marR="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3"/>
              </a:rPr>
              <a:t>bugs@ivorysql.org</a:t>
            </a:r>
            <a:endParaRPr sz="1900" dirty="0"/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4"/>
              </a:rPr>
              <a:t>general@ivorysql.org</a:t>
            </a:r>
            <a:endParaRPr sz="1900" dirty="0"/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5"/>
              </a:rPr>
              <a:t>hackers@ivorysql.org</a:t>
            </a:r>
            <a:endParaRPr sz="1900" dirty="0"/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对于文件相关的问题和查询</a:t>
            </a:r>
            <a:br>
              <a:rPr lang="en-CA" altLang="zh-CN" sz="1900" dirty="0"/>
            </a:br>
            <a:r>
              <a:rPr lang="en-US" sz="1900" dirty="0"/>
              <a:t>For document related question</a:t>
            </a:r>
            <a:r>
              <a:rPr lang="en-US" altLang="zh-CN" sz="1900" dirty="0"/>
              <a:t>s</a:t>
            </a:r>
            <a:r>
              <a:rPr lang="en-US" sz="1900" dirty="0"/>
              <a:t> and queries</a:t>
            </a:r>
            <a:endParaRPr sz="1900" dirty="0"/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6"/>
              </a:rPr>
              <a:t>ivorysql-docs@ivorysql.org</a:t>
            </a:r>
            <a:endParaRPr sz="1900" dirty="0"/>
          </a:p>
          <a:p>
            <a:pPr marL="91440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同样，可以通过 </a:t>
            </a:r>
            <a:r>
              <a:rPr lang="en-US" altLang="zh-CN" sz="1900" dirty="0"/>
              <a:t>GitHub </a:t>
            </a:r>
            <a:r>
              <a:rPr lang="zh-CN" altLang="en-US" sz="1900" dirty="0"/>
              <a:t>或邮件列表发布 </a:t>
            </a:r>
            <a:r>
              <a:rPr lang="en-US" altLang="zh-CN" sz="1900" dirty="0"/>
              <a:t>IvorySQL </a:t>
            </a:r>
            <a:r>
              <a:rPr lang="zh-CN" altLang="en-US" sz="1900" dirty="0"/>
              <a:t>网站的错误报告或功能请求</a:t>
            </a:r>
            <a:br>
              <a:rPr lang="en-CA" altLang="zh-CN" sz="1900" dirty="0"/>
            </a:br>
            <a:r>
              <a:rPr lang="en-US" sz="1900" dirty="0"/>
              <a:t>Similarly, bug report or a feature request for </a:t>
            </a:r>
            <a:r>
              <a:rPr lang="en-US" sz="1900" dirty="0" err="1"/>
              <a:t>ivorysql</a:t>
            </a:r>
            <a:r>
              <a:rPr lang="en-US" sz="1900" dirty="0"/>
              <a:t> website can be issued through </a:t>
            </a:r>
            <a:r>
              <a:rPr lang="en-US" sz="1900" dirty="0" err="1"/>
              <a:t>github</a:t>
            </a:r>
            <a:r>
              <a:rPr lang="en-US" sz="1900" dirty="0"/>
              <a:t> or mailing list</a:t>
            </a:r>
            <a:endParaRPr sz="1900" dirty="0"/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7"/>
              </a:rPr>
              <a:t>ivorysql-www@ivorysql.org</a:t>
            </a:r>
            <a:endParaRPr sz="1900" dirty="0"/>
          </a:p>
          <a:p>
            <a:pPr marL="1371600" lvl="2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u="sng" dirty="0">
                <a:solidFill>
                  <a:schemeClr val="hlink"/>
                </a:solidFill>
                <a:hlinkClick r:id="rId8"/>
              </a:rPr>
              <a:t>https://github.com/IvorySQL/Ivory-www/issues/new/choose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7c05bba8_0_49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下一步是什么？</a:t>
            </a:r>
            <a:r>
              <a:rPr lang="en-US" sz="3200" b="1" dirty="0" err="1">
                <a:solidFill>
                  <a:schemeClr val="dk1"/>
                </a:solidFill>
              </a:rPr>
              <a:t>Whats</a:t>
            </a:r>
            <a:r>
              <a:rPr lang="en-US" sz="3200" b="1" dirty="0">
                <a:solidFill>
                  <a:schemeClr val="dk1"/>
                </a:solidFill>
              </a:rPr>
              <a:t> Next?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057c05bba8_0_49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我们坚信该项目属于社区，社区将推动它向前发展</a:t>
            </a:r>
            <a:br>
              <a:rPr lang="en-CA" altLang="zh-CN" sz="1900" dirty="0"/>
            </a:br>
            <a:r>
              <a:rPr lang="en-US" sz="1900" dirty="0"/>
              <a:t>We strongly believe that the project belongs to the community and the community will drive it forward</a:t>
            </a:r>
            <a:endParaRPr sz="1900" dirty="0"/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我们欢迎所有增强 </a:t>
            </a:r>
            <a:r>
              <a:rPr lang="en-US" altLang="zh-CN" sz="1900" dirty="0"/>
              <a:t>IvorySQL </a:t>
            </a:r>
            <a:r>
              <a:rPr lang="zh-CN" altLang="en-US" sz="1900" dirty="0"/>
              <a:t>的提案和代码提交请求，只要它们不破坏 </a:t>
            </a:r>
            <a:r>
              <a:rPr lang="en-US" altLang="zh-CN" sz="1900" dirty="0"/>
              <a:t>PostgreSQL </a:t>
            </a:r>
            <a:r>
              <a:rPr lang="zh-CN" altLang="en-US" sz="1900" dirty="0"/>
              <a:t>兼容性</a:t>
            </a:r>
            <a:br>
              <a:rPr lang="en-CA" altLang="zh-CN" sz="1900" dirty="0"/>
            </a:br>
            <a:r>
              <a:rPr lang="en-US" sz="1900" dirty="0"/>
              <a:t>We welcome all proposals and pull requests to enhance IvorySQL as long as they do not break the PostgreSQL compatibility.</a:t>
            </a:r>
            <a:endParaRPr sz="1900" dirty="0"/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我们专门的核心团队计划为即将发布的版本工作的一些领域包括</a:t>
            </a:r>
            <a:br>
              <a:rPr lang="en-CA" altLang="zh-CN" sz="1900" dirty="0"/>
            </a:br>
            <a:r>
              <a:rPr lang="en-US" sz="1900" dirty="0"/>
              <a:t>Some of the areas our dedicated core team plan to work for coming release includes,</a:t>
            </a:r>
            <a:endParaRPr sz="1900" dirty="0"/>
          </a:p>
          <a:p>
            <a:pPr marL="914400" marR="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dirty="0"/>
              <a:t>More Oracle compatibility features</a:t>
            </a:r>
            <a:br>
              <a:rPr lang="en-US" sz="1900" dirty="0"/>
            </a:br>
            <a:r>
              <a:rPr lang="zh-CN" altLang="en-US" sz="1900" dirty="0"/>
              <a:t>更多 </a:t>
            </a:r>
            <a:r>
              <a:rPr lang="en-US" altLang="zh-CN" sz="1900" dirty="0"/>
              <a:t>Oracle </a:t>
            </a:r>
            <a:r>
              <a:rPr lang="zh-CN" altLang="en-US" sz="1900" dirty="0"/>
              <a:t>兼容性特性</a:t>
            </a:r>
            <a:endParaRPr sz="1900" dirty="0"/>
          </a:p>
          <a:p>
            <a:pPr marL="914400" marR="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dirty="0"/>
              <a:t>Security enhancements</a:t>
            </a:r>
            <a:br>
              <a:rPr lang="en-US" sz="1900" dirty="0"/>
            </a:br>
            <a:r>
              <a:rPr lang="zh-CN" altLang="en-US" sz="1900" dirty="0"/>
              <a:t>安全增强</a:t>
            </a:r>
            <a:endParaRPr sz="1900" dirty="0"/>
          </a:p>
          <a:p>
            <a:pPr marL="914400" marR="0" lvl="1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 dirty="0"/>
              <a:t>Usability improvement</a:t>
            </a:r>
            <a:br>
              <a:rPr lang="en-US" sz="1900" dirty="0"/>
            </a:br>
            <a:r>
              <a:rPr lang="zh-CN" altLang="en-US" sz="2000" dirty="0"/>
              <a:t>可用性改进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57c05bba8_1_61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贡献者召集 </a:t>
            </a:r>
            <a:r>
              <a:rPr lang="en-US" sz="3200" b="1" dirty="0">
                <a:solidFill>
                  <a:schemeClr val="dk1"/>
                </a:solidFill>
              </a:rPr>
              <a:t>Contributors Needed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057c05bba8_1_61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欢迎所有贡献者</a:t>
            </a:r>
            <a:br>
              <a:rPr lang="en-US" altLang="zh-CN" sz="1900" dirty="0"/>
            </a:br>
            <a:r>
              <a:rPr lang="en-US" altLang="zh-CN" sz="1900" dirty="0"/>
              <a:t>Welcome all the contributors</a:t>
            </a:r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lang="en-US" sz="1900" dirty="0"/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zh-CN" altLang="en-US" sz="1900" dirty="0"/>
              <a:t>欢迎来到开源的世界</a:t>
            </a:r>
            <a:br>
              <a:rPr lang="en-CA" altLang="zh-CN" sz="1900" dirty="0"/>
            </a:br>
            <a:r>
              <a:rPr lang="en-US" altLang="zh-CN" sz="1900" dirty="0"/>
              <a:t>Welcome to the world of Open Source</a:t>
            </a:r>
            <a:endParaRPr sz="1900" dirty="0"/>
          </a:p>
          <a:p>
            <a:pPr marL="457200" marR="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endParaRPr sz="1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026" name="Picture 2" descr="welcome - PowerLanguage">
            <a:extLst>
              <a:ext uri="{FF2B5EF4-FFF2-40B4-BE49-F238E27FC236}">
                <a16:creationId xmlns:a16="http://schemas.microsoft.com/office/drawing/2014/main" id="{DF6158F8-1E5A-43A6-B1A6-DC610BB1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901" y="4201367"/>
            <a:ext cx="3257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/>
          <p:nvPr/>
        </p:nvSpPr>
        <p:spPr>
          <a:xfrm>
            <a:off x="2432442" y="2100770"/>
            <a:ext cx="5147511" cy="99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2432443" y="3106292"/>
            <a:ext cx="5147510" cy="108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en-US" altLang="zh-C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www.ivorysql.org</a:t>
            </a:r>
            <a:endParaRPr lang="en-US" altLang="zh-CN"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7640" y="2410397"/>
            <a:ext cx="1569719" cy="156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7167594" y="449351"/>
            <a:ext cx="4693500" cy="49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我们是谁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7167594" y="872888"/>
            <a:ext cx="46935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altLang="zh-CN" dirty="0">
                <a:solidFill>
                  <a:srgbClr val="7F7F7F"/>
                </a:solidFill>
              </a:rPr>
              <a:t>WHO </a:t>
            </a:r>
            <a:r>
              <a:rPr lang="en-CA" altLang="zh-CN" dirty="0">
                <a:solidFill>
                  <a:srgbClr val="7F7F7F"/>
                </a:solidFill>
              </a:rPr>
              <a:t>WE ARE</a:t>
            </a:r>
            <a:endParaRPr sz="1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6280088" y="486663"/>
            <a:ext cx="719400" cy="719400"/>
          </a:xfrm>
          <a:prstGeom prst="ellipse">
            <a:avLst/>
          </a:prstGeom>
          <a:solidFill>
            <a:srgbClr val="455C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6541287" y="685061"/>
            <a:ext cx="212645" cy="321841"/>
          </a:xfrm>
          <a:custGeom>
            <a:avLst/>
            <a:gdLst/>
            <a:ahLst/>
            <a:cxnLst/>
            <a:rect l="l" t="t" r="r" b="b"/>
            <a:pathLst>
              <a:path w="3654" h="5538" extrusionOk="0">
                <a:moveTo>
                  <a:pt x="242" y="121"/>
                </a:moveTo>
                <a:lnTo>
                  <a:pt x="242" y="5417"/>
                </a:lnTo>
                <a:cubicBezTo>
                  <a:pt x="242" y="5484"/>
                  <a:pt x="188" y="5538"/>
                  <a:pt x="121" y="5538"/>
                </a:cubicBezTo>
                <a:cubicBezTo>
                  <a:pt x="54" y="5538"/>
                  <a:pt x="0" y="5484"/>
                  <a:pt x="0" y="5417"/>
                </a:cubicBezTo>
                <a:lnTo>
                  <a:pt x="0" y="121"/>
                </a:lnTo>
                <a:cubicBezTo>
                  <a:pt x="0" y="54"/>
                  <a:pt x="54" y="0"/>
                  <a:pt x="121" y="0"/>
                </a:cubicBezTo>
                <a:cubicBezTo>
                  <a:pt x="188" y="0"/>
                  <a:pt x="242" y="54"/>
                  <a:pt x="242" y="121"/>
                </a:cubicBezTo>
                <a:close/>
                <a:moveTo>
                  <a:pt x="659" y="651"/>
                </a:moveTo>
                <a:lnTo>
                  <a:pt x="3533" y="651"/>
                </a:lnTo>
                <a:cubicBezTo>
                  <a:pt x="3600" y="651"/>
                  <a:pt x="3654" y="596"/>
                  <a:pt x="3654" y="530"/>
                </a:cubicBezTo>
                <a:cubicBezTo>
                  <a:pt x="3654" y="463"/>
                  <a:pt x="3600" y="409"/>
                  <a:pt x="3533" y="409"/>
                </a:cubicBezTo>
                <a:lnTo>
                  <a:pt x="659" y="409"/>
                </a:lnTo>
                <a:cubicBezTo>
                  <a:pt x="592" y="409"/>
                  <a:pt x="538" y="463"/>
                  <a:pt x="538" y="530"/>
                </a:cubicBezTo>
                <a:cubicBezTo>
                  <a:pt x="538" y="596"/>
                  <a:pt x="592" y="651"/>
                  <a:pt x="659" y="651"/>
                </a:cubicBezTo>
                <a:close/>
                <a:moveTo>
                  <a:pt x="659" y="1458"/>
                </a:moveTo>
                <a:lnTo>
                  <a:pt x="3049" y="1458"/>
                </a:lnTo>
                <a:cubicBezTo>
                  <a:pt x="3116" y="1458"/>
                  <a:pt x="3170" y="1403"/>
                  <a:pt x="3170" y="1337"/>
                </a:cubicBezTo>
                <a:cubicBezTo>
                  <a:pt x="3170" y="1270"/>
                  <a:pt x="3116" y="1216"/>
                  <a:pt x="3049" y="1216"/>
                </a:cubicBezTo>
                <a:lnTo>
                  <a:pt x="659" y="1216"/>
                </a:lnTo>
                <a:cubicBezTo>
                  <a:pt x="592" y="1216"/>
                  <a:pt x="538" y="1270"/>
                  <a:pt x="538" y="1337"/>
                </a:cubicBezTo>
                <a:cubicBezTo>
                  <a:pt x="538" y="1403"/>
                  <a:pt x="592" y="1458"/>
                  <a:pt x="659" y="1458"/>
                </a:cubicBezTo>
                <a:close/>
                <a:moveTo>
                  <a:pt x="3533" y="2830"/>
                </a:moveTo>
                <a:lnTo>
                  <a:pt x="659" y="2830"/>
                </a:lnTo>
                <a:cubicBezTo>
                  <a:pt x="592" y="2830"/>
                  <a:pt x="538" y="2884"/>
                  <a:pt x="538" y="2951"/>
                </a:cubicBezTo>
                <a:cubicBezTo>
                  <a:pt x="538" y="3017"/>
                  <a:pt x="592" y="3072"/>
                  <a:pt x="659" y="3072"/>
                </a:cubicBezTo>
                <a:lnTo>
                  <a:pt x="3533" y="3072"/>
                </a:lnTo>
                <a:cubicBezTo>
                  <a:pt x="3600" y="3072"/>
                  <a:pt x="3654" y="3017"/>
                  <a:pt x="3654" y="2951"/>
                </a:cubicBezTo>
                <a:cubicBezTo>
                  <a:pt x="3654" y="2884"/>
                  <a:pt x="3600" y="2830"/>
                  <a:pt x="3533" y="2830"/>
                </a:cubicBezTo>
                <a:close/>
                <a:moveTo>
                  <a:pt x="3049" y="3637"/>
                </a:moveTo>
                <a:lnTo>
                  <a:pt x="659" y="3637"/>
                </a:lnTo>
                <a:cubicBezTo>
                  <a:pt x="592" y="3637"/>
                  <a:pt x="538" y="3691"/>
                  <a:pt x="538" y="3758"/>
                </a:cubicBezTo>
                <a:cubicBezTo>
                  <a:pt x="538" y="3825"/>
                  <a:pt x="592" y="3879"/>
                  <a:pt x="659" y="3879"/>
                </a:cubicBezTo>
                <a:lnTo>
                  <a:pt x="3049" y="3879"/>
                </a:lnTo>
                <a:cubicBezTo>
                  <a:pt x="3116" y="3879"/>
                  <a:pt x="3170" y="3825"/>
                  <a:pt x="3170" y="3758"/>
                </a:cubicBezTo>
                <a:cubicBezTo>
                  <a:pt x="3170" y="3691"/>
                  <a:pt x="3116" y="3637"/>
                  <a:pt x="3049" y="3637"/>
                </a:cubicBezTo>
                <a:close/>
                <a:moveTo>
                  <a:pt x="3049" y="4450"/>
                </a:moveTo>
                <a:lnTo>
                  <a:pt x="659" y="4450"/>
                </a:lnTo>
                <a:cubicBezTo>
                  <a:pt x="592" y="4450"/>
                  <a:pt x="538" y="4505"/>
                  <a:pt x="538" y="4571"/>
                </a:cubicBezTo>
                <a:cubicBezTo>
                  <a:pt x="538" y="4638"/>
                  <a:pt x="592" y="4693"/>
                  <a:pt x="659" y="4693"/>
                </a:cubicBezTo>
                <a:lnTo>
                  <a:pt x="3049" y="4693"/>
                </a:lnTo>
                <a:cubicBezTo>
                  <a:pt x="3116" y="4693"/>
                  <a:pt x="3170" y="4638"/>
                  <a:pt x="3170" y="4571"/>
                </a:cubicBezTo>
                <a:cubicBezTo>
                  <a:pt x="3170" y="4505"/>
                  <a:pt x="3116" y="4450"/>
                  <a:pt x="3049" y="4450"/>
                </a:cubicBezTo>
                <a:close/>
                <a:moveTo>
                  <a:pt x="659" y="2265"/>
                </a:moveTo>
                <a:lnTo>
                  <a:pt x="2786" y="2265"/>
                </a:lnTo>
                <a:cubicBezTo>
                  <a:pt x="2853" y="2265"/>
                  <a:pt x="2908" y="2211"/>
                  <a:pt x="2908" y="2144"/>
                </a:cubicBezTo>
                <a:cubicBezTo>
                  <a:pt x="2908" y="2077"/>
                  <a:pt x="2853" y="2023"/>
                  <a:pt x="2786" y="2023"/>
                </a:cubicBezTo>
                <a:lnTo>
                  <a:pt x="659" y="2023"/>
                </a:lnTo>
                <a:cubicBezTo>
                  <a:pt x="592" y="2023"/>
                  <a:pt x="538" y="2077"/>
                  <a:pt x="538" y="2144"/>
                </a:cubicBezTo>
                <a:cubicBezTo>
                  <a:pt x="538" y="2211"/>
                  <a:pt x="592" y="2265"/>
                  <a:pt x="659" y="2265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167594" y="1652482"/>
            <a:ext cx="4693500" cy="49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IVORYSQL</a:t>
            </a:r>
            <a:r>
              <a:rPr lang="zh-CN" altLang="en-US" sz="2200" b="1" dirty="0">
                <a:solidFill>
                  <a:schemeClr val="dk1"/>
                </a:solidFill>
              </a:rPr>
              <a:t>是什么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7167594" y="2076019"/>
            <a:ext cx="4693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CA" altLang="zh-CN" sz="1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IVORYSQL IS</a:t>
            </a:r>
            <a:endParaRPr sz="1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6280088" y="1685523"/>
            <a:ext cx="719400" cy="719400"/>
          </a:xfrm>
          <a:prstGeom prst="ellipse">
            <a:avLst/>
          </a:prstGeom>
          <a:solidFill>
            <a:srgbClr val="4023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6479070" y="1967611"/>
            <a:ext cx="321831" cy="173456"/>
          </a:xfrm>
          <a:custGeom>
            <a:avLst/>
            <a:gdLst/>
            <a:ahLst/>
            <a:cxnLst/>
            <a:rect l="l" t="t" r="r" b="b"/>
            <a:pathLst>
              <a:path w="6753" h="3645" extrusionOk="0">
                <a:moveTo>
                  <a:pt x="6753" y="0"/>
                </a:moveTo>
                <a:lnTo>
                  <a:pt x="6753" y="2549"/>
                </a:lnTo>
                <a:lnTo>
                  <a:pt x="6017" y="2549"/>
                </a:lnTo>
                <a:cubicBezTo>
                  <a:pt x="6120" y="2496"/>
                  <a:pt x="6200" y="2401"/>
                  <a:pt x="6229" y="2285"/>
                </a:cubicBezTo>
                <a:cubicBezTo>
                  <a:pt x="6235" y="2263"/>
                  <a:pt x="6239" y="2240"/>
                  <a:pt x="6241" y="2217"/>
                </a:cubicBezTo>
                <a:lnTo>
                  <a:pt x="6420" y="2217"/>
                </a:lnTo>
                <a:lnTo>
                  <a:pt x="6420" y="333"/>
                </a:lnTo>
                <a:lnTo>
                  <a:pt x="333" y="333"/>
                </a:lnTo>
                <a:lnTo>
                  <a:pt x="333" y="2217"/>
                </a:lnTo>
                <a:lnTo>
                  <a:pt x="4022" y="2217"/>
                </a:lnTo>
                <a:lnTo>
                  <a:pt x="3934" y="2549"/>
                </a:lnTo>
                <a:lnTo>
                  <a:pt x="0" y="2549"/>
                </a:lnTo>
                <a:lnTo>
                  <a:pt x="0" y="0"/>
                </a:lnTo>
                <a:lnTo>
                  <a:pt x="6753" y="0"/>
                </a:lnTo>
                <a:close/>
                <a:moveTo>
                  <a:pt x="5931" y="2141"/>
                </a:moveTo>
                <a:lnTo>
                  <a:pt x="4749" y="1466"/>
                </a:lnTo>
                <a:cubicBezTo>
                  <a:pt x="4737" y="1459"/>
                  <a:pt x="4723" y="1458"/>
                  <a:pt x="4710" y="1464"/>
                </a:cubicBezTo>
                <a:cubicBezTo>
                  <a:pt x="4697" y="1469"/>
                  <a:pt x="4688" y="1480"/>
                  <a:pt x="4685" y="1493"/>
                </a:cubicBezTo>
                <a:lnTo>
                  <a:pt x="4336" y="2809"/>
                </a:lnTo>
                <a:cubicBezTo>
                  <a:pt x="4331" y="2828"/>
                  <a:pt x="4340" y="2848"/>
                  <a:pt x="4357" y="2858"/>
                </a:cubicBezTo>
                <a:cubicBezTo>
                  <a:pt x="4374" y="2868"/>
                  <a:pt x="4395" y="2865"/>
                  <a:pt x="4410" y="2852"/>
                </a:cubicBezTo>
                <a:lnTo>
                  <a:pt x="4832" y="2439"/>
                </a:lnTo>
                <a:lnTo>
                  <a:pt x="5324" y="3612"/>
                </a:lnTo>
                <a:cubicBezTo>
                  <a:pt x="5333" y="3634"/>
                  <a:pt x="5359" y="3645"/>
                  <a:pt x="5382" y="3635"/>
                </a:cubicBezTo>
                <a:lnTo>
                  <a:pt x="5787" y="3465"/>
                </a:lnTo>
                <a:cubicBezTo>
                  <a:pt x="5810" y="3456"/>
                  <a:pt x="5820" y="3430"/>
                  <a:pt x="5811" y="3408"/>
                </a:cubicBezTo>
                <a:lnTo>
                  <a:pt x="5319" y="2235"/>
                </a:lnTo>
                <a:lnTo>
                  <a:pt x="5910" y="2223"/>
                </a:lnTo>
                <a:cubicBezTo>
                  <a:pt x="5930" y="2222"/>
                  <a:pt x="5947" y="2209"/>
                  <a:pt x="5952" y="2190"/>
                </a:cubicBezTo>
                <a:cubicBezTo>
                  <a:pt x="5954" y="2180"/>
                  <a:pt x="5953" y="2171"/>
                  <a:pt x="5950" y="2162"/>
                </a:cubicBezTo>
                <a:cubicBezTo>
                  <a:pt x="5946" y="2153"/>
                  <a:pt x="5940" y="2145"/>
                  <a:pt x="5931" y="214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7167594" y="2828305"/>
            <a:ext cx="4693500" cy="49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</a:rPr>
              <a:t>IVORYSQL</a:t>
            </a:r>
            <a:r>
              <a:rPr lang="zh-CN" altLang="en-US" sz="2200" b="1" dirty="0">
                <a:solidFill>
                  <a:schemeClr val="dk1"/>
                </a:solidFill>
              </a:rPr>
              <a:t>的关键功能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7167594" y="3251842"/>
            <a:ext cx="46935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altLang="zh-CN" sz="1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IVORYSQL KEY FEATURES</a:t>
            </a:r>
            <a:endParaRPr sz="1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280088" y="2884383"/>
            <a:ext cx="719400" cy="719400"/>
          </a:xfrm>
          <a:prstGeom prst="ellipse">
            <a:avLst/>
          </a:prstGeom>
          <a:solidFill>
            <a:srgbClr val="FFC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6479070" y="3122940"/>
            <a:ext cx="322049" cy="263032"/>
          </a:xfrm>
          <a:custGeom>
            <a:avLst/>
            <a:gdLst/>
            <a:ahLst/>
            <a:cxnLst/>
            <a:rect l="l" t="t" r="r" b="b"/>
            <a:pathLst>
              <a:path w="607639" h="496287" extrusionOk="0">
                <a:moveTo>
                  <a:pt x="303749" y="287695"/>
                </a:moveTo>
                <a:lnTo>
                  <a:pt x="391073" y="375682"/>
                </a:lnTo>
                <a:lnTo>
                  <a:pt x="377632" y="389014"/>
                </a:lnTo>
                <a:lnTo>
                  <a:pt x="313273" y="324134"/>
                </a:lnTo>
                <a:lnTo>
                  <a:pt x="313273" y="496287"/>
                </a:lnTo>
                <a:lnTo>
                  <a:pt x="294313" y="496287"/>
                </a:lnTo>
                <a:lnTo>
                  <a:pt x="294313" y="324134"/>
                </a:lnTo>
                <a:lnTo>
                  <a:pt x="229954" y="389014"/>
                </a:lnTo>
                <a:lnTo>
                  <a:pt x="216424" y="375682"/>
                </a:lnTo>
                <a:close/>
                <a:moveTo>
                  <a:pt x="100485" y="150728"/>
                </a:moveTo>
                <a:lnTo>
                  <a:pt x="507154" y="150728"/>
                </a:lnTo>
                <a:lnTo>
                  <a:pt x="507154" y="169640"/>
                </a:lnTo>
                <a:lnTo>
                  <a:pt x="100485" y="169640"/>
                </a:lnTo>
                <a:close/>
                <a:moveTo>
                  <a:pt x="100485" y="73529"/>
                </a:moveTo>
                <a:lnTo>
                  <a:pt x="507154" y="73529"/>
                </a:lnTo>
                <a:lnTo>
                  <a:pt x="507154" y="92441"/>
                </a:lnTo>
                <a:lnTo>
                  <a:pt x="100485" y="92441"/>
                </a:lnTo>
                <a:close/>
                <a:moveTo>
                  <a:pt x="49754" y="19018"/>
                </a:moveTo>
                <a:cubicBezTo>
                  <a:pt x="32843" y="19018"/>
                  <a:pt x="18958" y="32970"/>
                  <a:pt x="18958" y="50033"/>
                </a:cubicBezTo>
                <a:lnTo>
                  <a:pt x="18958" y="196311"/>
                </a:lnTo>
                <a:cubicBezTo>
                  <a:pt x="18958" y="213463"/>
                  <a:pt x="32843" y="227415"/>
                  <a:pt x="49754" y="227415"/>
                </a:cubicBezTo>
                <a:lnTo>
                  <a:pt x="557885" y="227415"/>
                </a:lnTo>
                <a:cubicBezTo>
                  <a:pt x="574796" y="227415"/>
                  <a:pt x="588592" y="213463"/>
                  <a:pt x="588592" y="196311"/>
                </a:cubicBezTo>
                <a:lnTo>
                  <a:pt x="588592" y="50033"/>
                </a:lnTo>
                <a:cubicBezTo>
                  <a:pt x="588592" y="32881"/>
                  <a:pt x="574796" y="19018"/>
                  <a:pt x="557885" y="19018"/>
                </a:cubicBezTo>
                <a:close/>
                <a:moveTo>
                  <a:pt x="49754" y="0"/>
                </a:moveTo>
                <a:lnTo>
                  <a:pt x="557885" y="0"/>
                </a:lnTo>
                <a:cubicBezTo>
                  <a:pt x="585299" y="0"/>
                  <a:pt x="607639" y="22484"/>
                  <a:pt x="607639" y="50033"/>
                </a:cubicBezTo>
                <a:lnTo>
                  <a:pt x="607639" y="196311"/>
                </a:lnTo>
                <a:cubicBezTo>
                  <a:pt x="607639" y="223949"/>
                  <a:pt x="585299" y="246344"/>
                  <a:pt x="557885" y="246344"/>
                </a:cubicBezTo>
                <a:lnTo>
                  <a:pt x="49754" y="246344"/>
                </a:lnTo>
                <a:cubicBezTo>
                  <a:pt x="22340" y="246344"/>
                  <a:pt x="0" y="223949"/>
                  <a:pt x="0" y="196311"/>
                </a:cubicBezTo>
                <a:lnTo>
                  <a:pt x="0" y="50033"/>
                </a:lnTo>
                <a:cubicBezTo>
                  <a:pt x="0" y="22484"/>
                  <a:pt x="22340" y="0"/>
                  <a:pt x="4975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167594" y="4052654"/>
            <a:ext cx="4693500" cy="49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社区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7167594" y="4476191"/>
            <a:ext cx="46935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Community</a:t>
            </a:r>
          </a:p>
        </p:txBody>
      </p:sp>
      <p:sp>
        <p:nvSpPr>
          <p:cNvPr id="68" name="Google Shape;68;p2"/>
          <p:cNvSpPr/>
          <p:nvPr/>
        </p:nvSpPr>
        <p:spPr>
          <a:xfrm>
            <a:off x="6280088" y="4083242"/>
            <a:ext cx="719400" cy="719400"/>
          </a:xfrm>
          <a:prstGeom prst="ellipse">
            <a:avLst/>
          </a:prstGeom>
          <a:solidFill>
            <a:srgbClr val="FF8E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479070" y="4352455"/>
            <a:ext cx="321413" cy="210411"/>
          </a:xfrm>
          <a:custGeom>
            <a:avLst/>
            <a:gdLst/>
            <a:ahLst/>
            <a:cxnLst/>
            <a:rect l="l" t="t" r="r" b="b"/>
            <a:pathLst>
              <a:path w="606439" h="397001" extrusionOk="0">
                <a:moveTo>
                  <a:pt x="303149" y="338079"/>
                </a:moveTo>
                <a:lnTo>
                  <a:pt x="606439" y="338079"/>
                </a:lnTo>
                <a:lnTo>
                  <a:pt x="606439" y="357273"/>
                </a:lnTo>
                <a:lnTo>
                  <a:pt x="303149" y="357273"/>
                </a:lnTo>
                <a:close/>
                <a:moveTo>
                  <a:pt x="303220" y="263068"/>
                </a:moveTo>
                <a:lnTo>
                  <a:pt x="530582" y="263068"/>
                </a:lnTo>
                <a:lnTo>
                  <a:pt x="530582" y="282262"/>
                </a:lnTo>
                <a:lnTo>
                  <a:pt x="303220" y="282262"/>
                </a:lnTo>
                <a:close/>
                <a:moveTo>
                  <a:pt x="19224" y="242616"/>
                </a:moveTo>
                <a:lnTo>
                  <a:pt x="19224" y="377815"/>
                </a:lnTo>
                <a:lnTo>
                  <a:pt x="182856" y="377815"/>
                </a:lnTo>
                <a:lnTo>
                  <a:pt x="182856" y="242616"/>
                </a:lnTo>
                <a:close/>
                <a:moveTo>
                  <a:pt x="0" y="223340"/>
                </a:moveTo>
                <a:lnTo>
                  <a:pt x="202170" y="223340"/>
                </a:lnTo>
                <a:lnTo>
                  <a:pt x="202170" y="397001"/>
                </a:lnTo>
                <a:lnTo>
                  <a:pt x="0" y="397001"/>
                </a:lnTo>
                <a:close/>
                <a:moveTo>
                  <a:pt x="303149" y="114810"/>
                </a:moveTo>
                <a:lnTo>
                  <a:pt x="606439" y="114810"/>
                </a:lnTo>
                <a:lnTo>
                  <a:pt x="606439" y="134004"/>
                </a:lnTo>
                <a:lnTo>
                  <a:pt x="303149" y="134004"/>
                </a:lnTo>
                <a:close/>
                <a:moveTo>
                  <a:pt x="303220" y="39728"/>
                </a:moveTo>
                <a:lnTo>
                  <a:pt x="530582" y="39728"/>
                </a:lnTo>
                <a:lnTo>
                  <a:pt x="530582" y="58922"/>
                </a:lnTo>
                <a:lnTo>
                  <a:pt x="303220" y="58922"/>
                </a:lnTo>
                <a:close/>
                <a:moveTo>
                  <a:pt x="19224" y="19193"/>
                </a:moveTo>
                <a:lnTo>
                  <a:pt x="19224" y="154448"/>
                </a:lnTo>
                <a:lnTo>
                  <a:pt x="182856" y="154448"/>
                </a:lnTo>
                <a:lnTo>
                  <a:pt x="182856" y="19193"/>
                </a:lnTo>
                <a:close/>
                <a:moveTo>
                  <a:pt x="0" y="0"/>
                </a:moveTo>
                <a:lnTo>
                  <a:pt x="202170" y="0"/>
                </a:lnTo>
                <a:lnTo>
                  <a:pt x="202170" y="173732"/>
                </a:lnTo>
                <a:lnTo>
                  <a:pt x="0" y="173732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106293" y="1993352"/>
            <a:ext cx="2909770" cy="290977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391787" y="3104947"/>
            <a:ext cx="2453192" cy="66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7167594" y="5282129"/>
            <a:ext cx="4693500" cy="49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olidFill>
                  <a:schemeClr val="dk1"/>
                </a:solidFill>
              </a:rPr>
              <a:t>贡献指南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167594" y="5705666"/>
            <a:ext cx="46935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Contribution Guidelines</a:t>
            </a:r>
          </a:p>
        </p:txBody>
      </p:sp>
      <p:sp>
        <p:nvSpPr>
          <p:cNvPr id="74" name="Google Shape;74;p2"/>
          <p:cNvSpPr/>
          <p:nvPr/>
        </p:nvSpPr>
        <p:spPr>
          <a:xfrm>
            <a:off x="6280088" y="5312717"/>
            <a:ext cx="719400" cy="71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6479070" y="5581930"/>
            <a:ext cx="321413" cy="210411"/>
          </a:xfrm>
          <a:custGeom>
            <a:avLst/>
            <a:gdLst/>
            <a:ahLst/>
            <a:cxnLst/>
            <a:rect l="l" t="t" r="r" b="b"/>
            <a:pathLst>
              <a:path w="606439" h="397001" extrusionOk="0">
                <a:moveTo>
                  <a:pt x="303149" y="338079"/>
                </a:moveTo>
                <a:lnTo>
                  <a:pt x="606439" y="338079"/>
                </a:lnTo>
                <a:lnTo>
                  <a:pt x="606439" y="357273"/>
                </a:lnTo>
                <a:lnTo>
                  <a:pt x="303149" y="357273"/>
                </a:lnTo>
                <a:close/>
                <a:moveTo>
                  <a:pt x="303220" y="263068"/>
                </a:moveTo>
                <a:lnTo>
                  <a:pt x="530582" y="263068"/>
                </a:lnTo>
                <a:lnTo>
                  <a:pt x="530582" y="282262"/>
                </a:lnTo>
                <a:lnTo>
                  <a:pt x="303220" y="282262"/>
                </a:lnTo>
                <a:close/>
                <a:moveTo>
                  <a:pt x="19224" y="242616"/>
                </a:moveTo>
                <a:lnTo>
                  <a:pt x="19224" y="377815"/>
                </a:lnTo>
                <a:lnTo>
                  <a:pt x="182856" y="377815"/>
                </a:lnTo>
                <a:lnTo>
                  <a:pt x="182856" y="242616"/>
                </a:lnTo>
                <a:close/>
                <a:moveTo>
                  <a:pt x="0" y="223340"/>
                </a:moveTo>
                <a:lnTo>
                  <a:pt x="202170" y="223340"/>
                </a:lnTo>
                <a:lnTo>
                  <a:pt x="202170" y="397001"/>
                </a:lnTo>
                <a:lnTo>
                  <a:pt x="0" y="397001"/>
                </a:lnTo>
                <a:close/>
                <a:moveTo>
                  <a:pt x="303149" y="114810"/>
                </a:moveTo>
                <a:lnTo>
                  <a:pt x="606439" y="114810"/>
                </a:lnTo>
                <a:lnTo>
                  <a:pt x="606439" y="134004"/>
                </a:lnTo>
                <a:lnTo>
                  <a:pt x="303149" y="134004"/>
                </a:lnTo>
                <a:close/>
                <a:moveTo>
                  <a:pt x="303220" y="39728"/>
                </a:moveTo>
                <a:lnTo>
                  <a:pt x="530582" y="39728"/>
                </a:lnTo>
                <a:lnTo>
                  <a:pt x="530582" y="58922"/>
                </a:lnTo>
                <a:lnTo>
                  <a:pt x="303220" y="58922"/>
                </a:lnTo>
                <a:close/>
                <a:moveTo>
                  <a:pt x="19224" y="19193"/>
                </a:moveTo>
                <a:lnTo>
                  <a:pt x="19224" y="154448"/>
                </a:lnTo>
                <a:lnTo>
                  <a:pt x="182856" y="154448"/>
                </a:lnTo>
                <a:lnTo>
                  <a:pt x="182856" y="19193"/>
                </a:lnTo>
                <a:close/>
                <a:moveTo>
                  <a:pt x="0" y="0"/>
                </a:moveTo>
                <a:lnTo>
                  <a:pt x="202170" y="0"/>
                </a:lnTo>
                <a:lnTo>
                  <a:pt x="202170" y="173732"/>
                </a:lnTo>
                <a:lnTo>
                  <a:pt x="0" y="173732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FBE04-C619-4939-98AB-DCCBCEC9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71" y="4758304"/>
            <a:ext cx="1894724" cy="18947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B5C7A3-4DB1-4BE1-805B-E2D1FDA7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0906" y="4758304"/>
            <a:ext cx="1894724" cy="1894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1412370" y="3875884"/>
            <a:ext cx="9317620" cy="69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412370" y="4579528"/>
            <a:ext cx="9317620" cy="142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2000"/>
            </a:pPr>
            <a:r>
              <a:rPr lang="zh-CN" altLang="en-US" sz="2000" b="1" dirty="0">
                <a:solidFill>
                  <a:schemeClr val="dk1"/>
                </a:solidFill>
              </a:rPr>
              <a:t>我们是谁</a:t>
            </a:r>
            <a:endParaRPr lang="zh-CN" altLang="en-US"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WHO WE ARE?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5405690" y="1282105"/>
            <a:ext cx="1450935" cy="145093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5834758" y="1732238"/>
            <a:ext cx="585732" cy="624882"/>
          </a:xfrm>
          <a:custGeom>
            <a:avLst/>
            <a:gdLst/>
            <a:ahLst/>
            <a:cxnLst/>
            <a:rect l="l" t="t" r="r" b="b"/>
            <a:pathLst>
              <a:path w="11999" h="12800" extrusionOk="0">
                <a:moveTo>
                  <a:pt x="11885" y="2572"/>
                </a:moveTo>
                <a:cubicBezTo>
                  <a:pt x="11999" y="2685"/>
                  <a:pt x="11999" y="2801"/>
                  <a:pt x="11885" y="2915"/>
                </a:cubicBezTo>
                <a:lnTo>
                  <a:pt x="10743" y="4058"/>
                </a:lnTo>
                <a:cubicBezTo>
                  <a:pt x="10666" y="4096"/>
                  <a:pt x="10608" y="4114"/>
                  <a:pt x="10571" y="4114"/>
                </a:cubicBezTo>
                <a:lnTo>
                  <a:pt x="6913" y="4114"/>
                </a:lnTo>
                <a:lnTo>
                  <a:pt x="6913" y="5485"/>
                </a:lnTo>
                <a:lnTo>
                  <a:pt x="10342" y="5485"/>
                </a:lnTo>
                <a:cubicBezTo>
                  <a:pt x="10495" y="5485"/>
                  <a:pt x="10571" y="5562"/>
                  <a:pt x="10571" y="5714"/>
                </a:cubicBezTo>
                <a:lnTo>
                  <a:pt x="10571" y="8000"/>
                </a:lnTo>
                <a:cubicBezTo>
                  <a:pt x="10571" y="8154"/>
                  <a:pt x="10495" y="8229"/>
                  <a:pt x="10342" y="8229"/>
                </a:cubicBezTo>
                <a:lnTo>
                  <a:pt x="6913" y="8229"/>
                </a:lnTo>
                <a:lnTo>
                  <a:pt x="6913" y="12572"/>
                </a:lnTo>
                <a:cubicBezTo>
                  <a:pt x="6913" y="12724"/>
                  <a:pt x="6838" y="12800"/>
                  <a:pt x="6685" y="12800"/>
                </a:cubicBezTo>
                <a:lnTo>
                  <a:pt x="5771" y="12800"/>
                </a:lnTo>
                <a:cubicBezTo>
                  <a:pt x="5619" y="12800"/>
                  <a:pt x="5542" y="12724"/>
                  <a:pt x="5542" y="12571"/>
                </a:cubicBezTo>
                <a:lnTo>
                  <a:pt x="5542" y="8229"/>
                </a:lnTo>
                <a:lnTo>
                  <a:pt x="1428" y="8229"/>
                </a:lnTo>
                <a:cubicBezTo>
                  <a:pt x="1390" y="8229"/>
                  <a:pt x="1334" y="8211"/>
                  <a:pt x="1257" y="8172"/>
                </a:cubicBezTo>
                <a:lnTo>
                  <a:pt x="114" y="7028"/>
                </a:lnTo>
                <a:cubicBezTo>
                  <a:pt x="0" y="6915"/>
                  <a:pt x="0" y="6799"/>
                  <a:pt x="114" y="6685"/>
                </a:cubicBezTo>
                <a:lnTo>
                  <a:pt x="1257" y="5542"/>
                </a:lnTo>
                <a:cubicBezTo>
                  <a:pt x="1334" y="5504"/>
                  <a:pt x="1390" y="5485"/>
                  <a:pt x="1428" y="5485"/>
                </a:cubicBezTo>
                <a:lnTo>
                  <a:pt x="5542" y="5485"/>
                </a:lnTo>
                <a:lnTo>
                  <a:pt x="5542" y="4114"/>
                </a:lnTo>
                <a:lnTo>
                  <a:pt x="1656" y="4114"/>
                </a:lnTo>
                <a:cubicBezTo>
                  <a:pt x="1504" y="4114"/>
                  <a:pt x="1427" y="4038"/>
                  <a:pt x="1427" y="3885"/>
                </a:cubicBezTo>
                <a:lnTo>
                  <a:pt x="1427" y="1600"/>
                </a:lnTo>
                <a:cubicBezTo>
                  <a:pt x="1427" y="1448"/>
                  <a:pt x="1504" y="1371"/>
                  <a:pt x="1656" y="1371"/>
                </a:cubicBezTo>
                <a:lnTo>
                  <a:pt x="5542" y="1371"/>
                </a:lnTo>
                <a:lnTo>
                  <a:pt x="5542" y="229"/>
                </a:lnTo>
                <a:cubicBezTo>
                  <a:pt x="5542" y="77"/>
                  <a:pt x="5619" y="0"/>
                  <a:pt x="5771" y="0"/>
                </a:cubicBezTo>
                <a:lnTo>
                  <a:pt x="6685" y="0"/>
                </a:lnTo>
                <a:cubicBezTo>
                  <a:pt x="6838" y="0"/>
                  <a:pt x="6913" y="77"/>
                  <a:pt x="6913" y="229"/>
                </a:cubicBezTo>
                <a:lnTo>
                  <a:pt x="6913" y="1372"/>
                </a:lnTo>
                <a:lnTo>
                  <a:pt x="10570" y="1372"/>
                </a:lnTo>
                <a:cubicBezTo>
                  <a:pt x="10608" y="1372"/>
                  <a:pt x="10665" y="1391"/>
                  <a:pt x="10742" y="1430"/>
                </a:cubicBezTo>
                <a:lnTo>
                  <a:pt x="11885" y="2572"/>
                </a:lnTo>
                <a:close/>
                <a:moveTo>
                  <a:pt x="10113" y="5943"/>
                </a:moveTo>
                <a:lnTo>
                  <a:pt x="1514" y="5943"/>
                </a:lnTo>
                <a:lnTo>
                  <a:pt x="599" y="6857"/>
                </a:lnTo>
                <a:lnTo>
                  <a:pt x="1513" y="7771"/>
                </a:lnTo>
                <a:lnTo>
                  <a:pt x="10113" y="7771"/>
                </a:lnTo>
                <a:lnTo>
                  <a:pt x="10113" y="5943"/>
                </a:lnTo>
                <a:close/>
                <a:moveTo>
                  <a:pt x="11400" y="2743"/>
                </a:moveTo>
                <a:lnTo>
                  <a:pt x="10486" y="1829"/>
                </a:lnTo>
                <a:lnTo>
                  <a:pt x="1885" y="1829"/>
                </a:lnTo>
                <a:lnTo>
                  <a:pt x="1885" y="3658"/>
                </a:lnTo>
                <a:lnTo>
                  <a:pt x="10486" y="3658"/>
                </a:lnTo>
                <a:lnTo>
                  <a:pt x="11400" y="2743"/>
                </a:lnTo>
                <a:close/>
                <a:moveTo>
                  <a:pt x="5999" y="1371"/>
                </a:moveTo>
                <a:lnTo>
                  <a:pt x="6456" y="1371"/>
                </a:lnTo>
                <a:lnTo>
                  <a:pt x="6456" y="457"/>
                </a:lnTo>
                <a:lnTo>
                  <a:pt x="5999" y="457"/>
                </a:lnTo>
                <a:lnTo>
                  <a:pt x="5999" y="1371"/>
                </a:lnTo>
                <a:close/>
                <a:moveTo>
                  <a:pt x="6456" y="4114"/>
                </a:moveTo>
                <a:lnTo>
                  <a:pt x="5999" y="4114"/>
                </a:lnTo>
                <a:lnTo>
                  <a:pt x="5999" y="5485"/>
                </a:lnTo>
                <a:lnTo>
                  <a:pt x="6456" y="5485"/>
                </a:lnTo>
                <a:lnTo>
                  <a:pt x="6456" y="4114"/>
                </a:lnTo>
                <a:close/>
                <a:moveTo>
                  <a:pt x="6456" y="8229"/>
                </a:moveTo>
                <a:lnTo>
                  <a:pt x="5999" y="8229"/>
                </a:lnTo>
                <a:lnTo>
                  <a:pt x="5999" y="12343"/>
                </a:lnTo>
                <a:lnTo>
                  <a:pt x="6456" y="12343"/>
                </a:lnTo>
                <a:lnTo>
                  <a:pt x="6456" y="822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4977729" y="5589392"/>
            <a:ext cx="2068076" cy="845269"/>
            <a:chOff x="9475150" y="5871457"/>
            <a:chExt cx="1925025" cy="738030"/>
          </a:xfrm>
        </p:grpSpPr>
        <p:pic>
          <p:nvPicPr>
            <p:cNvPr id="88" name="Google Shape;88;p3"/>
            <p:cNvPicPr preferRelativeResize="0"/>
            <p:nvPr/>
          </p:nvPicPr>
          <p:blipFill rotWithShape="1">
            <a:blip r:embed="rId3">
              <a:alphaModFix/>
            </a:blip>
            <a:srcRect l="13641" t="6902" r="9024" b="13757"/>
            <a:stretch/>
          </p:blipFill>
          <p:spPr>
            <a:xfrm>
              <a:off x="9475150" y="5871457"/>
              <a:ext cx="719400" cy="7380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28133" y="6032123"/>
              <a:ext cx="1072042" cy="525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9E3F4FA-CA08-4084-82D5-472597B8B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H="1" flipV="1">
            <a:off x="10556146" y="2053008"/>
            <a:ext cx="574100" cy="608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669923" y="915745"/>
            <a:ext cx="1085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</a:rPr>
              <a:t>我们是谁 Who we are?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518535" y="1814201"/>
            <a:ext cx="11150662" cy="3890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我们是中国领先的 </a:t>
            </a:r>
            <a:r>
              <a:rPr lang="en-US" altLang="zh-CN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供应商之一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We are one of the leading provider of PostgreSQL in China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我们的研发团队遍布全球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Our R&amp;D teams spans globally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我们了解</a:t>
            </a:r>
            <a:r>
              <a:rPr lang="en-US" altLang="zh-CN" sz="2000" dirty="0">
                <a:solidFill>
                  <a:schemeClr val="dk1"/>
                </a:solidFill>
              </a:rPr>
              <a:t>PostgreSQL</a:t>
            </a:r>
            <a:r>
              <a:rPr lang="zh-CN" altLang="en-US" sz="2000" dirty="0">
                <a:solidFill>
                  <a:schemeClr val="dk1"/>
                </a:solidFill>
              </a:rPr>
              <a:t>的内部，我们是最先进的开源数据库</a:t>
            </a:r>
            <a:r>
              <a:rPr lang="en-US" altLang="zh-CN" sz="2000" dirty="0">
                <a:solidFill>
                  <a:schemeClr val="dk1"/>
                </a:solidFill>
              </a:rPr>
              <a:t>PostgreSQL</a:t>
            </a:r>
            <a:r>
              <a:rPr lang="zh-CN" altLang="en-US" sz="2000" dirty="0">
                <a:solidFill>
                  <a:schemeClr val="dk1"/>
                </a:solidFill>
              </a:rPr>
              <a:t>专家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We know internal of PostgreSQL, we are expert of the most advanced open source database – PostgreSQL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我们受益于开源，我们也要回馈开源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CA" altLang="zh-CN" sz="2000" dirty="0">
                <a:solidFill>
                  <a:schemeClr val="dk1"/>
                </a:solidFill>
              </a:rPr>
              <a:t>We benefit from open source, and we also have to contribute back to open source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我们愿意和开源同仁一起打造一款兼容</a:t>
            </a:r>
            <a:r>
              <a:rPr lang="en-US" altLang="zh-CN" sz="2000" dirty="0">
                <a:solidFill>
                  <a:schemeClr val="dk1"/>
                </a:solidFill>
              </a:rPr>
              <a:t>Oracle</a:t>
            </a:r>
            <a:r>
              <a:rPr lang="zh-CN" altLang="en-US" sz="2000" dirty="0">
                <a:solidFill>
                  <a:schemeClr val="dk1"/>
                </a:solidFill>
              </a:rPr>
              <a:t>的开源数据库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CA" altLang="zh-CN" sz="2000" dirty="0">
                <a:solidFill>
                  <a:schemeClr val="dk1"/>
                </a:solidFill>
              </a:rPr>
              <a:t>We are willing to work with friends in the open source industry to build an open source database compatible with Oracle</a:t>
            </a: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我们是瀚高软件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CA" altLang="zh-CN" sz="2000" dirty="0">
                <a:solidFill>
                  <a:schemeClr val="dk1"/>
                </a:solidFill>
              </a:rPr>
              <a:t>We are Highgo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57c05bba8_1_13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目前的开发团队 </a:t>
            </a:r>
            <a:r>
              <a:rPr lang="en-US" sz="3200" b="1" dirty="0">
                <a:solidFill>
                  <a:schemeClr val="dk1"/>
                </a:solidFill>
              </a:rPr>
              <a:t>Our Team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057c05bba8_1_13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IvorySQL </a:t>
            </a:r>
            <a:r>
              <a:rPr lang="zh-CN" altLang="en-US" sz="2000" dirty="0">
                <a:solidFill>
                  <a:schemeClr val="dk1"/>
                </a:solidFill>
              </a:rPr>
              <a:t>（象牙</a:t>
            </a:r>
            <a:r>
              <a:rPr lang="en-US" altLang="zh-CN" sz="2000" dirty="0">
                <a:solidFill>
                  <a:schemeClr val="dk1"/>
                </a:solidFill>
              </a:rPr>
              <a:t>SQL</a:t>
            </a:r>
            <a:r>
              <a:rPr lang="zh-CN" altLang="en-US" sz="2000" dirty="0">
                <a:solidFill>
                  <a:schemeClr val="dk1"/>
                </a:solidFill>
              </a:rPr>
              <a:t>）由具有数十年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开发经验的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专家和爱好者组成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CA" altLang="zh-CN" sz="2000" dirty="0">
                <a:solidFill>
                  <a:schemeClr val="dk1"/>
                </a:solidFill>
              </a:rPr>
              <a:t>The IvorySQL development team is composed of PostgreSQL experts and enthusiasts with decades of PostgreSQL Dev experience</a:t>
            </a:r>
            <a:r>
              <a:rPr lang="en-US" altLang="zh-CN" sz="2000" dirty="0">
                <a:solidFill>
                  <a:schemeClr val="dk1"/>
                </a:solidFill>
              </a:rPr>
              <a:t>s</a:t>
            </a:r>
            <a:endParaRPr lang="en-CA" altLang="zh-CN"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他们有来自瀚高软件内核研发团队的同事，也有来自美国</a:t>
            </a:r>
            <a:r>
              <a:rPr lang="en-US" altLang="zh-CN" sz="2000" dirty="0">
                <a:solidFill>
                  <a:schemeClr val="dk1"/>
                </a:solidFill>
              </a:rPr>
              <a:t>Percona</a:t>
            </a:r>
            <a:r>
              <a:rPr lang="zh-CN" altLang="en-US" sz="2000" dirty="0">
                <a:solidFill>
                  <a:schemeClr val="dk1"/>
                </a:solidFill>
              </a:rPr>
              <a:t>的资深专家，还有前</a:t>
            </a:r>
            <a:r>
              <a:rPr lang="en-US" altLang="zh-CN" sz="2000" dirty="0">
                <a:solidFill>
                  <a:schemeClr val="dk1"/>
                </a:solidFill>
              </a:rPr>
              <a:t>EDB</a:t>
            </a:r>
            <a:r>
              <a:rPr lang="zh-CN" altLang="en-US" sz="2000" dirty="0">
                <a:solidFill>
                  <a:schemeClr val="dk1"/>
                </a:solidFill>
              </a:rPr>
              <a:t>的资深</a:t>
            </a:r>
            <a:r>
              <a:rPr lang="en-US" altLang="zh-CN" sz="2000" dirty="0">
                <a:solidFill>
                  <a:schemeClr val="dk1"/>
                </a:solidFill>
              </a:rPr>
              <a:t>Oracle</a:t>
            </a:r>
            <a:r>
              <a:rPr lang="zh-CN" altLang="en-US" sz="2000" dirty="0">
                <a:solidFill>
                  <a:schemeClr val="dk1"/>
                </a:solidFill>
              </a:rPr>
              <a:t>兼容专家等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CA" altLang="zh-CN" sz="2000" dirty="0">
                <a:solidFill>
                  <a:schemeClr val="dk1"/>
                </a:solidFill>
              </a:rPr>
              <a:t>They are come from the Highgo Software Kernel R&amp;D team, Percona in the United States, and senior Oracle compatibility experts from the former EDB.</a:t>
            </a:r>
          </a:p>
          <a:p>
            <a:pPr marL="901700" lvl="4" indent="-457200">
              <a:lnSpc>
                <a:spcPct val="12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</a:rPr>
              <a:t>瀚高产品负责人：周宝峰 （</a:t>
            </a:r>
            <a:r>
              <a:rPr lang="en-US" altLang="zh-CN" sz="2000">
                <a:solidFill>
                  <a:schemeClr val="dk1"/>
                </a:solidFill>
              </a:rPr>
              <a:t>Highgo Product </a:t>
            </a:r>
            <a:r>
              <a:rPr lang="en-US" altLang="zh-CN" sz="2000" dirty="0">
                <a:solidFill>
                  <a:schemeClr val="dk1"/>
                </a:solidFill>
              </a:rPr>
              <a:t>Owner</a:t>
            </a:r>
            <a:r>
              <a:rPr lang="zh-CN" altLang="en-US" sz="2000" dirty="0">
                <a:solidFill>
                  <a:schemeClr val="dk1"/>
                </a:solidFill>
              </a:rPr>
              <a:t>：</a:t>
            </a:r>
            <a:r>
              <a:rPr lang="en-US" altLang="zh-CN" sz="2000" dirty="0">
                <a:solidFill>
                  <a:schemeClr val="dk1"/>
                </a:solidFill>
              </a:rPr>
              <a:t> </a:t>
            </a:r>
            <a:r>
              <a:rPr lang="sv-SE" sz="2000" dirty="0">
                <a:solidFill>
                  <a:schemeClr val="dk1"/>
                </a:solidFill>
              </a:rPr>
              <a:t>Grant Zhou</a:t>
            </a:r>
            <a:r>
              <a:rPr lang="zh-CN" altLang="en-US" sz="2000" dirty="0">
                <a:solidFill>
                  <a:schemeClr val="dk1"/>
                </a:solidFill>
              </a:rPr>
              <a:t>）</a:t>
            </a:r>
            <a:endParaRPr lang="en-CA" altLang="zh-CN" sz="2000" dirty="0">
              <a:solidFill>
                <a:schemeClr val="dk1"/>
              </a:solidFill>
            </a:endParaRPr>
          </a:p>
          <a:p>
            <a:pPr marL="901700" lvl="4" indent="-457200">
              <a:lnSpc>
                <a:spcPct val="12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</a:rPr>
              <a:t>团队成员：敖兵，</a:t>
            </a:r>
            <a:r>
              <a:rPr lang="sv-SE" sz="2000" dirty="0">
                <a:solidFill>
                  <a:schemeClr val="dk1"/>
                </a:solidFill>
              </a:rPr>
              <a:t>Asif Rehman</a:t>
            </a:r>
            <a:r>
              <a:rPr lang="zh-CN" altLang="en-US" sz="2000" dirty="0">
                <a:solidFill>
                  <a:schemeClr val="dk1"/>
                </a:solidFill>
              </a:rPr>
              <a:t>， </a:t>
            </a:r>
            <a:r>
              <a:rPr lang="sv-SE" sz="2000" dirty="0">
                <a:solidFill>
                  <a:schemeClr val="dk1"/>
                </a:solidFill>
              </a:rPr>
              <a:t>Muhammad Usama, </a:t>
            </a:r>
            <a:r>
              <a:rPr lang="zh-CN" altLang="en-US" sz="2000" dirty="0">
                <a:solidFill>
                  <a:schemeClr val="dk1"/>
                </a:solidFill>
              </a:rPr>
              <a:t>王丽 </a:t>
            </a:r>
            <a:r>
              <a:rPr lang="en-CA" altLang="zh-CN" sz="2000" dirty="0">
                <a:solidFill>
                  <a:schemeClr val="dk1"/>
                </a:solidFill>
              </a:rPr>
              <a:t>(Lily)</a:t>
            </a:r>
            <a:endParaRPr lang="sv-SE" sz="2000" dirty="0">
              <a:solidFill>
                <a:schemeClr val="dk1"/>
              </a:solidFill>
            </a:endParaRPr>
          </a:p>
          <a:p>
            <a:pPr marL="901700" lvl="4" indent="-457200">
              <a:lnSpc>
                <a:spcPct val="12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</a:rPr>
              <a:t>专家组：</a:t>
            </a:r>
            <a:r>
              <a:rPr lang="en-US" altLang="zh-CN" sz="2000" dirty="0">
                <a:solidFill>
                  <a:schemeClr val="dk1"/>
                </a:solidFill>
              </a:rPr>
              <a:t>Ibrar Ahmed</a:t>
            </a:r>
            <a:r>
              <a:rPr lang="zh-CN" altLang="en-US" sz="2000" dirty="0">
                <a:solidFill>
                  <a:schemeClr val="dk1"/>
                </a:solidFill>
              </a:rPr>
              <a:t>， </a:t>
            </a:r>
            <a:r>
              <a:rPr lang="en-US" altLang="zh-CN" sz="2000" dirty="0">
                <a:solidFill>
                  <a:schemeClr val="dk1"/>
                </a:solidFill>
              </a:rPr>
              <a:t>Denis </a:t>
            </a:r>
            <a:r>
              <a:rPr lang="en-US" altLang="zh-CN" sz="2000" dirty="0" err="1">
                <a:solidFill>
                  <a:schemeClr val="dk1"/>
                </a:solidFill>
              </a:rPr>
              <a:t>Lucier</a:t>
            </a:r>
            <a:r>
              <a:rPr lang="zh-CN" altLang="en-US" sz="2000" dirty="0">
                <a:solidFill>
                  <a:schemeClr val="dk1"/>
                </a:solidFill>
              </a:rPr>
              <a:t>，</a:t>
            </a:r>
            <a:r>
              <a:rPr lang="en-CA" altLang="zh-CN" sz="2000" dirty="0">
                <a:solidFill>
                  <a:schemeClr val="dk1"/>
                </a:solidFill>
              </a:rPr>
              <a:t>and more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57c05bba8_1_0"/>
          <p:cNvSpPr txBox="1"/>
          <p:nvPr/>
        </p:nvSpPr>
        <p:spPr>
          <a:xfrm>
            <a:off x="1412370" y="3875884"/>
            <a:ext cx="931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0</a:t>
            </a:r>
            <a:r>
              <a:rPr lang="en-US" sz="3600" b="1">
                <a:solidFill>
                  <a:schemeClr val="dk1"/>
                </a:solidFill>
              </a:rPr>
              <a:t>2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057c05bba8_1_0"/>
          <p:cNvSpPr txBox="1"/>
          <p:nvPr/>
        </p:nvSpPr>
        <p:spPr>
          <a:xfrm>
            <a:off x="1412370" y="4579528"/>
            <a:ext cx="9317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lnSpc>
                <a:spcPct val="120000"/>
              </a:lnSpc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</a:rPr>
              <a:t>IVORYSQL</a:t>
            </a:r>
            <a:r>
              <a:rPr lang="zh-CN" altLang="en-US" sz="2000" b="1" dirty="0">
                <a:solidFill>
                  <a:schemeClr val="dk1"/>
                </a:solidFill>
              </a:rPr>
              <a:t>是什么</a:t>
            </a:r>
            <a:br>
              <a:rPr lang="zh-CN" altLang="en-US" sz="2000" dirty="0">
                <a:solidFill>
                  <a:schemeClr val="dk1"/>
                </a:solidFill>
              </a:rPr>
            </a:br>
            <a:r>
              <a:rPr lang="en-CA" altLang="zh-CN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IVORYSQL IS</a:t>
            </a:r>
            <a:endParaRPr lang="en-CA" sz="20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057c05bba8_1_0"/>
          <p:cNvSpPr/>
          <p:nvPr/>
        </p:nvSpPr>
        <p:spPr>
          <a:xfrm>
            <a:off x="5405690" y="1282105"/>
            <a:ext cx="1450800" cy="145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057c05bba8_1_0"/>
          <p:cNvSpPr/>
          <p:nvPr/>
        </p:nvSpPr>
        <p:spPr>
          <a:xfrm>
            <a:off x="5834758" y="1732238"/>
            <a:ext cx="585731" cy="624896"/>
          </a:xfrm>
          <a:custGeom>
            <a:avLst/>
            <a:gdLst/>
            <a:ahLst/>
            <a:cxnLst/>
            <a:rect l="l" t="t" r="r" b="b"/>
            <a:pathLst>
              <a:path w="11999" h="12800" extrusionOk="0">
                <a:moveTo>
                  <a:pt x="11885" y="2572"/>
                </a:moveTo>
                <a:cubicBezTo>
                  <a:pt x="11999" y="2685"/>
                  <a:pt x="11999" y="2801"/>
                  <a:pt x="11885" y="2915"/>
                </a:cubicBezTo>
                <a:lnTo>
                  <a:pt x="10743" y="4058"/>
                </a:lnTo>
                <a:cubicBezTo>
                  <a:pt x="10666" y="4096"/>
                  <a:pt x="10608" y="4114"/>
                  <a:pt x="10571" y="4114"/>
                </a:cubicBezTo>
                <a:lnTo>
                  <a:pt x="6913" y="4114"/>
                </a:lnTo>
                <a:lnTo>
                  <a:pt x="6913" y="5485"/>
                </a:lnTo>
                <a:lnTo>
                  <a:pt x="10342" y="5485"/>
                </a:lnTo>
                <a:cubicBezTo>
                  <a:pt x="10495" y="5485"/>
                  <a:pt x="10571" y="5562"/>
                  <a:pt x="10571" y="5714"/>
                </a:cubicBezTo>
                <a:lnTo>
                  <a:pt x="10571" y="8000"/>
                </a:lnTo>
                <a:cubicBezTo>
                  <a:pt x="10571" y="8154"/>
                  <a:pt x="10495" y="8229"/>
                  <a:pt x="10342" y="8229"/>
                </a:cubicBezTo>
                <a:lnTo>
                  <a:pt x="6913" y="8229"/>
                </a:lnTo>
                <a:lnTo>
                  <a:pt x="6913" y="12572"/>
                </a:lnTo>
                <a:cubicBezTo>
                  <a:pt x="6913" y="12724"/>
                  <a:pt x="6838" y="12800"/>
                  <a:pt x="6685" y="12800"/>
                </a:cubicBezTo>
                <a:lnTo>
                  <a:pt x="5771" y="12800"/>
                </a:lnTo>
                <a:cubicBezTo>
                  <a:pt x="5619" y="12800"/>
                  <a:pt x="5542" y="12724"/>
                  <a:pt x="5542" y="12571"/>
                </a:cubicBezTo>
                <a:lnTo>
                  <a:pt x="5542" y="8229"/>
                </a:lnTo>
                <a:lnTo>
                  <a:pt x="1428" y="8229"/>
                </a:lnTo>
                <a:cubicBezTo>
                  <a:pt x="1390" y="8229"/>
                  <a:pt x="1334" y="8211"/>
                  <a:pt x="1257" y="8172"/>
                </a:cubicBezTo>
                <a:lnTo>
                  <a:pt x="114" y="7028"/>
                </a:lnTo>
                <a:cubicBezTo>
                  <a:pt x="0" y="6915"/>
                  <a:pt x="0" y="6799"/>
                  <a:pt x="114" y="6685"/>
                </a:cubicBezTo>
                <a:lnTo>
                  <a:pt x="1257" y="5542"/>
                </a:lnTo>
                <a:cubicBezTo>
                  <a:pt x="1334" y="5504"/>
                  <a:pt x="1390" y="5485"/>
                  <a:pt x="1428" y="5485"/>
                </a:cubicBezTo>
                <a:lnTo>
                  <a:pt x="5542" y="5485"/>
                </a:lnTo>
                <a:lnTo>
                  <a:pt x="5542" y="4114"/>
                </a:lnTo>
                <a:lnTo>
                  <a:pt x="1656" y="4114"/>
                </a:lnTo>
                <a:cubicBezTo>
                  <a:pt x="1504" y="4114"/>
                  <a:pt x="1427" y="4038"/>
                  <a:pt x="1427" y="3885"/>
                </a:cubicBezTo>
                <a:lnTo>
                  <a:pt x="1427" y="1600"/>
                </a:lnTo>
                <a:cubicBezTo>
                  <a:pt x="1427" y="1448"/>
                  <a:pt x="1504" y="1371"/>
                  <a:pt x="1656" y="1371"/>
                </a:cubicBezTo>
                <a:lnTo>
                  <a:pt x="5542" y="1371"/>
                </a:lnTo>
                <a:lnTo>
                  <a:pt x="5542" y="229"/>
                </a:lnTo>
                <a:cubicBezTo>
                  <a:pt x="5542" y="77"/>
                  <a:pt x="5619" y="0"/>
                  <a:pt x="5771" y="0"/>
                </a:cubicBezTo>
                <a:lnTo>
                  <a:pt x="6685" y="0"/>
                </a:lnTo>
                <a:cubicBezTo>
                  <a:pt x="6838" y="0"/>
                  <a:pt x="6913" y="77"/>
                  <a:pt x="6913" y="229"/>
                </a:cubicBezTo>
                <a:lnTo>
                  <a:pt x="6913" y="1372"/>
                </a:lnTo>
                <a:lnTo>
                  <a:pt x="10570" y="1372"/>
                </a:lnTo>
                <a:cubicBezTo>
                  <a:pt x="10608" y="1372"/>
                  <a:pt x="10665" y="1391"/>
                  <a:pt x="10742" y="1430"/>
                </a:cubicBezTo>
                <a:lnTo>
                  <a:pt x="11885" y="2572"/>
                </a:lnTo>
                <a:close/>
                <a:moveTo>
                  <a:pt x="10113" y="5943"/>
                </a:moveTo>
                <a:lnTo>
                  <a:pt x="1514" y="5943"/>
                </a:lnTo>
                <a:lnTo>
                  <a:pt x="599" y="6857"/>
                </a:lnTo>
                <a:lnTo>
                  <a:pt x="1513" y="7771"/>
                </a:lnTo>
                <a:lnTo>
                  <a:pt x="10113" y="7771"/>
                </a:lnTo>
                <a:lnTo>
                  <a:pt x="10113" y="5943"/>
                </a:lnTo>
                <a:close/>
                <a:moveTo>
                  <a:pt x="11400" y="2743"/>
                </a:moveTo>
                <a:lnTo>
                  <a:pt x="10486" y="1829"/>
                </a:lnTo>
                <a:lnTo>
                  <a:pt x="1885" y="1829"/>
                </a:lnTo>
                <a:lnTo>
                  <a:pt x="1885" y="3658"/>
                </a:lnTo>
                <a:lnTo>
                  <a:pt x="10486" y="3658"/>
                </a:lnTo>
                <a:lnTo>
                  <a:pt x="11400" y="2743"/>
                </a:lnTo>
                <a:close/>
                <a:moveTo>
                  <a:pt x="5999" y="1371"/>
                </a:moveTo>
                <a:lnTo>
                  <a:pt x="6456" y="1371"/>
                </a:lnTo>
                <a:lnTo>
                  <a:pt x="6456" y="457"/>
                </a:lnTo>
                <a:lnTo>
                  <a:pt x="5999" y="457"/>
                </a:lnTo>
                <a:lnTo>
                  <a:pt x="5999" y="1371"/>
                </a:lnTo>
                <a:close/>
                <a:moveTo>
                  <a:pt x="6456" y="4114"/>
                </a:moveTo>
                <a:lnTo>
                  <a:pt x="5999" y="4114"/>
                </a:lnTo>
                <a:lnTo>
                  <a:pt x="5999" y="5485"/>
                </a:lnTo>
                <a:lnTo>
                  <a:pt x="6456" y="5485"/>
                </a:lnTo>
                <a:lnTo>
                  <a:pt x="6456" y="4114"/>
                </a:lnTo>
                <a:close/>
                <a:moveTo>
                  <a:pt x="6456" y="8229"/>
                </a:moveTo>
                <a:lnTo>
                  <a:pt x="5999" y="8229"/>
                </a:lnTo>
                <a:lnTo>
                  <a:pt x="5999" y="12343"/>
                </a:lnTo>
                <a:lnTo>
                  <a:pt x="6456" y="12343"/>
                </a:lnTo>
                <a:lnTo>
                  <a:pt x="6456" y="8229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88;p3">
            <a:extLst>
              <a:ext uri="{FF2B5EF4-FFF2-40B4-BE49-F238E27FC236}">
                <a16:creationId xmlns:a16="http://schemas.microsoft.com/office/drawing/2014/main" id="{96D067BF-F333-47A9-A7AE-7259E948A4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41" t="6902" r="9024" b="13757"/>
          <a:stretch/>
        </p:blipFill>
        <p:spPr>
          <a:xfrm>
            <a:off x="4977735" y="5589392"/>
            <a:ext cx="772860" cy="84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95" y="5696129"/>
            <a:ext cx="1931544" cy="738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7c05bba8_1_7"/>
          <p:cNvSpPr txBox="1"/>
          <p:nvPr/>
        </p:nvSpPr>
        <p:spPr>
          <a:xfrm>
            <a:off x="669923" y="915745"/>
            <a:ext cx="10850700" cy="86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</a:rPr>
              <a:t>IVORYSQL</a:t>
            </a:r>
            <a:r>
              <a:rPr lang="zh-CN" altLang="en-US" sz="2800" b="1" dirty="0">
                <a:solidFill>
                  <a:schemeClr val="dk1"/>
                </a:solidFill>
              </a:rPr>
              <a:t>是什么</a:t>
            </a:r>
            <a:br>
              <a:rPr lang="en-CA" altLang="zh-CN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What is IvorySQL?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1057c05bba8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700" y="1299376"/>
            <a:ext cx="3888592" cy="377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057c05bba8_1_7"/>
          <p:cNvSpPr txBox="1"/>
          <p:nvPr/>
        </p:nvSpPr>
        <p:spPr>
          <a:xfrm>
            <a:off x="669923" y="1783635"/>
            <a:ext cx="78003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由瀚高创建的开源项目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Open source </a:t>
            </a:r>
            <a:r>
              <a:rPr lang="en-US" sz="2100" dirty="0">
                <a:solidFill>
                  <a:srgbClr val="202124"/>
                </a:solidFill>
                <a:highlight>
                  <a:srgbClr val="FFFFFF"/>
                </a:highlight>
              </a:rPr>
              <a:t>initiative</a:t>
            </a:r>
            <a:r>
              <a:rPr lang="en-US" sz="2000" dirty="0">
                <a:solidFill>
                  <a:schemeClr val="dk1"/>
                </a:solidFill>
              </a:rPr>
              <a:t> by </a:t>
            </a:r>
            <a:r>
              <a:rPr lang="en-US" sz="2000" dirty="0" err="1">
                <a:solidFill>
                  <a:schemeClr val="dk1"/>
                </a:solidFill>
              </a:rPr>
              <a:t>HighGo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的增强开源分支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A supercharged open-source fork of PostgreSQL.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Apache 2.0 </a:t>
            </a:r>
            <a:r>
              <a:rPr lang="zh-CN" altLang="en-US" sz="2000" dirty="0">
                <a:solidFill>
                  <a:schemeClr val="dk1"/>
                </a:solidFill>
              </a:rPr>
              <a:t>开源协议 </a:t>
            </a:r>
            <a:r>
              <a:rPr lang="en-CA" altLang="zh-CN" sz="2000" dirty="0">
                <a:solidFill>
                  <a:schemeClr val="dk1"/>
                </a:solidFill>
              </a:rPr>
              <a:t>(</a:t>
            </a:r>
            <a:r>
              <a:rPr lang="en-US" sz="2000" dirty="0">
                <a:solidFill>
                  <a:schemeClr val="dk1"/>
                </a:solidFill>
              </a:rPr>
              <a:t>License)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  <a:hlinkClick r:id="rId4"/>
              </a:rPr>
              <a:t>https://opensource.org/licenses/Apache-2.0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IvorySQL </a:t>
            </a:r>
            <a:r>
              <a:rPr lang="zh-CN" altLang="en-US" sz="2000" dirty="0">
                <a:solidFill>
                  <a:schemeClr val="dk1"/>
                </a:solidFill>
              </a:rPr>
              <a:t>不与社区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竞争，而是赞美它。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IvorySQL does not compete with community PostgreSQL but compliments it.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altLang="zh-CN" sz="2000" dirty="0">
                <a:solidFill>
                  <a:schemeClr val="dk1"/>
                </a:solidFill>
              </a:rPr>
              <a:t>100% </a:t>
            </a:r>
            <a:r>
              <a:rPr lang="zh-CN" altLang="en-US" sz="2000" dirty="0">
                <a:solidFill>
                  <a:schemeClr val="dk1"/>
                </a:solidFill>
              </a:rPr>
              <a:t>与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兼容，具有附加功能和价值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100% compatible with PostgreSQL with added features and value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适用于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的一切都适用于 </a:t>
            </a:r>
            <a:r>
              <a:rPr lang="en-US" sz="2000" dirty="0">
                <a:solidFill>
                  <a:schemeClr val="dk1"/>
                </a:solidFill>
              </a:rPr>
              <a:t>IvorySQL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Everything that works on PostgreSQL works on IvorySQL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7c05bba8_1_20"/>
          <p:cNvSpPr txBox="1"/>
          <p:nvPr/>
        </p:nvSpPr>
        <p:spPr>
          <a:xfrm>
            <a:off x="669923" y="915745"/>
            <a:ext cx="1085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IvorySQL V 1.0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057c05bba8_1_20"/>
          <p:cNvSpPr txBox="1"/>
          <p:nvPr/>
        </p:nvSpPr>
        <p:spPr>
          <a:xfrm>
            <a:off x="669923" y="1599009"/>
            <a:ext cx="5993096" cy="452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IvorySQL </a:t>
            </a:r>
            <a:r>
              <a:rPr lang="zh-CN" altLang="en-US" sz="2000" dirty="0">
                <a:solidFill>
                  <a:schemeClr val="dk1"/>
                </a:solidFill>
              </a:rPr>
              <a:t>第一版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The first version of IvorySQL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基于 </a:t>
            </a:r>
            <a:r>
              <a:rPr lang="en-US" sz="2000" dirty="0">
                <a:solidFill>
                  <a:schemeClr val="dk1"/>
                </a:solidFill>
              </a:rPr>
              <a:t>PostgreSQL 14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Based on PostgreSQL 14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今天</a:t>
            </a:r>
            <a:r>
              <a:rPr lang="en-CA" altLang="zh-CN" sz="2000" dirty="0">
                <a:solidFill>
                  <a:schemeClr val="dk1"/>
                </a:solidFill>
              </a:rPr>
              <a:t>(2021.12.15) </a:t>
            </a:r>
            <a:r>
              <a:rPr lang="zh-CN" altLang="en-US" sz="2000" dirty="0">
                <a:solidFill>
                  <a:schemeClr val="dk1"/>
                </a:solidFill>
              </a:rPr>
              <a:t>发布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Releasing Today </a:t>
            </a:r>
            <a:r>
              <a:rPr lang="zh-CN" altLang="en-US" sz="1800" dirty="0">
                <a:solidFill>
                  <a:schemeClr val="dk1"/>
                </a:solidFill>
              </a:rPr>
              <a:t>（</a:t>
            </a:r>
            <a:r>
              <a:rPr lang="en-CA" altLang="zh-CN" sz="1800" dirty="0">
                <a:solidFill>
                  <a:schemeClr val="dk1"/>
                </a:solidFill>
              </a:rPr>
              <a:t>2021 </a:t>
            </a:r>
            <a:r>
              <a:rPr lang="en-US" altLang="zh-CN" sz="1800" dirty="0">
                <a:solidFill>
                  <a:schemeClr val="dk1"/>
                </a:solidFill>
              </a:rPr>
              <a:t>December 15)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IvorySQL </a:t>
            </a:r>
            <a:r>
              <a:rPr lang="zh-CN" altLang="en-US" sz="2000" dirty="0">
                <a:solidFill>
                  <a:schemeClr val="dk1"/>
                </a:solidFill>
              </a:rPr>
              <a:t>在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之上添加了一些令人兴奋的功能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IvorySQL adds some exciting features on top of PostgreSQL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兼容包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Oracle compatible Packages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兼容的 </a:t>
            </a:r>
            <a:r>
              <a:rPr lang="en-US" sz="2000" dirty="0">
                <a:solidFill>
                  <a:schemeClr val="dk1"/>
                </a:solidFill>
              </a:rPr>
              <a:t>PL/</a:t>
            </a:r>
            <a:r>
              <a:rPr lang="en-US" sz="2000" dirty="0" err="1">
                <a:solidFill>
                  <a:schemeClr val="dk1"/>
                </a:solidFill>
              </a:rPr>
              <a:t>iSQL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zh-CN" altLang="en-US" sz="2000" dirty="0">
                <a:solidFill>
                  <a:schemeClr val="dk1"/>
                </a:solidFill>
              </a:rPr>
              <a:t>过程语言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700" dirty="0">
                <a:solidFill>
                  <a:schemeClr val="dk1"/>
                </a:solidFill>
              </a:rPr>
              <a:t>Oracle compatible </a:t>
            </a:r>
            <a:r>
              <a:rPr lang="en-US" sz="1800" dirty="0">
                <a:solidFill>
                  <a:schemeClr val="dk1"/>
                </a:solidFill>
              </a:rPr>
              <a:t>PL/</a:t>
            </a:r>
            <a:r>
              <a:rPr lang="en-US" sz="1800" dirty="0" err="1">
                <a:solidFill>
                  <a:schemeClr val="dk1"/>
                </a:solidFill>
              </a:rPr>
              <a:t>iSQL</a:t>
            </a:r>
            <a:r>
              <a:rPr lang="en-US" sz="1700" dirty="0">
                <a:solidFill>
                  <a:schemeClr val="dk1"/>
                </a:solidFill>
              </a:rPr>
              <a:t> procedural language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GUC </a:t>
            </a:r>
            <a:r>
              <a:rPr lang="zh-CN" altLang="en-US" sz="2000" dirty="0">
                <a:solidFill>
                  <a:schemeClr val="dk1"/>
                </a:solidFill>
              </a:rPr>
              <a:t>在 </a:t>
            </a:r>
            <a:r>
              <a:rPr lang="en-US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和 </a:t>
            </a:r>
            <a:r>
              <a:rPr lang="en-US" sz="2000" dirty="0">
                <a:solidFill>
                  <a:schemeClr val="dk1"/>
                </a:solidFill>
              </a:rPr>
              <a:t>PostgreSQL </a:t>
            </a:r>
            <a:r>
              <a:rPr lang="zh-CN" altLang="en-US" sz="2000" dirty="0">
                <a:solidFill>
                  <a:schemeClr val="dk1"/>
                </a:solidFill>
              </a:rPr>
              <a:t>模式之间切换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700" dirty="0">
                <a:solidFill>
                  <a:schemeClr val="dk1"/>
                </a:solidFill>
              </a:rPr>
              <a:t>GUC to switch between Oracle and PostgreSQL modes</a:t>
            </a:r>
            <a:endParaRPr sz="17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CN" altLang="en-US" sz="2000" dirty="0">
                <a:solidFill>
                  <a:schemeClr val="dk1"/>
                </a:solidFill>
              </a:rPr>
              <a:t>各种 </a:t>
            </a:r>
            <a:r>
              <a:rPr lang="en-US" sz="2000" dirty="0">
                <a:solidFill>
                  <a:schemeClr val="dk1"/>
                </a:solidFill>
              </a:rPr>
              <a:t>DDL </a:t>
            </a:r>
            <a:r>
              <a:rPr lang="zh-CN" altLang="en-US" sz="2000" dirty="0">
                <a:solidFill>
                  <a:schemeClr val="dk1"/>
                </a:solidFill>
              </a:rPr>
              <a:t>操作的 </a:t>
            </a:r>
            <a:r>
              <a:rPr lang="en-US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兼容语法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700" dirty="0">
                <a:solidFill>
                  <a:schemeClr val="dk1"/>
                </a:solidFill>
              </a:rPr>
              <a:t>Oracle compatible syntax for various DDL operations</a:t>
            </a:r>
            <a:endParaRPr sz="17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altLang="zh-CN" sz="2000" dirty="0">
                <a:solidFill>
                  <a:schemeClr val="dk1"/>
                </a:solidFill>
              </a:rPr>
              <a:t>Oracle </a:t>
            </a:r>
            <a:r>
              <a:rPr lang="zh-CN" altLang="en-US" sz="2000" dirty="0">
                <a:solidFill>
                  <a:schemeClr val="dk1"/>
                </a:solidFill>
              </a:rPr>
              <a:t>兼容的日期</a:t>
            </a:r>
            <a:r>
              <a:rPr lang="en-US" altLang="zh-CN" sz="2000" dirty="0">
                <a:solidFill>
                  <a:schemeClr val="dk1"/>
                </a:solidFill>
              </a:rPr>
              <a:t>/</a:t>
            </a:r>
            <a:r>
              <a:rPr lang="zh-CN" altLang="en-US" sz="2000" dirty="0">
                <a:solidFill>
                  <a:schemeClr val="dk1"/>
                </a:solidFill>
              </a:rPr>
              <a:t>时间函数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en-US" sz="1900" dirty="0">
                <a:solidFill>
                  <a:schemeClr val="dk1"/>
                </a:solidFill>
              </a:rPr>
              <a:t>Oracle compatible date/time functions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zh-CN" altLang="en-US" sz="2000" dirty="0">
                <a:solidFill>
                  <a:schemeClr val="dk1"/>
                </a:solidFill>
              </a:rPr>
              <a:t>内置 </a:t>
            </a:r>
            <a:r>
              <a:rPr lang="en-US" sz="2000" dirty="0" err="1">
                <a:solidFill>
                  <a:schemeClr val="dk1"/>
                </a:solidFill>
              </a:rPr>
              <a:t>Oraface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</a:rPr>
              <a:t>Built-in </a:t>
            </a:r>
            <a:r>
              <a:rPr lang="en-US" sz="1800" dirty="0" err="1">
                <a:solidFill>
                  <a:schemeClr val="dk1"/>
                </a:solidFill>
              </a:rPr>
              <a:t>Oraface</a:t>
            </a:r>
            <a:endParaRPr sz="1800" dirty="0">
              <a:solidFill>
                <a:schemeClr val="dk1"/>
              </a:solidFill>
            </a:endParaRPr>
          </a:p>
          <a:p>
            <a:pPr marL="457200" indent="-355600">
              <a:lnSpc>
                <a:spcPct val="120000"/>
              </a:lnSpc>
              <a:buClr>
                <a:schemeClr val="dk1"/>
              </a:buClr>
              <a:buSzPts val="2000"/>
              <a:buFont typeface="Arial"/>
              <a:buChar char="●"/>
            </a:pPr>
            <a:r>
              <a:rPr lang="zh-CN" altLang="en-US" sz="2100" dirty="0">
                <a:solidFill>
                  <a:schemeClr val="dk1"/>
                </a:solidFill>
              </a:rPr>
              <a:t>还有很多，请查看发行说明</a:t>
            </a:r>
            <a:br>
              <a:rPr lang="en-US" altLang="zh-CN" sz="2100" dirty="0">
                <a:solidFill>
                  <a:schemeClr val="dk1"/>
                </a:solidFill>
              </a:rPr>
            </a:br>
            <a:r>
              <a:rPr lang="en-US" sz="2100" dirty="0">
                <a:solidFill>
                  <a:schemeClr val="dk1"/>
                </a:solidFill>
              </a:rPr>
              <a:t>Many more …</a:t>
            </a:r>
            <a:r>
              <a:rPr lang="en-CA" sz="2100" dirty="0">
                <a:solidFill>
                  <a:schemeClr val="dk1"/>
                </a:solidFill>
              </a:rPr>
              <a:t>,  please read the release notes from </a:t>
            </a:r>
            <a:r>
              <a:rPr lang="en-CA" sz="2100" dirty="0">
                <a:solidFill>
                  <a:schemeClr val="dk1"/>
                </a:solidFill>
                <a:hlinkClick r:id="rId3"/>
              </a:rPr>
              <a:t>www.IvorySQL.org</a:t>
            </a:r>
            <a:r>
              <a:rPr lang="en-CA" sz="2100" dirty="0">
                <a:solidFill>
                  <a:schemeClr val="dk1"/>
                </a:solidFill>
              </a:rPr>
              <a:t> 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FC64D0-2062-45C3-A0D3-A90C26AD3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23" y="1021977"/>
            <a:ext cx="4779483" cy="2602884"/>
          </a:xfrm>
          <a:prstGeom prst="rect">
            <a:avLst/>
          </a:prstGeom>
        </p:spPr>
      </p:pic>
      <p:pic>
        <p:nvPicPr>
          <p:cNvPr id="129" name="Google Shape;129;g1057c05bba8_1_20"/>
          <p:cNvPicPr preferRelativeResize="0"/>
          <p:nvPr/>
        </p:nvPicPr>
        <p:blipFill rotWithShape="1">
          <a:blip r:embed="rId5">
            <a:alphaModFix/>
          </a:blip>
          <a:srcRect t="21669" r="7019" b="8775"/>
          <a:stretch/>
        </p:blipFill>
        <p:spPr>
          <a:xfrm rot="20349530">
            <a:off x="8135472" y="3193493"/>
            <a:ext cx="2985247" cy="22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57c05bba8_0_55"/>
          <p:cNvSpPr txBox="1"/>
          <p:nvPr/>
        </p:nvSpPr>
        <p:spPr>
          <a:xfrm>
            <a:off x="669923" y="915745"/>
            <a:ext cx="10850700" cy="68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chemeClr val="dk1"/>
                </a:solidFill>
              </a:rPr>
              <a:t>源代码库 </a:t>
            </a:r>
            <a:r>
              <a:rPr lang="en-US" sz="3200" b="1" dirty="0">
                <a:solidFill>
                  <a:schemeClr val="dk1"/>
                </a:solidFill>
              </a:rPr>
              <a:t>Source Code Repositories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1057c05bba8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1750" y="1180575"/>
            <a:ext cx="3932025" cy="4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057c05bba8_0_55"/>
          <p:cNvSpPr txBox="1"/>
          <p:nvPr/>
        </p:nvSpPr>
        <p:spPr>
          <a:xfrm>
            <a:off x="669923" y="1599009"/>
            <a:ext cx="1085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Git Hub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zh-CN" altLang="en-US" sz="2000" dirty="0">
                <a:solidFill>
                  <a:schemeClr val="dk1"/>
                </a:solidFill>
              </a:rPr>
              <a:t>数据库 </a:t>
            </a:r>
            <a:r>
              <a:rPr lang="en-CA" altLang="zh-CN" sz="2000" dirty="0">
                <a:solidFill>
                  <a:schemeClr val="dk1"/>
                </a:solidFill>
              </a:rPr>
              <a:t>- </a:t>
            </a:r>
            <a:r>
              <a:rPr lang="en-US" sz="2000" dirty="0">
                <a:solidFill>
                  <a:schemeClr val="dk1"/>
                </a:solidFill>
                <a:hlinkClick r:id="rId4"/>
              </a:rPr>
              <a:t>https://github.com/IvorySQL/IvorySQL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zh-CN" altLang="en-US" sz="2000" dirty="0">
                <a:solidFill>
                  <a:schemeClr val="dk1"/>
                </a:solidFill>
              </a:rPr>
              <a:t>网站代码 </a:t>
            </a:r>
            <a:r>
              <a:rPr lang="en-CA" altLang="zh-CN" sz="2000" dirty="0">
                <a:solidFill>
                  <a:schemeClr val="dk1"/>
                </a:solidFill>
              </a:rPr>
              <a:t>- </a:t>
            </a:r>
            <a:r>
              <a:rPr lang="en-CA" altLang="zh-CN" sz="2000" dirty="0">
                <a:solidFill>
                  <a:schemeClr val="dk1"/>
                </a:solidFill>
                <a:hlinkClick r:id="rId5"/>
              </a:rPr>
              <a:t>https://github.com/IvorySQL/Ivory-www</a:t>
            </a:r>
            <a:r>
              <a:rPr lang="en-CA" altLang="zh-C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zh-CN" altLang="en-US" sz="2000" dirty="0">
                <a:solidFill>
                  <a:schemeClr val="dk1"/>
                </a:solidFill>
              </a:rPr>
              <a:t>码云 </a:t>
            </a:r>
            <a:r>
              <a:rPr lang="en-US" sz="2000" dirty="0" err="1">
                <a:solidFill>
                  <a:schemeClr val="dk1"/>
                </a:solidFill>
              </a:rPr>
              <a:t>Gittee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zh-CN" altLang="en-US" sz="2000" dirty="0">
                <a:solidFill>
                  <a:schemeClr val="dk1"/>
                </a:solidFill>
              </a:rPr>
              <a:t>数据库 </a:t>
            </a:r>
            <a:r>
              <a:rPr lang="en-CA" altLang="zh-CN" sz="2000" dirty="0">
                <a:solidFill>
                  <a:schemeClr val="dk1"/>
                </a:solidFill>
              </a:rPr>
              <a:t>- </a:t>
            </a:r>
            <a:r>
              <a:rPr lang="en-CA" altLang="zh-CN" sz="2000" dirty="0">
                <a:solidFill>
                  <a:schemeClr val="dk1"/>
                </a:solidFill>
                <a:hlinkClick r:id="rId6"/>
              </a:rPr>
              <a:t>https://gitee.com/IvorySQL/IvorySQL</a:t>
            </a:r>
            <a:br>
              <a:rPr lang="en-CA" altLang="zh-CN" sz="2000" dirty="0">
                <a:solidFill>
                  <a:schemeClr val="dk1"/>
                </a:solidFill>
              </a:rPr>
            </a:br>
            <a:r>
              <a:rPr lang="zh-CN" altLang="en-US" sz="2000" dirty="0">
                <a:solidFill>
                  <a:schemeClr val="dk1"/>
                </a:solidFill>
              </a:rPr>
              <a:t>网站 </a:t>
            </a:r>
            <a:r>
              <a:rPr lang="en-CA" altLang="zh-CN" sz="2000" dirty="0">
                <a:solidFill>
                  <a:schemeClr val="dk1"/>
                </a:solidFill>
              </a:rPr>
              <a:t>- </a:t>
            </a:r>
            <a:r>
              <a:rPr lang="en-CA" altLang="zh-CN" sz="2000" dirty="0">
                <a:solidFill>
                  <a:schemeClr val="dk1"/>
                </a:solidFill>
                <a:hlinkClick r:id="rId7"/>
              </a:rPr>
              <a:t>https://gitee.com/IvorySQL/Ivory-www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F2F75"/>
      </a:accent1>
      <a:accent2>
        <a:srgbClr val="ED1E81"/>
      </a:accent2>
      <a:accent3>
        <a:srgbClr val="FF9A10"/>
      </a:accent3>
      <a:accent4>
        <a:srgbClr val="EE750F"/>
      </a:accent4>
      <a:accent5>
        <a:srgbClr val="68ADE5"/>
      </a:accent5>
      <a:accent6>
        <a:srgbClr val="6B77E7"/>
      </a:accent6>
      <a:hlink>
        <a:srgbClr val="4276AA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1835</Words>
  <Application>Microsoft Office PowerPoint</Application>
  <PresentationFormat>Widescreen</PresentationFormat>
  <Paragraphs>140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封面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iSlide</dc:creator>
  <cp:lastModifiedBy>Grant Z</cp:lastModifiedBy>
  <cp:revision>92</cp:revision>
  <dcterms:created xsi:type="dcterms:W3CDTF">2019-04-29T16:00:00Z</dcterms:created>
  <dcterms:modified xsi:type="dcterms:W3CDTF">2021-12-10T07:59:04Z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