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0"/>
  </p:notesMasterIdLst>
  <p:sldIdLst>
    <p:sldId id="287" r:id="rId5"/>
    <p:sldId id="292" r:id="rId6"/>
    <p:sldId id="281" r:id="rId7"/>
    <p:sldId id="289" r:id="rId8"/>
    <p:sldId id="290" r:id="rId9"/>
    <p:sldId id="291" r:id="rId10"/>
    <p:sldId id="295" r:id="rId11"/>
    <p:sldId id="294" r:id="rId12"/>
    <p:sldId id="257" r:id="rId13"/>
    <p:sldId id="258" r:id="rId14"/>
    <p:sldId id="259" r:id="rId15"/>
    <p:sldId id="260" r:id="rId16"/>
    <p:sldId id="263" r:id="rId17"/>
    <p:sldId id="261" r:id="rId18"/>
    <p:sldId id="262" r:id="rId19"/>
    <p:sldId id="296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98" r:id="rId28"/>
    <p:sldId id="297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1" name="Loglu-HOME" initials="L" lastIdx="1" clrIdx="0"/>
  <p:cmAuthor id="2" name="Athene" initials="A" lastIdx="2" clrIdx="1"/>
  <p:cmAuthor id="3" name="Microsoft Office User" initials="M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ä¸­åº¦æ ·å¼ 2 - å¼ºè°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1\AppData\Roaming\Microsoft\Excel\&#24037;&#20316;&#31807;1%20(version%201).xlsb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8K vs 16K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Sheet1!$A$31</c:f>
              <c:strCache>
                <c:ptCount val="1"/>
                <c:pt idx="0">
                  <c:v>8K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Sheet1!$B$30:$E$30</c:f>
              <c:strCache>
                <c:ptCount val="4"/>
                <c:pt idx="0">
                  <c:v>2-client</c:v>
                </c:pt>
                <c:pt idx="1">
                  <c:v>3-client</c:v>
                </c:pt>
                <c:pt idx="2">
                  <c:v>4-client</c:v>
                </c:pt>
                <c:pt idx="3">
                  <c:v>5-client</c:v>
                </c:pt>
              </c:strCache>
            </c:strRef>
          </c:cat>
          <c:val>
            <c:numRef>
              <c:f>Sheet1!$B$31:$E$31</c:f>
              <c:numCache>
                <c:formatCode>General</c:formatCode>
                <c:ptCount val="4"/>
                <c:pt idx="0">
                  <c:v>3244</c:v>
                </c:pt>
                <c:pt idx="1">
                  <c:v>5630</c:v>
                </c:pt>
                <c:pt idx="2">
                  <c:v>6110</c:v>
                </c:pt>
                <c:pt idx="3">
                  <c:v>6193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Sheet1!$A$32</c:f>
              <c:strCache>
                <c:ptCount val="1"/>
                <c:pt idx="0">
                  <c:v>16K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glow rad="139700">
                <a:schemeClr val="accent2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dLbls>
            <c:spPr>
              <a:solidFill>
                <a:schemeClr val="dk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900" b="0" i="0" u="none" strike="noStrike" kern="1200" baseline="0">
                    <a:solidFill>
                      <a:schemeClr val="lt1">
                        <a:lumMod val="15000"/>
                        <a:lumOff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ound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50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Sheet1!$B$30:$E$30</c:f>
              <c:strCache>
                <c:ptCount val="4"/>
                <c:pt idx="0">
                  <c:v>2-client</c:v>
                </c:pt>
                <c:pt idx="1">
                  <c:v>3-client</c:v>
                </c:pt>
                <c:pt idx="2">
                  <c:v>4-client</c:v>
                </c:pt>
                <c:pt idx="3">
                  <c:v>5-client</c:v>
                </c:pt>
              </c:strCache>
            </c:strRef>
          </c:cat>
          <c:val>
            <c:numRef>
              <c:f>Sheet1!$B$32:$E$32</c:f>
              <c:numCache>
                <c:formatCode>General</c:formatCode>
                <c:ptCount val="4"/>
                <c:pt idx="0">
                  <c:v>3284</c:v>
                </c:pt>
                <c:pt idx="1">
                  <c:v>5692</c:v>
                </c:pt>
                <c:pt idx="2">
                  <c:v>7970</c:v>
                </c:pt>
                <c:pt idx="3">
                  <c:v>8147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0"/>
        <c:smooth val="0"/>
        <c:axId val="557251087"/>
        <c:axId val="434095407"/>
      </c:lineChart>
      <c:catAx>
        <c:axId val="55725108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4095407"/>
        <c:crosses val="autoZero"/>
        <c:auto val="1"/>
        <c:lblAlgn val="ctr"/>
        <c:lblOffset val="100"/>
        <c:noMultiLvlLbl val="0"/>
      </c:catAx>
      <c:valAx>
        <c:axId val="434095407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572510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zh-CN"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zh-CN" altLang="en-US"/>
              <a:t>编译优化前后</a:t>
            </a:r>
            <a:endParaRPr 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Sheet1!$B$55</c:f>
              <c:strCache>
                <c:ptCount val="1"/>
                <c:pt idx="0">
                  <c:v>优化前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elete val="1"/>
          </c:dLbls>
          <c:val>
            <c:numRef>
              <c:f>Sheet1!$C$55</c:f>
              <c:numCache>
                <c:formatCode>General</c:formatCode>
                <c:ptCount val="1"/>
                <c:pt idx="0">
                  <c:v>500</c:v>
                </c:pt>
              </c:numCache>
            </c:numRef>
          </c:val>
        </c:ser>
        <c:ser>
          <c:idx val="1"/>
          <c:order val="1"/>
          <c:tx>
            <c:strRef>
              <c:f>Sheet1!$B$56</c:f>
              <c:strCache>
                <c:ptCount val="1"/>
                <c:pt idx="0">
                  <c:v>优化后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elete val="1"/>
          </c:dLbls>
          <c:val>
            <c:numRef>
              <c:f>Sheet1!$C$56</c:f>
              <c:numCache>
                <c:formatCode>General</c:formatCode>
                <c:ptCount val="1"/>
                <c:pt idx="0">
                  <c:v>655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38397039"/>
        <c:axId val="767085503"/>
      </c:barChart>
      <c:catAx>
        <c:axId val="53839703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7085503"/>
        <c:crosses val="autoZero"/>
        <c:auto val="1"/>
        <c:lblAlgn val="ctr"/>
        <c:lblOffset val="100"/>
        <c:noMultiLvlLbl val="0"/>
      </c:catAx>
      <c:valAx>
        <c:axId val="767085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50000"/>
                  <a:lumOff val="5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8397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dk1">
            <a:lumMod val="60000"/>
            <a:lumOff val="4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222250"/>
            <a:ext cx="10515600" cy="421005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0">
                <a:latin typeface="文泉驿微米黑" panose="020B0606030804020204" charset="-122"/>
                <a:ea typeface="文泉驿微米黑" panose="020B0606030804020204" charset="-122"/>
              </a:defRPr>
            </a:lvl1pPr>
          </a:lstStyle>
          <a:p>
            <a:r>
              <a:rPr lang="zh-CN" altLang="en-US">
                <a:sym typeface="+mn-ea"/>
              </a:rPr>
              <a:t>PostgresConf.CN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9050" y="709930"/>
            <a:ext cx="12229465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rcRect t="32563" b="32563"/>
          <a:stretch>
            <a:fillRect/>
          </a:stretch>
        </p:blipFill>
        <p:spPr>
          <a:xfrm>
            <a:off x="533400" y="6356350"/>
            <a:ext cx="2447290" cy="31623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625" y="403225"/>
            <a:ext cx="10515600" cy="306705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rcRect t="32563" b="32563"/>
          <a:stretch>
            <a:fillRect/>
          </a:stretch>
        </p:blipFill>
        <p:spPr>
          <a:xfrm>
            <a:off x="533400" y="6356350"/>
            <a:ext cx="2447290" cy="31623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-19050" y="709930"/>
            <a:ext cx="12229465" cy="76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rcRect t="32563" b="32563"/>
          <a:stretch>
            <a:fillRect/>
          </a:stretch>
        </p:blipFill>
        <p:spPr>
          <a:xfrm>
            <a:off x="533400" y="6356350"/>
            <a:ext cx="2447290" cy="316230"/>
          </a:xfrm>
          <a:prstGeom prst="rect">
            <a:avLst/>
          </a:prstGeom>
        </p:spPr>
      </p:pic>
    </p:spTree>
  </p:cSld>
  <p:clrMapOvr>
    <a:masterClrMapping/>
  </p:clrMapOvr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DE6EE-D51B-458B-ADE0-EC4530B3A42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jpe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D:\VV_L\New VI design\03_Basic Design Phase\PPT封面_龙芯中科.jpg"/>
          <p:cNvPicPr>
            <a:picLocks noChangeAspect="1" noChangeArrowheads="1"/>
          </p:cNvPicPr>
          <p:nvPr/>
        </p:nvPicPr>
        <p:blipFill>
          <a:blip r:embed="rId1" cstate="email"/>
          <a:srcRect t="16156" b="9304"/>
          <a:stretch>
            <a:fillRect/>
          </a:stretch>
        </p:blipFill>
        <p:spPr bwMode="auto">
          <a:xfrm>
            <a:off x="0" y="-42545"/>
            <a:ext cx="12192000" cy="694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100">
                <a:latin typeface="Comfortaa" panose="020F0603070200060003" charset="0"/>
                <a:cs typeface="Comfortaa" panose="020F0603070200060003" charset="0"/>
              </a:rPr>
              <a:t>Po</a:t>
            </a:r>
            <a:r>
              <a:rPr lang="en-US" altLang="zh-CN" sz="1100">
                <a:latin typeface="Comfortaa" panose="020F0603070200060003" charset="0"/>
                <a:cs typeface="Comfortaa" panose="020F0603070200060003" charset="0"/>
              </a:rPr>
              <a:t>stgresConf.CN 2019</a:t>
            </a:r>
            <a:endParaRPr lang="en-US" altLang="zh-CN" sz="1100">
              <a:latin typeface="Comfortaa" panose="020F0603070200060003" charset="0"/>
              <a:cs typeface="Comfortaa" panose="020F0603070200060003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endParaRPr lang="zh-CN" alt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528445" y="1861185"/>
            <a:ext cx="9134475" cy="1887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6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cs typeface="DejaVu Sans" panose="020B0603030804020204" charset="0"/>
                <a:sym typeface="+mn-ea"/>
              </a:rPr>
              <a:t>PostgreSQL</a:t>
            </a:r>
            <a:r>
              <a:rPr lang="zh-CN" altLang="en-US" sz="36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ea typeface="宋体" charset="0"/>
                <a:cs typeface="DejaVu Sans" panose="020B0603030804020204" charset="0"/>
                <a:sym typeface="+mn-ea"/>
              </a:rPr>
              <a:t>与</a:t>
            </a:r>
            <a:r>
              <a:rPr lang="zh-CN" altLang="en-US" sz="36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cs typeface="DejaVu Sans" panose="020B0603030804020204" charset="0"/>
                <a:sym typeface="+mn-ea"/>
              </a:rPr>
              <a:t>龙芯</a:t>
            </a:r>
            <a:br>
              <a:rPr lang="zh-CN" altLang="en-US" sz="36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cs typeface="DejaVu Sans" panose="020B0603030804020204" charset="0"/>
                <a:sym typeface="+mn-ea"/>
              </a:rPr>
            </a:br>
            <a:r>
              <a:rPr lang="zh-CN" altLang="en-US" sz="36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cs typeface="DejaVu Sans" panose="020B0603030804020204" charset="0"/>
                <a:sym typeface="+mn-ea"/>
              </a:rPr>
              <a:t>应用实践之路</a:t>
            </a:r>
            <a:endParaRPr lang="zh-CN" altLang="en-US" sz="3600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DejaVu Sans" panose="020B0603030804020204" charset="0"/>
              <a:ea typeface="+mn-ea"/>
              <a:cs typeface="DejaVu Sans" panose="020B06030308040202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45" y="381000"/>
            <a:ext cx="1971675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altLang="zh-CN" dirty="0"/>
              <a:t>1</a:t>
            </a:r>
            <a:r>
              <a:rPr lang="zh-CN" altLang="en-US" dirty="0">
                <a:ea typeface="宋体" charset="0"/>
              </a:rPr>
              <a:t>：</a:t>
            </a:r>
            <a:r>
              <a:rPr lang="en-US" altLang="zh-CN" dirty="0"/>
              <a:t>PAGE</a:t>
            </a:r>
            <a:r>
              <a:rPr lang="zh-CN" altLang="en-US" dirty="0"/>
              <a:t>页大小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33425" y="1397000"/>
            <a:ext cx="6648450" cy="4351655"/>
          </a:xfrm>
        </p:spPr>
        <p:txBody>
          <a:bodyPr>
            <a:normAutofit fontScale="8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操作系统有内存页（</a:t>
            </a:r>
            <a:r>
              <a:rPr lang="en-US" altLang="zh-CN" dirty="0"/>
              <a:t>Page Size</a:t>
            </a:r>
            <a:r>
              <a:rPr lang="zh-CN" altLang="zh-CN" dirty="0"/>
              <a:t>）的概念</a:t>
            </a:r>
            <a:endParaRPr lang="zh-CN" altLang="zh-CN" dirty="0"/>
          </a:p>
          <a:p>
            <a:pPr lvl="1">
              <a:lnSpc>
                <a:spcPct val="150000"/>
              </a:lnSpc>
            </a:pPr>
            <a:r>
              <a:rPr lang="zh-CN" altLang="zh-CN" dirty="0"/>
              <a:t>每次从本地磁盘读取</a:t>
            </a:r>
            <a:r>
              <a:rPr lang="en-US" altLang="zh-CN" dirty="0"/>
              <a:t>PAGESIZE</a:t>
            </a:r>
            <a:r>
              <a:rPr lang="zh-CN" altLang="zh-CN" dirty="0"/>
              <a:t>大小的数据放入主存中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PAGE</a:t>
            </a:r>
            <a:r>
              <a:rPr lang="zh-CN" altLang="en-US" dirty="0"/>
              <a:t>页是每次从磁盘读入内存的最小单位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en-US" altLang="zh-CN" dirty="0">
                <a:solidFill>
                  <a:srgbClr val="FF0000"/>
                </a:solidFill>
              </a:rPr>
              <a:t>ostgreSQL</a:t>
            </a:r>
            <a:r>
              <a:rPr lang="zh-CN" altLang="en-US" dirty="0">
                <a:solidFill>
                  <a:srgbClr val="FF0000"/>
                </a:solidFill>
              </a:rPr>
              <a:t>中</a:t>
            </a:r>
            <a:r>
              <a:rPr lang="en-US" altLang="zh-CN" dirty="0">
                <a:solidFill>
                  <a:srgbClr val="FF0000"/>
                </a:solidFill>
              </a:rPr>
              <a:t>PAGE</a:t>
            </a:r>
            <a:r>
              <a:rPr lang="zh-CN" altLang="en-US" dirty="0">
                <a:solidFill>
                  <a:srgbClr val="FF0000"/>
                </a:solidFill>
              </a:rPr>
              <a:t>页块大小默认是</a:t>
            </a:r>
            <a:r>
              <a:rPr lang="en-US" altLang="zh-CN" dirty="0">
                <a:solidFill>
                  <a:srgbClr val="FF0000"/>
                </a:solidFill>
              </a:rPr>
              <a:t>8K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龙芯系统中，</a:t>
            </a:r>
            <a:r>
              <a:rPr lang="en-US" altLang="zh-CN" dirty="0">
                <a:solidFill>
                  <a:srgbClr val="FF0000"/>
                </a:solidFill>
              </a:rPr>
              <a:t>PAGESIZE</a:t>
            </a:r>
            <a:r>
              <a:rPr lang="zh-CN" altLang="en-US" dirty="0">
                <a:solidFill>
                  <a:srgbClr val="FF0000"/>
                </a:solidFill>
              </a:rPr>
              <a:t>是</a:t>
            </a:r>
            <a:r>
              <a:rPr lang="en-US" altLang="zh-CN" dirty="0">
                <a:solidFill>
                  <a:srgbClr val="FF0000"/>
                </a:solidFill>
              </a:rPr>
              <a:t>16K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二者不一致将带来很大的性能损耗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6505" y="1631950"/>
            <a:ext cx="3757295" cy="473075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250825"/>
            <a:ext cx="10515600" cy="306705"/>
          </a:xfrm>
        </p:spPr>
        <p:txBody>
          <a:bodyPr/>
          <a:lstStyle/>
          <a:p>
            <a:r>
              <a:rPr lang="zh-CN" altLang="en-US" dirty="0"/>
              <a:t>优化</a:t>
            </a:r>
            <a:r>
              <a:rPr lang="zh-CN" dirty="0">
                <a:ea typeface="宋体" charset="0"/>
              </a:rPr>
              <a:t>措施</a:t>
            </a:r>
            <a:endParaRPr lang="zh-CN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021080"/>
            <a:ext cx="10515600" cy="1792605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PostgreSQL</a:t>
            </a:r>
            <a:r>
              <a:rPr lang="en-US" altLang="zh-CN" dirty="0">
                <a:solidFill>
                  <a:srgbClr val="FF0000"/>
                </a:solidFill>
              </a:rPr>
              <a:t>中的BLCKSZ设置为16K，与龙芯系统保持一致</a:t>
            </a:r>
            <a:endParaRPr lang="en-US" altLang="zh-CN" dirty="0"/>
          </a:p>
          <a:p>
            <a:r>
              <a:rPr lang="zh-CN" altLang="en-US" dirty="0"/>
              <a:t>效果：大幅度减少</a:t>
            </a:r>
            <a:r>
              <a:rPr lang="en-US" altLang="zh-CN" dirty="0"/>
              <a:t>I/O</a:t>
            </a:r>
            <a:r>
              <a:rPr lang="zh-CN" altLang="en-US" dirty="0"/>
              <a:t>次数</a:t>
            </a:r>
            <a:endParaRPr lang="zh-CN" altLang="en-US" dirty="0"/>
          </a:p>
          <a:p>
            <a:r>
              <a:rPr lang="zh-CN" altLang="en-US" dirty="0"/>
              <a:t>测试数据表明，</a:t>
            </a:r>
            <a:r>
              <a:rPr lang="en-US" altLang="zh-CN" dirty="0"/>
              <a:t>page</a:t>
            </a:r>
            <a:r>
              <a:rPr lang="zh-CN" altLang="en-US" dirty="0"/>
              <a:t>页改为</a:t>
            </a:r>
            <a:r>
              <a:rPr lang="en-US" altLang="zh-CN" dirty="0"/>
              <a:t>16K</a:t>
            </a:r>
            <a:r>
              <a:rPr lang="zh-CN" altLang="en-US" dirty="0"/>
              <a:t>后，性能有接近</a:t>
            </a:r>
            <a:r>
              <a:rPr lang="en-US" altLang="zh-CN" dirty="0"/>
              <a:t>30%</a:t>
            </a:r>
            <a:r>
              <a:rPr lang="zh-CN" altLang="en-US" dirty="0"/>
              <a:t>的提升</a:t>
            </a:r>
            <a:endParaRPr lang="zh-CN" altLang="en-US" dirty="0"/>
          </a:p>
        </p:txBody>
      </p:sp>
      <p:graphicFrame>
        <p:nvGraphicFramePr>
          <p:cNvPr id="4" name="图表 3"/>
          <p:cNvGraphicFramePr/>
          <p:nvPr/>
        </p:nvGraphicFramePr>
        <p:xfrm>
          <a:off x="3045801" y="2689713"/>
          <a:ext cx="6611816" cy="3490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dirty="0"/>
              <a:t>2</a:t>
            </a:r>
            <a:r>
              <a:rPr lang="zh-CN" altLang="en-US" dirty="0">
                <a:ea typeface="宋体" charset="0"/>
              </a:rPr>
              <a:t>：</a:t>
            </a:r>
            <a:r>
              <a:rPr lang="en-US" altLang="zh-CN" dirty="0"/>
              <a:t>CPU</a:t>
            </a:r>
            <a:r>
              <a:rPr lang="zh-CN" altLang="en-US" dirty="0"/>
              <a:t>占用率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8175" y="1253490"/>
            <a:ext cx="5608320" cy="4351655"/>
          </a:xfrm>
        </p:spPr>
        <p:txBody>
          <a:bodyPr>
            <a:normAutofit fontScale="70000"/>
          </a:bodyPr>
          <a:lstStyle/>
          <a:p>
            <a:pPr lvl="0">
              <a:lnSpc>
                <a:spcPct val="150000"/>
              </a:lnSpc>
            </a:pPr>
            <a:r>
              <a:rPr lang="zh-CN" altLang="en-US" sz="2800" dirty="0"/>
              <a:t>龙芯系统提供性能分析工具</a:t>
            </a:r>
            <a:r>
              <a:rPr lang="en-US" altLang="zh-CN" sz="2800" dirty="0"/>
              <a:t>perf</a:t>
            </a:r>
            <a:endParaRPr lang="en-US" altLang="zh-CN" sz="2800" dirty="0"/>
          </a:p>
          <a:p>
            <a:pPr lvl="0">
              <a:lnSpc>
                <a:spcPct val="150000"/>
              </a:lnSpc>
            </a:pPr>
            <a:r>
              <a:rPr lang="zh-CN" altLang="en-US" dirty="0">
                <a:ea typeface="宋体" charset="0"/>
              </a:rPr>
              <a:t>显示</a:t>
            </a:r>
            <a:r>
              <a:rPr lang="en-US" altLang="zh-CN" dirty="0"/>
              <a:t>PostgreSQL中的函数占用CPU资源的情况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右图中，函数</a:t>
            </a:r>
            <a:r>
              <a:rPr lang="en-US" altLang="zh-CN" dirty="0" err="1"/>
              <a:t>AllocSetCheck</a:t>
            </a:r>
            <a:r>
              <a:rPr lang="zh-CN" altLang="en-US" dirty="0"/>
              <a:t>占用</a:t>
            </a:r>
            <a:r>
              <a:rPr lang="en-US" altLang="zh-CN" dirty="0"/>
              <a:t>CPU</a:t>
            </a:r>
            <a:r>
              <a:rPr lang="zh-CN" altLang="en-US" dirty="0"/>
              <a:t>高达</a:t>
            </a:r>
            <a:r>
              <a:rPr lang="en-US" altLang="zh-CN" dirty="0"/>
              <a:t>13.74%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经分析，是因为编译选项中加入了</a:t>
            </a:r>
            <a:r>
              <a:rPr lang="en-US" altLang="zh-CN" dirty="0"/>
              <a:t>-enable-</a:t>
            </a:r>
            <a:r>
              <a:rPr lang="en-US" altLang="zh-CN" dirty="0" err="1"/>
              <a:t>cassert</a:t>
            </a:r>
            <a:r>
              <a:rPr lang="en-US" altLang="zh-CN" dirty="0"/>
              <a:t> </a:t>
            </a:r>
            <a:r>
              <a:rPr lang="zh-CN" altLang="en-US" dirty="0"/>
              <a:t>导致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/>
              <a:t>去掉此选项重新编译后，问题消失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45872" y="1176338"/>
            <a:ext cx="5672340" cy="3942129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20125" y="6356350"/>
            <a:ext cx="2743200" cy="365125"/>
          </a:xfrm>
        </p:spPr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186170" y="1470025"/>
            <a:ext cx="5991225" cy="2381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dirty="0"/>
              <a:t>3</a:t>
            </a:r>
            <a:r>
              <a:rPr lang="zh-CN" altLang="en-US" dirty="0">
                <a:ea typeface="宋体" charset="0"/>
              </a:rPr>
              <a:t>：</a:t>
            </a:r>
            <a:r>
              <a:rPr lang="zh-CN" altLang="en-US" dirty="0"/>
              <a:t>内存对齐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" y="1825625"/>
            <a:ext cx="5400675" cy="4351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查看龙芯上内存对齐状况，找到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/>
              <a:t>中未对齐的函数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经过观测，未发现龙芯上的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/>
              <a:t>有内存对齐的问题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9787" y="1690688"/>
            <a:ext cx="5838825" cy="4162425"/>
          </a:xfrm>
          <a:prstGeom prst="rect">
            <a:avLst/>
          </a:prstGeom>
        </p:spPr>
      </p:pic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dirty="0"/>
              <a:t>4</a:t>
            </a:r>
            <a:r>
              <a:rPr lang="zh-CN" altLang="en-US" dirty="0">
                <a:ea typeface="宋体" charset="0"/>
              </a:rPr>
              <a:t>：</a:t>
            </a:r>
            <a:r>
              <a:rPr lang="zh-CN" altLang="en-US" dirty="0"/>
              <a:t>充分利用多核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6348"/>
            <a:ext cx="10515600" cy="2632075"/>
          </a:xfrm>
          <a:ln>
            <a:solidFill>
              <a:srgbClr val="FF0000"/>
            </a:solidFill>
          </a:ln>
        </p:spPr>
        <p:txBody>
          <a:bodyPr>
            <a:normAutofit lnSpcReduction="20000"/>
          </a:bodyPr>
          <a:lstStyle/>
          <a:p>
            <a:pPr marL="0" indent="0">
              <a:buNone/>
            </a:pP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EXPLAIN SELECT * FROM </a:t>
            </a:r>
            <a:r>
              <a:rPr lang="en-US" altLang="zh-CN" sz="1400" b="1" dirty="0" err="1"/>
              <a:t>pgbench_accounts</a:t>
            </a:r>
            <a:r>
              <a:rPr lang="en-US" altLang="zh-CN" sz="1400" b="1" dirty="0"/>
              <a:t> WHERE filler LIKE '%x%';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                             QUERY PLAN                                      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-------------------------------------------------------------------------------------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Gather  (cost=1000.00..217018.43 rows=1 width=97)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Workers Planned: 2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-&gt;  Parallel Seq Scan on </a:t>
            </a:r>
            <a:r>
              <a:rPr lang="en-US" altLang="zh-CN" sz="1400" b="1" dirty="0" err="1"/>
              <a:t>pgbench_accounts</a:t>
            </a:r>
            <a:r>
              <a:rPr lang="en-US" altLang="zh-CN" sz="1400" b="1" dirty="0"/>
              <a:t>  (cost=0.00..216018.33 rows=1 width=97)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         Filter: (filler ~~ '%x%'::text)</a:t>
            </a:r>
            <a:endParaRPr lang="en-US" altLang="zh-CN" sz="1400" b="1" dirty="0"/>
          </a:p>
          <a:p>
            <a:pPr marL="0" indent="0">
              <a:buNone/>
            </a:pPr>
            <a:r>
              <a:rPr lang="en-US" altLang="zh-CN" sz="1400" b="1" dirty="0"/>
              <a:t>(4 rows)</a:t>
            </a:r>
            <a:endParaRPr lang="zh-CN" altLang="en-US" sz="1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838200" y="4290646"/>
            <a:ext cx="105156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为了充分发挥龙芯的多核优势，</a:t>
            </a: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/>
              <a:t>的并行查询将带来很大性能提升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例如上面的查询，开启了并行查询后，将会有多个后台</a:t>
            </a:r>
            <a:r>
              <a:rPr lang="en-US" altLang="zh-CN" dirty="0"/>
              <a:t>worker</a:t>
            </a:r>
            <a:r>
              <a:rPr lang="zh-CN" altLang="en-US" dirty="0"/>
              <a:t>，在多个核上运行</a:t>
            </a:r>
            <a:endParaRPr lang="en-US" altLang="zh-CN" dirty="0"/>
          </a:p>
          <a:p>
            <a:pPr marL="285750" indent="-28575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dirty="0"/>
              <a:t>需要合理设置</a:t>
            </a:r>
            <a:r>
              <a:rPr lang="en-US" altLang="zh-CN" dirty="0" err="1"/>
              <a:t>max_worker_processes</a:t>
            </a:r>
            <a:r>
              <a:rPr lang="zh-CN" altLang="en-US" dirty="0"/>
              <a:t>，</a:t>
            </a:r>
            <a:r>
              <a:rPr lang="en-US" altLang="zh-CN" dirty="0" err="1"/>
              <a:t>max_parallel_workers_per_gather</a:t>
            </a:r>
            <a:r>
              <a:rPr lang="zh-CN" altLang="en-US" dirty="0"/>
              <a:t>，</a:t>
            </a:r>
            <a:r>
              <a:rPr lang="en-US" altLang="zh-CN" dirty="0" err="1"/>
              <a:t>dynamic_shared_memory_type</a:t>
            </a:r>
            <a:r>
              <a:rPr lang="en-US" altLang="zh-CN" dirty="0"/>
              <a:t> </a:t>
            </a:r>
            <a:r>
              <a:rPr lang="zh-CN" altLang="en-US" dirty="0"/>
              <a:t>，以开启和充分利用多核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</a:t>
            </a:r>
            <a:r>
              <a:rPr lang="en-US" dirty="0"/>
              <a:t>5</a:t>
            </a:r>
            <a:r>
              <a:rPr lang="zh-CN" altLang="en-US" dirty="0">
                <a:ea typeface="宋体" charset="0"/>
              </a:rPr>
              <a:t>：</a:t>
            </a:r>
            <a:r>
              <a:rPr lang="zh-CN" altLang="en-US"/>
              <a:t>优化编译选项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1253490"/>
            <a:ext cx="10791190" cy="1884680"/>
          </a:xfrm>
        </p:spPr>
        <p:txBody>
          <a:bodyPr>
            <a:normAutofit fontScale="9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sym typeface="+mn-ea"/>
              </a:rPr>
              <a:t>PostgreSQL</a:t>
            </a:r>
            <a:r>
              <a:rPr lang="zh-CN" altLang="en-US" dirty="0"/>
              <a:t>编译选择增加</a:t>
            </a:r>
            <a:r>
              <a:rPr lang="en-US" altLang="zh-CN" dirty="0"/>
              <a:t>-march=loongson3a</a:t>
            </a:r>
            <a:r>
              <a:rPr lang="zh-CN" altLang="en-US" dirty="0"/>
              <a:t>，可以加快在龙芯系统运行速度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某些编译优化选项，如</a:t>
            </a:r>
            <a:r>
              <a:rPr lang="en-US" altLang="zh-CN" dirty="0"/>
              <a:t>-</a:t>
            </a:r>
            <a:r>
              <a:rPr lang="en-US" altLang="zh-CN" dirty="0" err="1"/>
              <a:t>ffast</a:t>
            </a:r>
            <a:r>
              <a:rPr lang="en-US" altLang="zh-CN" dirty="0"/>
              <a:t>-math</a:t>
            </a:r>
            <a:r>
              <a:rPr lang="zh-CN" altLang="en-US" dirty="0"/>
              <a:t>，与</a:t>
            </a:r>
            <a:r>
              <a:rPr lang="en-US" altLang="zh-CN" dirty="0"/>
              <a:t>PG</a:t>
            </a:r>
            <a:r>
              <a:rPr lang="zh-CN" altLang="en-US" dirty="0"/>
              <a:t>时间日期部分代码冲突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优化后，性能提升</a:t>
            </a:r>
            <a:r>
              <a:rPr lang="en-US" altLang="zh-CN" dirty="0"/>
              <a:t>20%</a:t>
            </a:r>
            <a:endParaRPr lang="zh-CN" altLang="en-US" dirty="0"/>
          </a:p>
        </p:txBody>
      </p:sp>
      <p:graphicFrame>
        <p:nvGraphicFramePr>
          <p:cNvPr id="5" name="图表 4"/>
          <p:cNvGraphicFramePr/>
          <p:nvPr/>
        </p:nvGraphicFramePr>
        <p:xfrm>
          <a:off x="4957395" y="2743200"/>
          <a:ext cx="5360378" cy="3244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40890" y="11461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龙芯</a:t>
            </a:r>
            <a:r>
              <a:rPr lang="en-US" altLang="zh-CN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CPU</a:t>
            </a:r>
            <a:endParaRPr lang="en-US" altLang="zh-CN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40890" y="4270375"/>
            <a:ext cx="8110220" cy="1056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PostgreSQL在龙芯上的应用案例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40890" y="27082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PostgreSQL在龙芯上的优化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省级政务信息系统</a:t>
            </a:r>
            <a:endParaRPr lang="zh-CN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3625"/>
            <a:ext cx="10515600" cy="5113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ea typeface="宋体" charset="0"/>
              </a:rPr>
              <a:t>政务</a:t>
            </a:r>
            <a:r>
              <a:rPr lang="zh-CN" sz="1800" dirty="0">
                <a:ea typeface="宋体" charset="0"/>
                <a:sym typeface="+mn-ea"/>
              </a:rPr>
              <a:t>信息</a:t>
            </a:r>
            <a:r>
              <a:rPr lang="zh-CN" altLang="en-US" sz="1800" dirty="0">
                <a:ea typeface="宋体" charset="0"/>
              </a:rPr>
              <a:t>系统</a:t>
            </a:r>
            <a:endParaRPr lang="zh-CN" altLang="en-US" sz="1800" dirty="0">
              <a:ea typeface="宋体" charset="0"/>
            </a:endParaRPr>
          </a:p>
          <a:p>
            <a:pPr lvl="1" algn="l">
              <a:lnSpc>
                <a:spcPct val="150000"/>
              </a:lnSpc>
            </a:pPr>
            <a:r>
              <a:rPr lang="en-US" altLang="zh-CN" sz="1600" dirty="0"/>
              <a:t>多种数据类型：多媒体、文本文件、二进制大对象、空间几何数据</a:t>
            </a:r>
            <a:endParaRPr lang="en-US" altLang="zh-CN" sz="1600" dirty="0"/>
          </a:p>
          <a:p>
            <a:pPr lvl="1" algn="l">
              <a:lnSpc>
                <a:spcPct val="150000"/>
              </a:lnSpc>
            </a:pPr>
            <a:r>
              <a:rPr lang="en-US" altLang="zh-CN" sz="1600" dirty="0"/>
              <a:t>高</a:t>
            </a:r>
            <a:r>
              <a:rPr lang="en-US" altLang="zh-CN" sz="1600" dirty="0">
                <a:sym typeface="+mn-ea"/>
              </a:rPr>
              <a:t>性能</a:t>
            </a:r>
            <a:r>
              <a:rPr lang="en-US" altLang="zh-CN" sz="1600" dirty="0"/>
              <a:t>要求：500用户并发</a:t>
            </a:r>
            <a:endParaRPr lang="en-US" altLang="zh-CN" sz="1600" dirty="0"/>
          </a:p>
          <a:p>
            <a:pPr lvl="1" algn="l">
              <a:lnSpc>
                <a:spcPct val="150000"/>
              </a:lnSpc>
            </a:pPr>
            <a:r>
              <a:rPr lang="en-US" altLang="zh-CN" sz="1600" dirty="0"/>
              <a:t>数据交互：支持异种数据库互联，系统文件的直接访问，不同数据源之间的链接查询。</a:t>
            </a:r>
            <a:endParaRPr lang="en-US" altLang="zh-CN" sz="1600" dirty="0"/>
          </a:p>
          <a:p>
            <a:pPr lvl="1" algn="l">
              <a:lnSpc>
                <a:spcPct val="150000"/>
              </a:lnSpc>
            </a:pPr>
            <a:r>
              <a:rPr lang="en-US" altLang="zh-CN" sz="1600" dirty="0"/>
              <a:t>安全性：多种身份鉴别方式，数据加密</a:t>
            </a:r>
            <a:endParaRPr lang="en-US" altLang="zh-CN" sz="1600" dirty="0"/>
          </a:p>
          <a:p>
            <a:pPr lvl="1" algn="l">
              <a:lnSpc>
                <a:spcPct val="150000"/>
              </a:lnSpc>
            </a:pPr>
            <a:r>
              <a:rPr lang="en-US" altLang="zh-CN" sz="1600" dirty="0"/>
              <a:t>高可用：不低于8节点集群运行能力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charset="0"/>
              </a:rPr>
              <a:t>技术方案</a:t>
            </a:r>
            <a:endParaRPr lang="en-US" altLang="zh-CN" sz="18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服务器：</a:t>
            </a:r>
            <a:r>
              <a:rPr lang="en-US" altLang="zh-CN" sz="1600" dirty="0">
                <a:sym typeface="+mn-ea"/>
              </a:rPr>
              <a:t>龙芯3B3000</a:t>
            </a:r>
            <a:r>
              <a:rPr lang="zh-CN" altLang="en-US" sz="1600" dirty="0">
                <a:ea typeface="宋体" charset="0"/>
                <a:sym typeface="+mn-ea"/>
              </a:rPr>
              <a:t>服务器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操作系统：中标麒麟操作系统</a:t>
            </a:r>
            <a:r>
              <a:rPr lang="zh-CN" altLang="en-US" sz="1600" dirty="0">
                <a:ea typeface="宋体" charset="0"/>
              </a:rPr>
              <a:t>（龙芯版）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数据库：Highgo Database 4</a:t>
            </a:r>
            <a:endParaRPr lang="en-US" altLang="zh-CN" sz="1600" dirty="0"/>
          </a:p>
          <a:p>
            <a:pPr lvl="1">
              <a:lnSpc>
                <a:spcPct val="150000"/>
              </a:lnSpc>
            </a:pPr>
            <a:r>
              <a:rPr lang="en-US" altLang="zh-CN" sz="1600" dirty="0"/>
              <a:t>数据库集群：Cluster集群</a:t>
            </a:r>
            <a:endParaRPr lang="en-US" altLang="zh-CN" sz="16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271145"/>
            <a:ext cx="10515600" cy="440690"/>
          </a:xfrm>
        </p:spPr>
        <p:txBody>
          <a:bodyPr/>
          <a:lstStyle/>
          <a:p>
            <a:r>
              <a:rPr lang="zh-CN" dirty="0">
                <a:ea typeface="宋体" charset="0"/>
              </a:rPr>
              <a:t>系统架构</a:t>
            </a:r>
            <a:endParaRPr lang="zh-CN">
              <a:ea typeface="宋体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0755" y="1601470"/>
            <a:ext cx="1168400" cy="1009015"/>
            <a:chOff x="1870" y="4566"/>
            <a:chExt cx="2848" cy="2459"/>
          </a:xfrm>
        </p:grpSpPr>
        <p:pic>
          <p:nvPicPr>
            <p:cNvPr id="21" name="图片 20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5357"/>
              <a:ext cx="2848" cy="1669"/>
            </a:xfrm>
            <a:prstGeom prst="rect">
              <a:avLst/>
            </a:prstGeom>
          </p:spPr>
        </p:pic>
        <p:pic>
          <p:nvPicPr>
            <p:cNvPr id="22" name="图片 21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960"/>
              <a:ext cx="2848" cy="1669"/>
            </a:xfrm>
            <a:prstGeom prst="rect">
              <a:avLst/>
            </a:prstGeom>
          </p:spPr>
        </p:pic>
        <p:pic>
          <p:nvPicPr>
            <p:cNvPr id="3" name="图片 2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566"/>
              <a:ext cx="2848" cy="1669"/>
            </a:xfrm>
            <a:prstGeom prst="rect">
              <a:avLst/>
            </a:prstGeom>
          </p:spPr>
        </p:pic>
      </p:grpSp>
      <p:grpSp>
        <p:nvGrpSpPr>
          <p:cNvPr id="27" name="组合 26"/>
          <p:cNvGrpSpPr/>
          <p:nvPr/>
        </p:nvGrpSpPr>
        <p:grpSpPr>
          <a:xfrm>
            <a:off x="10088245" y="1601470"/>
            <a:ext cx="1207135" cy="875665"/>
            <a:chOff x="2070" y="5160"/>
            <a:chExt cx="2848" cy="2065"/>
          </a:xfrm>
        </p:grpSpPr>
        <p:pic>
          <p:nvPicPr>
            <p:cNvPr id="24" name="图片 23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557"/>
              <a:ext cx="2848" cy="1669"/>
            </a:xfrm>
            <a:prstGeom prst="rect">
              <a:avLst/>
            </a:prstGeom>
          </p:spPr>
        </p:pic>
        <p:pic>
          <p:nvPicPr>
            <p:cNvPr id="25" name="图片 24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160"/>
              <a:ext cx="2848" cy="1669"/>
            </a:xfrm>
            <a:prstGeom prst="rect">
              <a:avLst/>
            </a:prstGeom>
          </p:spPr>
        </p:pic>
      </p:grpSp>
      <p:grpSp>
        <p:nvGrpSpPr>
          <p:cNvPr id="28" name="组合 27"/>
          <p:cNvGrpSpPr/>
          <p:nvPr/>
        </p:nvGrpSpPr>
        <p:grpSpPr>
          <a:xfrm>
            <a:off x="2253615" y="1601470"/>
            <a:ext cx="1168400" cy="1009015"/>
            <a:chOff x="1870" y="4566"/>
            <a:chExt cx="2848" cy="2459"/>
          </a:xfrm>
        </p:grpSpPr>
        <p:pic>
          <p:nvPicPr>
            <p:cNvPr id="29" name="图片 28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5357"/>
              <a:ext cx="2848" cy="1669"/>
            </a:xfrm>
            <a:prstGeom prst="rect">
              <a:avLst/>
            </a:prstGeom>
          </p:spPr>
        </p:pic>
        <p:pic>
          <p:nvPicPr>
            <p:cNvPr id="30" name="图片 29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960"/>
              <a:ext cx="2848" cy="1669"/>
            </a:xfrm>
            <a:prstGeom prst="rect">
              <a:avLst/>
            </a:prstGeom>
          </p:spPr>
        </p:pic>
        <p:pic>
          <p:nvPicPr>
            <p:cNvPr id="31" name="图片 30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566"/>
              <a:ext cx="2848" cy="1669"/>
            </a:xfrm>
            <a:prstGeom prst="rect">
              <a:avLst/>
            </a:prstGeom>
          </p:spPr>
        </p:pic>
      </p:grpSp>
      <p:grpSp>
        <p:nvGrpSpPr>
          <p:cNvPr id="32" name="组合 31"/>
          <p:cNvGrpSpPr/>
          <p:nvPr/>
        </p:nvGrpSpPr>
        <p:grpSpPr>
          <a:xfrm>
            <a:off x="3546475" y="1601470"/>
            <a:ext cx="1168400" cy="1009015"/>
            <a:chOff x="1870" y="4566"/>
            <a:chExt cx="2848" cy="2459"/>
          </a:xfrm>
        </p:grpSpPr>
        <p:pic>
          <p:nvPicPr>
            <p:cNvPr id="33" name="图片 32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5357"/>
              <a:ext cx="2848" cy="1669"/>
            </a:xfrm>
            <a:prstGeom prst="rect">
              <a:avLst/>
            </a:prstGeom>
          </p:spPr>
        </p:pic>
        <p:pic>
          <p:nvPicPr>
            <p:cNvPr id="34" name="图片 33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960"/>
              <a:ext cx="2848" cy="1669"/>
            </a:xfrm>
            <a:prstGeom prst="rect">
              <a:avLst/>
            </a:prstGeom>
          </p:spPr>
        </p:pic>
        <p:pic>
          <p:nvPicPr>
            <p:cNvPr id="35" name="图片 34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566"/>
              <a:ext cx="2848" cy="1669"/>
            </a:xfrm>
            <a:prstGeom prst="rect">
              <a:avLst/>
            </a:prstGeom>
          </p:spPr>
        </p:pic>
      </p:grpSp>
      <p:grpSp>
        <p:nvGrpSpPr>
          <p:cNvPr id="36" name="组合 35"/>
          <p:cNvGrpSpPr/>
          <p:nvPr/>
        </p:nvGrpSpPr>
        <p:grpSpPr>
          <a:xfrm>
            <a:off x="4839335" y="1601470"/>
            <a:ext cx="1168400" cy="1009015"/>
            <a:chOff x="1870" y="4566"/>
            <a:chExt cx="2848" cy="2459"/>
          </a:xfrm>
        </p:grpSpPr>
        <p:pic>
          <p:nvPicPr>
            <p:cNvPr id="37" name="图片 36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5357"/>
              <a:ext cx="2848" cy="1669"/>
            </a:xfrm>
            <a:prstGeom prst="rect">
              <a:avLst/>
            </a:prstGeom>
          </p:spPr>
        </p:pic>
        <p:pic>
          <p:nvPicPr>
            <p:cNvPr id="38" name="图片 37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960"/>
              <a:ext cx="2848" cy="1669"/>
            </a:xfrm>
            <a:prstGeom prst="rect">
              <a:avLst/>
            </a:prstGeom>
          </p:spPr>
        </p:pic>
        <p:pic>
          <p:nvPicPr>
            <p:cNvPr id="39" name="图片 38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566"/>
              <a:ext cx="2848" cy="1669"/>
            </a:xfrm>
            <a:prstGeom prst="rect">
              <a:avLst/>
            </a:prstGeom>
          </p:spPr>
        </p:pic>
      </p:grpSp>
      <p:grpSp>
        <p:nvGrpSpPr>
          <p:cNvPr id="40" name="组合 39"/>
          <p:cNvGrpSpPr/>
          <p:nvPr/>
        </p:nvGrpSpPr>
        <p:grpSpPr>
          <a:xfrm>
            <a:off x="6132195" y="1601470"/>
            <a:ext cx="1168400" cy="1009015"/>
            <a:chOff x="1870" y="4566"/>
            <a:chExt cx="2848" cy="2459"/>
          </a:xfrm>
        </p:grpSpPr>
        <p:pic>
          <p:nvPicPr>
            <p:cNvPr id="41" name="图片 40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5357"/>
              <a:ext cx="2848" cy="1669"/>
            </a:xfrm>
            <a:prstGeom prst="rect">
              <a:avLst/>
            </a:prstGeom>
          </p:spPr>
        </p:pic>
        <p:pic>
          <p:nvPicPr>
            <p:cNvPr id="42" name="图片 41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960"/>
              <a:ext cx="2848" cy="1669"/>
            </a:xfrm>
            <a:prstGeom prst="rect">
              <a:avLst/>
            </a:prstGeom>
          </p:spPr>
        </p:pic>
        <p:pic>
          <p:nvPicPr>
            <p:cNvPr id="43" name="图片 42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1870" y="4566"/>
              <a:ext cx="2848" cy="1669"/>
            </a:xfrm>
            <a:prstGeom prst="rect">
              <a:avLst/>
            </a:prstGeom>
          </p:spPr>
        </p:pic>
      </p:grpSp>
      <p:grpSp>
        <p:nvGrpSpPr>
          <p:cNvPr id="44" name="组合 43"/>
          <p:cNvGrpSpPr/>
          <p:nvPr/>
        </p:nvGrpSpPr>
        <p:grpSpPr>
          <a:xfrm>
            <a:off x="8756650" y="1601470"/>
            <a:ext cx="1207135" cy="875665"/>
            <a:chOff x="2070" y="5160"/>
            <a:chExt cx="2848" cy="2065"/>
          </a:xfrm>
        </p:grpSpPr>
        <p:pic>
          <p:nvPicPr>
            <p:cNvPr id="45" name="图片 44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557"/>
              <a:ext cx="2848" cy="1669"/>
            </a:xfrm>
            <a:prstGeom prst="rect">
              <a:avLst/>
            </a:prstGeom>
          </p:spPr>
        </p:pic>
        <p:pic>
          <p:nvPicPr>
            <p:cNvPr id="46" name="图片 45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160"/>
              <a:ext cx="2848" cy="1669"/>
            </a:xfrm>
            <a:prstGeom prst="rect">
              <a:avLst/>
            </a:prstGeom>
          </p:spPr>
        </p:pic>
      </p:grpSp>
      <p:grpSp>
        <p:nvGrpSpPr>
          <p:cNvPr id="47" name="组合 46"/>
          <p:cNvGrpSpPr/>
          <p:nvPr/>
        </p:nvGrpSpPr>
        <p:grpSpPr>
          <a:xfrm>
            <a:off x="7425055" y="1601470"/>
            <a:ext cx="1207135" cy="875665"/>
            <a:chOff x="2070" y="5160"/>
            <a:chExt cx="2848" cy="2065"/>
          </a:xfrm>
        </p:grpSpPr>
        <p:pic>
          <p:nvPicPr>
            <p:cNvPr id="48" name="图片 47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557"/>
              <a:ext cx="2848" cy="1669"/>
            </a:xfrm>
            <a:prstGeom prst="rect">
              <a:avLst/>
            </a:prstGeom>
          </p:spPr>
        </p:pic>
        <p:pic>
          <p:nvPicPr>
            <p:cNvPr id="49" name="图片 48" descr="长城L321服务器"/>
            <p:cNvPicPr>
              <a:picLocks noChangeAspect="1"/>
            </p:cNvPicPr>
            <p:nvPr/>
          </p:nvPicPr>
          <p:blipFill>
            <a:blip r:embed="rId1" cstate="hqprint"/>
            <a:stretch>
              <a:fillRect/>
            </a:stretch>
          </p:blipFill>
          <p:spPr>
            <a:xfrm>
              <a:off x="2070" y="5160"/>
              <a:ext cx="2848" cy="1669"/>
            </a:xfrm>
            <a:prstGeom prst="rect">
              <a:avLst/>
            </a:prstGeom>
          </p:spPr>
        </p:pic>
      </p:grpSp>
      <p:sp>
        <p:nvSpPr>
          <p:cNvPr id="50" name="圆角矩形 49"/>
          <p:cNvSpPr/>
          <p:nvPr/>
        </p:nvSpPr>
        <p:spPr>
          <a:xfrm>
            <a:off x="109982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政务处理</a:t>
            </a:r>
            <a:endParaRPr lang="zh-CN" altLang="en-US" sz="1400">
              <a:ea typeface="宋体" charset="0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1063308" y="2611120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3台</a:t>
            </a:r>
            <a:r>
              <a:rPr lang="en-US" altLang="zh-CN" sz="1200"/>
              <a:t>PG</a:t>
            </a:r>
            <a:r>
              <a:rPr lang="zh-CN" altLang="en-US" sz="1200">
                <a:ea typeface="宋体" charset="0"/>
              </a:rPr>
              <a:t>数据库</a:t>
            </a:r>
            <a:endParaRPr lang="zh-CN" altLang="en-US" sz="1200">
              <a:ea typeface="宋体" charset="0"/>
            </a:endParaRPr>
          </a:p>
          <a:p>
            <a:pPr algn="ctr"/>
            <a:r>
              <a:rPr lang="zh-CN" altLang="en-US" sz="1200"/>
              <a:t>读写分离</a:t>
            </a:r>
            <a:endParaRPr lang="zh-CN" altLang="en-US" sz="1200"/>
          </a:p>
        </p:txBody>
      </p:sp>
      <p:sp>
        <p:nvSpPr>
          <p:cNvPr id="52" name="圆角矩形 51"/>
          <p:cNvSpPr/>
          <p:nvPr/>
        </p:nvSpPr>
        <p:spPr>
          <a:xfrm>
            <a:off x="235585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  <a:sym typeface="+mn-ea"/>
              </a:rPr>
              <a:t>综合门户</a:t>
            </a:r>
            <a:endParaRPr lang="zh-CN" altLang="en-US" sz="1400">
              <a:ea typeface="宋体" charset="0"/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364871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电子邮件</a:t>
            </a:r>
            <a:endParaRPr lang="zh-CN" altLang="en-US" sz="1400">
              <a:ea typeface="宋体" charset="0"/>
            </a:endParaRPr>
          </a:p>
        </p:txBody>
      </p:sp>
      <p:sp>
        <p:nvSpPr>
          <p:cNvPr id="54" name="圆角矩形 53"/>
          <p:cNvSpPr/>
          <p:nvPr/>
        </p:nvSpPr>
        <p:spPr>
          <a:xfrm>
            <a:off x="494157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信息交换</a:t>
            </a:r>
            <a:endParaRPr lang="zh-CN" altLang="en-US" sz="1400">
              <a:ea typeface="宋体" charset="0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887857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  <a:sym typeface="+mn-ea"/>
              </a:rPr>
              <a:t>通知通告</a:t>
            </a:r>
            <a:endParaRPr lang="zh-CN" altLang="en-US" sz="1400">
              <a:ea typeface="宋体" charset="0"/>
            </a:endParaRPr>
          </a:p>
        </p:txBody>
      </p:sp>
      <p:sp>
        <p:nvSpPr>
          <p:cNvPr id="56" name="圆角矩形 55"/>
          <p:cNvSpPr/>
          <p:nvPr/>
        </p:nvSpPr>
        <p:spPr>
          <a:xfrm>
            <a:off x="623443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综合办公</a:t>
            </a:r>
            <a:endParaRPr lang="zh-CN" altLang="en-US" sz="1400">
              <a:ea typeface="宋体" charset="0"/>
            </a:endParaRPr>
          </a:p>
        </p:txBody>
      </p:sp>
      <p:sp>
        <p:nvSpPr>
          <p:cNvPr id="57" name="圆角矩形 56"/>
          <p:cNvSpPr/>
          <p:nvPr/>
        </p:nvSpPr>
        <p:spPr>
          <a:xfrm>
            <a:off x="7546340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  <a:sym typeface="+mn-ea"/>
              </a:rPr>
              <a:t>会议调度</a:t>
            </a:r>
            <a:endParaRPr lang="zh-CN" altLang="en-US" sz="1400">
              <a:ea typeface="宋体" charset="0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10210165" y="106934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备份应用</a:t>
            </a:r>
            <a:endParaRPr lang="zh-CN" altLang="en-US" sz="1400">
              <a:ea typeface="宋体" charset="0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322513" y="2611120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3台</a:t>
            </a:r>
            <a:r>
              <a:rPr lang="en-US" altLang="zh-CN" sz="1200"/>
              <a:t>PG</a:t>
            </a:r>
            <a:r>
              <a:rPr lang="zh-CN" altLang="en-US" sz="1200">
                <a:ea typeface="宋体" charset="0"/>
              </a:rPr>
              <a:t>数据库</a:t>
            </a:r>
            <a:endParaRPr lang="zh-CN" altLang="en-US" sz="1200">
              <a:ea typeface="宋体" charset="0"/>
            </a:endParaRPr>
          </a:p>
          <a:p>
            <a:pPr algn="ctr"/>
            <a:r>
              <a:rPr lang="zh-CN" altLang="en-US" sz="1200"/>
              <a:t>读写分离</a:t>
            </a:r>
            <a:endParaRPr lang="zh-CN" altLang="en-US" sz="1200"/>
          </a:p>
        </p:txBody>
      </p:sp>
      <p:sp>
        <p:nvSpPr>
          <p:cNvPr id="60" name="文本框 59"/>
          <p:cNvSpPr txBox="1"/>
          <p:nvPr/>
        </p:nvSpPr>
        <p:spPr>
          <a:xfrm>
            <a:off x="3615373" y="2611120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3台</a:t>
            </a:r>
            <a:r>
              <a:rPr lang="en-US" altLang="zh-CN" sz="1200"/>
              <a:t>PG</a:t>
            </a:r>
            <a:r>
              <a:rPr lang="zh-CN" altLang="en-US" sz="1200">
                <a:ea typeface="宋体" charset="0"/>
              </a:rPr>
              <a:t>数据库</a:t>
            </a:r>
            <a:endParaRPr lang="zh-CN" altLang="en-US" sz="1200">
              <a:ea typeface="宋体" charset="0"/>
            </a:endParaRPr>
          </a:p>
          <a:p>
            <a:pPr algn="ctr"/>
            <a:r>
              <a:rPr lang="zh-CN" altLang="en-US" sz="1200"/>
              <a:t>读写分离</a:t>
            </a:r>
            <a:endParaRPr lang="zh-CN" altLang="en-US" sz="1200"/>
          </a:p>
        </p:txBody>
      </p:sp>
      <p:sp>
        <p:nvSpPr>
          <p:cNvPr id="61" name="文本框 60"/>
          <p:cNvSpPr txBox="1"/>
          <p:nvPr/>
        </p:nvSpPr>
        <p:spPr>
          <a:xfrm>
            <a:off x="4908233" y="2611120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3台</a:t>
            </a:r>
            <a:r>
              <a:rPr lang="en-US" altLang="zh-CN" sz="1200"/>
              <a:t>PG</a:t>
            </a:r>
            <a:r>
              <a:rPr lang="zh-CN" altLang="en-US" sz="1200">
                <a:ea typeface="宋体" charset="0"/>
              </a:rPr>
              <a:t>数据库</a:t>
            </a:r>
            <a:endParaRPr lang="zh-CN" altLang="en-US" sz="1200">
              <a:ea typeface="宋体" charset="0"/>
            </a:endParaRPr>
          </a:p>
          <a:p>
            <a:pPr algn="ctr"/>
            <a:r>
              <a:rPr lang="zh-CN" altLang="en-US" sz="1200"/>
              <a:t>读写分离</a:t>
            </a:r>
            <a:endParaRPr lang="zh-CN" altLang="en-US" sz="1200"/>
          </a:p>
        </p:txBody>
      </p:sp>
      <p:sp>
        <p:nvSpPr>
          <p:cNvPr id="62" name="文本框 61"/>
          <p:cNvSpPr txBox="1"/>
          <p:nvPr/>
        </p:nvSpPr>
        <p:spPr>
          <a:xfrm>
            <a:off x="6201093" y="2611120"/>
            <a:ext cx="10299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1200"/>
              <a:t>3台</a:t>
            </a:r>
            <a:r>
              <a:rPr lang="en-US" altLang="zh-CN" sz="1200"/>
              <a:t>PG</a:t>
            </a:r>
            <a:r>
              <a:rPr lang="zh-CN" altLang="en-US" sz="1200">
                <a:ea typeface="宋体" charset="0"/>
              </a:rPr>
              <a:t>数据库</a:t>
            </a:r>
            <a:endParaRPr lang="zh-CN" altLang="en-US" sz="1200">
              <a:ea typeface="宋体" charset="0"/>
            </a:endParaRPr>
          </a:p>
          <a:p>
            <a:pPr algn="ctr"/>
            <a:r>
              <a:rPr lang="zh-CN" altLang="en-US" sz="1200"/>
              <a:t>读写分离</a:t>
            </a:r>
            <a:endParaRPr lang="zh-CN" altLang="en-US" sz="1200"/>
          </a:p>
        </p:txBody>
      </p:sp>
      <p:sp>
        <p:nvSpPr>
          <p:cNvPr id="63" name="文本框 62"/>
          <p:cNvSpPr txBox="1"/>
          <p:nvPr/>
        </p:nvSpPr>
        <p:spPr>
          <a:xfrm>
            <a:off x="7515543" y="2611120"/>
            <a:ext cx="1024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sz="1200"/>
              <a:t>2台PG数据库</a:t>
            </a:r>
            <a:endParaRPr sz="1200"/>
          </a:p>
          <a:p>
            <a:pPr algn="ctr"/>
            <a:r>
              <a:rPr sz="1200"/>
              <a:t>双机热备</a:t>
            </a:r>
            <a:endParaRPr sz="1200"/>
          </a:p>
        </p:txBody>
      </p:sp>
      <p:sp>
        <p:nvSpPr>
          <p:cNvPr id="64" name="文本框 63"/>
          <p:cNvSpPr txBox="1"/>
          <p:nvPr/>
        </p:nvSpPr>
        <p:spPr>
          <a:xfrm>
            <a:off x="8847773" y="2611120"/>
            <a:ext cx="1024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sz="1200"/>
              <a:t>2台PG数据库</a:t>
            </a:r>
            <a:endParaRPr sz="1200"/>
          </a:p>
          <a:p>
            <a:pPr algn="ctr"/>
            <a:r>
              <a:rPr sz="1200"/>
              <a:t>双机热备</a:t>
            </a:r>
            <a:endParaRPr sz="1200"/>
          </a:p>
        </p:txBody>
      </p:sp>
      <p:sp>
        <p:nvSpPr>
          <p:cNvPr id="65" name="文本框 64"/>
          <p:cNvSpPr txBox="1"/>
          <p:nvPr/>
        </p:nvSpPr>
        <p:spPr>
          <a:xfrm>
            <a:off x="10179368" y="2611120"/>
            <a:ext cx="1024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sz="1200"/>
              <a:t>2台PG数据库</a:t>
            </a:r>
            <a:endParaRPr sz="1200"/>
          </a:p>
          <a:p>
            <a:pPr algn="ctr"/>
            <a:r>
              <a:rPr sz="1200"/>
              <a:t>双机热备</a:t>
            </a:r>
            <a:endParaRPr sz="120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23009" y="5189845"/>
            <a:ext cx="1800000" cy="74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1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5271949" y="5189845"/>
            <a:ext cx="1800000" cy="74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14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8460284" y="5189845"/>
            <a:ext cx="1800000" cy="74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5715" y="3930015"/>
            <a:ext cx="1800225" cy="74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左右箭头 69"/>
          <p:cNvSpPr/>
          <p:nvPr/>
        </p:nvSpPr>
        <p:spPr>
          <a:xfrm>
            <a:off x="1099820" y="3376295"/>
            <a:ext cx="10144125" cy="190500"/>
          </a:xfrm>
          <a:prstGeom prst="leftRight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9070" y="3930015"/>
            <a:ext cx="1800225" cy="749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上下箭头 71"/>
          <p:cNvSpPr/>
          <p:nvPr/>
        </p:nvSpPr>
        <p:spPr>
          <a:xfrm>
            <a:off x="4591685" y="3489960"/>
            <a:ext cx="247650" cy="542925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上下箭头 72"/>
          <p:cNvSpPr/>
          <p:nvPr/>
        </p:nvSpPr>
        <p:spPr>
          <a:xfrm>
            <a:off x="7305040" y="3489960"/>
            <a:ext cx="247650" cy="542925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上下箭头 73"/>
          <p:cNvSpPr/>
          <p:nvPr/>
        </p:nvSpPr>
        <p:spPr>
          <a:xfrm>
            <a:off x="1454785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5" name="上下箭头 74"/>
          <p:cNvSpPr/>
          <p:nvPr/>
        </p:nvSpPr>
        <p:spPr>
          <a:xfrm>
            <a:off x="271399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6" name="上下箭头 75"/>
          <p:cNvSpPr/>
          <p:nvPr/>
        </p:nvSpPr>
        <p:spPr>
          <a:xfrm>
            <a:off x="3875405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7" name="上下箭头 76"/>
          <p:cNvSpPr/>
          <p:nvPr/>
        </p:nvSpPr>
        <p:spPr>
          <a:xfrm>
            <a:off x="529971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上下箭头 77"/>
          <p:cNvSpPr/>
          <p:nvPr/>
        </p:nvSpPr>
        <p:spPr>
          <a:xfrm>
            <a:off x="659257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上下箭头 78"/>
          <p:cNvSpPr/>
          <p:nvPr/>
        </p:nvSpPr>
        <p:spPr>
          <a:xfrm>
            <a:off x="790448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上下箭头 79"/>
          <p:cNvSpPr/>
          <p:nvPr/>
        </p:nvSpPr>
        <p:spPr>
          <a:xfrm>
            <a:off x="923671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上下箭头 80"/>
          <p:cNvSpPr/>
          <p:nvPr/>
        </p:nvSpPr>
        <p:spPr>
          <a:xfrm>
            <a:off x="10567670" y="3023870"/>
            <a:ext cx="247650" cy="466090"/>
          </a:xfrm>
          <a:prstGeom prst="upDownArrow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6" name="直接箭头连接符 85"/>
          <p:cNvCxnSpPr>
            <a:stCxn id="2054" idx="2"/>
            <a:endCxn id="2062" idx="0"/>
          </p:cNvCxnSpPr>
          <p:nvPr/>
        </p:nvCxnSpPr>
        <p:spPr>
          <a:xfrm flipH="1">
            <a:off x="3223260" y="4679950"/>
            <a:ext cx="1492885" cy="50990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endCxn id="66" idx="0"/>
          </p:cNvCxnSpPr>
          <p:nvPr/>
        </p:nvCxnSpPr>
        <p:spPr>
          <a:xfrm>
            <a:off x="4690745" y="4681220"/>
            <a:ext cx="1481455" cy="50863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67" idx="0"/>
          </p:cNvCxnSpPr>
          <p:nvPr/>
        </p:nvCxnSpPr>
        <p:spPr>
          <a:xfrm flipH="1" flipV="1">
            <a:off x="4719320" y="4700270"/>
            <a:ext cx="4641215" cy="48958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2062" idx="0"/>
            <a:endCxn id="71" idx="2"/>
          </p:cNvCxnSpPr>
          <p:nvPr/>
        </p:nvCxnSpPr>
        <p:spPr>
          <a:xfrm flipV="1">
            <a:off x="3223260" y="4679950"/>
            <a:ext cx="4206240" cy="50990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 flipV="1">
            <a:off x="6148070" y="4690745"/>
            <a:ext cx="1276350" cy="52387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stCxn id="71" idx="2"/>
            <a:endCxn id="67" idx="0"/>
          </p:cNvCxnSpPr>
          <p:nvPr/>
        </p:nvCxnSpPr>
        <p:spPr>
          <a:xfrm>
            <a:off x="7429500" y="4679950"/>
            <a:ext cx="1931035" cy="509905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headEnd type="arrow" w="med" len="med"/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92" name="圆角矩形 91"/>
          <p:cNvSpPr/>
          <p:nvPr/>
        </p:nvSpPr>
        <p:spPr>
          <a:xfrm>
            <a:off x="2741295" y="4032885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交换机</a:t>
            </a:r>
            <a:endParaRPr lang="zh-CN" altLang="en-US" sz="1400">
              <a:ea typeface="宋体" charset="0"/>
            </a:endParaRPr>
          </a:p>
        </p:txBody>
      </p:sp>
      <p:sp>
        <p:nvSpPr>
          <p:cNvPr id="93" name="圆角矩形 92"/>
          <p:cNvSpPr/>
          <p:nvPr/>
        </p:nvSpPr>
        <p:spPr>
          <a:xfrm>
            <a:off x="1165225" y="5360035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存储盘阵</a:t>
            </a:r>
            <a:endParaRPr lang="zh-CN" altLang="en-US" sz="1400">
              <a:ea typeface="宋体" charset="0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3019426" y="4435475"/>
            <a:ext cx="4057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/>
              <a:t>2</a:t>
            </a:r>
            <a:r>
              <a:rPr lang="zh-CN" altLang="en-US" sz="1200"/>
              <a:t>台</a:t>
            </a:r>
            <a:endParaRPr lang="zh-CN" altLang="en-US" sz="1200"/>
          </a:p>
        </p:txBody>
      </p:sp>
      <p:sp>
        <p:nvSpPr>
          <p:cNvPr id="95" name="文本框 94"/>
          <p:cNvSpPr txBox="1"/>
          <p:nvPr/>
        </p:nvSpPr>
        <p:spPr>
          <a:xfrm>
            <a:off x="1442086" y="5762625"/>
            <a:ext cx="41084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1200"/>
              <a:t>3</a:t>
            </a:r>
            <a:r>
              <a:rPr lang="zh-CN" altLang="en-US" sz="1200"/>
              <a:t>台</a:t>
            </a:r>
            <a:endParaRPr lang="zh-CN" altLang="en-US" sz="1200"/>
          </a:p>
        </p:txBody>
      </p:sp>
      <p:sp>
        <p:nvSpPr>
          <p:cNvPr id="96" name="页脚占位符 9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97" name="灯片编号占位符 9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高性能解决方案</a:t>
            </a:r>
            <a:endParaRPr lang="zh-CN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99840"/>
          </a:xfrm>
        </p:spPr>
        <p:txBody>
          <a:bodyPr>
            <a:normAutofit lnSpcReduction="20000"/>
          </a:bodyPr>
          <a:lstStyle/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对访问速度缓慢的表、视图的索引进行优化调整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对执行缓慢的函数、查找造成执行缓慢的sql，并对其进行优化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对Highgo Database内存配置进行优化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对vacuum进行优化，删除那些已经标示为删除的数据并释放空间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对预写式日志进行写优化</a:t>
            </a:r>
            <a:endParaRPr lang="zh-CN" dirty="0">
              <a:ea typeface="宋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40890" y="1146175"/>
            <a:ext cx="8110220" cy="1056640"/>
          </a:xfrm>
          <a:prstGeom prst="rect">
            <a:avLst/>
          </a:prstGeom>
          <a:solidFill>
            <a:srgbClr val="E6001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龙芯</a:t>
            </a:r>
            <a:r>
              <a:rPr lang="en-US" altLang="zh-CN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CPU</a:t>
            </a:r>
            <a:endParaRPr lang="en-US" altLang="zh-CN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40890" y="42703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PostgreSQL在龙芯上的应用案例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40890" y="27082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PostgreSQL在龙芯上的优化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企业级数据安全生态体系</a:t>
            </a:r>
            <a:endParaRPr lang="zh-CN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67935" cy="229425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多层安全防护机制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重点实现企业级安全数据库</a:t>
            </a:r>
            <a:endParaRPr lang="zh-CN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endParaRPr lang="zh-CN" dirty="0">
              <a:ea typeface="宋体" charset="0"/>
            </a:endParaRPr>
          </a:p>
        </p:txBody>
      </p:sp>
      <p:pic>
        <p:nvPicPr>
          <p:cNvPr id="6" name="图片 3" descr="nu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3165" y="1292225"/>
            <a:ext cx="3990340" cy="42729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7320280" y="1344930"/>
            <a:ext cx="1913890" cy="36830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p>
            <a:pPr algn="ctr"/>
            <a:r>
              <a:rPr lang="en-US" altLang="zh-CN" b="1" dirty="0">
                <a:solidFill>
                  <a:schemeClr val="bg1"/>
                </a:solidFill>
                <a:sym typeface="+mn-ea"/>
              </a:rPr>
              <a:t>Highgo </a:t>
            </a:r>
            <a:endParaRPr lang="en-US" altLang="zh-CN" b="1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数据库集群软件</a:t>
            </a:r>
            <a:endParaRPr lang="zh-CN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16000"/>
            <a:ext cx="10515600" cy="1542415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HG Cluster多节点读写分离集群</a:t>
            </a:r>
            <a:endParaRPr lang="zh-CN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dirty="0">
                <a:ea typeface="宋体" charset="0"/>
              </a:rPr>
              <a:t>低成本、扩展性强、对应用透明、快速自动故障切换</a:t>
            </a:r>
            <a:endParaRPr lang="zh-CN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dirty="0">
                <a:ea typeface="宋体" charset="0"/>
              </a:rPr>
              <a:t>Failover零数据丢失、动态增删节点、负载均衡</a:t>
            </a:r>
            <a:endParaRPr lang="zh-CN" dirty="0">
              <a:ea typeface="宋体" charset="0"/>
            </a:endParaRPr>
          </a:p>
        </p:txBody>
      </p:sp>
      <p:pic>
        <p:nvPicPr>
          <p:cNvPr id="5" name="图片 4" descr="null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6900" y="2976880"/>
            <a:ext cx="8458200" cy="27520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数据备份恢复机制</a:t>
            </a:r>
            <a:endParaRPr lang="zh-CN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28700" y="1282700"/>
            <a:ext cx="10515600" cy="1227455"/>
          </a:xfrm>
        </p:spPr>
        <p:txBody>
          <a:bodyPr>
            <a:normAutofit fontScale="70000"/>
          </a:bodyPr>
          <a:lstStyle/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表-物理备份策略：基于连续归档LOW API备份方式进行物理备份</a:t>
            </a:r>
            <a:endParaRPr lang="zh-CN" dirty="0">
              <a:ea typeface="宋体" charset="0"/>
            </a:endParaRPr>
          </a:p>
          <a:p>
            <a:pPr>
              <a:lnSpc>
                <a:spcPct val="150000"/>
              </a:lnSpc>
            </a:pPr>
            <a:r>
              <a:rPr lang="zh-CN" dirty="0">
                <a:ea typeface="宋体" charset="0"/>
              </a:rPr>
              <a:t>表-逻辑备份策略：采用pg_dump导出工具进行逻辑备份</a:t>
            </a:r>
            <a:endParaRPr lang="zh-CN" dirty="0">
              <a:ea typeface="宋体" charset="0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028825" y="3124200"/>
          <a:ext cx="8134350" cy="20497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78225"/>
                <a:gridCol w="1844675"/>
                <a:gridCol w="2711450"/>
              </a:tblGrid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备份文件命名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全库备份</a:t>
                      </a:r>
                      <a:endParaRPr lang="zh-CN" altLang="en-US"/>
                    </a:p>
                  </a:txBody>
                  <a:tcPr anchor="ctr" anchorCtr="0"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每日</a:t>
                      </a:r>
                      <a:r>
                        <a:rPr lang="en-US" altLang="zh-CN"/>
                        <a:t>1:00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F8D7CD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dbname.yyyymmddhhmi</a:t>
                      </a:r>
                      <a:endParaRPr lang="en-US" altLang="zh-CN"/>
                    </a:p>
                  </a:txBody>
                  <a:tcPr anchor="ctr" anchorCtr="0">
                    <a:solidFill>
                      <a:srgbClr val="F8D7CD"/>
                    </a:solidFill>
                  </a:tcPr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归档日志备份</a:t>
                      </a:r>
                      <a:endParaRPr lang="zh-C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每日</a:t>
                      </a:r>
                      <a:r>
                        <a:rPr lang="en-US" altLang="zh-CN" sz="1800"/>
                        <a:t>2:00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arch.yyyymmddhhmi</a:t>
                      </a:r>
                      <a:endParaRPr lang="en-US" altLang="zh-CN"/>
                    </a:p>
                  </a:txBody>
                  <a:tcPr anchor="ctr" anchorCtr="0"/>
                </a:tc>
              </a:tr>
              <a:tr h="5124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sz="1800" dirty="0"/>
                        <a:t>pg_dump导出重要数据表</a:t>
                      </a:r>
                      <a:endParaRPr lang="zh-CN" altLang="en-US" sz="1800" dirty="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/>
                        <a:t>每日</a:t>
                      </a:r>
                      <a:r>
                        <a:rPr lang="en-US" altLang="zh-CN" sz="1800"/>
                        <a:t>3:00</a:t>
                      </a:r>
                      <a:endParaRPr lang="en-US" altLang="zh-CN" sz="18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tableaname.dump</a:t>
                      </a:r>
                      <a:endParaRPr lang="en-US" altLang="zh-CN"/>
                    </a:p>
                  </a:txBody>
                  <a:tcPr anchor="ctr" anchorCtr="0"/>
                </a:tc>
              </a:tr>
            </a:tbl>
          </a:graphicData>
        </a:graphic>
      </p:graphicFrame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用户价值体现</a:t>
            </a:r>
            <a:endParaRPr lang="zh-CN" dirty="0">
              <a:ea typeface="宋体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/>
          <p:nvPr/>
        </p:nvGraphicFramePr>
        <p:xfrm>
          <a:off x="2014220" y="1038225"/>
          <a:ext cx="8401685" cy="51168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50160"/>
                <a:gridCol w="227330"/>
                <a:gridCol w="5624195"/>
              </a:tblGrid>
              <a:tr h="855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龙芯与</a:t>
                      </a:r>
                      <a:r>
                        <a:rPr lang="en-US" altLang="zh-CN" sz="1800" dirty="0">
                          <a:solidFill>
                            <a:schemeClr val="bg1"/>
                          </a:solidFill>
                          <a:sym typeface="+mn-ea"/>
                        </a:rPr>
                        <a:t>PostgreSQL</a:t>
                      </a:r>
                      <a:endParaRPr lang="en-US" altLang="zh-CN" sz="1800" dirty="0">
                        <a:solidFill>
                          <a:schemeClr val="bg1"/>
                        </a:solidFill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深度优化融合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基于开源生态，针对</a:t>
                      </a:r>
                      <a:r>
                        <a:rPr lang="en-US" alt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CPU</a:t>
                      </a: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提升性能，达到企业级品质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解决政务、金融、医疗等行业应用需求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高性能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模拟登录、查询、保持、提交等应用场景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分别进行100/300/500并发量的压测，其性能完全满足需求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369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高安全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多种身份鉴别方式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具备数据加密组件，充分保证数据的安全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高可用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实现了数据库高可用的基础架构，集群主备节点可实现秒级切换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HG Cluster集群保证系统7 * 24小时的高可用运行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易管理易使用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图形界面管理</a:t>
                      </a:r>
                      <a:endParaRPr lang="zh-CN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降低了管理工作负担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8559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sz="1800" dirty="0">
                          <a:solidFill>
                            <a:schemeClr val="bg1"/>
                          </a:solidFill>
                          <a:ea typeface="宋体" charset="0"/>
                          <a:sym typeface="+mn-ea"/>
                        </a:rPr>
                        <a:t>高效的本地化服务</a:t>
                      </a:r>
                      <a:endParaRPr lang="zh-CN" altLang="en-US" sz="1800" dirty="0">
                        <a:solidFill>
                          <a:schemeClr val="bg1"/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C00000"/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 marL="285750" indent="-285750">
                        <a:lnSpc>
                          <a:spcPct val="150000"/>
                        </a:lnSpc>
                        <a:buFont typeface="Arial" panose="02080604020202020204" pitchFamily="34" charset="0"/>
                        <a:buChar char="•"/>
                      </a:pPr>
                      <a:r>
                        <a:rPr lang="zh-CN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a typeface="宋体" charset="0"/>
                          <a:sym typeface="+mn-ea"/>
                        </a:rPr>
                        <a:t>为用户提全方位、多层次、高品质的服务</a:t>
                      </a:r>
                      <a:endParaRPr lang="zh-CN" altLang="en-US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a typeface="宋体" charset="0"/>
                        <a:sym typeface="+mn-ea"/>
                      </a:endParaRPr>
                    </a:p>
                  </a:txBody>
                  <a:tcPr anchor="ctr" anchorCtr="0"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2" descr="D:\VV_L\New VI design\03_Basic Design Phase\PPT封面_龙芯中科.jpg"/>
          <p:cNvPicPr>
            <a:picLocks noChangeAspect="1" noChangeArrowheads="1"/>
          </p:cNvPicPr>
          <p:nvPr/>
        </p:nvPicPr>
        <p:blipFill>
          <a:blip r:embed="rId1" cstate="email"/>
          <a:srcRect t="16156" b="9304"/>
          <a:stretch>
            <a:fillRect/>
          </a:stretch>
        </p:blipFill>
        <p:spPr bwMode="auto">
          <a:xfrm>
            <a:off x="0" y="-42545"/>
            <a:ext cx="12192000" cy="694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 sz="1100">
                <a:latin typeface="Comfortaa" panose="020F0603070200060003" charset="0"/>
                <a:cs typeface="Comfortaa" panose="020F0603070200060003" charset="0"/>
              </a:rPr>
              <a:t>Po</a:t>
            </a:r>
            <a:r>
              <a:rPr lang="en-US" altLang="zh-CN" sz="1100">
                <a:latin typeface="Comfortaa" panose="020F0603070200060003" charset="0"/>
                <a:cs typeface="Comfortaa" panose="020F0603070200060003" charset="0"/>
              </a:rPr>
              <a:t>stgresConf.CN 2019</a:t>
            </a:r>
            <a:endParaRPr lang="en-US" altLang="zh-CN" sz="1100">
              <a:latin typeface="Comfortaa" panose="020F0603070200060003" charset="0"/>
              <a:cs typeface="Comfortaa" panose="020F0603070200060003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p>
            <a:endParaRPr lang="zh-CN" altLang="en-US"/>
          </a:p>
        </p:txBody>
      </p:sp>
      <p:sp>
        <p:nvSpPr>
          <p:cNvPr id="17412" name="Rectangle 6"/>
          <p:cNvSpPr>
            <a:spLocks noChangeArrowheads="1"/>
          </p:cNvSpPr>
          <p:nvPr/>
        </p:nvSpPr>
        <p:spPr bwMode="auto">
          <a:xfrm>
            <a:off x="1604645" y="2975610"/>
            <a:ext cx="9134475" cy="105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p>
            <a:pPr marL="342900" indent="-342900"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sz="2800" spc="3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DejaVu Sans" panose="020B0603030804020204" charset="0"/>
                <a:ea typeface="宋体" charset="0"/>
                <a:cs typeface="DejaVu Sans" panose="020B0603030804020204" charset="0"/>
                <a:sym typeface="+mn-ea"/>
              </a:rPr>
              <a:t>创新  服务  生态</a:t>
            </a:r>
            <a:endParaRPr lang="zh-CN" sz="2800" spc="3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DejaVu Sans" panose="020B0603030804020204" charset="0"/>
              <a:ea typeface="宋体" charset="0"/>
              <a:cs typeface="DejaVu Sans" panose="020B0603030804020204" charset="0"/>
              <a:sym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1486535"/>
            <a:ext cx="3542665" cy="15748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TextBox 3"/>
          <p:cNvSpPr txBox="1"/>
          <p:nvPr/>
        </p:nvSpPr>
        <p:spPr>
          <a:xfrm>
            <a:off x="3683000" y="2698750"/>
            <a:ext cx="4787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300" dirty="0">
                <a:solidFill>
                  <a:srgbClr val="C00000"/>
                </a:solidFill>
                <a:latin typeface="+mn-ea"/>
                <a:ea typeface="+mn-ea"/>
              </a:rPr>
              <a:t>创新生态</a:t>
            </a:r>
            <a:endParaRPr lang="zh-CN" altLang="en-US" sz="3200" spc="3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90525" y="250825"/>
            <a:ext cx="10515600" cy="5073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sz="2800" dirty="0">
                <a:ea typeface="宋体" charset="0"/>
              </a:rPr>
              <a:t>龙芯</a:t>
            </a:r>
            <a:r>
              <a:rPr lang="en-US" altLang="zh-CN" sz="2800" dirty="0">
                <a:ea typeface="宋体" charset="0"/>
              </a:rPr>
              <a:t>CPU</a:t>
            </a:r>
            <a:endParaRPr lang="en-US" altLang="zh-CN" sz="2800" dirty="0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61740" y="1387475"/>
            <a:ext cx="7743825" cy="435165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lt"/>
              </a:rPr>
              <a:t>源自中国科学院计算技术研究所，</a:t>
            </a:r>
            <a:r>
              <a:rPr lang="en-US" altLang="zh-CN" sz="1800" dirty="0" smtClean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lt"/>
              </a:rPr>
              <a:t>2010</a:t>
            </a:r>
            <a:r>
              <a:rPr lang="zh-CN" altLang="en-US" sz="1800" dirty="0" smtClean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lt"/>
              </a:rPr>
              <a:t>年成立龙芯中科技术有限公司</a:t>
            </a:r>
            <a:endParaRPr lang="zh-CN" altLang="en-US" sz="1800" dirty="0" smtClean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兼容MIPS指令集</a:t>
            </a:r>
            <a:endParaRPr lang="zh-CN" altLang="en-US" sz="180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自行设计扩展了1000多条指令，注册知识产权LoongISA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3A3000</a:t>
            </a:r>
            <a:endParaRPr lang="en-US" altLang="zh-CN" sz="180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4核，1.5GHz，满足日常办公处理性能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产业生态完善</a:t>
            </a:r>
            <a:endParaRPr lang="zh-CN" altLang="en-US" sz="180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兼容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Linux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操作系统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金山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WPS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、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腾讯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QQ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、微信、百度网盘、搜狗输入法、用友、金蝶、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360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浏览器、金山毒霸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等60余款软件在龙芯电脑上移植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完善支持云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平台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：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虚拟化（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KVM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  <a:sym typeface="+mn-ea"/>
              </a:rPr>
              <a:t>）、容器（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Docker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）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pic>
        <p:nvPicPr>
          <p:cNvPr id="2097155" name="图片 2" descr="龙芯3A300左"/>
          <p:cNvPicPr>
            <a:picLocks noChangeAspect="1"/>
          </p:cNvPicPr>
          <p:nvPr/>
        </p:nvPicPr>
        <p:blipFill rotWithShape="1">
          <a:blip r:embed="rId1" cstate="hqprint"/>
          <a:srcRect/>
          <a:stretch>
            <a:fillRect/>
          </a:stretch>
        </p:blipFill>
        <p:spPr>
          <a:xfrm>
            <a:off x="857181" y="1330097"/>
            <a:ext cx="2271399" cy="3240000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155575"/>
            <a:ext cx="10515600" cy="50736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ea typeface="宋体" charset="0"/>
              </a:rPr>
              <a:t>龙芯电脑</a:t>
            </a:r>
            <a:endParaRPr sz="2800" dirty="0">
              <a:ea typeface="宋体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2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6334125" y="3948430"/>
            <a:ext cx="1755775" cy="104394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867211" y="3003312"/>
            <a:ext cx="1800000" cy="26161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>
              <a:defRPr sz="1400">
                <a:solidFill>
                  <a:schemeClr val="tx2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prstClr val="black"/>
                </a:solidFill>
              </a:rPr>
              <a:t>笔记本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7" name="TextBox 19"/>
          <p:cNvSpPr txBox="1"/>
          <p:nvPr/>
        </p:nvSpPr>
        <p:spPr>
          <a:xfrm>
            <a:off x="1320974" y="5011400"/>
            <a:ext cx="1800000" cy="532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>
              <a:defRPr sz="1400">
                <a:solidFill>
                  <a:schemeClr val="tx2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prstClr val="black"/>
                </a:solidFill>
              </a:rPr>
              <a:t>双路服务器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19" name="TextBox 17"/>
          <p:cNvSpPr txBox="1"/>
          <p:nvPr/>
        </p:nvSpPr>
        <p:spPr>
          <a:xfrm>
            <a:off x="1016050" y="3003629"/>
            <a:ext cx="2167413" cy="4508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>
              <a:defRPr sz="1400">
                <a:solidFill>
                  <a:schemeClr val="tx2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 algn="ctr"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prstClr val="black"/>
                </a:solidFill>
              </a:rPr>
              <a:t>台式机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0" name="图片 4" descr="58be6080085a4"/>
          <p:cNvPicPr>
            <a:picLocks noChangeAspect="1"/>
          </p:cNvPicPr>
          <p:nvPr/>
        </p:nvPicPr>
        <p:blipFill>
          <a:blip r:embed="rId2" cstate="hqprint"/>
          <a:stretch>
            <a:fillRect/>
          </a:stretch>
        </p:blipFill>
        <p:spPr>
          <a:xfrm>
            <a:off x="6544310" y="1725295"/>
            <a:ext cx="1290320" cy="1032510"/>
          </a:xfrm>
          <a:prstGeom prst="rect">
            <a:avLst/>
          </a:prstGeom>
        </p:spPr>
      </p:pic>
      <p:sp>
        <p:nvSpPr>
          <p:cNvPr id="21" name="文本框 7"/>
          <p:cNvSpPr txBox="1"/>
          <p:nvPr/>
        </p:nvSpPr>
        <p:spPr>
          <a:xfrm>
            <a:off x="6850097" y="2980008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anose="02080604020202020204" pitchFamily="34" charset="0"/>
              <a:buNone/>
            </a:pPr>
            <a:r>
              <a:rPr lang="x-none" altLang="zh-CN" sz="1400" dirty="0">
                <a:solidFill>
                  <a:prstClr val="black"/>
                </a:solidFill>
                <a:latin typeface="微软雅黑" charset="-122"/>
                <a:ea typeface="微软雅黑" charset="-122"/>
              </a:rPr>
              <a:t>一体机</a:t>
            </a:r>
            <a:endParaRPr lang="x-none" altLang="zh-CN" sz="1400" dirty="0">
              <a:solidFill>
                <a:prstClr val="black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2" name="TextBox 24"/>
          <p:cNvSpPr txBox="1"/>
          <p:nvPr/>
        </p:nvSpPr>
        <p:spPr>
          <a:xfrm>
            <a:off x="6289726" y="4992236"/>
            <a:ext cx="1800000" cy="5232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>
              <a:defRPr sz="1400">
                <a:solidFill>
                  <a:schemeClr val="tx2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prstClr val="black"/>
                </a:solidFill>
              </a:rPr>
              <a:t>云终端</a:t>
            </a:r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24" name="TextBox 19"/>
          <p:cNvSpPr txBox="1"/>
          <p:nvPr/>
        </p:nvSpPr>
        <p:spPr>
          <a:xfrm>
            <a:off x="3887644" y="4994890"/>
            <a:ext cx="1800000" cy="53276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algn="ctr">
              <a:defRPr sz="1400">
                <a:solidFill>
                  <a:schemeClr val="tx2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buFont typeface="Arial" panose="02080604020202020204" pitchFamily="34" charset="0"/>
              <a:defRPr sz="4400">
                <a:solidFill>
                  <a:schemeClr val="tx2"/>
                </a:solidFill>
                <a:latin typeface="Arial" panose="02080604020202020204" pitchFamily="34" charset="0"/>
              </a:defRPr>
            </a:lvl9pPr>
          </a:lstStyle>
          <a:p>
            <a:pPr>
              <a:buFont typeface="Arial" panose="02080604020202020204" pitchFamily="34" charset="0"/>
              <a:buNone/>
            </a:pPr>
            <a:r>
              <a:rPr lang="zh-CN" altLang="en-US" dirty="0">
                <a:solidFill>
                  <a:prstClr val="black"/>
                </a:solidFill>
              </a:rPr>
              <a:t>四</a:t>
            </a:r>
            <a:r>
              <a:rPr lang="x-none" altLang="zh-CN" dirty="0">
                <a:solidFill>
                  <a:prstClr val="black"/>
                </a:solidFill>
              </a:rPr>
              <a:t>路</a:t>
            </a:r>
            <a:r>
              <a:rPr lang="zh-CN" altLang="en-US" dirty="0">
                <a:solidFill>
                  <a:prstClr val="black"/>
                </a:solidFill>
              </a:rPr>
              <a:t>服务器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25" name="图片 15" descr="长城L321服务器"/>
          <p:cNvPicPr>
            <a:picLocks noChangeAspect="1"/>
          </p:cNvPicPr>
          <p:nvPr/>
        </p:nvPicPr>
        <p:blipFill>
          <a:blip r:embed="rId3" cstate="hqprint"/>
          <a:stretch>
            <a:fillRect/>
          </a:stretch>
        </p:blipFill>
        <p:spPr>
          <a:xfrm>
            <a:off x="1312545" y="3864610"/>
            <a:ext cx="1808480" cy="1059815"/>
          </a:xfrm>
          <a:prstGeom prst="rect">
            <a:avLst/>
          </a:prstGeom>
        </p:spPr>
      </p:pic>
      <p:cxnSp>
        <p:nvCxnSpPr>
          <p:cNvPr id="27" name="直接连接符 26"/>
          <p:cNvCxnSpPr/>
          <p:nvPr/>
        </p:nvCxnSpPr>
        <p:spPr>
          <a:xfrm>
            <a:off x="8986520" y="1390650"/>
            <a:ext cx="0" cy="4076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内容占位符 27"/>
          <p:cNvSpPr>
            <a:spLocks noGrp="1"/>
          </p:cNvSpPr>
          <p:nvPr>
            <p:ph idx="1"/>
          </p:nvPr>
        </p:nvSpPr>
        <p:spPr>
          <a:xfrm>
            <a:off x="9237980" y="2559685"/>
            <a:ext cx="2115820" cy="1149350"/>
          </a:xfrm>
        </p:spPr>
        <p:txBody>
          <a:bodyPr>
            <a:noAutofit/>
          </a:bodyPr>
          <a:p>
            <a:pPr marL="0" indent="0" algn="ctr">
              <a:lnSpc>
                <a:spcPct val="150000"/>
              </a:lnSpc>
              <a:buNone/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众多厂商生产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龙芯</a:t>
            </a:r>
            <a:r>
              <a:rPr lang="en-US" altLang="zh-CN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CPU</a:t>
            </a:r>
            <a:r>
              <a:rPr lang="zh-CN" altLang="en-US" sz="1540" dirty="0">
                <a:latin typeface="文泉驿微米黑" panose="020B0606030804020204" charset="-122"/>
                <a:ea typeface="文泉驿微米黑" panose="020B0606030804020204" charset="-122"/>
                <a:cs typeface="文泉驿微米黑" panose="020B0606030804020204" charset="-122"/>
              </a:rPr>
              <a:t>电脑</a:t>
            </a:r>
            <a:endParaRPr lang="zh-CN" altLang="en-US" sz="1540" dirty="0">
              <a:latin typeface="文泉驿微米黑" panose="020B0606030804020204" charset="-122"/>
              <a:ea typeface="文泉驿微米黑" panose="020B0606030804020204" charset="-122"/>
              <a:cs typeface="文泉驿微米黑" panose="020B0606030804020204" charset="-122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315" y="1666875"/>
            <a:ext cx="1678305" cy="1090930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50" y="1666875"/>
            <a:ext cx="1489075" cy="1200785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rcRect b="12195"/>
          <a:stretch>
            <a:fillRect/>
          </a:stretch>
        </p:blipFill>
        <p:spPr>
          <a:xfrm>
            <a:off x="3644900" y="3613785"/>
            <a:ext cx="2286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0" y="364490"/>
            <a:ext cx="10515600" cy="298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ea typeface="宋体" charset="0"/>
              </a:rPr>
              <a:t>龙芯支持Linux主流应用开发环</a:t>
            </a:r>
            <a:r>
              <a:rPr lang="zh-CN" sz="2800" dirty="0">
                <a:ea typeface="宋体" charset="0"/>
              </a:rPr>
              <a:t>境</a:t>
            </a:r>
            <a:endParaRPr lang="zh-CN" sz="2800" dirty="0">
              <a:ea typeface="宋体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938020" y="1585595"/>
            <a:ext cx="1238250" cy="1238250"/>
            <a:chOff x="2212" y="2797"/>
            <a:chExt cx="1950" cy="1950"/>
          </a:xfrm>
        </p:grpSpPr>
        <p:sp>
          <p:nvSpPr>
            <p:cNvPr id="7" name="菱形 6"/>
            <p:cNvSpPr/>
            <p:nvPr/>
          </p:nvSpPr>
          <p:spPr>
            <a:xfrm>
              <a:off x="2212" y="2797"/>
              <a:ext cx="1950" cy="19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2323" y="3482"/>
              <a:ext cx="172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ctr">
                <a:buNone/>
              </a:pPr>
              <a:r>
                <a:rPr lang="en-US">
                  <a:solidFill>
                    <a:schemeClr val="bg1"/>
                  </a:solidFill>
                  <a:sym typeface="+mn-ea"/>
                </a:rPr>
                <a:t>编程语言</a:t>
              </a:r>
              <a:endParaRPr lang="en-US" altLang="en-US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49070" y="2956560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>
                <a:sym typeface="+mn-ea"/>
              </a:rPr>
              <a:t>Java</a:t>
            </a:r>
            <a:endParaRPr lang="en-US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C/C++</a:t>
            </a:r>
            <a:endParaRPr lang="en-US" altLang="zh-CN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PHP</a:t>
            </a:r>
            <a:endParaRPr lang="en-US" altLang="zh-CN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Python</a:t>
            </a:r>
            <a:endParaRPr lang="en-US" altLang="zh-CN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Ruby</a:t>
            </a:r>
            <a:endParaRPr lang="en-US" altLang="zh-CN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Node.js</a:t>
            </a:r>
            <a:endParaRPr lang="en-US" altLang="zh-CN"/>
          </a:p>
          <a:p>
            <a:pPr indent="0" algn="ctr">
              <a:buNone/>
            </a:pPr>
            <a:r>
              <a:rPr lang="en-US" altLang="zh-CN">
                <a:sym typeface="+mn-ea"/>
              </a:rPr>
              <a:t>Go</a:t>
            </a:r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4233545" y="1576070"/>
            <a:ext cx="1238250" cy="1238250"/>
            <a:chOff x="2212" y="2797"/>
            <a:chExt cx="1950" cy="1950"/>
          </a:xfrm>
        </p:grpSpPr>
        <p:sp>
          <p:nvSpPr>
            <p:cNvPr id="13" name="菱形 12"/>
            <p:cNvSpPr/>
            <p:nvPr/>
          </p:nvSpPr>
          <p:spPr>
            <a:xfrm>
              <a:off x="2212" y="2797"/>
              <a:ext cx="1950" cy="19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2683" y="3482"/>
              <a:ext cx="100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ctr">
                <a:buNone/>
              </a:pPr>
              <a:r>
                <a:rPr lang="zh-CN" altLang="en-US">
                  <a:solidFill>
                    <a:schemeClr val="bg1"/>
                  </a:solidFill>
                  <a:ea typeface="宋体" charset="0"/>
                  <a:sym typeface="+mn-ea"/>
                </a:rPr>
                <a:t>图形</a:t>
              </a:r>
              <a:endParaRPr lang="zh-CN" altLang="en-US">
                <a:solidFill>
                  <a:schemeClr val="bg1"/>
                </a:solidFill>
                <a:ea typeface="宋体" charset="0"/>
                <a:sym typeface="+mn-ea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3582670" y="29470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>
                <a:sym typeface="+mn-ea"/>
              </a:rPr>
              <a:t>Qt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Electron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OpenGL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ffmpeg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openh264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libvpx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osgEarth</a:t>
            </a:r>
            <a:endParaRPr lang="en-US">
              <a:sym typeface="+mn-ea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6391275" y="1585595"/>
            <a:ext cx="1238250" cy="1238250"/>
            <a:chOff x="2212" y="2797"/>
            <a:chExt cx="1950" cy="1950"/>
          </a:xfrm>
        </p:grpSpPr>
        <p:sp>
          <p:nvSpPr>
            <p:cNvPr id="23" name="菱形 22"/>
            <p:cNvSpPr/>
            <p:nvPr/>
          </p:nvSpPr>
          <p:spPr>
            <a:xfrm>
              <a:off x="2212" y="2797"/>
              <a:ext cx="1950" cy="19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29" y="3482"/>
              <a:ext cx="91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ctr">
                <a:buNone/>
              </a:pPr>
              <a:r>
                <a:rPr lang="en-US">
                  <a:solidFill>
                    <a:schemeClr val="bg1"/>
                  </a:solidFill>
                  <a:sym typeface="+mn-ea"/>
                </a:rPr>
                <a:t>Web</a:t>
              </a:r>
              <a:endParaRPr lang="en-US" altLang="en-US">
                <a:solidFill>
                  <a:schemeClr val="bg1"/>
                </a:solidFill>
                <a:sym typeface="+mn-ea"/>
              </a:endParaRPr>
            </a:p>
          </p:txBody>
        </p:sp>
      </p:grpSp>
      <p:sp>
        <p:nvSpPr>
          <p:cNvPr id="32" name="文本框 31"/>
          <p:cNvSpPr txBox="1"/>
          <p:nvPr/>
        </p:nvSpPr>
        <p:spPr>
          <a:xfrm>
            <a:off x="5740400" y="2956560"/>
            <a:ext cx="254000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>
                <a:sym typeface="+mn-ea"/>
              </a:rPr>
              <a:t>Firefox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Chromium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Flash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Tomcat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Glassfish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jQuery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AngularJS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Bootstrap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HTML5</a:t>
            </a:r>
            <a:endParaRPr lang="en-US">
              <a:sym typeface="+mn-ea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8686800" y="1576070"/>
            <a:ext cx="1238250" cy="1238250"/>
            <a:chOff x="2212" y="2797"/>
            <a:chExt cx="1950" cy="1950"/>
          </a:xfrm>
        </p:grpSpPr>
        <p:sp>
          <p:nvSpPr>
            <p:cNvPr id="34" name="菱形 33"/>
            <p:cNvSpPr/>
            <p:nvPr/>
          </p:nvSpPr>
          <p:spPr>
            <a:xfrm>
              <a:off x="2212" y="2797"/>
              <a:ext cx="1950" cy="1950"/>
            </a:xfrm>
            <a:prstGeom prst="diamond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503" y="3482"/>
              <a:ext cx="136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indent="0" algn="ctr">
                <a:buNone/>
              </a:pPr>
              <a:r>
                <a:rPr lang="zh-CN" altLang="en-US">
                  <a:solidFill>
                    <a:schemeClr val="bg1"/>
                  </a:solidFill>
                  <a:ea typeface="宋体" charset="0"/>
                  <a:sym typeface="+mn-ea"/>
                </a:rPr>
                <a:t>数据库</a:t>
              </a:r>
              <a:endParaRPr lang="zh-CN" altLang="en-US">
                <a:solidFill>
                  <a:schemeClr val="bg1"/>
                </a:solidFill>
                <a:ea typeface="宋体" charset="0"/>
                <a:sym typeface="+mn-ea"/>
              </a:endParaRP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8035925" y="2947035"/>
            <a:ext cx="2540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algn="ctr">
              <a:buNone/>
            </a:pPr>
            <a:r>
              <a:rPr lang="en-US">
                <a:solidFill>
                  <a:srgbClr val="FF0000"/>
                </a:solidFill>
                <a:sym typeface="+mn-ea"/>
              </a:rPr>
              <a:t>PostgreSQL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Mysql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Mongodb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Hadoop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Spark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Storm</a:t>
            </a:r>
            <a:endParaRPr lang="en-US">
              <a:sym typeface="+mn-ea"/>
            </a:endParaRPr>
          </a:p>
          <a:p>
            <a:pPr indent="0" algn="ctr">
              <a:buNone/>
            </a:pPr>
            <a:r>
              <a:rPr lang="en-US">
                <a:sym typeface="+mn-ea"/>
              </a:rPr>
              <a:t>ElasticSearch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1950" y="259715"/>
            <a:ext cx="10515600" cy="29845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800" dirty="0">
                <a:ea typeface="宋体" charset="0"/>
              </a:rPr>
              <a:t>龙芯</a:t>
            </a:r>
            <a:r>
              <a:rPr lang="zh-CN" sz="2800" dirty="0">
                <a:ea typeface="宋体" charset="0"/>
              </a:rPr>
              <a:t>教材</a:t>
            </a:r>
            <a:endParaRPr lang="zh-CN" sz="2800" dirty="0">
              <a:ea typeface="宋体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pic>
        <p:nvPicPr>
          <p:cNvPr id="4" name="图片 3" descr="mmexport15405566004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5910" y="1407160"/>
            <a:ext cx="1440815" cy="202311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 descr="5bf72b89N3fd52f72"/>
          <p:cNvPicPr>
            <a:picLocks noChangeAspect="1"/>
          </p:cNvPicPr>
          <p:nvPr/>
        </p:nvPicPr>
        <p:blipFill>
          <a:blip r:embed="rId2"/>
          <a:srcRect l="14286" r="16286"/>
          <a:stretch>
            <a:fillRect/>
          </a:stretch>
        </p:blipFill>
        <p:spPr>
          <a:xfrm>
            <a:off x="5374005" y="3801745"/>
            <a:ext cx="1442720" cy="20961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图片 15" descr="tim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285" y="3801745"/>
            <a:ext cx="2087880" cy="2087880"/>
          </a:xfrm>
          <a:prstGeom prst="rect">
            <a:avLst/>
          </a:prstGeom>
        </p:spPr>
      </p:pic>
      <p:pic>
        <p:nvPicPr>
          <p:cNvPr id="17" name="图片 16" descr="timg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760" y="1370330"/>
            <a:ext cx="2097405" cy="2097405"/>
          </a:xfrm>
          <a:prstGeom prst="rect">
            <a:avLst/>
          </a:prstGeom>
        </p:spPr>
      </p:pic>
      <p:pic>
        <p:nvPicPr>
          <p:cNvPr id="24" name="图片 23" descr="IMG_20190629_1051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600" y="1370330"/>
            <a:ext cx="1440815" cy="2042795"/>
          </a:xfrm>
          <a:prstGeom prst="rect">
            <a:avLst/>
          </a:prstGeom>
        </p:spPr>
      </p:pic>
      <p:pic>
        <p:nvPicPr>
          <p:cNvPr id="25" name="图片 24" descr="IMG_20190629_1051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20760" y="3854450"/>
            <a:ext cx="1435735" cy="20751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040890" y="11461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龙芯</a:t>
            </a:r>
            <a:r>
              <a:rPr lang="en-US" altLang="zh-CN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CPU</a:t>
            </a:r>
            <a:endParaRPr lang="en-US" altLang="zh-CN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040890" y="4270375"/>
            <a:ext cx="8110220" cy="10566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PostgreSQL在龙芯上的应用案例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040890" y="2708275"/>
            <a:ext cx="8110220" cy="105664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lIns="252000" tIns="0" rIns="108000" bIns="0" anchor="ctr">
            <a:noAutofit/>
          </a:bodyPr>
          <a:p>
            <a:pPr lvl="0" algn="ctr" defTabSz="448945">
              <a:lnSpc>
                <a:spcPct val="150000"/>
              </a:lnSpc>
            </a:pPr>
            <a:r>
              <a:rPr lang="zh-CN" altLang="en-US" sz="2800" spc="300" dirty="0" smtClean="0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rPr>
              <a:t>PostgreSQL在龙芯上的优化</a:t>
            </a:r>
            <a:endParaRPr lang="zh-CN" altLang="en-US" sz="2800" spc="300" dirty="0" smtClean="0">
              <a:solidFill>
                <a:srgbClr val="FFFFFF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圆角矩形 15"/>
          <p:cNvSpPr/>
          <p:nvPr/>
        </p:nvSpPr>
        <p:spPr>
          <a:xfrm>
            <a:off x="5619750" y="1114425"/>
            <a:ext cx="6276975" cy="4629150"/>
          </a:xfrm>
          <a:prstGeom prst="roundRect">
            <a:avLst>
              <a:gd name="adj" fmla="val 28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>
                <a:ea typeface="宋体" charset="0"/>
              </a:rPr>
              <a:t>优化原则</a:t>
            </a:r>
            <a:endParaRPr lang="zh-CN">
              <a:ea typeface="宋体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063625"/>
            <a:ext cx="4829175" cy="51136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ea typeface="宋体" charset="0"/>
              </a:rPr>
              <a:t>针对</a:t>
            </a:r>
            <a:r>
              <a:rPr lang="en-US" altLang="zh-CN" sz="1800" dirty="0">
                <a:ea typeface="宋体" charset="0"/>
              </a:rPr>
              <a:t>CPU</a:t>
            </a:r>
            <a:r>
              <a:rPr lang="zh-CN" altLang="en-US" sz="1800" dirty="0">
                <a:ea typeface="宋体" charset="0"/>
              </a:rPr>
              <a:t>挖掘优化潜力</a:t>
            </a:r>
            <a:endParaRPr lang="zh-CN" altLang="en-US" sz="1800" dirty="0">
              <a:ea typeface="宋体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dirty="0">
                <a:ea typeface="宋体" charset="0"/>
              </a:rPr>
              <a:t>开源软件针对任何一种</a:t>
            </a:r>
            <a:r>
              <a:rPr lang="en-US" altLang="zh-CN" sz="1600" dirty="0">
                <a:ea typeface="宋体" charset="0"/>
              </a:rPr>
              <a:t>CPU</a:t>
            </a:r>
            <a:r>
              <a:rPr lang="zh-CN" altLang="en-US" sz="1600" dirty="0">
                <a:ea typeface="宋体" charset="0"/>
              </a:rPr>
              <a:t>都有可定制手段</a:t>
            </a:r>
            <a:endParaRPr lang="zh-CN" altLang="en-US" sz="1600" dirty="0">
              <a:ea typeface="宋体" charset="0"/>
            </a:endParaRPr>
          </a:p>
          <a:p>
            <a:pPr lvl="1" algn="l">
              <a:lnSpc>
                <a:spcPct val="150000"/>
              </a:lnSpc>
            </a:pPr>
            <a:r>
              <a:rPr lang="zh-CN" altLang="en-US" sz="1600" dirty="0">
                <a:ea typeface="宋体" charset="0"/>
              </a:rPr>
              <a:t>包括编译选项、系统配置等</a:t>
            </a:r>
            <a:endParaRPr lang="en-US" altLang="zh-CN" sz="1600" dirty="0"/>
          </a:p>
          <a:p>
            <a:pPr>
              <a:lnSpc>
                <a:spcPct val="150000"/>
              </a:lnSpc>
            </a:pPr>
            <a:r>
              <a:rPr lang="zh-CN" altLang="en-US" sz="1800" dirty="0">
                <a:ea typeface="宋体" charset="0"/>
              </a:rPr>
              <a:t>综合运用多种优化手段</a:t>
            </a:r>
            <a:endParaRPr lang="zh-CN" altLang="en-US" sz="1800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ea typeface="宋体" charset="0"/>
              </a:rPr>
              <a:t>编译器手册</a:t>
            </a:r>
            <a:endParaRPr lang="zh-CN" altLang="en-US" sz="1540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40" dirty="0">
                <a:ea typeface="宋体" charset="0"/>
              </a:rPr>
              <a:t>性能分析工具</a:t>
            </a:r>
            <a:endParaRPr lang="en-US" altLang="zh-CN" sz="1540" dirty="0"/>
          </a:p>
          <a:p>
            <a:pPr lvl="0">
              <a:lnSpc>
                <a:spcPct val="150000"/>
              </a:lnSpc>
            </a:pPr>
            <a:r>
              <a:rPr lang="en-US" altLang="zh-CN" sz="1865" dirty="0"/>
              <a:t>CPU</a:t>
            </a:r>
            <a:r>
              <a:rPr lang="zh-CN" altLang="en-US" sz="1865" dirty="0">
                <a:ea typeface="宋体" charset="0"/>
              </a:rPr>
              <a:t>厂商和数据库厂商协作</a:t>
            </a:r>
            <a:endParaRPr lang="zh-CN" altLang="en-US" sz="1865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95" dirty="0">
                <a:ea typeface="宋体" charset="0"/>
              </a:rPr>
              <a:t>龙芯公司提供开发用机、</a:t>
            </a:r>
            <a:r>
              <a:rPr lang="en-US" altLang="zh-CN" sz="1595" dirty="0">
                <a:ea typeface="宋体" charset="0"/>
              </a:rPr>
              <a:t>CPU</a:t>
            </a:r>
            <a:r>
              <a:rPr lang="zh-CN" altLang="en-US" sz="1595" dirty="0">
                <a:ea typeface="宋体" charset="0"/>
              </a:rPr>
              <a:t>文档</a:t>
            </a:r>
            <a:endParaRPr lang="zh-CN" altLang="en-US" sz="1595" dirty="0">
              <a:ea typeface="宋体" charset="0"/>
            </a:endParaRPr>
          </a:p>
          <a:p>
            <a:pPr lvl="1">
              <a:lnSpc>
                <a:spcPct val="150000"/>
              </a:lnSpc>
            </a:pPr>
            <a:r>
              <a:rPr lang="zh-CN" altLang="en-US" sz="1595" dirty="0">
                <a:ea typeface="宋体" charset="0"/>
              </a:rPr>
              <a:t>数据库厂商从原理层面优化</a:t>
            </a:r>
            <a:endParaRPr lang="zh-CN" altLang="en-US" sz="1590" dirty="0">
              <a:ea typeface="宋体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</a:t>
            </a:r>
            <a:r>
              <a:rPr lang="en-US" altLang="zh-CN"/>
              <a:t>stgresConf.CN 2019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3570" y="1299845"/>
            <a:ext cx="1152525" cy="1152525"/>
          </a:xfrm>
          <a:prstGeom prst="rect">
            <a:avLst/>
          </a:prstGeom>
        </p:spPr>
      </p:pic>
      <p:sp>
        <p:nvSpPr>
          <p:cNvPr id="7" name="上箭头 6"/>
          <p:cNvSpPr/>
          <p:nvPr/>
        </p:nvSpPr>
        <p:spPr>
          <a:xfrm>
            <a:off x="7114540" y="2585720"/>
            <a:ext cx="295910" cy="89535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上箭头 7"/>
          <p:cNvSpPr/>
          <p:nvPr/>
        </p:nvSpPr>
        <p:spPr>
          <a:xfrm>
            <a:off x="7893050" y="2595245"/>
            <a:ext cx="295910" cy="89535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上箭头 8"/>
          <p:cNvSpPr/>
          <p:nvPr/>
        </p:nvSpPr>
        <p:spPr>
          <a:xfrm>
            <a:off x="8671560" y="2585720"/>
            <a:ext cx="295910" cy="89535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9450070" y="2585720"/>
            <a:ext cx="295910" cy="89535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>
            <a:off x="10228580" y="2595245"/>
            <a:ext cx="295910" cy="895350"/>
          </a:xfrm>
          <a:prstGeom prst="up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097155" name="图片 2" descr="龙芯3A300左"/>
          <p:cNvPicPr>
            <a:picLocks noChangeAspect="1"/>
          </p:cNvPicPr>
          <p:nvPr/>
        </p:nvPicPr>
        <p:blipFill rotWithShape="1">
          <a:blip r:embed="rId2" cstate="hqprint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8317230" y="4043680"/>
            <a:ext cx="1004570" cy="1432560"/>
          </a:xfrm>
          <a:prstGeom prst="rect">
            <a:avLst/>
          </a:prstGeom>
        </p:spPr>
      </p:pic>
      <p:sp>
        <p:nvSpPr>
          <p:cNvPr id="50" name="圆角矩形 49"/>
          <p:cNvSpPr/>
          <p:nvPr/>
        </p:nvSpPr>
        <p:spPr>
          <a:xfrm>
            <a:off x="5885815" y="364109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编译参数</a:t>
            </a:r>
            <a:endParaRPr lang="zh-CN" altLang="en-US" sz="1400">
              <a:ea typeface="宋体" charset="0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7085330" y="364109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系统配置</a:t>
            </a:r>
            <a:endParaRPr lang="zh-CN" altLang="en-US" sz="1400">
              <a:ea typeface="宋体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8284845" y="364109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汇编优化</a:t>
            </a:r>
            <a:endParaRPr lang="zh-CN" altLang="en-US" sz="1400">
              <a:ea typeface="宋体" charset="0"/>
            </a:endParaRPr>
          </a:p>
        </p:txBody>
      </p:sp>
      <p:sp>
        <p:nvSpPr>
          <p:cNvPr id="14" name="圆角矩形 13"/>
          <p:cNvSpPr/>
          <p:nvPr/>
        </p:nvSpPr>
        <p:spPr>
          <a:xfrm>
            <a:off x="9484360" y="364109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并行优化</a:t>
            </a:r>
            <a:endParaRPr lang="zh-CN" altLang="en-US" sz="1400">
              <a:ea typeface="宋体" charset="0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10683875" y="3641090"/>
            <a:ext cx="963930" cy="40259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ea typeface="宋体" charset="0"/>
              </a:rPr>
              <a:t>性能剖析</a:t>
            </a:r>
            <a:endParaRPr lang="zh-CN" altLang="en-US" sz="1400">
              <a:ea typeface="宋体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3870" y="412750"/>
            <a:ext cx="10515600" cy="306705"/>
          </a:xfrm>
        </p:spPr>
        <p:txBody>
          <a:bodyPr/>
          <a:lstStyle/>
          <a:p>
            <a:r>
              <a:rPr lang="en-US" altLang="zh-CN" dirty="0"/>
              <a:t>PostgreSQL</a:t>
            </a:r>
            <a:r>
              <a:rPr lang="zh-CN" altLang="en-US" dirty="0"/>
              <a:t>在龙芯上的</a:t>
            </a:r>
            <a:r>
              <a:rPr lang="en-US" altLang="zh-CN" dirty="0"/>
              <a:t>ELF</a:t>
            </a:r>
            <a:r>
              <a:rPr lang="zh-CN" altLang="en-US" dirty="0"/>
              <a:t>信息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057293" y="1096327"/>
            <a:ext cx="4830153" cy="43513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17" y="1096327"/>
            <a:ext cx="6362700" cy="320992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0999177" y="5231423"/>
            <a:ext cx="586154" cy="193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78510" y="4405630"/>
            <a:ext cx="56083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MIPS</a:t>
            </a:r>
            <a:r>
              <a:rPr lang="zh-CN" altLang="en-US" sz="1600" dirty="0">
                <a:latin typeface="+mn-ea"/>
              </a:rPr>
              <a:t>指令集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en-US" altLang="zh-CN" sz="1600" dirty="0">
                <a:latin typeface="+mn-ea"/>
              </a:rPr>
              <a:t>64</a:t>
            </a:r>
            <a:r>
              <a:rPr lang="zh-CN" altLang="en-US" sz="1600" dirty="0">
                <a:latin typeface="+mn-ea"/>
              </a:rPr>
              <a:t>位架构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小尾端</a:t>
            </a:r>
            <a:endParaRPr lang="en-US" altLang="zh-CN" sz="1600" dirty="0">
              <a:latin typeface="+mn-ea"/>
            </a:endParaRPr>
          </a:p>
          <a:p>
            <a:pPr marL="342900" indent="-342900">
              <a:lnSpc>
                <a:spcPct val="150000"/>
              </a:lnSpc>
              <a:buFont typeface="Arial" panose="02080604020202020204" pitchFamily="34" charset="0"/>
              <a:buChar char="•"/>
            </a:pPr>
            <a:r>
              <a:rPr lang="zh-CN" altLang="en-US" sz="1600" dirty="0">
                <a:latin typeface="+mn-ea"/>
              </a:rPr>
              <a:t>可执行程序</a:t>
            </a:r>
            <a:r>
              <a:rPr lang="en-US" altLang="zh-CN" sz="1600" dirty="0">
                <a:latin typeface="+mn-ea"/>
              </a:rPr>
              <a:t>16</a:t>
            </a:r>
            <a:r>
              <a:rPr lang="zh-CN" altLang="en-US" sz="1600" dirty="0">
                <a:latin typeface="+mn-ea"/>
              </a:rPr>
              <a:t>字节对齐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zh-CN" altLang="en-US"/>
              <a:t>PostgresConf.CN 2019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2E77398-3646-4E9F-8EBA-0931A28026C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3438</Words>
  <Application>WPS 演示</Application>
  <PresentationFormat>宽屏</PresentationFormat>
  <Paragraphs>416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25</vt:i4>
      </vt:variant>
    </vt:vector>
  </HeadingPairs>
  <TitlesOfParts>
    <vt:vector size="49" baseType="lpstr">
      <vt:lpstr>Arial</vt:lpstr>
      <vt:lpstr>宋体</vt:lpstr>
      <vt:lpstr>Wingdings</vt:lpstr>
      <vt:lpstr>等线 Light</vt:lpstr>
      <vt:lpstr>PakType Naskh Basic</vt:lpstr>
      <vt:lpstr>宋体</vt:lpstr>
      <vt:lpstr>文泉驿微米黑</vt:lpstr>
      <vt:lpstr>微软雅黑</vt:lpstr>
      <vt:lpstr>Arial Unicode MS</vt:lpstr>
      <vt:lpstr>Calibri</vt:lpstr>
      <vt:lpstr>DejaVu Sans</vt:lpstr>
      <vt:lpstr>等线</vt:lpstr>
      <vt:lpstr>Abyssinica SIL</vt:lpstr>
      <vt:lpstr>思源黑体 CN</vt:lpstr>
      <vt:lpstr>Century Schoolbook L</vt:lpstr>
      <vt:lpstr>Comfortaa</vt:lpstr>
      <vt:lpstr>Dingbats</vt:lpstr>
      <vt:lpstr>Cursor</vt:lpstr>
      <vt:lpstr>FreeSerif</vt:lpstr>
      <vt:lpstr>Khmer OS</vt:lpstr>
      <vt:lpstr>Courier 10 Pitch</vt:lpstr>
      <vt:lpstr>Office 主题​​</vt:lpstr>
      <vt:lpstr>1_Office 主题​​</vt:lpstr>
      <vt:lpstr>2_Office 主题​​</vt:lpstr>
      <vt:lpstr>PG在龙芯上的优化思路和试验</vt:lpstr>
      <vt:lpstr>PowerPoint 演示文稿</vt:lpstr>
      <vt:lpstr>龙芯电脑</vt:lpstr>
      <vt:lpstr>龙芯CPU</vt:lpstr>
      <vt:lpstr>龙芯电脑</vt:lpstr>
      <vt:lpstr>龙芯支持Linux主流应用开发环境</vt:lpstr>
      <vt:lpstr>PowerPoint 演示文稿</vt:lpstr>
      <vt:lpstr>省级政务信息系统</vt:lpstr>
      <vt:lpstr>PG在龙芯上的ELF信息</vt:lpstr>
      <vt:lpstr>优化思路-PAGE页大小</vt:lpstr>
      <vt:lpstr>优化思路-PAGE页大小</vt:lpstr>
      <vt:lpstr>优化思路-寻找瓶颈点-CPU占用率</vt:lpstr>
      <vt:lpstr>优化思路-寻找瓶颈点-内存对齐</vt:lpstr>
      <vt:lpstr>优化思路-充分利用多核</vt:lpstr>
      <vt:lpstr>优化思路-优化编译选项</vt:lpstr>
      <vt:lpstr>PowerPoint 演示文稿</vt:lpstr>
      <vt:lpstr>优化思路-优化编译选项</vt:lpstr>
      <vt:lpstr>系统架构</vt:lpstr>
      <vt:lpstr>省级政务信息系统</vt:lpstr>
      <vt:lpstr>高性能解决方案</vt:lpstr>
      <vt:lpstr>企业级数据安全生态体系</vt:lpstr>
      <vt:lpstr>数据库集群软件</vt:lpstr>
      <vt:lpstr>数据备份恢复机制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peng</dc:creator>
  <cp:lastModifiedBy>loongson</cp:lastModifiedBy>
  <cp:revision>310</cp:revision>
  <dcterms:created xsi:type="dcterms:W3CDTF">2019-07-03T05:48:48Z</dcterms:created>
  <dcterms:modified xsi:type="dcterms:W3CDTF">2019-07-03T05:48:48Z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2052-10.8.0.7255</vt:lpwstr>
  </property>
</Properties>
</file>