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9" r:id="rId4"/>
    <p:sldId id="347" r:id="rId5"/>
    <p:sldId id="377" r:id="rId6"/>
    <p:sldId id="364" r:id="rId7"/>
    <p:sldId id="378" r:id="rId8"/>
    <p:sldId id="372" r:id="rId9"/>
    <p:sldId id="380" r:id="rId10"/>
    <p:sldId id="379" r:id="rId11"/>
    <p:sldId id="371" r:id="rId12"/>
    <p:sldId id="262" r:id="rId1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954" y="108"/>
      </p:cViewPr>
      <p:guideLst>
        <p:guide orient="horz" pos="2148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2018/10/20</a:t>
            </a:fld>
            <a:endParaRPr lang="zh-CN" altLang="en-US" strike="noStrike" noProof="1"/>
          </a:p>
        </p:txBody>
      </p:sp>
      <p:sp>
        <p:nvSpPr>
          <p:cNvPr id="2662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2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5442107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100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一分钟：</a:t>
            </a:r>
          </a:p>
          <a:p>
            <a:pPr lvl="0"/>
            <a:r>
              <a:rPr lang="en-US" altLang="zh-CN"/>
              <a:t>CPU</a:t>
            </a:r>
            <a:r>
              <a:rPr lang="zh-CN" altLang="en-US"/>
              <a:t>架构师在设计处理器时需要决定最优</a:t>
            </a:r>
            <a:r>
              <a:rPr lang="zh-CN" altLang="en-US">
                <a:sym typeface="宋体" panose="02010600030101010101" pitchFamily="2" charset="-122"/>
              </a:rPr>
              <a:t>硬件参数，主要是以下</a:t>
            </a:r>
            <a:r>
              <a:rPr lang="zh-CN" altLang="en-US"/>
              <a:t>这几个。最开始的方法是仿真、根据仿真结果修改硬件参数、再仿真，不断重复这个步骤，直到达到最优结果。这种方法既费时又不合理。之后便诞生了处理器性能模型，只需要在模型中输入软件特征与给定的硬件参数，就能得出一个比较准确的性能结果。这个式子是目前应用最广的性能模型公式，第一项是处理器理想基础执行周期，表明处理器的基础性能，后两项是额外执行周期的主要来源。问题在于，这项公式仅仅考虑分支预测错误和存储系统数据缺失，将其他额外周期忽视了，其中包括串行化指令产生的额外周期。</a:t>
            </a:r>
          </a:p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00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本次答辩从以下五个部分进行，分别是。。。 。。。 。。 。。。 。。</a:t>
            </a:r>
          </a:p>
        </p:txBody>
      </p:sp>
    </p:spTree>
    <p:extLst>
      <p:ext uri="{BB962C8B-B14F-4D97-AF65-F5344CB8AC3E}">
        <p14:creationId xmlns:p14="http://schemas.microsoft.com/office/powerpoint/2010/main" val="2475935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一分钟：</a:t>
            </a:r>
          </a:p>
          <a:p>
            <a:pPr lvl="0"/>
            <a:r>
              <a:rPr lang="en-US" altLang="zh-CN"/>
              <a:t>CPU</a:t>
            </a:r>
            <a:r>
              <a:rPr lang="zh-CN" altLang="en-US"/>
              <a:t>架构师在设计处理器时需要决定最优</a:t>
            </a:r>
            <a:r>
              <a:rPr lang="zh-CN" altLang="en-US">
                <a:sym typeface="宋体" panose="02010600030101010101" pitchFamily="2" charset="-122"/>
              </a:rPr>
              <a:t>硬件参数，主要是以下</a:t>
            </a:r>
            <a:r>
              <a:rPr lang="zh-CN" altLang="en-US"/>
              <a:t>这几个。最开始的方法是仿真、根据仿真结果修改硬件参数、再仿真，不断重复这个步骤，直到达到最优结果。这种方法既费时又不合理。之后便诞生了处理器性能模型，只需要在模型中输入软件特征与给定的硬件参数，就能得出一个比较准确的性能结果。这个式子是目前应用最广的性能模型公式，第一项是处理器理想基础执行周期，表明处理器的基础性能，后两项是额外执行周期的主要来源。问题在于，这项公式仅仅考虑分支预测错误和存储系统数据缺失，将其他额外周期忽视了，其中包括串行化指令产生的额外周期。</a:t>
            </a:r>
          </a:p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592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一分钟：</a:t>
            </a:r>
          </a:p>
          <a:p>
            <a:pPr lvl="0"/>
            <a:r>
              <a:rPr lang="en-US" altLang="zh-CN"/>
              <a:t>CPU</a:t>
            </a:r>
            <a:r>
              <a:rPr lang="zh-CN" altLang="en-US"/>
              <a:t>架构师在设计处理器时需要决定最优</a:t>
            </a:r>
            <a:r>
              <a:rPr lang="zh-CN" altLang="en-US">
                <a:sym typeface="宋体" panose="02010600030101010101" pitchFamily="2" charset="-122"/>
              </a:rPr>
              <a:t>硬件参数，主要是以下</a:t>
            </a:r>
            <a:r>
              <a:rPr lang="zh-CN" altLang="en-US"/>
              <a:t>这几个。最开始的方法是仿真、根据仿真结果修改硬件参数、再仿真，不断重复这个步骤，直到达到最优结果。这种方法既费时又不合理。之后便诞生了处理器性能模型，只需要在模型中输入软件特征与给定的硬件参数，就能得出一个比较准确的性能结果。这个式子是目前应用最广的性能模型公式，第一项是处理器理想基础执行周期，表明处理器的基础性能，后两项是额外执行周期的主要来源。问题在于，这项公式仅仅考虑分支预测错误和存储系统数据缺失，将其他额外周期忽视了，其中包括串行化指令产生的额外周期。</a:t>
            </a:r>
          </a:p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730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一分钟：</a:t>
            </a:r>
          </a:p>
          <a:p>
            <a:pPr lvl="0"/>
            <a:r>
              <a:rPr lang="en-US" altLang="zh-CN"/>
              <a:t>CPU</a:t>
            </a:r>
            <a:r>
              <a:rPr lang="zh-CN" altLang="en-US"/>
              <a:t>架构师在设计处理器时需要决定最优</a:t>
            </a:r>
            <a:r>
              <a:rPr lang="zh-CN" altLang="en-US">
                <a:sym typeface="宋体" panose="02010600030101010101" pitchFamily="2" charset="-122"/>
              </a:rPr>
              <a:t>硬件参数，主要是以下</a:t>
            </a:r>
            <a:r>
              <a:rPr lang="zh-CN" altLang="en-US"/>
              <a:t>这几个。最开始的方法是仿真、根据仿真结果修改硬件参数、再仿真，不断重复这个步骤，直到达到最优结果。这种方法既费时又不合理。之后便诞生了处理器性能模型，只需要在模型中输入软件特征与给定的硬件参数，就能得出一个比较准确的性能结果。这个式子是目前应用最广的性能模型公式，第一项是处理器理想基础执行周期，表明处理器的基础性能，后两项是额外执行周期的主要来源。问题在于，这项公式仅仅考虑分支预测错误和存储系统数据缺失，将其他额外周期忽视了，其中包括串行化指令产生的额外周期。</a:t>
            </a:r>
          </a:p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054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一分钟：</a:t>
            </a:r>
          </a:p>
          <a:p>
            <a:pPr lvl="0"/>
            <a:r>
              <a:rPr lang="en-US" altLang="zh-CN"/>
              <a:t>CPU</a:t>
            </a:r>
            <a:r>
              <a:rPr lang="zh-CN" altLang="en-US"/>
              <a:t>架构师在设计处理器时需要决定最优</a:t>
            </a:r>
            <a:r>
              <a:rPr lang="zh-CN" altLang="en-US">
                <a:sym typeface="宋体" panose="02010600030101010101" pitchFamily="2" charset="-122"/>
              </a:rPr>
              <a:t>硬件参数，主要是以下</a:t>
            </a:r>
            <a:r>
              <a:rPr lang="zh-CN" altLang="en-US"/>
              <a:t>这几个。最开始的方法是仿真、根据仿真结果修改硬件参数、再仿真，不断重复这个步骤，直到达到最优结果。这种方法既费时又不合理。之后便诞生了处理器性能模型，只需要在模型中输入软件特征与给定的硬件参数，就能得出一个比较准确的性能结果。这个式子是目前应用最广的性能模型公式，第一项是处理器理想基础执行周期，表明处理器的基础性能，后两项是额外执行周期的主要来源。问题在于，这项公式仅仅考虑分支预测错误和存储系统数据缺失，将其他额外周期忽视了，其中包括串行化指令产生的额外周期。</a:t>
            </a:r>
          </a:p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106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一分钟：</a:t>
            </a:r>
          </a:p>
          <a:p>
            <a:pPr lvl="0"/>
            <a:r>
              <a:rPr lang="en-US" altLang="zh-CN"/>
              <a:t>CPU</a:t>
            </a:r>
            <a:r>
              <a:rPr lang="zh-CN" altLang="en-US"/>
              <a:t>架构师在设计处理器时需要决定最优</a:t>
            </a:r>
            <a:r>
              <a:rPr lang="zh-CN" altLang="en-US">
                <a:sym typeface="宋体" panose="02010600030101010101" pitchFamily="2" charset="-122"/>
              </a:rPr>
              <a:t>硬件参数，主要是以下</a:t>
            </a:r>
            <a:r>
              <a:rPr lang="zh-CN" altLang="en-US"/>
              <a:t>这几个。最开始的方法是仿真、根据仿真结果修改硬件参数、再仿真，不断重复这个步骤，直到达到最优结果。这种方法既费时又不合理。之后便诞生了处理器性能模型，只需要在模型中输入软件特征与给定的硬件参数，就能得出一个比较准确的性能结果。这个式子是目前应用最广的性能模型公式，第一项是处理器理想基础执行周期，表明处理器的基础性能，后两项是额外执行周期的主要来源。问题在于，这项公式仅仅考虑分支预测错误和存储系统数据缺失，将其他额外周期忽视了，其中包括串行化指令产生的额外周期。</a:t>
            </a:r>
          </a:p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87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一分钟：</a:t>
            </a:r>
          </a:p>
          <a:p>
            <a:pPr lvl="0"/>
            <a:r>
              <a:rPr lang="en-US" altLang="zh-CN"/>
              <a:t>CPU</a:t>
            </a:r>
            <a:r>
              <a:rPr lang="zh-CN" altLang="en-US"/>
              <a:t>架构师在设计处理器时需要决定最优</a:t>
            </a:r>
            <a:r>
              <a:rPr lang="zh-CN" altLang="en-US">
                <a:sym typeface="宋体" panose="02010600030101010101" pitchFamily="2" charset="-122"/>
              </a:rPr>
              <a:t>硬件参数，主要是以下</a:t>
            </a:r>
            <a:r>
              <a:rPr lang="zh-CN" altLang="en-US"/>
              <a:t>这几个。最开始的方法是仿真、根据仿真结果修改硬件参数、再仿真，不断重复这个步骤，直到达到最优结果。这种方法既费时又不合理。之后便诞生了处理器性能模型，只需要在模型中输入软件特征与给定的硬件参数，就能得出一个比较准确的性能结果。这个式子是目前应用最广的性能模型公式，第一项是处理器理想基础执行周期，表明处理器的基础性能，后两项是额外执行周期的主要来源。问题在于，这项公式仅仅考虑分支预测错误和存储系统数据缺失，将其他额外周期忽视了，其中包括串行化指令产生的额外周期。</a:t>
            </a:r>
          </a:p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113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一分钟：</a:t>
            </a:r>
          </a:p>
          <a:p>
            <a:pPr lvl="0"/>
            <a:r>
              <a:rPr lang="en-US" altLang="zh-CN"/>
              <a:t>CPU</a:t>
            </a:r>
            <a:r>
              <a:rPr lang="zh-CN" altLang="en-US"/>
              <a:t>架构师在设计处理器时需要决定最优</a:t>
            </a:r>
            <a:r>
              <a:rPr lang="zh-CN" altLang="en-US">
                <a:sym typeface="宋体" panose="02010600030101010101" pitchFamily="2" charset="-122"/>
              </a:rPr>
              <a:t>硬件参数，主要是以下</a:t>
            </a:r>
            <a:r>
              <a:rPr lang="zh-CN" altLang="en-US"/>
              <a:t>这几个。最开始的方法是仿真、根据仿真结果修改硬件参数、再仿真，不断重复这个步骤，直到达到最优结果。这种方法既费时又不合理。之后便诞生了处理器性能模型，只需要在模型中输入软件特征与给定的硬件参数，就能得出一个比较准确的性能结果。这个式子是目前应用最广的性能模型公式，第一项是处理器理想基础执行周期，表明处理器的基础性能，后两项是额外执行周期的主要来源。问题在于，这项公式仅仅考虑分支预测错误和存储系统数据缺失，将其他额外周期忽视了，其中包括串行化指令产生的额外周期。</a:t>
            </a:r>
          </a:p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07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2018/10/20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2018/10/20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2018/10/20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203298" y="2011116"/>
            <a:ext cx="2082162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7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zh-CN" altLang="en-US" strike="noStrike" noProof="1" smtClean="0"/>
              <a:t>标题</a:t>
            </a:r>
            <a:endParaRPr kumimoji="1" lang="zh-CN" altLang="en-US" strike="noStrike" noProof="1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203298" y="3545510"/>
            <a:ext cx="2082162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CONTENTS</a:t>
            </a:r>
            <a:endParaRPr kumimoji="1" lang="zh-CN" altLang="en-US" strike="noStrike" noProof="1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414267" y="1203145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6113748" y="1203145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5414267" y="2112101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6113748" y="2112101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414267" y="3021057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6113748" y="3021057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5414267" y="3930013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6113748" y="3930013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5414267" y="4838969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6113748" y="4838969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  <p:grpSp>
        <p:nvGrpSpPr>
          <p:cNvPr id="6" name="组 5"/>
          <p:cNvGrpSpPr/>
          <p:nvPr userDrawn="1"/>
        </p:nvGrpSpPr>
        <p:grpSpPr>
          <a:xfrm>
            <a:off x="-1518613" y="-1006438"/>
            <a:ext cx="6558699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5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2018/10/20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26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27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</a:schemeClr>
              </a:gs>
              <a:gs pos="0">
                <a:schemeClr val="accent3">
                  <a:lumMod val="75000"/>
                </a:schemeClr>
              </a:gs>
              <a:gs pos="72000">
                <a:schemeClr val="accent2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z="1350" strike="noStrike" noProof="1"/>
          </a:p>
        </p:txBody>
      </p:sp>
      <p:grpSp>
        <p:nvGrpSpPr>
          <p:cNvPr id="4099" name="组 8"/>
          <p:cNvGrpSpPr/>
          <p:nvPr userDrawn="1"/>
        </p:nvGrpSpPr>
        <p:grpSpPr>
          <a:xfrm rot="-2963658">
            <a:off x="-3632200" y="-4768850"/>
            <a:ext cx="7145338" cy="8018463"/>
            <a:chOff x="-1833690" y="-2141397"/>
            <a:chExt cx="9526783" cy="9526783"/>
          </a:xfrm>
        </p:grpSpPr>
        <p:sp>
          <p:nvSpPr>
            <p:cNvPr id="7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  <p:sp>
          <p:nvSpPr>
            <p:cNvPr id="8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</p:grpSp>
      <p:grpSp>
        <p:nvGrpSpPr>
          <p:cNvPr id="4102" name="组 10"/>
          <p:cNvGrpSpPr/>
          <p:nvPr userDrawn="1"/>
        </p:nvGrpSpPr>
        <p:grpSpPr>
          <a:xfrm rot="-2963658">
            <a:off x="5567363" y="5313363"/>
            <a:ext cx="7145337" cy="8018462"/>
            <a:chOff x="-1833690" y="-2141397"/>
            <a:chExt cx="9526783" cy="9526783"/>
          </a:xfrm>
        </p:grpSpPr>
        <p:sp>
          <p:nvSpPr>
            <p:cNvPr id="12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  <p:sp>
          <p:nvSpPr>
            <p:cNvPr id="13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</p:grpSp>
      <p:sp>
        <p:nvSpPr>
          <p:cNvPr id="3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186410" y="2128074"/>
            <a:ext cx="6063491" cy="104176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405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2186410" y="3169834"/>
            <a:ext cx="6063491" cy="58864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2186410" y="4033466"/>
            <a:ext cx="6063491" cy="588643"/>
          </a:xfrm>
          <a:prstGeom prst="rect">
            <a:avLst/>
          </a:prstGeom>
        </p:spPr>
        <p:txBody>
          <a:bodyPr anchor="t"/>
          <a:lstStyle>
            <a:lvl1pPr marL="214630" indent="-213995" algn="l">
              <a:lnSpc>
                <a:spcPct val="100000"/>
              </a:lnSpc>
              <a:buFont typeface="Arial" panose="020B0604020202020204" pitchFamily="34" charset="0"/>
              <a:buChar char="•"/>
              <a:defRPr sz="105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203298" y="2011116"/>
            <a:ext cx="2082162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7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zh-CN" altLang="en-US" strike="noStrike" noProof="1" smtClean="0"/>
              <a:t>标题</a:t>
            </a:r>
            <a:endParaRPr kumimoji="1" lang="zh-CN" altLang="en-US" strike="noStrike" noProof="1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203298" y="3545510"/>
            <a:ext cx="2082162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CONTENTS</a:t>
            </a:r>
            <a:endParaRPr kumimoji="1" lang="zh-CN" altLang="en-US" strike="noStrike" noProof="1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312136" y="1693799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6011617" y="1693799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5312136" y="3093408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6011617" y="3093408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314658" y="4493017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6014139" y="4493017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  <p:grpSp>
        <p:nvGrpSpPr>
          <p:cNvPr id="6" name="组 5"/>
          <p:cNvGrpSpPr/>
          <p:nvPr userDrawn="1"/>
        </p:nvGrpSpPr>
        <p:grpSpPr>
          <a:xfrm>
            <a:off x="-1518613" y="-1006438"/>
            <a:ext cx="6558699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203298" y="2011116"/>
            <a:ext cx="2082162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7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zh-CN" altLang="en-US" strike="noStrike" noProof="1" smtClean="0"/>
              <a:t>标题</a:t>
            </a:r>
            <a:endParaRPr kumimoji="1" lang="zh-CN" altLang="en-US" strike="noStrike" noProof="1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203298" y="3545510"/>
            <a:ext cx="2082162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CONTENTS</a:t>
            </a:r>
            <a:endParaRPr kumimoji="1" lang="zh-CN" altLang="en-US" strike="noStrike" noProof="1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414267" y="1537682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6113748" y="1537682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5414267" y="2580452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6113748" y="2580452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410022" y="3623222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6109502" y="3623222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5410022" y="4665992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6109502" y="4665992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  <p:grpSp>
        <p:nvGrpSpPr>
          <p:cNvPr id="6" name="组 5"/>
          <p:cNvGrpSpPr/>
          <p:nvPr userDrawn="1"/>
        </p:nvGrpSpPr>
        <p:grpSpPr>
          <a:xfrm>
            <a:off x="-1518613" y="-1006438"/>
            <a:ext cx="6558699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203298" y="2011116"/>
            <a:ext cx="2082162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7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zh-CN" altLang="en-US" strike="noStrike" noProof="1" smtClean="0"/>
              <a:t>标题</a:t>
            </a:r>
            <a:endParaRPr kumimoji="1" lang="zh-CN" altLang="en-US" strike="noStrike" noProof="1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203298" y="3545510"/>
            <a:ext cx="2082162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CONTENTS</a:t>
            </a:r>
            <a:endParaRPr kumimoji="1" lang="zh-CN" altLang="en-US" strike="noStrike" noProof="1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414267" y="1203145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6113748" y="1203145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5414267" y="2112101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6113748" y="2112101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414267" y="3021057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6113748" y="3021057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5414267" y="3930013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6113748" y="3930013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5414267" y="4838969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6113748" y="4838969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  <p:grpSp>
        <p:nvGrpSpPr>
          <p:cNvPr id="6" name="组 5"/>
          <p:cNvGrpSpPr/>
          <p:nvPr userDrawn="1"/>
        </p:nvGrpSpPr>
        <p:grpSpPr>
          <a:xfrm>
            <a:off x="-1518613" y="-1006438"/>
            <a:ext cx="6558699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203298" y="2011116"/>
            <a:ext cx="2082162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7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zh-CN" altLang="en-US" strike="noStrike" noProof="1" smtClean="0"/>
              <a:t>标题</a:t>
            </a:r>
            <a:endParaRPr kumimoji="1" lang="zh-CN" altLang="en-US" strike="noStrike" noProof="1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203298" y="3545510"/>
            <a:ext cx="2082162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CONTENTS</a:t>
            </a:r>
            <a:endParaRPr kumimoji="1" lang="zh-CN" altLang="en-US" strike="noStrike" noProof="1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414267" y="779399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6113748" y="779399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5414267" y="1688355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6113748" y="1688355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414267" y="2597311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6113748" y="2597311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5414267" y="3506267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6113748" y="3506267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5414267" y="4417945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6113748" y="4417945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5414267" y="5326901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6"/>
          </p:nvPr>
        </p:nvSpPr>
        <p:spPr>
          <a:xfrm>
            <a:off x="6113748" y="5326901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  <p:grpSp>
        <p:nvGrpSpPr>
          <p:cNvPr id="6" name="组 5"/>
          <p:cNvGrpSpPr/>
          <p:nvPr userDrawn="1"/>
        </p:nvGrpSpPr>
        <p:grpSpPr>
          <a:xfrm>
            <a:off x="-1518613" y="-1006438"/>
            <a:ext cx="6558699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z="1350" strike="noStrike" noProof="1"/>
          </a:p>
        </p:txBody>
      </p:sp>
      <p:grpSp>
        <p:nvGrpSpPr>
          <p:cNvPr id="9219" name="组 6"/>
          <p:cNvGrpSpPr/>
          <p:nvPr userDrawn="1"/>
        </p:nvGrpSpPr>
        <p:grpSpPr>
          <a:xfrm>
            <a:off x="1466850" y="-1803400"/>
            <a:ext cx="5902325" cy="6691313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28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3480528" y="660100"/>
            <a:ext cx="2182944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245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z="12450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2793380" y="3033133"/>
            <a:ext cx="3557240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z="1350" strike="noStrike" noProof="1"/>
          </a:p>
        </p:txBody>
      </p:sp>
      <p:grpSp>
        <p:nvGrpSpPr>
          <p:cNvPr id="10243" name="组 6"/>
          <p:cNvGrpSpPr/>
          <p:nvPr userDrawn="1"/>
        </p:nvGrpSpPr>
        <p:grpSpPr>
          <a:xfrm>
            <a:off x="1466850" y="-1803400"/>
            <a:ext cx="5902325" cy="6691313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28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3480528" y="660100"/>
            <a:ext cx="2182944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2450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z="12450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2793380" y="3033133"/>
            <a:ext cx="3557240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000" b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2018/10/20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z="1350" strike="noStrike" noProof="1"/>
          </a:p>
        </p:txBody>
      </p:sp>
      <p:grpSp>
        <p:nvGrpSpPr>
          <p:cNvPr id="11267" name="组 6"/>
          <p:cNvGrpSpPr/>
          <p:nvPr userDrawn="1"/>
        </p:nvGrpSpPr>
        <p:grpSpPr>
          <a:xfrm>
            <a:off x="1466850" y="-1803400"/>
            <a:ext cx="5902325" cy="6691313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28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3480528" y="660100"/>
            <a:ext cx="2182944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2450" b="1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z="12450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2793380" y="3033133"/>
            <a:ext cx="3557240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000" b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z="1350" strike="noStrike" noProof="1"/>
          </a:p>
        </p:txBody>
      </p:sp>
      <p:grpSp>
        <p:nvGrpSpPr>
          <p:cNvPr id="12291" name="组 6"/>
          <p:cNvGrpSpPr/>
          <p:nvPr userDrawn="1"/>
        </p:nvGrpSpPr>
        <p:grpSpPr>
          <a:xfrm>
            <a:off x="1466850" y="-1803400"/>
            <a:ext cx="5902325" cy="6691313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28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3480528" y="660100"/>
            <a:ext cx="2182944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2450" b="1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z="12450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2793380" y="3033133"/>
            <a:ext cx="3557240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000" b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z="1350" strike="noStrike" noProof="1"/>
          </a:p>
        </p:txBody>
      </p:sp>
      <p:grpSp>
        <p:nvGrpSpPr>
          <p:cNvPr id="13315" name="组 6"/>
          <p:cNvGrpSpPr/>
          <p:nvPr userDrawn="1"/>
        </p:nvGrpSpPr>
        <p:grpSpPr>
          <a:xfrm>
            <a:off x="1466850" y="-1803400"/>
            <a:ext cx="5902325" cy="6691313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28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3480528" y="660100"/>
            <a:ext cx="2182944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245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z="12450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2793380" y="3033133"/>
            <a:ext cx="3557240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000" b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z="1350" strike="noStrike" noProof="1"/>
          </a:p>
        </p:txBody>
      </p:sp>
      <p:grpSp>
        <p:nvGrpSpPr>
          <p:cNvPr id="14339" name="组 5"/>
          <p:cNvGrpSpPr/>
          <p:nvPr userDrawn="1"/>
        </p:nvGrpSpPr>
        <p:grpSpPr>
          <a:xfrm rot="-4500000" flipH="1">
            <a:off x="1060450" y="-1087437"/>
            <a:ext cx="9728200" cy="15178087"/>
            <a:chOff x="-3533241" y="-1493421"/>
            <a:chExt cx="10611835" cy="9526783"/>
          </a:xfrm>
        </p:grpSpPr>
        <p:sp>
          <p:nvSpPr>
            <p:cNvPr id="3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  <p:sp>
          <p:nvSpPr>
            <p:cNvPr id="4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</p:grp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1717" y="258233"/>
            <a:ext cx="3977087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fontAlgn="auto"/>
            <a:r>
              <a:rPr kumimoji="1" lang="en-US" altLang="zh-CN" strike="noStrike" noProof="1" smtClean="0"/>
              <a:t>CLICK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HERE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TO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ADD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YOUR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TITLE</a:t>
            </a:r>
            <a:endParaRPr kumimoji="1"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z="1350" strike="noStrike" noProof="1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3800475" y="-247650"/>
            <a:ext cx="7145338" cy="8780463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-1" fmla="*/ 108839 w 5421067"/>
              <a:gd name="connsiteY0-2" fmla="*/ 2712298 h 5368412"/>
              <a:gd name="connsiteX1-3" fmla="*/ 732953 w 5421067"/>
              <a:gd name="connsiteY1-4" fmla="*/ 1043155 h 5368412"/>
              <a:gd name="connsiteX2-5" fmla="*/ 2764953 w 5421067"/>
              <a:gd name="connsiteY2-6" fmla="*/ 56184 h 5368412"/>
              <a:gd name="connsiteX3-7" fmla="*/ 5421067 w 5421067"/>
              <a:gd name="connsiteY3-8" fmla="*/ 2712298 h 5368412"/>
              <a:gd name="connsiteX4-9" fmla="*/ 2764953 w 5421067"/>
              <a:gd name="connsiteY4-10" fmla="*/ 5368412 h 5368412"/>
              <a:gd name="connsiteX5" fmla="*/ 108839 w 5421067"/>
              <a:gd name="connsiteY5" fmla="*/ 2712298 h 5368412"/>
              <a:gd name="connsiteX0-11" fmla="*/ 108839 w 5480256"/>
              <a:gd name="connsiteY0-12" fmla="*/ 2656720 h 5312834"/>
              <a:gd name="connsiteX1-13" fmla="*/ 732953 w 5480256"/>
              <a:gd name="connsiteY1-14" fmla="*/ 987577 h 5312834"/>
              <a:gd name="connsiteX2-15" fmla="*/ 2764953 w 5480256"/>
              <a:gd name="connsiteY2-16" fmla="*/ 606 h 5312834"/>
              <a:gd name="connsiteX3-17" fmla="*/ 4303469 w 5480256"/>
              <a:gd name="connsiteY3-18" fmla="*/ 871463 h 5312834"/>
              <a:gd name="connsiteX4-19" fmla="*/ 5421067 w 5480256"/>
              <a:gd name="connsiteY4-20" fmla="*/ 2656720 h 5312834"/>
              <a:gd name="connsiteX5-21" fmla="*/ 2764953 w 5480256"/>
              <a:gd name="connsiteY5-22" fmla="*/ 5312834 h 5312834"/>
              <a:gd name="connsiteX6" fmla="*/ 108839 w 5480256"/>
              <a:gd name="connsiteY6" fmla="*/ 2656720 h 5312834"/>
              <a:gd name="connsiteX0-23" fmla="*/ 108839 w 5544800"/>
              <a:gd name="connsiteY0-24" fmla="*/ 2666351 h 5322465"/>
              <a:gd name="connsiteX1-25" fmla="*/ 732953 w 5544800"/>
              <a:gd name="connsiteY1-26" fmla="*/ 997208 h 5322465"/>
              <a:gd name="connsiteX2-27" fmla="*/ 2764953 w 5544800"/>
              <a:gd name="connsiteY2-28" fmla="*/ 10237 h 5322465"/>
              <a:gd name="connsiteX3-29" fmla="*/ 4971126 w 5544800"/>
              <a:gd name="connsiteY3-30" fmla="*/ 619837 h 5322465"/>
              <a:gd name="connsiteX4-31" fmla="*/ 5421067 w 5544800"/>
              <a:gd name="connsiteY4-32" fmla="*/ 2666351 h 5322465"/>
              <a:gd name="connsiteX5-33" fmla="*/ 2764953 w 5544800"/>
              <a:gd name="connsiteY5-34" fmla="*/ 5322465 h 5322465"/>
              <a:gd name="connsiteX6-35" fmla="*/ 108839 w 5544800"/>
              <a:gd name="connsiteY6-36" fmla="*/ 2666351 h 5322465"/>
              <a:gd name="connsiteX0-37" fmla="*/ 108839 w 5237336"/>
              <a:gd name="connsiteY0-38" fmla="*/ 2666351 h 5322940"/>
              <a:gd name="connsiteX1-39" fmla="*/ 732953 w 5237336"/>
              <a:gd name="connsiteY1-40" fmla="*/ 997208 h 5322940"/>
              <a:gd name="connsiteX2-41" fmla="*/ 2764953 w 5237336"/>
              <a:gd name="connsiteY2-42" fmla="*/ 10237 h 5322940"/>
              <a:gd name="connsiteX3-43" fmla="*/ 4971126 w 5237336"/>
              <a:gd name="connsiteY3-44" fmla="*/ 619837 h 5322940"/>
              <a:gd name="connsiteX4-45" fmla="*/ 4927582 w 5237336"/>
              <a:gd name="connsiteY4-46" fmla="*/ 2869551 h 5322940"/>
              <a:gd name="connsiteX5-47" fmla="*/ 2764953 w 5237336"/>
              <a:gd name="connsiteY5-48" fmla="*/ 5322465 h 5322940"/>
              <a:gd name="connsiteX6-49" fmla="*/ 108839 w 5237336"/>
              <a:gd name="connsiteY6-50" fmla="*/ 2666351 h 5322940"/>
              <a:gd name="connsiteX0-51" fmla="*/ 108839 w 5705147"/>
              <a:gd name="connsiteY0-52" fmla="*/ 2666351 h 5325044"/>
              <a:gd name="connsiteX1-53" fmla="*/ 732953 w 5705147"/>
              <a:gd name="connsiteY1-54" fmla="*/ 997208 h 5325044"/>
              <a:gd name="connsiteX2-55" fmla="*/ 2764953 w 5705147"/>
              <a:gd name="connsiteY2-56" fmla="*/ 10237 h 5325044"/>
              <a:gd name="connsiteX3-57" fmla="*/ 4971126 w 5705147"/>
              <a:gd name="connsiteY3-58" fmla="*/ 619837 h 5325044"/>
              <a:gd name="connsiteX4-59" fmla="*/ 5609754 w 5705147"/>
              <a:gd name="connsiteY4-60" fmla="*/ 3116294 h 5325044"/>
              <a:gd name="connsiteX5-61" fmla="*/ 2764953 w 5705147"/>
              <a:gd name="connsiteY5-62" fmla="*/ 5322465 h 5325044"/>
              <a:gd name="connsiteX6-63" fmla="*/ 108839 w 5705147"/>
              <a:gd name="connsiteY6-64" fmla="*/ 2666351 h 5325044"/>
              <a:gd name="connsiteX0-65" fmla="*/ 49424 w 5645732"/>
              <a:gd name="connsiteY0-66" fmla="*/ 2666351 h 5343874"/>
              <a:gd name="connsiteX1-67" fmla="*/ 673538 w 5645732"/>
              <a:gd name="connsiteY1-68" fmla="*/ 997208 h 5343874"/>
              <a:gd name="connsiteX2-69" fmla="*/ 2705538 w 5645732"/>
              <a:gd name="connsiteY2-70" fmla="*/ 10237 h 5343874"/>
              <a:gd name="connsiteX3-71" fmla="*/ 4911711 w 5645732"/>
              <a:gd name="connsiteY3-72" fmla="*/ 619837 h 5343874"/>
              <a:gd name="connsiteX4-73" fmla="*/ 5550339 w 5645732"/>
              <a:gd name="connsiteY4-74" fmla="*/ 3116294 h 5343874"/>
              <a:gd name="connsiteX5-75" fmla="*/ 2705538 w 5645732"/>
              <a:gd name="connsiteY5-76" fmla="*/ 5322465 h 5343874"/>
              <a:gd name="connsiteX6-77" fmla="*/ 339710 w 5645732"/>
              <a:gd name="connsiteY6-78" fmla="*/ 4146808 h 5343874"/>
              <a:gd name="connsiteX7" fmla="*/ 49424 w 5645732"/>
              <a:gd name="connsiteY7" fmla="*/ 2666351 h 5343874"/>
              <a:gd name="connsiteX0-79" fmla="*/ 180841 w 5777149"/>
              <a:gd name="connsiteY0-80" fmla="*/ 2666351 h 5335133"/>
              <a:gd name="connsiteX1-81" fmla="*/ 804955 w 5777149"/>
              <a:gd name="connsiteY1-82" fmla="*/ 997208 h 5335133"/>
              <a:gd name="connsiteX2-83" fmla="*/ 2836955 w 5777149"/>
              <a:gd name="connsiteY2-84" fmla="*/ 10237 h 5335133"/>
              <a:gd name="connsiteX3-85" fmla="*/ 5043128 w 5777149"/>
              <a:gd name="connsiteY3-86" fmla="*/ 619837 h 5335133"/>
              <a:gd name="connsiteX4-87" fmla="*/ 5681756 w 5777149"/>
              <a:gd name="connsiteY4-88" fmla="*/ 3116294 h 5335133"/>
              <a:gd name="connsiteX5-89" fmla="*/ 2836955 w 5777149"/>
              <a:gd name="connsiteY5-90" fmla="*/ 5322465 h 5335133"/>
              <a:gd name="connsiteX6-91" fmla="*/ 238898 w 5777149"/>
              <a:gd name="connsiteY6-92" fmla="*/ 3958122 h 5335133"/>
              <a:gd name="connsiteX7-93" fmla="*/ 180841 w 5777149"/>
              <a:gd name="connsiteY7-94" fmla="*/ 2666351 h 5335133"/>
              <a:gd name="connsiteX0-95" fmla="*/ 162747 w 5788084"/>
              <a:gd name="connsiteY0-96" fmla="*/ 2274466 h 5335133"/>
              <a:gd name="connsiteX1-97" fmla="*/ 815890 w 5788084"/>
              <a:gd name="connsiteY1-98" fmla="*/ 997208 h 5335133"/>
              <a:gd name="connsiteX2-99" fmla="*/ 2847890 w 5788084"/>
              <a:gd name="connsiteY2-100" fmla="*/ 10237 h 5335133"/>
              <a:gd name="connsiteX3-101" fmla="*/ 5054063 w 5788084"/>
              <a:gd name="connsiteY3-102" fmla="*/ 619837 h 5335133"/>
              <a:gd name="connsiteX4-103" fmla="*/ 5692691 w 5788084"/>
              <a:gd name="connsiteY4-104" fmla="*/ 3116294 h 5335133"/>
              <a:gd name="connsiteX5-105" fmla="*/ 2847890 w 5788084"/>
              <a:gd name="connsiteY5-106" fmla="*/ 5322465 h 5335133"/>
              <a:gd name="connsiteX6-107" fmla="*/ 249833 w 5788084"/>
              <a:gd name="connsiteY6-108" fmla="*/ 3958122 h 5335133"/>
              <a:gd name="connsiteX7-109" fmla="*/ 162747 w 5788084"/>
              <a:gd name="connsiteY7-110" fmla="*/ 2274466 h 53351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93" y="connsiteY7-94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/>
            <a:endParaRPr kumimoji="1" lang="zh-CN" altLang="en-US" sz="1350" strike="noStrike" noProof="1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4145756" y="-480219"/>
            <a:ext cx="7145338" cy="8782050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-1" fmla="*/ 108839 w 5421067"/>
              <a:gd name="connsiteY0-2" fmla="*/ 2712298 h 5368412"/>
              <a:gd name="connsiteX1-3" fmla="*/ 732953 w 5421067"/>
              <a:gd name="connsiteY1-4" fmla="*/ 1043155 h 5368412"/>
              <a:gd name="connsiteX2-5" fmla="*/ 2764953 w 5421067"/>
              <a:gd name="connsiteY2-6" fmla="*/ 56184 h 5368412"/>
              <a:gd name="connsiteX3-7" fmla="*/ 5421067 w 5421067"/>
              <a:gd name="connsiteY3-8" fmla="*/ 2712298 h 5368412"/>
              <a:gd name="connsiteX4-9" fmla="*/ 2764953 w 5421067"/>
              <a:gd name="connsiteY4-10" fmla="*/ 5368412 h 5368412"/>
              <a:gd name="connsiteX5" fmla="*/ 108839 w 5421067"/>
              <a:gd name="connsiteY5" fmla="*/ 2712298 h 5368412"/>
              <a:gd name="connsiteX0-11" fmla="*/ 108839 w 5480256"/>
              <a:gd name="connsiteY0-12" fmla="*/ 2656720 h 5312834"/>
              <a:gd name="connsiteX1-13" fmla="*/ 732953 w 5480256"/>
              <a:gd name="connsiteY1-14" fmla="*/ 987577 h 5312834"/>
              <a:gd name="connsiteX2-15" fmla="*/ 2764953 w 5480256"/>
              <a:gd name="connsiteY2-16" fmla="*/ 606 h 5312834"/>
              <a:gd name="connsiteX3-17" fmla="*/ 4303469 w 5480256"/>
              <a:gd name="connsiteY3-18" fmla="*/ 871463 h 5312834"/>
              <a:gd name="connsiteX4-19" fmla="*/ 5421067 w 5480256"/>
              <a:gd name="connsiteY4-20" fmla="*/ 2656720 h 5312834"/>
              <a:gd name="connsiteX5-21" fmla="*/ 2764953 w 5480256"/>
              <a:gd name="connsiteY5-22" fmla="*/ 5312834 h 5312834"/>
              <a:gd name="connsiteX6" fmla="*/ 108839 w 5480256"/>
              <a:gd name="connsiteY6" fmla="*/ 2656720 h 5312834"/>
              <a:gd name="connsiteX0-23" fmla="*/ 108839 w 5544800"/>
              <a:gd name="connsiteY0-24" fmla="*/ 2666351 h 5322465"/>
              <a:gd name="connsiteX1-25" fmla="*/ 732953 w 5544800"/>
              <a:gd name="connsiteY1-26" fmla="*/ 997208 h 5322465"/>
              <a:gd name="connsiteX2-27" fmla="*/ 2764953 w 5544800"/>
              <a:gd name="connsiteY2-28" fmla="*/ 10237 h 5322465"/>
              <a:gd name="connsiteX3-29" fmla="*/ 4971126 w 5544800"/>
              <a:gd name="connsiteY3-30" fmla="*/ 619837 h 5322465"/>
              <a:gd name="connsiteX4-31" fmla="*/ 5421067 w 5544800"/>
              <a:gd name="connsiteY4-32" fmla="*/ 2666351 h 5322465"/>
              <a:gd name="connsiteX5-33" fmla="*/ 2764953 w 5544800"/>
              <a:gd name="connsiteY5-34" fmla="*/ 5322465 h 5322465"/>
              <a:gd name="connsiteX6-35" fmla="*/ 108839 w 5544800"/>
              <a:gd name="connsiteY6-36" fmla="*/ 2666351 h 5322465"/>
              <a:gd name="connsiteX0-37" fmla="*/ 108839 w 5237336"/>
              <a:gd name="connsiteY0-38" fmla="*/ 2666351 h 5322940"/>
              <a:gd name="connsiteX1-39" fmla="*/ 732953 w 5237336"/>
              <a:gd name="connsiteY1-40" fmla="*/ 997208 h 5322940"/>
              <a:gd name="connsiteX2-41" fmla="*/ 2764953 w 5237336"/>
              <a:gd name="connsiteY2-42" fmla="*/ 10237 h 5322940"/>
              <a:gd name="connsiteX3-43" fmla="*/ 4971126 w 5237336"/>
              <a:gd name="connsiteY3-44" fmla="*/ 619837 h 5322940"/>
              <a:gd name="connsiteX4-45" fmla="*/ 4927582 w 5237336"/>
              <a:gd name="connsiteY4-46" fmla="*/ 2869551 h 5322940"/>
              <a:gd name="connsiteX5-47" fmla="*/ 2764953 w 5237336"/>
              <a:gd name="connsiteY5-48" fmla="*/ 5322465 h 5322940"/>
              <a:gd name="connsiteX6-49" fmla="*/ 108839 w 5237336"/>
              <a:gd name="connsiteY6-50" fmla="*/ 2666351 h 5322940"/>
              <a:gd name="connsiteX0-51" fmla="*/ 108839 w 5705147"/>
              <a:gd name="connsiteY0-52" fmla="*/ 2666351 h 5325044"/>
              <a:gd name="connsiteX1-53" fmla="*/ 732953 w 5705147"/>
              <a:gd name="connsiteY1-54" fmla="*/ 997208 h 5325044"/>
              <a:gd name="connsiteX2-55" fmla="*/ 2764953 w 5705147"/>
              <a:gd name="connsiteY2-56" fmla="*/ 10237 h 5325044"/>
              <a:gd name="connsiteX3-57" fmla="*/ 4971126 w 5705147"/>
              <a:gd name="connsiteY3-58" fmla="*/ 619837 h 5325044"/>
              <a:gd name="connsiteX4-59" fmla="*/ 5609754 w 5705147"/>
              <a:gd name="connsiteY4-60" fmla="*/ 3116294 h 5325044"/>
              <a:gd name="connsiteX5-61" fmla="*/ 2764953 w 5705147"/>
              <a:gd name="connsiteY5-62" fmla="*/ 5322465 h 5325044"/>
              <a:gd name="connsiteX6-63" fmla="*/ 108839 w 5705147"/>
              <a:gd name="connsiteY6-64" fmla="*/ 2666351 h 5325044"/>
              <a:gd name="connsiteX0-65" fmla="*/ 49424 w 5645732"/>
              <a:gd name="connsiteY0-66" fmla="*/ 2666351 h 5343874"/>
              <a:gd name="connsiteX1-67" fmla="*/ 673538 w 5645732"/>
              <a:gd name="connsiteY1-68" fmla="*/ 997208 h 5343874"/>
              <a:gd name="connsiteX2-69" fmla="*/ 2705538 w 5645732"/>
              <a:gd name="connsiteY2-70" fmla="*/ 10237 h 5343874"/>
              <a:gd name="connsiteX3-71" fmla="*/ 4911711 w 5645732"/>
              <a:gd name="connsiteY3-72" fmla="*/ 619837 h 5343874"/>
              <a:gd name="connsiteX4-73" fmla="*/ 5550339 w 5645732"/>
              <a:gd name="connsiteY4-74" fmla="*/ 3116294 h 5343874"/>
              <a:gd name="connsiteX5-75" fmla="*/ 2705538 w 5645732"/>
              <a:gd name="connsiteY5-76" fmla="*/ 5322465 h 5343874"/>
              <a:gd name="connsiteX6-77" fmla="*/ 339710 w 5645732"/>
              <a:gd name="connsiteY6-78" fmla="*/ 4146808 h 5343874"/>
              <a:gd name="connsiteX7" fmla="*/ 49424 w 5645732"/>
              <a:gd name="connsiteY7" fmla="*/ 2666351 h 5343874"/>
              <a:gd name="connsiteX0-79" fmla="*/ 180841 w 5777149"/>
              <a:gd name="connsiteY0-80" fmla="*/ 2666351 h 5335133"/>
              <a:gd name="connsiteX1-81" fmla="*/ 804955 w 5777149"/>
              <a:gd name="connsiteY1-82" fmla="*/ 997208 h 5335133"/>
              <a:gd name="connsiteX2-83" fmla="*/ 2836955 w 5777149"/>
              <a:gd name="connsiteY2-84" fmla="*/ 10237 h 5335133"/>
              <a:gd name="connsiteX3-85" fmla="*/ 5043128 w 5777149"/>
              <a:gd name="connsiteY3-86" fmla="*/ 619837 h 5335133"/>
              <a:gd name="connsiteX4-87" fmla="*/ 5681756 w 5777149"/>
              <a:gd name="connsiteY4-88" fmla="*/ 3116294 h 5335133"/>
              <a:gd name="connsiteX5-89" fmla="*/ 2836955 w 5777149"/>
              <a:gd name="connsiteY5-90" fmla="*/ 5322465 h 5335133"/>
              <a:gd name="connsiteX6-91" fmla="*/ 238898 w 5777149"/>
              <a:gd name="connsiteY6-92" fmla="*/ 3958122 h 5335133"/>
              <a:gd name="connsiteX7-93" fmla="*/ 180841 w 5777149"/>
              <a:gd name="connsiteY7-94" fmla="*/ 2666351 h 5335133"/>
              <a:gd name="connsiteX0-95" fmla="*/ 162747 w 5788084"/>
              <a:gd name="connsiteY0-96" fmla="*/ 2274466 h 5335133"/>
              <a:gd name="connsiteX1-97" fmla="*/ 815890 w 5788084"/>
              <a:gd name="connsiteY1-98" fmla="*/ 997208 h 5335133"/>
              <a:gd name="connsiteX2-99" fmla="*/ 2847890 w 5788084"/>
              <a:gd name="connsiteY2-100" fmla="*/ 10237 h 5335133"/>
              <a:gd name="connsiteX3-101" fmla="*/ 5054063 w 5788084"/>
              <a:gd name="connsiteY3-102" fmla="*/ 619837 h 5335133"/>
              <a:gd name="connsiteX4-103" fmla="*/ 5692691 w 5788084"/>
              <a:gd name="connsiteY4-104" fmla="*/ 3116294 h 5335133"/>
              <a:gd name="connsiteX5-105" fmla="*/ 2847890 w 5788084"/>
              <a:gd name="connsiteY5-106" fmla="*/ 5322465 h 5335133"/>
              <a:gd name="connsiteX6-107" fmla="*/ 249833 w 5788084"/>
              <a:gd name="connsiteY6-108" fmla="*/ 3958122 h 5335133"/>
              <a:gd name="connsiteX7-109" fmla="*/ 162747 w 5788084"/>
              <a:gd name="connsiteY7-110" fmla="*/ 2274466 h 53351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93" y="connsiteY7-94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/>
            <a:endParaRPr kumimoji="1" lang="zh-CN" altLang="en-US" sz="1350" strike="noStrike" noProof="1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1717" y="258233"/>
            <a:ext cx="3977087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fontAlgn="auto"/>
            <a:r>
              <a:rPr kumimoji="1" lang="en-US" altLang="zh-CN" strike="noStrike" noProof="1" smtClean="0"/>
              <a:t>CLICK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HERE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TO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ADD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YOUR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TITLE</a:t>
            </a:r>
            <a:endParaRPr kumimoji="1" lang="zh-CN" alt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z="1350" strike="noStrike" noProof="1"/>
          </a:p>
        </p:txBody>
      </p:sp>
      <p:grpSp>
        <p:nvGrpSpPr>
          <p:cNvPr id="16387" name="组 3"/>
          <p:cNvGrpSpPr/>
          <p:nvPr userDrawn="1"/>
        </p:nvGrpSpPr>
        <p:grpSpPr>
          <a:xfrm rot="-352927">
            <a:off x="-1320800" y="-334962"/>
            <a:ext cx="14390688" cy="9077325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</p:grp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955355" y="258233"/>
            <a:ext cx="3977087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800" b="1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fontAlgn="auto"/>
            <a:r>
              <a:rPr kumimoji="1" lang="en-US" altLang="zh-CN" strike="noStrike" noProof="1" smtClean="0"/>
              <a:t>CLICK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HERE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TO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ADD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YOUR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TITLE</a:t>
            </a:r>
            <a:endParaRPr kumimoji="1" lang="zh-CN" altLang="en-US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z="1350" strike="noStrike" noProof="1"/>
          </a:p>
        </p:txBody>
      </p:sp>
      <p:grpSp>
        <p:nvGrpSpPr>
          <p:cNvPr id="17411" name="组 8"/>
          <p:cNvGrpSpPr/>
          <p:nvPr userDrawn="1"/>
        </p:nvGrpSpPr>
        <p:grpSpPr>
          <a:xfrm rot="-4500000" flipH="1">
            <a:off x="-1482725" y="-2646362"/>
            <a:ext cx="9728200" cy="15178087"/>
            <a:chOff x="-3533241" y="-1493421"/>
            <a:chExt cx="10611835" cy="9526783"/>
          </a:xfrm>
        </p:grpSpPr>
        <p:sp>
          <p:nvSpPr>
            <p:cNvPr id="10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  <p:sp>
          <p:nvSpPr>
            <p:cNvPr id="11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</p:grp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1717" y="258233"/>
            <a:ext cx="3977087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fontAlgn="auto"/>
            <a:r>
              <a:rPr kumimoji="1" lang="en-US" altLang="zh-CN" strike="noStrike" noProof="1" smtClean="0"/>
              <a:t>CLICK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HERE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TO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ADD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YOUR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TITLE</a:t>
            </a:r>
            <a:endParaRPr kumimoji="1" lang="zh-CN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  <a:alpha val="80000"/>
                </a:schemeClr>
              </a:gs>
              <a:gs pos="0">
                <a:schemeClr val="accent3">
                  <a:lumMod val="75000"/>
                  <a:alpha val="80000"/>
                </a:schemeClr>
              </a:gs>
              <a:gs pos="72000">
                <a:schemeClr val="accent2">
                  <a:lumMod val="75000"/>
                  <a:alpha val="8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z="1350" strike="noStrike" noProof="1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1717" y="258233"/>
            <a:ext cx="3977087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fontAlgn="auto"/>
            <a:r>
              <a:rPr kumimoji="1" lang="en-US" altLang="zh-CN" strike="noStrike" noProof="1" smtClean="0"/>
              <a:t>CLICK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HERE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TO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ADD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YOUR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TITLE</a:t>
            </a:r>
            <a:endParaRPr kumimoji="1" lang="zh-CN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rgbClr val="1E8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182688"/>
            <a:ext cx="9144000" cy="5675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 fontAlgn="auto"/>
            <a:endParaRPr kumimoji="1" lang="zh-CN" altLang="en-US" sz="1350" strike="noStrike" noProof="1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1717" y="258233"/>
            <a:ext cx="3977087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fontAlgn="auto"/>
            <a:r>
              <a:rPr kumimoji="1" lang="en-US" altLang="zh-CN" strike="noStrike" noProof="1" smtClean="0"/>
              <a:t>CLICK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HERE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TO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ADD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YOUR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TITLE</a:t>
            </a:r>
            <a:endParaRPr kumimoji="1" lang="zh-CN" alt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rgbClr val="4355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182688"/>
            <a:ext cx="9144000" cy="5675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 fontAlgn="auto"/>
            <a:endParaRPr kumimoji="1" lang="zh-CN" altLang="en-US" sz="1350" strike="noStrike" noProof="1"/>
          </a:p>
        </p:txBody>
      </p:sp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1717" y="258233"/>
            <a:ext cx="3977087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fontAlgn="auto"/>
            <a:r>
              <a:rPr kumimoji="1" lang="en-US" altLang="zh-CN" strike="noStrike" noProof="1" smtClean="0"/>
              <a:t>CLICK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HERE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TO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ADD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YOUR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TITLE</a:t>
            </a:r>
            <a:endParaRPr kumimoji="1"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2018/10/20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182688"/>
            <a:ext cx="9144000" cy="5675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 fontAlgn="auto"/>
            <a:endParaRPr kumimoji="1" lang="zh-CN" altLang="en-US" sz="1350" strike="noStrike" noProof="1"/>
          </a:p>
        </p:txBody>
      </p:sp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1717" y="258233"/>
            <a:ext cx="3977087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fontAlgn="auto"/>
            <a:r>
              <a:rPr kumimoji="1" lang="en-US" altLang="zh-CN" strike="noStrike" noProof="1" smtClean="0"/>
              <a:t>CLICK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HERE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TO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ADD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YOUR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TITLE</a:t>
            </a:r>
            <a:endParaRPr kumimoji="1" lang="zh-CN" altLang="en-US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z="1350" strike="noStrike" noProof="1"/>
          </a:p>
        </p:txBody>
      </p:sp>
      <p:grpSp>
        <p:nvGrpSpPr>
          <p:cNvPr id="22531" name="组 3"/>
          <p:cNvGrpSpPr/>
          <p:nvPr userDrawn="1"/>
        </p:nvGrpSpPr>
        <p:grpSpPr>
          <a:xfrm rot="-352927">
            <a:off x="-1320800" y="-334962"/>
            <a:ext cx="14390688" cy="9077325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</p:grp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955355" y="258233"/>
            <a:ext cx="3977087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800" b="1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fontAlgn="auto"/>
            <a:r>
              <a:rPr kumimoji="1" lang="en-US" altLang="zh-CN" strike="noStrike" noProof="1" smtClean="0"/>
              <a:t>CLICK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HERE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TO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ADD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YOUR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TITLE</a:t>
            </a:r>
            <a:endParaRPr kumimoji="1" lang="zh-CN" altLang="en-US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z="1350" strike="noStrike" noProof="1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3800475" y="-247650"/>
            <a:ext cx="7145338" cy="8780463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-1" fmla="*/ 108839 w 5421067"/>
              <a:gd name="connsiteY0-2" fmla="*/ 2712298 h 5368412"/>
              <a:gd name="connsiteX1-3" fmla="*/ 732953 w 5421067"/>
              <a:gd name="connsiteY1-4" fmla="*/ 1043155 h 5368412"/>
              <a:gd name="connsiteX2-5" fmla="*/ 2764953 w 5421067"/>
              <a:gd name="connsiteY2-6" fmla="*/ 56184 h 5368412"/>
              <a:gd name="connsiteX3-7" fmla="*/ 5421067 w 5421067"/>
              <a:gd name="connsiteY3-8" fmla="*/ 2712298 h 5368412"/>
              <a:gd name="connsiteX4-9" fmla="*/ 2764953 w 5421067"/>
              <a:gd name="connsiteY4-10" fmla="*/ 5368412 h 5368412"/>
              <a:gd name="connsiteX5" fmla="*/ 108839 w 5421067"/>
              <a:gd name="connsiteY5" fmla="*/ 2712298 h 5368412"/>
              <a:gd name="connsiteX0-11" fmla="*/ 108839 w 5480256"/>
              <a:gd name="connsiteY0-12" fmla="*/ 2656720 h 5312834"/>
              <a:gd name="connsiteX1-13" fmla="*/ 732953 w 5480256"/>
              <a:gd name="connsiteY1-14" fmla="*/ 987577 h 5312834"/>
              <a:gd name="connsiteX2-15" fmla="*/ 2764953 w 5480256"/>
              <a:gd name="connsiteY2-16" fmla="*/ 606 h 5312834"/>
              <a:gd name="connsiteX3-17" fmla="*/ 4303469 w 5480256"/>
              <a:gd name="connsiteY3-18" fmla="*/ 871463 h 5312834"/>
              <a:gd name="connsiteX4-19" fmla="*/ 5421067 w 5480256"/>
              <a:gd name="connsiteY4-20" fmla="*/ 2656720 h 5312834"/>
              <a:gd name="connsiteX5-21" fmla="*/ 2764953 w 5480256"/>
              <a:gd name="connsiteY5-22" fmla="*/ 5312834 h 5312834"/>
              <a:gd name="connsiteX6" fmla="*/ 108839 w 5480256"/>
              <a:gd name="connsiteY6" fmla="*/ 2656720 h 5312834"/>
              <a:gd name="connsiteX0-23" fmla="*/ 108839 w 5544800"/>
              <a:gd name="connsiteY0-24" fmla="*/ 2666351 h 5322465"/>
              <a:gd name="connsiteX1-25" fmla="*/ 732953 w 5544800"/>
              <a:gd name="connsiteY1-26" fmla="*/ 997208 h 5322465"/>
              <a:gd name="connsiteX2-27" fmla="*/ 2764953 w 5544800"/>
              <a:gd name="connsiteY2-28" fmla="*/ 10237 h 5322465"/>
              <a:gd name="connsiteX3-29" fmla="*/ 4971126 w 5544800"/>
              <a:gd name="connsiteY3-30" fmla="*/ 619837 h 5322465"/>
              <a:gd name="connsiteX4-31" fmla="*/ 5421067 w 5544800"/>
              <a:gd name="connsiteY4-32" fmla="*/ 2666351 h 5322465"/>
              <a:gd name="connsiteX5-33" fmla="*/ 2764953 w 5544800"/>
              <a:gd name="connsiteY5-34" fmla="*/ 5322465 h 5322465"/>
              <a:gd name="connsiteX6-35" fmla="*/ 108839 w 5544800"/>
              <a:gd name="connsiteY6-36" fmla="*/ 2666351 h 5322465"/>
              <a:gd name="connsiteX0-37" fmla="*/ 108839 w 5237336"/>
              <a:gd name="connsiteY0-38" fmla="*/ 2666351 h 5322940"/>
              <a:gd name="connsiteX1-39" fmla="*/ 732953 w 5237336"/>
              <a:gd name="connsiteY1-40" fmla="*/ 997208 h 5322940"/>
              <a:gd name="connsiteX2-41" fmla="*/ 2764953 w 5237336"/>
              <a:gd name="connsiteY2-42" fmla="*/ 10237 h 5322940"/>
              <a:gd name="connsiteX3-43" fmla="*/ 4971126 w 5237336"/>
              <a:gd name="connsiteY3-44" fmla="*/ 619837 h 5322940"/>
              <a:gd name="connsiteX4-45" fmla="*/ 4927582 w 5237336"/>
              <a:gd name="connsiteY4-46" fmla="*/ 2869551 h 5322940"/>
              <a:gd name="connsiteX5-47" fmla="*/ 2764953 w 5237336"/>
              <a:gd name="connsiteY5-48" fmla="*/ 5322465 h 5322940"/>
              <a:gd name="connsiteX6-49" fmla="*/ 108839 w 5237336"/>
              <a:gd name="connsiteY6-50" fmla="*/ 2666351 h 5322940"/>
              <a:gd name="connsiteX0-51" fmla="*/ 108839 w 5705147"/>
              <a:gd name="connsiteY0-52" fmla="*/ 2666351 h 5325044"/>
              <a:gd name="connsiteX1-53" fmla="*/ 732953 w 5705147"/>
              <a:gd name="connsiteY1-54" fmla="*/ 997208 h 5325044"/>
              <a:gd name="connsiteX2-55" fmla="*/ 2764953 w 5705147"/>
              <a:gd name="connsiteY2-56" fmla="*/ 10237 h 5325044"/>
              <a:gd name="connsiteX3-57" fmla="*/ 4971126 w 5705147"/>
              <a:gd name="connsiteY3-58" fmla="*/ 619837 h 5325044"/>
              <a:gd name="connsiteX4-59" fmla="*/ 5609754 w 5705147"/>
              <a:gd name="connsiteY4-60" fmla="*/ 3116294 h 5325044"/>
              <a:gd name="connsiteX5-61" fmla="*/ 2764953 w 5705147"/>
              <a:gd name="connsiteY5-62" fmla="*/ 5322465 h 5325044"/>
              <a:gd name="connsiteX6-63" fmla="*/ 108839 w 5705147"/>
              <a:gd name="connsiteY6-64" fmla="*/ 2666351 h 5325044"/>
              <a:gd name="connsiteX0-65" fmla="*/ 49424 w 5645732"/>
              <a:gd name="connsiteY0-66" fmla="*/ 2666351 h 5343874"/>
              <a:gd name="connsiteX1-67" fmla="*/ 673538 w 5645732"/>
              <a:gd name="connsiteY1-68" fmla="*/ 997208 h 5343874"/>
              <a:gd name="connsiteX2-69" fmla="*/ 2705538 w 5645732"/>
              <a:gd name="connsiteY2-70" fmla="*/ 10237 h 5343874"/>
              <a:gd name="connsiteX3-71" fmla="*/ 4911711 w 5645732"/>
              <a:gd name="connsiteY3-72" fmla="*/ 619837 h 5343874"/>
              <a:gd name="connsiteX4-73" fmla="*/ 5550339 w 5645732"/>
              <a:gd name="connsiteY4-74" fmla="*/ 3116294 h 5343874"/>
              <a:gd name="connsiteX5-75" fmla="*/ 2705538 w 5645732"/>
              <a:gd name="connsiteY5-76" fmla="*/ 5322465 h 5343874"/>
              <a:gd name="connsiteX6-77" fmla="*/ 339710 w 5645732"/>
              <a:gd name="connsiteY6-78" fmla="*/ 4146808 h 5343874"/>
              <a:gd name="connsiteX7" fmla="*/ 49424 w 5645732"/>
              <a:gd name="connsiteY7" fmla="*/ 2666351 h 5343874"/>
              <a:gd name="connsiteX0-79" fmla="*/ 180841 w 5777149"/>
              <a:gd name="connsiteY0-80" fmla="*/ 2666351 h 5335133"/>
              <a:gd name="connsiteX1-81" fmla="*/ 804955 w 5777149"/>
              <a:gd name="connsiteY1-82" fmla="*/ 997208 h 5335133"/>
              <a:gd name="connsiteX2-83" fmla="*/ 2836955 w 5777149"/>
              <a:gd name="connsiteY2-84" fmla="*/ 10237 h 5335133"/>
              <a:gd name="connsiteX3-85" fmla="*/ 5043128 w 5777149"/>
              <a:gd name="connsiteY3-86" fmla="*/ 619837 h 5335133"/>
              <a:gd name="connsiteX4-87" fmla="*/ 5681756 w 5777149"/>
              <a:gd name="connsiteY4-88" fmla="*/ 3116294 h 5335133"/>
              <a:gd name="connsiteX5-89" fmla="*/ 2836955 w 5777149"/>
              <a:gd name="connsiteY5-90" fmla="*/ 5322465 h 5335133"/>
              <a:gd name="connsiteX6-91" fmla="*/ 238898 w 5777149"/>
              <a:gd name="connsiteY6-92" fmla="*/ 3958122 h 5335133"/>
              <a:gd name="connsiteX7-93" fmla="*/ 180841 w 5777149"/>
              <a:gd name="connsiteY7-94" fmla="*/ 2666351 h 5335133"/>
              <a:gd name="connsiteX0-95" fmla="*/ 162747 w 5788084"/>
              <a:gd name="connsiteY0-96" fmla="*/ 2274466 h 5335133"/>
              <a:gd name="connsiteX1-97" fmla="*/ 815890 w 5788084"/>
              <a:gd name="connsiteY1-98" fmla="*/ 997208 h 5335133"/>
              <a:gd name="connsiteX2-99" fmla="*/ 2847890 w 5788084"/>
              <a:gd name="connsiteY2-100" fmla="*/ 10237 h 5335133"/>
              <a:gd name="connsiteX3-101" fmla="*/ 5054063 w 5788084"/>
              <a:gd name="connsiteY3-102" fmla="*/ 619837 h 5335133"/>
              <a:gd name="connsiteX4-103" fmla="*/ 5692691 w 5788084"/>
              <a:gd name="connsiteY4-104" fmla="*/ 3116294 h 5335133"/>
              <a:gd name="connsiteX5-105" fmla="*/ 2847890 w 5788084"/>
              <a:gd name="connsiteY5-106" fmla="*/ 5322465 h 5335133"/>
              <a:gd name="connsiteX6-107" fmla="*/ 249833 w 5788084"/>
              <a:gd name="connsiteY6-108" fmla="*/ 3958122 h 5335133"/>
              <a:gd name="connsiteX7-109" fmla="*/ 162747 w 5788084"/>
              <a:gd name="connsiteY7-110" fmla="*/ 2274466 h 53351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93" y="connsiteY7-94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/>
            <a:endParaRPr kumimoji="1" lang="zh-CN" altLang="en-US" sz="1350" strike="noStrike" noProof="1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4145756" y="-480219"/>
            <a:ext cx="7145338" cy="8782050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-1" fmla="*/ 108839 w 5421067"/>
              <a:gd name="connsiteY0-2" fmla="*/ 2712298 h 5368412"/>
              <a:gd name="connsiteX1-3" fmla="*/ 732953 w 5421067"/>
              <a:gd name="connsiteY1-4" fmla="*/ 1043155 h 5368412"/>
              <a:gd name="connsiteX2-5" fmla="*/ 2764953 w 5421067"/>
              <a:gd name="connsiteY2-6" fmla="*/ 56184 h 5368412"/>
              <a:gd name="connsiteX3-7" fmla="*/ 5421067 w 5421067"/>
              <a:gd name="connsiteY3-8" fmla="*/ 2712298 h 5368412"/>
              <a:gd name="connsiteX4-9" fmla="*/ 2764953 w 5421067"/>
              <a:gd name="connsiteY4-10" fmla="*/ 5368412 h 5368412"/>
              <a:gd name="connsiteX5" fmla="*/ 108839 w 5421067"/>
              <a:gd name="connsiteY5" fmla="*/ 2712298 h 5368412"/>
              <a:gd name="connsiteX0-11" fmla="*/ 108839 w 5480256"/>
              <a:gd name="connsiteY0-12" fmla="*/ 2656720 h 5312834"/>
              <a:gd name="connsiteX1-13" fmla="*/ 732953 w 5480256"/>
              <a:gd name="connsiteY1-14" fmla="*/ 987577 h 5312834"/>
              <a:gd name="connsiteX2-15" fmla="*/ 2764953 w 5480256"/>
              <a:gd name="connsiteY2-16" fmla="*/ 606 h 5312834"/>
              <a:gd name="connsiteX3-17" fmla="*/ 4303469 w 5480256"/>
              <a:gd name="connsiteY3-18" fmla="*/ 871463 h 5312834"/>
              <a:gd name="connsiteX4-19" fmla="*/ 5421067 w 5480256"/>
              <a:gd name="connsiteY4-20" fmla="*/ 2656720 h 5312834"/>
              <a:gd name="connsiteX5-21" fmla="*/ 2764953 w 5480256"/>
              <a:gd name="connsiteY5-22" fmla="*/ 5312834 h 5312834"/>
              <a:gd name="connsiteX6" fmla="*/ 108839 w 5480256"/>
              <a:gd name="connsiteY6" fmla="*/ 2656720 h 5312834"/>
              <a:gd name="connsiteX0-23" fmla="*/ 108839 w 5544800"/>
              <a:gd name="connsiteY0-24" fmla="*/ 2666351 h 5322465"/>
              <a:gd name="connsiteX1-25" fmla="*/ 732953 w 5544800"/>
              <a:gd name="connsiteY1-26" fmla="*/ 997208 h 5322465"/>
              <a:gd name="connsiteX2-27" fmla="*/ 2764953 w 5544800"/>
              <a:gd name="connsiteY2-28" fmla="*/ 10237 h 5322465"/>
              <a:gd name="connsiteX3-29" fmla="*/ 4971126 w 5544800"/>
              <a:gd name="connsiteY3-30" fmla="*/ 619837 h 5322465"/>
              <a:gd name="connsiteX4-31" fmla="*/ 5421067 w 5544800"/>
              <a:gd name="connsiteY4-32" fmla="*/ 2666351 h 5322465"/>
              <a:gd name="connsiteX5-33" fmla="*/ 2764953 w 5544800"/>
              <a:gd name="connsiteY5-34" fmla="*/ 5322465 h 5322465"/>
              <a:gd name="connsiteX6-35" fmla="*/ 108839 w 5544800"/>
              <a:gd name="connsiteY6-36" fmla="*/ 2666351 h 5322465"/>
              <a:gd name="connsiteX0-37" fmla="*/ 108839 w 5237336"/>
              <a:gd name="connsiteY0-38" fmla="*/ 2666351 h 5322940"/>
              <a:gd name="connsiteX1-39" fmla="*/ 732953 w 5237336"/>
              <a:gd name="connsiteY1-40" fmla="*/ 997208 h 5322940"/>
              <a:gd name="connsiteX2-41" fmla="*/ 2764953 w 5237336"/>
              <a:gd name="connsiteY2-42" fmla="*/ 10237 h 5322940"/>
              <a:gd name="connsiteX3-43" fmla="*/ 4971126 w 5237336"/>
              <a:gd name="connsiteY3-44" fmla="*/ 619837 h 5322940"/>
              <a:gd name="connsiteX4-45" fmla="*/ 4927582 w 5237336"/>
              <a:gd name="connsiteY4-46" fmla="*/ 2869551 h 5322940"/>
              <a:gd name="connsiteX5-47" fmla="*/ 2764953 w 5237336"/>
              <a:gd name="connsiteY5-48" fmla="*/ 5322465 h 5322940"/>
              <a:gd name="connsiteX6-49" fmla="*/ 108839 w 5237336"/>
              <a:gd name="connsiteY6-50" fmla="*/ 2666351 h 5322940"/>
              <a:gd name="connsiteX0-51" fmla="*/ 108839 w 5705147"/>
              <a:gd name="connsiteY0-52" fmla="*/ 2666351 h 5325044"/>
              <a:gd name="connsiteX1-53" fmla="*/ 732953 w 5705147"/>
              <a:gd name="connsiteY1-54" fmla="*/ 997208 h 5325044"/>
              <a:gd name="connsiteX2-55" fmla="*/ 2764953 w 5705147"/>
              <a:gd name="connsiteY2-56" fmla="*/ 10237 h 5325044"/>
              <a:gd name="connsiteX3-57" fmla="*/ 4971126 w 5705147"/>
              <a:gd name="connsiteY3-58" fmla="*/ 619837 h 5325044"/>
              <a:gd name="connsiteX4-59" fmla="*/ 5609754 w 5705147"/>
              <a:gd name="connsiteY4-60" fmla="*/ 3116294 h 5325044"/>
              <a:gd name="connsiteX5-61" fmla="*/ 2764953 w 5705147"/>
              <a:gd name="connsiteY5-62" fmla="*/ 5322465 h 5325044"/>
              <a:gd name="connsiteX6-63" fmla="*/ 108839 w 5705147"/>
              <a:gd name="connsiteY6-64" fmla="*/ 2666351 h 5325044"/>
              <a:gd name="connsiteX0-65" fmla="*/ 49424 w 5645732"/>
              <a:gd name="connsiteY0-66" fmla="*/ 2666351 h 5343874"/>
              <a:gd name="connsiteX1-67" fmla="*/ 673538 w 5645732"/>
              <a:gd name="connsiteY1-68" fmla="*/ 997208 h 5343874"/>
              <a:gd name="connsiteX2-69" fmla="*/ 2705538 w 5645732"/>
              <a:gd name="connsiteY2-70" fmla="*/ 10237 h 5343874"/>
              <a:gd name="connsiteX3-71" fmla="*/ 4911711 w 5645732"/>
              <a:gd name="connsiteY3-72" fmla="*/ 619837 h 5343874"/>
              <a:gd name="connsiteX4-73" fmla="*/ 5550339 w 5645732"/>
              <a:gd name="connsiteY4-74" fmla="*/ 3116294 h 5343874"/>
              <a:gd name="connsiteX5-75" fmla="*/ 2705538 w 5645732"/>
              <a:gd name="connsiteY5-76" fmla="*/ 5322465 h 5343874"/>
              <a:gd name="connsiteX6-77" fmla="*/ 339710 w 5645732"/>
              <a:gd name="connsiteY6-78" fmla="*/ 4146808 h 5343874"/>
              <a:gd name="connsiteX7" fmla="*/ 49424 w 5645732"/>
              <a:gd name="connsiteY7" fmla="*/ 2666351 h 5343874"/>
              <a:gd name="connsiteX0-79" fmla="*/ 180841 w 5777149"/>
              <a:gd name="connsiteY0-80" fmla="*/ 2666351 h 5335133"/>
              <a:gd name="connsiteX1-81" fmla="*/ 804955 w 5777149"/>
              <a:gd name="connsiteY1-82" fmla="*/ 997208 h 5335133"/>
              <a:gd name="connsiteX2-83" fmla="*/ 2836955 w 5777149"/>
              <a:gd name="connsiteY2-84" fmla="*/ 10237 h 5335133"/>
              <a:gd name="connsiteX3-85" fmla="*/ 5043128 w 5777149"/>
              <a:gd name="connsiteY3-86" fmla="*/ 619837 h 5335133"/>
              <a:gd name="connsiteX4-87" fmla="*/ 5681756 w 5777149"/>
              <a:gd name="connsiteY4-88" fmla="*/ 3116294 h 5335133"/>
              <a:gd name="connsiteX5-89" fmla="*/ 2836955 w 5777149"/>
              <a:gd name="connsiteY5-90" fmla="*/ 5322465 h 5335133"/>
              <a:gd name="connsiteX6-91" fmla="*/ 238898 w 5777149"/>
              <a:gd name="connsiteY6-92" fmla="*/ 3958122 h 5335133"/>
              <a:gd name="connsiteX7-93" fmla="*/ 180841 w 5777149"/>
              <a:gd name="connsiteY7-94" fmla="*/ 2666351 h 5335133"/>
              <a:gd name="connsiteX0-95" fmla="*/ 162747 w 5788084"/>
              <a:gd name="connsiteY0-96" fmla="*/ 2274466 h 5335133"/>
              <a:gd name="connsiteX1-97" fmla="*/ 815890 w 5788084"/>
              <a:gd name="connsiteY1-98" fmla="*/ 997208 h 5335133"/>
              <a:gd name="connsiteX2-99" fmla="*/ 2847890 w 5788084"/>
              <a:gd name="connsiteY2-100" fmla="*/ 10237 h 5335133"/>
              <a:gd name="connsiteX3-101" fmla="*/ 5054063 w 5788084"/>
              <a:gd name="connsiteY3-102" fmla="*/ 619837 h 5335133"/>
              <a:gd name="connsiteX4-103" fmla="*/ 5692691 w 5788084"/>
              <a:gd name="connsiteY4-104" fmla="*/ 3116294 h 5335133"/>
              <a:gd name="connsiteX5-105" fmla="*/ 2847890 w 5788084"/>
              <a:gd name="connsiteY5-106" fmla="*/ 5322465 h 5335133"/>
              <a:gd name="connsiteX6-107" fmla="*/ 249833 w 5788084"/>
              <a:gd name="connsiteY6-108" fmla="*/ 3958122 h 5335133"/>
              <a:gd name="connsiteX7-109" fmla="*/ 162747 w 5788084"/>
              <a:gd name="connsiteY7-110" fmla="*/ 2274466 h 53351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93" y="connsiteY7-94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/>
            <a:endParaRPr kumimoji="1" lang="zh-CN" altLang="en-US" sz="1350" strike="noStrike" noProof="1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1717" y="258233"/>
            <a:ext cx="3977087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fontAlgn="auto"/>
            <a:r>
              <a:rPr kumimoji="1" lang="en-US" altLang="zh-CN" strike="noStrike" noProof="1" smtClean="0"/>
              <a:t>CLICK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HERE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TO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ADD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YOUR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TITLE</a:t>
            </a:r>
            <a:endParaRPr kumimoji="1" lang="zh-CN" altLang="en-US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1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182688"/>
            <a:ext cx="9144000" cy="5675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 fontAlgn="auto"/>
            <a:endParaRPr kumimoji="1" lang="zh-CN" altLang="en-US" sz="1350" strike="noStrike" noProof="1"/>
          </a:p>
        </p:txBody>
      </p:sp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1717" y="258233"/>
            <a:ext cx="3977087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fontAlgn="auto"/>
            <a:r>
              <a:rPr kumimoji="1" lang="en-US" altLang="zh-CN" strike="noStrike" noProof="1" smtClean="0"/>
              <a:t>CLICK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HERE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TO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ADD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YOUR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TITLE</a:t>
            </a:r>
            <a:endParaRPr kumimoji="1" lang="zh-CN" altLang="en-US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 fontAlgn="auto"/>
            <a:fld id="{A39F1C73-6920-4190-8F76-1A0FE52E9A1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2018/10/20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pPr fontAlgn="auto"/>
            <a:fld id="{36C443CB-CBD7-4A8A-9BAA-27A79AA954D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2018/10/20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2018/10/20</a:t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2018/10/20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2018/10/20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2018/10/20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2018/10/20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 indent="-228600"/>
            <a:r>
              <a:rPr lang="zh-CN" altLang="en-US"/>
              <a:t>单击此处编辑母版文本样式</a:t>
            </a:r>
          </a:p>
          <a:p>
            <a:pPr lvl="1" indent="-22860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2018/10/20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2862" y="2070100"/>
            <a:ext cx="9229725" cy="26955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350" strike="noStrike" noProof="1"/>
          </a:p>
        </p:txBody>
      </p:sp>
      <p:sp>
        <p:nvSpPr>
          <p:cNvPr id="3" name="文本框 2"/>
          <p:cNvSpPr txBox="1"/>
          <p:nvPr/>
        </p:nvSpPr>
        <p:spPr>
          <a:xfrm>
            <a:off x="2143282" y="2501554"/>
            <a:ext cx="485902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/>
            <a:r>
              <a:rPr kumimoji="1" lang="zh-CN" altLang="en-US" sz="405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关键词提取大赛答辩</a:t>
            </a:r>
          </a:p>
        </p:txBody>
      </p:sp>
      <p:sp>
        <p:nvSpPr>
          <p:cNvPr id="27651" name="文本框 3"/>
          <p:cNvSpPr txBox="1"/>
          <p:nvPr/>
        </p:nvSpPr>
        <p:spPr>
          <a:xfrm>
            <a:off x="3484761" y="4263981"/>
            <a:ext cx="2174479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东南大学： 陈垚鑫</a:t>
            </a:r>
            <a:endParaRPr lang="en-US" altLang="zh-CN" dirty="0" smtClean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2" name="文本框 12"/>
          <p:cNvSpPr txBox="1"/>
          <p:nvPr/>
        </p:nvSpPr>
        <p:spPr>
          <a:xfrm>
            <a:off x="228600" y="647700"/>
            <a:ext cx="2463800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dirty="0">
                <a:solidFill>
                  <a:srgbClr val="0553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神策</a:t>
            </a:r>
            <a:r>
              <a:rPr lang="zh-CN" altLang="en-US" sz="3200" dirty="0" smtClean="0">
                <a:solidFill>
                  <a:srgbClr val="0553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</a:t>
            </a:r>
            <a:endParaRPr lang="zh-CN" altLang="en-US" sz="3200" dirty="0">
              <a:solidFill>
                <a:srgbClr val="0553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AutoShape 3"/>
          <p:cNvSpPr>
            <a:spLocks noChangeAspect="1" noChangeArrowheads="1" noTextEdit="1"/>
          </p:cNvSpPr>
          <p:nvPr/>
        </p:nvSpPr>
        <p:spPr bwMode="auto">
          <a:xfrm>
            <a:off x="2141538" y="6345238"/>
            <a:ext cx="2676525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fontAlgn="auto"/>
            <a:endParaRPr lang="zh-CN" altLang="en-US" sz="1350" strike="noStrike" noProof="1"/>
          </a:p>
        </p:txBody>
      </p:sp>
      <p:sp>
        <p:nvSpPr>
          <p:cNvPr id="32" name="Freeform 5"/>
          <p:cNvSpPr>
            <a:spLocks noEditPoints="1"/>
          </p:cNvSpPr>
          <p:nvPr/>
        </p:nvSpPr>
        <p:spPr bwMode="auto">
          <a:xfrm>
            <a:off x="7126288" y="4765675"/>
            <a:ext cx="1800225" cy="1412875"/>
          </a:xfrm>
          <a:custGeom>
            <a:avLst/>
            <a:gdLst>
              <a:gd name="T0" fmla="*/ 534 w 2878"/>
              <a:gd name="T1" fmla="*/ 1131 h 2253"/>
              <a:gd name="T2" fmla="*/ 534 w 2878"/>
              <a:gd name="T3" fmla="*/ 1973 h 2253"/>
              <a:gd name="T4" fmla="*/ 1439 w 2878"/>
              <a:gd name="T5" fmla="*/ 2253 h 2253"/>
              <a:gd name="T6" fmla="*/ 2344 w 2878"/>
              <a:gd name="T7" fmla="*/ 1973 h 2253"/>
              <a:gd name="T8" fmla="*/ 2344 w 2878"/>
              <a:gd name="T9" fmla="*/ 1131 h 2253"/>
              <a:gd name="T10" fmla="*/ 1439 w 2878"/>
              <a:gd name="T11" fmla="*/ 1611 h 2253"/>
              <a:gd name="T12" fmla="*/ 534 w 2878"/>
              <a:gd name="T13" fmla="*/ 1131 h 2253"/>
              <a:gd name="T14" fmla="*/ 2706 w 2878"/>
              <a:gd name="T15" fmla="*/ 1195 h 2253"/>
              <a:gd name="T16" fmla="*/ 2706 w 2878"/>
              <a:gd name="T17" fmla="*/ 805 h 2253"/>
              <a:gd name="T18" fmla="*/ 2878 w 2878"/>
              <a:gd name="T19" fmla="*/ 724 h 2253"/>
              <a:gd name="T20" fmla="*/ 1439 w 2878"/>
              <a:gd name="T21" fmla="*/ 0 h 2253"/>
              <a:gd name="T22" fmla="*/ 0 w 2878"/>
              <a:gd name="T23" fmla="*/ 715 h 2253"/>
              <a:gd name="T24" fmla="*/ 1439 w 2878"/>
              <a:gd name="T25" fmla="*/ 1430 h 2253"/>
              <a:gd name="T26" fmla="*/ 2525 w 2878"/>
              <a:gd name="T27" fmla="*/ 887 h 2253"/>
              <a:gd name="T28" fmla="*/ 2525 w 2878"/>
              <a:gd name="T29" fmla="*/ 1185 h 2253"/>
              <a:gd name="T30" fmla="*/ 2434 w 2878"/>
              <a:gd name="T31" fmla="*/ 1339 h 2253"/>
              <a:gd name="T32" fmla="*/ 2615 w 2878"/>
              <a:gd name="T33" fmla="*/ 1520 h 2253"/>
              <a:gd name="T34" fmla="*/ 2796 w 2878"/>
              <a:gd name="T35" fmla="*/ 1339 h 2253"/>
              <a:gd name="T36" fmla="*/ 2706 w 2878"/>
              <a:gd name="T37" fmla="*/ 1195 h 2253"/>
              <a:gd name="T38" fmla="*/ 2706 w 2878"/>
              <a:gd name="T39" fmla="*/ 1195 h 2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78" h="2253">
                <a:moveTo>
                  <a:pt x="534" y="1131"/>
                </a:moveTo>
                <a:cubicBezTo>
                  <a:pt x="534" y="1973"/>
                  <a:pt x="534" y="1973"/>
                  <a:pt x="534" y="1973"/>
                </a:cubicBezTo>
                <a:cubicBezTo>
                  <a:pt x="778" y="2145"/>
                  <a:pt x="1095" y="2253"/>
                  <a:pt x="1439" y="2253"/>
                </a:cubicBezTo>
                <a:cubicBezTo>
                  <a:pt x="1783" y="2253"/>
                  <a:pt x="2100" y="2145"/>
                  <a:pt x="2344" y="1973"/>
                </a:cubicBezTo>
                <a:cubicBezTo>
                  <a:pt x="2344" y="1131"/>
                  <a:pt x="2344" y="1131"/>
                  <a:pt x="2344" y="1131"/>
                </a:cubicBezTo>
                <a:cubicBezTo>
                  <a:pt x="1439" y="1611"/>
                  <a:pt x="1439" y="1611"/>
                  <a:pt x="1439" y="1611"/>
                </a:cubicBezTo>
                <a:cubicBezTo>
                  <a:pt x="534" y="1131"/>
                  <a:pt x="534" y="1131"/>
                  <a:pt x="534" y="1131"/>
                </a:cubicBezTo>
                <a:close/>
                <a:moveTo>
                  <a:pt x="2706" y="1195"/>
                </a:moveTo>
                <a:cubicBezTo>
                  <a:pt x="2706" y="805"/>
                  <a:pt x="2706" y="805"/>
                  <a:pt x="2706" y="805"/>
                </a:cubicBezTo>
                <a:cubicBezTo>
                  <a:pt x="2878" y="724"/>
                  <a:pt x="2878" y="724"/>
                  <a:pt x="2878" y="724"/>
                </a:cubicBezTo>
                <a:cubicBezTo>
                  <a:pt x="1439" y="0"/>
                  <a:pt x="1439" y="0"/>
                  <a:pt x="1439" y="0"/>
                </a:cubicBezTo>
                <a:cubicBezTo>
                  <a:pt x="0" y="715"/>
                  <a:pt x="0" y="715"/>
                  <a:pt x="0" y="715"/>
                </a:cubicBezTo>
                <a:cubicBezTo>
                  <a:pt x="1439" y="1430"/>
                  <a:pt x="1439" y="1430"/>
                  <a:pt x="1439" y="1430"/>
                </a:cubicBezTo>
                <a:cubicBezTo>
                  <a:pt x="2525" y="887"/>
                  <a:pt x="2525" y="887"/>
                  <a:pt x="2525" y="887"/>
                </a:cubicBezTo>
                <a:cubicBezTo>
                  <a:pt x="2525" y="1185"/>
                  <a:pt x="2525" y="1185"/>
                  <a:pt x="2525" y="1185"/>
                </a:cubicBezTo>
                <a:cubicBezTo>
                  <a:pt x="2471" y="1213"/>
                  <a:pt x="2434" y="1276"/>
                  <a:pt x="2434" y="1339"/>
                </a:cubicBezTo>
                <a:cubicBezTo>
                  <a:pt x="2434" y="1439"/>
                  <a:pt x="2516" y="1520"/>
                  <a:pt x="2615" y="1520"/>
                </a:cubicBezTo>
                <a:cubicBezTo>
                  <a:pt x="2715" y="1520"/>
                  <a:pt x="2796" y="1439"/>
                  <a:pt x="2796" y="1339"/>
                </a:cubicBezTo>
                <a:cubicBezTo>
                  <a:pt x="2796" y="1285"/>
                  <a:pt x="2760" y="1222"/>
                  <a:pt x="2706" y="1195"/>
                </a:cubicBezTo>
                <a:cubicBezTo>
                  <a:pt x="2706" y="1195"/>
                  <a:pt x="2706" y="1195"/>
                  <a:pt x="2706" y="119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fontAlgn="auto"/>
            <a:endParaRPr lang="zh-CN" altLang="en-US" sz="1350" strike="noStrike" noProof="1"/>
          </a:p>
        </p:txBody>
      </p:sp>
      <p:sp>
        <p:nvSpPr>
          <p:cNvPr id="34" name="Freeform 5"/>
          <p:cNvSpPr>
            <a:spLocks noEditPoints="1"/>
          </p:cNvSpPr>
          <p:nvPr/>
        </p:nvSpPr>
        <p:spPr bwMode="auto">
          <a:xfrm>
            <a:off x="3228158" y="3797366"/>
            <a:ext cx="266700" cy="209550"/>
          </a:xfrm>
          <a:custGeom>
            <a:avLst/>
            <a:gdLst>
              <a:gd name="T0" fmla="*/ 534 w 2878"/>
              <a:gd name="T1" fmla="*/ 1131 h 2253"/>
              <a:gd name="T2" fmla="*/ 534 w 2878"/>
              <a:gd name="T3" fmla="*/ 1973 h 2253"/>
              <a:gd name="T4" fmla="*/ 1439 w 2878"/>
              <a:gd name="T5" fmla="*/ 2253 h 2253"/>
              <a:gd name="T6" fmla="*/ 2344 w 2878"/>
              <a:gd name="T7" fmla="*/ 1973 h 2253"/>
              <a:gd name="T8" fmla="*/ 2344 w 2878"/>
              <a:gd name="T9" fmla="*/ 1131 h 2253"/>
              <a:gd name="T10" fmla="*/ 1439 w 2878"/>
              <a:gd name="T11" fmla="*/ 1611 h 2253"/>
              <a:gd name="T12" fmla="*/ 534 w 2878"/>
              <a:gd name="T13" fmla="*/ 1131 h 2253"/>
              <a:gd name="T14" fmla="*/ 2706 w 2878"/>
              <a:gd name="T15" fmla="*/ 1195 h 2253"/>
              <a:gd name="T16" fmla="*/ 2706 w 2878"/>
              <a:gd name="T17" fmla="*/ 805 h 2253"/>
              <a:gd name="T18" fmla="*/ 2878 w 2878"/>
              <a:gd name="T19" fmla="*/ 724 h 2253"/>
              <a:gd name="T20" fmla="*/ 1439 w 2878"/>
              <a:gd name="T21" fmla="*/ 0 h 2253"/>
              <a:gd name="T22" fmla="*/ 0 w 2878"/>
              <a:gd name="T23" fmla="*/ 715 h 2253"/>
              <a:gd name="T24" fmla="*/ 1439 w 2878"/>
              <a:gd name="T25" fmla="*/ 1430 h 2253"/>
              <a:gd name="T26" fmla="*/ 2525 w 2878"/>
              <a:gd name="T27" fmla="*/ 887 h 2253"/>
              <a:gd name="T28" fmla="*/ 2525 w 2878"/>
              <a:gd name="T29" fmla="*/ 1185 h 2253"/>
              <a:gd name="T30" fmla="*/ 2434 w 2878"/>
              <a:gd name="T31" fmla="*/ 1339 h 2253"/>
              <a:gd name="T32" fmla="*/ 2615 w 2878"/>
              <a:gd name="T33" fmla="*/ 1520 h 2253"/>
              <a:gd name="T34" fmla="*/ 2796 w 2878"/>
              <a:gd name="T35" fmla="*/ 1339 h 2253"/>
              <a:gd name="T36" fmla="*/ 2706 w 2878"/>
              <a:gd name="T37" fmla="*/ 1195 h 2253"/>
              <a:gd name="T38" fmla="*/ 2706 w 2878"/>
              <a:gd name="T39" fmla="*/ 1195 h 2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78" h="2253">
                <a:moveTo>
                  <a:pt x="534" y="1131"/>
                </a:moveTo>
                <a:cubicBezTo>
                  <a:pt x="534" y="1973"/>
                  <a:pt x="534" y="1973"/>
                  <a:pt x="534" y="1973"/>
                </a:cubicBezTo>
                <a:cubicBezTo>
                  <a:pt x="778" y="2145"/>
                  <a:pt x="1095" y="2253"/>
                  <a:pt x="1439" y="2253"/>
                </a:cubicBezTo>
                <a:cubicBezTo>
                  <a:pt x="1783" y="2253"/>
                  <a:pt x="2100" y="2145"/>
                  <a:pt x="2344" y="1973"/>
                </a:cubicBezTo>
                <a:cubicBezTo>
                  <a:pt x="2344" y="1131"/>
                  <a:pt x="2344" y="1131"/>
                  <a:pt x="2344" y="1131"/>
                </a:cubicBezTo>
                <a:cubicBezTo>
                  <a:pt x="1439" y="1611"/>
                  <a:pt x="1439" y="1611"/>
                  <a:pt x="1439" y="1611"/>
                </a:cubicBezTo>
                <a:cubicBezTo>
                  <a:pt x="534" y="1131"/>
                  <a:pt x="534" y="1131"/>
                  <a:pt x="534" y="1131"/>
                </a:cubicBezTo>
                <a:close/>
                <a:moveTo>
                  <a:pt x="2706" y="1195"/>
                </a:moveTo>
                <a:cubicBezTo>
                  <a:pt x="2706" y="805"/>
                  <a:pt x="2706" y="805"/>
                  <a:pt x="2706" y="805"/>
                </a:cubicBezTo>
                <a:cubicBezTo>
                  <a:pt x="2878" y="724"/>
                  <a:pt x="2878" y="724"/>
                  <a:pt x="2878" y="724"/>
                </a:cubicBezTo>
                <a:cubicBezTo>
                  <a:pt x="1439" y="0"/>
                  <a:pt x="1439" y="0"/>
                  <a:pt x="1439" y="0"/>
                </a:cubicBezTo>
                <a:cubicBezTo>
                  <a:pt x="0" y="715"/>
                  <a:pt x="0" y="715"/>
                  <a:pt x="0" y="715"/>
                </a:cubicBezTo>
                <a:cubicBezTo>
                  <a:pt x="1439" y="1430"/>
                  <a:pt x="1439" y="1430"/>
                  <a:pt x="1439" y="1430"/>
                </a:cubicBezTo>
                <a:cubicBezTo>
                  <a:pt x="2525" y="887"/>
                  <a:pt x="2525" y="887"/>
                  <a:pt x="2525" y="887"/>
                </a:cubicBezTo>
                <a:cubicBezTo>
                  <a:pt x="2525" y="1185"/>
                  <a:pt x="2525" y="1185"/>
                  <a:pt x="2525" y="1185"/>
                </a:cubicBezTo>
                <a:cubicBezTo>
                  <a:pt x="2471" y="1213"/>
                  <a:pt x="2434" y="1276"/>
                  <a:pt x="2434" y="1339"/>
                </a:cubicBezTo>
                <a:cubicBezTo>
                  <a:pt x="2434" y="1439"/>
                  <a:pt x="2516" y="1520"/>
                  <a:pt x="2615" y="1520"/>
                </a:cubicBezTo>
                <a:cubicBezTo>
                  <a:pt x="2715" y="1520"/>
                  <a:pt x="2796" y="1439"/>
                  <a:pt x="2796" y="1339"/>
                </a:cubicBezTo>
                <a:cubicBezTo>
                  <a:pt x="2796" y="1285"/>
                  <a:pt x="2760" y="1222"/>
                  <a:pt x="2706" y="1195"/>
                </a:cubicBezTo>
                <a:cubicBezTo>
                  <a:pt x="2706" y="1195"/>
                  <a:pt x="2706" y="1195"/>
                  <a:pt x="2706" y="1195"/>
                </a:cubicBezTo>
                <a:close/>
              </a:path>
            </a:pathLst>
          </a:custGeom>
          <a:solidFill>
            <a:srgbClr val="DD4E4A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fontAlgn="auto"/>
            <a:endParaRPr lang="zh-CN" altLang="en-US" sz="1350" strike="noStrike" noProof="1"/>
          </a:p>
        </p:txBody>
      </p:sp>
      <p:sp>
        <p:nvSpPr>
          <p:cNvPr id="9" name="文本框 3"/>
          <p:cNvSpPr txBox="1"/>
          <p:nvPr/>
        </p:nvSpPr>
        <p:spPr>
          <a:xfrm>
            <a:off x="3659316" y="3738906"/>
            <a:ext cx="1825368" cy="36933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队伍名：小皮鑫</a:t>
            </a:r>
            <a:endParaRPr lang="zh-CN" altLang="en-US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组合 10"/>
          <p:cNvGrpSpPr/>
          <p:nvPr/>
        </p:nvGrpSpPr>
        <p:grpSpPr>
          <a:xfrm>
            <a:off x="-33337" y="-33337"/>
            <a:ext cx="9231312" cy="983595"/>
            <a:chOff x="-52" y="-53"/>
            <a:chExt cx="14537" cy="1548"/>
          </a:xfrm>
        </p:grpSpPr>
        <p:grpSp>
          <p:nvGrpSpPr>
            <p:cNvPr id="31746" name="组合 9"/>
            <p:cNvGrpSpPr/>
            <p:nvPr/>
          </p:nvGrpSpPr>
          <p:grpSpPr>
            <a:xfrm>
              <a:off x="-52" y="-53"/>
              <a:ext cx="14537" cy="1389"/>
              <a:chOff x="-69" y="1350"/>
              <a:chExt cx="14537" cy="1389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-69" y="1350"/>
                <a:ext cx="14537" cy="1389"/>
              </a:xfrm>
              <a:prstGeom prst="rect">
                <a:avLst/>
              </a:prstGeom>
              <a:solidFill>
                <a:srgbClr val="0553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z="1050" strike="noStrike" noProof="1"/>
              </a:p>
            </p:txBody>
          </p:sp>
          <p:sp>
            <p:nvSpPr>
              <p:cNvPr id="31748" name="文本框 3"/>
              <p:cNvSpPr txBox="1"/>
              <p:nvPr/>
            </p:nvSpPr>
            <p:spPr>
              <a:xfrm>
                <a:off x="679" y="1792"/>
                <a:ext cx="194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dirty="0">
                    <a:solidFill>
                      <a:srgbClr val="BFBF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数据处理</a:t>
                </a:r>
              </a:p>
            </p:txBody>
          </p:sp>
          <p:sp>
            <p:nvSpPr>
              <p:cNvPr id="31749" name="文本框 5"/>
              <p:cNvSpPr txBox="1"/>
              <p:nvPr/>
            </p:nvSpPr>
            <p:spPr>
              <a:xfrm>
                <a:off x="6104" y="1792"/>
                <a:ext cx="276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dirty="0">
                    <a:solidFill>
                      <a:srgbClr val="BFBF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模型介绍</a:t>
                </a:r>
              </a:p>
            </p:txBody>
          </p:sp>
          <p:sp>
            <p:nvSpPr>
              <p:cNvPr id="31750" name="文本框 7"/>
              <p:cNvSpPr txBox="1"/>
              <p:nvPr/>
            </p:nvSpPr>
            <p:spPr>
              <a:xfrm>
                <a:off x="11704" y="1792"/>
                <a:ext cx="276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模型融合</a:t>
                </a:r>
              </a:p>
            </p:txBody>
          </p:sp>
        </p:grpSp>
        <p:sp>
          <p:nvSpPr>
            <p:cNvPr id="9" name="等腰三角形 8"/>
            <p:cNvSpPr/>
            <p:nvPr/>
          </p:nvSpPr>
          <p:spPr>
            <a:xfrm rot="10800000">
              <a:off x="12315" y="1304"/>
              <a:ext cx="343" cy="191"/>
            </a:xfrm>
            <a:prstGeom prst="triangle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z="1050" strike="noStrike" noProof="1"/>
            </a:p>
          </p:txBody>
        </p:sp>
      </p:grpSp>
      <p:sp>
        <p:nvSpPr>
          <p:cNvPr id="31754" name="文本框 18"/>
          <p:cNvSpPr txBox="1"/>
          <p:nvPr/>
        </p:nvSpPr>
        <p:spPr>
          <a:xfrm>
            <a:off x="441325" y="1196975"/>
            <a:ext cx="3324225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二、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Mo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模型介绍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41324" y="1062377"/>
            <a:ext cx="3911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总结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8990" y="2415540"/>
            <a:ext cx="801225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未引入外部词典，使用词的凝聚度和自由度从给定文档中发现新词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转为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分类问题，根据关键词概率，提取出前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名作为预测结果</a:t>
            </a:r>
            <a:endParaRPr lang="en-US" altLang="zh-CN" sz="2000" dirty="0"/>
          </a:p>
          <a:p>
            <a:endParaRPr lang="en-US" altLang="zh-CN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多次训练模型：第一次根据预测的关键词，得到关键词频率的特征，再次生成候选词，并加入训练。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使用了多项特征，深度进行挖掘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4339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900238" y="2792413"/>
            <a:ext cx="6856412" cy="1519237"/>
          </a:xfrm>
          <a:noFill/>
          <a:ln>
            <a:noFill/>
          </a:ln>
        </p:spPr>
        <p:txBody>
          <a:bodyPr anchor="t"/>
          <a:lstStyle/>
          <a:p>
            <a:pPr defTabSz="685800"/>
            <a:r>
              <a:rPr lang="en-US" altLang="zh-CN" sz="6000" kern="1200" dirty="0">
                <a:latin typeface="+mn-lt"/>
                <a:ea typeface="+mn-ea"/>
                <a:cs typeface="+mn-cs"/>
              </a:rPr>
              <a:t>THANK</a:t>
            </a:r>
            <a:r>
              <a:rPr lang="zh-CN" altLang="en-US" sz="6000" kern="1200" dirty="0">
                <a:latin typeface="+mn-lt"/>
                <a:ea typeface="+mn-ea"/>
                <a:cs typeface="+mn-cs"/>
              </a:rPr>
              <a:t> </a:t>
            </a:r>
            <a:r>
              <a:rPr lang="en-US" altLang="zh-CN" sz="6000" kern="1200" dirty="0">
                <a:latin typeface="+mn-lt"/>
                <a:ea typeface="+mn-ea"/>
                <a:cs typeface="+mn-cs"/>
              </a:rPr>
              <a:t>YOU!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文本占位符 1"/>
          <p:cNvSpPr>
            <a:spLocks noGrp="1"/>
          </p:cNvSpPr>
          <p:nvPr>
            <p:ph type="body" sz="quarter" idx="13" hasCustomPrompt="1"/>
          </p:nvPr>
        </p:nvSpPr>
        <p:spPr>
          <a:xfrm>
            <a:off x="1203325" y="2011363"/>
            <a:ext cx="2082800" cy="1528762"/>
          </a:xfrm>
          <a:noFill/>
          <a:ln>
            <a:noFill/>
          </a:ln>
        </p:spPr>
        <p:txBody>
          <a:bodyPr anchor="t"/>
          <a:lstStyle/>
          <a:p>
            <a:pPr defTabSz="685800"/>
            <a:r>
              <a:rPr lang="zh-CN" altLang="en-US" kern="1200" dirty="0">
                <a:latin typeface="+mn-lt"/>
                <a:ea typeface="+mn-ea"/>
                <a:cs typeface="+mn-cs"/>
              </a:rPr>
              <a:t>目录</a:t>
            </a:r>
          </a:p>
        </p:txBody>
      </p:sp>
      <p:sp>
        <p:nvSpPr>
          <p:cNvPr id="29698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203325" y="3544888"/>
            <a:ext cx="2082800" cy="590550"/>
          </a:xfrm>
          <a:noFill/>
          <a:ln>
            <a:noFill/>
          </a:ln>
        </p:spPr>
        <p:txBody>
          <a:bodyPr anchor="t"/>
          <a:lstStyle/>
          <a:p>
            <a:pPr defTabSz="685800"/>
            <a:r>
              <a:rPr lang="en-US" altLang="zh-CN" kern="1200" dirty="0">
                <a:latin typeface="+mn-lt"/>
                <a:ea typeface="+mn-ea"/>
                <a:cs typeface="+mn-cs"/>
              </a:rPr>
              <a:t>CONTENTS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969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256213" y="1203325"/>
            <a:ext cx="857250" cy="635000"/>
          </a:xfrm>
          <a:noFill/>
          <a:ln>
            <a:noFill/>
          </a:ln>
        </p:spPr>
        <p:txBody>
          <a:bodyPr anchor="ctr"/>
          <a:lstStyle/>
          <a:p>
            <a:pPr defTabSz="685800"/>
            <a:r>
              <a:rPr lang="en-US" altLang="zh-CN" kern="1200" dirty="0">
                <a:solidFill>
                  <a:srgbClr val="1E83B3"/>
                </a:solidFill>
                <a:latin typeface="+mn-lt"/>
                <a:ea typeface="+mn-ea"/>
                <a:cs typeface="+mn-cs"/>
              </a:rPr>
              <a:t>01</a:t>
            </a:r>
            <a:endParaRPr lang="zh-CN" altLang="en-US" kern="1200" dirty="0">
              <a:solidFill>
                <a:srgbClr val="1E83B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700" name="文本占位符 4"/>
          <p:cNvSpPr>
            <a:spLocks noGrp="1"/>
          </p:cNvSpPr>
          <p:nvPr>
            <p:ph type="body" sz="quarter" idx="16"/>
          </p:nvPr>
        </p:nvSpPr>
        <p:spPr>
          <a:xfrm>
            <a:off x="6100763" y="1203325"/>
            <a:ext cx="2439987" cy="635000"/>
          </a:xfrm>
          <a:noFill/>
          <a:ln>
            <a:noFill/>
          </a:ln>
        </p:spPr>
        <p:txBody>
          <a:bodyPr anchor="ctr"/>
          <a:lstStyle/>
          <a:p>
            <a:r>
              <a:rPr lang="zh-CN" altLang="en-US" sz="2800" dirty="0" smtClean="0"/>
              <a:t>分词</a:t>
            </a:r>
            <a:endParaRPr lang="zh-CN" altLang="en-US" sz="2800" kern="1200" dirty="0">
              <a:solidFill>
                <a:srgbClr val="1E83B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701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5256213" y="3021013"/>
            <a:ext cx="857250" cy="635000"/>
          </a:xfrm>
          <a:noFill/>
          <a:ln>
            <a:noFill/>
          </a:ln>
        </p:spPr>
        <p:txBody>
          <a:bodyPr anchor="ctr"/>
          <a:lstStyle/>
          <a:p>
            <a:pPr defTabSz="685800"/>
            <a:r>
              <a:rPr lang="en-US" altLang="zh-CN" kern="1200" dirty="0">
                <a:solidFill>
                  <a:srgbClr val="1E83B3"/>
                </a:solidFill>
                <a:latin typeface="+mn-lt"/>
                <a:ea typeface="+mn-ea"/>
                <a:cs typeface="+mn-cs"/>
              </a:rPr>
              <a:t>02</a:t>
            </a:r>
            <a:endParaRPr lang="zh-CN" altLang="en-US" kern="1200" dirty="0">
              <a:solidFill>
                <a:srgbClr val="1E83B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702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6113463" y="3021013"/>
            <a:ext cx="2439987" cy="635000"/>
          </a:xfrm>
          <a:noFill/>
          <a:ln>
            <a:noFill/>
          </a:ln>
        </p:spPr>
        <p:txBody>
          <a:bodyPr anchor="ctr"/>
          <a:lstStyle/>
          <a:p>
            <a:pPr defTabSz="685800"/>
            <a:r>
              <a:rPr lang="zh-CN" altLang="en-US" sz="2800" kern="1200" dirty="0" smtClean="0">
                <a:solidFill>
                  <a:srgbClr val="1E83B3"/>
                </a:solidFill>
                <a:latin typeface="+mn-lt"/>
                <a:ea typeface="+mn-ea"/>
                <a:cs typeface="+mn-cs"/>
              </a:rPr>
              <a:t>算法介绍</a:t>
            </a:r>
            <a:endParaRPr lang="zh-CN" altLang="en-US" sz="2800" kern="1200" dirty="0">
              <a:solidFill>
                <a:srgbClr val="1E83B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703" name="文本占位符 11"/>
          <p:cNvSpPr>
            <a:spLocks noGrp="1"/>
          </p:cNvSpPr>
          <p:nvPr>
            <p:ph type="body" sz="quarter" idx="23" hasCustomPrompt="1"/>
          </p:nvPr>
        </p:nvSpPr>
        <p:spPr>
          <a:xfrm>
            <a:off x="5256213" y="4838700"/>
            <a:ext cx="857250" cy="635000"/>
          </a:xfrm>
          <a:noFill/>
          <a:ln>
            <a:noFill/>
          </a:ln>
        </p:spPr>
        <p:txBody>
          <a:bodyPr anchor="ctr"/>
          <a:lstStyle/>
          <a:p>
            <a:pPr defTabSz="685800"/>
            <a:r>
              <a:rPr lang="en-US" altLang="zh-CN" kern="1200" dirty="0">
                <a:solidFill>
                  <a:srgbClr val="1E83B3"/>
                </a:solidFill>
                <a:latin typeface="+mn-lt"/>
                <a:ea typeface="+mn-ea"/>
                <a:cs typeface="+mn-cs"/>
              </a:rPr>
              <a:t>03</a:t>
            </a:r>
            <a:endParaRPr lang="zh-CN" altLang="en-US" kern="1200" dirty="0">
              <a:solidFill>
                <a:srgbClr val="1E83B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704" name="文本占位符 12"/>
          <p:cNvSpPr>
            <a:spLocks noGrp="1"/>
          </p:cNvSpPr>
          <p:nvPr>
            <p:ph type="body" sz="quarter" idx="24"/>
          </p:nvPr>
        </p:nvSpPr>
        <p:spPr>
          <a:xfrm>
            <a:off x="6113463" y="4838700"/>
            <a:ext cx="2439987" cy="635000"/>
          </a:xfrm>
          <a:noFill/>
          <a:ln>
            <a:noFill/>
          </a:ln>
        </p:spPr>
        <p:txBody>
          <a:bodyPr anchor="ctr"/>
          <a:lstStyle/>
          <a:p>
            <a:pPr defTabSz="685800"/>
            <a:r>
              <a:rPr lang="zh-CN" altLang="en-US" sz="2800" dirty="0">
                <a:solidFill>
                  <a:srgbClr val="1E83B3"/>
                </a:solidFill>
                <a:latin typeface="+mn-lt"/>
                <a:ea typeface="+mn-ea"/>
                <a:cs typeface="+mn-cs"/>
              </a:rPr>
              <a:t>特征</a:t>
            </a:r>
            <a:r>
              <a:rPr lang="zh-CN" altLang="en-US" sz="2800" dirty="0" smtClean="0">
                <a:solidFill>
                  <a:srgbClr val="1E83B3"/>
                </a:solidFill>
                <a:latin typeface="+mn-lt"/>
                <a:ea typeface="+mn-ea"/>
                <a:cs typeface="+mn-cs"/>
              </a:rPr>
              <a:t>介绍</a:t>
            </a:r>
            <a:endParaRPr lang="zh-CN" altLang="en-US" sz="2800" kern="1200" dirty="0">
              <a:solidFill>
                <a:srgbClr val="1E83B3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组合 10"/>
          <p:cNvGrpSpPr/>
          <p:nvPr/>
        </p:nvGrpSpPr>
        <p:grpSpPr>
          <a:xfrm>
            <a:off x="-33337" y="-33337"/>
            <a:ext cx="9231312" cy="1016000"/>
            <a:chOff x="-52" y="-53"/>
            <a:chExt cx="14537" cy="1599"/>
          </a:xfrm>
        </p:grpSpPr>
        <p:grpSp>
          <p:nvGrpSpPr>
            <p:cNvPr id="31746" name="组合 9"/>
            <p:cNvGrpSpPr/>
            <p:nvPr/>
          </p:nvGrpSpPr>
          <p:grpSpPr>
            <a:xfrm>
              <a:off x="-52" y="-53"/>
              <a:ext cx="14537" cy="1389"/>
              <a:chOff x="-69" y="1350"/>
              <a:chExt cx="14537" cy="1389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-69" y="1350"/>
                <a:ext cx="14537" cy="1389"/>
              </a:xfrm>
              <a:prstGeom prst="rect">
                <a:avLst/>
              </a:prstGeom>
              <a:solidFill>
                <a:srgbClr val="0553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z="1050" strike="noStrike" noProof="1"/>
              </a:p>
            </p:txBody>
          </p:sp>
          <p:sp>
            <p:nvSpPr>
              <p:cNvPr id="31748" name="文本框 3"/>
              <p:cNvSpPr txBox="1"/>
              <p:nvPr/>
            </p:nvSpPr>
            <p:spPr>
              <a:xfrm>
                <a:off x="679" y="1792"/>
                <a:ext cx="194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分词</a:t>
                </a:r>
              </a:p>
            </p:txBody>
          </p:sp>
          <p:sp>
            <p:nvSpPr>
              <p:cNvPr id="31749" name="文本框 5"/>
              <p:cNvSpPr txBox="1"/>
              <p:nvPr/>
            </p:nvSpPr>
            <p:spPr>
              <a:xfrm>
                <a:off x="6104" y="1792"/>
                <a:ext cx="276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dirty="0" smtClean="0">
                    <a:solidFill>
                      <a:srgbClr val="BFBF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算法介绍</a:t>
                </a:r>
                <a:endParaRPr lang="zh-CN" altLang="en-US" sz="1500" dirty="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750" name="文本框 7"/>
              <p:cNvSpPr txBox="1"/>
              <p:nvPr/>
            </p:nvSpPr>
            <p:spPr>
              <a:xfrm>
                <a:off x="11704" y="1792"/>
                <a:ext cx="276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dirty="0" smtClean="0">
                    <a:solidFill>
                      <a:srgbClr val="BFBF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特征介绍</a:t>
                </a:r>
                <a:endParaRPr lang="zh-CN" altLang="en-US" sz="1500" dirty="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等腰三角形 8"/>
            <p:cNvSpPr/>
            <p:nvPr/>
          </p:nvSpPr>
          <p:spPr>
            <a:xfrm rot="10800000">
              <a:off x="1217" y="1336"/>
              <a:ext cx="343" cy="210"/>
            </a:xfrm>
            <a:prstGeom prst="triangle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z="1050" strike="noStrike" noProof="1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42208" y="1802038"/>
                <a:ext cx="8575369" cy="5127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14400" lvl="1" indent="-4572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altLang="zh-CN" sz="2000" b="1" dirty="0" smtClean="0"/>
                  <a:t>jieba</a:t>
                </a:r>
                <a:r>
                  <a:rPr lang="zh-CN" altLang="en-US" sz="2000" b="1" dirty="0" smtClean="0"/>
                  <a:t>无法区分专有词汇等未登录词</a:t>
                </a:r>
                <a:endParaRPr lang="en-US" altLang="zh-CN" sz="2000" b="1" dirty="0"/>
              </a:p>
              <a:p>
                <a:pPr marL="1257300" lvl="2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000" dirty="0" smtClean="0"/>
                  <a:t>霍建华、林心如、火箭少女</a:t>
                </a:r>
                <a:r>
                  <a:rPr lang="en-US" altLang="zh-CN" sz="2000" dirty="0" smtClean="0"/>
                  <a:t>101</a:t>
                </a:r>
                <a:r>
                  <a:rPr lang="zh-CN" altLang="en-US" sz="2000" dirty="0" smtClean="0"/>
                  <a:t>、林肯公园</a:t>
                </a:r>
                <a:endParaRPr lang="en-US" altLang="zh-CN" sz="2000" dirty="0" smtClean="0"/>
              </a:p>
              <a:p>
                <a:pPr lvl="2">
                  <a:spcBef>
                    <a:spcPts val="600"/>
                  </a:spcBef>
                </a:pPr>
                <a:endParaRPr lang="en-US" altLang="zh-CN" sz="2000" b="1" dirty="0"/>
              </a:p>
              <a:p>
                <a:pPr marL="800100" lvl="1" indent="-3429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zh-CN" altLang="en-US" sz="2000" b="1" dirty="0"/>
                  <a:t>不引入</a:t>
                </a:r>
                <a:r>
                  <a:rPr lang="zh-CN" altLang="en-US" sz="2000" b="1" dirty="0" smtClean="0"/>
                  <a:t>外部词典，从文档中发现新词，添加用户词典</a:t>
                </a:r>
                <a:endParaRPr lang="en-US" altLang="zh-CN" sz="2000" b="1" dirty="0" smtClean="0"/>
              </a:p>
              <a:p>
                <a:pPr marL="1257300" lvl="2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000" dirty="0" smtClean="0"/>
                  <a:t>词内部凝聚程度：词内部字</a:t>
                </a:r>
                <a:r>
                  <a:rPr lang="zh-CN" altLang="en-US" sz="2000" dirty="0"/>
                  <a:t>非随机</a:t>
                </a:r>
                <a:r>
                  <a:rPr lang="zh-CN" altLang="en-US" sz="2000" dirty="0" smtClean="0"/>
                  <a:t>共同出现的程度。</a:t>
                </a:r>
                <a:endParaRPr lang="en-US" altLang="zh-CN" sz="2000" dirty="0"/>
              </a:p>
              <a:p>
                <a:pPr lvl="2">
                  <a:spcBef>
                    <a:spcPts val="600"/>
                  </a:spcBef>
                </a:pPr>
                <a:r>
                  <a:rPr lang="en-US" altLang="zh-CN" sz="2000" dirty="0" smtClean="0"/>
                  <a:t>       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000" dirty="0"/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dirty="0"/>
                          <m:t>(“</m:t>
                        </m:r>
                        <m:r>
                          <m:rPr>
                            <m:nor/>
                          </m:rPr>
                          <a:rPr lang="zh-CN" altLang="en-US" sz="2000" dirty="0"/>
                          <m:t>火箭少女</m:t>
                        </m:r>
                        <m:r>
                          <m:rPr>
                            <m:nor/>
                          </m:rPr>
                          <a:rPr lang="en-US" altLang="zh-CN" sz="2000" dirty="0"/>
                          <m:t>”)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000" dirty="0"/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dirty="0"/>
                          <m:t>(“</m:t>
                        </m:r>
                        <m:r>
                          <m:rPr>
                            <m:nor/>
                          </m:rPr>
                          <a:rPr lang="zh-CN" altLang="en-US" sz="2000" dirty="0"/>
                          <m:t>火箭</m:t>
                        </m:r>
                        <m:r>
                          <m:rPr>
                            <m:nor/>
                          </m:rPr>
                          <a:rPr lang="en-US" altLang="zh-CN" sz="2000" dirty="0"/>
                          <m:t>”)</m:t>
                        </m:r>
                        <m:r>
                          <m:rPr>
                            <m:nor/>
                          </m:rPr>
                          <a:rPr lang="zh-CN" altLang="en-US" sz="2000" dirty="0"/>
                          <m:t>∗</m:t>
                        </m:r>
                        <m:r>
                          <m:rPr>
                            <m:nor/>
                          </m:rPr>
                          <a:rPr lang="en-US" altLang="zh-CN" sz="2000" dirty="0"/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dirty="0"/>
                          <m:t>(“</m:t>
                        </m:r>
                        <m:r>
                          <m:rPr>
                            <m:nor/>
                          </m:rPr>
                          <a:rPr lang="zh-CN" altLang="en-US" sz="2000" dirty="0"/>
                          <m:t>少女</m:t>
                        </m:r>
                        <m:r>
                          <m:rPr>
                            <m:nor/>
                          </m:rPr>
                          <a:rPr lang="en-US" altLang="zh-CN" sz="2000" dirty="0"/>
                          <m:t>”) </m:t>
                        </m:r>
                      </m:den>
                    </m:f>
                  </m:oMath>
                </a14:m>
                <a:endParaRPr lang="en-US" altLang="zh-CN" sz="2000" dirty="0" smtClean="0"/>
              </a:p>
              <a:p>
                <a:pPr lvl="2">
                  <a:spcBef>
                    <a:spcPts val="600"/>
                  </a:spcBef>
                </a:pPr>
                <a:endParaRPr lang="en-US" altLang="zh-CN" sz="2000" dirty="0" smtClean="0"/>
              </a:p>
              <a:p>
                <a:pPr marL="1257300" lvl="2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000" dirty="0" smtClean="0"/>
                  <a:t>词自由运动程度：词语的完整性</a:t>
                </a:r>
                <a:endParaRPr lang="en-US" altLang="zh-CN" sz="2000" dirty="0"/>
              </a:p>
              <a:p>
                <a:pPr lvl="2">
                  <a:spcBef>
                    <a:spcPts val="600"/>
                  </a:spcBef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 “</a:t>
                </a:r>
                <a:r>
                  <a:rPr lang="zh-CN" altLang="en-US" sz="2000" dirty="0" smtClean="0"/>
                  <a:t>关键词</a:t>
                </a:r>
                <a:r>
                  <a:rPr lang="en-US" altLang="zh-CN" sz="2000" dirty="0" smtClean="0"/>
                  <a:t>” —</a:t>
                </a:r>
                <a:r>
                  <a:rPr lang="zh-CN" altLang="en-US" sz="2000" dirty="0" smtClean="0"/>
                  <a:t>可以与</a:t>
                </a:r>
                <a:r>
                  <a:rPr lang="zh-CN" altLang="en-US" sz="2000" dirty="0"/>
                  <a:t>很多</a:t>
                </a:r>
                <a:r>
                  <a:rPr lang="zh-CN" altLang="en-US" sz="2000" dirty="0" smtClean="0"/>
                  <a:t>字</a:t>
                </a:r>
                <a:r>
                  <a:rPr lang="zh-CN" altLang="en-US" sz="2000" dirty="0"/>
                  <a:t>搭配</a:t>
                </a:r>
                <a:endParaRPr lang="en-US" altLang="zh-CN" sz="2000" dirty="0" smtClean="0"/>
              </a:p>
              <a:p>
                <a:pPr lvl="2">
                  <a:spcBef>
                    <a:spcPts val="600"/>
                  </a:spcBef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 “</a:t>
                </a:r>
                <a:r>
                  <a:rPr lang="zh-CN" altLang="en-US" sz="2000" dirty="0" smtClean="0"/>
                  <a:t>键词</a:t>
                </a:r>
                <a:r>
                  <a:rPr lang="en-US" altLang="zh-CN" sz="2000" dirty="0" smtClean="0"/>
                  <a:t>”</a:t>
                </a: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—</a:t>
                </a:r>
                <a:r>
                  <a:rPr lang="zh-CN" altLang="en-US" sz="2000" dirty="0" smtClean="0"/>
                  <a:t>左边仅能与</a:t>
                </a:r>
                <a:r>
                  <a:rPr lang="en-US" altLang="zh-CN" sz="2000" dirty="0" smtClean="0"/>
                  <a:t>”</a:t>
                </a:r>
                <a:r>
                  <a:rPr lang="zh-CN" altLang="en-US" sz="2000" dirty="0" smtClean="0"/>
                  <a:t>关</a:t>
                </a:r>
                <a:r>
                  <a:rPr lang="en-US" altLang="zh-CN" sz="2000" dirty="0" smtClean="0"/>
                  <a:t>”</a:t>
                </a:r>
                <a:r>
                  <a:rPr lang="zh-CN" altLang="en-US" sz="2000" dirty="0" smtClean="0"/>
                  <a:t>字一起搭配</a:t>
                </a:r>
                <a:endParaRPr lang="en-US" altLang="zh-CN" sz="2000" dirty="0" smtClean="0"/>
              </a:p>
              <a:p>
                <a:pPr lvl="2">
                  <a:spcBef>
                    <a:spcPts val="600"/>
                  </a:spcBef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 </a:t>
                </a:r>
                <a:r>
                  <a:rPr lang="zh-CN" altLang="en-US" sz="2000" dirty="0" smtClean="0"/>
                  <a:t>指标：左边字集与右边字集的最小值</a:t>
                </a:r>
                <a:endParaRPr lang="en-US" altLang="zh-CN" sz="2000" dirty="0" smtClean="0"/>
              </a:p>
              <a:p>
                <a:pPr lvl="2"/>
                <a:endParaRPr lang="en-US" altLang="zh-CN" sz="20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08" y="1802038"/>
                <a:ext cx="8575369" cy="5127879"/>
              </a:xfrm>
              <a:prstGeom prst="rect">
                <a:avLst/>
              </a:prstGeom>
              <a:blipFill rotWithShape="0">
                <a:blip r:embed="rId3"/>
                <a:stretch>
                  <a:fillRect t="-1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441324" y="1062377"/>
            <a:ext cx="2697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</a:rPr>
              <a:t>分词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组合 10"/>
          <p:cNvGrpSpPr/>
          <p:nvPr/>
        </p:nvGrpSpPr>
        <p:grpSpPr>
          <a:xfrm>
            <a:off x="-33337" y="-33337"/>
            <a:ext cx="9231312" cy="1016000"/>
            <a:chOff x="-52" y="-53"/>
            <a:chExt cx="14537" cy="1599"/>
          </a:xfrm>
        </p:grpSpPr>
        <p:grpSp>
          <p:nvGrpSpPr>
            <p:cNvPr id="31746" name="组合 9"/>
            <p:cNvGrpSpPr/>
            <p:nvPr/>
          </p:nvGrpSpPr>
          <p:grpSpPr>
            <a:xfrm>
              <a:off x="-52" y="-53"/>
              <a:ext cx="14537" cy="1389"/>
              <a:chOff x="-69" y="1350"/>
              <a:chExt cx="14537" cy="1389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-69" y="1350"/>
                <a:ext cx="14537" cy="1389"/>
              </a:xfrm>
              <a:prstGeom prst="rect">
                <a:avLst/>
              </a:prstGeom>
              <a:solidFill>
                <a:srgbClr val="0553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z="1050" strike="noStrike" noProof="1"/>
              </a:p>
            </p:txBody>
          </p:sp>
          <p:sp>
            <p:nvSpPr>
              <p:cNvPr id="31748" name="文本框 3"/>
              <p:cNvSpPr txBox="1"/>
              <p:nvPr/>
            </p:nvSpPr>
            <p:spPr>
              <a:xfrm>
                <a:off x="679" y="1792"/>
                <a:ext cx="194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分词</a:t>
                </a:r>
              </a:p>
            </p:txBody>
          </p:sp>
          <p:sp>
            <p:nvSpPr>
              <p:cNvPr id="31749" name="文本框 5"/>
              <p:cNvSpPr txBox="1"/>
              <p:nvPr/>
            </p:nvSpPr>
            <p:spPr>
              <a:xfrm>
                <a:off x="6104" y="1792"/>
                <a:ext cx="276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dirty="0" smtClean="0">
                    <a:solidFill>
                      <a:srgbClr val="BFBF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算法介绍</a:t>
                </a:r>
                <a:endParaRPr lang="zh-CN" altLang="en-US" sz="1500" dirty="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750" name="文本框 7"/>
              <p:cNvSpPr txBox="1"/>
              <p:nvPr/>
            </p:nvSpPr>
            <p:spPr>
              <a:xfrm>
                <a:off x="11704" y="1792"/>
                <a:ext cx="276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dirty="0" smtClean="0">
                    <a:solidFill>
                      <a:srgbClr val="BFBF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特征介绍</a:t>
                </a:r>
                <a:endParaRPr lang="zh-CN" altLang="en-US" sz="1500" dirty="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等腰三角形 8"/>
            <p:cNvSpPr/>
            <p:nvPr/>
          </p:nvSpPr>
          <p:spPr>
            <a:xfrm rot="10800000">
              <a:off x="1217" y="1336"/>
              <a:ext cx="343" cy="210"/>
            </a:xfrm>
            <a:prstGeom prst="triangle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z="1050" strike="noStrike" noProof="1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441324" y="1062377"/>
            <a:ext cx="2697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</a:rPr>
              <a:t>分词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03535" y="1798744"/>
            <a:ext cx="68456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dirty="0"/>
              <a:t>流程：</a:t>
            </a:r>
            <a:endParaRPr lang="en-US" altLang="zh-CN" sz="2000" dirty="0"/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2000" dirty="0"/>
              <a:t>提取每条文本中</a:t>
            </a:r>
            <a:r>
              <a:rPr lang="en-US" altLang="zh-CN" sz="2000" dirty="0"/>
              <a:t>(</a:t>
            </a:r>
            <a:r>
              <a:rPr lang="zh-CN" altLang="en-US" sz="2000" dirty="0"/>
              <a:t>频次</a:t>
            </a:r>
            <a:r>
              <a:rPr lang="en-US" altLang="zh-CN" sz="2000" dirty="0" smtClean="0"/>
              <a:t>&gt;=5</a:t>
            </a:r>
            <a:r>
              <a:rPr lang="zh-CN" altLang="en-US" sz="2000" dirty="0"/>
              <a:t>，自由度</a:t>
            </a:r>
            <a:r>
              <a:rPr lang="en-US" altLang="zh-CN" sz="2000" dirty="0" smtClean="0"/>
              <a:t>&gt;=3</a:t>
            </a:r>
            <a:r>
              <a:rPr lang="en-US" altLang="zh-CN" sz="2000" dirty="0"/>
              <a:t>)</a:t>
            </a:r>
            <a:r>
              <a:rPr lang="zh-CN" altLang="en-US" sz="2000" dirty="0"/>
              <a:t>的词语</a:t>
            </a:r>
            <a:endParaRPr lang="en-US" altLang="zh-CN" sz="2000" dirty="0"/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2000" dirty="0"/>
              <a:t>根据训练集的命中率和命中次数</a:t>
            </a:r>
            <a:r>
              <a:rPr lang="zh-CN" altLang="en-US" sz="2000" dirty="0" smtClean="0"/>
              <a:t>调整凝聚度</a:t>
            </a:r>
            <a:r>
              <a:rPr lang="zh-CN" altLang="en-US" sz="2000" dirty="0"/>
              <a:t>阈值</a:t>
            </a:r>
            <a:endParaRPr lang="en-US" altLang="zh-CN" sz="2000" dirty="0"/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2000" dirty="0"/>
              <a:t>添加书名号内的词语、引号内的词语</a:t>
            </a:r>
            <a:endParaRPr lang="en-US" altLang="zh-CN" sz="2000" dirty="0"/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2000" dirty="0"/>
              <a:t>添加英文人名的正则表达</a:t>
            </a:r>
            <a:endParaRPr lang="en-US" altLang="zh-CN" sz="2000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530152"/>
              </p:ext>
            </p:extLst>
          </p:nvPr>
        </p:nvGraphicFramePr>
        <p:xfrm>
          <a:off x="1215656" y="4550752"/>
          <a:ext cx="4946470" cy="1223032"/>
        </p:xfrm>
        <a:graphic>
          <a:graphicData uri="http://schemas.openxmlformats.org/drawingml/2006/table">
            <a:tbl>
              <a:tblPr firstRow="1" firstCol="1" bandRow="1"/>
              <a:tblGrid>
                <a:gridCol w="1414334"/>
                <a:gridCol w="1858632"/>
                <a:gridCol w="1673504"/>
              </a:tblGrid>
              <a:tr h="4131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原生</a:t>
                      </a:r>
                      <a:r>
                        <a:rPr lang="en-US" altLang="zh-CN" sz="200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jieba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添加新词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57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命中率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72.82%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85.62%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005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命中次数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13202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15402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t="40723" r="31967"/>
          <a:stretch/>
        </p:blipFill>
        <p:spPr>
          <a:xfrm>
            <a:off x="6915771" y="3344091"/>
            <a:ext cx="1522836" cy="28569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9208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组合 10"/>
          <p:cNvGrpSpPr/>
          <p:nvPr/>
        </p:nvGrpSpPr>
        <p:grpSpPr>
          <a:xfrm>
            <a:off x="441659" y="247508"/>
            <a:ext cx="8756316" cy="735154"/>
            <a:chOff x="696" y="389"/>
            <a:chExt cx="13789" cy="1157"/>
          </a:xfrm>
        </p:grpSpPr>
        <p:grpSp>
          <p:nvGrpSpPr>
            <p:cNvPr id="31746" name="组合 9"/>
            <p:cNvGrpSpPr/>
            <p:nvPr/>
          </p:nvGrpSpPr>
          <p:grpSpPr>
            <a:xfrm>
              <a:off x="696" y="389"/>
              <a:ext cx="13789" cy="507"/>
              <a:chOff x="679" y="1792"/>
              <a:chExt cx="13789" cy="507"/>
            </a:xfrm>
          </p:grpSpPr>
          <p:sp>
            <p:nvSpPr>
              <p:cNvPr id="31748" name="文本框 3"/>
              <p:cNvSpPr txBox="1"/>
              <p:nvPr/>
            </p:nvSpPr>
            <p:spPr>
              <a:xfrm>
                <a:off x="679" y="1792"/>
                <a:ext cx="194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dirty="0">
                    <a:solidFill>
                      <a:srgbClr val="BFBF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数据处理</a:t>
                </a:r>
              </a:p>
            </p:txBody>
          </p:sp>
          <p:sp>
            <p:nvSpPr>
              <p:cNvPr id="31749" name="文本框 5"/>
              <p:cNvSpPr txBox="1"/>
              <p:nvPr/>
            </p:nvSpPr>
            <p:spPr>
              <a:xfrm>
                <a:off x="6104" y="1792"/>
                <a:ext cx="276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模型介绍</a:t>
                </a:r>
                <a:endPara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750" name="文本框 7"/>
              <p:cNvSpPr txBox="1"/>
              <p:nvPr/>
            </p:nvSpPr>
            <p:spPr>
              <a:xfrm>
                <a:off x="11704" y="1792"/>
                <a:ext cx="276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dirty="0" smtClean="0">
                    <a:solidFill>
                      <a:srgbClr val="BFBF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模型融合</a:t>
                </a:r>
                <a:endParaRPr lang="zh-CN" altLang="en-US" sz="1500" dirty="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等腰三角形 8"/>
            <p:cNvSpPr/>
            <p:nvPr/>
          </p:nvSpPr>
          <p:spPr>
            <a:xfrm rot="10800000">
              <a:off x="6855" y="1336"/>
              <a:ext cx="343" cy="210"/>
            </a:xfrm>
            <a:prstGeom prst="triangle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z="1050" strike="noStrike" noProof="1"/>
            </a:p>
          </p:txBody>
        </p:sp>
      </p:grpSp>
      <p:sp>
        <p:nvSpPr>
          <p:cNvPr id="31754" name="文本框 18"/>
          <p:cNvSpPr txBox="1"/>
          <p:nvPr/>
        </p:nvSpPr>
        <p:spPr>
          <a:xfrm>
            <a:off x="441325" y="1196975"/>
            <a:ext cx="3324225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二、模型介绍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26" name="组合 10"/>
          <p:cNvGrpSpPr/>
          <p:nvPr/>
        </p:nvGrpSpPr>
        <p:grpSpPr>
          <a:xfrm>
            <a:off x="-33337" y="-33337"/>
            <a:ext cx="9231312" cy="1016000"/>
            <a:chOff x="-52" y="-53"/>
            <a:chExt cx="14537" cy="1599"/>
          </a:xfrm>
        </p:grpSpPr>
        <p:grpSp>
          <p:nvGrpSpPr>
            <p:cNvPr id="27" name="组合 9"/>
            <p:cNvGrpSpPr/>
            <p:nvPr/>
          </p:nvGrpSpPr>
          <p:grpSpPr>
            <a:xfrm>
              <a:off x="-52" y="-53"/>
              <a:ext cx="14537" cy="1389"/>
              <a:chOff x="-69" y="1350"/>
              <a:chExt cx="14537" cy="1389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-69" y="1350"/>
                <a:ext cx="14537" cy="1389"/>
              </a:xfrm>
              <a:prstGeom prst="rect">
                <a:avLst/>
              </a:prstGeom>
              <a:solidFill>
                <a:srgbClr val="0553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z="1050" strike="noStrike" noProof="1"/>
              </a:p>
            </p:txBody>
          </p:sp>
          <p:sp>
            <p:nvSpPr>
              <p:cNvPr id="30" name="文本框 3"/>
              <p:cNvSpPr txBox="1"/>
              <p:nvPr/>
            </p:nvSpPr>
            <p:spPr>
              <a:xfrm>
                <a:off x="679" y="1792"/>
                <a:ext cx="194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dirty="0">
                    <a:solidFill>
                      <a:srgbClr val="BFBF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分词</a:t>
                </a:r>
              </a:p>
            </p:txBody>
          </p:sp>
          <p:sp>
            <p:nvSpPr>
              <p:cNvPr id="31" name="文本框 5"/>
              <p:cNvSpPr txBox="1"/>
              <p:nvPr/>
            </p:nvSpPr>
            <p:spPr>
              <a:xfrm>
                <a:off x="6104" y="1792"/>
                <a:ext cx="276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算法介绍</a:t>
                </a:r>
              </a:p>
            </p:txBody>
          </p:sp>
          <p:sp>
            <p:nvSpPr>
              <p:cNvPr id="32" name="文本框 7"/>
              <p:cNvSpPr txBox="1"/>
              <p:nvPr/>
            </p:nvSpPr>
            <p:spPr>
              <a:xfrm>
                <a:off x="11704" y="1792"/>
                <a:ext cx="276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dirty="0" smtClean="0">
                    <a:solidFill>
                      <a:srgbClr val="BFBF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特征介绍</a:t>
                </a:r>
                <a:endParaRPr lang="zh-CN" altLang="en-US" sz="1500" dirty="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" name="等腰三角形 27"/>
            <p:cNvSpPr/>
            <p:nvPr/>
          </p:nvSpPr>
          <p:spPr>
            <a:xfrm rot="10800000">
              <a:off x="1217" y="1336"/>
              <a:ext cx="343" cy="210"/>
            </a:xfrm>
            <a:prstGeom prst="triangle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z="1050" strike="noStrike" noProof="1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41324" y="1062377"/>
            <a:ext cx="2697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</a:rPr>
              <a:t>算法介绍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774160"/>
              </p:ext>
            </p:extLst>
          </p:nvPr>
        </p:nvGraphicFramePr>
        <p:xfrm>
          <a:off x="171608" y="1736804"/>
          <a:ext cx="5640387" cy="462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Visio" r:id="rId4" imgW="5073932" imgH="4175227" progId="Visio.Drawing.11">
                  <p:embed/>
                </p:oleObj>
              </mc:Choice>
              <mc:Fallback>
                <p:oleObj name="Visio" r:id="rId4" imgW="5073932" imgH="417522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1608" y="1736804"/>
                        <a:ext cx="5640387" cy="462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440326" y="2370128"/>
            <a:ext cx="349467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dirty="0"/>
              <a:t>一共需要</a:t>
            </a:r>
            <a:r>
              <a:rPr lang="en-US" altLang="zh-CN" dirty="0"/>
              <a:t>4</a:t>
            </a:r>
            <a:r>
              <a:rPr lang="zh-CN" altLang="en-US" dirty="0"/>
              <a:t>次训练！</a:t>
            </a:r>
            <a:endParaRPr lang="en-US" altLang="zh-CN" dirty="0"/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zh-CN" altLang="en-US" dirty="0" smtClean="0"/>
              <a:t>普通</a:t>
            </a:r>
            <a:r>
              <a:rPr lang="zh-CN" altLang="en-US" dirty="0"/>
              <a:t>特征下计算</a:t>
            </a:r>
            <a:r>
              <a:rPr lang="en-US" altLang="zh-CN" dirty="0"/>
              <a:t>top3</a:t>
            </a:r>
            <a:r>
              <a:rPr lang="zh-CN" altLang="en-US" dirty="0"/>
              <a:t>关键词</a:t>
            </a:r>
            <a:endParaRPr lang="en-US" altLang="zh-CN" dirty="0"/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zh-CN" altLang="en-US" dirty="0" smtClean="0"/>
              <a:t>加入</a:t>
            </a:r>
            <a:r>
              <a:rPr lang="zh-CN" altLang="en-US" dirty="0"/>
              <a:t>关键词频率计算</a:t>
            </a:r>
            <a:r>
              <a:rPr lang="en-US" altLang="zh-CN" dirty="0"/>
              <a:t>top3</a:t>
            </a:r>
            <a:r>
              <a:rPr lang="zh-CN" altLang="en-US" dirty="0"/>
              <a:t>关键词</a:t>
            </a:r>
            <a:endParaRPr lang="en-US" altLang="zh-CN" dirty="0"/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zh-CN" altLang="en-US" dirty="0" smtClean="0"/>
              <a:t>根据</a:t>
            </a:r>
            <a:r>
              <a:rPr lang="zh-CN" altLang="en-US" dirty="0"/>
              <a:t>关键词频率，重新选择候选词</a:t>
            </a:r>
            <a:endParaRPr lang="en-US" altLang="zh-CN" dirty="0"/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zh-CN" altLang="en-US" dirty="0" smtClean="0"/>
              <a:t>再次</a:t>
            </a:r>
            <a:r>
              <a:rPr lang="zh-CN" altLang="en-US" dirty="0"/>
              <a:t>根据最新计算的关键词频率，计算候选词</a:t>
            </a:r>
          </a:p>
        </p:txBody>
      </p:sp>
    </p:spTree>
    <p:extLst>
      <p:ext uri="{BB962C8B-B14F-4D97-AF65-F5344CB8AC3E}">
        <p14:creationId xmlns:p14="http://schemas.microsoft.com/office/powerpoint/2010/main" val="168293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组合 10"/>
          <p:cNvGrpSpPr/>
          <p:nvPr/>
        </p:nvGrpSpPr>
        <p:grpSpPr>
          <a:xfrm>
            <a:off x="441659" y="247508"/>
            <a:ext cx="8756316" cy="735154"/>
            <a:chOff x="696" y="389"/>
            <a:chExt cx="13789" cy="1157"/>
          </a:xfrm>
        </p:grpSpPr>
        <p:grpSp>
          <p:nvGrpSpPr>
            <p:cNvPr id="31746" name="组合 9"/>
            <p:cNvGrpSpPr/>
            <p:nvPr/>
          </p:nvGrpSpPr>
          <p:grpSpPr>
            <a:xfrm>
              <a:off x="696" y="389"/>
              <a:ext cx="13789" cy="507"/>
              <a:chOff x="679" y="1792"/>
              <a:chExt cx="13789" cy="507"/>
            </a:xfrm>
          </p:grpSpPr>
          <p:sp>
            <p:nvSpPr>
              <p:cNvPr id="31748" name="文本框 3"/>
              <p:cNvSpPr txBox="1"/>
              <p:nvPr/>
            </p:nvSpPr>
            <p:spPr>
              <a:xfrm>
                <a:off x="679" y="1792"/>
                <a:ext cx="194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dirty="0">
                    <a:solidFill>
                      <a:srgbClr val="BFBF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数据处理</a:t>
                </a:r>
              </a:p>
            </p:txBody>
          </p:sp>
          <p:sp>
            <p:nvSpPr>
              <p:cNvPr id="31749" name="文本框 5"/>
              <p:cNvSpPr txBox="1"/>
              <p:nvPr/>
            </p:nvSpPr>
            <p:spPr>
              <a:xfrm>
                <a:off x="6104" y="1792"/>
                <a:ext cx="276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模型介绍</a:t>
                </a:r>
                <a:endPara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750" name="文本框 7"/>
              <p:cNvSpPr txBox="1"/>
              <p:nvPr/>
            </p:nvSpPr>
            <p:spPr>
              <a:xfrm>
                <a:off x="11704" y="1792"/>
                <a:ext cx="276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dirty="0" smtClean="0">
                    <a:solidFill>
                      <a:srgbClr val="BFBF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模型融合</a:t>
                </a:r>
                <a:endParaRPr lang="zh-CN" altLang="en-US" sz="1500" dirty="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等腰三角形 8"/>
            <p:cNvSpPr/>
            <p:nvPr/>
          </p:nvSpPr>
          <p:spPr>
            <a:xfrm rot="10800000">
              <a:off x="6855" y="1336"/>
              <a:ext cx="343" cy="210"/>
            </a:xfrm>
            <a:prstGeom prst="triangle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z="1050" strike="noStrike" noProof="1"/>
            </a:p>
          </p:txBody>
        </p:sp>
      </p:grpSp>
      <p:sp>
        <p:nvSpPr>
          <p:cNvPr id="31754" name="文本框 18"/>
          <p:cNvSpPr txBox="1"/>
          <p:nvPr/>
        </p:nvSpPr>
        <p:spPr>
          <a:xfrm>
            <a:off x="441325" y="1196975"/>
            <a:ext cx="3324225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二、模型介绍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26" name="组合 10"/>
          <p:cNvGrpSpPr/>
          <p:nvPr/>
        </p:nvGrpSpPr>
        <p:grpSpPr>
          <a:xfrm>
            <a:off x="-33337" y="-33337"/>
            <a:ext cx="9231312" cy="1016000"/>
            <a:chOff x="-52" y="-53"/>
            <a:chExt cx="14537" cy="1599"/>
          </a:xfrm>
        </p:grpSpPr>
        <p:grpSp>
          <p:nvGrpSpPr>
            <p:cNvPr id="27" name="组合 9"/>
            <p:cNvGrpSpPr/>
            <p:nvPr/>
          </p:nvGrpSpPr>
          <p:grpSpPr>
            <a:xfrm>
              <a:off x="-52" y="-53"/>
              <a:ext cx="14537" cy="1389"/>
              <a:chOff x="-69" y="1350"/>
              <a:chExt cx="14537" cy="1389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-69" y="1350"/>
                <a:ext cx="14537" cy="1389"/>
              </a:xfrm>
              <a:prstGeom prst="rect">
                <a:avLst/>
              </a:prstGeom>
              <a:solidFill>
                <a:srgbClr val="0553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z="1050" strike="noStrike" noProof="1"/>
              </a:p>
            </p:txBody>
          </p:sp>
          <p:sp>
            <p:nvSpPr>
              <p:cNvPr id="30" name="文本框 3"/>
              <p:cNvSpPr txBox="1"/>
              <p:nvPr/>
            </p:nvSpPr>
            <p:spPr>
              <a:xfrm>
                <a:off x="679" y="1792"/>
                <a:ext cx="194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dirty="0">
                    <a:solidFill>
                      <a:srgbClr val="BFBF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分词</a:t>
                </a:r>
              </a:p>
            </p:txBody>
          </p:sp>
          <p:sp>
            <p:nvSpPr>
              <p:cNvPr id="31" name="文本框 5"/>
              <p:cNvSpPr txBox="1"/>
              <p:nvPr/>
            </p:nvSpPr>
            <p:spPr>
              <a:xfrm>
                <a:off x="6104" y="1792"/>
                <a:ext cx="276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算法介绍</a:t>
                </a:r>
              </a:p>
            </p:txBody>
          </p:sp>
          <p:sp>
            <p:nvSpPr>
              <p:cNvPr id="32" name="文本框 7"/>
              <p:cNvSpPr txBox="1"/>
              <p:nvPr/>
            </p:nvSpPr>
            <p:spPr>
              <a:xfrm>
                <a:off x="11704" y="1792"/>
                <a:ext cx="276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dirty="0" smtClean="0">
                    <a:solidFill>
                      <a:srgbClr val="BFBF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特征介绍</a:t>
                </a:r>
                <a:endParaRPr lang="zh-CN" altLang="en-US" sz="1500" dirty="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" name="等腰三角形 27"/>
            <p:cNvSpPr/>
            <p:nvPr/>
          </p:nvSpPr>
          <p:spPr>
            <a:xfrm rot="10800000">
              <a:off x="1217" y="1336"/>
              <a:ext cx="343" cy="210"/>
            </a:xfrm>
            <a:prstGeom prst="triangle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z="1050" strike="noStrike" noProof="1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41324" y="1062377"/>
            <a:ext cx="2697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</a:rPr>
              <a:t>算法细节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1410" y="1933342"/>
            <a:ext cx="756091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zh-CN" altLang="en-US" dirty="0" smtClean="0"/>
              <a:t>候选词的选取：</a:t>
            </a:r>
            <a:endParaRPr lang="en-US" altLang="zh-CN" dirty="0" smtClean="0"/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越多特征越好，然而要考虑计算复杂度</a:t>
            </a:r>
            <a:endParaRPr lang="en-US" altLang="zh-CN" dirty="0" smtClean="0"/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关键</a:t>
            </a:r>
            <a:r>
              <a:rPr lang="zh-CN" altLang="en-US" dirty="0" smtClean="0"/>
              <a:t>词频率相当重要：其他特征倾向于词频，而关键词频率不是</a:t>
            </a:r>
            <a:endParaRPr lang="en-US" altLang="zh-CN" dirty="0" smtClean="0"/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142408"/>
              </p:ext>
            </p:extLst>
          </p:nvPr>
        </p:nvGraphicFramePr>
        <p:xfrm>
          <a:off x="1676141" y="3262950"/>
          <a:ext cx="6232220" cy="953589"/>
        </p:xfrm>
        <a:graphic>
          <a:graphicData uri="http://schemas.openxmlformats.org/drawingml/2006/table">
            <a:tbl>
              <a:tblPr firstRow="1" firstCol="1" bandRow="1"/>
              <a:tblGrid>
                <a:gridCol w="1007277"/>
                <a:gridCol w="1360260"/>
                <a:gridCol w="1674770"/>
                <a:gridCol w="2189913"/>
              </a:tblGrid>
              <a:tr h="5355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TFIDF</a:t>
                      </a:r>
                      <a:endParaRPr lang="zh-CN" altLang="zh-CN" sz="1800" kern="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TFIDF/</a:t>
                      </a:r>
                      <a:r>
                        <a:rPr lang="en-US" altLang="zh-CN" sz="1800" kern="100" dirty="0" err="1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TextRank</a:t>
                      </a:r>
                      <a:r>
                        <a:rPr lang="en-US" altLang="zh-CN" sz="18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/doc2vec</a:t>
                      </a:r>
                      <a:endParaRPr lang="zh-CN" altLang="zh-CN" sz="1800" kern="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TFIDF/</a:t>
                      </a:r>
                      <a:r>
                        <a:rPr lang="en-US" altLang="zh-CN" sz="1800" kern="100" dirty="0" err="1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TextRank</a:t>
                      </a:r>
                      <a:r>
                        <a:rPr lang="en-US" altLang="zh-CN" sz="18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/doc2vec/</a:t>
                      </a:r>
                      <a:r>
                        <a:rPr lang="zh-CN" altLang="en-US" sz="18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关键词频率</a:t>
                      </a:r>
                      <a:endParaRPr lang="zh-CN" altLang="zh-CN" sz="18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49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命中数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1800+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2526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2670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881410" y="4366200"/>
            <a:ext cx="75609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AutoNum type="arabicPeriod" startAt="2"/>
            </a:pPr>
            <a:r>
              <a:rPr lang="zh-CN" altLang="en-US" dirty="0" smtClean="0"/>
              <a:t>特征归一化：</a:t>
            </a:r>
            <a:endParaRPr lang="en-US" altLang="zh-CN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每个候选词抽取的</a:t>
            </a:r>
            <a:r>
              <a:rPr lang="en-US" altLang="zh-CN" dirty="0" err="1" smtClean="0"/>
              <a:t>tfidf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textrank</a:t>
            </a:r>
            <a:r>
              <a:rPr lang="zh-CN" altLang="en-US" dirty="0" smtClean="0"/>
              <a:t>等特征，都要在其文本内进行归一化</a:t>
            </a:r>
            <a:endParaRPr lang="en-US" altLang="zh-CN" dirty="0" smtClean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方法</a:t>
            </a:r>
            <a:r>
              <a:rPr lang="zh-CN" altLang="en-US" dirty="0"/>
              <a:t>：零均值一方差法 </a:t>
            </a:r>
            <a:r>
              <a:rPr lang="en-US" altLang="zh-CN" dirty="0"/>
              <a:t>or  </a:t>
            </a:r>
            <a:r>
              <a:rPr lang="zh-CN" altLang="en-US" dirty="0"/>
              <a:t>除总和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pPr marL="342900" indent="-342900">
              <a:spcBef>
                <a:spcPts val="600"/>
              </a:spcBef>
              <a:buAutoNum type="arabicPeriod" startAt="3"/>
            </a:pPr>
            <a:r>
              <a:rPr lang="zh-CN" altLang="en-US" dirty="0" smtClean="0"/>
              <a:t>训练数据太少容易过拟合，进行多随机种子</a:t>
            </a:r>
            <a:r>
              <a:rPr lang="zh-CN" altLang="en-US" dirty="0"/>
              <a:t>与参数</a:t>
            </a:r>
            <a:r>
              <a:rPr lang="zh-CN" altLang="en-US" dirty="0" smtClean="0"/>
              <a:t>模型融合</a:t>
            </a:r>
            <a:endParaRPr lang="en-US" altLang="zh-CN" dirty="0" smtClean="0"/>
          </a:p>
          <a:p>
            <a:pPr marL="342900" indent="-342900">
              <a:spcBef>
                <a:spcPts val="600"/>
              </a:spcBef>
              <a:buAutoNum type="arabicPeriod" startAt="3"/>
            </a:pPr>
            <a:r>
              <a:rPr lang="zh-CN" altLang="en-US" dirty="0" smtClean="0"/>
              <a:t>对词频、关键词频率、</a:t>
            </a:r>
            <a:r>
              <a:rPr lang="en-US" altLang="zh-CN" dirty="0" smtClean="0"/>
              <a:t>IDF</a:t>
            </a:r>
            <a:r>
              <a:rPr lang="zh-CN" altLang="en-US" dirty="0" smtClean="0"/>
              <a:t>等取</a:t>
            </a:r>
            <a:r>
              <a:rPr lang="en-US" altLang="zh-CN" dirty="0" smtClean="0"/>
              <a:t>log</a:t>
            </a:r>
            <a:r>
              <a:rPr lang="zh-CN" altLang="en-US" dirty="0" smtClean="0"/>
              <a:t>处理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1860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组合 10"/>
          <p:cNvGrpSpPr/>
          <p:nvPr/>
        </p:nvGrpSpPr>
        <p:grpSpPr>
          <a:xfrm>
            <a:off x="-33337" y="-33337"/>
            <a:ext cx="9231312" cy="1016000"/>
            <a:chOff x="-52" y="-53"/>
            <a:chExt cx="14537" cy="1599"/>
          </a:xfrm>
        </p:grpSpPr>
        <p:grpSp>
          <p:nvGrpSpPr>
            <p:cNvPr id="31746" name="组合 9"/>
            <p:cNvGrpSpPr/>
            <p:nvPr/>
          </p:nvGrpSpPr>
          <p:grpSpPr>
            <a:xfrm>
              <a:off x="-52" y="-53"/>
              <a:ext cx="14537" cy="1389"/>
              <a:chOff x="-69" y="1350"/>
              <a:chExt cx="14537" cy="1389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-69" y="1350"/>
                <a:ext cx="14537" cy="1389"/>
              </a:xfrm>
              <a:prstGeom prst="rect">
                <a:avLst/>
              </a:prstGeom>
              <a:solidFill>
                <a:srgbClr val="0553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z="1050" strike="noStrike" noProof="1"/>
              </a:p>
            </p:txBody>
          </p:sp>
          <p:sp>
            <p:nvSpPr>
              <p:cNvPr id="31748" name="文本框 3"/>
              <p:cNvSpPr txBox="1"/>
              <p:nvPr/>
            </p:nvSpPr>
            <p:spPr>
              <a:xfrm>
                <a:off x="679" y="1792"/>
                <a:ext cx="194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dirty="0" smtClean="0">
                    <a:solidFill>
                      <a:srgbClr val="BFBF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分词</a:t>
                </a:r>
                <a:endParaRPr lang="zh-CN" altLang="en-US" sz="1500" dirty="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749" name="文本框 5"/>
              <p:cNvSpPr txBox="1"/>
              <p:nvPr/>
            </p:nvSpPr>
            <p:spPr>
              <a:xfrm>
                <a:off x="6104" y="1792"/>
                <a:ext cx="276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dirty="0" smtClean="0">
                    <a:solidFill>
                      <a:srgbClr val="BFBF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算法介绍</a:t>
                </a:r>
                <a:endParaRPr lang="zh-CN" altLang="en-US" sz="1500" dirty="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750" name="文本框 7"/>
              <p:cNvSpPr txBox="1"/>
              <p:nvPr/>
            </p:nvSpPr>
            <p:spPr>
              <a:xfrm>
                <a:off x="11704" y="1792"/>
                <a:ext cx="276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特征介绍</a:t>
                </a:r>
              </a:p>
            </p:txBody>
          </p:sp>
        </p:grpSp>
        <p:sp>
          <p:nvSpPr>
            <p:cNvPr id="9" name="等腰三角形 8"/>
            <p:cNvSpPr/>
            <p:nvPr/>
          </p:nvSpPr>
          <p:spPr>
            <a:xfrm rot="10800000">
              <a:off x="6855" y="1336"/>
              <a:ext cx="343" cy="210"/>
            </a:xfrm>
            <a:prstGeom prst="triangle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z="1050" strike="noStrike" noProof="1"/>
            </a:p>
          </p:txBody>
        </p:sp>
      </p:grpSp>
      <p:sp>
        <p:nvSpPr>
          <p:cNvPr id="31754" name="文本框 18"/>
          <p:cNvSpPr txBox="1"/>
          <p:nvPr/>
        </p:nvSpPr>
        <p:spPr>
          <a:xfrm>
            <a:off x="441325" y="1196975"/>
            <a:ext cx="3324225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二、模型介绍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1324" y="1062377"/>
            <a:ext cx="2697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</a:rPr>
              <a:t>特征介绍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7187" y="2146620"/>
            <a:ext cx="80902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 err="1"/>
              <a:t>Tfidf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使用 </a:t>
            </a:r>
            <a:r>
              <a:rPr lang="en-US" altLang="zh-CN" dirty="0" err="1"/>
              <a:t>jieba</a:t>
            </a:r>
            <a:r>
              <a:rPr lang="en-US" altLang="zh-CN" dirty="0"/>
              <a:t> </a:t>
            </a:r>
            <a:r>
              <a:rPr lang="zh-CN" altLang="en-US" dirty="0"/>
              <a:t>自带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IDF</a:t>
            </a:r>
            <a:r>
              <a:rPr lang="zh-CN" altLang="en-US" dirty="0" smtClean="0"/>
              <a:t>库；将</a:t>
            </a:r>
            <a:r>
              <a:rPr lang="zh-CN" altLang="en-US" dirty="0"/>
              <a:t>标题和 </a:t>
            </a:r>
            <a:r>
              <a:rPr lang="en-US" altLang="zh-CN" dirty="0"/>
              <a:t>doc </a:t>
            </a:r>
            <a:r>
              <a:rPr lang="zh-CN" altLang="en-US" dirty="0"/>
              <a:t>分开提取。</a:t>
            </a:r>
            <a:r>
              <a:rPr lang="en-US" altLang="zh-CN" dirty="0" err="1"/>
              <a:t>Tf</a:t>
            </a:r>
            <a:r>
              <a:rPr lang="en-US" altLang="zh-CN" dirty="0"/>
              <a:t> </a:t>
            </a:r>
            <a:r>
              <a:rPr lang="zh-CN" altLang="en-US" dirty="0"/>
              <a:t>特征</a:t>
            </a:r>
            <a:r>
              <a:rPr lang="zh-CN" altLang="en-US" dirty="0" smtClean="0"/>
              <a:t>同理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/>
              <a:t>词性</a:t>
            </a:r>
            <a:r>
              <a:rPr lang="zh-CN" altLang="en-US" b="1" dirty="0" smtClean="0"/>
              <a:t>： </a:t>
            </a:r>
            <a:r>
              <a:rPr lang="en-US" altLang="zh-CN" dirty="0" err="1" smtClean="0"/>
              <a:t>jieba</a:t>
            </a:r>
            <a:r>
              <a:rPr lang="zh-CN" altLang="en-US" dirty="0" smtClean="0"/>
              <a:t>词性与 </a:t>
            </a:r>
            <a:r>
              <a:rPr lang="en-US" altLang="zh-CN" dirty="0" err="1"/>
              <a:t>hanlp</a:t>
            </a:r>
            <a:r>
              <a:rPr lang="en-US" altLang="zh-CN" dirty="0"/>
              <a:t> </a:t>
            </a:r>
            <a:r>
              <a:rPr lang="zh-CN" altLang="en-US" dirty="0" smtClean="0"/>
              <a:t>词性</a:t>
            </a:r>
            <a:r>
              <a:rPr lang="zh-CN" altLang="en-US" dirty="0"/>
              <a:t>，</a:t>
            </a:r>
            <a:r>
              <a:rPr lang="en-US" altLang="zh-CN" dirty="0" err="1" smtClean="0"/>
              <a:t>jieba</a:t>
            </a:r>
            <a:r>
              <a:rPr lang="en-US" altLang="zh-CN" dirty="0" smtClean="0"/>
              <a:t> </a:t>
            </a:r>
            <a:r>
              <a:rPr lang="zh-CN" altLang="en-US" dirty="0"/>
              <a:t>中切出来很多词性都是无法识别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”x</a:t>
            </a:r>
            <a:r>
              <a:rPr lang="en-US" altLang="zh-CN" dirty="0"/>
              <a:t>”</a:t>
            </a:r>
            <a:r>
              <a:rPr lang="zh-CN" altLang="en-US" dirty="0"/>
              <a:t>，而 </a:t>
            </a:r>
            <a:r>
              <a:rPr lang="en-US" altLang="zh-CN" dirty="0" err="1"/>
              <a:t>hanlp</a:t>
            </a:r>
            <a:r>
              <a:rPr lang="en-US" altLang="zh-CN" dirty="0"/>
              <a:t> </a:t>
            </a:r>
            <a:r>
              <a:rPr lang="zh-CN" altLang="en-US" dirty="0"/>
              <a:t>切分出来的词性较好，区分度较明显，因此引入 </a:t>
            </a:r>
            <a:r>
              <a:rPr lang="en-US" altLang="zh-CN" dirty="0" err="1" smtClean="0"/>
              <a:t>hanlp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 err="1"/>
              <a:t>Textrank</a:t>
            </a:r>
            <a:r>
              <a:rPr lang="zh-CN" altLang="en-US" b="1" dirty="0"/>
              <a:t>：</a:t>
            </a:r>
            <a:r>
              <a:rPr lang="zh-CN" altLang="en-US" dirty="0"/>
              <a:t>使用 </a:t>
            </a:r>
            <a:r>
              <a:rPr lang="en-US" altLang="zh-CN" dirty="0" err="1"/>
              <a:t>jieba</a:t>
            </a:r>
            <a:r>
              <a:rPr lang="en-US" altLang="zh-CN" dirty="0"/>
              <a:t> </a:t>
            </a:r>
            <a:r>
              <a:rPr lang="zh-CN" altLang="en-US" dirty="0"/>
              <a:t>自带的 </a:t>
            </a:r>
            <a:r>
              <a:rPr lang="en-US" altLang="zh-CN" dirty="0" err="1"/>
              <a:t>textrank</a:t>
            </a:r>
            <a:r>
              <a:rPr lang="en-US" altLang="zh-CN" dirty="0"/>
              <a:t> </a:t>
            </a:r>
            <a:r>
              <a:rPr lang="zh-CN" altLang="en-US" dirty="0"/>
              <a:t>提取，同样带标题和不带标题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 err="1"/>
              <a:t>Idf</a:t>
            </a:r>
            <a:r>
              <a:rPr lang="zh-CN" altLang="en-US" b="1" dirty="0"/>
              <a:t>：</a:t>
            </a:r>
            <a:r>
              <a:rPr lang="zh-CN" altLang="en-US" dirty="0"/>
              <a:t>对所有文档的</a:t>
            </a:r>
            <a:r>
              <a:rPr lang="zh-CN" altLang="en-US" dirty="0" smtClean="0"/>
              <a:t>候选词</a:t>
            </a:r>
            <a:r>
              <a:rPr lang="zh-CN" altLang="en-US" dirty="0"/>
              <a:t>提取 </a:t>
            </a:r>
            <a:r>
              <a:rPr lang="en-US" altLang="zh-CN" dirty="0" err="1" smtClean="0"/>
              <a:t>idf</a:t>
            </a:r>
            <a:r>
              <a:rPr lang="zh-CN" altLang="en-US" dirty="0" smtClean="0"/>
              <a:t>，并对 </a:t>
            </a:r>
            <a:r>
              <a:rPr lang="en-US" altLang="zh-CN" dirty="0" err="1"/>
              <a:t>idf</a:t>
            </a:r>
            <a:r>
              <a:rPr lang="en-US" altLang="zh-CN" dirty="0"/>
              <a:t> </a:t>
            </a:r>
            <a:r>
              <a:rPr lang="zh-CN" altLang="en-US" dirty="0"/>
              <a:t>取 </a:t>
            </a:r>
            <a:r>
              <a:rPr lang="en-US" altLang="zh-CN" dirty="0"/>
              <a:t>log 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/>
              <a:t>关键词频率：</a:t>
            </a:r>
            <a:r>
              <a:rPr lang="zh-CN" altLang="en-US" dirty="0"/>
              <a:t>对所有文档预测的关键词进行数目统计，同样取 </a:t>
            </a:r>
            <a:r>
              <a:rPr lang="en-US" altLang="zh-CN" dirty="0"/>
              <a:t>log 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 err="1"/>
              <a:t>Lda</a:t>
            </a:r>
            <a:r>
              <a:rPr lang="zh-CN" altLang="en-US" b="1" dirty="0"/>
              <a:t>：</a:t>
            </a:r>
            <a:r>
              <a:rPr lang="zh-CN" altLang="en-US" dirty="0"/>
              <a:t>使用主题模型，计算该文档主题分布和该候选关键词主题分布的</a:t>
            </a:r>
            <a:r>
              <a:rPr lang="zh-CN" altLang="en-US" dirty="0" smtClean="0"/>
              <a:t>相似性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8061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组合 10"/>
          <p:cNvGrpSpPr/>
          <p:nvPr/>
        </p:nvGrpSpPr>
        <p:grpSpPr>
          <a:xfrm>
            <a:off x="-33337" y="-33337"/>
            <a:ext cx="9231312" cy="1016000"/>
            <a:chOff x="-52" y="-53"/>
            <a:chExt cx="14537" cy="1599"/>
          </a:xfrm>
        </p:grpSpPr>
        <p:grpSp>
          <p:nvGrpSpPr>
            <p:cNvPr id="31746" name="组合 9"/>
            <p:cNvGrpSpPr/>
            <p:nvPr/>
          </p:nvGrpSpPr>
          <p:grpSpPr>
            <a:xfrm>
              <a:off x="-52" y="-53"/>
              <a:ext cx="14537" cy="1389"/>
              <a:chOff x="-69" y="1350"/>
              <a:chExt cx="14537" cy="1389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-69" y="1350"/>
                <a:ext cx="14537" cy="1389"/>
              </a:xfrm>
              <a:prstGeom prst="rect">
                <a:avLst/>
              </a:prstGeom>
              <a:solidFill>
                <a:srgbClr val="0553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z="1050" strike="noStrike" noProof="1"/>
              </a:p>
            </p:txBody>
          </p:sp>
          <p:sp>
            <p:nvSpPr>
              <p:cNvPr id="31748" name="文本框 3"/>
              <p:cNvSpPr txBox="1"/>
              <p:nvPr/>
            </p:nvSpPr>
            <p:spPr>
              <a:xfrm>
                <a:off x="679" y="1792"/>
                <a:ext cx="194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dirty="0" smtClean="0">
                    <a:solidFill>
                      <a:srgbClr val="BFBF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分词</a:t>
                </a:r>
                <a:endParaRPr lang="zh-CN" altLang="en-US" sz="1500" dirty="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749" name="文本框 5"/>
              <p:cNvSpPr txBox="1"/>
              <p:nvPr/>
            </p:nvSpPr>
            <p:spPr>
              <a:xfrm>
                <a:off x="6104" y="1792"/>
                <a:ext cx="276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dirty="0" smtClean="0">
                    <a:solidFill>
                      <a:srgbClr val="BFBF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算法介绍</a:t>
                </a:r>
                <a:endParaRPr lang="zh-CN" altLang="en-US" sz="1500" dirty="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750" name="文本框 7"/>
              <p:cNvSpPr txBox="1"/>
              <p:nvPr/>
            </p:nvSpPr>
            <p:spPr>
              <a:xfrm>
                <a:off x="11704" y="1792"/>
                <a:ext cx="276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特征介绍</a:t>
                </a:r>
              </a:p>
            </p:txBody>
          </p:sp>
        </p:grpSp>
        <p:sp>
          <p:nvSpPr>
            <p:cNvPr id="9" name="等腰三角形 8"/>
            <p:cNvSpPr/>
            <p:nvPr/>
          </p:nvSpPr>
          <p:spPr>
            <a:xfrm rot="10800000">
              <a:off x="6855" y="1336"/>
              <a:ext cx="343" cy="210"/>
            </a:xfrm>
            <a:prstGeom prst="triangle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z="1050" strike="noStrike" noProof="1"/>
            </a:p>
          </p:txBody>
        </p:sp>
      </p:grpSp>
      <p:sp>
        <p:nvSpPr>
          <p:cNvPr id="31754" name="文本框 18"/>
          <p:cNvSpPr txBox="1"/>
          <p:nvPr/>
        </p:nvSpPr>
        <p:spPr>
          <a:xfrm>
            <a:off x="441325" y="1196975"/>
            <a:ext cx="3324225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二、模型介绍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1324" y="1062377"/>
            <a:ext cx="2697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</a:rPr>
              <a:t>特征介绍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5439" y="1962544"/>
            <a:ext cx="81831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AutoNum type="arabicPeriod" startAt="7"/>
            </a:pPr>
            <a:r>
              <a:rPr lang="en-US" altLang="zh-CN" b="1" dirty="0" smtClean="0"/>
              <a:t>Word2vec</a:t>
            </a:r>
            <a:r>
              <a:rPr lang="zh-CN" altLang="en-US" b="1" dirty="0"/>
              <a:t>：</a:t>
            </a:r>
            <a:r>
              <a:rPr lang="zh-CN" altLang="en-US" dirty="0"/>
              <a:t>使用 </a:t>
            </a:r>
            <a:r>
              <a:rPr lang="en-US" altLang="zh-CN" dirty="0"/>
              <a:t>skip-gram </a:t>
            </a:r>
            <a:r>
              <a:rPr lang="zh-CN" altLang="en-US" dirty="0"/>
              <a:t>模型训练词向量，计算每个候选关键词对于</a:t>
            </a:r>
            <a:r>
              <a:rPr lang="zh-CN" altLang="en-US" dirty="0" smtClean="0"/>
              <a:t>其他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候选</a:t>
            </a:r>
            <a:r>
              <a:rPr lang="zh-CN" altLang="en-US" dirty="0"/>
              <a:t>关键词的概 率 </a:t>
            </a:r>
            <a:r>
              <a:rPr lang="en-US" altLang="zh-CN" dirty="0"/>
              <a:t>p(wo/</a:t>
            </a:r>
            <a:r>
              <a:rPr lang="en-US" altLang="zh-CN" dirty="0" err="1"/>
              <a:t>wi</a:t>
            </a:r>
            <a:r>
              <a:rPr lang="en-US" altLang="zh-CN" dirty="0"/>
              <a:t>) </a:t>
            </a:r>
            <a:r>
              <a:rPr lang="zh-CN" altLang="en-US" dirty="0"/>
              <a:t>，进行累加得到该候选关键词的得分。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342900" indent="-342900">
              <a:buAutoNum type="arabicPeriod" startAt="8"/>
            </a:pPr>
            <a:r>
              <a:rPr lang="en-US" altLang="zh-CN" b="1" dirty="0" smtClean="0"/>
              <a:t>Doc2vec</a:t>
            </a:r>
            <a:r>
              <a:rPr lang="zh-CN" altLang="en-US" b="1" dirty="0"/>
              <a:t>：</a:t>
            </a:r>
            <a:r>
              <a:rPr lang="zh-CN" altLang="en-US" dirty="0"/>
              <a:t>有两种训练方式，分别是 </a:t>
            </a:r>
            <a:r>
              <a:rPr lang="en-US" altLang="zh-CN" dirty="0" err="1"/>
              <a:t>dbow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pv-dw</a:t>
            </a:r>
            <a:r>
              <a:rPr lang="en-US" altLang="zh-CN" dirty="0"/>
              <a:t> </a:t>
            </a:r>
            <a:r>
              <a:rPr lang="zh-CN" altLang="en-US" dirty="0"/>
              <a:t>的方式。</a:t>
            </a:r>
            <a:r>
              <a:rPr lang="zh-CN" altLang="en-US" dirty="0" smtClean="0"/>
              <a:t>计算候选词的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词向量和</a:t>
            </a:r>
            <a:r>
              <a:rPr lang="zh-CN" altLang="en-US" dirty="0"/>
              <a:t>文档向量的相似 度。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 smtClean="0"/>
              <a:t>9.    </a:t>
            </a:r>
            <a:r>
              <a:rPr lang="zh-CN" altLang="en-US" b="1" dirty="0" smtClean="0"/>
              <a:t>位置</a:t>
            </a:r>
            <a:r>
              <a:rPr lang="zh-CN" altLang="en-US" b="1" dirty="0"/>
              <a:t>特征</a:t>
            </a:r>
            <a:r>
              <a:rPr lang="en-US" altLang="zh-CN" b="1" dirty="0" smtClean="0"/>
              <a:t>:  </a:t>
            </a:r>
            <a:r>
              <a:rPr lang="zh-CN" altLang="en-US" dirty="0" smtClean="0"/>
              <a:t>该</a:t>
            </a:r>
            <a:r>
              <a:rPr lang="zh-CN" altLang="en-US" dirty="0"/>
              <a:t>词语第一次出现的位置和最后一次出现的次数。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 smtClean="0"/>
              <a:t>10.   </a:t>
            </a:r>
            <a:r>
              <a:rPr lang="zh-CN" altLang="en-US" b="1" dirty="0" smtClean="0"/>
              <a:t>其他</a:t>
            </a:r>
            <a:r>
              <a:rPr lang="zh-CN" altLang="en-US" b="1" dirty="0"/>
              <a:t>特征：</a:t>
            </a:r>
            <a:r>
              <a:rPr lang="zh-CN" altLang="en-US" dirty="0"/>
              <a:t>书名号、双引号里的内容、开头是否为</a:t>
            </a:r>
            <a:r>
              <a:rPr lang="zh-CN" altLang="en-US" dirty="0" smtClean="0"/>
              <a:t>中国人的</a:t>
            </a:r>
            <a:r>
              <a:rPr lang="zh-CN" altLang="en-US" dirty="0"/>
              <a:t>姓氏等 </a:t>
            </a:r>
            <a:endParaRPr lang="en-US" altLang="zh-CN" dirty="0" smtClean="0"/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762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组合 10"/>
          <p:cNvGrpSpPr/>
          <p:nvPr/>
        </p:nvGrpSpPr>
        <p:grpSpPr>
          <a:xfrm>
            <a:off x="-33337" y="-33337"/>
            <a:ext cx="9231312" cy="1016000"/>
            <a:chOff x="-52" y="-53"/>
            <a:chExt cx="14537" cy="1599"/>
          </a:xfrm>
        </p:grpSpPr>
        <p:grpSp>
          <p:nvGrpSpPr>
            <p:cNvPr id="31746" name="组合 9"/>
            <p:cNvGrpSpPr/>
            <p:nvPr/>
          </p:nvGrpSpPr>
          <p:grpSpPr>
            <a:xfrm>
              <a:off x="-52" y="-53"/>
              <a:ext cx="14537" cy="1389"/>
              <a:chOff x="-69" y="1350"/>
              <a:chExt cx="14537" cy="1389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-69" y="1350"/>
                <a:ext cx="14537" cy="1389"/>
              </a:xfrm>
              <a:prstGeom prst="rect">
                <a:avLst/>
              </a:prstGeom>
              <a:solidFill>
                <a:srgbClr val="0553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z="1050" strike="noStrike" noProof="1"/>
              </a:p>
            </p:txBody>
          </p:sp>
          <p:sp>
            <p:nvSpPr>
              <p:cNvPr id="31748" name="文本框 3"/>
              <p:cNvSpPr txBox="1"/>
              <p:nvPr/>
            </p:nvSpPr>
            <p:spPr>
              <a:xfrm>
                <a:off x="679" y="1792"/>
                <a:ext cx="194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dirty="0" smtClean="0">
                    <a:solidFill>
                      <a:srgbClr val="BFBF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分词</a:t>
                </a:r>
                <a:endParaRPr lang="zh-CN" altLang="en-US" sz="1500" dirty="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749" name="文本框 5"/>
              <p:cNvSpPr txBox="1"/>
              <p:nvPr/>
            </p:nvSpPr>
            <p:spPr>
              <a:xfrm>
                <a:off x="6104" y="1792"/>
                <a:ext cx="276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dirty="0" smtClean="0">
                    <a:solidFill>
                      <a:srgbClr val="BFBF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算法介绍</a:t>
                </a:r>
                <a:endParaRPr lang="zh-CN" altLang="en-US" sz="1500" dirty="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750" name="文本框 7"/>
              <p:cNvSpPr txBox="1"/>
              <p:nvPr/>
            </p:nvSpPr>
            <p:spPr>
              <a:xfrm>
                <a:off x="11704" y="1792"/>
                <a:ext cx="276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特征介绍</a:t>
                </a:r>
              </a:p>
            </p:txBody>
          </p:sp>
        </p:grpSp>
        <p:sp>
          <p:nvSpPr>
            <p:cNvPr id="9" name="等腰三角形 8"/>
            <p:cNvSpPr/>
            <p:nvPr/>
          </p:nvSpPr>
          <p:spPr>
            <a:xfrm rot="10800000">
              <a:off x="6855" y="1336"/>
              <a:ext cx="343" cy="210"/>
            </a:xfrm>
            <a:prstGeom prst="triangle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z="1050" strike="noStrike" noProof="1"/>
            </a:p>
          </p:txBody>
        </p:sp>
      </p:grpSp>
      <p:sp>
        <p:nvSpPr>
          <p:cNvPr id="31754" name="文本框 18"/>
          <p:cNvSpPr txBox="1"/>
          <p:nvPr/>
        </p:nvSpPr>
        <p:spPr>
          <a:xfrm>
            <a:off x="441325" y="1196975"/>
            <a:ext cx="3324225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二、模型介绍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1324" y="1062377"/>
            <a:ext cx="3445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</a:rPr>
              <a:t>其他未尝试的想法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1324" y="1924595"/>
            <a:ext cx="83721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、自动生成标题：给定的标题有一部分是标题党（与内容关联不大），因此想使用 </a:t>
            </a:r>
            <a:r>
              <a:rPr lang="en-US" altLang="zh-CN" dirty="0"/>
              <a:t>seq2seq </a:t>
            </a:r>
            <a:r>
              <a:rPr lang="zh-CN" altLang="en-US" dirty="0"/>
              <a:t>自动生成标题，使用 </a:t>
            </a:r>
            <a:r>
              <a:rPr lang="en-US" altLang="zh-CN" dirty="0"/>
              <a:t>attention </a:t>
            </a:r>
            <a:r>
              <a:rPr lang="zh-CN" altLang="en-US" dirty="0"/>
              <a:t>机制得到每个词语</a:t>
            </a:r>
            <a:r>
              <a:rPr lang="zh-CN" altLang="en-US" dirty="0" smtClean="0"/>
              <a:t>的权重</a:t>
            </a:r>
            <a:r>
              <a:rPr lang="zh-CN" altLang="en-US" dirty="0"/>
              <a:t>。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/>
              <a:t>、 </a:t>
            </a:r>
            <a:r>
              <a:rPr lang="zh-CN" altLang="en-US" dirty="0" smtClean="0"/>
              <a:t>对</a:t>
            </a:r>
            <a:r>
              <a:rPr lang="zh-CN" altLang="en-US" dirty="0"/>
              <a:t>相似主题文本进行聚类</a:t>
            </a:r>
            <a:r>
              <a:rPr lang="zh-CN" altLang="en-US" dirty="0" smtClean="0"/>
              <a:t>，一起</a:t>
            </a:r>
            <a:r>
              <a:rPr lang="zh-CN" altLang="en-US" dirty="0"/>
              <a:t>使用 </a:t>
            </a:r>
            <a:r>
              <a:rPr lang="en-US" altLang="zh-CN" dirty="0" err="1"/>
              <a:t>textrank</a:t>
            </a:r>
            <a:r>
              <a:rPr lang="zh-CN" altLang="en-US" dirty="0"/>
              <a:t>。这个方法和刘知远 博士论文中的 </a:t>
            </a:r>
            <a:r>
              <a:rPr lang="en-US" altLang="zh-CN" dirty="0" err="1"/>
              <a:t>expandrank</a:t>
            </a:r>
            <a:r>
              <a:rPr lang="en-US" altLang="zh-CN" dirty="0"/>
              <a:t> </a:t>
            </a:r>
            <a:r>
              <a:rPr lang="zh-CN" altLang="en-US" dirty="0" smtClean="0"/>
              <a:t>相似。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 </a:t>
            </a:r>
            <a:r>
              <a:rPr lang="en-US" altLang="zh-CN" dirty="0"/>
              <a:t>3</a:t>
            </a:r>
            <a:r>
              <a:rPr lang="zh-CN" altLang="en-US" dirty="0"/>
              <a:t>、 提取候选关键词附近词语的信息量作为该候选关键词的特征</a:t>
            </a:r>
            <a:r>
              <a:rPr lang="zh-CN" altLang="en-US" dirty="0" smtClean="0"/>
              <a:t>。关键词</a:t>
            </a:r>
            <a:r>
              <a:rPr lang="zh-CN" altLang="en-US" dirty="0"/>
              <a:t>的附近很有</a:t>
            </a:r>
            <a:r>
              <a:rPr lang="zh-CN" altLang="en-US" dirty="0" smtClean="0"/>
              <a:t>可能</a:t>
            </a:r>
            <a:r>
              <a:rPr lang="zh-CN" altLang="en-US" dirty="0"/>
              <a:t>还有关键词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 </a:t>
            </a:r>
            <a:r>
              <a:rPr lang="en-US" altLang="zh-CN" dirty="0"/>
              <a:t>4</a:t>
            </a:r>
            <a:r>
              <a:rPr lang="zh-CN" altLang="en-US" dirty="0"/>
              <a:t>、 依存句法分析。通过依存句法分析，主谓关系和动宾关系、核心关系词通常为关键词， 其他的状语定语都不是关键词。但是句法分析太费时，因此我没有尝试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 </a:t>
            </a:r>
            <a:r>
              <a:rPr lang="en-US" altLang="zh-CN" dirty="0"/>
              <a:t>5</a:t>
            </a:r>
            <a:r>
              <a:rPr lang="zh-CN" altLang="en-US" dirty="0" smtClean="0"/>
              <a:t>、词</a:t>
            </a:r>
            <a:r>
              <a:rPr lang="zh-CN" altLang="en-US" dirty="0"/>
              <a:t>向量聚类，聚类中心作为关键词 </a:t>
            </a:r>
          </a:p>
        </p:txBody>
      </p:sp>
    </p:spTree>
    <p:extLst>
      <p:ext uri="{BB962C8B-B14F-4D97-AF65-F5344CB8AC3E}">
        <p14:creationId xmlns:p14="http://schemas.microsoft.com/office/powerpoint/2010/main" val="369753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页面">
  <a:themeElements>
    <a:clrScheme name="自定义 3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9A9DE"/>
      </a:accent1>
      <a:accent2>
        <a:srgbClr val="838FD4"/>
      </a:accent2>
      <a:accent3>
        <a:srgbClr val="41C0B8"/>
      </a:accent3>
      <a:accent4>
        <a:srgbClr val="91CE6F"/>
      </a:accent4>
      <a:accent5>
        <a:srgbClr val="A0CD4E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2123</Words>
  <Application>Microsoft Office PowerPoint</Application>
  <PresentationFormat>全屏显示(4:3)</PresentationFormat>
  <Paragraphs>159</Paragraphs>
  <Slides>11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Office 主题</vt:lpstr>
      <vt:lpstr>模板页面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row</cp:lastModifiedBy>
  <cp:revision>220</cp:revision>
  <dcterms:created xsi:type="dcterms:W3CDTF">2015-05-05T08:02:00Z</dcterms:created>
  <dcterms:modified xsi:type="dcterms:W3CDTF">2018-10-20T02:26:23Z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2052-10.1.0.7401</vt:lpwstr>
  </property>
</Properties>
</file>