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28"/>
  </p:notesMasterIdLst>
  <p:handoutMasterIdLst>
    <p:handoutMasterId r:id="rId29"/>
  </p:handoutMasterIdLst>
  <p:sldIdLst>
    <p:sldId id="481" r:id="rId2"/>
    <p:sldId id="762" r:id="rId3"/>
    <p:sldId id="691" r:id="rId4"/>
    <p:sldId id="709" r:id="rId5"/>
    <p:sldId id="771" r:id="rId6"/>
    <p:sldId id="707" r:id="rId7"/>
    <p:sldId id="769" r:id="rId8"/>
    <p:sldId id="770" r:id="rId9"/>
    <p:sldId id="593" r:id="rId10"/>
    <p:sldId id="773" r:id="rId11"/>
    <p:sldId id="674" r:id="rId12"/>
    <p:sldId id="734" r:id="rId13"/>
    <p:sldId id="684" r:id="rId14"/>
    <p:sldId id="763" r:id="rId15"/>
    <p:sldId id="764" r:id="rId16"/>
    <p:sldId id="677" r:id="rId17"/>
    <p:sldId id="678" r:id="rId18"/>
    <p:sldId id="680" r:id="rId19"/>
    <p:sldId id="710" r:id="rId20"/>
    <p:sldId id="745" r:id="rId21"/>
    <p:sldId id="772" r:id="rId22"/>
    <p:sldId id="698" r:id="rId23"/>
    <p:sldId id="699" r:id="rId24"/>
    <p:sldId id="768" r:id="rId25"/>
    <p:sldId id="767" r:id="rId26"/>
    <p:sldId id="765" r:id="rId27"/>
  </p:sldIdLst>
  <p:sldSz cx="9144000" cy="6858000" type="screen4x3"/>
  <p:notesSz cx="6997700" cy="9271000"/>
  <p:custDataLst>
    <p:tags r:id="rId30"/>
  </p:custDataLst>
  <p:defaultTextStyle>
    <a:defPPr>
      <a:defRPr lang="en-GB"/>
    </a:defPPr>
    <a:lvl1pPr algn="l" defTabSz="457200" rtl="0" fontAlgn="base">
      <a:spcBef>
        <a:spcPct val="0"/>
      </a:spcBef>
      <a:spcAft>
        <a:spcPct val="0"/>
      </a:spcAft>
      <a:defRPr kern="1200">
        <a:solidFill>
          <a:schemeClr val="bg1"/>
        </a:solidFill>
        <a:latin typeface="Arial" charset="0"/>
        <a:ea typeface="+mn-ea"/>
        <a:cs typeface="Arial" charset="0"/>
      </a:defRPr>
    </a:lvl1pPr>
    <a:lvl2pPr marL="742950" indent="-285750" algn="l" defTabSz="457200" rtl="0" fontAlgn="base">
      <a:spcBef>
        <a:spcPct val="0"/>
      </a:spcBef>
      <a:spcAft>
        <a:spcPct val="0"/>
      </a:spcAft>
      <a:defRPr kern="1200">
        <a:solidFill>
          <a:schemeClr val="bg1"/>
        </a:solidFill>
        <a:latin typeface="Arial" charset="0"/>
        <a:ea typeface="+mn-ea"/>
        <a:cs typeface="Arial" charset="0"/>
      </a:defRPr>
    </a:lvl2pPr>
    <a:lvl3pPr marL="1143000" indent="-228600" algn="l" defTabSz="457200" rtl="0" fontAlgn="base">
      <a:spcBef>
        <a:spcPct val="0"/>
      </a:spcBef>
      <a:spcAft>
        <a:spcPct val="0"/>
      </a:spcAft>
      <a:defRPr kern="1200">
        <a:solidFill>
          <a:schemeClr val="bg1"/>
        </a:solidFill>
        <a:latin typeface="Arial" charset="0"/>
        <a:ea typeface="+mn-ea"/>
        <a:cs typeface="Arial" charset="0"/>
      </a:defRPr>
    </a:lvl3pPr>
    <a:lvl4pPr marL="1600200" indent="-228600" algn="l" defTabSz="457200" rtl="0" fontAlgn="base">
      <a:spcBef>
        <a:spcPct val="0"/>
      </a:spcBef>
      <a:spcAft>
        <a:spcPct val="0"/>
      </a:spcAft>
      <a:defRPr kern="1200">
        <a:solidFill>
          <a:schemeClr val="bg1"/>
        </a:solidFill>
        <a:latin typeface="Arial" charset="0"/>
        <a:ea typeface="+mn-ea"/>
        <a:cs typeface="Arial" charset="0"/>
      </a:defRPr>
    </a:lvl4pPr>
    <a:lvl5pPr marL="2057400" indent="-228600" algn="l" defTabSz="457200" rtl="0" fontAlgn="base">
      <a:spcBef>
        <a:spcPct val="0"/>
      </a:spcBef>
      <a:spcAft>
        <a:spcPct val="0"/>
      </a:spcAft>
      <a:defRPr kern="1200">
        <a:solidFill>
          <a:schemeClr val="bg1"/>
        </a:solidFill>
        <a:latin typeface="Arial" charset="0"/>
        <a:ea typeface="+mn-ea"/>
        <a:cs typeface="Arial" charset="0"/>
      </a:defRPr>
    </a:lvl5pPr>
    <a:lvl6pPr marL="2286000" algn="l" defTabSz="914400" rtl="0" eaLnBrk="1" latinLnBrk="0" hangingPunct="1">
      <a:defRPr kern="1200">
        <a:solidFill>
          <a:schemeClr val="bg1"/>
        </a:solidFill>
        <a:latin typeface="Arial" charset="0"/>
        <a:ea typeface="+mn-ea"/>
        <a:cs typeface="Arial" charset="0"/>
      </a:defRPr>
    </a:lvl6pPr>
    <a:lvl7pPr marL="2743200" algn="l" defTabSz="914400" rtl="0" eaLnBrk="1" latinLnBrk="0" hangingPunct="1">
      <a:defRPr kern="1200">
        <a:solidFill>
          <a:schemeClr val="bg1"/>
        </a:solidFill>
        <a:latin typeface="Arial" charset="0"/>
        <a:ea typeface="+mn-ea"/>
        <a:cs typeface="Arial" charset="0"/>
      </a:defRPr>
    </a:lvl7pPr>
    <a:lvl8pPr marL="3200400" algn="l" defTabSz="914400" rtl="0" eaLnBrk="1" latinLnBrk="0" hangingPunct="1">
      <a:defRPr kern="1200">
        <a:solidFill>
          <a:schemeClr val="bg1"/>
        </a:solidFill>
        <a:latin typeface="Arial" charset="0"/>
        <a:ea typeface="+mn-ea"/>
        <a:cs typeface="Arial" charset="0"/>
      </a:defRPr>
    </a:lvl8pPr>
    <a:lvl9pPr marL="3657600" algn="l" defTabSz="914400" rtl="0" eaLnBrk="1" latinLnBrk="0" hangingPunct="1">
      <a:defRPr kern="1200">
        <a:solidFill>
          <a:schemeClr val="bg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00"/>
    <a:srgbClr val="AEF0C2"/>
    <a:srgbClr val="FF6699"/>
    <a:srgbClr val="CCFF66"/>
    <a:srgbClr val="7DDB8F"/>
    <a:srgbClr val="009900"/>
    <a:srgbClr val="663300"/>
    <a:srgbClr val="F1B3AD"/>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97" autoAdjust="0"/>
    <p:restoredTop sz="83301" autoAdjust="0"/>
  </p:normalViewPr>
  <p:slideViewPr>
    <p:cSldViewPr>
      <p:cViewPr>
        <p:scale>
          <a:sx n="50" d="100"/>
          <a:sy n="50" d="100"/>
        </p:scale>
        <p:origin x="-1330" y="101"/>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p:cViewPr varScale="1">
        <p:scale>
          <a:sx n="59" d="100"/>
          <a:sy n="59" d="100"/>
        </p:scale>
        <p:origin x="-1752" y="-72"/>
      </p:cViewPr>
      <p:guideLst>
        <p:guide orient="horz" pos="2876"/>
        <p:guide pos="21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641" cy="462937"/>
          </a:xfrm>
          <a:prstGeom prst="rect">
            <a:avLst/>
          </a:prstGeom>
        </p:spPr>
        <p:txBody>
          <a:bodyPr vert="horz" lIns="87938" tIns="43969" rIns="87938" bIns="43969" rtlCol="0"/>
          <a:lstStyle>
            <a:lvl1pPr algn="l">
              <a:defRPr sz="1200"/>
            </a:lvl1pPr>
          </a:lstStyle>
          <a:p>
            <a:endParaRPr lang="en-US"/>
          </a:p>
        </p:txBody>
      </p:sp>
      <p:sp>
        <p:nvSpPr>
          <p:cNvPr id="3" name="Date Placeholder 2"/>
          <p:cNvSpPr>
            <a:spLocks noGrp="1"/>
          </p:cNvSpPr>
          <p:nvPr>
            <p:ph type="dt" sz="quarter" idx="1"/>
          </p:nvPr>
        </p:nvSpPr>
        <p:spPr>
          <a:xfrm>
            <a:off x="3963541" y="0"/>
            <a:ext cx="3032641" cy="462937"/>
          </a:xfrm>
          <a:prstGeom prst="rect">
            <a:avLst/>
          </a:prstGeom>
        </p:spPr>
        <p:txBody>
          <a:bodyPr vert="horz" lIns="87938" tIns="43969" rIns="87938" bIns="43969" rtlCol="0"/>
          <a:lstStyle>
            <a:lvl1pPr algn="r">
              <a:defRPr sz="1200"/>
            </a:lvl1pPr>
          </a:lstStyle>
          <a:p>
            <a:fld id="{D805600C-36AA-482D-8B9E-6474AEB11F52}" type="datetimeFigureOut">
              <a:rPr lang="en-US" smtClean="0"/>
              <a:pPr/>
              <a:t>7/31/2014</a:t>
            </a:fld>
            <a:endParaRPr lang="en-US"/>
          </a:p>
        </p:txBody>
      </p:sp>
      <p:sp>
        <p:nvSpPr>
          <p:cNvPr id="4" name="Footer Placeholder 3"/>
          <p:cNvSpPr>
            <a:spLocks noGrp="1"/>
          </p:cNvSpPr>
          <p:nvPr>
            <p:ph type="ftr" sz="quarter" idx="2"/>
          </p:nvPr>
        </p:nvSpPr>
        <p:spPr>
          <a:xfrm>
            <a:off x="0" y="8806531"/>
            <a:ext cx="3032641" cy="462937"/>
          </a:xfrm>
          <a:prstGeom prst="rect">
            <a:avLst/>
          </a:prstGeom>
        </p:spPr>
        <p:txBody>
          <a:bodyPr vert="horz" lIns="87938" tIns="43969" rIns="87938" bIns="43969" rtlCol="0" anchor="b"/>
          <a:lstStyle>
            <a:lvl1pPr algn="l">
              <a:defRPr sz="1200"/>
            </a:lvl1pPr>
          </a:lstStyle>
          <a:p>
            <a:endParaRPr lang="en-US"/>
          </a:p>
        </p:txBody>
      </p:sp>
      <p:sp>
        <p:nvSpPr>
          <p:cNvPr id="5" name="Slide Number Placeholder 4"/>
          <p:cNvSpPr>
            <a:spLocks noGrp="1"/>
          </p:cNvSpPr>
          <p:nvPr>
            <p:ph type="sldNum" sz="quarter" idx="3"/>
          </p:nvPr>
        </p:nvSpPr>
        <p:spPr>
          <a:xfrm>
            <a:off x="3963541" y="8806531"/>
            <a:ext cx="3032641" cy="462937"/>
          </a:xfrm>
          <a:prstGeom prst="rect">
            <a:avLst/>
          </a:prstGeom>
        </p:spPr>
        <p:txBody>
          <a:bodyPr vert="horz" lIns="87938" tIns="43969" rIns="87938" bIns="43969" rtlCol="0" anchor="b"/>
          <a:lstStyle>
            <a:lvl1pPr algn="r">
              <a:defRPr sz="1200"/>
            </a:lvl1pPr>
          </a:lstStyle>
          <a:p>
            <a:fld id="{906AC2C1-013D-4D63-B9A8-0DE13DFFA98E}" type="slidenum">
              <a:rPr lang="en-US" smtClean="0"/>
              <a:pPr/>
              <a:t>‹#›</a:t>
            </a:fld>
            <a:endParaRPr lang="en-US"/>
          </a:p>
        </p:txBody>
      </p:sp>
    </p:spTree>
    <p:extLst>
      <p:ext uri="{BB962C8B-B14F-4D97-AF65-F5344CB8AC3E}">
        <p14:creationId xmlns:p14="http://schemas.microsoft.com/office/powerpoint/2010/main" val="8566538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3" name="AutoShape 1"/>
          <p:cNvSpPr>
            <a:spLocks noChangeArrowheads="1"/>
          </p:cNvSpPr>
          <p:nvPr/>
        </p:nvSpPr>
        <p:spPr bwMode="auto">
          <a:xfrm>
            <a:off x="0" y="0"/>
            <a:ext cx="6997700" cy="9271000"/>
          </a:xfrm>
          <a:prstGeom prst="roundRect">
            <a:avLst>
              <a:gd name="adj" fmla="val 19"/>
            </a:avLst>
          </a:prstGeom>
          <a:solidFill>
            <a:srgbClr val="FFFFFF"/>
          </a:solidFill>
          <a:ln w="9525">
            <a:noFill/>
            <a:round/>
            <a:headEnd/>
            <a:tailEnd/>
          </a:ln>
          <a:effectLst/>
        </p:spPr>
        <p:txBody>
          <a:bodyPr wrap="none" lIns="91446" tIns="45723" rIns="91446" bIns="45723" anchor="ctr"/>
          <a:lstStyle/>
          <a:p>
            <a:pPr>
              <a:buClr>
                <a:srgbClr val="000000"/>
              </a:buClr>
              <a:buSzPct val="100000"/>
              <a:buFont typeface="Times New Roman" pitchFamily="18" charset="0"/>
              <a:buNone/>
              <a:defRPr/>
            </a:pPr>
            <a:endParaRPr lang="en-US">
              <a:latin typeface="Arial" pitchFamily="34" charset="0"/>
              <a:cs typeface="Arial" pitchFamily="34" charset="0"/>
            </a:endParaRPr>
          </a:p>
        </p:txBody>
      </p:sp>
      <p:sp>
        <p:nvSpPr>
          <p:cNvPr id="13314" name="Text Box 2"/>
          <p:cNvSpPr txBox="1">
            <a:spLocks noChangeArrowheads="1"/>
          </p:cNvSpPr>
          <p:nvPr/>
        </p:nvSpPr>
        <p:spPr bwMode="auto">
          <a:xfrm>
            <a:off x="0" y="0"/>
            <a:ext cx="3034159" cy="462937"/>
          </a:xfrm>
          <a:prstGeom prst="rect">
            <a:avLst/>
          </a:prstGeom>
          <a:noFill/>
          <a:ln w="9525">
            <a:noFill/>
            <a:round/>
            <a:headEnd/>
            <a:tailEnd/>
          </a:ln>
          <a:effectLst/>
        </p:spPr>
        <p:txBody>
          <a:bodyPr wrap="none" lIns="91446" tIns="45723" rIns="91446" bIns="45723" anchor="ctr"/>
          <a:lstStyle/>
          <a:p>
            <a:pPr>
              <a:buClr>
                <a:srgbClr val="000000"/>
              </a:buClr>
              <a:buSzPct val="100000"/>
              <a:buFont typeface="Times New Roman" pitchFamily="18" charset="0"/>
              <a:buNone/>
              <a:defRPr/>
            </a:pPr>
            <a:endParaRPr lang="en-US">
              <a:latin typeface="Arial" pitchFamily="34" charset="0"/>
              <a:cs typeface="Arial" pitchFamily="34" charset="0"/>
            </a:endParaRPr>
          </a:p>
        </p:txBody>
      </p:sp>
      <p:sp>
        <p:nvSpPr>
          <p:cNvPr id="13315" name="Rectangle 3"/>
          <p:cNvSpPr>
            <a:spLocks noGrp="1" noChangeArrowheads="1"/>
          </p:cNvSpPr>
          <p:nvPr>
            <p:ph type="dt"/>
          </p:nvPr>
        </p:nvSpPr>
        <p:spPr bwMode="auto">
          <a:xfrm>
            <a:off x="3963541" y="0"/>
            <a:ext cx="3032641" cy="461404"/>
          </a:xfrm>
          <a:prstGeom prst="rect">
            <a:avLst/>
          </a:prstGeom>
          <a:noFill/>
          <a:ln w="9525">
            <a:noFill/>
            <a:round/>
            <a:headEnd/>
            <a:tailEnd/>
          </a:ln>
          <a:effectLst/>
        </p:spPr>
        <p:txBody>
          <a:bodyPr vert="horz" wrap="square" lIns="92887" tIns="46443" rIns="92887" bIns="46443" numCol="1" anchor="t" anchorCtr="0" compatLnSpc="1">
            <a:prstTxWarp prst="textNoShape">
              <a:avLst/>
            </a:prstTxWarp>
          </a:bodyPr>
          <a:lstStyle>
            <a:lvl1pPr algn="r">
              <a:buClr>
                <a:srgbClr val="000000"/>
              </a:buClr>
              <a:buSzPct val="100000"/>
              <a:buFont typeface="Times New Roman" pitchFamily="18" charset="0"/>
              <a:buNone/>
              <a:tabLst>
                <a:tab pos="723655" algn="l"/>
                <a:tab pos="1447310" algn="l"/>
                <a:tab pos="2170966" algn="l"/>
                <a:tab pos="2894621" algn="l"/>
              </a:tabLst>
              <a:defRPr sz="1200">
                <a:solidFill>
                  <a:srgbClr val="000000"/>
                </a:solidFill>
                <a:latin typeface="Times New Roman" pitchFamily="18" charset="0"/>
                <a:cs typeface="Arial" pitchFamily="34" charset="0"/>
              </a:defRPr>
            </a:lvl1pPr>
          </a:lstStyle>
          <a:p>
            <a:pPr>
              <a:defRPr/>
            </a:pPr>
            <a:endParaRPr lang="en-US"/>
          </a:p>
        </p:txBody>
      </p:sp>
      <p:sp>
        <p:nvSpPr>
          <p:cNvPr id="89093" name="Rectangle 4"/>
          <p:cNvSpPr>
            <a:spLocks noGrp="1" noRot="1" noChangeAspect="1" noChangeArrowheads="1"/>
          </p:cNvSpPr>
          <p:nvPr>
            <p:ph type="sldImg"/>
          </p:nvPr>
        </p:nvSpPr>
        <p:spPr bwMode="auto">
          <a:xfrm>
            <a:off x="1182688" y="693738"/>
            <a:ext cx="4632325" cy="3475037"/>
          </a:xfrm>
          <a:prstGeom prst="rect">
            <a:avLst/>
          </a:prstGeom>
          <a:noFill/>
          <a:ln w="12600">
            <a:solidFill>
              <a:srgbClr val="000000"/>
            </a:solidFill>
            <a:miter lim="800000"/>
            <a:headEnd/>
            <a:tailEnd/>
          </a:ln>
        </p:spPr>
      </p:sp>
      <p:sp>
        <p:nvSpPr>
          <p:cNvPr id="13317" name="Rectangle 5"/>
          <p:cNvSpPr>
            <a:spLocks noGrp="1" noChangeArrowheads="1"/>
          </p:cNvSpPr>
          <p:nvPr>
            <p:ph type="body"/>
          </p:nvPr>
        </p:nvSpPr>
        <p:spPr bwMode="auto">
          <a:xfrm>
            <a:off x="700074" y="4404032"/>
            <a:ext cx="5597553" cy="4171030"/>
          </a:xfrm>
          <a:prstGeom prst="rect">
            <a:avLst/>
          </a:prstGeom>
          <a:noFill/>
          <a:ln w="9525">
            <a:noFill/>
            <a:round/>
            <a:headEnd/>
            <a:tailEnd/>
          </a:ln>
          <a:effectLst/>
        </p:spPr>
        <p:txBody>
          <a:bodyPr vert="horz" wrap="square" lIns="92887" tIns="46443" rIns="92887" bIns="46443" numCol="1" anchor="t" anchorCtr="0" compatLnSpc="1">
            <a:prstTxWarp prst="textNoShape">
              <a:avLst/>
            </a:prstTxWarp>
          </a:bodyPr>
          <a:lstStyle/>
          <a:p>
            <a:pPr lvl="0"/>
            <a:endParaRPr lang="en-US" noProof="0" smtClean="0"/>
          </a:p>
        </p:txBody>
      </p:sp>
      <p:sp>
        <p:nvSpPr>
          <p:cNvPr id="13318" name="Text Box 6"/>
          <p:cNvSpPr txBox="1">
            <a:spLocks noChangeArrowheads="1"/>
          </p:cNvSpPr>
          <p:nvPr/>
        </p:nvSpPr>
        <p:spPr bwMode="auto">
          <a:xfrm>
            <a:off x="0" y="8804998"/>
            <a:ext cx="3034159" cy="464470"/>
          </a:xfrm>
          <a:prstGeom prst="rect">
            <a:avLst/>
          </a:prstGeom>
          <a:noFill/>
          <a:ln w="9525">
            <a:noFill/>
            <a:round/>
            <a:headEnd/>
            <a:tailEnd/>
          </a:ln>
          <a:effectLst/>
        </p:spPr>
        <p:txBody>
          <a:bodyPr wrap="none" lIns="91446" tIns="45723" rIns="91446" bIns="45723" anchor="ctr"/>
          <a:lstStyle/>
          <a:p>
            <a:pPr>
              <a:buClr>
                <a:srgbClr val="000000"/>
              </a:buClr>
              <a:buSzPct val="100000"/>
              <a:buFont typeface="Times New Roman" pitchFamily="18" charset="0"/>
              <a:buNone/>
              <a:defRPr/>
            </a:pPr>
            <a:endParaRPr lang="en-US">
              <a:latin typeface="Arial" pitchFamily="34" charset="0"/>
              <a:cs typeface="Arial" pitchFamily="34" charset="0"/>
            </a:endParaRPr>
          </a:p>
        </p:txBody>
      </p:sp>
      <p:sp>
        <p:nvSpPr>
          <p:cNvPr id="13319" name="Rectangle 7"/>
          <p:cNvSpPr>
            <a:spLocks noGrp="1" noChangeArrowheads="1"/>
          </p:cNvSpPr>
          <p:nvPr>
            <p:ph type="sldNum"/>
          </p:nvPr>
        </p:nvSpPr>
        <p:spPr bwMode="auto">
          <a:xfrm>
            <a:off x="3963541" y="8804998"/>
            <a:ext cx="3032641" cy="462937"/>
          </a:xfrm>
          <a:prstGeom prst="rect">
            <a:avLst/>
          </a:prstGeom>
          <a:noFill/>
          <a:ln w="9525">
            <a:noFill/>
            <a:round/>
            <a:headEnd/>
            <a:tailEnd/>
          </a:ln>
          <a:effectLst/>
        </p:spPr>
        <p:txBody>
          <a:bodyPr vert="horz" wrap="square" lIns="92887" tIns="46443" rIns="92887" bIns="46443" numCol="1" anchor="b" anchorCtr="0" compatLnSpc="1">
            <a:prstTxWarp prst="textNoShape">
              <a:avLst/>
            </a:prstTxWarp>
          </a:bodyPr>
          <a:lstStyle>
            <a:lvl1pPr algn="r">
              <a:buClr>
                <a:srgbClr val="000000"/>
              </a:buClr>
              <a:buSzPct val="100000"/>
              <a:buFont typeface="Times New Roman" pitchFamily="18" charset="0"/>
              <a:buNone/>
              <a:tabLst>
                <a:tab pos="723655" algn="l"/>
                <a:tab pos="1447310" algn="l"/>
                <a:tab pos="2170966" algn="l"/>
                <a:tab pos="2894621" algn="l"/>
              </a:tabLst>
              <a:defRPr sz="1200">
                <a:solidFill>
                  <a:srgbClr val="000000"/>
                </a:solidFill>
                <a:latin typeface="Times New Roman" pitchFamily="18" charset="0"/>
                <a:cs typeface="Arial" pitchFamily="34" charset="0"/>
              </a:defRPr>
            </a:lvl1pPr>
          </a:lstStyle>
          <a:p>
            <a:pPr>
              <a:defRPr/>
            </a:pPr>
            <a:fld id="{B94D49FE-40D9-42FB-B1C6-B4143D9BD1DA}" type="slidenum">
              <a:rPr lang="en-US"/>
              <a:pPr>
                <a:defRPr/>
              </a:pPr>
              <a:t>‹#›</a:t>
            </a:fld>
            <a:endParaRPr lang="en-US"/>
          </a:p>
        </p:txBody>
      </p:sp>
    </p:spTree>
    <p:extLst>
      <p:ext uri="{BB962C8B-B14F-4D97-AF65-F5344CB8AC3E}">
        <p14:creationId xmlns:p14="http://schemas.microsoft.com/office/powerpoint/2010/main" val="199402000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3963541" y="8804998"/>
            <a:ext cx="3032641" cy="462937"/>
          </a:xfrm>
          <a:prstGeom prst="rect">
            <a:avLst/>
          </a:prstGeom>
          <a:noFill/>
          <a:ln w="9525">
            <a:noFill/>
            <a:round/>
            <a:headEnd/>
            <a:tailEnd/>
          </a:ln>
        </p:spPr>
        <p:txBody>
          <a:bodyPr lIns="92887" tIns="46443" rIns="92887" bIns="46443" anchor="b"/>
          <a:lstStyle/>
          <a:p>
            <a:pPr algn="r">
              <a:buClr>
                <a:srgbClr val="000000"/>
              </a:buClr>
              <a:buSzPct val="100000"/>
              <a:tabLst>
                <a:tab pos="723655" algn="l"/>
                <a:tab pos="1447310" algn="l"/>
                <a:tab pos="2170966" algn="l"/>
                <a:tab pos="2894621" algn="l"/>
              </a:tabLst>
            </a:pPr>
            <a:fld id="{7F0AC980-30DA-45C8-8FC1-B6E01BD72DCE}" type="slidenum">
              <a:rPr lang="en-US" sz="1200">
                <a:solidFill>
                  <a:srgbClr val="000000"/>
                </a:solidFill>
                <a:latin typeface="Times New Roman" pitchFamily="18" charset="0"/>
              </a:rPr>
              <a:pPr algn="r">
                <a:buClr>
                  <a:srgbClr val="000000"/>
                </a:buClr>
                <a:buSzPct val="100000"/>
                <a:tabLst>
                  <a:tab pos="723655" algn="l"/>
                  <a:tab pos="1447310" algn="l"/>
                  <a:tab pos="2170966" algn="l"/>
                  <a:tab pos="2894621" algn="l"/>
                </a:tabLst>
              </a:pPr>
              <a:t>1</a:t>
            </a:fld>
            <a:endParaRPr lang="en-US" sz="1200" dirty="0">
              <a:solidFill>
                <a:srgbClr val="000000"/>
              </a:solidFill>
              <a:latin typeface="Times New Roman" pitchFamily="18" charset="0"/>
            </a:endParaRPr>
          </a:p>
        </p:txBody>
      </p:sp>
      <p:sp>
        <p:nvSpPr>
          <p:cNvPr id="90115" name="Text Box 1"/>
          <p:cNvSpPr txBox="1">
            <a:spLocks noChangeArrowheads="1"/>
          </p:cNvSpPr>
          <p:nvPr/>
        </p:nvSpPr>
        <p:spPr bwMode="auto">
          <a:xfrm>
            <a:off x="1173877" y="694406"/>
            <a:ext cx="4651465" cy="3478157"/>
          </a:xfrm>
          <a:prstGeom prst="rect">
            <a:avLst/>
          </a:prstGeom>
          <a:solidFill>
            <a:srgbClr val="FFFFFF"/>
          </a:solidFill>
          <a:ln w="9525">
            <a:solidFill>
              <a:srgbClr val="000000"/>
            </a:solidFill>
            <a:miter lim="800000"/>
            <a:headEnd/>
            <a:tailEnd/>
          </a:ln>
        </p:spPr>
        <p:txBody>
          <a:bodyPr wrap="none" lIns="91446" tIns="45723" rIns="91446" bIns="45723" anchor="ctr"/>
          <a:lstStyle/>
          <a:p>
            <a:pPr>
              <a:buClr>
                <a:srgbClr val="000000"/>
              </a:buClr>
              <a:buSzPct val="100000"/>
              <a:buFont typeface="Times New Roman" pitchFamily="18" charset="0"/>
              <a:buNone/>
            </a:pPr>
            <a:endParaRPr lang="en-US"/>
          </a:p>
        </p:txBody>
      </p:sp>
      <p:sp>
        <p:nvSpPr>
          <p:cNvPr id="90116" name="Rectangle 2"/>
          <p:cNvSpPr>
            <a:spLocks noGrp="1" noChangeArrowheads="1"/>
          </p:cNvSpPr>
          <p:nvPr>
            <p:ph type="body"/>
          </p:nvPr>
        </p:nvSpPr>
        <p:spPr>
          <a:xfrm>
            <a:off x="700074" y="4404032"/>
            <a:ext cx="5599071" cy="4174096"/>
          </a:xfrm>
          <a:noFill/>
          <a:ln/>
        </p:spPr>
        <p:txBody>
          <a:bodyPr wrap="none" lIns="91446" tIns="45723" rIns="91446" bIns="45723" anchor="ctr"/>
          <a:lstStyle/>
          <a:p>
            <a:pPr eaLnBrk="1" hangingPunct="1"/>
            <a:endParaRPr lang="en-US" dirty="0"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82688" y="695325"/>
            <a:ext cx="4630737" cy="3475038"/>
          </a:xfrm>
          <a:ln/>
        </p:spPr>
      </p:sp>
      <p:sp>
        <p:nvSpPr>
          <p:cNvPr id="80899" name="Rectangle 3"/>
          <p:cNvSpPr>
            <a:spLocks noGrp="1" noChangeArrowheads="1"/>
          </p:cNvSpPr>
          <p:nvPr>
            <p:ph type="body" idx="1"/>
          </p:nvPr>
        </p:nvSpPr>
        <p:spPr>
          <a:xfrm>
            <a:off x="932419" y="4404032"/>
            <a:ext cx="5132862" cy="4171030"/>
          </a:xfrm>
          <a:noFill/>
          <a:ln/>
        </p:spPr>
        <p:txBody>
          <a:bodyPr lIns="92956" tIns="46478" rIns="92956" bIns="46478"/>
          <a:lstStyle/>
          <a:p>
            <a:pPr eaLnBrk="1" hangingPunct="1"/>
            <a:endParaRPr lang="en-US" noProof="1"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82688" y="695325"/>
            <a:ext cx="4630737" cy="3475038"/>
          </a:xfrm>
          <a:ln/>
        </p:spPr>
      </p:sp>
      <p:sp>
        <p:nvSpPr>
          <p:cNvPr id="81923" name="Rectangle 3"/>
          <p:cNvSpPr>
            <a:spLocks noGrp="1" noChangeArrowheads="1"/>
          </p:cNvSpPr>
          <p:nvPr>
            <p:ph type="body" idx="1"/>
          </p:nvPr>
        </p:nvSpPr>
        <p:spPr>
          <a:xfrm>
            <a:off x="932419" y="4404032"/>
            <a:ext cx="5132862" cy="4171030"/>
          </a:xfrm>
          <a:noFill/>
          <a:ln/>
        </p:spPr>
        <p:txBody>
          <a:bodyPr lIns="92956" tIns="46478" rIns="92956" bIns="46478"/>
          <a:lstStyle/>
          <a:p>
            <a:pPr eaLnBrk="1" hangingPunct="1"/>
            <a:endParaRPr lang="en-US" noProof="1"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82688" y="695325"/>
            <a:ext cx="4630737" cy="3475038"/>
          </a:xfrm>
          <a:ln/>
        </p:spPr>
      </p:sp>
      <p:sp>
        <p:nvSpPr>
          <p:cNvPr id="81923" name="Rectangle 3"/>
          <p:cNvSpPr>
            <a:spLocks noGrp="1" noChangeArrowheads="1"/>
          </p:cNvSpPr>
          <p:nvPr>
            <p:ph type="body" idx="1"/>
          </p:nvPr>
        </p:nvSpPr>
        <p:spPr>
          <a:xfrm>
            <a:off x="932419" y="4404032"/>
            <a:ext cx="5132862" cy="4171030"/>
          </a:xfrm>
          <a:noFill/>
          <a:ln/>
        </p:spPr>
        <p:txBody>
          <a:bodyPr lIns="92956" tIns="46478" rIns="92956" bIns="46478"/>
          <a:lstStyle/>
          <a:p>
            <a:pPr eaLnBrk="1" hangingPunct="1"/>
            <a:endParaRPr lang="en-US" noProof="1"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182688" y="695325"/>
            <a:ext cx="4630737" cy="3475038"/>
          </a:xfrm>
          <a:ln/>
        </p:spPr>
      </p:sp>
      <p:sp>
        <p:nvSpPr>
          <p:cNvPr id="48131" name="Rectangle 3"/>
          <p:cNvSpPr>
            <a:spLocks noGrp="1" noChangeArrowheads="1"/>
          </p:cNvSpPr>
          <p:nvPr>
            <p:ph type="body" idx="1"/>
          </p:nvPr>
        </p:nvSpPr>
        <p:spPr>
          <a:xfrm>
            <a:off x="932419" y="4404032"/>
            <a:ext cx="5132862" cy="4171030"/>
          </a:xfrm>
          <a:noFill/>
          <a:ln/>
        </p:spPr>
        <p:txBody>
          <a:bodyPr/>
          <a:lstStyle/>
          <a:p>
            <a:endParaRPr lang="en-US" noProof="1"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182688" y="695325"/>
            <a:ext cx="4630737" cy="3475038"/>
          </a:xfrm>
          <a:ln/>
        </p:spPr>
      </p:sp>
      <p:sp>
        <p:nvSpPr>
          <p:cNvPr id="50179" name="Rectangle 3"/>
          <p:cNvSpPr>
            <a:spLocks noGrp="1" noChangeArrowheads="1"/>
          </p:cNvSpPr>
          <p:nvPr>
            <p:ph type="body" idx="1"/>
          </p:nvPr>
        </p:nvSpPr>
        <p:spPr>
          <a:xfrm>
            <a:off x="932419" y="4404032"/>
            <a:ext cx="5132862" cy="4171030"/>
          </a:xfrm>
          <a:noFill/>
          <a:ln/>
        </p:spPr>
        <p:txBody>
          <a:bodyPr/>
          <a:lstStyle/>
          <a:p>
            <a:endParaRPr lang="en-US" noProof="1"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82688" y="695325"/>
            <a:ext cx="4630737" cy="3475038"/>
          </a:xfrm>
          <a:ln/>
        </p:spPr>
      </p:sp>
      <p:sp>
        <p:nvSpPr>
          <p:cNvPr id="71683" name="Rectangle 3"/>
          <p:cNvSpPr>
            <a:spLocks noGrp="1" noChangeArrowheads="1"/>
          </p:cNvSpPr>
          <p:nvPr>
            <p:ph type="body" idx="1"/>
          </p:nvPr>
        </p:nvSpPr>
        <p:spPr>
          <a:xfrm>
            <a:off x="932419" y="4404032"/>
            <a:ext cx="5132862" cy="4171030"/>
          </a:xfrm>
          <a:noFill/>
          <a:ln/>
        </p:spPr>
        <p:txBody>
          <a:bodyPr/>
          <a:lstStyle/>
          <a:p>
            <a:pPr eaLnBrk="1" hangingPunct="1"/>
            <a:r>
              <a:rPr lang="de-AT" smtClean="0">
                <a:latin typeface="Times New Roman" pitchFamily="18" charset="0"/>
              </a:rPr>
              <a:t>Ben-Ari, Manna, Pnueli</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82688" y="695325"/>
            <a:ext cx="4630737" cy="3475038"/>
          </a:xfrm>
          <a:ln/>
        </p:spPr>
      </p:sp>
      <p:sp>
        <p:nvSpPr>
          <p:cNvPr id="73731" name="Rectangle 3"/>
          <p:cNvSpPr>
            <a:spLocks noGrp="1" noChangeArrowheads="1"/>
          </p:cNvSpPr>
          <p:nvPr>
            <p:ph type="body" idx="1"/>
          </p:nvPr>
        </p:nvSpPr>
        <p:spPr>
          <a:xfrm>
            <a:off x="932419" y="4404032"/>
            <a:ext cx="5132862" cy="4171030"/>
          </a:xfrm>
          <a:noFill/>
          <a:ln/>
        </p:spPr>
        <p:txBody>
          <a:bodyPr/>
          <a:lstStyle/>
          <a:p>
            <a:pPr eaLnBrk="1" hangingPunct="1"/>
            <a:endParaRPr lang="en-US" noProof="1"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i="1" dirty="0" smtClean="0">
                <a:solidFill>
                  <a:srgbClr val="0000FF"/>
                </a:solidFill>
              </a:rPr>
              <a:t>Clarke EM, </a:t>
            </a:r>
            <a:r>
              <a:rPr lang="en-US" sz="1200" i="1" dirty="0" err="1" smtClean="0">
                <a:solidFill>
                  <a:srgbClr val="0000FF"/>
                </a:solidFill>
              </a:rPr>
              <a:t>Grumberg</a:t>
            </a:r>
            <a:r>
              <a:rPr lang="en-US" sz="1200" i="1" dirty="0" smtClean="0">
                <a:solidFill>
                  <a:srgbClr val="0000FF"/>
                </a:solidFill>
              </a:rPr>
              <a:t> O, </a:t>
            </a:r>
            <a:r>
              <a:rPr lang="en-US" sz="1200" i="1" dirty="0" err="1" smtClean="0">
                <a:solidFill>
                  <a:srgbClr val="0000FF"/>
                </a:solidFill>
              </a:rPr>
              <a:t>Peled</a:t>
            </a:r>
            <a:r>
              <a:rPr lang="en-US" sz="1200" i="1" dirty="0" smtClean="0">
                <a:solidFill>
                  <a:srgbClr val="0000FF"/>
                </a:solidFill>
              </a:rPr>
              <a:t> DA: Model Checking. MIT Press 1999</a:t>
            </a:r>
            <a:endParaRPr kumimoji="0" lang="en-US" sz="1200" b="0" i="1" u="none" strike="noStrike" cap="none" normalizeH="0" baseline="0" dirty="0" smtClean="0">
              <a:ln>
                <a:noFill/>
              </a:ln>
              <a:solidFill>
                <a:srgbClr val="0000FF"/>
              </a:solidFill>
              <a:effectLst/>
              <a:latin typeface="Arial" charset="0"/>
              <a:cs typeface="Arial" charset="0"/>
            </a:endParaRPr>
          </a:p>
          <a:p>
            <a:endParaRPr lang="en-US" dirty="0"/>
          </a:p>
        </p:txBody>
      </p:sp>
      <p:sp>
        <p:nvSpPr>
          <p:cNvPr id="4" name="Slide Number Placeholder 3"/>
          <p:cNvSpPr>
            <a:spLocks noGrp="1"/>
          </p:cNvSpPr>
          <p:nvPr>
            <p:ph type="sldNum" idx="10"/>
          </p:nvPr>
        </p:nvSpPr>
        <p:spPr/>
        <p:txBody>
          <a:bodyPr/>
          <a:lstStyle/>
          <a:p>
            <a:pPr>
              <a:defRPr/>
            </a:pPr>
            <a:fld id="{87A3871D-B77D-4F36-957A-0BFD731ABF6D}" type="slidenum">
              <a:rPr lang="en-US" smtClean="0"/>
              <a:pPr>
                <a:defRPr/>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explicit-state model checking requires an individual representation of each state,</a:t>
            </a:r>
            <a:r>
              <a:rPr lang="en-US" sz="1200" dirty="0" smtClean="0">
                <a:solidFill>
                  <a:schemeClr val="tx1"/>
                </a:solidFill>
                <a:latin typeface="Times New Roman" pitchFamily="18" charset="0"/>
                <a:cs typeface="Times New Roman" pitchFamily="18" charset="0"/>
              </a:rPr>
              <a:t> </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dirty="0" smtClean="0">
                <a:solidFill>
                  <a:schemeClr val="tx1"/>
                </a:solidFill>
                <a:latin typeface="Times New Roman" pitchFamily="18" charset="0"/>
                <a:cs typeface="Times New Roman" pitchFamily="18" charset="0"/>
              </a:rPr>
              <a:t>Complexity of CTL algorithm </a:t>
            </a:r>
            <a:r>
              <a:rPr lang="en-US" sz="1200" dirty="0" smtClean="0">
                <a:solidFill>
                  <a:srgbClr val="0000FF"/>
                </a:solidFill>
                <a:latin typeface="Times New Roman" pitchFamily="18" charset="0"/>
                <a:cs typeface="Times New Roman" pitchFamily="18" charset="0"/>
              </a:rPr>
              <a:t>O(|M|∙|f|)</a:t>
            </a:r>
          </a:p>
          <a:p>
            <a:r>
              <a:rPr lang="en-US" dirty="0" smtClean="0"/>
              <a:t>many systems have an astronomically large number of states, way too many to represent each state explicitly,</a:t>
            </a:r>
          </a:p>
          <a:p>
            <a:r>
              <a:rPr lang="en-US" dirty="0" smtClean="0"/>
              <a:t>symbolic model checking allows a single compact representation (a BDD) to represent many states,</a:t>
            </a:r>
          </a:p>
          <a:p>
            <a:r>
              <a:rPr lang="en-US" dirty="0" smtClean="0"/>
              <a:t>it is possible to efficiently perform the necessary operations on the forms (BDDs) used by symbolic model checking.</a:t>
            </a:r>
            <a:endParaRPr lang="en-US" dirty="0"/>
          </a:p>
        </p:txBody>
      </p:sp>
      <p:sp>
        <p:nvSpPr>
          <p:cNvPr id="4" name="Slide Number Placeholder 3"/>
          <p:cNvSpPr>
            <a:spLocks noGrp="1"/>
          </p:cNvSpPr>
          <p:nvPr>
            <p:ph type="sldNum" idx="10"/>
          </p:nvPr>
        </p:nvSpPr>
        <p:spPr/>
        <p:txBody>
          <a:bodyPr/>
          <a:lstStyle/>
          <a:p>
            <a:pPr>
              <a:defRPr/>
            </a:pPr>
            <a:fld id="{B94D49FE-40D9-42FB-B1C6-B4143D9BD1DA}" type="slidenum">
              <a:rPr lang="en-US" smtClean="0"/>
              <a:pPr>
                <a:defRPr/>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solidFill>
                <a:srgbClr val="0000FF"/>
              </a:solidFill>
            </a:endParaRPr>
          </a:p>
        </p:txBody>
      </p:sp>
      <p:sp>
        <p:nvSpPr>
          <p:cNvPr id="4" name="Slide Number Placeholder 3"/>
          <p:cNvSpPr>
            <a:spLocks noGrp="1"/>
          </p:cNvSpPr>
          <p:nvPr>
            <p:ph type="sldNum" idx="10"/>
          </p:nvPr>
        </p:nvSpPr>
        <p:spPr/>
        <p:txBody>
          <a:bodyPr/>
          <a:lstStyle/>
          <a:p>
            <a:pPr>
              <a:defRPr/>
            </a:pPr>
            <a:fld id="{B94D49FE-40D9-42FB-B1C6-B4143D9BD1DA}" type="slidenum">
              <a:rPr lang="en-US" smtClean="0"/>
              <a:pPr>
                <a:defRPr/>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explicit-state model checking requires an individual representation of each state,</a:t>
            </a:r>
            <a:r>
              <a:rPr lang="en-US" sz="1200" dirty="0" smtClean="0">
                <a:solidFill>
                  <a:schemeClr val="tx1"/>
                </a:solidFill>
                <a:latin typeface="Times New Roman" pitchFamily="18" charset="0"/>
                <a:cs typeface="Times New Roman" pitchFamily="18" charset="0"/>
              </a:rPr>
              <a:t> </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dirty="0" smtClean="0">
                <a:solidFill>
                  <a:schemeClr val="tx1"/>
                </a:solidFill>
                <a:latin typeface="Times New Roman" pitchFamily="18" charset="0"/>
                <a:cs typeface="Times New Roman" pitchFamily="18" charset="0"/>
              </a:rPr>
              <a:t>Complexity of CTL algorithm </a:t>
            </a:r>
            <a:r>
              <a:rPr lang="en-US" sz="1200" dirty="0" smtClean="0">
                <a:solidFill>
                  <a:srgbClr val="0000FF"/>
                </a:solidFill>
                <a:latin typeface="Times New Roman" pitchFamily="18" charset="0"/>
                <a:cs typeface="Times New Roman" pitchFamily="18" charset="0"/>
              </a:rPr>
              <a:t>O(|M|∙|f|)</a:t>
            </a:r>
          </a:p>
          <a:p>
            <a:r>
              <a:rPr lang="en-US" dirty="0" smtClean="0"/>
              <a:t>many systems have an astronomically large number of states, way too many to represent each state explicitly,</a:t>
            </a:r>
          </a:p>
          <a:p>
            <a:r>
              <a:rPr lang="en-US" dirty="0" smtClean="0"/>
              <a:t>symbolic model checking allows a single compact representation (a BDD) to represent many states,</a:t>
            </a:r>
          </a:p>
          <a:p>
            <a:r>
              <a:rPr lang="en-US" dirty="0" smtClean="0"/>
              <a:t>it is possible to efficiently perform the necessary operations on the forms (BDDs) used by symbolic model checking.</a:t>
            </a:r>
            <a:endParaRPr lang="en-US" dirty="0"/>
          </a:p>
        </p:txBody>
      </p:sp>
      <p:sp>
        <p:nvSpPr>
          <p:cNvPr id="4" name="Slide Number Placeholder 3"/>
          <p:cNvSpPr>
            <a:spLocks noGrp="1"/>
          </p:cNvSpPr>
          <p:nvPr>
            <p:ph type="sldNum" idx="10"/>
          </p:nvPr>
        </p:nvSpPr>
        <p:spPr/>
        <p:txBody>
          <a:bodyPr/>
          <a:lstStyle/>
          <a:p>
            <a:pPr>
              <a:defRPr/>
            </a:pPr>
            <a:fld id="{B94D49FE-40D9-42FB-B1C6-B4143D9BD1DA}" type="slidenum">
              <a:rPr lang="en-US" smtClean="0"/>
              <a:pPr>
                <a:defRPr/>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rgbClr val="000000"/>
                </a:solidFill>
                <a:effectLst/>
                <a:latin typeface="Times New Roman" pitchFamily="16" charset="0"/>
                <a:ea typeface="+mn-ea"/>
                <a:cs typeface="+mn-cs"/>
              </a:rPr>
              <a:t>ER stress promotes the production of amyloid-beta peptides, a main composition of amyloid plaques, which is a major hallmark of Alzheimer’s disease. </a:t>
            </a:r>
            <a:endParaRPr lang="en-US" dirty="0"/>
          </a:p>
        </p:txBody>
      </p:sp>
      <p:sp>
        <p:nvSpPr>
          <p:cNvPr id="4" name="Slide Number Placeholder 3"/>
          <p:cNvSpPr>
            <a:spLocks noGrp="1"/>
          </p:cNvSpPr>
          <p:nvPr>
            <p:ph type="sldNum" idx="10"/>
          </p:nvPr>
        </p:nvSpPr>
        <p:spPr/>
        <p:txBody>
          <a:bodyPr/>
          <a:lstStyle/>
          <a:p>
            <a:pPr>
              <a:defRPr/>
            </a:pPr>
            <a:fld id="{B94D49FE-40D9-42FB-B1C6-B4143D9BD1DA}" type="slidenum">
              <a:rPr lang="en-US" smtClean="0"/>
              <a:pPr>
                <a:defRPr/>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6" charset="0"/>
                <a:ea typeface="+mn-ea"/>
                <a:cs typeface="+mn-cs"/>
              </a:rPr>
              <a:t>overexpression of RAGE or </a:t>
            </a:r>
            <a:r>
              <a:rPr lang="en-US" sz="1200" kern="1200" dirty="0" err="1" smtClean="0">
                <a:solidFill>
                  <a:srgbClr val="000000"/>
                </a:solidFill>
                <a:effectLst/>
                <a:latin typeface="Times New Roman" pitchFamily="16" charset="0"/>
                <a:ea typeface="+mn-ea"/>
                <a:cs typeface="+mn-cs"/>
              </a:rPr>
              <a:t>Dishevelled</a:t>
            </a:r>
            <a:r>
              <a:rPr lang="en-US" sz="1200" kern="1200" dirty="0" smtClean="0">
                <a:solidFill>
                  <a:srgbClr val="000000"/>
                </a:solidFill>
                <a:effectLst/>
                <a:latin typeface="Times New Roman" pitchFamily="16" charset="0"/>
                <a:ea typeface="+mn-ea"/>
                <a:cs typeface="+mn-cs"/>
              </a:rPr>
              <a:t> (DVL) will promote the expression of </a:t>
            </a:r>
            <a:r>
              <a:rPr lang="en-US" sz="1200" kern="1200" dirty="0" err="1" smtClean="0">
                <a:solidFill>
                  <a:srgbClr val="000000"/>
                </a:solidFill>
                <a:effectLst/>
                <a:latin typeface="Times New Roman" pitchFamily="16" charset="0"/>
                <a:ea typeface="+mn-ea"/>
                <a:cs typeface="+mn-cs"/>
              </a:rPr>
              <a:t>NFκB</a:t>
            </a:r>
            <a:r>
              <a:rPr lang="en-US" sz="1200" kern="1200" dirty="0" smtClean="0">
                <a:solidFill>
                  <a:srgbClr val="000000"/>
                </a:solidFill>
                <a:effectLst/>
                <a:latin typeface="Times New Roman" pitchFamily="16" charset="0"/>
                <a:ea typeface="+mn-ea"/>
                <a:cs typeface="+mn-cs"/>
              </a:rPr>
              <a:t> in both types of cells. This is consistent with Kang </a:t>
            </a:r>
            <a:r>
              <a:rPr lang="en-US" sz="1200" i="1" kern="1200" dirty="0" smtClean="0">
                <a:solidFill>
                  <a:srgbClr val="000000"/>
                </a:solidFill>
                <a:effectLst/>
                <a:latin typeface="Times New Roman" pitchFamily="16" charset="0"/>
                <a:ea typeface="+mn-ea"/>
                <a:cs typeface="+mn-cs"/>
              </a:rPr>
              <a:t>et </a:t>
            </a:r>
            <a:r>
              <a:rPr lang="en-US" sz="1200" i="1" kern="1200" dirty="0" err="1" smtClean="0">
                <a:solidFill>
                  <a:srgbClr val="000000"/>
                </a:solidFill>
                <a:effectLst/>
                <a:latin typeface="Times New Roman" pitchFamily="16" charset="0"/>
                <a:ea typeface="+mn-ea"/>
                <a:cs typeface="+mn-cs"/>
              </a:rPr>
              <a:t>al</a:t>
            </a:r>
            <a:r>
              <a:rPr lang="en-US" sz="1200" kern="1200" dirty="0" err="1" smtClean="0">
                <a:solidFill>
                  <a:srgbClr val="000000"/>
                </a:solidFill>
                <a:effectLst/>
                <a:latin typeface="Times New Roman" pitchFamily="16" charset="0"/>
                <a:ea typeface="+mn-ea"/>
                <a:cs typeface="+mn-cs"/>
              </a:rPr>
              <a:t>’s</a:t>
            </a:r>
            <a:r>
              <a:rPr lang="en-US" sz="1200" kern="1200" dirty="0" smtClean="0">
                <a:solidFill>
                  <a:srgbClr val="000000"/>
                </a:solidFill>
                <a:effectLst/>
                <a:latin typeface="Times New Roman" pitchFamily="16" charset="0"/>
                <a:ea typeface="+mn-ea"/>
                <a:cs typeface="+mn-cs"/>
              </a:rPr>
              <a:t> discovery [17], expression of the receptor for advanced </a:t>
            </a:r>
            <a:r>
              <a:rPr lang="en-US" sz="1200" kern="1200" dirty="0" err="1" smtClean="0">
                <a:solidFill>
                  <a:srgbClr val="000000"/>
                </a:solidFill>
                <a:effectLst/>
                <a:latin typeface="Times New Roman" pitchFamily="16" charset="0"/>
                <a:ea typeface="+mn-ea"/>
                <a:cs typeface="+mn-cs"/>
              </a:rPr>
              <a:t>glycation</a:t>
            </a:r>
            <a:r>
              <a:rPr lang="en-US" sz="1200" kern="1200" dirty="0" smtClean="0">
                <a:solidFill>
                  <a:srgbClr val="000000"/>
                </a:solidFill>
                <a:effectLst/>
                <a:latin typeface="Times New Roman" pitchFamily="16" charset="0"/>
                <a:ea typeface="+mn-ea"/>
                <a:cs typeface="+mn-cs"/>
              </a:rPr>
              <a:t> </a:t>
            </a:r>
            <a:r>
              <a:rPr lang="en-US" sz="1200" kern="1200" dirty="0" err="1" smtClean="0">
                <a:solidFill>
                  <a:srgbClr val="000000"/>
                </a:solidFill>
                <a:effectLst/>
                <a:latin typeface="Times New Roman" pitchFamily="16" charset="0"/>
                <a:ea typeface="+mn-ea"/>
                <a:cs typeface="+mn-cs"/>
              </a:rPr>
              <a:t>endproducts</a:t>
            </a:r>
            <a:r>
              <a:rPr lang="en-US" sz="1200" kern="1200" dirty="0" smtClean="0">
                <a:solidFill>
                  <a:srgbClr val="000000"/>
                </a:solidFill>
                <a:effectLst/>
                <a:latin typeface="Times New Roman" pitchFamily="16" charset="0"/>
                <a:ea typeface="+mn-ea"/>
                <a:cs typeface="+mn-cs"/>
              </a:rPr>
              <a:t> (RAGE) can limit apoptosis and promote pancreatic cancer cell’s survival. The </a:t>
            </a:r>
            <a:r>
              <a:rPr lang="en-US" sz="1200" kern="1200" dirty="0" err="1" smtClean="0">
                <a:solidFill>
                  <a:srgbClr val="000000"/>
                </a:solidFill>
                <a:effectLst/>
                <a:latin typeface="Times New Roman" pitchFamily="16" charset="0"/>
                <a:ea typeface="+mn-ea"/>
                <a:cs typeface="+mn-cs"/>
              </a:rPr>
              <a:t>oncoprotein</a:t>
            </a:r>
            <a:r>
              <a:rPr lang="en-US" sz="1200" kern="1200" dirty="0" smtClean="0">
                <a:solidFill>
                  <a:srgbClr val="000000"/>
                </a:solidFill>
                <a:effectLst/>
                <a:latin typeface="Times New Roman" pitchFamily="16" charset="0"/>
                <a:ea typeface="+mn-ea"/>
                <a:cs typeface="+mn-cs"/>
              </a:rPr>
              <a:t> AKT and IKK’s expression is elevated in many cancers [32,33]. Our previous work [6,7], using stochastic simulation and ordinary differential equation methods, predicted a dose-dependent P53, </a:t>
            </a:r>
            <a:r>
              <a:rPr lang="en-US" sz="1200" kern="1200" dirty="0" err="1" smtClean="0">
                <a:solidFill>
                  <a:srgbClr val="000000"/>
                </a:solidFill>
                <a:effectLst/>
                <a:latin typeface="Times New Roman" pitchFamily="16" charset="0"/>
                <a:ea typeface="+mn-ea"/>
                <a:cs typeface="+mn-cs"/>
              </a:rPr>
              <a:t>NFκB</a:t>
            </a:r>
            <a:r>
              <a:rPr lang="en-US" sz="1200" kern="1200" dirty="0" smtClean="0">
                <a:solidFill>
                  <a:srgbClr val="000000"/>
                </a:solidFill>
                <a:effectLst/>
                <a:latin typeface="Times New Roman" pitchFamily="16" charset="0"/>
                <a:ea typeface="+mn-ea"/>
                <a:cs typeface="+mn-cs"/>
              </a:rPr>
              <a:t> and </a:t>
            </a:r>
            <a:r>
              <a:rPr lang="en-US" sz="1200" kern="1200" dirty="0" err="1" smtClean="0">
                <a:solidFill>
                  <a:srgbClr val="000000"/>
                </a:solidFill>
                <a:effectLst/>
                <a:latin typeface="Times New Roman" pitchFamily="16" charset="0"/>
                <a:ea typeface="+mn-ea"/>
                <a:cs typeface="+mn-cs"/>
              </a:rPr>
              <a:t>CyclinE</a:t>
            </a:r>
            <a:r>
              <a:rPr lang="en-US" sz="1200" kern="1200" dirty="0" smtClean="0">
                <a:solidFill>
                  <a:srgbClr val="000000"/>
                </a:solidFill>
                <a:effectLst/>
                <a:latin typeface="Times New Roman" pitchFamily="16" charset="0"/>
                <a:ea typeface="+mn-ea"/>
                <a:cs typeface="+mn-cs"/>
              </a:rPr>
              <a:t> response curve to the increase of AKT and IKK.</a:t>
            </a:r>
            <a:r>
              <a:rPr lang="en-US" dirty="0" smtClean="0">
                <a:effectLst/>
              </a:rPr>
              <a:t> </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dirty="0" smtClean="0">
              <a:effectLst/>
            </a:endParaRP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6" charset="0"/>
                <a:ea typeface="+mn-ea"/>
                <a:cs typeface="+mn-cs"/>
              </a:rPr>
              <a:t>in the RB- or PTEN-treated cells, there EXISTS a path, such that both cancer cell and stellate cell could reach the “Apoptosis” state finally, and the </a:t>
            </a:r>
            <a:r>
              <a:rPr lang="en-US" sz="1200" kern="1200" dirty="0" err="1" smtClean="0">
                <a:solidFill>
                  <a:srgbClr val="000000"/>
                </a:solidFill>
                <a:effectLst/>
                <a:latin typeface="Times New Roman" pitchFamily="16" charset="0"/>
                <a:ea typeface="+mn-ea"/>
                <a:cs typeface="+mn-cs"/>
              </a:rPr>
              <a:t>oncoprotein</a:t>
            </a:r>
            <a:r>
              <a:rPr lang="en-US" sz="1200" kern="1200" dirty="0" smtClean="0">
                <a:solidFill>
                  <a:srgbClr val="000000"/>
                </a:solidFill>
                <a:effectLst/>
                <a:latin typeface="Times New Roman" pitchFamily="16" charset="0"/>
                <a:ea typeface="+mn-ea"/>
                <a:cs typeface="+mn-cs"/>
              </a:rPr>
              <a:t> ERK and </a:t>
            </a:r>
            <a:r>
              <a:rPr lang="en-US" sz="1200" kern="1200" dirty="0" err="1" smtClean="0">
                <a:solidFill>
                  <a:srgbClr val="000000"/>
                </a:solidFill>
                <a:effectLst/>
                <a:latin typeface="Times New Roman" pitchFamily="16" charset="0"/>
                <a:ea typeface="+mn-ea"/>
                <a:cs typeface="+mn-cs"/>
              </a:rPr>
              <a:t>Cyclin</a:t>
            </a:r>
            <a:r>
              <a:rPr lang="en-US" sz="1200" kern="1200" dirty="0" smtClean="0">
                <a:solidFill>
                  <a:srgbClr val="000000"/>
                </a:solidFill>
                <a:effectLst/>
                <a:latin typeface="Times New Roman" pitchFamily="16" charset="0"/>
                <a:ea typeface="+mn-ea"/>
                <a:cs typeface="+mn-cs"/>
              </a:rPr>
              <a:t> D’s expression is repressed. It explained why some single-gene targeted therapies had anti-tumor effects in some pre-clinical studies. However, property 10’ and 11’ were falsified by the SMV model checker, which means, targeting RB or PTEN in the cancer cell can NOT, for ALL paths, eventually promote the cells to enter a state that “Apoptosis” is ON and “Proliferate &amp; Angiogenesis” are OFF. These properties demonstrate that, the crosstalk between different signaling pathways may be responsible for the pancreatic cancer cell survival even if some pathways are blocked by certain single-gene targeted therapies.</a:t>
            </a:r>
            <a:r>
              <a:rPr lang="en-US" dirty="0" smtClean="0">
                <a:effectLst/>
              </a:rPr>
              <a:t> </a:t>
            </a:r>
            <a:endParaRPr lang="en-US" dirty="0"/>
          </a:p>
        </p:txBody>
      </p:sp>
      <p:sp>
        <p:nvSpPr>
          <p:cNvPr id="4" name="Slide Number Placeholder 3"/>
          <p:cNvSpPr>
            <a:spLocks noGrp="1"/>
          </p:cNvSpPr>
          <p:nvPr>
            <p:ph type="sldNum" idx="10"/>
          </p:nvPr>
        </p:nvSpPr>
        <p:spPr/>
        <p:txBody>
          <a:bodyPr/>
          <a:lstStyle/>
          <a:p>
            <a:pPr>
              <a:defRPr/>
            </a:pPr>
            <a:fld id="{B94D49FE-40D9-42FB-B1C6-B4143D9BD1DA}" type="slidenum">
              <a:rPr lang="en-US" smtClean="0"/>
              <a:pPr>
                <a:defRPr/>
              </a:pPr>
              <a:t>23</a:t>
            </a:fld>
            <a:endParaRPr lang="en-US"/>
          </a:p>
        </p:txBody>
      </p:sp>
    </p:spTree>
    <p:extLst>
      <p:ext uri="{BB962C8B-B14F-4D97-AF65-F5344CB8AC3E}">
        <p14:creationId xmlns:p14="http://schemas.microsoft.com/office/powerpoint/2010/main" val="36875869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rgbClr val="000000"/>
                </a:solidFill>
                <a:effectLst/>
                <a:latin typeface="Times New Roman" pitchFamily="16" charset="0"/>
                <a:ea typeface="+mn-ea"/>
                <a:cs typeface="+mn-cs"/>
              </a:rPr>
              <a:t>In other words, S1 is a necessary checkpoint for S2. This property demonstrated that, before reaching the cancerous state, the tumor suppressor P53 should have lost functions or been repressed, while </a:t>
            </a:r>
            <a:r>
              <a:rPr lang="en-US" sz="1200" kern="1200" dirty="0" err="1" smtClean="0">
                <a:solidFill>
                  <a:srgbClr val="000000"/>
                </a:solidFill>
                <a:effectLst/>
                <a:latin typeface="Times New Roman" pitchFamily="16" charset="0"/>
                <a:ea typeface="+mn-ea"/>
                <a:cs typeface="+mn-cs"/>
              </a:rPr>
              <a:t>oncoproteins</a:t>
            </a:r>
            <a:r>
              <a:rPr lang="en-US" sz="1200" kern="1200" dirty="0" smtClean="0">
                <a:solidFill>
                  <a:srgbClr val="000000"/>
                </a:solidFill>
                <a:effectLst/>
                <a:latin typeface="Times New Roman" pitchFamily="16" charset="0"/>
                <a:ea typeface="+mn-ea"/>
                <a:cs typeface="+mn-cs"/>
              </a:rPr>
              <a:t> </a:t>
            </a:r>
            <a:r>
              <a:rPr lang="en-US" sz="1200" kern="1200" dirty="0" err="1" smtClean="0">
                <a:solidFill>
                  <a:srgbClr val="000000"/>
                </a:solidFill>
                <a:effectLst/>
                <a:latin typeface="Times New Roman" pitchFamily="16" charset="0"/>
                <a:ea typeface="+mn-ea"/>
                <a:cs typeface="+mn-cs"/>
              </a:rPr>
              <a:t>Cyclin</a:t>
            </a:r>
            <a:r>
              <a:rPr lang="en-US" sz="1200" kern="1200" dirty="0" smtClean="0">
                <a:solidFill>
                  <a:srgbClr val="000000"/>
                </a:solidFill>
                <a:effectLst/>
                <a:latin typeface="Times New Roman" pitchFamily="16" charset="0"/>
                <a:ea typeface="+mn-ea"/>
                <a:cs typeface="+mn-cs"/>
              </a:rPr>
              <a:t> D or HIF1 are overexpressed or continuously activated in the cells. This property is consistent with existing experimental results that P53 is frequently mutated and </a:t>
            </a:r>
            <a:r>
              <a:rPr lang="en-US" sz="1200" kern="1200" dirty="0" err="1" smtClean="0">
                <a:solidFill>
                  <a:srgbClr val="000000"/>
                </a:solidFill>
                <a:effectLst/>
                <a:latin typeface="Times New Roman" pitchFamily="16" charset="0"/>
                <a:ea typeface="+mn-ea"/>
                <a:cs typeface="+mn-cs"/>
              </a:rPr>
              <a:t>Cyclin</a:t>
            </a:r>
            <a:r>
              <a:rPr lang="en-US" sz="1200" kern="1200" dirty="0" smtClean="0">
                <a:solidFill>
                  <a:srgbClr val="000000"/>
                </a:solidFill>
                <a:effectLst/>
                <a:latin typeface="Times New Roman" pitchFamily="16" charset="0"/>
                <a:ea typeface="+mn-ea"/>
                <a:cs typeface="+mn-cs"/>
              </a:rPr>
              <a:t> D is overexpressed in many pancreatic cancers.</a:t>
            </a:r>
          </a:p>
          <a:p>
            <a:endParaRPr lang="en-US" sz="1200" kern="1200" dirty="0" smtClean="0">
              <a:solidFill>
                <a:srgbClr val="000000"/>
              </a:solidFill>
              <a:effectLst/>
              <a:latin typeface="Times New Roman" pitchFamily="16" charset="0"/>
              <a:ea typeface="+mn-ea"/>
              <a:cs typeface="+mn-cs"/>
            </a:endParaRPr>
          </a:p>
          <a:p>
            <a:r>
              <a:rPr lang="en-US" sz="1200" kern="1200" dirty="0" smtClean="0">
                <a:solidFill>
                  <a:srgbClr val="000000"/>
                </a:solidFill>
                <a:effectLst/>
                <a:latin typeface="Times New Roman" pitchFamily="16" charset="0"/>
                <a:ea typeface="+mn-ea"/>
                <a:cs typeface="+mn-cs"/>
              </a:rPr>
              <a:t>Recent experimental study [35] in a single cell observed a dynamic phenomenon of P53 and MDM2, whose expression levels in the nucleus continuously oscillated for more than 72 hours following </a:t>
            </a:r>
            <a:r>
              <a:rPr lang="en-US" sz="1200" kern="1200" dirty="0" err="1" smtClean="0">
                <a:solidFill>
                  <a:srgbClr val="000000"/>
                </a:solidFill>
                <a:effectLst/>
                <a:latin typeface="Times New Roman" pitchFamily="16" charset="0"/>
                <a:ea typeface="+mn-ea"/>
                <a:cs typeface="+mn-cs"/>
              </a:rPr>
              <a:t>γ</a:t>
            </a:r>
            <a:r>
              <a:rPr lang="en-US" sz="1200" kern="1200" dirty="0" smtClean="0">
                <a:solidFill>
                  <a:srgbClr val="000000"/>
                </a:solidFill>
                <a:effectLst/>
                <a:latin typeface="Times New Roman" pitchFamily="16" charset="0"/>
                <a:ea typeface="+mn-ea"/>
                <a:cs typeface="+mn-cs"/>
              </a:rPr>
              <a:t> irradiation. This phenomenon was studied in our previous statistical model checking based on stochastic simulations [6,7] and Boolean network models in a single cell in response to HMGB1 stimulus [8]. Property 14 demonstrates that, this phenomenon also exists in the discrete value model of cancer cells and stellate cells due to a self-contained negative feedback loop. Moreover, our multi-cellular model predicts that (Properties 15-18), the external stimulus, for example, overexpression of </a:t>
            </a:r>
            <a:r>
              <a:rPr lang="en-US" sz="1200" kern="1200" dirty="0" err="1" smtClean="0">
                <a:solidFill>
                  <a:srgbClr val="000000"/>
                </a:solidFill>
                <a:effectLst/>
                <a:latin typeface="Times New Roman" pitchFamily="16" charset="0"/>
                <a:ea typeface="+mn-ea"/>
                <a:cs typeface="+mn-cs"/>
              </a:rPr>
              <a:t>Wnt</a:t>
            </a:r>
            <a:r>
              <a:rPr lang="en-US" sz="1200" kern="1200" dirty="0" smtClean="0">
                <a:solidFill>
                  <a:srgbClr val="000000"/>
                </a:solidFill>
                <a:effectLst/>
                <a:latin typeface="Times New Roman" pitchFamily="16" charset="0"/>
                <a:ea typeface="+mn-ea"/>
                <a:cs typeface="+mn-cs"/>
              </a:rPr>
              <a:t>, Hedgehog and AGE molecules around the cancer cell, can also induce the oscillation of P53 and MDM2’s expression levels in the nucleus in the surrounding stellate and cancer cells. </a:t>
            </a:r>
            <a:endParaRPr lang="en-US" dirty="0"/>
          </a:p>
        </p:txBody>
      </p:sp>
      <p:sp>
        <p:nvSpPr>
          <p:cNvPr id="4" name="Slide Number Placeholder 3"/>
          <p:cNvSpPr>
            <a:spLocks noGrp="1"/>
          </p:cNvSpPr>
          <p:nvPr>
            <p:ph type="sldNum" idx="10"/>
          </p:nvPr>
        </p:nvSpPr>
        <p:spPr/>
        <p:txBody>
          <a:bodyPr/>
          <a:lstStyle/>
          <a:p>
            <a:pPr>
              <a:defRPr/>
            </a:pPr>
            <a:fld id="{B94D49FE-40D9-42FB-B1C6-B4143D9BD1DA}" type="slidenum">
              <a:rPr lang="en-US" smtClean="0"/>
              <a:pPr>
                <a:defRPr/>
              </a:pPr>
              <a:t>24</a:t>
            </a:fld>
            <a:endParaRPr lang="en-US"/>
          </a:p>
        </p:txBody>
      </p:sp>
    </p:spTree>
    <p:extLst>
      <p:ext uri="{BB962C8B-B14F-4D97-AF65-F5344CB8AC3E}">
        <p14:creationId xmlns:p14="http://schemas.microsoft.com/office/powerpoint/2010/main" val="326791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not realistic to use continuous models simulate a big</a:t>
            </a:r>
            <a:r>
              <a:rPr lang="en-US" baseline="0" dirty="0" smtClean="0"/>
              <a:t> network before you know most of parameters. Instead of using traditional technique to simulate, we marry symbolic model checking with </a:t>
            </a:r>
            <a:r>
              <a:rPr lang="en-US" baseline="0" dirty="0" err="1" smtClean="0"/>
              <a:t>boollean</a:t>
            </a:r>
            <a:r>
              <a:rPr lang="en-US" baseline="0" dirty="0" smtClean="0"/>
              <a:t> network to study the signal transduction.</a:t>
            </a:r>
          </a:p>
          <a:p>
            <a:endParaRPr lang="en-US" baseline="0" dirty="0" smtClean="0"/>
          </a:p>
        </p:txBody>
      </p:sp>
      <p:sp>
        <p:nvSpPr>
          <p:cNvPr id="4" name="Slide Number Placeholder 3"/>
          <p:cNvSpPr>
            <a:spLocks noGrp="1"/>
          </p:cNvSpPr>
          <p:nvPr>
            <p:ph type="sldNum" idx="10"/>
          </p:nvPr>
        </p:nvSpPr>
        <p:spPr/>
        <p:txBody>
          <a:bodyPr/>
          <a:lstStyle/>
          <a:p>
            <a:pPr>
              <a:defRPr/>
            </a:pPr>
            <a:fld id="{B94D49FE-40D9-42FB-B1C6-B4143D9BD1DA}" type="slidenum">
              <a:rPr lang="en-US" smtClean="0"/>
              <a:pPr>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endParaRPr lang="en-US" dirty="0"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Successfully</a:t>
            </a:r>
            <a:r>
              <a:rPr lang="en-US" baseline="0" dirty="0" smtClean="0"/>
              <a:t> check… in hardware and digital circuits study. We implant and marry SMV with </a:t>
            </a:r>
            <a:r>
              <a:rPr lang="en-US" baseline="0" dirty="0" err="1" smtClean="0"/>
              <a:t>boolean</a:t>
            </a:r>
            <a:r>
              <a:rPr lang="en-US" baseline="0" dirty="0" smtClean="0"/>
              <a:t> network of cancer study. </a:t>
            </a:r>
            <a:endParaRPr lang="en-US" dirty="0"/>
          </a:p>
        </p:txBody>
      </p:sp>
      <p:sp>
        <p:nvSpPr>
          <p:cNvPr id="4" name="Slide Number Placeholder 3"/>
          <p:cNvSpPr>
            <a:spLocks noGrp="1"/>
          </p:cNvSpPr>
          <p:nvPr>
            <p:ph type="sldNum" idx="10"/>
          </p:nvPr>
        </p:nvSpPr>
        <p:spPr/>
        <p:txBody>
          <a:bodyPr/>
          <a:lstStyle/>
          <a:p>
            <a:pPr>
              <a:defRPr/>
            </a:pPr>
            <a:fld id="{B94D49FE-40D9-42FB-B1C6-B4143D9BD1DA}"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dirty="0" smtClean="0"/>
              <a:t>an activator node can promote or activate the expression of its downstream nodes, while the inhibitor node will inhibit or repress the expression of its downstream nodes. </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sz="1200" dirty="0" smtClean="0"/>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6" charset="0"/>
                <a:ea typeface="+mn-ea"/>
                <a:cs typeface="+mn-cs"/>
              </a:rPr>
              <a:t>In a discrete value model, each node represents a protein or a lipid involved in the signaling pathway. The expression level (state value) of each regulatory component (node) in the pathway can take discrete values at any specific time, for example {0, 1, 2, ..., n}, namely, 0 = not expressed, ... , n = overexpressed </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6" charset="0"/>
                <a:ea typeface="+mn-ea"/>
                <a:cs typeface="+mn-cs"/>
              </a:rPr>
              <a:t>evolution (state update) of each node from time t to t+1 is described by a discrete state transfer function, which is dependent on the state of the neighboring nodes. In this work, we assume each node can take a value of {0, 1, 2} (it can be extended to n discrete values). Similar to our previous work [8,9,24], the neighboring nodes are classified as activators or inhibitors: an activator node can promote or activate the expression of its downstream nodes, while the inhibitor node will inhibit or repress the expression of its downstream nodes. </a:t>
            </a:r>
            <a:endParaRPr lang="en-US" dirty="0" smtClean="0"/>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dirty="0" smtClean="0"/>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sz="1200" dirty="0" smtClean="0"/>
          </a:p>
          <a:p>
            <a:endParaRPr lang="en-US" dirty="0"/>
          </a:p>
        </p:txBody>
      </p:sp>
      <p:sp>
        <p:nvSpPr>
          <p:cNvPr id="4" name="Slide Number Placeholder 3"/>
          <p:cNvSpPr>
            <a:spLocks noGrp="1"/>
          </p:cNvSpPr>
          <p:nvPr>
            <p:ph type="sldNum" idx="10"/>
          </p:nvPr>
        </p:nvSpPr>
        <p:spPr/>
        <p:txBody>
          <a:bodyPr/>
          <a:lstStyle/>
          <a:p>
            <a:pPr>
              <a:defRPr/>
            </a:pPr>
            <a:fld id="{B94D49FE-40D9-42FB-B1C6-B4143D9BD1DA}" type="slidenum">
              <a:rPr lang="en-US" smtClean="0"/>
              <a:pPr>
                <a:defRPr/>
              </a:pPr>
              <a:t>7</a:t>
            </a:fld>
            <a:endParaRPr lang="en-US"/>
          </a:p>
        </p:txBody>
      </p:sp>
    </p:spTree>
    <p:extLst>
      <p:ext uri="{BB962C8B-B14F-4D97-AF65-F5344CB8AC3E}">
        <p14:creationId xmlns:p14="http://schemas.microsoft.com/office/powerpoint/2010/main" val="3373711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not realistic to use continuous models simulate a big</a:t>
            </a:r>
            <a:r>
              <a:rPr lang="en-US" baseline="0" dirty="0" smtClean="0"/>
              <a:t> network before you know most of parameters. Instead of using traditional technique to simulate, we marry symbolic model checking with </a:t>
            </a:r>
            <a:r>
              <a:rPr lang="en-US" baseline="0" dirty="0" err="1" smtClean="0"/>
              <a:t>boollean</a:t>
            </a:r>
            <a:r>
              <a:rPr lang="en-US" baseline="0" dirty="0" smtClean="0"/>
              <a:t> network to study the signal transduction.</a:t>
            </a:r>
            <a:endParaRPr lang="en-US" dirty="0"/>
          </a:p>
        </p:txBody>
      </p:sp>
      <p:sp>
        <p:nvSpPr>
          <p:cNvPr id="4" name="Slide Number Placeholder 3"/>
          <p:cNvSpPr>
            <a:spLocks noGrp="1"/>
          </p:cNvSpPr>
          <p:nvPr>
            <p:ph type="sldNum" idx="10"/>
          </p:nvPr>
        </p:nvSpPr>
        <p:spPr/>
        <p:txBody>
          <a:bodyPr/>
          <a:lstStyle/>
          <a:p>
            <a:pPr>
              <a:defRPr/>
            </a:pPr>
            <a:fld id="{B94D49FE-40D9-42FB-B1C6-B4143D9BD1DA}"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Rot="1" noChangeAspect="1" noChangeArrowheads="1" noTextEdit="1"/>
          </p:cNvSpPr>
          <p:nvPr>
            <p:ph type="sldImg"/>
          </p:nvPr>
        </p:nvSpPr>
        <p:spPr bwMode="auto">
          <a:xfrm>
            <a:off x="1225510" y="712801"/>
            <a:ext cx="4557312" cy="3449033"/>
          </a:xfrm>
          <a:prstGeom prst="rect">
            <a:avLst/>
          </a:prstGeom>
          <a:solidFill>
            <a:srgbClr val="FFFFFF"/>
          </a:solidFill>
          <a:ln>
            <a:solidFill>
              <a:srgbClr val="000000"/>
            </a:solidFill>
            <a:miter lim="800000"/>
            <a:headEnd/>
            <a:tailEnd/>
          </a:ln>
        </p:spPr>
      </p:sp>
      <p:sp>
        <p:nvSpPr>
          <p:cNvPr id="415747" name="Rectangle 3"/>
          <p:cNvSpPr>
            <a:spLocks noGrp="1" noChangeArrowheads="1"/>
          </p:cNvSpPr>
          <p:nvPr>
            <p:ph type="body" idx="1"/>
          </p:nvPr>
        </p:nvSpPr>
        <p:spPr bwMode="auto">
          <a:xfrm>
            <a:off x="934019" y="4401163"/>
            <a:ext cx="5129663" cy="4172975"/>
          </a:xfrm>
          <a:prstGeom prst="rect">
            <a:avLst/>
          </a:prstGeom>
          <a:solidFill>
            <a:srgbClr val="FFFFFF"/>
          </a:solidFill>
          <a:ln>
            <a:solidFill>
              <a:srgbClr val="000000"/>
            </a:solidFill>
            <a:miter lim="800000"/>
            <a:headEnd/>
            <a:tailEnd/>
          </a:ln>
        </p:spPr>
        <p:txBody>
          <a:bodyPr/>
          <a:lstStyle/>
          <a:p>
            <a:endParaRPr lang="en-US" dirty="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xfrm>
            <a:off x="3124200" y="6245225"/>
            <a:ext cx="2895600" cy="476250"/>
          </a:xfrm>
          <a:prstGeom prst="rect">
            <a:avLst/>
          </a:prstGeom>
        </p:spPr>
        <p:txBody>
          <a:bodyPr/>
          <a:lstStyle>
            <a:lvl1pPr>
              <a:defRPr>
                <a:latin typeface="Arial" pitchFamily="34" charset="0"/>
                <a:cs typeface="Arial" pitchFamily="34" charset="0"/>
              </a:defRPr>
            </a:lvl1pPr>
          </a:lstStyle>
          <a:p>
            <a:pPr>
              <a:defRPr/>
            </a:pPr>
            <a:endParaRPr lang="en-US"/>
          </a:p>
        </p:txBody>
      </p:sp>
      <p:sp>
        <p:nvSpPr>
          <p:cNvPr id="5" name="Rectangle 6"/>
          <p:cNvSpPr>
            <a:spLocks noGrp="1" noChangeArrowheads="1"/>
          </p:cNvSpPr>
          <p:nvPr>
            <p:ph type="sldNum" sz="quarter" idx="11"/>
          </p:nvPr>
        </p:nvSpPr>
        <p:spPr>
          <a:xfrm>
            <a:off x="6553200" y="6245225"/>
            <a:ext cx="2133600" cy="476250"/>
          </a:xfrm>
          <a:prstGeom prst="rect">
            <a:avLst/>
          </a:prstGeom>
        </p:spPr>
        <p:txBody>
          <a:bodyPr/>
          <a:lstStyle>
            <a:lvl1pPr>
              <a:defRPr>
                <a:latin typeface="Arial" pitchFamily="34" charset="0"/>
                <a:cs typeface="Arial" pitchFamily="34" charset="0"/>
              </a:defRPr>
            </a:lvl1pPr>
          </a:lstStyle>
          <a:p>
            <a:pPr>
              <a:defRPr/>
            </a:pPr>
            <a:fld id="{B4E38186-AE5D-46A3-A1A6-689B0526C44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xfrm>
            <a:off x="3124200" y="6245225"/>
            <a:ext cx="2895600" cy="476250"/>
          </a:xfrm>
          <a:prstGeom prst="rect">
            <a:avLst/>
          </a:prstGeom>
        </p:spPr>
        <p:txBody>
          <a:bodyPr/>
          <a:lstStyle>
            <a:lvl1pPr>
              <a:defRPr>
                <a:latin typeface="Arial" pitchFamily="34" charset="0"/>
                <a:cs typeface="Arial" pitchFamily="34" charset="0"/>
              </a:defRPr>
            </a:lvl1pPr>
          </a:lstStyle>
          <a:p>
            <a:pPr>
              <a:defRPr/>
            </a:pPr>
            <a:endParaRPr lang="en-US"/>
          </a:p>
        </p:txBody>
      </p:sp>
      <p:sp>
        <p:nvSpPr>
          <p:cNvPr id="5" name="Rectangle 6"/>
          <p:cNvSpPr>
            <a:spLocks noGrp="1" noChangeArrowheads="1"/>
          </p:cNvSpPr>
          <p:nvPr>
            <p:ph type="sldNum" sz="quarter" idx="11"/>
          </p:nvPr>
        </p:nvSpPr>
        <p:spPr>
          <a:xfrm>
            <a:off x="6553200" y="6245225"/>
            <a:ext cx="2133600" cy="476250"/>
          </a:xfrm>
          <a:prstGeom prst="rect">
            <a:avLst/>
          </a:prstGeom>
        </p:spPr>
        <p:txBody>
          <a:bodyPr/>
          <a:lstStyle>
            <a:lvl1pPr>
              <a:defRPr>
                <a:latin typeface="Arial" pitchFamily="34" charset="0"/>
                <a:cs typeface="Arial" pitchFamily="34" charset="0"/>
              </a:defRPr>
            </a:lvl1pPr>
          </a:lstStyle>
          <a:p>
            <a:pPr>
              <a:defRPr/>
            </a:pPr>
            <a:fld id="{85B8C16A-6C7A-4AC7-846E-0384AA13B2F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xfrm>
            <a:off x="3124200" y="6245225"/>
            <a:ext cx="2895600" cy="476250"/>
          </a:xfrm>
          <a:prstGeom prst="rect">
            <a:avLst/>
          </a:prstGeom>
        </p:spPr>
        <p:txBody>
          <a:bodyPr/>
          <a:lstStyle>
            <a:lvl1pPr>
              <a:defRPr>
                <a:latin typeface="Arial" pitchFamily="34" charset="0"/>
                <a:cs typeface="Arial" pitchFamily="34" charset="0"/>
              </a:defRPr>
            </a:lvl1pPr>
          </a:lstStyle>
          <a:p>
            <a:pPr>
              <a:defRPr/>
            </a:pPr>
            <a:endParaRPr lang="en-US"/>
          </a:p>
        </p:txBody>
      </p:sp>
      <p:sp>
        <p:nvSpPr>
          <p:cNvPr id="5" name="Rectangle 6"/>
          <p:cNvSpPr>
            <a:spLocks noGrp="1" noChangeArrowheads="1"/>
          </p:cNvSpPr>
          <p:nvPr>
            <p:ph type="sldNum" sz="quarter" idx="11"/>
          </p:nvPr>
        </p:nvSpPr>
        <p:spPr>
          <a:xfrm>
            <a:off x="6553200" y="6245225"/>
            <a:ext cx="2133600" cy="476250"/>
          </a:xfrm>
          <a:prstGeom prst="rect">
            <a:avLst/>
          </a:prstGeom>
        </p:spPr>
        <p:txBody>
          <a:bodyPr/>
          <a:lstStyle>
            <a:lvl1pPr>
              <a:defRPr>
                <a:latin typeface="Arial" pitchFamily="34" charset="0"/>
                <a:cs typeface="Arial" pitchFamily="34" charset="0"/>
              </a:defRPr>
            </a:lvl1pPr>
          </a:lstStyle>
          <a:p>
            <a:pPr>
              <a:defRPr/>
            </a:pPr>
            <a:fld id="{AD7A5EFF-A67F-405F-AA92-9C88DD09235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xfrm>
            <a:off x="3124200" y="6245225"/>
            <a:ext cx="2895600" cy="476250"/>
          </a:xfrm>
          <a:prstGeom prst="rect">
            <a:avLst/>
          </a:prstGeom>
        </p:spPr>
        <p:txBody>
          <a:bodyPr/>
          <a:lstStyle>
            <a:lvl1pPr>
              <a:defRPr>
                <a:latin typeface="Arial" pitchFamily="34" charset="0"/>
                <a:cs typeface="Arial" pitchFamily="34" charset="0"/>
              </a:defRPr>
            </a:lvl1pPr>
          </a:lstStyle>
          <a:p>
            <a:pPr>
              <a:defRPr/>
            </a:pPr>
            <a:endParaRPr lang="en-US"/>
          </a:p>
        </p:txBody>
      </p:sp>
      <p:sp>
        <p:nvSpPr>
          <p:cNvPr id="5" name="Rectangle 6"/>
          <p:cNvSpPr>
            <a:spLocks noGrp="1" noChangeArrowheads="1"/>
          </p:cNvSpPr>
          <p:nvPr>
            <p:ph type="sldNum" sz="quarter" idx="11"/>
          </p:nvPr>
        </p:nvSpPr>
        <p:spPr>
          <a:xfrm>
            <a:off x="6553200" y="6245225"/>
            <a:ext cx="2133600" cy="476250"/>
          </a:xfrm>
          <a:prstGeom prst="rect">
            <a:avLst/>
          </a:prstGeom>
        </p:spPr>
        <p:txBody>
          <a:bodyPr/>
          <a:lstStyle>
            <a:lvl1pPr>
              <a:defRPr>
                <a:latin typeface="Arial" pitchFamily="34" charset="0"/>
                <a:cs typeface="Arial" pitchFamily="34" charset="0"/>
              </a:defRPr>
            </a:lvl1pPr>
          </a:lstStyle>
          <a:p>
            <a:pPr>
              <a:defRPr/>
            </a:pPr>
            <a:fld id="{AADCCCB4-4F91-4A69-8FAF-26BA4A96F4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noChangeArrowheads="1"/>
          </p:cNvSpPr>
          <p:nvPr>
            <p:ph type="ftr" sz="quarter" idx="10"/>
          </p:nvPr>
        </p:nvSpPr>
        <p:spPr>
          <a:xfrm>
            <a:off x="3124200" y="6245225"/>
            <a:ext cx="2895600" cy="476250"/>
          </a:xfrm>
          <a:prstGeom prst="rect">
            <a:avLst/>
          </a:prstGeom>
        </p:spPr>
        <p:txBody>
          <a:bodyPr/>
          <a:lstStyle>
            <a:lvl1pPr>
              <a:defRPr>
                <a:latin typeface="Arial" pitchFamily="34" charset="0"/>
                <a:cs typeface="Arial" pitchFamily="34" charset="0"/>
              </a:defRPr>
            </a:lvl1pPr>
          </a:lstStyle>
          <a:p>
            <a:pPr>
              <a:defRPr/>
            </a:pPr>
            <a:endParaRPr lang="en-US"/>
          </a:p>
        </p:txBody>
      </p:sp>
      <p:sp>
        <p:nvSpPr>
          <p:cNvPr id="6" name="Slide Number Placeholder 5"/>
          <p:cNvSpPr>
            <a:spLocks noGrp="1" noChangeArrowheads="1"/>
          </p:cNvSpPr>
          <p:nvPr>
            <p:ph type="sldNum" sz="quarter" idx="11"/>
          </p:nvPr>
        </p:nvSpPr>
        <p:spPr>
          <a:xfrm>
            <a:off x="6553200" y="6245225"/>
            <a:ext cx="2133600" cy="476250"/>
          </a:xfrm>
          <a:prstGeom prst="rect">
            <a:avLst/>
          </a:prstGeom>
        </p:spPr>
        <p:txBody>
          <a:bodyPr/>
          <a:lstStyle>
            <a:lvl1pPr>
              <a:defRPr>
                <a:latin typeface="Arial" pitchFamily="34" charset="0"/>
                <a:cs typeface="Arial" pitchFamily="34" charset="0"/>
              </a:defRPr>
            </a:lvl1pPr>
          </a:lstStyle>
          <a:p>
            <a:pPr>
              <a:defRPr/>
            </a:pPr>
            <a:fld id="{C15D4931-E285-4D22-8CDD-8CFCBEE8675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xfrm>
            <a:off x="3124200" y="6245225"/>
            <a:ext cx="2895600" cy="476250"/>
          </a:xfrm>
          <a:prstGeom prst="rect">
            <a:avLst/>
          </a:prstGeom>
        </p:spPr>
        <p:txBody>
          <a:bodyPr/>
          <a:lstStyle>
            <a:lvl1pPr>
              <a:defRPr>
                <a:latin typeface="Arial" pitchFamily="34" charset="0"/>
                <a:cs typeface="Arial" pitchFamily="34" charset="0"/>
              </a:defRPr>
            </a:lvl1pPr>
          </a:lstStyle>
          <a:p>
            <a:pPr>
              <a:defRPr/>
            </a:pPr>
            <a:endParaRPr lang="en-US"/>
          </a:p>
        </p:txBody>
      </p:sp>
      <p:sp>
        <p:nvSpPr>
          <p:cNvPr id="8" name="Rectangle 6"/>
          <p:cNvSpPr>
            <a:spLocks noGrp="1" noChangeArrowheads="1"/>
          </p:cNvSpPr>
          <p:nvPr>
            <p:ph type="sldNum" sz="quarter" idx="11"/>
          </p:nvPr>
        </p:nvSpPr>
        <p:spPr>
          <a:xfrm>
            <a:off x="6553200" y="6245225"/>
            <a:ext cx="2133600" cy="476250"/>
          </a:xfrm>
          <a:prstGeom prst="rect">
            <a:avLst/>
          </a:prstGeom>
        </p:spPr>
        <p:txBody>
          <a:bodyPr/>
          <a:lstStyle>
            <a:lvl1pPr>
              <a:defRPr>
                <a:latin typeface="Arial" pitchFamily="34" charset="0"/>
                <a:cs typeface="Arial" pitchFamily="34" charset="0"/>
              </a:defRPr>
            </a:lvl1pPr>
          </a:lstStyle>
          <a:p>
            <a:pPr>
              <a:defRPr/>
            </a:pPr>
            <a:fld id="{0DE61292-E79C-4DC1-8704-6C666C1592A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xfrm>
            <a:off x="3124200" y="6245225"/>
            <a:ext cx="2895600" cy="476250"/>
          </a:xfrm>
          <a:prstGeom prst="rect">
            <a:avLst/>
          </a:prstGeom>
        </p:spPr>
        <p:txBody>
          <a:bodyPr/>
          <a:lstStyle>
            <a:lvl1pPr>
              <a:defRPr>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1"/>
          </p:nvPr>
        </p:nvSpPr>
        <p:spPr>
          <a:xfrm>
            <a:off x="6553200" y="6245225"/>
            <a:ext cx="2133600" cy="476250"/>
          </a:xfrm>
          <a:prstGeom prst="rect">
            <a:avLst/>
          </a:prstGeom>
        </p:spPr>
        <p:txBody>
          <a:bodyPr/>
          <a:lstStyle>
            <a:lvl1pPr>
              <a:defRPr>
                <a:latin typeface="Arial" pitchFamily="34" charset="0"/>
                <a:cs typeface="Arial" pitchFamily="34" charset="0"/>
              </a:defRPr>
            </a:lvl1pPr>
          </a:lstStyle>
          <a:p>
            <a:pPr>
              <a:defRPr/>
            </a:pPr>
            <a:fld id="{AED65967-29DE-45F3-A98D-9098FD7CD40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noChangeArrowheads="1"/>
          </p:cNvSpPr>
          <p:nvPr>
            <p:ph type="ftr" sz="quarter" idx="10"/>
          </p:nvPr>
        </p:nvSpPr>
        <p:spPr>
          <a:xfrm>
            <a:off x="3124200" y="6245225"/>
            <a:ext cx="2895600" cy="476250"/>
          </a:xfrm>
          <a:prstGeom prst="rect">
            <a:avLst/>
          </a:prstGeom>
        </p:spPr>
        <p:txBody>
          <a:bodyPr/>
          <a:lstStyle>
            <a:lvl1pPr>
              <a:defRPr>
                <a:latin typeface="Arial" pitchFamily="34" charset="0"/>
                <a:cs typeface="Arial" pitchFamily="34" charset="0"/>
              </a:defRPr>
            </a:lvl1pPr>
          </a:lstStyle>
          <a:p>
            <a:pPr>
              <a:defRPr/>
            </a:pPr>
            <a:endParaRPr lang="en-US"/>
          </a:p>
        </p:txBody>
      </p:sp>
      <p:sp>
        <p:nvSpPr>
          <p:cNvPr id="6" name="Slide Number Placeholder 5"/>
          <p:cNvSpPr>
            <a:spLocks noGrp="1" noChangeArrowheads="1"/>
          </p:cNvSpPr>
          <p:nvPr>
            <p:ph type="sldNum" sz="quarter" idx="11"/>
          </p:nvPr>
        </p:nvSpPr>
        <p:spPr>
          <a:xfrm>
            <a:off x="6553200" y="6245225"/>
            <a:ext cx="2133600" cy="476250"/>
          </a:xfrm>
          <a:prstGeom prst="rect">
            <a:avLst/>
          </a:prstGeom>
        </p:spPr>
        <p:txBody>
          <a:bodyPr/>
          <a:lstStyle>
            <a:lvl1pPr>
              <a:defRPr>
                <a:latin typeface="Arial" pitchFamily="34" charset="0"/>
                <a:cs typeface="Arial" pitchFamily="34" charset="0"/>
              </a:defRPr>
            </a:lvl1pPr>
          </a:lstStyle>
          <a:p>
            <a:pPr>
              <a:defRPr/>
            </a:pPr>
            <a:fld id="{9FB6CDA4-1F4C-48CE-8ACA-8C52BCE61B8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5"/>
          <p:cNvSpPr>
            <a:spLocks noGrp="1" noChangeArrowheads="1"/>
          </p:cNvSpPr>
          <p:nvPr>
            <p:ph type="sldNum" sz="quarter" idx="11"/>
          </p:nvPr>
        </p:nvSpPr>
        <p:spPr>
          <a:xfrm>
            <a:off x="6553200" y="6245225"/>
            <a:ext cx="2133600" cy="476250"/>
          </a:xfrm>
          <a:prstGeom prst="rect">
            <a:avLst/>
          </a:prstGeom>
        </p:spPr>
        <p:txBody>
          <a:bodyPr/>
          <a:lstStyle>
            <a:lvl1pPr>
              <a:defRPr>
                <a:latin typeface="Arial" pitchFamily="34" charset="0"/>
                <a:cs typeface="Arial" pitchFamily="34" charset="0"/>
              </a:defRPr>
            </a:lvl1pPr>
          </a:lstStyle>
          <a:p>
            <a:pPr>
              <a:defRPr/>
            </a:pPr>
            <a:fld id="{9E0E177E-8015-460B-8B9E-BEB5E95F6FF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68" r:id="rId1"/>
    <p:sldLayoutId id="2147483765" r:id="rId2"/>
    <p:sldLayoutId id="2147483769" r:id="rId3"/>
    <p:sldLayoutId id="2147483770" r:id="rId4"/>
    <p:sldLayoutId id="2147483771" r:id="rId5"/>
    <p:sldLayoutId id="2147483772" r:id="rId6"/>
    <p:sldLayoutId id="2147483766" r:id="rId7"/>
    <p:sldLayoutId id="2147483773" r:id="rId8"/>
    <p:sldLayoutId id="2147483774" r:id="rId9"/>
    <p:sldLayoutId id="2147483775" r:id="rId10"/>
    <p:sldLayoutId id="2147483776" r:id="rId11"/>
    <p:sldLayoutId id="2147483767" r:id="rId12"/>
    <p:sldLayoutId id="2147483777" r:id="rId13"/>
  </p:sldLayoutIdLst>
  <p:hf sldNum="0" hdr="0" ftr="0" dt="0"/>
  <p:txStyles>
    <p:titleStyle>
      <a:lvl1pPr algn="ctr" defTabSz="457200" rtl="0" eaLnBrk="0" fontAlgn="base" hangingPunct="0">
        <a:lnSpc>
          <a:spcPct val="90000"/>
        </a:lnSpc>
        <a:spcBef>
          <a:spcPct val="0"/>
        </a:spcBef>
        <a:spcAft>
          <a:spcPct val="0"/>
        </a:spcAf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altLang="zh-CN" sz="3600" b="1" kern="1200" dirty="0">
          <a:solidFill>
            <a:srgbClr val="FF0000"/>
          </a:solidFill>
          <a:effectLst>
            <a:outerShdw blurRad="38100" dist="38100" dir="2700000" algn="tl">
              <a:srgbClr val="000000"/>
            </a:outerShdw>
          </a:effectLst>
          <a:latin typeface="+mj-lt"/>
          <a:ea typeface="宋体" pitchFamily="2" charset="-122"/>
          <a:cs typeface="宋体"/>
        </a:defRPr>
      </a:lvl1pPr>
      <a:lvl2pPr algn="ctr" defTabSz="457200" rtl="0" eaLnBrk="0" fontAlgn="base" hangingPunct="0">
        <a:lnSpc>
          <a:spcPct val="90000"/>
        </a:lnSpc>
        <a:spcBef>
          <a:spcPct val="0"/>
        </a:spcBef>
        <a:spcAft>
          <a:spcPct val="0"/>
        </a:spcAf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b="1">
          <a:solidFill>
            <a:srgbClr val="FF0000"/>
          </a:solidFill>
          <a:latin typeface="Arial" pitchFamily="34" charset="0"/>
          <a:ea typeface="宋体" pitchFamily="2" charset="-122"/>
          <a:cs typeface="宋体"/>
        </a:defRPr>
      </a:lvl2pPr>
      <a:lvl3pPr algn="ctr" defTabSz="457200" rtl="0" eaLnBrk="0" fontAlgn="base" hangingPunct="0">
        <a:lnSpc>
          <a:spcPct val="90000"/>
        </a:lnSpc>
        <a:spcBef>
          <a:spcPct val="0"/>
        </a:spcBef>
        <a:spcAft>
          <a:spcPct val="0"/>
        </a:spcAf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b="1">
          <a:solidFill>
            <a:srgbClr val="FF0000"/>
          </a:solidFill>
          <a:latin typeface="Arial" pitchFamily="34" charset="0"/>
          <a:ea typeface="宋体" pitchFamily="2" charset="-122"/>
          <a:cs typeface="宋体"/>
        </a:defRPr>
      </a:lvl3pPr>
      <a:lvl4pPr algn="ctr" defTabSz="457200" rtl="0" eaLnBrk="0" fontAlgn="base" hangingPunct="0">
        <a:lnSpc>
          <a:spcPct val="90000"/>
        </a:lnSpc>
        <a:spcBef>
          <a:spcPct val="0"/>
        </a:spcBef>
        <a:spcAft>
          <a:spcPct val="0"/>
        </a:spcAf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b="1">
          <a:solidFill>
            <a:srgbClr val="FF0000"/>
          </a:solidFill>
          <a:latin typeface="Arial" pitchFamily="34" charset="0"/>
          <a:ea typeface="宋体" pitchFamily="2" charset="-122"/>
          <a:cs typeface="宋体"/>
        </a:defRPr>
      </a:lvl4pPr>
      <a:lvl5pPr algn="ctr" defTabSz="457200" rtl="0" eaLnBrk="0" fontAlgn="base" hangingPunct="0">
        <a:lnSpc>
          <a:spcPct val="90000"/>
        </a:lnSpc>
        <a:spcBef>
          <a:spcPct val="0"/>
        </a:spcBef>
        <a:spcAft>
          <a:spcPct val="0"/>
        </a:spcAf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b="1">
          <a:solidFill>
            <a:srgbClr val="FF0000"/>
          </a:solidFill>
          <a:latin typeface="Arial" pitchFamily="34" charset="0"/>
          <a:ea typeface="宋体" pitchFamily="2" charset="-122"/>
          <a:cs typeface="宋体"/>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4.gi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7.jpe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7.jpeg"/><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2.xml"/><Relationship Id="rId7" Type="http://schemas.openxmlformats.org/officeDocument/2006/relationships/image" Target="../media/image7.jpeg"/><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6.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228600" y="2286000"/>
            <a:ext cx="8763000" cy="4114800"/>
          </a:xfrm>
          <a:prstGeom prst="rect">
            <a:avLst/>
          </a:prstGeom>
          <a:noFill/>
          <a:ln w="9525">
            <a:noFill/>
            <a:round/>
            <a:headEnd/>
            <a:tailEnd/>
          </a:ln>
        </p:spPr>
        <p:txBody>
          <a:bodyPr/>
          <a:lstStyle/>
          <a:p>
            <a:pPr algn="ctr" eaLnBrk="0" hangingPunct="0">
              <a:lnSpc>
                <a:spcPct val="90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altLang="zh-CN" sz="3600" b="1" dirty="0" smtClean="0">
              <a:solidFill>
                <a:srgbClr val="0000FF"/>
              </a:solidFill>
              <a:effectLst>
                <a:outerShdw blurRad="38100" dist="38100" dir="2700000" algn="tl">
                  <a:srgbClr val="000000"/>
                </a:outerShdw>
              </a:effectLst>
              <a:latin typeface="+mj-lt"/>
              <a:ea typeface="宋体" pitchFamily="2" charset="-122"/>
              <a:cs typeface="+mj-cs"/>
            </a:endParaRPr>
          </a:p>
          <a:p>
            <a:pPr algn="ctr" eaLnBrk="0" hangingPunct="0">
              <a:lnSpc>
                <a:spcPct val="90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3600" b="1" dirty="0" err="1" smtClean="0">
                <a:solidFill>
                  <a:srgbClr val="0000FF"/>
                </a:solidFill>
                <a:effectLst>
                  <a:outerShdw blurRad="38100" dist="38100" dir="2700000" algn="tl">
                    <a:srgbClr val="000000"/>
                  </a:outerShdw>
                </a:effectLst>
                <a:latin typeface="+mj-lt"/>
                <a:ea typeface="宋体" pitchFamily="2" charset="-122"/>
                <a:cs typeface="+mj-cs"/>
              </a:rPr>
              <a:t>Haijun</a:t>
            </a:r>
            <a:r>
              <a:rPr lang="en-US" altLang="zh-CN" sz="3600" b="1" dirty="0" smtClean="0">
                <a:solidFill>
                  <a:srgbClr val="0000FF"/>
                </a:solidFill>
                <a:effectLst>
                  <a:outerShdw blurRad="38100" dist="38100" dir="2700000" algn="tl">
                    <a:srgbClr val="000000"/>
                  </a:outerShdw>
                </a:effectLst>
                <a:latin typeface="+mj-lt"/>
                <a:ea typeface="宋体" pitchFamily="2" charset="-122"/>
                <a:cs typeface="+mj-cs"/>
              </a:rPr>
              <a:t> Gong, PhD</a:t>
            </a:r>
          </a:p>
          <a:p>
            <a:pPr algn="ctr" eaLnBrk="0" hangingPunct="0">
              <a:lnSpc>
                <a:spcPct val="90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sz="2800" dirty="0" smtClean="0">
              <a:solidFill>
                <a:srgbClr val="0000FF"/>
              </a:solidFill>
            </a:endParaRPr>
          </a:p>
          <a:p>
            <a:pPr algn="ctr">
              <a:spcBef>
                <a:spcPts val="800"/>
              </a:spcBef>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800" dirty="0" smtClean="0">
                <a:solidFill>
                  <a:srgbClr val="0000FF"/>
                </a:solidFill>
              </a:rPr>
              <a:t>Department of Mathematics and Computer Science</a:t>
            </a:r>
          </a:p>
          <a:p>
            <a:pPr algn="ctr">
              <a:spcBef>
                <a:spcPts val="800"/>
              </a:spcBef>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3200" b="1" dirty="0" smtClean="0">
                <a:solidFill>
                  <a:srgbClr val="0000FF"/>
                </a:solidFill>
              </a:rPr>
              <a:t>Saint Louis University</a:t>
            </a:r>
          </a:p>
          <a:p>
            <a:pPr algn="ctr">
              <a:spcBef>
                <a:spcPts val="800"/>
              </a:spcBef>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800" dirty="0" smtClean="0">
                <a:solidFill>
                  <a:srgbClr val="0000FF"/>
                </a:solidFill>
              </a:rPr>
              <a:t>St. Louis, MO, USA</a:t>
            </a:r>
          </a:p>
          <a:p>
            <a:pPr algn="ctr">
              <a:spcBef>
                <a:spcPts val="800"/>
              </a:spcBef>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dirty="0" smtClean="0">
                <a:solidFill>
                  <a:schemeClr val="tx1"/>
                </a:solidFill>
              </a:rPr>
              <a:t>August </a:t>
            </a:r>
            <a:r>
              <a:rPr lang="en-US" sz="2000" dirty="0">
                <a:solidFill>
                  <a:schemeClr val="tx1"/>
                </a:solidFill>
              </a:rPr>
              <a:t>1</a:t>
            </a:r>
            <a:r>
              <a:rPr lang="en-US" sz="2000" dirty="0" smtClean="0">
                <a:solidFill>
                  <a:schemeClr val="tx1"/>
                </a:solidFill>
              </a:rPr>
              <a:t>, 2014</a:t>
            </a:r>
          </a:p>
          <a:p>
            <a:pPr algn="ctr">
              <a:spcBef>
                <a:spcPts val="800"/>
              </a:spcBef>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dirty="0" smtClean="0">
                <a:solidFill>
                  <a:schemeClr val="tx1"/>
                </a:solidFill>
              </a:rPr>
              <a:t>InCoB2014, Sydney, Australia</a:t>
            </a:r>
          </a:p>
          <a:p>
            <a:pPr algn="ctr">
              <a:spcBef>
                <a:spcPts val="800"/>
              </a:spcBef>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sz="2400" dirty="0" smtClean="0">
              <a:solidFill>
                <a:srgbClr val="000000"/>
              </a:solidFill>
            </a:endParaRPr>
          </a:p>
        </p:txBody>
      </p:sp>
      <p:sp>
        <p:nvSpPr>
          <p:cNvPr id="12291" name="Text Box 4"/>
          <p:cNvSpPr txBox="1">
            <a:spLocks noChangeArrowheads="1"/>
          </p:cNvSpPr>
          <p:nvPr/>
        </p:nvSpPr>
        <p:spPr bwMode="auto">
          <a:xfrm>
            <a:off x="152400" y="609600"/>
            <a:ext cx="8839200" cy="1524000"/>
          </a:xfrm>
          <a:prstGeom prst="rect">
            <a:avLst/>
          </a:prstGeom>
          <a:noFill/>
          <a:ln w="9525">
            <a:noFill/>
            <a:round/>
            <a:headEnd/>
            <a:tailEnd/>
          </a:ln>
        </p:spPr>
        <p:txBody>
          <a:bodyPr lIns="90360" tIns="44280" rIns="90360" bIns="44280" anchor="ctr"/>
          <a:lstStyle/>
          <a:p>
            <a:pPr algn="ct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3200" b="1" dirty="0" smtClean="0">
                <a:solidFill>
                  <a:srgbClr val="333399"/>
                </a:solidFill>
                <a:effectLst>
                  <a:outerShdw blurRad="38100" dist="38100" dir="2700000" algn="tl">
                    <a:srgbClr val="000000"/>
                  </a:outerShdw>
                </a:effectLst>
              </a:rPr>
              <a:t>Computational Analysis of the Roles of ER-Golgi Network in the Cell Cycle</a:t>
            </a:r>
            <a:endParaRPr lang="en-US" sz="3200" b="1" dirty="0">
              <a:solidFill>
                <a:srgbClr val="FF0000"/>
              </a:solidFill>
              <a:effectLst>
                <a:outerShdw blurRad="38100" dist="38100" dir="2700000" algn="tl">
                  <a:srgbClr val="000000"/>
                </a:outerShdw>
              </a:effectLst>
            </a:endParaRPr>
          </a:p>
        </p:txBody>
      </p:sp>
      <p:pic>
        <p:nvPicPr>
          <p:cNvPr id="2" name="Picture 1"/>
          <p:cNvPicPr>
            <a:picLocks noChangeAspect="1"/>
          </p:cNvPicPr>
          <p:nvPr/>
        </p:nvPicPr>
        <p:blipFill>
          <a:blip r:embed="rId3"/>
          <a:stretch>
            <a:fillRect/>
          </a:stretch>
        </p:blipFill>
        <p:spPr>
          <a:xfrm>
            <a:off x="6858000" y="4419600"/>
            <a:ext cx="2235520" cy="2362200"/>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a:xfrm>
            <a:off x="457200" y="76200"/>
            <a:ext cx="8229600" cy="838200"/>
          </a:xfrm>
          <a:noFill/>
          <a:ln/>
        </p:spPr>
        <p:txBody>
          <a:bodyPr lIns="90487" tIns="44450" rIns="90487" bIns="44450"/>
          <a:lstStyle/>
          <a:p>
            <a:pPr algn="ctr"/>
            <a:r>
              <a:rPr lang="en-US" altLang="zh-CN" dirty="0">
                <a:ea typeface="宋体" pitchFamily="16" charset="-122"/>
              </a:rPr>
              <a:t>Intel Pentium FDIV Bug</a:t>
            </a:r>
          </a:p>
        </p:txBody>
      </p:sp>
      <p:sp>
        <p:nvSpPr>
          <p:cNvPr id="414723" name="Rectangle 3"/>
          <p:cNvSpPr>
            <a:spLocks noGrp="1" noChangeArrowheads="1"/>
          </p:cNvSpPr>
          <p:nvPr>
            <p:ph type="body" idx="4294967295"/>
          </p:nvPr>
        </p:nvSpPr>
        <p:spPr>
          <a:xfrm>
            <a:off x="152400" y="2971800"/>
            <a:ext cx="8991600" cy="3657600"/>
          </a:xfrm>
          <a:noFill/>
          <a:ln/>
        </p:spPr>
        <p:txBody>
          <a:bodyPr lIns="90487" tIns="44450" rIns="90487" bIns="44450"/>
          <a:lstStyle/>
          <a:p>
            <a:r>
              <a:rPr lang="en-US" sz="2400" dirty="0" smtClean="0"/>
              <a:t>Thomas R. Nicely found</a:t>
            </a:r>
            <a:r>
              <a:rPr lang="en-US" altLang="zh-CN" sz="2400" b="0" dirty="0" smtClean="0">
                <a:ea typeface="宋体" pitchFamily="16" charset="-122"/>
              </a:rPr>
              <a:t> a </a:t>
            </a:r>
            <a:r>
              <a:rPr lang="en-US" altLang="zh-CN" sz="2400" b="0" dirty="0" smtClean="0">
                <a:solidFill>
                  <a:srgbClr val="FF0000"/>
                </a:solidFill>
                <a:ea typeface="宋体" pitchFamily="16" charset="-122"/>
              </a:rPr>
              <a:t>bug</a:t>
            </a:r>
            <a:r>
              <a:rPr lang="en-US" altLang="zh-CN" sz="2400" b="0" dirty="0" smtClean="0">
                <a:ea typeface="宋体" pitchFamily="16" charset="-122"/>
              </a:rPr>
              <a:t> in the 94’s Intel Pentium</a:t>
            </a:r>
          </a:p>
          <a:p>
            <a:endParaRPr lang="en-US" altLang="zh-CN" sz="800" b="0" dirty="0" smtClean="0">
              <a:ea typeface="宋体" pitchFamily="16" charset="-122"/>
            </a:endParaRPr>
          </a:p>
          <a:p>
            <a:r>
              <a:rPr lang="en-US" altLang="zh-CN" sz="2400" b="0" dirty="0" smtClean="0">
                <a:ea typeface="宋体" pitchFamily="16" charset="-122"/>
              </a:rPr>
              <a:t>Try </a:t>
            </a:r>
            <a:r>
              <a:rPr lang="en-US" altLang="zh-CN" sz="2400" b="1" dirty="0" smtClean="0">
                <a:ea typeface="宋体" pitchFamily="16" charset="-122"/>
              </a:rPr>
              <a:t>4195835 </a:t>
            </a:r>
            <a:r>
              <a:rPr lang="en-US" altLang="zh-CN" sz="2400" b="1" dirty="0">
                <a:ea typeface="宋体" pitchFamily="16" charset="-122"/>
              </a:rPr>
              <a:t>– </a:t>
            </a:r>
            <a:r>
              <a:rPr lang="en-US" altLang="zh-CN" sz="2400" b="1" dirty="0" smtClean="0">
                <a:ea typeface="宋体" pitchFamily="16" charset="-122"/>
              </a:rPr>
              <a:t>4195835 </a:t>
            </a:r>
            <a:r>
              <a:rPr lang="en-US" altLang="zh-CN" sz="2400" b="1" dirty="0">
                <a:ea typeface="宋体" pitchFamily="16" charset="-122"/>
              </a:rPr>
              <a:t>/ </a:t>
            </a:r>
            <a:r>
              <a:rPr lang="en-US" altLang="zh-CN" sz="2400" b="1" dirty="0" smtClean="0">
                <a:ea typeface="宋体" pitchFamily="16" charset="-122"/>
              </a:rPr>
              <a:t>3145727 </a:t>
            </a:r>
            <a:r>
              <a:rPr lang="en-US" altLang="zh-CN" sz="2400" b="1" dirty="0">
                <a:ea typeface="宋体" pitchFamily="16" charset="-122"/>
              </a:rPr>
              <a:t>* </a:t>
            </a:r>
            <a:r>
              <a:rPr lang="en-US" altLang="zh-CN" sz="2400" b="1" dirty="0" smtClean="0">
                <a:ea typeface="宋体" pitchFamily="16" charset="-122"/>
              </a:rPr>
              <a:t>3145727 </a:t>
            </a:r>
            <a:r>
              <a:rPr lang="en-US" altLang="zh-CN" sz="2400" b="0" dirty="0" smtClean="0">
                <a:ea typeface="宋体" pitchFamily="16" charset="-122"/>
              </a:rPr>
              <a:t>= </a:t>
            </a:r>
            <a:r>
              <a:rPr lang="en-US" altLang="zh-CN" sz="2400" b="0" dirty="0" smtClean="0">
                <a:solidFill>
                  <a:srgbClr val="FF0000"/>
                </a:solidFill>
                <a:ea typeface="宋体" pitchFamily="16" charset="-122"/>
              </a:rPr>
              <a:t>? </a:t>
            </a:r>
          </a:p>
          <a:p>
            <a:pPr marL="914400" lvl="1" indent="-457200">
              <a:buFont typeface="Wingdings" pitchFamily="2" charset="2"/>
              <a:buChar char="§"/>
            </a:pPr>
            <a:r>
              <a:rPr lang="en-US" altLang="zh-CN" sz="2400" dirty="0" smtClean="0">
                <a:solidFill>
                  <a:srgbClr val="0000FF"/>
                </a:solidFill>
                <a:ea typeface="宋体" pitchFamily="16" charset="-122"/>
              </a:rPr>
              <a:t>Should return 0</a:t>
            </a:r>
            <a:endParaRPr lang="en-US" altLang="zh-CN" sz="2400" dirty="0">
              <a:solidFill>
                <a:srgbClr val="0000FF"/>
              </a:solidFill>
              <a:ea typeface="宋体" pitchFamily="16" charset="-122"/>
            </a:endParaRPr>
          </a:p>
          <a:p>
            <a:pPr marL="971550" lvl="1" indent="-514350">
              <a:buFont typeface="Wingdings" pitchFamily="2" charset="2"/>
              <a:buChar char="§"/>
            </a:pPr>
            <a:r>
              <a:rPr lang="en-US" altLang="zh-CN" sz="2400" b="0" dirty="0" smtClean="0">
                <a:solidFill>
                  <a:srgbClr val="FF0000"/>
                </a:solidFill>
                <a:ea typeface="宋体" pitchFamily="16" charset="-122"/>
              </a:rPr>
              <a:t>But, In </a:t>
            </a:r>
            <a:r>
              <a:rPr lang="en-US" altLang="zh-CN" sz="2400" b="0" dirty="0">
                <a:solidFill>
                  <a:srgbClr val="FF0000"/>
                </a:solidFill>
                <a:ea typeface="宋体" pitchFamily="16" charset="-122"/>
              </a:rPr>
              <a:t>94’ Pentium, it </a:t>
            </a:r>
            <a:r>
              <a:rPr lang="en-US" altLang="zh-CN" sz="2400" b="0" dirty="0" smtClean="0">
                <a:solidFill>
                  <a:srgbClr val="FF0000"/>
                </a:solidFill>
                <a:ea typeface="宋体" pitchFamily="16" charset="-122"/>
              </a:rPr>
              <a:t>returns 256</a:t>
            </a:r>
            <a:r>
              <a:rPr lang="en-US" altLang="zh-CN" sz="2400" b="0" dirty="0">
                <a:solidFill>
                  <a:srgbClr val="FF0000"/>
                </a:solidFill>
                <a:ea typeface="宋体" pitchFamily="16" charset="-122"/>
              </a:rPr>
              <a:t>.</a:t>
            </a:r>
            <a:endParaRPr lang="en-US" sz="2400" b="0" dirty="0">
              <a:solidFill>
                <a:srgbClr val="FF0000"/>
              </a:solidFill>
            </a:endParaRPr>
          </a:p>
          <a:p>
            <a:endParaRPr lang="en-US" altLang="zh-CN" sz="800" b="0" dirty="0" smtClean="0">
              <a:ea typeface="宋体" pitchFamily="16" charset="-122"/>
            </a:endParaRPr>
          </a:p>
          <a:p>
            <a:r>
              <a:rPr lang="en-US" altLang="zh-CN" sz="2400" b="1" dirty="0" smtClean="0">
                <a:ea typeface="宋体" pitchFamily="16" charset="-122"/>
              </a:rPr>
              <a:t>Five </a:t>
            </a:r>
            <a:r>
              <a:rPr lang="en-US" altLang="zh-CN" sz="2400" b="1" dirty="0">
                <a:ea typeface="宋体" pitchFamily="16" charset="-122"/>
              </a:rPr>
              <a:t>entries </a:t>
            </a:r>
            <a:r>
              <a:rPr lang="en-US" altLang="zh-CN" sz="2400" dirty="0" smtClean="0">
                <a:ea typeface="宋体" pitchFamily="16" charset="-122"/>
              </a:rPr>
              <a:t>are </a:t>
            </a:r>
            <a:r>
              <a:rPr lang="en-US" altLang="zh-CN" sz="2400" b="1" dirty="0" smtClean="0">
                <a:ea typeface="宋体" pitchFamily="16" charset="-122"/>
              </a:rPr>
              <a:t>missing</a:t>
            </a:r>
            <a:r>
              <a:rPr lang="en-US" altLang="zh-CN" sz="2400" dirty="0" smtClean="0">
                <a:ea typeface="宋体" pitchFamily="16" charset="-122"/>
              </a:rPr>
              <a:t> </a:t>
            </a:r>
            <a:r>
              <a:rPr lang="en-US" altLang="zh-CN" sz="2400" b="0" dirty="0" smtClean="0">
                <a:ea typeface="宋体" pitchFamily="16" charset="-122"/>
              </a:rPr>
              <a:t>in </a:t>
            </a:r>
            <a:r>
              <a:rPr lang="en-US" altLang="zh-CN" sz="2400" b="0" dirty="0">
                <a:ea typeface="宋体" pitchFamily="16" charset="-122"/>
              </a:rPr>
              <a:t>the lookup </a:t>
            </a:r>
            <a:r>
              <a:rPr lang="en-US" altLang="zh-CN" sz="2400" dirty="0">
                <a:ea typeface="宋体" pitchFamily="16" charset="-122"/>
              </a:rPr>
              <a:t>table </a:t>
            </a:r>
            <a:r>
              <a:rPr lang="en-US" altLang="zh-CN" sz="2400" dirty="0" smtClean="0">
                <a:ea typeface="宋体" pitchFamily="16" charset="-122"/>
              </a:rPr>
              <a:t>used by the floating point division algorithm</a:t>
            </a:r>
            <a:endParaRPr lang="en-US" altLang="zh-CN" sz="2400" dirty="0">
              <a:ea typeface="宋体" pitchFamily="16" charset="-122"/>
            </a:endParaRPr>
          </a:p>
          <a:p>
            <a:endParaRPr lang="en-US" altLang="zh-CN" sz="800" b="0" dirty="0" smtClean="0">
              <a:ea typeface="宋体" pitchFamily="16" charset="-122"/>
            </a:endParaRPr>
          </a:p>
          <a:p>
            <a:r>
              <a:rPr lang="en-US" altLang="zh-CN" sz="2400" b="0" dirty="0" smtClean="0">
                <a:ea typeface="宋体" pitchFamily="16" charset="-122"/>
              </a:rPr>
              <a:t>Cost</a:t>
            </a:r>
            <a:r>
              <a:rPr lang="en-US" altLang="zh-CN" sz="2400" b="0" dirty="0">
                <a:ea typeface="宋体" pitchFamily="16" charset="-122"/>
              </a:rPr>
              <a:t>: </a:t>
            </a:r>
            <a:r>
              <a:rPr lang="en-US" altLang="zh-CN" sz="2400" b="0" dirty="0">
                <a:solidFill>
                  <a:srgbClr val="FF0000"/>
                </a:solidFill>
                <a:ea typeface="宋体" pitchFamily="16" charset="-122"/>
              </a:rPr>
              <a:t>$500 million</a:t>
            </a:r>
            <a:r>
              <a:rPr lang="en-US" sz="2400" b="0" dirty="0">
                <a:solidFill>
                  <a:srgbClr val="FF0000"/>
                </a:solidFill>
              </a:rPr>
              <a:t>  </a:t>
            </a:r>
            <a:endParaRPr lang="en-US" altLang="zh-CN" sz="2400" b="0" dirty="0">
              <a:solidFill>
                <a:srgbClr val="FF0000"/>
              </a:solidFill>
              <a:ea typeface="宋体" pitchFamily="16" charset="-122"/>
            </a:endParaRPr>
          </a:p>
        </p:txBody>
      </p:sp>
      <p:pic>
        <p:nvPicPr>
          <p:cNvPr id="414725" name="Picture 5" descr="A80501-66_SX836_thumb"/>
          <p:cNvPicPr>
            <a:picLocks noChangeAspect="1" noChangeArrowheads="1"/>
          </p:cNvPicPr>
          <p:nvPr/>
        </p:nvPicPr>
        <p:blipFill>
          <a:blip r:embed="rId3" cstate="print"/>
          <a:srcRect/>
          <a:stretch>
            <a:fillRect/>
          </a:stretch>
        </p:blipFill>
        <p:spPr bwMode="auto">
          <a:xfrm>
            <a:off x="3473450" y="990600"/>
            <a:ext cx="1936750" cy="1898134"/>
          </a:xfrm>
          <a:prstGeom prst="rect">
            <a:avLst/>
          </a:prstGeom>
          <a:noFill/>
        </p:spPr>
      </p:pic>
      <p:pic>
        <p:nvPicPr>
          <p:cNvPr id="5" name="Picture 4"/>
          <p:cNvPicPr>
            <a:picLocks noChangeAspect="1" noChangeArrowheads="1"/>
          </p:cNvPicPr>
          <p:nvPr/>
        </p:nvPicPr>
        <p:blipFill>
          <a:blip r:embed="rId4" cstate="print"/>
          <a:srcRect/>
          <a:stretch>
            <a:fillRect/>
          </a:stretch>
        </p:blipFill>
        <p:spPr bwMode="auto">
          <a:xfrm>
            <a:off x="6172200" y="3962400"/>
            <a:ext cx="914400" cy="862076"/>
          </a:xfrm>
          <a:prstGeom prst="rect">
            <a:avLst/>
          </a:prstGeom>
          <a:noFill/>
          <a:ln w="9525">
            <a:noFill/>
            <a:round/>
            <a:headEnd/>
            <a:tailEnd/>
          </a:ln>
        </p:spPr>
      </p:pic>
      <p:sp>
        <p:nvSpPr>
          <p:cNvPr id="6" name="Rectangle 5"/>
          <p:cNvSpPr/>
          <p:nvPr/>
        </p:nvSpPr>
        <p:spPr>
          <a:xfrm>
            <a:off x="5867400" y="1752600"/>
            <a:ext cx="2590800" cy="707886"/>
          </a:xfrm>
          <a:prstGeom prst="rect">
            <a:avLst/>
          </a:prstGeom>
        </p:spPr>
        <p:txBody>
          <a:bodyPr wrap="square">
            <a:spAutoFit/>
          </a:bodyPr>
          <a:lstStyle/>
          <a:p>
            <a:r>
              <a:rPr lang="en-US" sz="2000" dirty="0" smtClean="0">
                <a:solidFill>
                  <a:schemeClr val="tx1"/>
                </a:solidFill>
              </a:rPr>
              <a:t>66MHz Intel Pentium </a:t>
            </a:r>
          </a:p>
          <a:p>
            <a:r>
              <a:rPr lang="en-US" sz="2000" dirty="0" smtClean="0">
                <a:solidFill>
                  <a:schemeClr val="tx1"/>
                </a:solidFill>
              </a:rPr>
              <a:t>with the FDIV bug</a:t>
            </a:r>
            <a:endParaRPr lang="en-US" sz="2000" dirty="0">
              <a:solidFill>
                <a:schemeClr val="tx1"/>
              </a:solidFill>
            </a:endParaRPr>
          </a:p>
        </p:txBody>
      </p:sp>
    </p:spTree>
    <p:extLst>
      <p:ext uri="{BB962C8B-B14F-4D97-AF65-F5344CB8AC3E}">
        <p14:creationId xmlns:p14="http://schemas.microsoft.com/office/powerpoint/2010/main" val="35272088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4723">
                                            <p:txEl>
                                              <p:pRg st="4" end="4"/>
                                            </p:txEl>
                                          </p:spTgt>
                                        </p:tgtEl>
                                        <p:attrNameLst>
                                          <p:attrName>style.visibility</p:attrName>
                                        </p:attrNameLst>
                                      </p:cBhvr>
                                      <p:to>
                                        <p:strVal val="visible"/>
                                      </p:to>
                                    </p:set>
                                    <p:animEffect transition="in" filter="blinds(horizontal)">
                                      <p:cBhvr>
                                        <p:cTn id="7" dur="500"/>
                                        <p:tgtEl>
                                          <p:spTgt spid="41472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Rectangle 51"/>
          <p:cNvSpPr>
            <a:spLocks noGrp="1" noChangeArrowheads="1"/>
          </p:cNvSpPr>
          <p:nvPr>
            <p:ph type="title" idx="4294967295"/>
          </p:nvPr>
        </p:nvSpPr>
        <p:spPr>
          <a:xfrm>
            <a:off x="842963" y="119417"/>
            <a:ext cx="7466012" cy="762000"/>
          </a:xfrm>
        </p:spPr>
        <p:txBody>
          <a:bodyPr/>
          <a:lstStyle/>
          <a:p>
            <a:r>
              <a:rPr lang="en-US" dirty="0" smtClean="0"/>
              <a:t>Model Verification</a:t>
            </a:r>
          </a:p>
        </p:txBody>
      </p:sp>
      <p:sp>
        <p:nvSpPr>
          <p:cNvPr id="54" name="Rectangle 53"/>
          <p:cNvSpPr/>
          <p:nvPr/>
        </p:nvSpPr>
        <p:spPr>
          <a:xfrm>
            <a:off x="2822766" y="6120825"/>
            <a:ext cx="3354404" cy="584776"/>
          </a:xfrm>
          <a:prstGeom prst="rect">
            <a:avLst/>
          </a:prstGeom>
        </p:spPr>
        <p:txBody>
          <a:bodyPr wrap="none">
            <a:spAutoFit/>
          </a:bodyPr>
          <a:lstStyle/>
          <a:p>
            <a:pPr lvl="0" algn="ctr"/>
            <a:r>
              <a:rPr lang="en-US" sz="3200" b="1" noProof="1" smtClean="0">
                <a:solidFill>
                  <a:srgbClr val="0000FF"/>
                </a:solidFill>
              </a:rPr>
              <a:t>Satisfied / True !</a:t>
            </a:r>
            <a:endParaRPr lang="en-US" sz="3200" noProof="1">
              <a:solidFill>
                <a:srgbClr val="0000FF"/>
              </a:solidFill>
            </a:endParaRPr>
          </a:p>
        </p:txBody>
      </p:sp>
      <p:grpSp>
        <p:nvGrpSpPr>
          <p:cNvPr id="59" name="Group 11"/>
          <p:cNvGrpSpPr>
            <a:grpSpLocks/>
          </p:cNvGrpSpPr>
          <p:nvPr/>
        </p:nvGrpSpPr>
        <p:grpSpPr bwMode="auto">
          <a:xfrm>
            <a:off x="4267200" y="5715000"/>
            <a:ext cx="457200" cy="952873"/>
            <a:chOff x="4416" y="2256"/>
            <a:chExt cx="288" cy="1235"/>
          </a:xfrm>
        </p:grpSpPr>
        <p:sp>
          <p:nvSpPr>
            <p:cNvPr id="61" name="AutoShape 12"/>
            <p:cNvSpPr>
              <a:spLocks noChangeArrowheads="1"/>
            </p:cNvSpPr>
            <p:nvPr/>
          </p:nvSpPr>
          <p:spPr bwMode="auto">
            <a:xfrm rot="5400000">
              <a:off x="4200" y="2472"/>
              <a:ext cx="720" cy="288"/>
            </a:xfrm>
            <a:prstGeom prst="notchedRightArrow">
              <a:avLst>
                <a:gd name="adj1" fmla="val 50000"/>
                <a:gd name="adj2" fmla="val 62500"/>
              </a:avLst>
            </a:prstGeom>
            <a:solidFill>
              <a:srgbClr val="FF0000"/>
            </a:solidFill>
            <a:ln w="9525">
              <a:solidFill>
                <a:schemeClr val="tx1"/>
              </a:solidFill>
              <a:miter lim="800000"/>
              <a:headEnd/>
              <a:tailEnd/>
            </a:ln>
          </p:spPr>
          <p:txBody>
            <a:bodyPr wrap="none" anchor="ctr"/>
            <a:lstStyle/>
            <a:p>
              <a:endParaRPr lang="en-US"/>
            </a:p>
          </p:txBody>
        </p:sp>
        <p:sp>
          <p:nvSpPr>
            <p:cNvPr id="62" name="Text Box 13"/>
            <p:cNvSpPr txBox="1">
              <a:spLocks noChangeArrowheads="1"/>
            </p:cNvSpPr>
            <p:nvPr/>
          </p:nvSpPr>
          <p:spPr bwMode="auto">
            <a:xfrm>
              <a:off x="4583" y="3024"/>
              <a:ext cx="116" cy="467"/>
            </a:xfrm>
            <a:prstGeom prst="rect">
              <a:avLst/>
            </a:prstGeom>
            <a:noFill/>
            <a:ln w="9525">
              <a:noFill/>
              <a:miter lim="800000"/>
              <a:headEnd/>
              <a:tailEnd/>
            </a:ln>
          </p:spPr>
          <p:txBody>
            <a:bodyPr wrap="none">
              <a:spAutoFit/>
            </a:bodyPr>
            <a:lstStyle/>
            <a:p>
              <a:endParaRPr lang="en-US" sz="2800" noProof="1">
                <a:solidFill>
                  <a:schemeClr val="tx1"/>
                </a:solidFill>
              </a:endParaRPr>
            </a:p>
          </p:txBody>
        </p:sp>
      </p:grpSp>
      <p:grpSp>
        <p:nvGrpSpPr>
          <p:cNvPr id="63" name="Group 62"/>
          <p:cNvGrpSpPr/>
          <p:nvPr/>
        </p:nvGrpSpPr>
        <p:grpSpPr>
          <a:xfrm>
            <a:off x="152400" y="990600"/>
            <a:ext cx="8743957" cy="4648200"/>
            <a:chOff x="152400" y="990600"/>
            <a:chExt cx="8743957" cy="4648200"/>
          </a:xfrm>
        </p:grpSpPr>
        <p:sp>
          <p:nvSpPr>
            <p:cNvPr id="1028" name="Text Box 2"/>
            <p:cNvSpPr txBox="1">
              <a:spLocks noChangeArrowheads="1"/>
            </p:cNvSpPr>
            <p:nvPr/>
          </p:nvSpPr>
          <p:spPr bwMode="auto">
            <a:xfrm>
              <a:off x="990600" y="2057400"/>
              <a:ext cx="2800831" cy="369332"/>
            </a:xfrm>
            <a:prstGeom prst="rect">
              <a:avLst/>
            </a:prstGeom>
            <a:noFill/>
            <a:ln w="9525">
              <a:noFill/>
              <a:miter lim="800000"/>
              <a:headEnd/>
              <a:tailEnd/>
            </a:ln>
          </p:spPr>
          <p:txBody>
            <a:bodyPr wrap="none">
              <a:spAutoFit/>
            </a:bodyPr>
            <a:lstStyle/>
            <a:p>
              <a:r>
                <a:rPr lang="en-US" b="1" noProof="1" smtClean="0">
                  <a:solidFill>
                    <a:schemeClr val="tx1"/>
                  </a:solidFill>
                </a:rPr>
                <a:t>State Transition </a:t>
              </a:r>
              <a:r>
                <a:rPr lang="en-US" b="1" noProof="1">
                  <a:solidFill>
                    <a:schemeClr val="tx1"/>
                  </a:solidFill>
                </a:rPr>
                <a:t>System</a:t>
              </a:r>
            </a:p>
          </p:txBody>
        </p:sp>
        <p:sp>
          <p:nvSpPr>
            <p:cNvPr id="1029" name="Text Box 3"/>
            <p:cNvSpPr txBox="1">
              <a:spLocks noChangeArrowheads="1"/>
            </p:cNvSpPr>
            <p:nvPr/>
          </p:nvSpPr>
          <p:spPr bwMode="auto">
            <a:xfrm>
              <a:off x="5966336" y="990600"/>
              <a:ext cx="2634054" cy="369332"/>
            </a:xfrm>
            <a:prstGeom prst="rect">
              <a:avLst/>
            </a:prstGeom>
            <a:noFill/>
            <a:ln w="9525">
              <a:noFill/>
              <a:miter lim="800000"/>
              <a:headEnd/>
              <a:tailEnd/>
            </a:ln>
          </p:spPr>
          <p:txBody>
            <a:bodyPr wrap="none">
              <a:spAutoFit/>
            </a:bodyPr>
            <a:lstStyle/>
            <a:p>
              <a:r>
                <a:rPr lang="en-US" b="1" noProof="1" smtClean="0">
                  <a:solidFill>
                    <a:schemeClr val="tx1"/>
                  </a:solidFill>
                </a:rPr>
                <a:t>Specification/Property</a:t>
              </a:r>
              <a:endParaRPr lang="en-US" b="1" noProof="1">
                <a:solidFill>
                  <a:schemeClr val="tx1"/>
                </a:solidFill>
              </a:endParaRPr>
            </a:p>
          </p:txBody>
        </p:sp>
        <p:grpSp>
          <p:nvGrpSpPr>
            <p:cNvPr id="2" name="Group 5"/>
            <p:cNvGrpSpPr>
              <a:grpSpLocks/>
            </p:cNvGrpSpPr>
            <p:nvPr/>
          </p:nvGrpSpPr>
          <p:grpSpPr bwMode="auto">
            <a:xfrm>
              <a:off x="1451216" y="1115396"/>
              <a:ext cx="885825" cy="1399204"/>
              <a:chOff x="1074" y="1731"/>
              <a:chExt cx="558" cy="1021"/>
            </a:xfrm>
          </p:grpSpPr>
          <p:grpSp>
            <p:nvGrpSpPr>
              <p:cNvPr id="3" name="Group 6"/>
              <p:cNvGrpSpPr>
                <a:grpSpLocks/>
              </p:cNvGrpSpPr>
              <p:nvPr/>
            </p:nvGrpSpPr>
            <p:grpSpPr bwMode="auto">
              <a:xfrm>
                <a:off x="1344" y="1920"/>
                <a:ext cx="288" cy="832"/>
                <a:chOff x="1344" y="2256"/>
                <a:chExt cx="288" cy="1265"/>
              </a:xfrm>
            </p:grpSpPr>
            <p:sp>
              <p:nvSpPr>
                <p:cNvPr id="1075" name="AutoShape 7"/>
                <p:cNvSpPr>
                  <a:spLocks noChangeArrowheads="1"/>
                </p:cNvSpPr>
                <p:nvPr/>
              </p:nvSpPr>
              <p:spPr bwMode="auto">
                <a:xfrm rot="5400000">
                  <a:off x="1128" y="2472"/>
                  <a:ext cx="720" cy="288"/>
                </a:xfrm>
                <a:prstGeom prst="notchedRightArrow">
                  <a:avLst>
                    <a:gd name="adj1" fmla="val 50000"/>
                    <a:gd name="adj2" fmla="val 62500"/>
                  </a:avLst>
                </a:prstGeom>
                <a:solidFill>
                  <a:srgbClr val="FF0000"/>
                </a:solidFill>
                <a:ln w="9525">
                  <a:solidFill>
                    <a:schemeClr val="tx1"/>
                  </a:solidFill>
                  <a:miter lim="800000"/>
                  <a:headEnd/>
                  <a:tailEnd/>
                </a:ln>
              </p:spPr>
              <p:txBody>
                <a:bodyPr wrap="none" anchor="ctr"/>
                <a:lstStyle/>
                <a:p>
                  <a:endParaRPr lang="en-US"/>
                </a:p>
              </p:txBody>
            </p:sp>
            <p:sp>
              <p:nvSpPr>
                <p:cNvPr id="1076" name="Text Box 8"/>
                <p:cNvSpPr txBox="1">
                  <a:spLocks noChangeArrowheads="1"/>
                </p:cNvSpPr>
                <p:nvPr/>
              </p:nvSpPr>
              <p:spPr bwMode="auto">
                <a:xfrm>
                  <a:off x="1436" y="3024"/>
                  <a:ext cx="116" cy="497"/>
                </a:xfrm>
                <a:prstGeom prst="rect">
                  <a:avLst/>
                </a:prstGeom>
                <a:noFill/>
                <a:ln w="9525">
                  <a:noFill/>
                  <a:miter lim="800000"/>
                  <a:headEnd/>
                  <a:tailEnd/>
                </a:ln>
              </p:spPr>
              <p:txBody>
                <a:bodyPr wrap="none">
                  <a:spAutoFit/>
                </a:bodyPr>
                <a:lstStyle/>
                <a:p>
                  <a:endParaRPr lang="en-US" sz="2800" noProof="1">
                    <a:solidFill>
                      <a:schemeClr val="tx1"/>
                    </a:solidFill>
                  </a:endParaRPr>
                </a:p>
              </p:txBody>
            </p:sp>
          </p:grpSp>
          <p:sp>
            <p:nvSpPr>
              <p:cNvPr id="1074" name="Text Box 9"/>
              <p:cNvSpPr txBox="1">
                <a:spLocks noChangeArrowheads="1"/>
              </p:cNvSpPr>
              <p:nvPr/>
            </p:nvSpPr>
            <p:spPr bwMode="auto">
              <a:xfrm rot="1845867">
                <a:off x="1074" y="1731"/>
                <a:ext cx="116" cy="327"/>
              </a:xfrm>
              <a:prstGeom prst="rect">
                <a:avLst/>
              </a:prstGeom>
              <a:noFill/>
              <a:ln w="9525">
                <a:noFill/>
                <a:miter lim="800000"/>
                <a:headEnd/>
                <a:tailEnd/>
              </a:ln>
            </p:spPr>
            <p:txBody>
              <a:bodyPr wrap="none">
                <a:spAutoFit/>
              </a:bodyPr>
              <a:lstStyle/>
              <a:p>
                <a:endParaRPr lang="en-US" sz="2800" noProof="1">
                  <a:solidFill>
                    <a:schemeClr val="tx1"/>
                  </a:solidFill>
                  <a:latin typeface="Arial Narrow" pitchFamily="34" charset="0"/>
                </a:endParaRPr>
              </a:p>
            </p:txBody>
          </p:sp>
        </p:grpSp>
        <p:grpSp>
          <p:nvGrpSpPr>
            <p:cNvPr id="4" name="Group 10"/>
            <p:cNvGrpSpPr>
              <a:grpSpLocks/>
            </p:cNvGrpSpPr>
            <p:nvPr/>
          </p:nvGrpSpPr>
          <p:grpSpPr bwMode="auto">
            <a:xfrm>
              <a:off x="6582768" y="1295400"/>
              <a:ext cx="692150" cy="1313608"/>
              <a:chOff x="4220" y="1805"/>
              <a:chExt cx="436" cy="933"/>
            </a:xfrm>
          </p:grpSpPr>
          <p:grpSp>
            <p:nvGrpSpPr>
              <p:cNvPr id="5" name="Group 11"/>
              <p:cNvGrpSpPr>
                <a:grpSpLocks/>
              </p:cNvGrpSpPr>
              <p:nvPr/>
            </p:nvGrpSpPr>
            <p:grpSpPr bwMode="auto">
              <a:xfrm>
                <a:off x="4368" y="1872"/>
                <a:ext cx="288" cy="866"/>
                <a:chOff x="4416" y="2256"/>
                <a:chExt cx="288" cy="1235"/>
              </a:xfrm>
            </p:grpSpPr>
            <p:sp>
              <p:nvSpPr>
                <p:cNvPr id="1071" name="AutoShape 12"/>
                <p:cNvSpPr>
                  <a:spLocks noChangeArrowheads="1"/>
                </p:cNvSpPr>
                <p:nvPr/>
              </p:nvSpPr>
              <p:spPr bwMode="auto">
                <a:xfrm rot="5400000">
                  <a:off x="4200" y="2472"/>
                  <a:ext cx="720" cy="288"/>
                </a:xfrm>
                <a:prstGeom prst="notchedRightArrow">
                  <a:avLst>
                    <a:gd name="adj1" fmla="val 50000"/>
                    <a:gd name="adj2" fmla="val 62500"/>
                  </a:avLst>
                </a:prstGeom>
                <a:solidFill>
                  <a:srgbClr val="FF0000"/>
                </a:solidFill>
                <a:ln w="9525">
                  <a:solidFill>
                    <a:schemeClr val="tx1"/>
                  </a:solidFill>
                  <a:miter lim="800000"/>
                  <a:headEnd/>
                  <a:tailEnd/>
                </a:ln>
              </p:spPr>
              <p:txBody>
                <a:bodyPr wrap="none" anchor="ctr"/>
                <a:lstStyle/>
                <a:p>
                  <a:endParaRPr lang="en-US"/>
                </a:p>
              </p:txBody>
            </p:sp>
            <p:sp>
              <p:nvSpPr>
                <p:cNvPr id="1072" name="Text Box 13"/>
                <p:cNvSpPr txBox="1">
                  <a:spLocks noChangeArrowheads="1"/>
                </p:cNvSpPr>
                <p:nvPr/>
              </p:nvSpPr>
              <p:spPr bwMode="auto">
                <a:xfrm>
                  <a:off x="4583" y="3024"/>
                  <a:ext cx="116" cy="467"/>
                </a:xfrm>
                <a:prstGeom prst="rect">
                  <a:avLst/>
                </a:prstGeom>
                <a:noFill/>
                <a:ln w="9525">
                  <a:noFill/>
                  <a:miter lim="800000"/>
                  <a:headEnd/>
                  <a:tailEnd/>
                </a:ln>
              </p:spPr>
              <p:txBody>
                <a:bodyPr wrap="none">
                  <a:spAutoFit/>
                </a:bodyPr>
                <a:lstStyle/>
                <a:p>
                  <a:endParaRPr lang="en-US" sz="2800" noProof="1">
                    <a:solidFill>
                      <a:schemeClr val="tx1"/>
                    </a:solidFill>
                  </a:endParaRPr>
                </a:p>
              </p:txBody>
            </p:sp>
          </p:grpSp>
          <p:sp>
            <p:nvSpPr>
              <p:cNvPr id="1070" name="Text Box 14"/>
              <p:cNvSpPr txBox="1">
                <a:spLocks noChangeArrowheads="1"/>
              </p:cNvSpPr>
              <p:nvPr/>
            </p:nvSpPr>
            <p:spPr bwMode="auto">
              <a:xfrm rot="1845867">
                <a:off x="4220" y="1805"/>
                <a:ext cx="116" cy="327"/>
              </a:xfrm>
              <a:prstGeom prst="rect">
                <a:avLst/>
              </a:prstGeom>
              <a:noFill/>
              <a:ln w="9525">
                <a:noFill/>
                <a:miter lim="800000"/>
                <a:headEnd/>
                <a:tailEnd/>
              </a:ln>
            </p:spPr>
            <p:txBody>
              <a:bodyPr wrap="none">
                <a:spAutoFit/>
              </a:bodyPr>
              <a:lstStyle/>
              <a:p>
                <a:endParaRPr lang="en-US" sz="2800" noProof="1">
                  <a:solidFill>
                    <a:schemeClr val="tx1"/>
                  </a:solidFill>
                  <a:latin typeface="Arial Narrow" pitchFamily="34" charset="0"/>
                </a:endParaRPr>
              </a:p>
            </p:txBody>
          </p:sp>
        </p:grpSp>
        <p:grpSp>
          <p:nvGrpSpPr>
            <p:cNvPr id="56" name="Group 55"/>
            <p:cNvGrpSpPr/>
            <p:nvPr/>
          </p:nvGrpSpPr>
          <p:grpSpPr>
            <a:xfrm>
              <a:off x="5682016" y="2286001"/>
              <a:ext cx="3214341" cy="1752599"/>
              <a:chOff x="5791200" y="3200400"/>
              <a:chExt cx="3214341" cy="2053173"/>
            </a:xfrm>
          </p:grpSpPr>
          <p:sp>
            <p:nvSpPr>
              <p:cNvPr id="1030" name="Text Box 4"/>
              <p:cNvSpPr txBox="1">
                <a:spLocks noChangeArrowheads="1"/>
              </p:cNvSpPr>
              <p:nvPr/>
            </p:nvSpPr>
            <p:spPr bwMode="auto">
              <a:xfrm>
                <a:off x="6011840" y="3200400"/>
                <a:ext cx="2860591" cy="615553"/>
              </a:xfrm>
              <a:prstGeom prst="rect">
                <a:avLst/>
              </a:prstGeom>
              <a:noFill/>
              <a:ln w="9525">
                <a:noFill/>
                <a:miter lim="800000"/>
                <a:headEnd/>
                <a:tailEnd/>
              </a:ln>
            </p:spPr>
            <p:txBody>
              <a:bodyPr wrap="none">
                <a:spAutoFit/>
              </a:bodyPr>
              <a:lstStyle/>
              <a:p>
                <a:r>
                  <a:rPr lang="en-US" b="1" noProof="1">
                    <a:solidFill>
                      <a:schemeClr val="tx1"/>
                    </a:solidFill>
                  </a:rPr>
                  <a:t>Temporal Logic Formula</a:t>
                </a:r>
              </a:p>
              <a:p>
                <a:r>
                  <a:rPr lang="en-US" sz="1600" noProof="1" smtClean="0">
                    <a:solidFill>
                      <a:schemeClr val="tx1"/>
                    </a:solidFill>
                  </a:rPr>
                  <a:t>        (</a:t>
                </a:r>
                <a:r>
                  <a:rPr lang="en-US" sz="1600" noProof="1">
                    <a:solidFill>
                      <a:schemeClr val="tx1"/>
                    </a:solidFill>
                  </a:rPr>
                  <a:t>CTL, LTL, etc.)</a:t>
                </a:r>
              </a:p>
            </p:txBody>
          </p:sp>
          <p:sp>
            <p:nvSpPr>
              <p:cNvPr id="1066" name="Text Box 19"/>
              <p:cNvSpPr txBox="1">
                <a:spLocks noChangeArrowheads="1"/>
              </p:cNvSpPr>
              <p:nvPr/>
            </p:nvSpPr>
            <p:spPr bwMode="auto">
              <a:xfrm>
                <a:off x="5791200" y="4114800"/>
                <a:ext cx="3214341" cy="1138773"/>
              </a:xfrm>
              <a:prstGeom prst="rect">
                <a:avLst/>
              </a:prstGeom>
              <a:noFill/>
              <a:ln w="28575">
                <a:noFill/>
                <a:miter lim="800000"/>
                <a:headEnd/>
                <a:tailEnd/>
              </a:ln>
            </p:spPr>
            <p:txBody>
              <a:bodyPr wrap="square">
                <a:spAutoFit/>
              </a:bodyPr>
              <a:lstStyle/>
              <a:p>
                <a:pPr algn="ctr"/>
                <a:r>
                  <a:rPr lang="en-US" noProof="1">
                    <a:solidFill>
                      <a:srgbClr val="0000CC"/>
                    </a:solidFill>
                  </a:rPr>
                  <a:t>Safety Property:</a:t>
                </a:r>
                <a:endParaRPr lang="en-US" noProof="1">
                  <a:solidFill>
                    <a:schemeClr val="tx1"/>
                  </a:solidFill>
                </a:endParaRPr>
              </a:p>
              <a:p>
                <a:pPr algn="ctr"/>
                <a:r>
                  <a:rPr lang="en-US" sz="2000" noProof="1">
                    <a:solidFill>
                      <a:srgbClr val="000000"/>
                    </a:solidFill>
                  </a:rPr>
                  <a:t>bad state      </a:t>
                </a:r>
                <a:r>
                  <a:rPr lang="en-US" sz="2000" dirty="0">
                    <a:solidFill>
                      <a:srgbClr val="000000"/>
                    </a:solidFill>
                  </a:rPr>
                  <a:t> </a:t>
                </a:r>
                <a:r>
                  <a:rPr lang="en-US" sz="2000" noProof="1">
                    <a:solidFill>
                      <a:srgbClr val="000000"/>
                    </a:solidFill>
                  </a:rPr>
                  <a:t>unreachable:</a:t>
                </a:r>
                <a:endParaRPr lang="en-US" sz="2000" noProof="1">
                  <a:solidFill>
                    <a:schemeClr val="tx1"/>
                  </a:solidFill>
                </a:endParaRPr>
              </a:p>
              <a:p>
                <a:pPr algn="ctr"/>
                <a:endParaRPr lang="en-US" sz="2000" noProof="1">
                  <a:solidFill>
                    <a:schemeClr val="tx1"/>
                  </a:solidFill>
                </a:endParaRPr>
              </a:p>
              <a:p>
                <a:pPr algn="ctr"/>
                <a:endParaRPr lang="en-US" sz="1000" b="1" noProof="1" smtClean="0">
                  <a:solidFill>
                    <a:srgbClr val="000000"/>
                  </a:solidFill>
                </a:endParaRPr>
              </a:p>
            </p:txBody>
          </p:sp>
          <p:graphicFrame>
            <p:nvGraphicFramePr>
              <p:cNvPr id="1027" name="Object 3"/>
              <p:cNvGraphicFramePr>
                <a:graphicFrameLocks noChangeAspect="1"/>
              </p:cNvGraphicFramePr>
              <p:nvPr/>
            </p:nvGraphicFramePr>
            <p:xfrm>
              <a:off x="7010400" y="4495800"/>
              <a:ext cx="319087" cy="533400"/>
            </p:xfrm>
            <a:graphic>
              <a:graphicData uri="http://schemas.openxmlformats.org/presentationml/2006/ole">
                <mc:AlternateContent xmlns:mc="http://schemas.openxmlformats.org/markup-compatibility/2006">
                  <mc:Choice xmlns:v="urn:schemas-microsoft-com:vml" Requires="v">
                    <p:oleObj spid="_x0000_s410857" name="Clip" r:id="rId4" imgW="2033280" imgH="3390840" progId="">
                      <p:embed/>
                    </p:oleObj>
                  </mc:Choice>
                  <mc:Fallback>
                    <p:oleObj name="Clip" r:id="rId4" imgW="2033280" imgH="339084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4495800"/>
                            <a:ext cx="3190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pSp>
        <p:grpSp>
          <p:nvGrpSpPr>
            <p:cNvPr id="8" name="Group 21"/>
            <p:cNvGrpSpPr>
              <a:grpSpLocks/>
            </p:cNvGrpSpPr>
            <p:nvPr/>
          </p:nvGrpSpPr>
          <p:grpSpPr bwMode="auto">
            <a:xfrm>
              <a:off x="152400" y="2438400"/>
              <a:ext cx="3810000" cy="1905000"/>
              <a:chOff x="96" y="2784"/>
              <a:chExt cx="2640" cy="1440"/>
            </a:xfrm>
          </p:grpSpPr>
          <p:grpSp>
            <p:nvGrpSpPr>
              <p:cNvPr id="9" name="Group 22"/>
              <p:cNvGrpSpPr>
                <a:grpSpLocks/>
              </p:cNvGrpSpPr>
              <p:nvPr/>
            </p:nvGrpSpPr>
            <p:grpSpPr bwMode="auto">
              <a:xfrm>
                <a:off x="96" y="2784"/>
                <a:ext cx="2640" cy="1440"/>
                <a:chOff x="96" y="2784"/>
                <a:chExt cx="2640" cy="1440"/>
              </a:xfrm>
            </p:grpSpPr>
            <p:sp>
              <p:nvSpPr>
                <p:cNvPr id="451607" name="AutoShape 23"/>
                <p:cNvSpPr>
                  <a:spLocks noChangeArrowheads="1"/>
                </p:cNvSpPr>
                <p:nvPr/>
              </p:nvSpPr>
              <p:spPr bwMode="auto">
                <a:xfrm>
                  <a:off x="96" y="2784"/>
                  <a:ext cx="2640" cy="1056"/>
                </a:xfrm>
                <a:prstGeom prst="parallelogram">
                  <a:avLst>
                    <a:gd name="adj" fmla="val 46968"/>
                  </a:avLst>
                </a:prstGeom>
                <a:solidFill>
                  <a:srgbClr val="C0C0C0"/>
                </a:solidFill>
                <a:ln w="9525">
                  <a:solidFill>
                    <a:schemeClr val="tx1"/>
                  </a:solidFill>
                  <a:miter lim="800000"/>
                  <a:headEnd/>
                  <a:tailEnd/>
                </a:ln>
                <a:effectLst>
                  <a:outerShdw dist="45791" dir="2021404" algn="ctr" rotWithShape="0">
                    <a:schemeClr val="bg2"/>
                  </a:outerShdw>
                </a:effectLst>
              </p:spPr>
              <p:txBody>
                <a:bodyPr wrap="none" anchor="ctr"/>
                <a:lstStyle/>
                <a:p>
                  <a:pPr>
                    <a:defRPr/>
                  </a:pPr>
                  <a:endParaRPr lang="en-US" sz="2800" noProof="1">
                    <a:solidFill>
                      <a:srgbClr val="000000"/>
                    </a:solidFill>
                  </a:endParaRPr>
                </a:p>
              </p:txBody>
            </p:sp>
            <p:sp>
              <p:nvSpPr>
                <p:cNvPr id="1050" name="Line 24"/>
                <p:cNvSpPr>
                  <a:spLocks noChangeShapeType="1"/>
                </p:cNvSpPr>
                <p:nvPr/>
              </p:nvSpPr>
              <p:spPr bwMode="auto">
                <a:xfrm flipV="1">
                  <a:off x="816" y="2976"/>
                  <a:ext cx="480" cy="288"/>
                </a:xfrm>
                <a:prstGeom prst="line">
                  <a:avLst/>
                </a:prstGeom>
                <a:noFill/>
                <a:ln w="38100">
                  <a:solidFill>
                    <a:schemeClr val="tx1"/>
                  </a:solidFill>
                  <a:round/>
                  <a:headEnd/>
                  <a:tailEnd type="triangle" w="med" len="med"/>
                </a:ln>
              </p:spPr>
              <p:txBody>
                <a:bodyPr wrap="none" anchor="ctr"/>
                <a:lstStyle/>
                <a:p>
                  <a:endParaRPr lang="en-US"/>
                </a:p>
              </p:txBody>
            </p:sp>
            <p:sp>
              <p:nvSpPr>
                <p:cNvPr id="1051" name="Line 25"/>
                <p:cNvSpPr>
                  <a:spLocks noChangeShapeType="1"/>
                </p:cNvSpPr>
                <p:nvPr/>
              </p:nvSpPr>
              <p:spPr bwMode="auto">
                <a:xfrm>
                  <a:off x="2016" y="2976"/>
                  <a:ext cx="192" cy="384"/>
                </a:xfrm>
                <a:prstGeom prst="line">
                  <a:avLst/>
                </a:prstGeom>
                <a:noFill/>
                <a:ln w="38100">
                  <a:solidFill>
                    <a:schemeClr val="tx1"/>
                  </a:solidFill>
                  <a:round/>
                  <a:headEnd/>
                  <a:tailEnd type="triangle" w="med" len="med"/>
                </a:ln>
              </p:spPr>
              <p:txBody>
                <a:bodyPr wrap="none" anchor="ctr"/>
                <a:lstStyle/>
                <a:p>
                  <a:endParaRPr lang="en-US"/>
                </a:p>
              </p:txBody>
            </p:sp>
            <p:sp>
              <p:nvSpPr>
                <p:cNvPr id="1052" name="Line 26"/>
                <p:cNvSpPr>
                  <a:spLocks noChangeShapeType="1"/>
                </p:cNvSpPr>
                <p:nvPr/>
              </p:nvSpPr>
              <p:spPr bwMode="auto">
                <a:xfrm flipH="1" flipV="1">
                  <a:off x="816" y="3312"/>
                  <a:ext cx="816" cy="336"/>
                </a:xfrm>
                <a:prstGeom prst="line">
                  <a:avLst/>
                </a:prstGeom>
                <a:noFill/>
                <a:ln w="38100">
                  <a:solidFill>
                    <a:schemeClr val="tx1"/>
                  </a:solidFill>
                  <a:round/>
                  <a:headEnd/>
                  <a:tailEnd type="triangle" w="med" len="med"/>
                </a:ln>
              </p:spPr>
              <p:txBody>
                <a:bodyPr wrap="none" anchor="ctr"/>
                <a:lstStyle/>
                <a:p>
                  <a:endParaRPr lang="en-US"/>
                </a:p>
              </p:txBody>
            </p:sp>
            <p:sp>
              <p:nvSpPr>
                <p:cNvPr id="1053" name="Line 27"/>
                <p:cNvSpPr>
                  <a:spLocks noChangeShapeType="1"/>
                </p:cNvSpPr>
                <p:nvPr/>
              </p:nvSpPr>
              <p:spPr bwMode="auto">
                <a:xfrm flipV="1">
                  <a:off x="1920" y="2976"/>
                  <a:ext cx="48" cy="768"/>
                </a:xfrm>
                <a:prstGeom prst="line">
                  <a:avLst/>
                </a:prstGeom>
                <a:noFill/>
                <a:ln w="38100">
                  <a:solidFill>
                    <a:schemeClr val="tx1"/>
                  </a:solidFill>
                  <a:round/>
                  <a:headEnd/>
                  <a:tailEnd type="triangle" w="med" len="med"/>
                </a:ln>
              </p:spPr>
              <p:txBody>
                <a:bodyPr wrap="none" anchor="ctr"/>
                <a:lstStyle/>
                <a:p>
                  <a:endParaRPr lang="en-US"/>
                </a:p>
              </p:txBody>
            </p:sp>
            <p:sp>
              <p:nvSpPr>
                <p:cNvPr id="1054" name="Line 28"/>
                <p:cNvSpPr>
                  <a:spLocks noChangeShapeType="1"/>
                </p:cNvSpPr>
                <p:nvPr/>
              </p:nvSpPr>
              <p:spPr bwMode="auto">
                <a:xfrm flipH="1">
                  <a:off x="1344" y="2976"/>
                  <a:ext cx="576" cy="0"/>
                </a:xfrm>
                <a:prstGeom prst="line">
                  <a:avLst/>
                </a:prstGeom>
                <a:noFill/>
                <a:ln w="38100">
                  <a:solidFill>
                    <a:schemeClr val="tx1"/>
                  </a:solidFill>
                  <a:round/>
                  <a:headEnd/>
                  <a:tailEnd type="triangle" w="med" len="med"/>
                </a:ln>
              </p:spPr>
              <p:txBody>
                <a:bodyPr wrap="none" anchor="ctr"/>
                <a:lstStyle/>
                <a:p>
                  <a:endParaRPr lang="en-US"/>
                </a:p>
              </p:txBody>
            </p:sp>
            <p:sp>
              <p:nvSpPr>
                <p:cNvPr id="1055" name="Line 29"/>
                <p:cNvSpPr>
                  <a:spLocks noChangeShapeType="1"/>
                </p:cNvSpPr>
                <p:nvPr/>
              </p:nvSpPr>
              <p:spPr bwMode="auto">
                <a:xfrm flipH="1">
                  <a:off x="1680" y="3024"/>
                  <a:ext cx="192" cy="624"/>
                </a:xfrm>
                <a:prstGeom prst="line">
                  <a:avLst/>
                </a:prstGeom>
                <a:noFill/>
                <a:ln w="38100">
                  <a:solidFill>
                    <a:schemeClr val="tx1"/>
                  </a:solidFill>
                  <a:round/>
                  <a:headEnd/>
                  <a:tailEnd type="triangle" w="med" len="med"/>
                </a:ln>
              </p:spPr>
              <p:txBody>
                <a:bodyPr wrap="none" anchor="ctr"/>
                <a:lstStyle/>
                <a:p>
                  <a:endParaRPr lang="en-US"/>
                </a:p>
              </p:txBody>
            </p:sp>
            <p:sp>
              <p:nvSpPr>
                <p:cNvPr id="1056" name="Line 30"/>
                <p:cNvSpPr>
                  <a:spLocks noChangeShapeType="1"/>
                </p:cNvSpPr>
                <p:nvPr/>
              </p:nvSpPr>
              <p:spPr bwMode="auto">
                <a:xfrm>
                  <a:off x="1344" y="3024"/>
                  <a:ext cx="288" cy="576"/>
                </a:xfrm>
                <a:prstGeom prst="line">
                  <a:avLst/>
                </a:prstGeom>
                <a:noFill/>
                <a:ln w="38100">
                  <a:solidFill>
                    <a:schemeClr val="tx1"/>
                  </a:solidFill>
                  <a:round/>
                  <a:headEnd/>
                  <a:tailEnd type="triangle" w="med" len="med"/>
                </a:ln>
              </p:spPr>
              <p:txBody>
                <a:bodyPr wrap="none" anchor="ctr"/>
                <a:lstStyle/>
                <a:p>
                  <a:endParaRPr lang="en-US"/>
                </a:p>
              </p:txBody>
            </p:sp>
            <p:sp>
              <p:nvSpPr>
                <p:cNvPr id="1057" name="Line 31"/>
                <p:cNvSpPr>
                  <a:spLocks noChangeShapeType="1"/>
                </p:cNvSpPr>
                <p:nvPr/>
              </p:nvSpPr>
              <p:spPr bwMode="auto">
                <a:xfrm flipH="1" flipV="1">
                  <a:off x="816" y="3744"/>
                  <a:ext cx="1056" cy="0"/>
                </a:xfrm>
                <a:prstGeom prst="line">
                  <a:avLst/>
                </a:prstGeom>
                <a:noFill/>
                <a:ln w="38100">
                  <a:solidFill>
                    <a:schemeClr val="tx1"/>
                  </a:solidFill>
                  <a:round/>
                  <a:headEnd/>
                  <a:tailEnd type="triangle" w="med" len="med"/>
                </a:ln>
              </p:spPr>
              <p:txBody>
                <a:bodyPr wrap="none" anchor="ctr"/>
                <a:lstStyle/>
                <a:p>
                  <a:endParaRPr lang="en-US"/>
                </a:p>
              </p:txBody>
            </p:sp>
            <p:sp>
              <p:nvSpPr>
                <p:cNvPr id="1058" name="Line 32"/>
                <p:cNvSpPr>
                  <a:spLocks noChangeShapeType="1"/>
                </p:cNvSpPr>
                <p:nvPr/>
              </p:nvSpPr>
              <p:spPr bwMode="auto">
                <a:xfrm flipV="1">
                  <a:off x="768" y="3264"/>
                  <a:ext cx="0" cy="432"/>
                </a:xfrm>
                <a:prstGeom prst="line">
                  <a:avLst/>
                </a:prstGeom>
                <a:noFill/>
                <a:ln w="38100">
                  <a:solidFill>
                    <a:schemeClr val="tx1"/>
                  </a:solidFill>
                  <a:round/>
                  <a:headEnd type="triangle" w="med" len="med"/>
                  <a:tailEnd/>
                </a:ln>
              </p:spPr>
              <p:txBody>
                <a:bodyPr wrap="none" anchor="ctr"/>
                <a:lstStyle/>
                <a:p>
                  <a:endParaRPr lang="en-US"/>
                </a:p>
              </p:txBody>
            </p:sp>
            <p:sp>
              <p:nvSpPr>
                <p:cNvPr id="1059" name="Line 33"/>
                <p:cNvSpPr>
                  <a:spLocks noChangeShapeType="1"/>
                </p:cNvSpPr>
                <p:nvPr/>
              </p:nvSpPr>
              <p:spPr bwMode="auto">
                <a:xfrm flipV="1">
                  <a:off x="768" y="2880"/>
                  <a:ext cx="0" cy="336"/>
                </a:xfrm>
                <a:prstGeom prst="line">
                  <a:avLst/>
                </a:prstGeom>
                <a:noFill/>
                <a:ln w="38100">
                  <a:solidFill>
                    <a:schemeClr val="tx1"/>
                  </a:solidFill>
                  <a:round/>
                  <a:headEnd/>
                  <a:tailEnd type="triangle" w="med" len="med"/>
                </a:ln>
              </p:spPr>
              <p:txBody>
                <a:bodyPr wrap="none" anchor="ctr"/>
                <a:lstStyle/>
                <a:p>
                  <a:endParaRPr lang="en-US"/>
                </a:p>
              </p:txBody>
            </p:sp>
            <p:sp>
              <p:nvSpPr>
                <p:cNvPr id="1060" name="Line 34"/>
                <p:cNvSpPr>
                  <a:spLocks noChangeShapeType="1"/>
                </p:cNvSpPr>
                <p:nvPr/>
              </p:nvSpPr>
              <p:spPr bwMode="auto">
                <a:xfrm flipH="1">
                  <a:off x="480" y="2880"/>
                  <a:ext cx="240" cy="336"/>
                </a:xfrm>
                <a:prstGeom prst="line">
                  <a:avLst/>
                </a:prstGeom>
                <a:noFill/>
                <a:ln w="38100">
                  <a:solidFill>
                    <a:schemeClr val="tx1"/>
                  </a:solidFill>
                  <a:round/>
                  <a:headEnd/>
                  <a:tailEnd type="triangle" w="med" len="med"/>
                </a:ln>
              </p:spPr>
              <p:txBody>
                <a:bodyPr wrap="none" anchor="ctr"/>
                <a:lstStyle/>
                <a:p>
                  <a:endParaRPr lang="en-US"/>
                </a:p>
              </p:txBody>
            </p:sp>
            <p:sp>
              <p:nvSpPr>
                <p:cNvPr id="1061" name="Line 35"/>
                <p:cNvSpPr>
                  <a:spLocks noChangeShapeType="1"/>
                </p:cNvSpPr>
                <p:nvPr/>
              </p:nvSpPr>
              <p:spPr bwMode="auto">
                <a:xfrm>
                  <a:off x="480" y="3264"/>
                  <a:ext cx="0" cy="432"/>
                </a:xfrm>
                <a:prstGeom prst="line">
                  <a:avLst/>
                </a:prstGeom>
                <a:noFill/>
                <a:ln w="38100">
                  <a:solidFill>
                    <a:schemeClr val="tx1"/>
                  </a:solidFill>
                  <a:round/>
                  <a:headEnd type="triangle" w="med" len="med"/>
                  <a:tailEnd/>
                </a:ln>
              </p:spPr>
              <p:txBody>
                <a:bodyPr wrap="none" anchor="ctr"/>
                <a:lstStyle/>
                <a:p>
                  <a:endParaRPr lang="en-US"/>
                </a:p>
              </p:txBody>
            </p:sp>
            <p:sp>
              <p:nvSpPr>
                <p:cNvPr id="1062" name="Line 36"/>
                <p:cNvSpPr>
                  <a:spLocks noChangeShapeType="1"/>
                </p:cNvSpPr>
                <p:nvPr/>
              </p:nvSpPr>
              <p:spPr bwMode="auto">
                <a:xfrm>
                  <a:off x="528" y="3744"/>
                  <a:ext cx="240" cy="0"/>
                </a:xfrm>
                <a:prstGeom prst="line">
                  <a:avLst/>
                </a:prstGeom>
                <a:noFill/>
                <a:ln w="38100">
                  <a:solidFill>
                    <a:schemeClr val="tx1"/>
                  </a:solidFill>
                  <a:round/>
                  <a:headEnd/>
                  <a:tailEnd type="triangle" w="med" len="med"/>
                </a:ln>
              </p:spPr>
              <p:txBody>
                <a:bodyPr wrap="none" anchor="ctr"/>
                <a:lstStyle/>
                <a:p>
                  <a:endParaRPr lang="en-US"/>
                </a:p>
              </p:txBody>
            </p:sp>
            <p:sp>
              <p:nvSpPr>
                <p:cNvPr id="1063" name="Line 37"/>
                <p:cNvSpPr>
                  <a:spLocks noChangeShapeType="1"/>
                </p:cNvSpPr>
                <p:nvPr/>
              </p:nvSpPr>
              <p:spPr bwMode="auto">
                <a:xfrm flipV="1">
                  <a:off x="1968" y="3408"/>
                  <a:ext cx="240" cy="336"/>
                </a:xfrm>
                <a:prstGeom prst="line">
                  <a:avLst/>
                </a:prstGeom>
                <a:noFill/>
                <a:ln w="38100">
                  <a:solidFill>
                    <a:schemeClr val="tx1"/>
                  </a:solidFill>
                  <a:round/>
                  <a:headEnd/>
                  <a:tailEnd type="triangle" w="med" len="med"/>
                </a:ln>
              </p:spPr>
              <p:txBody>
                <a:bodyPr wrap="none" anchor="ctr"/>
                <a:lstStyle/>
                <a:p>
                  <a:endParaRPr lang="en-US"/>
                </a:p>
              </p:txBody>
            </p:sp>
            <p:sp>
              <p:nvSpPr>
                <p:cNvPr id="1064" name="Line 38"/>
                <p:cNvSpPr>
                  <a:spLocks noChangeShapeType="1"/>
                </p:cNvSpPr>
                <p:nvPr/>
              </p:nvSpPr>
              <p:spPr bwMode="auto">
                <a:xfrm flipV="1">
                  <a:off x="1920" y="3792"/>
                  <a:ext cx="0" cy="432"/>
                </a:xfrm>
                <a:prstGeom prst="line">
                  <a:avLst/>
                </a:prstGeom>
                <a:noFill/>
                <a:ln w="76200">
                  <a:solidFill>
                    <a:srgbClr val="000080"/>
                  </a:solidFill>
                  <a:round/>
                  <a:headEnd/>
                  <a:tailEnd type="triangle" w="med" len="med"/>
                </a:ln>
              </p:spPr>
              <p:txBody>
                <a:bodyPr wrap="none" anchor="ctr"/>
                <a:lstStyle/>
                <a:p>
                  <a:endParaRPr lang="en-US"/>
                </a:p>
              </p:txBody>
            </p:sp>
            <p:sp>
              <p:nvSpPr>
                <p:cNvPr id="1065" name="Text Box 39"/>
                <p:cNvSpPr txBox="1">
                  <a:spLocks noChangeArrowheads="1"/>
                </p:cNvSpPr>
                <p:nvPr/>
              </p:nvSpPr>
              <p:spPr bwMode="auto">
                <a:xfrm>
                  <a:off x="1910" y="3957"/>
                  <a:ext cx="591" cy="173"/>
                </a:xfrm>
                <a:prstGeom prst="rect">
                  <a:avLst/>
                </a:prstGeom>
                <a:noFill/>
                <a:ln w="9525">
                  <a:noFill/>
                  <a:miter lim="800000"/>
                  <a:headEnd/>
                  <a:tailEnd/>
                </a:ln>
              </p:spPr>
              <p:txBody>
                <a:bodyPr wrap="none">
                  <a:spAutoFit/>
                </a:bodyPr>
                <a:lstStyle/>
                <a:p>
                  <a:r>
                    <a:rPr lang="en-US" sz="1200" noProof="1">
                      <a:solidFill>
                        <a:srgbClr val="000000"/>
                      </a:solidFill>
                    </a:rPr>
                    <a:t>Initial State</a:t>
                  </a:r>
                  <a:endParaRPr lang="en-US" sz="2800" noProof="1">
                    <a:solidFill>
                      <a:schemeClr val="tx1"/>
                    </a:solidFill>
                  </a:endParaRPr>
                </a:p>
              </p:txBody>
            </p:sp>
            <p:graphicFrame>
              <p:nvGraphicFramePr>
                <p:cNvPr id="1026" name="Object 2"/>
                <p:cNvGraphicFramePr>
                  <a:graphicFrameLocks noChangeAspect="1"/>
                </p:cNvGraphicFramePr>
                <p:nvPr/>
              </p:nvGraphicFramePr>
              <p:xfrm>
                <a:off x="288" y="3696"/>
                <a:ext cx="201" cy="336"/>
              </p:xfrm>
              <a:graphic>
                <a:graphicData uri="http://schemas.openxmlformats.org/presentationml/2006/ole">
                  <mc:AlternateContent xmlns:mc="http://schemas.openxmlformats.org/markup-compatibility/2006">
                    <mc:Choice xmlns:v="urn:schemas-microsoft-com:vml" Requires="v">
                      <p:oleObj spid="_x0000_s410858" name="Clip" r:id="rId6" imgW="2033280" imgH="3390840" progId="">
                        <p:embed/>
                      </p:oleObj>
                    </mc:Choice>
                    <mc:Fallback>
                      <p:oleObj name="Clip" r:id="rId6" imgW="2033280" imgH="339084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 y="3696"/>
                              <a:ext cx="201"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39" name="Oval 41"/>
              <p:cNvSpPr>
                <a:spLocks noChangeArrowheads="1"/>
              </p:cNvSpPr>
              <p:nvPr/>
            </p:nvSpPr>
            <p:spPr bwMode="auto">
              <a:xfrm>
                <a:off x="432" y="3696"/>
                <a:ext cx="96" cy="84"/>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1040" name="Oval 42"/>
              <p:cNvSpPr>
                <a:spLocks noChangeArrowheads="1"/>
              </p:cNvSpPr>
              <p:nvPr/>
            </p:nvSpPr>
            <p:spPr bwMode="auto">
              <a:xfrm>
                <a:off x="720" y="3216"/>
                <a:ext cx="96" cy="84"/>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1041" name="Oval 43"/>
              <p:cNvSpPr>
                <a:spLocks noChangeArrowheads="1"/>
              </p:cNvSpPr>
              <p:nvPr/>
            </p:nvSpPr>
            <p:spPr bwMode="auto">
              <a:xfrm>
                <a:off x="720" y="3696"/>
                <a:ext cx="96" cy="84"/>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1042" name="Oval 44"/>
              <p:cNvSpPr>
                <a:spLocks noChangeArrowheads="1"/>
              </p:cNvSpPr>
              <p:nvPr/>
            </p:nvSpPr>
            <p:spPr bwMode="auto">
              <a:xfrm>
                <a:off x="1584" y="3600"/>
                <a:ext cx="96" cy="84"/>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1043" name="Oval 45"/>
              <p:cNvSpPr>
                <a:spLocks noChangeArrowheads="1"/>
              </p:cNvSpPr>
              <p:nvPr/>
            </p:nvSpPr>
            <p:spPr bwMode="auto">
              <a:xfrm>
                <a:off x="1872" y="3744"/>
                <a:ext cx="96" cy="84"/>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1044" name="Oval 46"/>
              <p:cNvSpPr>
                <a:spLocks noChangeArrowheads="1"/>
              </p:cNvSpPr>
              <p:nvPr/>
            </p:nvSpPr>
            <p:spPr bwMode="auto">
              <a:xfrm>
                <a:off x="2208" y="3360"/>
                <a:ext cx="96" cy="84"/>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1045" name="Oval 47"/>
              <p:cNvSpPr>
                <a:spLocks noChangeArrowheads="1"/>
              </p:cNvSpPr>
              <p:nvPr/>
            </p:nvSpPr>
            <p:spPr bwMode="auto">
              <a:xfrm>
                <a:off x="1920" y="2880"/>
                <a:ext cx="96" cy="84"/>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1046" name="Oval 48"/>
              <p:cNvSpPr>
                <a:spLocks noChangeArrowheads="1"/>
              </p:cNvSpPr>
              <p:nvPr/>
            </p:nvSpPr>
            <p:spPr bwMode="auto">
              <a:xfrm>
                <a:off x="1248" y="2880"/>
                <a:ext cx="96" cy="84"/>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1047" name="Oval 49"/>
              <p:cNvSpPr>
                <a:spLocks noChangeArrowheads="1"/>
              </p:cNvSpPr>
              <p:nvPr/>
            </p:nvSpPr>
            <p:spPr bwMode="auto">
              <a:xfrm>
                <a:off x="720" y="2784"/>
                <a:ext cx="96" cy="84"/>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1048" name="Oval 50"/>
              <p:cNvSpPr>
                <a:spLocks noChangeArrowheads="1"/>
              </p:cNvSpPr>
              <p:nvPr/>
            </p:nvSpPr>
            <p:spPr bwMode="auto">
              <a:xfrm>
                <a:off x="432" y="3216"/>
                <a:ext cx="96" cy="84"/>
              </a:xfrm>
              <a:prstGeom prst="ellipse">
                <a:avLst/>
              </a:prstGeom>
              <a:solidFill>
                <a:schemeClr val="accent1"/>
              </a:solidFill>
              <a:ln w="9525">
                <a:solidFill>
                  <a:schemeClr val="tx1"/>
                </a:solidFill>
                <a:miter lim="800000"/>
                <a:headEnd/>
                <a:tailEnd/>
              </a:ln>
            </p:spPr>
            <p:txBody>
              <a:bodyPr wrap="none" anchor="ctr"/>
              <a:lstStyle/>
              <a:p>
                <a:endParaRPr lang="en-US"/>
              </a:p>
            </p:txBody>
          </p:sp>
        </p:grpSp>
        <p:sp>
          <p:nvSpPr>
            <p:cNvPr id="1037" name="Rectangle 52"/>
            <p:cNvSpPr>
              <a:spLocks noChangeArrowheads="1"/>
            </p:cNvSpPr>
            <p:nvPr/>
          </p:nvSpPr>
          <p:spPr bwMode="auto">
            <a:xfrm>
              <a:off x="838200" y="990600"/>
              <a:ext cx="2993127" cy="369332"/>
            </a:xfrm>
            <a:prstGeom prst="rect">
              <a:avLst/>
            </a:prstGeom>
            <a:noFill/>
            <a:ln w="9525">
              <a:noFill/>
              <a:miter lim="800000"/>
              <a:headEnd/>
              <a:tailEnd/>
            </a:ln>
          </p:spPr>
          <p:txBody>
            <a:bodyPr wrap="none">
              <a:spAutoFit/>
            </a:bodyPr>
            <a:lstStyle/>
            <a:p>
              <a:r>
                <a:rPr lang="en-US" b="1" dirty="0" smtClean="0">
                  <a:solidFill>
                    <a:schemeClr val="tx1"/>
                  </a:solidFill>
                </a:rPr>
                <a:t>Model: Program </a:t>
              </a:r>
              <a:r>
                <a:rPr lang="en-US" b="1" dirty="0">
                  <a:solidFill>
                    <a:schemeClr val="tx1"/>
                  </a:solidFill>
                </a:rPr>
                <a:t>or circuit</a:t>
              </a:r>
              <a:endParaRPr lang="en-US" b="1" noProof="1">
                <a:solidFill>
                  <a:schemeClr val="tx1"/>
                </a:solidFill>
              </a:endParaRPr>
            </a:p>
          </p:txBody>
        </p:sp>
        <p:sp>
          <p:nvSpPr>
            <p:cNvPr id="57" name="Rectangle 56"/>
            <p:cNvSpPr/>
            <p:nvPr/>
          </p:nvSpPr>
          <p:spPr>
            <a:xfrm>
              <a:off x="5638800" y="2209800"/>
              <a:ext cx="3200400" cy="1676400"/>
            </a:xfrm>
            <a:prstGeom prst="rect">
              <a:avLst/>
            </a:prstGeom>
            <a:solidFill>
              <a:schemeClr val="tx1">
                <a:lumMod val="50000"/>
                <a:lumOff val="50000"/>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ube 13"/>
            <p:cNvSpPr>
              <a:spLocks noChangeArrowheads="1"/>
            </p:cNvSpPr>
            <p:nvPr/>
          </p:nvSpPr>
          <p:spPr bwMode="auto">
            <a:xfrm>
              <a:off x="3657600" y="4114800"/>
              <a:ext cx="1828800" cy="1524000"/>
            </a:xfrm>
            <a:prstGeom prst="cube">
              <a:avLst>
                <a:gd name="adj" fmla="val 25000"/>
              </a:avLst>
            </a:prstGeom>
            <a:blipFill dpi="0" rotWithShape="1">
              <a:blip r:embed="rId7" cstate="print"/>
              <a:srcRect/>
              <a:tile tx="0" ty="0" sx="100000" sy="100000" flip="none" algn="tl"/>
            </a:blipFill>
            <a:ln w="9525" algn="ctr">
              <a:solidFill>
                <a:schemeClr val="tx1"/>
              </a:solidFill>
              <a:round/>
              <a:headEnd/>
              <a:tailEnd/>
            </a:ln>
          </p:spPr>
          <p:txBody>
            <a:bodyPr tIns="411480"/>
            <a:lstStyle/>
            <a:p>
              <a:pPr algn="ctr">
                <a:buClr>
                  <a:srgbClr val="000000"/>
                </a:buClr>
                <a:buSzPct val="100000"/>
                <a:buFont typeface="Times New Roman" pitchFamily="18" charset="0"/>
                <a:buNone/>
              </a:pPr>
              <a:r>
                <a:rPr lang="en-US" sz="2000" dirty="0" smtClean="0">
                  <a:solidFill>
                    <a:srgbClr val="FF0000"/>
                  </a:solidFill>
                  <a:latin typeface="Byington" pitchFamily="2" charset="0"/>
                </a:rPr>
                <a:t>Model Checker</a:t>
              </a:r>
              <a:endParaRPr lang="en-US" sz="2000" dirty="0">
                <a:solidFill>
                  <a:srgbClr val="FF0000"/>
                </a:solidFill>
                <a:latin typeface="Byington" pitchFamily="2" charset="0"/>
              </a:endParaRPr>
            </a:p>
          </p:txBody>
        </p:sp>
        <p:sp>
          <p:nvSpPr>
            <p:cNvPr id="68" name="Bent Arrow 67"/>
            <p:cNvSpPr/>
            <p:nvPr/>
          </p:nvSpPr>
          <p:spPr>
            <a:xfrm rot="10800000">
              <a:off x="5638800" y="3962400"/>
              <a:ext cx="1447800" cy="914400"/>
            </a:xfrm>
            <a:prstGeom prst="bentArrow">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Bent-Up Arrow 69"/>
            <p:cNvSpPr/>
            <p:nvPr/>
          </p:nvSpPr>
          <p:spPr>
            <a:xfrm rot="5400000">
              <a:off x="2095500" y="4000500"/>
              <a:ext cx="1524000" cy="1295400"/>
            </a:xfrm>
            <a:prstGeom prst="bentUpArrow">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linds(horizontal)">
                                      <p:cBhvr>
                                        <p:cTn id="7" dur="500"/>
                                        <p:tgtEl>
                                          <p:spTgt spid="5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blinds(horizontal)">
                                      <p:cBhvr>
                                        <p:cTn id="1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0" name="Rectangle 44"/>
          <p:cNvSpPr>
            <a:spLocks noGrp="1" noChangeArrowheads="1"/>
          </p:cNvSpPr>
          <p:nvPr>
            <p:ph type="title" idx="4294967295"/>
          </p:nvPr>
        </p:nvSpPr>
        <p:spPr>
          <a:xfrm>
            <a:off x="842963" y="84161"/>
            <a:ext cx="7466012" cy="677839"/>
          </a:xfrm>
        </p:spPr>
        <p:txBody>
          <a:bodyPr/>
          <a:lstStyle/>
          <a:p>
            <a:r>
              <a:rPr lang="en-US" dirty="0" smtClean="0"/>
              <a:t>Model Falsification</a:t>
            </a:r>
          </a:p>
        </p:txBody>
      </p:sp>
      <p:sp>
        <p:nvSpPr>
          <p:cNvPr id="2053" name="Text Box 3"/>
          <p:cNvSpPr txBox="1">
            <a:spLocks noChangeArrowheads="1"/>
          </p:cNvSpPr>
          <p:nvPr/>
        </p:nvSpPr>
        <p:spPr bwMode="auto">
          <a:xfrm>
            <a:off x="588273" y="838200"/>
            <a:ext cx="2993127" cy="523220"/>
          </a:xfrm>
          <a:prstGeom prst="rect">
            <a:avLst/>
          </a:prstGeom>
          <a:noFill/>
          <a:ln w="9525">
            <a:noFill/>
            <a:miter lim="800000"/>
            <a:headEnd/>
            <a:tailEnd/>
          </a:ln>
        </p:spPr>
        <p:txBody>
          <a:bodyPr wrap="none">
            <a:spAutoFit/>
          </a:bodyPr>
          <a:lstStyle/>
          <a:p>
            <a:r>
              <a:rPr lang="en-US" b="1" dirty="0" smtClean="0">
                <a:solidFill>
                  <a:schemeClr val="tx1"/>
                </a:solidFill>
              </a:rPr>
              <a:t>Model: Program </a:t>
            </a:r>
            <a:r>
              <a:rPr lang="en-US" b="1" dirty="0">
                <a:solidFill>
                  <a:schemeClr val="tx1"/>
                </a:solidFill>
              </a:rPr>
              <a:t>or circuit</a:t>
            </a:r>
            <a:endParaRPr lang="en-US" sz="2800" b="1" noProof="1">
              <a:solidFill>
                <a:schemeClr val="tx1"/>
              </a:solidFill>
            </a:endParaRPr>
          </a:p>
        </p:txBody>
      </p:sp>
      <p:sp>
        <p:nvSpPr>
          <p:cNvPr id="2054" name="Text Box 4"/>
          <p:cNvSpPr txBox="1">
            <a:spLocks noChangeArrowheads="1"/>
          </p:cNvSpPr>
          <p:nvPr/>
        </p:nvSpPr>
        <p:spPr bwMode="auto">
          <a:xfrm>
            <a:off x="5824146" y="990600"/>
            <a:ext cx="2634054" cy="369332"/>
          </a:xfrm>
          <a:prstGeom prst="rect">
            <a:avLst/>
          </a:prstGeom>
          <a:noFill/>
          <a:ln w="9525">
            <a:noFill/>
            <a:miter lim="800000"/>
            <a:headEnd/>
            <a:tailEnd/>
          </a:ln>
        </p:spPr>
        <p:txBody>
          <a:bodyPr wrap="none">
            <a:spAutoFit/>
          </a:bodyPr>
          <a:lstStyle/>
          <a:p>
            <a:r>
              <a:rPr lang="en-US" b="1" noProof="1" smtClean="0">
                <a:solidFill>
                  <a:schemeClr val="tx1"/>
                </a:solidFill>
              </a:rPr>
              <a:t>Specification/Property</a:t>
            </a:r>
            <a:endParaRPr lang="en-US" b="1" noProof="1">
              <a:solidFill>
                <a:schemeClr val="tx1"/>
              </a:solidFill>
            </a:endParaRPr>
          </a:p>
        </p:txBody>
      </p:sp>
      <p:grpSp>
        <p:nvGrpSpPr>
          <p:cNvPr id="2" name="Group 6"/>
          <p:cNvGrpSpPr>
            <a:grpSpLocks/>
          </p:cNvGrpSpPr>
          <p:nvPr/>
        </p:nvGrpSpPr>
        <p:grpSpPr bwMode="auto">
          <a:xfrm>
            <a:off x="6553200" y="1371600"/>
            <a:ext cx="692150" cy="1162336"/>
            <a:chOff x="4220" y="1805"/>
            <a:chExt cx="436" cy="933"/>
          </a:xfrm>
        </p:grpSpPr>
        <p:grpSp>
          <p:nvGrpSpPr>
            <p:cNvPr id="3" name="Group 7"/>
            <p:cNvGrpSpPr>
              <a:grpSpLocks/>
            </p:cNvGrpSpPr>
            <p:nvPr/>
          </p:nvGrpSpPr>
          <p:grpSpPr bwMode="auto">
            <a:xfrm>
              <a:off x="4368" y="1872"/>
              <a:ext cx="288" cy="866"/>
              <a:chOff x="4416" y="2256"/>
              <a:chExt cx="288" cy="1235"/>
            </a:xfrm>
          </p:grpSpPr>
          <p:sp>
            <p:nvSpPr>
              <p:cNvPr id="2099" name="AutoShape 8"/>
              <p:cNvSpPr>
                <a:spLocks noChangeArrowheads="1"/>
              </p:cNvSpPr>
              <p:nvPr/>
            </p:nvSpPr>
            <p:spPr bwMode="auto">
              <a:xfrm rot="5400000">
                <a:off x="4200" y="2472"/>
                <a:ext cx="720" cy="288"/>
              </a:xfrm>
              <a:prstGeom prst="notchedRightArrow">
                <a:avLst>
                  <a:gd name="adj1" fmla="val 50000"/>
                  <a:gd name="adj2" fmla="val 62500"/>
                </a:avLst>
              </a:prstGeom>
              <a:solidFill>
                <a:srgbClr val="FF0000"/>
              </a:solidFill>
              <a:ln w="9525">
                <a:solidFill>
                  <a:schemeClr val="tx1"/>
                </a:solidFill>
                <a:miter lim="800000"/>
                <a:headEnd/>
                <a:tailEnd/>
              </a:ln>
            </p:spPr>
            <p:txBody>
              <a:bodyPr wrap="none" anchor="ctr"/>
              <a:lstStyle/>
              <a:p>
                <a:endParaRPr lang="en-US"/>
              </a:p>
            </p:txBody>
          </p:sp>
          <p:sp>
            <p:nvSpPr>
              <p:cNvPr id="2100" name="Text Box 9"/>
              <p:cNvSpPr txBox="1">
                <a:spLocks noChangeArrowheads="1"/>
              </p:cNvSpPr>
              <p:nvPr/>
            </p:nvSpPr>
            <p:spPr bwMode="auto">
              <a:xfrm>
                <a:off x="4583" y="3024"/>
                <a:ext cx="116" cy="467"/>
              </a:xfrm>
              <a:prstGeom prst="rect">
                <a:avLst/>
              </a:prstGeom>
              <a:noFill/>
              <a:ln w="9525">
                <a:noFill/>
                <a:miter lim="800000"/>
                <a:headEnd/>
                <a:tailEnd/>
              </a:ln>
            </p:spPr>
            <p:txBody>
              <a:bodyPr wrap="none">
                <a:spAutoFit/>
              </a:bodyPr>
              <a:lstStyle/>
              <a:p>
                <a:endParaRPr lang="en-US" sz="2800" noProof="1">
                  <a:solidFill>
                    <a:schemeClr val="tx1"/>
                  </a:solidFill>
                </a:endParaRPr>
              </a:p>
            </p:txBody>
          </p:sp>
        </p:grpSp>
        <p:sp>
          <p:nvSpPr>
            <p:cNvPr id="2098" name="Text Box 10"/>
            <p:cNvSpPr txBox="1">
              <a:spLocks noChangeArrowheads="1"/>
            </p:cNvSpPr>
            <p:nvPr/>
          </p:nvSpPr>
          <p:spPr bwMode="auto">
            <a:xfrm rot="1845867">
              <a:off x="4220" y="1805"/>
              <a:ext cx="116" cy="327"/>
            </a:xfrm>
            <a:prstGeom prst="rect">
              <a:avLst/>
            </a:prstGeom>
            <a:noFill/>
            <a:ln w="9525">
              <a:noFill/>
              <a:miter lim="800000"/>
              <a:headEnd/>
              <a:tailEnd/>
            </a:ln>
          </p:spPr>
          <p:txBody>
            <a:bodyPr wrap="none">
              <a:spAutoFit/>
            </a:bodyPr>
            <a:lstStyle/>
            <a:p>
              <a:endParaRPr lang="en-US" sz="2800" noProof="1">
                <a:solidFill>
                  <a:schemeClr val="tx1"/>
                </a:solidFill>
                <a:latin typeface="Arial Narrow" pitchFamily="34" charset="0"/>
              </a:endParaRPr>
            </a:p>
          </p:txBody>
        </p:sp>
      </p:grpSp>
      <p:sp>
        <p:nvSpPr>
          <p:cNvPr id="2058" name="Text Box 31"/>
          <p:cNvSpPr txBox="1">
            <a:spLocks noChangeArrowheads="1"/>
          </p:cNvSpPr>
          <p:nvPr/>
        </p:nvSpPr>
        <p:spPr bwMode="auto">
          <a:xfrm>
            <a:off x="5584208" y="2284274"/>
            <a:ext cx="3276600" cy="1754326"/>
          </a:xfrm>
          <a:prstGeom prst="rect">
            <a:avLst/>
          </a:prstGeom>
          <a:noFill/>
          <a:ln w="9525">
            <a:noFill/>
            <a:miter lim="800000"/>
            <a:headEnd/>
            <a:tailEnd/>
          </a:ln>
        </p:spPr>
        <p:txBody>
          <a:bodyPr wrap="square">
            <a:spAutoFit/>
          </a:bodyPr>
          <a:lstStyle/>
          <a:p>
            <a:r>
              <a:rPr lang="en-US" noProof="1" smtClean="0">
                <a:solidFill>
                  <a:srgbClr val="0000CC"/>
                </a:solidFill>
              </a:rPr>
              <a:t>  </a:t>
            </a:r>
            <a:r>
              <a:rPr lang="en-US" b="1" noProof="1" smtClean="0">
                <a:solidFill>
                  <a:schemeClr val="tx1"/>
                </a:solidFill>
              </a:rPr>
              <a:t>Temporal Logic Formula</a:t>
            </a:r>
          </a:p>
          <a:p>
            <a:r>
              <a:rPr lang="en-US" noProof="1" smtClean="0">
                <a:solidFill>
                  <a:schemeClr val="tx1"/>
                </a:solidFill>
              </a:rPr>
              <a:t>         (CTL, LTL, etc.)</a:t>
            </a:r>
          </a:p>
          <a:p>
            <a:endParaRPr lang="en-US" sz="1400" noProof="1" smtClean="0">
              <a:solidFill>
                <a:srgbClr val="0000CC"/>
              </a:solidFill>
            </a:endParaRPr>
          </a:p>
          <a:p>
            <a:r>
              <a:rPr lang="en-US" noProof="1" smtClean="0">
                <a:solidFill>
                  <a:srgbClr val="0000CC"/>
                </a:solidFill>
              </a:rPr>
              <a:t>        Safety </a:t>
            </a:r>
            <a:r>
              <a:rPr lang="en-US" noProof="1">
                <a:solidFill>
                  <a:srgbClr val="0000CC"/>
                </a:solidFill>
              </a:rPr>
              <a:t>Property:</a:t>
            </a:r>
            <a:endParaRPr lang="en-US" dirty="0">
              <a:solidFill>
                <a:srgbClr val="0000CC"/>
              </a:solidFill>
            </a:endParaRPr>
          </a:p>
          <a:p>
            <a:r>
              <a:rPr lang="en-US" sz="2000" noProof="1">
                <a:solidFill>
                  <a:srgbClr val="000000"/>
                </a:solidFill>
              </a:rPr>
              <a:t>bad state      </a:t>
            </a:r>
            <a:r>
              <a:rPr lang="en-US" sz="2000" noProof="1" smtClean="0">
                <a:solidFill>
                  <a:srgbClr val="000000"/>
                </a:solidFill>
              </a:rPr>
              <a:t>unreachable?</a:t>
            </a:r>
            <a:endParaRPr lang="en-US" sz="2000" noProof="1">
              <a:solidFill>
                <a:schemeClr val="tx1"/>
              </a:solidFill>
            </a:endParaRPr>
          </a:p>
          <a:p>
            <a:endParaRPr lang="en-US" sz="2000" noProof="1">
              <a:solidFill>
                <a:schemeClr val="tx1"/>
              </a:solidFill>
            </a:endParaRPr>
          </a:p>
        </p:txBody>
      </p:sp>
      <p:graphicFrame>
        <p:nvGraphicFramePr>
          <p:cNvPr id="2050" name="Object 2"/>
          <p:cNvGraphicFramePr>
            <a:graphicFrameLocks noChangeAspect="1"/>
          </p:cNvGraphicFramePr>
          <p:nvPr/>
        </p:nvGraphicFramePr>
        <p:xfrm>
          <a:off x="6781800" y="3352800"/>
          <a:ext cx="319088" cy="533400"/>
        </p:xfrm>
        <a:graphic>
          <a:graphicData uri="http://schemas.openxmlformats.org/presentationml/2006/ole">
            <mc:AlternateContent xmlns:mc="http://schemas.openxmlformats.org/markup-compatibility/2006">
              <mc:Choice xmlns:v="urn:schemas-microsoft-com:vml" Requires="v">
                <p:oleObj spid="_x0000_s409835" name="Clip" r:id="rId4" imgW="2033280" imgH="3390840" progId="">
                  <p:embed/>
                </p:oleObj>
              </mc:Choice>
              <mc:Fallback>
                <p:oleObj name="Clip" r:id="rId4" imgW="2033280" imgH="339084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3352800"/>
                        <a:ext cx="31908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66"/>
          <p:cNvGrpSpPr/>
          <p:nvPr/>
        </p:nvGrpSpPr>
        <p:grpSpPr>
          <a:xfrm>
            <a:off x="304800" y="2000537"/>
            <a:ext cx="3810000" cy="2266664"/>
            <a:chOff x="304800" y="2000536"/>
            <a:chExt cx="4191000" cy="2571465"/>
          </a:xfrm>
        </p:grpSpPr>
        <p:sp>
          <p:nvSpPr>
            <p:cNvPr id="2052" name="Text Box 2"/>
            <p:cNvSpPr txBox="1">
              <a:spLocks noChangeArrowheads="1"/>
            </p:cNvSpPr>
            <p:nvPr/>
          </p:nvSpPr>
          <p:spPr bwMode="auto">
            <a:xfrm>
              <a:off x="1066800" y="2000536"/>
              <a:ext cx="3080914" cy="418997"/>
            </a:xfrm>
            <a:prstGeom prst="rect">
              <a:avLst/>
            </a:prstGeom>
            <a:noFill/>
            <a:ln w="9525">
              <a:noFill/>
              <a:miter lim="800000"/>
              <a:headEnd/>
              <a:tailEnd/>
            </a:ln>
          </p:spPr>
          <p:txBody>
            <a:bodyPr wrap="none">
              <a:spAutoFit/>
            </a:bodyPr>
            <a:lstStyle/>
            <a:p>
              <a:r>
                <a:rPr lang="en-US" b="1" noProof="1" smtClean="0">
                  <a:solidFill>
                    <a:schemeClr val="tx1"/>
                  </a:solidFill>
                </a:rPr>
                <a:t>State Transition </a:t>
              </a:r>
              <a:r>
                <a:rPr lang="en-US" b="1" noProof="1">
                  <a:solidFill>
                    <a:schemeClr val="tx1"/>
                  </a:solidFill>
                </a:rPr>
                <a:t>System</a:t>
              </a:r>
            </a:p>
          </p:txBody>
        </p:sp>
        <p:grpSp>
          <p:nvGrpSpPr>
            <p:cNvPr id="5" name="Group 11"/>
            <p:cNvGrpSpPr>
              <a:grpSpLocks/>
            </p:cNvGrpSpPr>
            <p:nvPr/>
          </p:nvGrpSpPr>
          <p:grpSpPr bwMode="auto">
            <a:xfrm>
              <a:off x="304800" y="2457737"/>
              <a:ext cx="4191000" cy="2114264"/>
              <a:chOff x="96" y="2784"/>
              <a:chExt cx="2640" cy="1346"/>
            </a:xfrm>
          </p:grpSpPr>
          <p:sp>
            <p:nvSpPr>
              <p:cNvPr id="453644" name="AutoShape 12"/>
              <p:cNvSpPr>
                <a:spLocks noChangeArrowheads="1"/>
              </p:cNvSpPr>
              <p:nvPr/>
            </p:nvSpPr>
            <p:spPr bwMode="auto">
              <a:xfrm>
                <a:off x="96" y="2784"/>
                <a:ext cx="2640" cy="1056"/>
              </a:xfrm>
              <a:prstGeom prst="parallelogram">
                <a:avLst>
                  <a:gd name="adj" fmla="val 46968"/>
                </a:avLst>
              </a:prstGeom>
              <a:solidFill>
                <a:srgbClr val="C0C0C0"/>
              </a:solidFill>
              <a:ln w="9525">
                <a:solidFill>
                  <a:schemeClr val="tx1"/>
                </a:solidFill>
                <a:miter lim="800000"/>
                <a:headEnd/>
                <a:tailEnd/>
              </a:ln>
              <a:effectLst>
                <a:outerShdw dist="45791" dir="2021404" algn="ctr" rotWithShape="0">
                  <a:schemeClr val="bg2"/>
                </a:outerShdw>
              </a:effectLst>
            </p:spPr>
            <p:txBody>
              <a:bodyPr wrap="none" anchor="ctr"/>
              <a:lstStyle/>
              <a:p>
                <a:pPr>
                  <a:defRPr/>
                </a:pPr>
                <a:endParaRPr lang="en-US" sz="2800" noProof="1">
                  <a:solidFill>
                    <a:srgbClr val="000000"/>
                  </a:solidFill>
                </a:endParaRPr>
              </a:p>
            </p:txBody>
          </p:sp>
          <p:sp>
            <p:nvSpPr>
              <p:cNvPr id="2080" name="Line 13"/>
              <p:cNvSpPr>
                <a:spLocks noChangeShapeType="1"/>
              </p:cNvSpPr>
              <p:nvPr/>
            </p:nvSpPr>
            <p:spPr bwMode="auto">
              <a:xfrm flipV="1">
                <a:off x="816" y="2976"/>
                <a:ext cx="480" cy="288"/>
              </a:xfrm>
              <a:prstGeom prst="line">
                <a:avLst/>
              </a:prstGeom>
              <a:noFill/>
              <a:ln w="38100">
                <a:solidFill>
                  <a:schemeClr val="tx1"/>
                </a:solidFill>
                <a:round/>
                <a:headEnd/>
                <a:tailEnd type="triangle" w="med" len="med"/>
              </a:ln>
            </p:spPr>
            <p:txBody>
              <a:bodyPr wrap="none" anchor="ctr"/>
              <a:lstStyle/>
              <a:p>
                <a:endParaRPr lang="en-US"/>
              </a:p>
            </p:txBody>
          </p:sp>
          <p:sp>
            <p:nvSpPr>
              <p:cNvPr id="2081" name="Line 14"/>
              <p:cNvSpPr>
                <a:spLocks noChangeShapeType="1"/>
              </p:cNvSpPr>
              <p:nvPr/>
            </p:nvSpPr>
            <p:spPr bwMode="auto">
              <a:xfrm>
                <a:off x="2016" y="2976"/>
                <a:ext cx="192" cy="384"/>
              </a:xfrm>
              <a:prstGeom prst="line">
                <a:avLst/>
              </a:prstGeom>
              <a:noFill/>
              <a:ln w="38100">
                <a:solidFill>
                  <a:schemeClr val="tx1"/>
                </a:solidFill>
                <a:round/>
                <a:headEnd/>
                <a:tailEnd type="triangle" w="med" len="med"/>
              </a:ln>
            </p:spPr>
            <p:txBody>
              <a:bodyPr wrap="none" anchor="ctr"/>
              <a:lstStyle/>
              <a:p>
                <a:endParaRPr lang="en-US"/>
              </a:p>
            </p:txBody>
          </p:sp>
          <p:sp>
            <p:nvSpPr>
              <p:cNvPr id="2082" name="Line 15"/>
              <p:cNvSpPr>
                <a:spLocks noChangeShapeType="1"/>
              </p:cNvSpPr>
              <p:nvPr/>
            </p:nvSpPr>
            <p:spPr bwMode="auto">
              <a:xfrm flipH="1" flipV="1">
                <a:off x="816" y="3312"/>
                <a:ext cx="816" cy="336"/>
              </a:xfrm>
              <a:prstGeom prst="line">
                <a:avLst/>
              </a:prstGeom>
              <a:noFill/>
              <a:ln w="38100">
                <a:solidFill>
                  <a:schemeClr val="tx1"/>
                </a:solidFill>
                <a:round/>
                <a:headEnd/>
                <a:tailEnd type="triangle" w="med" len="med"/>
              </a:ln>
            </p:spPr>
            <p:txBody>
              <a:bodyPr wrap="none" anchor="ctr"/>
              <a:lstStyle/>
              <a:p>
                <a:endParaRPr lang="en-US"/>
              </a:p>
            </p:txBody>
          </p:sp>
          <p:sp>
            <p:nvSpPr>
              <p:cNvPr id="2083" name="Line 16"/>
              <p:cNvSpPr>
                <a:spLocks noChangeShapeType="1"/>
              </p:cNvSpPr>
              <p:nvPr/>
            </p:nvSpPr>
            <p:spPr bwMode="auto">
              <a:xfrm flipV="1">
                <a:off x="1920" y="2976"/>
                <a:ext cx="48" cy="768"/>
              </a:xfrm>
              <a:prstGeom prst="line">
                <a:avLst/>
              </a:prstGeom>
              <a:noFill/>
              <a:ln w="38100">
                <a:solidFill>
                  <a:schemeClr val="tx1"/>
                </a:solidFill>
                <a:round/>
                <a:headEnd/>
                <a:tailEnd type="triangle" w="med" len="med"/>
              </a:ln>
            </p:spPr>
            <p:txBody>
              <a:bodyPr wrap="none" anchor="ctr"/>
              <a:lstStyle/>
              <a:p>
                <a:endParaRPr lang="en-US"/>
              </a:p>
            </p:txBody>
          </p:sp>
          <p:sp>
            <p:nvSpPr>
              <p:cNvPr id="2084" name="Line 17"/>
              <p:cNvSpPr>
                <a:spLocks noChangeShapeType="1"/>
              </p:cNvSpPr>
              <p:nvPr/>
            </p:nvSpPr>
            <p:spPr bwMode="auto">
              <a:xfrm flipH="1">
                <a:off x="1344" y="2976"/>
                <a:ext cx="576" cy="0"/>
              </a:xfrm>
              <a:prstGeom prst="line">
                <a:avLst/>
              </a:prstGeom>
              <a:noFill/>
              <a:ln w="38100">
                <a:solidFill>
                  <a:schemeClr val="tx1"/>
                </a:solidFill>
                <a:round/>
                <a:headEnd/>
                <a:tailEnd type="triangle" w="med" len="med"/>
              </a:ln>
            </p:spPr>
            <p:txBody>
              <a:bodyPr wrap="none" anchor="ctr"/>
              <a:lstStyle/>
              <a:p>
                <a:endParaRPr lang="en-US"/>
              </a:p>
            </p:txBody>
          </p:sp>
          <p:sp>
            <p:nvSpPr>
              <p:cNvPr id="2085" name="Line 18"/>
              <p:cNvSpPr>
                <a:spLocks noChangeShapeType="1"/>
              </p:cNvSpPr>
              <p:nvPr/>
            </p:nvSpPr>
            <p:spPr bwMode="auto">
              <a:xfrm flipH="1">
                <a:off x="1680" y="3024"/>
                <a:ext cx="192" cy="624"/>
              </a:xfrm>
              <a:prstGeom prst="line">
                <a:avLst/>
              </a:prstGeom>
              <a:noFill/>
              <a:ln w="38100">
                <a:solidFill>
                  <a:schemeClr val="tx1"/>
                </a:solidFill>
                <a:round/>
                <a:headEnd/>
                <a:tailEnd type="triangle" w="med" len="med"/>
              </a:ln>
            </p:spPr>
            <p:txBody>
              <a:bodyPr wrap="none" anchor="ctr"/>
              <a:lstStyle/>
              <a:p>
                <a:endParaRPr lang="en-US"/>
              </a:p>
            </p:txBody>
          </p:sp>
          <p:sp>
            <p:nvSpPr>
              <p:cNvPr id="2086" name="Line 19"/>
              <p:cNvSpPr>
                <a:spLocks noChangeShapeType="1"/>
              </p:cNvSpPr>
              <p:nvPr/>
            </p:nvSpPr>
            <p:spPr bwMode="auto">
              <a:xfrm>
                <a:off x="1344" y="3024"/>
                <a:ext cx="288" cy="576"/>
              </a:xfrm>
              <a:prstGeom prst="line">
                <a:avLst/>
              </a:prstGeom>
              <a:noFill/>
              <a:ln w="38100">
                <a:solidFill>
                  <a:schemeClr val="tx1"/>
                </a:solidFill>
                <a:round/>
                <a:headEnd/>
                <a:tailEnd type="triangle" w="med" len="med"/>
              </a:ln>
            </p:spPr>
            <p:txBody>
              <a:bodyPr wrap="none" anchor="ctr"/>
              <a:lstStyle/>
              <a:p>
                <a:endParaRPr lang="en-US"/>
              </a:p>
            </p:txBody>
          </p:sp>
          <p:sp>
            <p:nvSpPr>
              <p:cNvPr id="2087" name="Line 20"/>
              <p:cNvSpPr>
                <a:spLocks noChangeShapeType="1"/>
              </p:cNvSpPr>
              <p:nvPr/>
            </p:nvSpPr>
            <p:spPr bwMode="auto">
              <a:xfrm flipH="1" flipV="1">
                <a:off x="816" y="3744"/>
                <a:ext cx="1056" cy="0"/>
              </a:xfrm>
              <a:prstGeom prst="line">
                <a:avLst/>
              </a:prstGeom>
              <a:noFill/>
              <a:ln w="38100">
                <a:solidFill>
                  <a:schemeClr val="tx1"/>
                </a:solidFill>
                <a:round/>
                <a:headEnd/>
                <a:tailEnd type="triangle" w="med" len="med"/>
              </a:ln>
            </p:spPr>
            <p:txBody>
              <a:bodyPr wrap="none" anchor="ctr"/>
              <a:lstStyle/>
              <a:p>
                <a:endParaRPr lang="en-US"/>
              </a:p>
            </p:txBody>
          </p:sp>
          <p:sp>
            <p:nvSpPr>
              <p:cNvPr id="2088" name="Line 21"/>
              <p:cNvSpPr>
                <a:spLocks noChangeShapeType="1"/>
              </p:cNvSpPr>
              <p:nvPr/>
            </p:nvSpPr>
            <p:spPr bwMode="auto">
              <a:xfrm flipV="1">
                <a:off x="768" y="3264"/>
                <a:ext cx="0" cy="432"/>
              </a:xfrm>
              <a:prstGeom prst="line">
                <a:avLst/>
              </a:prstGeom>
              <a:noFill/>
              <a:ln w="38100">
                <a:solidFill>
                  <a:schemeClr val="tx1"/>
                </a:solidFill>
                <a:round/>
                <a:headEnd type="triangle" w="med" len="med"/>
                <a:tailEnd/>
              </a:ln>
            </p:spPr>
            <p:txBody>
              <a:bodyPr wrap="none" anchor="ctr"/>
              <a:lstStyle/>
              <a:p>
                <a:endParaRPr lang="en-US"/>
              </a:p>
            </p:txBody>
          </p:sp>
          <p:sp>
            <p:nvSpPr>
              <p:cNvPr id="2089" name="Line 22"/>
              <p:cNvSpPr>
                <a:spLocks noChangeShapeType="1"/>
              </p:cNvSpPr>
              <p:nvPr/>
            </p:nvSpPr>
            <p:spPr bwMode="auto">
              <a:xfrm flipV="1">
                <a:off x="768" y="2880"/>
                <a:ext cx="0" cy="336"/>
              </a:xfrm>
              <a:prstGeom prst="line">
                <a:avLst/>
              </a:prstGeom>
              <a:noFill/>
              <a:ln w="38100">
                <a:solidFill>
                  <a:schemeClr val="tx1"/>
                </a:solidFill>
                <a:round/>
                <a:headEnd/>
                <a:tailEnd type="triangle" w="med" len="med"/>
              </a:ln>
            </p:spPr>
            <p:txBody>
              <a:bodyPr wrap="none" anchor="ctr"/>
              <a:lstStyle/>
              <a:p>
                <a:endParaRPr lang="en-US"/>
              </a:p>
            </p:txBody>
          </p:sp>
          <p:sp>
            <p:nvSpPr>
              <p:cNvPr id="2090" name="Line 23"/>
              <p:cNvSpPr>
                <a:spLocks noChangeShapeType="1"/>
              </p:cNvSpPr>
              <p:nvPr/>
            </p:nvSpPr>
            <p:spPr bwMode="auto">
              <a:xfrm flipH="1">
                <a:off x="480" y="2880"/>
                <a:ext cx="240" cy="336"/>
              </a:xfrm>
              <a:prstGeom prst="line">
                <a:avLst/>
              </a:prstGeom>
              <a:noFill/>
              <a:ln w="38100">
                <a:solidFill>
                  <a:schemeClr val="tx1"/>
                </a:solidFill>
                <a:round/>
                <a:headEnd/>
                <a:tailEnd type="triangle" w="med" len="med"/>
              </a:ln>
            </p:spPr>
            <p:txBody>
              <a:bodyPr wrap="none" anchor="ctr"/>
              <a:lstStyle/>
              <a:p>
                <a:endParaRPr lang="en-US"/>
              </a:p>
            </p:txBody>
          </p:sp>
          <p:sp>
            <p:nvSpPr>
              <p:cNvPr id="2091" name="Line 24"/>
              <p:cNvSpPr>
                <a:spLocks noChangeShapeType="1"/>
              </p:cNvSpPr>
              <p:nvPr/>
            </p:nvSpPr>
            <p:spPr bwMode="auto">
              <a:xfrm>
                <a:off x="480" y="3264"/>
                <a:ext cx="0" cy="432"/>
              </a:xfrm>
              <a:prstGeom prst="line">
                <a:avLst/>
              </a:prstGeom>
              <a:noFill/>
              <a:ln w="38100">
                <a:solidFill>
                  <a:schemeClr val="tx1"/>
                </a:solidFill>
                <a:round/>
                <a:headEnd type="triangle" w="med" len="med"/>
                <a:tailEnd/>
              </a:ln>
            </p:spPr>
            <p:txBody>
              <a:bodyPr wrap="none" anchor="ctr"/>
              <a:lstStyle/>
              <a:p>
                <a:endParaRPr lang="en-US"/>
              </a:p>
            </p:txBody>
          </p:sp>
          <p:sp>
            <p:nvSpPr>
              <p:cNvPr id="2092" name="Line 25"/>
              <p:cNvSpPr>
                <a:spLocks noChangeShapeType="1"/>
              </p:cNvSpPr>
              <p:nvPr/>
            </p:nvSpPr>
            <p:spPr bwMode="auto">
              <a:xfrm>
                <a:off x="528" y="3744"/>
                <a:ext cx="240" cy="0"/>
              </a:xfrm>
              <a:prstGeom prst="line">
                <a:avLst/>
              </a:prstGeom>
              <a:noFill/>
              <a:ln w="38100">
                <a:solidFill>
                  <a:schemeClr val="tx1"/>
                </a:solidFill>
                <a:round/>
                <a:headEnd/>
                <a:tailEnd type="triangle" w="med" len="med"/>
              </a:ln>
            </p:spPr>
            <p:txBody>
              <a:bodyPr wrap="none" anchor="ctr"/>
              <a:lstStyle/>
              <a:p>
                <a:endParaRPr lang="en-US"/>
              </a:p>
            </p:txBody>
          </p:sp>
          <p:sp>
            <p:nvSpPr>
              <p:cNvPr id="2093" name="Line 26"/>
              <p:cNvSpPr>
                <a:spLocks noChangeShapeType="1"/>
              </p:cNvSpPr>
              <p:nvPr/>
            </p:nvSpPr>
            <p:spPr bwMode="auto">
              <a:xfrm flipV="1">
                <a:off x="1968" y="3408"/>
                <a:ext cx="240" cy="336"/>
              </a:xfrm>
              <a:prstGeom prst="line">
                <a:avLst/>
              </a:prstGeom>
              <a:noFill/>
              <a:ln w="38100">
                <a:solidFill>
                  <a:schemeClr val="tx1"/>
                </a:solidFill>
                <a:round/>
                <a:headEnd/>
                <a:tailEnd type="triangle" w="med" len="med"/>
              </a:ln>
            </p:spPr>
            <p:txBody>
              <a:bodyPr wrap="none" anchor="ctr"/>
              <a:lstStyle/>
              <a:p>
                <a:endParaRPr lang="en-US"/>
              </a:p>
            </p:txBody>
          </p:sp>
          <p:sp>
            <p:nvSpPr>
              <p:cNvPr id="2094" name="Line 27"/>
              <p:cNvSpPr>
                <a:spLocks noChangeShapeType="1"/>
              </p:cNvSpPr>
              <p:nvPr/>
            </p:nvSpPr>
            <p:spPr bwMode="auto">
              <a:xfrm flipV="1">
                <a:off x="1920" y="3792"/>
                <a:ext cx="0" cy="336"/>
              </a:xfrm>
              <a:prstGeom prst="line">
                <a:avLst/>
              </a:prstGeom>
              <a:noFill/>
              <a:ln w="76200">
                <a:solidFill>
                  <a:srgbClr val="000080"/>
                </a:solidFill>
                <a:round/>
                <a:headEnd/>
                <a:tailEnd type="triangle" w="med" len="med"/>
              </a:ln>
            </p:spPr>
            <p:txBody>
              <a:bodyPr wrap="none" anchor="ctr"/>
              <a:lstStyle/>
              <a:p>
                <a:endParaRPr lang="en-US"/>
              </a:p>
            </p:txBody>
          </p:sp>
          <p:sp>
            <p:nvSpPr>
              <p:cNvPr id="2095" name="Text Box 28"/>
              <p:cNvSpPr txBox="1">
                <a:spLocks noChangeArrowheads="1"/>
              </p:cNvSpPr>
              <p:nvPr/>
            </p:nvSpPr>
            <p:spPr bwMode="auto">
              <a:xfrm>
                <a:off x="1910" y="3957"/>
                <a:ext cx="591" cy="173"/>
              </a:xfrm>
              <a:prstGeom prst="rect">
                <a:avLst/>
              </a:prstGeom>
              <a:noFill/>
              <a:ln w="9525">
                <a:noFill/>
                <a:miter lim="800000"/>
                <a:headEnd/>
                <a:tailEnd/>
              </a:ln>
            </p:spPr>
            <p:txBody>
              <a:bodyPr wrap="none">
                <a:spAutoFit/>
              </a:bodyPr>
              <a:lstStyle/>
              <a:p>
                <a:r>
                  <a:rPr lang="en-US" sz="1200" noProof="1">
                    <a:solidFill>
                      <a:srgbClr val="000000"/>
                    </a:solidFill>
                  </a:rPr>
                  <a:t>Initial State</a:t>
                </a:r>
                <a:endParaRPr lang="en-US" sz="2800" noProof="1">
                  <a:solidFill>
                    <a:schemeClr val="tx1"/>
                  </a:solidFill>
                </a:endParaRPr>
              </a:p>
            </p:txBody>
          </p:sp>
          <p:graphicFrame>
            <p:nvGraphicFramePr>
              <p:cNvPr id="2051" name="Object 3"/>
              <p:cNvGraphicFramePr>
                <a:graphicFrameLocks noChangeAspect="1"/>
              </p:cNvGraphicFramePr>
              <p:nvPr/>
            </p:nvGraphicFramePr>
            <p:xfrm>
              <a:off x="288" y="2928"/>
              <a:ext cx="201" cy="336"/>
            </p:xfrm>
            <a:graphic>
              <a:graphicData uri="http://schemas.openxmlformats.org/presentationml/2006/ole">
                <mc:AlternateContent xmlns:mc="http://schemas.openxmlformats.org/markup-compatibility/2006">
                  <mc:Choice xmlns:v="urn:schemas-microsoft-com:vml" Requires="v">
                    <p:oleObj spid="_x0000_s409836" name="Clip" r:id="rId6" imgW="2033280" imgH="3390840" progId="">
                      <p:embed/>
                    </p:oleObj>
                  </mc:Choice>
                  <mc:Fallback>
                    <p:oleObj name="Clip" r:id="rId6" imgW="2033280" imgH="339084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 y="2928"/>
                            <a:ext cx="201"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96" name="AutoShape 30"/>
              <p:cNvSpPr>
                <a:spLocks noChangeArrowheads="1"/>
              </p:cNvSpPr>
              <p:nvPr/>
            </p:nvSpPr>
            <p:spPr bwMode="auto">
              <a:xfrm flipV="1">
                <a:off x="96" y="3168"/>
                <a:ext cx="288" cy="576"/>
              </a:xfrm>
              <a:prstGeom prst="curvedRightArrow">
                <a:avLst>
                  <a:gd name="adj1" fmla="val 40000"/>
                  <a:gd name="adj2" fmla="val 80000"/>
                  <a:gd name="adj3" fmla="val 33333"/>
                </a:avLst>
              </a:prstGeom>
              <a:solidFill>
                <a:srgbClr val="FF0000"/>
              </a:solidFill>
              <a:ln w="9525">
                <a:solidFill>
                  <a:srgbClr val="C00000"/>
                </a:solidFill>
                <a:miter lim="800000"/>
                <a:headEnd/>
                <a:tailEnd/>
              </a:ln>
            </p:spPr>
            <p:txBody>
              <a:bodyPr wrap="none" anchor="ctr"/>
              <a:lstStyle/>
              <a:p>
                <a:endParaRPr lang="en-US"/>
              </a:p>
            </p:txBody>
          </p:sp>
        </p:grpSp>
        <p:sp>
          <p:nvSpPr>
            <p:cNvPr id="2060" name="Oval 34"/>
            <p:cNvSpPr>
              <a:spLocks noChangeArrowheads="1"/>
            </p:cNvSpPr>
            <p:nvPr/>
          </p:nvSpPr>
          <p:spPr bwMode="auto">
            <a:xfrm>
              <a:off x="838200" y="3905536"/>
              <a:ext cx="152400" cy="13335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2061" name="Oval 35"/>
            <p:cNvSpPr>
              <a:spLocks noChangeArrowheads="1"/>
            </p:cNvSpPr>
            <p:nvPr/>
          </p:nvSpPr>
          <p:spPr bwMode="auto">
            <a:xfrm>
              <a:off x="1295400" y="3143536"/>
              <a:ext cx="152400" cy="13335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2062" name="Oval 36"/>
            <p:cNvSpPr>
              <a:spLocks noChangeArrowheads="1"/>
            </p:cNvSpPr>
            <p:nvPr/>
          </p:nvSpPr>
          <p:spPr bwMode="auto">
            <a:xfrm>
              <a:off x="1295400" y="3905536"/>
              <a:ext cx="152400" cy="13335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2063" name="Oval 37"/>
            <p:cNvSpPr>
              <a:spLocks noChangeArrowheads="1"/>
            </p:cNvSpPr>
            <p:nvPr/>
          </p:nvSpPr>
          <p:spPr bwMode="auto">
            <a:xfrm>
              <a:off x="2667000" y="3753136"/>
              <a:ext cx="152400" cy="13335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2064" name="Oval 38"/>
            <p:cNvSpPr>
              <a:spLocks noChangeArrowheads="1"/>
            </p:cNvSpPr>
            <p:nvPr/>
          </p:nvSpPr>
          <p:spPr bwMode="auto">
            <a:xfrm>
              <a:off x="3124200" y="3981736"/>
              <a:ext cx="152400" cy="13335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2065" name="Oval 39"/>
            <p:cNvSpPr>
              <a:spLocks noChangeArrowheads="1"/>
            </p:cNvSpPr>
            <p:nvPr/>
          </p:nvSpPr>
          <p:spPr bwMode="auto">
            <a:xfrm>
              <a:off x="3657600" y="3372136"/>
              <a:ext cx="152400" cy="13335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2066" name="Oval 40"/>
            <p:cNvSpPr>
              <a:spLocks noChangeArrowheads="1"/>
            </p:cNvSpPr>
            <p:nvPr/>
          </p:nvSpPr>
          <p:spPr bwMode="auto">
            <a:xfrm>
              <a:off x="3200400" y="2610136"/>
              <a:ext cx="152400" cy="13335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2067" name="Oval 41"/>
            <p:cNvSpPr>
              <a:spLocks noChangeArrowheads="1"/>
            </p:cNvSpPr>
            <p:nvPr/>
          </p:nvSpPr>
          <p:spPr bwMode="auto">
            <a:xfrm>
              <a:off x="2133600" y="2610136"/>
              <a:ext cx="152400" cy="13335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2068" name="Oval 42"/>
            <p:cNvSpPr>
              <a:spLocks noChangeArrowheads="1"/>
            </p:cNvSpPr>
            <p:nvPr/>
          </p:nvSpPr>
          <p:spPr bwMode="auto">
            <a:xfrm>
              <a:off x="1295400" y="2457736"/>
              <a:ext cx="152400" cy="13335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2069" name="Oval 43"/>
            <p:cNvSpPr>
              <a:spLocks noChangeArrowheads="1"/>
            </p:cNvSpPr>
            <p:nvPr/>
          </p:nvSpPr>
          <p:spPr bwMode="auto">
            <a:xfrm>
              <a:off x="838200" y="3143536"/>
              <a:ext cx="152400" cy="133350"/>
            </a:xfrm>
            <a:prstGeom prst="ellipse">
              <a:avLst/>
            </a:prstGeom>
            <a:solidFill>
              <a:schemeClr val="accent1"/>
            </a:solidFill>
            <a:ln w="9525">
              <a:solidFill>
                <a:schemeClr val="tx1"/>
              </a:solidFill>
              <a:miter lim="800000"/>
              <a:headEnd/>
              <a:tailEnd/>
            </a:ln>
          </p:spPr>
          <p:txBody>
            <a:bodyPr wrap="none" anchor="ctr"/>
            <a:lstStyle/>
            <a:p>
              <a:endParaRPr lang="en-US"/>
            </a:p>
          </p:txBody>
        </p:sp>
      </p:grpSp>
      <p:grpSp>
        <p:nvGrpSpPr>
          <p:cNvPr id="6" name="Group 48"/>
          <p:cNvGrpSpPr>
            <a:grpSpLocks/>
          </p:cNvGrpSpPr>
          <p:nvPr/>
        </p:nvGrpSpPr>
        <p:grpSpPr bwMode="auto">
          <a:xfrm>
            <a:off x="1393208" y="1047464"/>
            <a:ext cx="885825" cy="1467136"/>
            <a:chOff x="1074" y="1731"/>
            <a:chExt cx="558" cy="1021"/>
          </a:xfrm>
        </p:grpSpPr>
        <p:grpSp>
          <p:nvGrpSpPr>
            <p:cNvPr id="7" name="Group 49"/>
            <p:cNvGrpSpPr>
              <a:grpSpLocks/>
            </p:cNvGrpSpPr>
            <p:nvPr/>
          </p:nvGrpSpPr>
          <p:grpSpPr bwMode="auto">
            <a:xfrm>
              <a:off x="1344" y="1920"/>
              <a:ext cx="288" cy="832"/>
              <a:chOff x="1344" y="2256"/>
              <a:chExt cx="288" cy="1265"/>
            </a:xfrm>
          </p:grpSpPr>
          <p:sp>
            <p:nvSpPr>
              <p:cNvPr id="2075" name="AutoShape 50"/>
              <p:cNvSpPr>
                <a:spLocks noChangeArrowheads="1"/>
              </p:cNvSpPr>
              <p:nvPr/>
            </p:nvSpPr>
            <p:spPr bwMode="auto">
              <a:xfrm rot="5400000">
                <a:off x="1128" y="2472"/>
                <a:ext cx="720" cy="288"/>
              </a:xfrm>
              <a:prstGeom prst="notchedRightArrow">
                <a:avLst>
                  <a:gd name="adj1" fmla="val 50000"/>
                  <a:gd name="adj2" fmla="val 62500"/>
                </a:avLst>
              </a:prstGeom>
              <a:solidFill>
                <a:srgbClr val="FF0000"/>
              </a:solidFill>
              <a:ln w="9525">
                <a:solidFill>
                  <a:schemeClr val="tx1"/>
                </a:solidFill>
                <a:miter lim="800000"/>
                <a:headEnd/>
                <a:tailEnd/>
              </a:ln>
            </p:spPr>
            <p:txBody>
              <a:bodyPr wrap="none" anchor="ctr"/>
              <a:lstStyle/>
              <a:p>
                <a:endParaRPr lang="en-US"/>
              </a:p>
            </p:txBody>
          </p:sp>
          <p:sp>
            <p:nvSpPr>
              <p:cNvPr id="2076" name="Text Box 51"/>
              <p:cNvSpPr txBox="1">
                <a:spLocks noChangeArrowheads="1"/>
              </p:cNvSpPr>
              <p:nvPr/>
            </p:nvSpPr>
            <p:spPr bwMode="auto">
              <a:xfrm>
                <a:off x="1436" y="3024"/>
                <a:ext cx="116" cy="497"/>
              </a:xfrm>
              <a:prstGeom prst="rect">
                <a:avLst/>
              </a:prstGeom>
              <a:noFill/>
              <a:ln w="9525">
                <a:noFill/>
                <a:miter lim="800000"/>
                <a:headEnd/>
                <a:tailEnd/>
              </a:ln>
            </p:spPr>
            <p:txBody>
              <a:bodyPr wrap="none">
                <a:spAutoFit/>
              </a:bodyPr>
              <a:lstStyle/>
              <a:p>
                <a:endParaRPr lang="en-US" sz="2800" noProof="1">
                  <a:solidFill>
                    <a:schemeClr val="tx1"/>
                  </a:solidFill>
                </a:endParaRPr>
              </a:p>
            </p:txBody>
          </p:sp>
        </p:grpSp>
        <p:sp>
          <p:nvSpPr>
            <p:cNvPr id="2074" name="Text Box 52"/>
            <p:cNvSpPr txBox="1">
              <a:spLocks noChangeArrowheads="1"/>
            </p:cNvSpPr>
            <p:nvPr/>
          </p:nvSpPr>
          <p:spPr bwMode="auto">
            <a:xfrm rot="1845867">
              <a:off x="1074" y="1731"/>
              <a:ext cx="116" cy="327"/>
            </a:xfrm>
            <a:prstGeom prst="rect">
              <a:avLst/>
            </a:prstGeom>
            <a:noFill/>
            <a:ln w="9525">
              <a:noFill/>
              <a:miter lim="800000"/>
              <a:headEnd/>
              <a:tailEnd/>
            </a:ln>
          </p:spPr>
          <p:txBody>
            <a:bodyPr wrap="none">
              <a:spAutoFit/>
            </a:bodyPr>
            <a:lstStyle/>
            <a:p>
              <a:endParaRPr lang="en-US" sz="2800" noProof="1">
                <a:solidFill>
                  <a:schemeClr val="tx1"/>
                </a:solidFill>
                <a:latin typeface="Arial Narrow" pitchFamily="34" charset="0"/>
              </a:endParaRPr>
            </a:p>
          </p:txBody>
        </p:sp>
      </p:grpSp>
      <p:sp>
        <p:nvSpPr>
          <p:cNvPr id="54" name="Rectangle 53"/>
          <p:cNvSpPr/>
          <p:nvPr/>
        </p:nvSpPr>
        <p:spPr>
          <a:xfrm>
            <a:off x="5508008" y="2209800"/>
            <a:ext cx="3254992" cy="1676400"/>
          </a:xfrm>
          <a:prstGeom prst="rect">
            <a:avLst/>
          </a:prstGeom>
          <a:solidFill>
            <a:schemeClr val="tx1">
              <a:lumMod val="50000"/>
              <a:lumOff val="50000"/>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a:grpSpLocks/>
          </p:cNvGrpSpPr>
          <p:nvPr/>
        </p:nvGrpSpPr>
        <p:grpSpPr bwMode="auto">
          <a:xfrm>
            <a:off x="4310226" y="5578518"/>
            <a:ext cx="457200" cy="1127082"/>
            <a:chOff x="4416" y="2109"/>
            <a:chExt cx="288" cy="1382"/>
          </a:xfrm>
        </p:grpSpPr>
        <p:sp>
          <p:nvSpPr>
            <p:cNvPr id="58" name="AutoShape 8"/>
            <p:cNvSpPr>
              <a:spLocks noChangeArrowheads="1"/>
            </p:cNvSpPr>
            <p:nvPr/>
          </p:nvSpPr>
          <p:spPr bwMode="auto">
            <a:xfrm rot="5400000">
              <a:off x="4200" y="2325"/>
              <a:ext cx="720" cy="288"/>
            </a:xfrm>
            <a:prstGeom prst="notchedRightArrow">
              <a:avLst>
                <a:gd name="adj1" fmla="val 50000"/>
                <a:gd name="adj2" fmla="val 62500"/>
              </a:avLst>
            </a:prstGeom>
            <a:solidFill>
              <a:srgbClr val="FF0000"/>
            </a:solidFill>
            <a:ln w="9525">
              <a:solidFill>
                <a:schemeClr val="tx1"/>
              </a:solidFill>
              <a:miter lim="800000"/>
              <a:headEnd/>
              <a:tailEnd/>
            </a:ln>
          </p:spPr>
          <p:txBody>
            <a:bodyPr wrap="none" anchor="ctr"/>
            <a:lstStyle/>
            <a:p>
              <a:endParaRPr lang="en-US"/>
            </a:p>
          </p:txBody>
        </p:sp>
        <p:sp>
          <p:nvSpPr>
            <p:cNvPr id="59" name="Text Box 9"/>
            <p:cNvSpPr txBox="1">
              <a:spLocks noChangeArrowheads="1"/>
            </p:cNvSpPr>
            <p:nvPr/>
          </p:nvSpPr>
          <p:spPr bwMode="auto">
            <a:xfrm>
              <a:off x="4583" y="3024"/>
              <a:ext cx="116" cy="467"/>
            </a:xfrm>
            <a:prstGeom prst="rect">
              <a:avLst/>
            </a:prstGeom>
            <a:noFill/>
            <a:ln w="9525">
              <a:noFill/>
              <a:miter lim="800000"/>
              <a:headEnd/>
              <a:tailEnd/>
            </a:ln>
          </p:spPr>
          <p:txBody>
            <a:bodyPr wrap="none">
              <a:spAutoFit/>
            </a:bodyPr>
            <a:lstStyle/>
            <a:p>
              <a:endParaRPr lang="en-US" sz="2800" noProof="1">
                <a:solidFill>
                  <a:schemeClr val="tx1"/>
                </a:solidFill>
              </a:endParaRPr>
            </a:p>
          </p:txBody>
        </p:sp>
      </p:grpSp>
      <p:sp>
        <p:nvSpPr>
          <p:cNvPr id="60" name="Rectangle 59"/>
          <p:cNvSpPr/>
          <p:nvPr/>
        </p:nvSpPr>
        <p:spPr>
          <a:xfrm>
            <a:off x="2821964" y="6106180"/>
            <a:ext cx="3816069" cy="523220"/>
          </a:xfrm>
          <a:prstGeom prst="rect">
            <a:avLst/>
          </a:prstGeom>
        </p:spPr>
        <p:txBody>
          <a:bodyPr wrap="none">
            <a:spAutoFit/>
          </a:bodyPr>
          <a:lstStyle/>
          <a:p>
            <a:pPr lvl="0" algn="ctr"/>
            <a:r>
              <a:rPr lang="en-US" sz="2800" b="1" noProof="1" smtClean="0">
                <a:solidFill>
                  <a:srgbClr val="FF0000"/>
                </a:solidFill>
              </a:rPr>
              <a:t>Not Satisfied / False !</a:t>
            </a:r>
            <a:endParaRPr lang="en-US" sz="2800" noProof="1">
              <a:solidFill>
                <a:srgbClr val="FF0000"/>
              </a:solidFill>
            </a:endParaRPr>
          </a:p>
        </p:txBody>
      </p:sp>
      <p:sp>
        <p:nvSpPr>
          <p:cNvPr id="64" name="Cube 13"/>
          <p:cNvSpPr>
            <a:spLocks noChangeArrowheads="1"/>
          </p:cNvSpPr>
          <p:nvPr/>
        </p:nvSpPr>
        <p:spPr bwMode="auto">
          <a:xfrm>
            <a:off x="3810000" y="4191000"/>
            <a:ext cx="1676400" cy="1371600"/>
          </a:xfrm>
          <a:prstGeom prst="cube">
            <a:avLst>
              <a:gd name="adj" fmla="val 25000"/>
            </a:avLst>
          </a:prstGeom>
          <a:blipFill dpi="0" rotWithShape="1">
            <a:blip r:embed="rId7" cstate="print"/>
            <a:srcRect/>
            <a:tile tx="0" ty="0" sx="100000" sy="100000" flip="none" algn="tl"/>
          </a:blipFill>
          <a:ln w="9525" algn="ctr">
            <a:solidFill>
              <a:schemeClr val="tx1"/>
            </a:solidFill>
            <a:round/>
            <a:headEnd/>
            <a:tailEnd/>
          </a:ln>
        </p:spPr>
        <p:txBody>
          <a:bodyPr tIns="411480"/>
          <a:lstStyle/>
          <a:p>
            <a:pPr algn="ctr">
              <a:buClr>
                <a:srgbClr val="000000"/>
              </a:buClr>
              <a:buSzPct val="100000"/>
              <a:buFont typeface="Times New Roman" pitchFamily="18" charset="0"/>
              <a:buNone/>
            </a:pPr>
            <a:r>
              <a:rPr lang="en-US" sz="2000" dirty="0" smtClean="0">
                <a:solidFill>
                  <a:srgbClr val="FF0000"/>
                </a:solidFill>
                <a:latin typeface="Byington" pitchFamily="2" charset="0"/>
              </a:rPr>
              <a:t>Model Checker</a:t>
            </a:r>
            <a:endParaRPr lang="en-US" sz="2000" dirty="0">
              <a:solidFill>
                <a:srgbClr val="FF0000"/>
              </a:solidFill>
              <a:latin typeface="Byington" pitchFamily="2" charset="0"/>
            </a:endParaRPr>
          </a:p>
        </p:txBody>
      </p:sp>
      <p:sp>
        <p:nvSpPr>
          <p:cNvPr id="68" name="Bent Arrow 67"/>
          <p:cNvSpPr/>
          <p:nvPr/>
        </p:nvSpPr>
        <p:spPr>
          <a:xfrm rot="10800000">
            <a:off x="5562600" y="3962399"/>
            <a:ext cx="1447800" cy="914400"/>
          </a:xfrm>
          <a:prstGeom prst="bentArrow">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Bent-Up Arrow 68"/>
          <p:cNvSpPr/>
          <p:nvPr/>
        </p:nvSpPr>
        <p:spPr>
          <a:xfrm rot="5400000">
            <a:off x="2286000" y="4038600"/>
            <a:ext cx="1447800" cy="1295400"/>
          </a:xfrm>
          <a:prstGeom prst="bentUpArrow">
            <a:avLst>
              <a:gd name="adj1" fmla="val 25000"/>
              <a:gd name="adj2" fmla="val 25527"/>
              <a:gd name="adj3" fmla="val 25000"/>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blinds(horizontal)">
                                      <p:cBhvr>
                                        <p:cTn id="7" dur="500"/>
                                        <p:tgtEl>
                                          <p:spTgt spid="60"/>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0" name="Rectangle 44"/>
          <p:cNvSpPr>
            <a:spLocks noGrp="1" noChangeArrowheads="1"/>
          </p:cNvSpPr>
          <p:nvPr>
            <p:ph type="title" idx="4294967295"/>
          </p:nvPr>
        </p:nvSpPr>
        <p:spPr>
          <a:xfrm>
            <a:off x="152400" y="84161"/>
            <a:ext cx="8839200" cy="677839"/>
          </a:xfrm>
        </p:spPr>
        <p:txBody>
          <a:bodyPr/>
          <a:lstStyle/>
          <a:p>
            <a:r>
              <a:rPr lang="en-US" dirty="0" smtClean="0"/>
              <a:t>Counterexamples</a:t>
            </a:r>
          </a:p>
        </p:txBody>
      </p:sp>
      <p:sp>
        <p:nvSpPr>
          <p:cNvPr id="2058" name="Text Box 31"/>
          <p:cNvSpPr txBox="1">
            <a:spLocks noChangeArrowheads="1"/>
          </p:cNvSpPr>
          <p:nvPr/>
        </p:nvSpPr>
        <p:spPr bwMode="auto">
          <a:xfrm>
            <a:off x="5584208" y="1065074"/>
            <a:ext cx="3276600" cy="1754326"/>
          </a:xfrm>
          <a:prstGeom prst="rect">
            <a:avLst/>
          </a:prstGeom>
          <a:noFill/>
          <a:ln w="9525">
            <a:noFill/>
            <a:miter lim="800000"/>
            <a:headEnd/>
            <a:tailEnd/>
          </a:ln>
        </p:spPr>
        <p:txBody>
          <a:bodyPr wrap="square">
            <a:spAutoFit/>
          </a:bodyPr>
          <a:lstStyle/>
          <a:p>
            <a:r>
              <a:rPr lang="en-US" noProof="1" smtClean="0">
                <a:solidFill>
                  <a:srgbClr val="0000CC"/>
                </a:solidFill>
              </a:rPr>
              <a:t>  </a:t>
            </a:r>
            <a:r>
              <a:rPr lang="en-US" b="1" noProof="1" smtClean="0">
                <a:solidFill>
                  <a:schemeClr val="tx1"/>
                </a:solidFill>
              </a:rPr>
              <a:t>Temporal Logic Formula</a:t>
            </a:r>
          </a:p>
          <a:p>
            <a:r>
              <a:rPr lang="en-US" noProof="1" smtClean="0">
                <a:solidFill>
                  <a:schemeClr val="tx1"/>
                </a:solidFill>
              </a:rPr>
              <a:t>         (CTL, LTL, etc.)</a:t>
            </a:r>
          </a:p>
          <a:p>
            <a:endParaRPr lang="en-US" sz="1400" noProof="1" smtClean="0">
              <a:solidFill>
                <a:srgbClr val="0000CC"/>
              </a:solidFill>
            </a:endParaRPr>
          </a:p>
          <a:p>
            <a:r>
              <a:rPr lang="en-US" noProof="1" smtClean="0">
                <a:solidFill>
                  <a:srgbClr val="0000CC"/>
                </a:solidFill>
              </a:rPr>
              <a:t>        Safety </a:t>
            </a:r>
            <a:r>
              <a:rPr lang="en-US" noProof="1">
                <a:solidFill>
                  <a:srgbClr val="0000CC"/>
                </a:solidFill>
              </a:rPr>
              <a:t>Property:</a:t>
            </a:r>
            <a:endParaRPr lang="en-US" dirty="0">
              <a:solidFill>
                <a:srgbClr val="0000CC"/>
              </a:solidFill>
            </a:endParaRPr>
          </a:p>
          <a:p>
            <a:r>
              <a:rPr lang="en-US" sz="2000" noProof="1">
                <a:solidFill>
                  <a:srgbClr val="000000"/>
                </a:solidFill>
              </a:rPr>
              <a:t>bad state      </a:t>
            </a:r>
            <a:r>
              <a:rPr lang="en-US" sz="2000" noProof="1" smtClean="0">
                <a:solidFill>
                  <a:srgbClr val="000000"/>
                </a:solidFill>
              </a:rPr>
              <a:t>unreachable?</a:t>
            </a:r>
            <a:endParaRPr lang="en-US" sz="2000" noProof="1">
              <a:solidFill>
                <a:schemeClr val="tx1"/>
              </a:solidFill>
            </a:endParaRPr>
          </a:p>
          <a:p>
            <a:endParaRPr lang="en-US" sz="2000" noProof="1">
              <a:solidFill>
                <a:schemeClr val="tx1"/>
              </a:solidFill>
            </a:endParaRPr>
          </a:p>
        </p:txBody>
      </p:sp>
      <p:graphicFrame>
        <p:nvGraphicFramePr>
          <p:cNvPr id="2050" name="Object 2"/>
          <p:cNvGraphicFramePr>
            <a:graphicFrameLocks noChangeAspect="1"/>
          </p:cNvGraphicFramePr>
          <p:nvPr/>
        </p:nvGraphicFramePr>
        <p:xfrm>
          <a:off x="6781800" y="2133600"/>
          <a:ext cx="319088" cy="533400"/>
        </p:xfrm>
        <a:graphic>
          <a:graphicData uri="http://schemas.openxmlformats.org/presentationml/2006/ole">
            <mc:AlternateContent xmlns:mc="http://schemas.openxmlformats.org/markup-compatibility/2006">
              <mc:Choice xmlns:v="urn:schemas-microsoft-com:vml" Requires="v">
                <p:oleObj spid="_x0000_s1881" name="Clip" r:id="rId4" imgW="2033280" imgH="3390840" progId="">
                  <p:embed/>
                </p:oleObj>
              </mc:Choice>
              <mc:Fallback>
                <p:oleObj name="Clip" r:id="rId4" imgW="2033280" imgH="339084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2133600"/>
                        <a:ext cx="31908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66"/>
          <p:cNvGrpSpPr/>
          <p:nvPr/>
        </p:nvGrpSpPr>
        <p:grpSpPr>
          <a:xfrm>
            <a:off x="304800" y="1184344"/>
            <a:ext cx="3810000" cy="1863657"/>
            <a:chOff x="304800" y="2457736"/>
            <a:chExt cx="4191000" cy="2114265"/>
          </a:xfrm>
        </p:grpSpPr>
        <p:grpSp>
          <p:nvGrpSpPr>
            <p:cNvPr id="5" name="Group 11"/>
            <p:cNvGrpSpPr>
              <a:grpSpLocks/>
            </p:cNvGrpSpPr>
            <p:nvPr/>
          </p:nvGrpSpPr>
          <p:grpSpPr bwMode="auto">
            <a:xfrm>
              <a:off x="304800" y="2457737"/>
              <a:ext cx="4191000" cy="2114264"/>
              <a:chOff x="96" y="2784"/>
              <a:chExt cx="2640" cy="1346"/>
            </a:xfrm>
          </p:grpSpPr>
          <p:sp>
            <p:nvSpPr>
              <p:cNvPr id="453644" name="AutoShape 12"/>
              <p:cNvSpPr>
                <a:spLocks noChangeArrowheads="1"/>
              </p:cNvSpPr>
              <p:nvPr/>
            </p:nvSpPr>
            <p:spPr bwMode="auto">
              <a:xfrm>
                <a:off x="96" y="2784"/>
                <a:ext cx="2640" cy="1056"/>
              </a:xfrm>
              <a:prstGeom prst="parallelogram">
                <a:avLst>
                  <a:gd name="adj" fmla="val 46968"/>
                </a:avLst>
              </a:prstGeom>
              <a:solidFill>
                <a:srgbClr val="C0C0C0"/>
              </a:solidFill>
              <a:ln w="9525">
                <a:solidFill>
                  <a:schemeClr val="tx1"/>
                </a:solidFill>
                <a:miter lim="800000"/>
                <a:headEnd/>
                <a:tailEnd/>
              </a:ln>
              <a:effectLst>
                <a:outerShdw dist="45791" dir="2021404" algn="ctr" rotWithShape="0">
                  <a:schemeClr val="bg2"/>
                </a:outerShdw>
              </a:effectLst>
            </p:spPr>
            <p:txBody>
              <a:bodyPr wrap="none" anchor="ctr"/>
              <a:lstStyle/>
              <a:p>
                <a:pPr>
                  <a:defRPr/>
                </a:pPr>
                <a:endParaRPr lang="en-US" sz="2800" noProof="1">
                  <a:solidFill>
                    <a:srgbClr val="000000"/>
                  </a:solidFill>
                </a:endParaRPr>
              </a:p>
            </p:txBody>
          </p:sp>
          <p:sp>
            <p:nvSpPr>
              <p:cNvPr id="2080" name="Line 13"/>
              <p:cNvSpPr>
                <a:spLocks noChangeShapeType="1"/>
              </p:cNvSpPr>
              <p:nvPr/>
            </p:nvSpPr>
            <p:spPr bwMode="auto">
              <a:xfrm flipV="1">
                <a:off x="816" y="2976"/>
                <a:ext cx="480" cy="288"/>
              </a:xfrm>
              <a:prstGeom prst="line">
                <a:avLst/>
              </a:prstGeom>
              <a:noFill/>
              <a:ln w="38100">
                <a:solidFill>
                  <a:schemeClr val="tx1"/>
                </a:solidFill>
                <a:round/>
                <a:headEnd/>
                <a:tailEnd type="triangle" w="med" len="med"/>
              </a:ln>
            </p:spPr>
            <p:txBody>
              <a:bodyPr wrap="none" anchor="ctr"/>
              <a:lstStyle/>
              <a:p>
                <a:endParaRPr lang="en-US"/>
              </a:p>
            </p:txBody>
          </p:sp>
          <p:sp>
            <p:nvSpPr>
              <p:cNvPr id="2081" name="Line 14"/>
              <p:cNvSpPr>
                <a:spLocks noChangeShapeType="1"/>
              </p:cNvSpPr>
              <p:nvPr/>
            </p:nvSpPr>
            <p:spPr bwMode="auto">
              <a:xfrm>
                <a:off x="2016" y="2976"/>
                <a:ext cx="192" cy="384"/>
              </a:xfrm>
              <a:prstGeom prst="line">
                <a:avLst/>
              </a:prstGeom>
              <a:noFill/>
              <a:ln w="38100">
                <a:solidFill>
                  <a:schemeClr val="tx1"/>
                </a:solidFill>
                <a:round/>
                <a:headEnd/>
                <a:tailEnd type="triangle" w="med" len="med"/>
              </a:ln>
            </p:spPr>
            <p:txBody>
              <a:bodyPr wrap="none" anchor="ctr"/>
              <a:lstStyle/>
              <a:p>
                <a:endParaRPr lang="en-US"/>
              </a:p>
            </p:txBody>
          </p:sp>
          <p:sp>
            <p:nvSpPr>
              <p:cNvPr id="2082" name="Line 15"/>
              <p:cNvSpPr>
                <a:spLocks noChangeShapeType="1"/>
              </p:cNvSpPr>
              <p:nvPr/>
            </p:nvSpPr>
            <p:spPr bwMode="auto">
              <a:xfrm flipH="1" flipV="1">
                <a:off x="816" y="3312"/>
                <a:ext cx="816" cy="336"/>
              </a:xfrm>
              <a:prstGeom prst="line">
                <a:avLst/>
              </a:prstGeom>
              <a:noFill/>
              <a:ln w="38100">
                <a:solidFill>
                  <a:schemeClr val="tx1"/>
                </a:solidFill>
                <a:round/>
                <a:headEnd/>
                <a:tailEnd type="triangle" w="med" len="med"/>
              </a:ln>
            </p:spPr>
            <p:txBody>
              <a:bodyPr wrap="none" anchor="ctr"/>
              <a:lstStyle/>
              <a:p>
                <a:endParaRPr lang="en-US"/>
              </a:p>
            </p:txBody>
          </p:sp>
          <p:sp>
            <p:nvSpPr>
              <p:cNvPr id="2083" name="Line 16"/>
              <p:cNvSpPr>
                <a:spLocks noChangeShapeType="1"/>
              </p:cNvSpPr>
              <p:nvPr/>
            </p:nvSpPr>
            <p:spPr bwMode="auto">
              <a:xfrm flipV="1">
                <a:off x="1920" y="2976"/>
                <a:ext cx="48" cy="768"/>
              </a:xfrm>
              <a:prstGeom prst="line">
                <a:avLst/>
              </a:prstGeom>
              <a:noFill/>
              <a:ln w="38100">
                <a:solidFill>
                  <a:schemeClr val="tx1"/>
                </a:solidFill>
                <a:round/>
                <a:headEnd/>
                <a:tailEnd type="triangle" w="med" len="med"/>
              </a:ln>
            </p:spPr>
            <p:txBody>
              <a:bodyPr wrap="none" anchor="ctr"/>
              <a:lstStyle/>
              <a:p>
                <a:endParaRPr lang="en-US"/>
              </a:p>
            </p:txBody>
          </p:sp>
          <p:sp>
            <p:nvSpPr>
              <p:cNvPr id="2084" name="Line 17"/>
              <p:cNvSpPr>
                <a:spLocks noChangeShapeType="1"/>
              </p:cNvSpPr>
              <p:nvPr/>
            </p:nvSpPr>
            <p:spPr bwMode="auto">
              <a:xfrm flipH="1">
                <a:off x="1344" y="2976"/>
                <a:ext cx="576" cy="0"/>
              </a:xfrm>
              <a:prstGeom prst="line">
                <a:avLst/>
              </a:prstGeom>
              <a:noFill/>
              <a:ln w="38100">
                <a:solidFill>
                  <a:schemeClr val="tx1"/>
                </a:solidFill>
                <a:round/>
                <a:headEnd/>
                <a:tailEnd type="triangle" w="med" len="med"/>
              </a:ln>
            </p:spPr>
            <p:txBody>
              <a:bodyPr wrap="none" anchor="ctr"/>
              <a:lstStyle/>
              <a:p>
                <a:endParaRPr lang="en-US"/>
              </a:p>
            </p:txBody>
          </p:sp>
          <p:sp>
            <p:nvSpPr>
              <p:cNvPr id="2085" name="Line 18"/>
              <p:cNvSpPr>
                <a:spLocks noChangeShapeType="1"/>
              </p:cNvSpPr>
              <p:nvPr/>
            </p:nvSpPr>
            <p:spPr bwMode="auto">
              <a:xfrm flipH="1">
                <a:off x="1680" y="3024"/>
                <a:ext cx="192" cy="624"/>
              </a:xfrm>
              <a:prstGeom prst="line">
                <a:avLst/>
              </a:prstGeom>
              <a:noFill/>
              <a:ln w="38100">
                <a:solidFill>
                  <a:schemeClr val="tx1"/>
                </a:solidFill>
                <a:round/>
                <a:headEnd/>
                <a:tailEnd type="triangle" w="med" len="med"/>
              </a:ln>
            </p:spPr>
            <p:txBody>
              <a:bodyPr wrap="none" anchor="ctr"/>
              <a:lstStyle/>
              <a:p>
                <a:endParaRPr lang="en-US"/>
              </a:p>
            </p:txBody>
          </p:sp>
          <p:sp>
            <p:nvSpPr>
              <p:cNvPr id="2086" name="Line 19"/>
              <p:cNvSpPr>
                <a:spLocks noChangeShapeType="1"/>
              </p:cNvSpPr>
              <p:nvPr/>
            </p:nvSpPr>
            <p:spPr bwMode="auto">
              <a:xfrm>
                <a:off x="1344" y="3024"/>
                <a:ext cx="288" cy="576"/>
              </a:xfrm>
              <a:prstGeom prst="line">
                <a:avLst/>
              </a:prstGeom>
              <a:noFill/>
              <a:ln w="38100">
                <a:solidFill>
                  <a:schemeClr val="tx1"/>
                </a:solidFill>
                <a:round/>
                <a:headEnd/>
                <a:tailEnd type="triangle" w="med" len="med"/>
              </a:ln>
            </p:spPr>
            <p:txBody>
              <a:bodyPr wrap="none" anchor="ctr"/>
              <a:lstStyle/>
              <a:p>
                <a:endParaRPr lang="en-US"/>
              </a:p>
            </p:txBody>
          </p:sp>
          <p:sp>
            <p:nvSpPr>
              <p:cNvPr id="2087" name="Line 20"/>
              <p:cNvSpPr>
                <a:spLocks noChangeShapeType="1"/>
              </p:cNvSpPr>
              <p:nvPr/>
            </p:nvSpPr>
            <p:spPr bwMode="auto">
              <a:xfrm flipH="1" flipV="1">
                <a:off x="816" y="3744"/>
                <a:ext cx="1056" cy="0"/>
              </a:xfrm>
              <a:prstGeom prst="line">
                <a:avLst/>
              </a:prstGeom>
              <a:noFill/>
              <a:ln w="38100">
                <a:solidFill>
                  <a:schemeClr val="tx1"/>
                </a:solidFill>
                <a:round/>
                <a:headEnd/>
                <a:tailEnd type="triangle" w="med" len="med"/>
              </a:ln>
            </p:spPr>
            <p:txBody>
              <a:bodyPr wrap="none" anchor="ctr"/>
              <a:lstStyle/>
              <a:p>
                <a:endParaRPr lang="en-US"/>
              </a:p>
            </p:txBody>
          </p:sp>
          <p:sp>
            <p:nvSpPr>
              <p:cNvPr id="2088" name="Line 21"/>
              <p:cNvSpPr>
                <a:spLocks noChangeShapeType="1"/>
              </p:cNvSpPr>
              <p:nvPr/>
            </p:nvSpPr>
            <p:spPr bwMode="auto">
              <a:xfrm flipV="1">
                <a:off x="768" y="3264"/>
                <a:ext cx="0" cy="432"/>
              </a:xfrm>
              <a:prstGeom prst="line">
                <a:avLst/>
              </a:prstGeom>
              <a:noFill/>
              <a:ln w="38100">
                <a:solidFill>
                  <a:schemeClr val="tx1"/>
                </a:solidFill>
                <a:round/>
                <a:headEnd type="triangle" w="med" len="med"/>
                <a:tailEnd/>
              </a:ln>
            </p:spPr>
            <p:txBody>
              <a:bodyPr wrap="none" anchor="ctr"/>
              <a:lstStyle/>
              <a:p>
                <a:endParaRPr lang="en-US"/>
              </a:p>
            </p:txBody>
          </p:sp>
          <p:sp>
            <p:nvSpPr>
              <p:cNvPr id="2089" name="Line 22"/>
              <p:cNvSpPr>
                <a:spLocks noChangeShapeType="1"/>
              </p:cNvSpPr>
              <p:nvPr/>
            </p:nvSpPr>
            <p:spPr bwMode="auto">
              <a:xfrm flipV="1">
                <a:off x="768" y="2880"/>
                <a:ext cx="0" cy="336"/>
              </a:xfrm>
              <a:prstGeom prst="line">
                <a:avLst/>
              </a:prstGeom>
              <a:noFill/>
              <a:ln w="38100">
                <a:solidFill>
                  <a:schemeClr val="tx1"/>
                </a:solidFill>
                <a:round/>
                <a:headEnd/>
                <a:tailEnd type="triangle" w="med" len="med"/>
              </a:ln>
            </p:spPr>
            <p:txBody>
              <a:bodyPr wrap="none" anchor="ctr"/>
              <a:lstStyle/>
              <a:p>
                <a:endParaRPr lang="en-US"/>
              </a:p>
            </p:txBody>
          </p:sp>
          <p:sp>
            <p:nvSpPr>
              <p:cNvPr id="2090" name="Line 23"/>
              <p:cNvSpPr>
                <a:spLocks noChangeShapeType="1"/>
              </p:cNvSpPr>
              <p:nvPr/>
            </p:nvSpPr>
            <p:spPr bwMode="auto">
              <a:xfrm flipH="1">
                <a:off x="480" y="2880"/>
                <a:ext cx="240" cy="336"/>
              </a:xfrm>
              <a:prstGeom prst="line">
                <a:avLst/>
              </a:prstGeom>
              <a:noFill/>
              <a:ln w="38100">
                <a:solidFill>
                  <a:schemeClr val="tx1"/>
                </a:solidFill>
                <a:round/>
                <a:headEnd/>
                <a:tailEnd type="triangle" w="med" len="med"/>
              </a:ln>
            </p:spPr>
            <p:txBody>
              <a:bodyPr wrap="none" anchor="ctr"/>
              <a:lstStyle/>
              <a:p>
                <a:endParaRPr lang="en-US"/>
              </a:p>
            </p:txBody>
          </p:sp>
          <p:sp>
            <p:nvSpPr>
              <p:cNvPr id="2091" name="Line 24"/>
              <p:cNvSpPr>
                <a:spLocks noChangeShapeType="1"/>
              </p:cNvSpPr>
              <p:nvPr/>
            </p:nvSpPr>
            <p:spPr bwMode="auto">
              <a:xfrm>
                <a:off x="480" y="3264"/>
                <a:ext cx="0" cy="432"/>
              </a:xfrm>
              <a:prstGeom prst="line">
                <a:avLst/>
              </a:prstGeom>
              <a:noFill/>
              <a:ln w="38100">
                <a:solidFill>
                  <a:schemeClr val="tx1"/>
                </a:solidFill>
                <a:round/>
                <a:headEnd type="triangle" w="med" len="med"/>
                <a:tailEnd/>
              </a:ln>
            </p:spPr>
            <p:txBody>
              <a:bodyPr wrap="none" anchor="ctr"/>
              <a:lstStyle/>
              <a:p>
                <a:endParaRPr lang="en-US"/>
              </a:p>
            </p:txBody>
          </p:sp>
          <p:sp>
            <p:nvSpPr>
              <p:cNvPr id="2092" name="Line 25"/>
              <p:cNvSpPr>
                <a:spLocks noChangeShapeType="1"/>
              </p:cNvSpPr>
              <p:nvPr/>
            </p:nvSpPr>
            <p:spPr bwMode="auto">
              <a:xfrm>
                <a:off x="528" y="3744"/>
                <a:ext cx="240" cy="0"/>
              </a:xfrm>
              <a:prstGeom prst="line">
                <a:avLst/>
              </a:prstGeom>
              <a:noFill/>
              <a:ln w="38100">
                <a:solidFill>
                  <a:schemeClr val="tx1"/>
                </a:solidFill>
                <a:round/>
                <a:headEnd/>
                <a:tailEnd type="triangle" w="med" len="med"/>
              </a:ln>
            </p:spPr>
            <p:txBody>
              <a:bodyPr wrap="none" anchor="ctr"/>
              <a:lstStyle/>
              <a:p>
                <a:endParaRPr lang="en-US"/>
              </a:p>
            </p:txBody>
          </p:sp>
          <p:sp>
            <p:nvSpPr>
              <p:cNvPr id="2093" name="Line 26"/>
              <p:cNvSpPr>
                <a:spLocks noChangeShapeType="1"/>
              </p:cNvSpPr>
              <p:nvPr/>
            </p:nvSpPr>
            <p:spPr bwMode="auto">
              <a:xfrm flipV="1">
                <a:off x="1968" y="3408"/>
                <a:ext cx="240" cy="336"/>
              </a:xfrm>
              <a:prstGeom prst="line">
                <a:avLst/>
              </a:prstGeom>
              <a:noFill/>
              <a:ln w="38100">
                <a:solidFill>
                  <a:schemeClr val="tx1"/>
                </a:solidFill>
                <a:round/>
                <a:headEnd/>
                <a:tailEnd type="triangle" w="med" len="med"/>
              </a:ln>
            </p:spPr>
            <p:txBody>
              <a:bodyPr wrap="none" anchor="ctr"/>
              <a:lstStyle/>
              <a:p>
                <a:endParaRPr lang="en-US"/>
              </a:p>
            </p:txBody>
          </p:sp>
          <p:sp>
            <p:nvSpPr>
              <p:cNvPr id="2094" name="Line 27"/>
              <p:cNvSpPr>
                <a:spLocks noChangeShapeType="1"/>
              </p:cNvSpPr>
              <p:nvPr/>
            </p:nvSpPr>
            <p:spPr bwMode="auto">
              <a:xfrm flipV="1">
                <a:off x="1920" y="3792"/>
                <a:ext cx="0" cy="336"/>
              </a:xfrm>
              <a:prstGeom prst="line">
                <a:avLst/>
              </a:prstGeom>
              <a:noFill/>
              <a:ln w="76200">
                <a:solidFill>
                  <a:srgbClr val="000080"/>
                </a:solidFill>
                <a:round/>
                <a:headEnd/>
                <a:tailEnd type="triangle" w="med" len="med"/>
              </a:ln>
            </p:spPr>
            <p:txBody>
              <a:bodyPr wrap="none" anchor="ctr"/>
              <a:lstStyle/>
              <a:p>
                <a:endParaRPr lang="en-US"/>
              </a:p>
            </p:txBody>
          </p:sp>
          <p:sp>
            <p:nvSpPr>
              <p:cNvPr id="2095" name="Text Box 28"/>
              <p:cNvSpPr txBox="1">
                <a:spLocks noChangeArrowheads="1"/>
              </p:cNvSpPr>
              <p:nvPr/>
            </p:nvSpPr>
            <p:spPr bwMode="auto">
              <a:xfrm>
                <a:off x="1910" y="3957"/>
                <a:ext cx="591" cy="173"/>
              </a:xfrm>
              <a:prstGeom prst="rect">
                <a:avLst/>
              </a:prstGeom>
              <a:noFill/>
              <a:ln w="9525">
                <a:noFill/>
                <a:miter lim="800000"/>
                <a:headEnd/>
                <a:tailEnd/>
              </a:ln>
            </p:spPr>
            <p:txBody>
              <a:bodyPr wrap="none">
                <a:spAutoFit/>
              </a:bodyPr>
              <a:lstStyle/>
              <a:p>
                <a:r>
                  <a:rPr lang="en-US" sz="1200" noProof="1">
                    <a:solidFill>
                      <a:srgbClr val="000000"/>
                    </a:solidFill>
                  </a:rPr>
                  <a:t>Initial State</a:t>
                </a:r>
                <a:endParaRPr lang="en-US" sz="2800" noProof="1">
                  <a:solidFill>
                    <a:schemeClr val="tx1"/>
                  </a:solidFill>
                </a:endParaRPr>
              </a:p>
            </p:txBody>
          </p:sp>
          <p:graphicFrame>
            <p:nvGraphicFramePr>
              <p:cNvPr id="2051" name="Object 3"/>
              <p:cNvGraphicFramePr>
                <a:graphicFrameLocks noChangeAspect="1"/>
              </p:cNvGraphicFramePr>
              <p:nvPr/>
            </p:nvGraphicFramePr>
            <p:xfrm>
              <a:off x="288" y="2928"/>
              <a:ext cx="201" cy="336"/>
            </p:xfrm>
            <a:graphic>
              <a:graphicData uri="http://schemas.openxmlformats.org/presentationml/2006/ole">
                <mc:AlternateContent xmlns:mc="http://schemas.openxmlformats.org/markup-compatibility/2006">
                  <mc:Choice xmlns:v="urn:schemas-microsoft-com:vml" Requires="v">
                    <p:oleObj spid="_x0000_s1882" name="Clip" r:id="rId6" imgW="2033280" imgH="3390840" progId="">
                      <p:embed/>
                    </p:oleObj>
                  </mc:Choice>
                  <mc:Fallback>
                    <p:oleObj name="Clip" r:id="rId6" imgW="2033280" imgH="339084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 y="2928"/>
                            <a:ext cx="201"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96" name="AutoShape 30"/>
              <p:cNvSpPr>
                <a:spLocks noChangeArrowheads="1"/>
              </p:cNvSpPr>
              <p:nvPr/>
            </p:nvSpPr>
            <p:spPr bwMode="auto">
              <a:xfrm flipV="1">
                <a:off x="96" y="3168"/>
                <a:ext cx="288" cy="576"/>
              </a:xfrm>
              <a:prstGeom prst="curvedRightArrow">
                <a:avLst>
                  <a:gd name="adj1" fmla="val 40000"/>
                  <a:gd name="adj2" fmla="val 80000"/>
                  <a:gd name="adj3" fmla="val 33333"/>
                </a:avLst>
              </a:prstGeom>
              <a:solidFill>
                <a:srgbClr val="FF0000"/>
              </a:solidFill>
              <a:ln w="9525">
                <a:solidFill>
                  <a:srgbClr val="C00000"/>
                </a:solidFill>
                <a:miter lim="800000"/>
                <a:headEnd/>
                <a:tailEnd/>
              </a:ln>
            </p:spPr>
            <p:txBody>
              <a:bodyPr wrap="none" anchor="ctr"/>
              <a:lstStyle/>
              <a:p>
                <a:endParaRPr lang="en-US"/>
              </a:p>
            </p:txBody>
          </p:sp>
        </p:grpSp>
        <p:sp>
          <p:nvSpPr>
            <p:cNvPr id="2060" name="Oval 34"/>
            <p:cNvSpPr>
              <a:spLocks noChangeArrowheads="1"/>
            </p:cNvSpPr>
            <p:nvPr/>
          </p:nvSpPr>
          <p:spPr bwMode="auto">
            <a:xfrm>
              <a:off x="838200" y="3905536"/>
              <a:ext cx="152400" cy="13335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2061" name="Oval 35"/>
            <p:cNvSpPr>
              <a:spLocks noChangeArrowheads="1"/>
            </p:cNvSpPr>
            <p:nvPr/>
          </p:nvSpPr>
          <p:spPr bwMode="auto">
            <a:xfrm>
              <a:off x="1295400" y="3143536"/>
              <a:ext cx="152400" cy="13335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2062" name="Oval 36"/>
            <p:cNvSpPr>
              <a:spLocks noChangeArrowheads="1"/>
            </p:cNvSpPr>
            <p:nvPr/>
          </p:nvSpPr>
          <p:spPr bwMode="auto">
            <a:xfrm>
              <a:off x="1295400" y="3905536"/>
              <a:ext cx="152400" cy="13335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2063" name="Oval 37"/>
            <p:cNvSpPr>
              <a:spLocks noChangeArrowheads="1"/>
            </p:cNvSpPr>
            <p:nvPr/>
          </p:nvSpPr>
          <p:spPr bwMode="auto">
            <a:xfrm>
              <a:off x="2667000" y="3753136"/>
              <a:ext cx="152400" cy="13335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2064" name="Oval 38"/>
            <p:cNvSpPr>
              <a:spLocks noChangeArrowheads="1"/>
            </p:cNvSpPr>
            <p:nvPr/>
          </p:nvSpPr>
          <p:spPr bwMode="auto">
            <a:xfrm>
              <a:off x="3124200" y="3981736"/>
              <a:ext cx="152400" cy="13335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2065" name="Oval 39"/>
            <p:cNvSpPr>
              <a:spLocks noChangeArrowheads="1"/>
            </p:cNvSpPr>
            <p:nvPr/>
          </p:nvSpPr>
          <p:spPr bwMode="auto">
            <a:xfrm>
              <a:off x="3657600" y="3372136"/>
              <a:ext cx="152400" cy="13335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2066" name="Oval 40"/>
            <p:cNvSpPr>
              <a:spLocks noChangeArrowheads="1"/>
            </p:cNvSpPr>
            <p:nvPr/>
          </p:nvSpPr>
          <p:spPr bwMode="auto">
            <a:xfrm>
              <a:off x="3200400" y="2610136"/>
              <a:ext cx="152400" cy="13335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2067" name="Oval 41"/>
            <p:cNvSpPr>
              <a:spLocks noChangeArrowheads="1"/>
            </p:cNvSpPr>
            <p:nvPr/>
          </p:nvSpPr>
          <p:spPr bwMode="auto">
            <a:xfrm>
              <a:off x="2133600" y="2610136"/>
              <a:ext cx="152400" cy="13335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2068" name="Oval 42"/>
            <p:cNvSpPr>
              <a:spLocks noChangeArrowheads="1"/>
            </p:cNvSpPr>
            <p:nvPr/>
          </p:nvSpPr>
          <p:spPr bwMode="auto">
            <a:xfrm>
              <a:off x="1295400" y="2457736"/>
              <a:ext cx="152400" cy="13335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2069" name="Oval 43"/>
            <p:cNvSpPr>
              <a:spLocks noChangeArrowheads="1"/>
            </p:cNvSpPr>
            <p:nvPr/>
          </p:nvSpPr>
          <p:spPr bwMode="auto">
            <a:xfrm>
              <a:off x="838200" y="3143536"/>
              <a:ext cx="152400" cy="133350"/>
            </a:xfrm>
            <a:prstGeom prst="ellipse">
              <a:avLst/>
            </a:prstGeom>
            <a:solidFill>
              <a:schemeClr val="accent1"/>
            </a:solidFill>
            <a:ln w="9525">
              <a:solidFill>
                <a:schemeClr val="tx1"/>
              </a:solidFill>
              <a:miter lim="800000"/>
              <a:headEnd/>
              <a:tailEnd/>
            </a:ln>
          </p:spPr>
          <p:txBody>
            <a:bodyPr wrap="none" anchor="ctr"/>
            <a:lstStyle/>
            <a:p>
              <a:endParaRPr lang="en-US"/>
            </a:p>
          </p:txBody>
        </p:sp>
      </p:grpSp>
      <p:sp>
        <p:nvSpPr>
          <p:cNvPr id="54" name="Rectangle 53"/>
          <p:cNvSpPr/>
          <p:nvPr/>
        </p:nvSpPr>
        <p:spPr>
          <a:xfrm>
            <a:off x="5508008" y="1045192"/>
            <a:ext cx="3254992" cy="1676400"/>
          </a:xfrm>
          <a:prstGeom prst="rect">
            <a:avLst/>
          </a:prstGeom>
          <a:solidFill>
            <a:schemeClr val="tx1">
              <a:lumMod val="50000"/>
              <a:lumOff val="50000"/>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2432015" y="5786735"/>
            <a:ext cx="2597185" cy="461665"/>
          </a:xfrm>
          <a:prstGeom prst="rect">
            <a:avLst/>
          </a:prstGeom>
        </p:spPr>
        <p:txBody>
          <a:bodyPr wrap="none">
            <a:spAutoFit/>
          </a:bodyPr>
          <a:lstStyle/>
          <a:p>
            <a:pPr algn="ctr"/>
            <a:r>
              <a:rPr lang="en-US" sz="2400" b="1" noProof="1" smtClean="0">
                <a:solidFill>
                  <a:srgbClr val="0000FF"/>
                </a:solidFill>
              </a:rPr>
              <a:t>Counterexample</a:t>
            </a:r>
            <a:endParaRPr lang="en-US" sz="2400" noProof="1">
              <a:solidFill>
                <a:srgbClr val="0000FF"/>
              </a:solidFill>
            </a:endParaRPr>
          </a:p>
        </p:txBody>
      </p:sp>
      <p:sp>
        <p:nvSpPr>
          <p:cNvPr id="64" name="Cube 13"/>
          <p:cNvSpPr>
            <a:spLocks noChangeArrowheads="1"/>
          </p:cNvSpPr>
          <p:nvPr/>
        </p:nvSpPr>
        <p:spPr bwMode="auto">
          <a:xfrm>
            <a:off x="3048000" y="3200400"/>
            <a:ext cx="1676400" cy="1371600"/>
          </a:xfrm>
          <a:prstGeom prst="cube">
            <a:avLst>
              <a:gd name="adj" fmla="val 25000"/>
            </a:avLst>
          </a:prstGeom>
          <a:blipFill dpi="0" rotWithShape="1">
            <a:blip r:embed="rId7" cstate="print"/>
            <a:srcRect/>
            <a:tile tx="0" ty="0" sx="100000" sy="100000" flip="none" algn="tl"/>
          </a:blipFill>
          <a:ln w="9525" algn="ctr">
            <a:solidFill>
              <a:schemeClr val="tx1"/>
            </a:solidFill>
            <a:round/>
            <a:headEnd/>
            <a:tailEnd/>
          </a:ln>
        </p:spPr>
        <p:txBody>
          <a:bodyPr tIns="411480"/>
          <a:lstStyle/>
          <a:p>
            <a:pPr algn="ctr">
              <a:buClr>
                <a:srgbClr val="000000"/>
              </a:buClr>
              <a:buSzPct val="100000"/>
              <a:buFont typeface="Times New Roman" pitchFamily="18" charset="0"/>
              <a:buNone/>
            </a:pPr>
            <a:r>
              <a:rPr lang="en-US" sz="2000" dirty="0" smtClean="0">
                <a:solidFill>
                  <a:srgbClr val="FF0000"/>
                </a:solidFill>
                <a:latin typeface="Byington" pitchFamily="2" charset="0"/>
              </a:rPr>
              <a:t>Model Checker</a:t>
            </a:r>
            <a:endParaRPr lang="en-US" sz="2000" dirty="0">
              <a:solidFill>
                <a:srgbClr val="FF0000"/>
              </a:solidFill>
              <a:latin typeface="Byington" pitchFamily="2" charset="0"/>
            </a:endParaRPr>
          </a:p>
        </p:txBody>
      </p:sp>
      <p:grpSp>
        <p:nvGrpSpPr>
          <p:cNvPr id="113" name="Group 112"/>
          <p:cNvGrpSpPr/>
          <p:nvPr/>
        </p:nvGrpSpPr>
        <p:grpSpPr>
          <a:xfrm>
            <a:off x="5410200" y="4800600"/>
            <a:ext cx="3429000" cy="1828800"/>
            <a:chOff x="152400" y="4419600"/>
            <a:chExt cx="4191000" cy="2286000"/>
          </a:xfrm>
        </p:grpSpPr>
        <p:grpSp>
          <p:nvGrpSpPr>
            <p:cNvPr id="114" name="Group 11"/>
            <p:cNvGrpSpPr>
              <a:grpSpLocks/>
            </p:cNvGrpSpPr>
            <p:nvPr/>
          </p:nvGrpSpPr>
          <p:grpSpPr bwMode="auto">
            <a:xfrm>
              <a:off x="152400" y="4419600"/>
              <a:ext cx="4191000" cy="2286000"/>
              <a:chOff x="96" y="2784"/>
              <a:chExt cx="2640" cy="1440"/>
            </a:xfrm>
          </p:grpSpPr>
          <p:sp>
            <p:nvSpPr>
              <p:cNvPr id="125" name="AutoShape 12"/>
              <p:cNvSpPr>
                <a:spLocks noChangeArrowheads="1"/>
              </p:cNvSpPr>
              <p:nvPr/>
            </p:nvSpPr>
            <p:spPr bwMode="auto">
              <a:xfrm>
                <a:off x="96" y="2784"/>
                <a:ext cx="2640" cy="1056"/>
              </a:xfrm>
              <a:prstGeom prst="parallelogram">
                <a:avLst>
                  <a:gd name="adj" fmla="val 46968"/>
                </a:avLst>
              </a:prstGeom>
              <a:solidFill>
                <a:srgbClr val="C0C0C0"/>
              </a:solidFill>
              <a:ln w="9525">
                <a:solidFill>
                  <a:schemeClr val="tx1"/>
                </a:solidFill>
                <a:miter lim="800000"/>
                <a:headEnd/>
                <a:tailEnd/>
              </a:ln>
              <a:effectLst>
                <a:outerShdw dist="45791" dir="2021404" algn="ctr" rotWithShape="0">
                  <a:schemeClr val="bg2"/>
                </a:outerShdw>
              </a:effectLst>
            </p:spPr>
            <p:txBody>
              <a:bodyPr wrap="none" anchor="ctr"/>
              <a:lstStyle/>
              <a:p>
                <a:pPr>
                  <a:defRPr/>
                </a:pPr>
                <a:endParaRPr lang="en-US" sz="2800" noProof="1">
                  <a:solidFill>
                    <a:srgbClr val="000000"/>
                  </a:solidFill>
                </a:endParaRPr>
              </a:p>
            </p:txBody>
          </p:sp>
          <p:sp>
            <p:nvSpPr>
              <p:cNvPr id="126" name="Line 13"/>
              <p:cNvSpPr>
                <a:spLocks noChangeShapeType="1"/>
              </p:cNvSpPr>
              <p:nvPr/>
            </p:nvSpPr>
            <p:spPr bwMode="auto">
              <a:xfrm flipV="1">
                <a:off x="816" y="2976"/>
                <a:ext cx="480" cy="288"/>
              </a:xfrm>
              <a:prstGeom prst="line">
                <a:avLst/>
              </a:prstGeom>
              <a:noFill/>
              <a:ln w="38100">
                <a:solidFill>
                  <a:schemeClr val="tx1"/>
                </a:solidFill>
                <a:round/>
                <a:headEnd/>
                <a:tailEnd type="triangle" w="med" len="med"/>
              </a:ln>
            </p:spPr>
            <p:txBody>
              <a:bodyPr wrap="none" anchor="ctr"/>
              <a:lstStyle/>
              <a:p>
                <a:endParaRPr lang="en-US"/>
              </a:p>
            </p:txBody>
          </p:sp>
          <p:sp>
            <p:nvSpPr>
              <p:cNvPr id="127" name="Line 14"/>
              <p:cNvSpPr>
                <a:spLocks noChangeShapeType="1"/>
              </p:cNvSpPr>
              <p:nvPr/>
            </p:nvSpPr>
            <p:spPr bwMode="auto">
              <a:xfrm>
                <a:off x="2016" y="2976"/>
                <a:ext cx="192" cy="384"/>
              </a:xfrm>
              <a:prstGeom prst="line">
                <a:avLst/>
              </a:prstGeom>
              <a:noFill/>
              <a:ln w="38100">
                <a:solidFill>
                  <a:schemeClr val="tx1"/>
                </a:solidFill>
                <a:round/>
                <a:headEnd/>
                <a:tailEnd type="triangle" w="med" len="med"/>
              </a:ln>
            </p:spPr>
            <p:txBody>
              <a:bodyPr wrap="none" anchor="ctr"/>
              <a:lstStyle/>
              <a:p>
                <a:endParaRPr lang="en-US"/>
              </a:p>
            </p:txBody>
          </p:sp>
          <p:sp>
            <p:nvSpPr>
              <p:cNvPr id="128" name="Line 15"/>
              <p:cNvSpPr>
                <a:spLocks noChangeShapeType="1"/>
              </p:cNvSpPr>
              <p:nvPr/>
            </p:nvSpPr>
            <p:spPr bwMode="auto">
              <a:xfrm flipH="1" flipV="1">
                <a:off x="816" y="3312"/>
                <a:ext cx="816" cy="336"/>
              </a:xfrm>
              <a:prstGeom prst="line">
                <a:avLst/>
              </a:prstGeom>
              <a:noFill/>
              <a:ln w="38100">
                <a:solidFill>
                  <a:srgbClr val="FF0000"/>
                </a:solidFill>
                <a:round/>
                <a:headEnd/>
                <a:tailEnd type="triangle" w="med" len="med"/>
              </a:ln>
            </p:spPr>
            <p:txBody>
              <a:bodyPr wrap="none" anchor="ctr"/>
              <a:lstStyle/>
              <a:p>
                <a:endParaRPr lang="en-US"/>
              </a:p>
            </p:txBody>
          </p:sp>
          <p:sp>
            <p:nvSpPr>
              <p:cNvPr id="129" name="Line 16"/>
              <p:cNvSpPr>
                <a:spLocks noChangeShapeType="1"/>
              </p:cNvSpPr>
              <p:nvPr/>
            </p:nvSpPr>
            <p:spPr bwMode="auto">
              <a:xfrm flipV="1">
                <a:off x="1920" y="2976"/>
                <a:ext cx="48" cy="768"/>
              </a:xfrm>
              <a:prstGeom prst="line">
                <a:avLst/>
              </a:prstGeom>
              <a:noFill/>
              <a:ln w="38100">
                <a:solidFill>
                  <a:srgbClr val="FF0000"/>
                </a:solidFill>
                <a:round/>
                <a:headEnd/>
                <a:tailEnd type="triangle" w="med" len="med"/>
              </a:ln>
            </p:spPr>
            <p:txBody>
              <a:bodyPr wrap="none" anchor="ctr"/>
              <a:lstStyle/>
              <a:p>
                <a:endParaRPr lang="en-US"/>
              </a:p>
            </p:txBody>
          </p:sp>
          <p:sp>
            <p:nvSpPr>
              <p:cNvPr id="130" name="Line 17"/>
              <p:cNvSpPr>
                <a:spLocks noChangeShapeType="1"/>
              </p:cNvSpPr>
              <p:nvPr/>
            </p:nvSpPr>
            <p:spPr bwMode="auto">
              <a:xfrm flipH="1">
                <a:off x="1344" y="2976"/>
                <a:ext cx="576" cy="0"/>
              </a:xfrm>
              <a:prstGeom prst="line">
                <a:avLst/>
              </a:prstGeom>
              <a:noFill/>
              <a:ln w="38100">
                <a:solidFill>
                  <a:schemeClr val="tx1"/>
                </a:solidFill>
                <a:round/>
                <a:headEnd/>
                <a:tailEnd type="triangle" w="med" len="med"/>
              </a:ln>
            </p:spPr>
            <p:txBody>
              <a:bodyPr wrap="none" anchor="ctr"/>
              <a:lstStyle/>
              <a:p>
                <a:endParaRPr lang="en-US"/>
              </a:p>
            </p:txBody>
          </p:sp>
          <p:sp>
            <p:nvSpPr>
              <p:cNvPr id="131" name="Line 18"/>
              <p:cNvSpPr>
                <a:spLocks noChangeShapeType="1"/>
              </p:cNvSpPr>
              <p:nvPr/>
            </p:nvSpPr>
            <p:spPr bwMode="auto">
              <a:xfrm flipH="1">
                <a:off x="1680" y="3024"/>
                <a:ext cx="192" cy="624"/>
              </a:xfrm>
              <a:prstGeom prst="line">
                <a:avLst/>
              </a:prstGeom>
              <a:noFill/>
              <a:ln w="38100">
                <a:solidFill>
                  <a:srgbClr val="FF0000"/>
                </a:solidFill>
                <a:round/>
                <a:headEnd/>
                <a:tailEnd type="triangle" w="med" len="med"/>
              </a:ln>
            </p:spPr>
            <p:txBody>
              <a:bodyPr wrap="none" anchor="ctr"/>
              <a:lstStyle/>
              <a:p>
                <a:endParaRPr lang="en-US"/>
              </a:p>
            </p:txBody>
          </p:sp>
          <p:sp>
            <p:nvSpPr>
              <p:cNvPr id="132" name="Line 19"/>
              <p:cNvSpPr>
                <a:spLocks noChangeShapeType="1"/>
              </p:cNvSpPr>
              <p:nvPr/>
            </p:nvSpPr>
            <p:spPr bwMode="auto">
              <a:xfrm>
                <a:off x="1344" y="3024"/>
                <a:ext cx="288" cy="576"/>
              </a:xfrm>
              <a:prstGeom prst="line">
                <a:avLst/>
              </a:prstGeom>
              <a:noFill/>
              <a:ln w="38100">
                <a:solidFill>
                  <a:schemeClr val="tx1"/>
                </a:solidFill>
                <a:round/>
                <a:headEnd/>
                <a:tailEnd type="triangle" w="med" len="med"/>
              </a:ln>
            </p:spPr>
            <p:txBody>
              <a:bodyPr wrap="none" anchor="ctr"/>
              <a:lstStyle/>
              <a:p>
                <a:endParaRPr lang="en-US"/>
              </a:p>
            </p:txBody>
          </p:sp>
          <p:sp>
            <p:nvSpPr>
              <p:cNvPr id="133" name="Line 20"/>
              <p:cNvSpPr>
                <a:spLocks noChangeShapeType="1"/>
              </p:cNvSpPr>
              <p:nvPr/>
            </p:nvSpPr>
            <p:spPr bwMode="auto">
              <a:xfrm flipH="1" flipV="1">
                <a:off x="816" y="3744"/>
                <a:ext cx="1056" cy="0"/>
              </a:xfrm>
              <a:prstGeom prst="line">
                <a:avLst/>
              </a:prstGeom>
              <a:noFill/>
              <a:ln w="38100">
                <a:solidFill>
                  <a:schemeClr val="tx1"/>
                </a:solidFill>
                <a:round/>
                <a:headEnd/>
                <a:tailEnd type="triangle" w="med" len="med"/>
              </a:ln>
            </p:spPr>
            <p:txBody>
              <a:bodyPr wrap="none" anchor="ctr"/>
              <a:lstStyle/>
              <a:p>
                <a:endParaRPr lang="en-US"/>
              </a:p>
            </p:txBody>
          </p:sp>
          <p:sp>
            <p:nvSpPr>
              <p:cNvPr id="134" name="Line 21"/>
              <p:cNvSpPr>
                <a:spLocks noChangeShapeType="1"/>
              </p:cNvSpPr>
              <p:nvPr/>
            </p:nvSpPr>
            <p:spPr bwMode="auto">
              <a:xfrm flipV="1">
                <a:off x="768" y="3264"/>
                <a:ext cx="0" cy="432"/>
              </a:xfrm>
              <a:prstGeom prst="line">
                <a:avLst/>
              </a:prstGeom>
              <a:noFill/>
              <a:ln w="38100">
                <a:solidFill>
                  <a:schemeClr val="tx1"/>
                </a:solidFill>
                <a:round/>
                <a:headEnd type="triangle" w="med" len="med"/>
                <a:tailEnd/>
              </a:ln>
            </p:spPr>
            <p:txBody>
              <a:bodyPr wrap="none" anchor="ctr"/>
              <a:lstStyle/>
              <a:p>
                <a:endParaRPr lang="en-US"/>
              </a:p>
            </p:txBody>
          </p:sp>
          <p:sp>
            <p:nvSpPr>
              <p:cNvPr id="135" name="Line 22"/>
              <p:cNvSpPr>
                <a:spLocks noChangeShapeType="1"/>
              </p:cNvSpPr>
              <p:nvPr/>
            </p:nvSpPr>
            <p:spPr bwMode="auto">
              <a:xfrm flipV="1">
                <a:off x="768" y="2880"/>
                <a:ext cx="0" cy="336"/>
              </a:xfrm>
              <a:prstGeom prst="line">
                <a:avLst/>
              </a:prstGeom>
              <a:noFill/>
              <a:ln w="38100">
                <a:solidFill>
                  <a:srgbClr val="FF0000"/>
                </a:solidFill>
                <a:round/>
                <a:headEnd/>
                <a:tailEnd type="triangle" w="med" len="med"/>
              </a:ln>
            </p:spPr>
            <p:txBody>
              <a:bodyPr wrap="none" anchor="ctr"/>
              <a:lstStyle/>
              <a:p>
                <a:endParaRPr lang="en-US"/>
              </a:p>
            </p:txBody>
          </p:sp>
          <p:sp>
            <p:nvSpPr>
              <p:cNvPr id="136" name="Line 23"/>
              <p:cNvSpPr>
                <a:spLocks noChangeShapeType="1"/>
              </p:cNvSpPr>
              <p:nvPr/>
            </p:nvSpPr>
            <p:spPr bwMode="auto">
              <a:xfrm flipH="1">
                <a:off x="480" y="2880"/>
                <a:ext cx="240" cy="336"/>
              </a:xfrm>
              <a:prstGeom prst="line">
                <a:avLst/>
              </a:prstGeom>
              <a:noFill/>
              <a:ln w="38100">
                <a:solidFill>
                  <a:srgbClr val="FF0000"/>
                </a:solidFill>
                <a:round/>
                <a:headEnd/>
                <a:tailEnd type="triangle" w="med" len="med"/>
              </a:ln>
            </p:spPr>
            <p:txBody>
              <a:bodyPr wrap="none" anchor="ctr"/>
              <a:lstStyle/>
              <a:p>
                <a:endParaRPr lang="en-US"/>
              </a:p>
            </p:txBody>
          </p:sp>
          <p:sp>
            <p:nvSpPr>
              <p:cNvPr id="137" name="Line 24"/>
              <p:cNvSpPr>
                <a:spLocks noChangeShapeType="1"/>
              </p:cNvSpPr>
              <p:nvPr/>
            </p:nvSpPr>
            <p:spPr bwMode="auto">
              <a:xfrm>
                <a:off x="480" y="3264"/>
                <a:ext cx="0" cy="432"/>
              </a:xfrm>
              <a:prstGeom prst="line">
                <a:avLst/>
              </a:prstGeom>
              <a:noFill/>
              <a:ln w="38100">
                <a:solidFill>
                  <a:schemeClr val="tx1"/>
                </a:solidFill>
                <a:round/>
                <a:headEnd type="triangle" w="med" len="med"/>
                <a:tailEnd/>
              </a:ln>
            </p:spPr>
            <p:txBody>
              <a:bodyPr wrap="none" anchor="ctr"/>
              <a:lstStyle/>
              <a:p>
                <a:endParaRPr lang="en-US"/>
              </a:p>
            </p:txBody>
          </p:sp>
          <p:sp>
            <p:nvSpPr>
              <p:cNvPr id="138" name="Line 25"/>
              <p:cNvSpPr>
                <a:spLocks noChangeShapeType="1"/>
              </p:cNvSpPr>
              <p:nvPr/>
            </p:nvSpPr>
            <p:spPr bwMode="auto">
              <a:xfrm>
                <a:off x="528" y="3744"/>
                <a:ext cx="240" cy="0"/>
              </a:xfrm>
              <a:prstGeom prst="line">
                <a:avLst/>
              </a:prstGeom>
              <a:noFill/>
              <a:ln w="38100">
                <a:solidFill>
                  <a:schemeClr val="tx1"/>
                </a:solidFill>
                <a:round/>
                <a:headEnd/>
                <a:tailEnd type="triangle" w="med" len="med"/>
              </a:ln>
            </p:spPr>
            <p:txBody>
              <a:bodyPr wrap="none" anchor="ctr"/>
              <a:lstStyle/>
              <a:p>
                <a:endParaRPr lang="en-US"/>
              </a:p>
            </p:txBody>
          </p:sp>
          <p:sp>
            <p:nvSpPr>
              <p:cNvPr id="139" name="Line 26"/>
              <p:cNvSpPr>
                <a:spLocks noChangeShapeType="1"/>
              </p:cNvSpPr>
              <p:nvPr/>
            </p:nvSpPr>
            <p:spPr bwMode="auto">
              <a:xfrm flipV="1">
                <a:off x="1968" y="3408"/>
                <a:ext cx="240" cy="336"/>
              </a:xfrm>
              <a:prstGeom prst="line">
                <a:avLst/>
              </a:prstGeom>
              <a:noFill/>
              <a:ln w="38100">
                <a:solidFill>
                  <a:schemeClr val="tx1"/>
                </a:solidFill>
                <a:round/>
                <a:headEnd/>
                <a:tailEnd type="triangle" w="med" len="med"/>
              </a:ln>
            </p:spPr>
            <p:txBody>
              <a:bodyPr wrap="none" anchor="ctr"/>
              <a:lstStyle/>
              <a:p>
                <a:endParaRPr lang="en-US"/>
              </a:p>
            </p:txBody>
          </p:sp>
          <p:sp>
            <p:nvSpPr>
              <p:cNvPr id="140" name="Line 27"/>
              <p:cNvSpPr>
                <a:spLocks noChangeShapeType="1"/>
              </p:cNvSpPr>
              <p:nvPr/>
            </p:nvSpPr>
            <p:spPr bwMode="auto">
              <a:xfrm flipV="1">
                <a:off x="1920" y="3792"/>
                <a:ext cx="0" cy="432"/>
              </a:xfrm>
              <a:prstGeom prst="line">
                <a:avLst/>
              </a:prstGeom>
              <a:noFill/>
              <a:ln w="76200">
                <a:solidFill>
                  <a:srgbClr val="000080"/>
                </a:solidFill>
                <a:round/>
                <a:headEnd/>
                <a:tailEnd type="triangle" w="med" len="med"/>
              </a:ln>
            </p:spPr>
            <p:txBody>
              <a:bodyPr wrap="none" anchor="ctr"/>
              <a:lstStyle/>
              <a:p>
                <a:endParaRPr lang="en-US"/>
              </a:p>
            </p:txBody>
          </p:sp>
          <p:sp>
            <p:nvSpPr>
              <p:cNvPr id="141" name="Text Box 28"/>
              <p:cNvSpPr txBox="1">
                <a:spLocks noChangeArrowheads="1"/>
              </p:cNvSpPr>
              <p:nvPr/>
            </p:nvSpPr>
            <p:spPr bwMode="auto">
              <a:xfrm>
                <a:off x="1910" y="3957"/>
                <a:ext cx="591" cy="173"/>
              </a:xfrm>
              <a:prstGeom prst="rect">
                <a:avLst/>
              </a:prstGeom>
              <a:noFill/>
              <a:ln w="9525">
                <a:noFill/>
                <a:miter lim="800000"/>
                <a:headEnd/>
                <a:tailEnd/>
              </a:ln>
            </p:spPr>
            <p:txBody>
              <a:bodyPr wrap="none">
                <a:spAutoFit/>
              </a:bodyPr>
              <a:lstStyle/>
              <a:p>
                <a:r>
                  <a:rPr lang="en-US" sz="1200" noProof="1">
                    <a:solidFill>
                      <a:srgbClr val="000000"/>
                    </a:solidFill>
                  </a:rPr>
                  <a:t>Initial State</a:t>
                </a:r>
                <a:endParaRPr lang="en-US" sz="2800" noProof="1">
                  <a:solidFill>
                    <a:schemeClr val="tx1"/>
                  </a:solidFill>
                </a:endParaRPr>
              </a:p>
            </p:txBody>
          </p:sp>
          <p:graphicFrame>
            <p:nvGraphicFramePr>
              <p:cNvPr id="142" name="Object 3"/>
              <p:cNvGraphicFramePr>
                <a:graphicFrameLocks noChangeAspect="1"/>
              </p:cNvGraphicFramePr>
              <p:nvPr/>
            </p:nvGraphicFramePr>
            <p:xfrm>
              <a:off x="288" y="2928"/>
              <a:ext cx="201" cy="336"/>
            </p:xfrm>
            <a:graphic>
              <a:graphicData uri="http://schemas.openxmlformats.org/presentationml/2006/ole">
                <mc:AlternateContent xmlns:mc="http://schemas.openxmlformats.org/markup-compatibility/2006">
                  <mc:Choice xmlns:v="urn:schemas-microsoft-com:vml" Requires="v">
                    <p:oleObj spid="_x0000_s1883" name="Clip" r:id="rId8" imgW="2033280" imgH="3390840" progId="">
                      <p:embed/>
                    </p:oleObj>
                  </mc:Choice>
                  <mc:Fallback>
                    <p:oleObj name="Clip" r:id="rId8" imgW="2033280" imgH="3390840" progId="">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 y="2928"/>
                            <a:ext cx="201"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 name="AutoShape 30"/>
              <p:cNvSpPr>
                <a:spLocks noChangeArrowheads="1"/>
              </p:cNvSpPr>
              <p:nvPr/>
            </p:nvSpPr>
            <p:spPr bwMode="auto">
              <a:xfrm flipV="1">
                <a:off x="96" y="3168"/>
                <a:ext cx="288" cy="576"/>
              </a:xfrm>
              <a:prstGeom prst="curvedRightArrow">
                <a:avLst>
                  <a:gd name="adj1" fmla="val 40000"/>
                  <a:gd name="adj2" fmla="val 80000"/>
                  <a:gd name="adj3" fmla="val 33333"/>
                </a:avLst>
              </a:prstGeom>
              <a:solidFill>
                <a:srgbClr val="FF0000"/>
              </a:solidFill>
              <a:ln w="9525">
                <a:solidFill>
                  <a:schemeClr val="tx1"/>
                </a:solidFill>
                <a:miter lim="800000"/>
                <a:headEnd/>
                <a:tailEnd/>
              </a:ln>
            </p:spPr>
            <p:txBody>
              <a:bodyPr wrap="none" anchor="ctr"/>
              <a:lstStyle/>
              <a:p>
                <a:endParaRPr lang="en-US"/>
              </a:p>
            </p:txBody>
          </p:sp>
        </p:grpSp>
        <p:sp>
          <p:nvSpPr>
            <p:cNvPr id="115" name="Oval 33"/>
            <p:cNvSpPr>
              <a:spLocks noChangeArrowheads="1"/>
            </p:cNvSpPr>
            <p:nvPr/>
          </p:nvSpPr>
          <p:spPr bwMode="auto">
            <a:xfrm>
              <a:off x="685800" y="5867400"/>
              <a:ext cx="152400" cy="13335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116" name="Oval 34"/>
            <p:cNvSpPr>
              <a:spLocks noChangeArrowheads="1"/>
            </p:cNvSpPr>
            <p:nvPr/>
          </p:nvSpPr>
          <p:spPr bwMode="auto">
            <a:xfrm>
              <a:off x="1143000" y="5105400"/>
              <a:ext cx="152400" cy="13335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117" name="Oval 35"/>
            <p:cNvSpPr>
              <a:spLocks noChangeArrowheads="1"/>
            </p:cNvSpPr>
            <p:nvPr/>
          </p:nvSpPr>
          <p:spPr bwMode="auto">
            <a:xfrm>
              <a:off x="1143000" y="5867400"/>
              <a:ext cx="152400" cy="13335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118" name="Oval 36"/>
            <p:cNvSpPr>
              <a:spLocks noChangeArrowheads="1"/>
            </p:cNvSpPr>
            <p:nvPr/>
          </p:nvSpPr>
          <p:spPr bwMode="auto">
            <a:xfrm>
              <a:off x="2514600" y="5715000"/>
              <a:ext cx="152400" cy="13335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119" name="Oval 37"/>
            <p:cNvSpPr>
              <a:spLocks noChangeArrowheads="1"/>
            </p:cNvSpPr>
            <p:nvPr/>
          </p:nvSpPr>
          <p:spPr bwMode="auto">
            <a:xfrm>
              <a:off x="2971800" y="5943600"/>
              <a:ext cx="152400" cy="13335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120" name="Oval 38"/>
            <p:cNvSpPr>
              <a:spLocks noChangeArrowheads="1"/>
            </p:cNvSpPr>
            <p:nvPr/>
          </p:nvSpPr>
          <p:spPr bwMode="auto">
            <a:xfrm>
              <a:off x="3505200" y="5334000"/>
              <a:ext cx="152400" cy="13335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121" name="Oval 39"/>
            <p:cNvSpPr>
              <a:spLocks noChangeArrowheads="1"/>
            </p:cNvSpPr>
            <p:nvPr/>
          </p:nvSpPr>
          <p:spPr bwMode="auto">
            <a:xfrm>
              <a:off x="3048000" y="4572000"/>
              <a:ext cx="152400" cy="13335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122" name="Oval 40"/>
            <p:cNvSpPr>
              <a:spLocks noChangeArrowheads="1"/>
            </p:cNvSpPr>
            <p:nvPr/>
          </p:nvSpPr>
          <p:spPr bwMode="auto">
            <a:xfrm>
              <a:off x="1981200" y="4572000"/>
              <a:ext cx="152400" cy="13335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123" name="Oval 41"/>
            <p:cNvSpPr>
              <a:spLocks noChangeArrowheads="1"/>
            </p:cNvSpPr>
            <p:nvPr/>
          </p:nvSpPr>
          <p:spPr bwMode="auto">
            <a:xfrm>
              <a:off x="1143000" y="4419600"/>
              <a:ext cx="152400" cy="13335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124" name="Oval 42"/>
            <p:cNvSpPr>
              <a:spLocks noChangeArrowheads="1"/>
            </p:cNvSpPr>
            <p:nvPr/>
          </p:nvSpPr>
          <p:spPr bwMode="auto">
            <a:xfrm>
              <a:off x="685800" y="5105400"/>
              <a:ext cx="152400" cy="133350"/>
            </a:xfrm>
            <a:prstGeom prst="ellipse">
              <a:avLst/>
            </a:prstGeom>
            <a:solidFill>
              <a:schemeClr val="accent1"/>
            </a:solidFill>
            <a:ln w="9525">
              <a:solidFill>
                <a:schemeClr val="tx1"/>
              </a:solidFill>
              <a:miter lim="800000"/>
              <a:headEnd/>
              <a:tailEnd/>
            </a:ln>
          </p:spPr>
          <p:txBody>
            <a:bodyPr wrap="none" anchor="ctr"/>
            <a:lstStyle/>
            <a:p>
              <a:endParaRPr lang="en-US"/>
            </a:p>
          </p:txBody>
        </p:sp>
      </p:grpSp>
      <p:grpSp>
        <p:nvGrpSpPr>
          <p:cNvPr id="145" name="Group 7"/>
          <p:cNvGrpSpPr>
            <a:grpSpLocks/>
          </p:cNvGrpSpPr>
          <p:nvPr/>
        </p:nvGrpSpPr>
        <p:grpSpPr bwMode="auto">
          <a:xfrm>
            <a:off x="3429000" y="4670104"/>
            <a:ext cx="457200" cy="1044896"/>
            <a:chOff x="4416" y="2362"/>
            <a:chExt cx="288" cy="1129"/>
          </a:xfrm>
        </p:grpSpPr>
        <p:sp>
          <p:nvSpPr>
            <p:cNvPr id="146" name="AutoShape 8"/>
            <p:cNvSpPr>
              <a:spLocks noChangeArrowheads="1"/>
            </p:cNvSpPr>
            <p:nvPr/>
          </p:nvSpPr>
          <p:spPr bwMode="auto">
            <a:xfrm rot="5400000">
              <a:off x="4200" y="2578"/>
              <a:ext cx="720" cy="288"/>
            </a:xfrm>
            <a:prstGeom prst="notchedRightArrow">
              <a:avLst>
                <a:gd name="adj1" fmla="val 50000"/>
                <a:gd name="adj2" fmla="val 62500"/>
              </a:avLst>
            </a:prstGeom>
            <a:solidFill>
              <a:srgbClr val="FF0000"/>
            </a:solidFill>
            <a:ln w="9525">
              <a:solidFill>
                <a:schemeClr val="tx1"/>
              </a:solidFill>
              <a:miter lim="800000"/>
              <a:headEnd/>
              <a:tailEnd/>
            </a:ln>
          </p:spPr>
          <p:txBody>
            <a:bodyPr wrap="none" anchor="ctr"/>
            <a:lstStyle/>
            <a:p>
              <a:endParaRPr lang="en-US"/>
            </a:p>
          </p:txBody>
        </p:sp>
        <p:sp>
          <p:nvSpPr>
            <p:cNvPr id="147" name="Text Box 9"/>
            <p:cNvSpPr txBox="1">
              <a:spLocks noChangeArrowheads="1"/>
            </p:cNvSpPr>
            <p:nvPr/>
          </p:nvSpPr>
          <p:spPr bwMode="auto">
            <a:xfrm>
              <a:off x="4583" y="3024"/>
              <a:ext cx="116" cy="467"/>
            </a:xfrm>
            <a:prstGeom prst="rect">
              <a:avLst/>
            </a:prstGeom>
            <a:noFill/>
            <a:ln w="9525">
              <a:noFill/>
              <a:miter lim="800000"/>
              <a:headEnd/>
              <a:tailEnd/>
            </a:ln>
          </p:spPr>
          <p:txBody>
            <a:bodyPr wrap="none">
              <a:spAutoFit/>
            </a:bodyPr>
            <a:lstStyle/>
            <a:p>
              <a:endParaRPr lang="en-US" sz="2800" noProof="1">
                <a:solidFill>
                  <a:schemeClr val="tx1"/>
                </a:solidFill>
              </a:endParaRPr>
            </a:p>
          </p:txBody>
        </p:sp>
      </p:grpSp>
      <p:sp>
        <p:nvSpPr>
          <p:cNvPr id="151" name="Bent-Up Arrow 150"/>
          <p:cNvSpPr/>
          <p:nvPr/>
        </p:nvSpPr>
        <p:spPr>
          <a:xfrm rot="5400000">
            <a:off x="1485900" y="2857500"/>
            <a:ext cx="1524000" cy="1295400"/>
          </a:xfrm>
          <a:prstGeom prst="bentUpArrow">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Bent Arrow 151"/>
          <p:cNvSpPr/>
          <p:nvPr/>
        </p:nvSpPr>
        <p:spPr>
          <a:xfrm rot="10800000">
            <a:off x="4724400" y="2743200"/>
            <a:ext cx="1752600" cy="990599"/>
          </a:xfrm>
          <a:prstGeom prst="bentArrow">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6" name="Curved Up Arrow 75"/>
          <p:cNvSpPr/>
          <p:nvPr/>
        </p:nvSpPr>
        <p:spPr>
          <a:xfrm>
            <a:off x="3810000" y="6172200"/>
            <a:ext cx="2057400" cy="457200"/>
          </a:xfrm>
          <a:prstGeom prst="curvedUp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Rectangle 76"/>
          <p:cNvSpPr/>
          <p:nvPr/>
        </p:nvSpPr>
        <p:spPr>
          <a:xfrm>
            <a:off x="2709219" y="5334000"/>
            <a:ext cx="2167581" cy="461665"/>
          </a:xfrm>
          <a:prstGeom prst="rect">
            <a:avLst/>
          </a:prstGeom>
        </p:spPr>
        <p:txBody>
          <a:bodyPr wrap="none">
            <a:spAutoFit/>
          </a:bodyPr>
          <a:lstStyle/>
          <a:p>
            <a:pPr lvl="0" algn="ctr"/>
            <a:r>
              <a:rPr lang="en-US" sz="2400" b="1" noProof="1" smtClean="0">
                <a:solidFill>
                  <a:srgbClr val="FF0000"/>
                </a:solidFill>
              </a:rPr>
              <a:t>Not Satisfied!</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blinds(horizontal)">
                                      <p:cBhvr>
                                        <p:cTn id="7" dur="500"/>
                                        <p:tgtEl>
                                          <p:spTgt spid="1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blinds(horizontal)">
                                      <p:cBhvr>
                                        <p:cTn id="10" dur="500"/>
                                        <p:tgtEl>
                                          <p:spTgt spid="7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blinds(horizontal)">
                                      <p:cBhvr>
                                        <p:cTn id="1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7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body" idx="1"/>
          </p:nvPr>
        </p:nvSpPr>
        <p:spPr>
          <a:xfrm>
            <a:off x="457200" y="1066800"/>
            <a:ext cx="8153401" cy="1905000"/>
          </a:xfrm>
        </p:spPr>
        <p:txBody>
          <a:bodyPr/>
          <a:lstStyle/>
          <a:p>
            <a:pPr>
              <a:buNone/>
              <a:defRPr/>
            </a:pPr>
            <a:r>
              <a:rPr lang="en-US" sz="2200" b="1" dirty="0">
                <a:solidFill>
                  <a:srgbClr val="0000FF"/>
                </a:solidFill>
              </a:rPr>
              <a:t>Linear Time </a:t>
            </a:r>
            <a:r>
              <a:rPr lang="en-US" sz="2200" b="1" dirty="0">
                <a:solidFill>
                  <a:srgbClr val="000000"/>
                </a:solidFill>
              </a:rPr>
              <a:t>Logic operators: </a:t>
            </a:r>
            <a:r>
              <a:rPr lang="en-US" sz="2200" b="1" dirty="0">
                <a:solidFill>
                  <a:srgbClr val="0000FF"/>
                </a:solidFill>
              </a:rPr>
              <a:t>X, F, G, U </a:t>
            </a:r>
            <a:r>
              <a:rPr lang="en-US" sz="2200" b="1" dirty="0">
                <a:solidFill>
                  <a:srgbClr val="000000"/>
                </a:solidFill>
              </a:rPr>
              <a:t>…</a:t>
            </a:r>
          </a:p>
          <a:p>
            <a:pPr>
              <a:buFont typeface="Wingdings" pitchFamily="2" charset="2"/>
              <a:buNone/>
              <a:defRPr/>
            </a:pPr>
            <a:endParaRPr lang="en-US" sz="1200" dirty="0" smtClean="0"/>
          </a:p>
          <a:p>
            <a:pPr>
              <a:buFont typeface="Wingdings" pitchFamily="2" charset="2"/>
              <a:buNone/>
              <a:defRPr/>
            </a:pPr>
            <a:r>
              <a:rPr lang="en-US" sz="2200" dirty="0" smtClean="0"/>
              <a:t>Atomic </a:t>
            </a:r>
            <a:r>
              <a:rPr lang="en-US" sz="2200" dirty="0"/>
              <a:t>Propositions; </a:t>
            </a:r>
            <a:endParaRPr lang="en-US" sz="2200" dirty="0" smtClean="0"/>
          </a:p>
          <a:p>
            <a:pPr>
              <a:buFont typeface="Wingdings" pitchFamily="2" charset="2"/>
              <a:buNone/>
              <a:defRPr/>
            </a:pPr>
            <a:r>
              <a:rPr lang="en-US" sz="2200" dirty="0" smtClean="0"/>
              <a:t>Boolean </a:t>
            </a:r>
            <a:r>
              <a:rPr lang="en-US" sz="2200" dirty="0"/>
              <a:t>Operations </a:t>
            </a:r>
            <a:r>
              <a:rPr lang="en-US" sz="2200" dirty="0" smtClean="0"/>
              <a:t>( </a:t>
            </a:r>
            <a:r>
              <a:rPr lang="en-US" sz="2200" dirty="0" smtClean="0">
                <a:solidFill>
                  <a:srgbClr val="0000FF"/>
                </a:solidFill>
              </a:rPr>
              <a:t>Not ¬</a:t>
            </a:r>
            <a:r>
              <a:rPr lang="en-US" sz="2200" dirty="0">
                <a:solidFill>
                  <a:srgbClr val="0000FF"/>
                </a:solidFill>
              </a:rPr>
              <a:t>(!), </a:t>
            </a:r>
            <a:r>
              <a:rPr lang="en-US" sz="2200" dirty="0" smtClean="0">
                <a:solidFill>
                  <a:srgbClr val="0000FF"/>
                </a:solidFill>
              </a:rPr>
              <a:t>And ˄</a:t>
            </a:r>
            <a:r>
              <a:rPr lang="en-US" sz="2200" dirty="0">
                <a:solidFill>
                  <a:srgbClr val="0000FF"/>
                </a:solidFill>
              </a:rPr>
              <a:t>(&amp;), </a:t>
            </a:r>
            <a:r>
              <a:rPr lang="en-US" sz="2200" dirty="0" smtClean="0">
                <a:solidFill>
                  <a:srgbClr val="0000FF"/>
                </a:solidFill>
              </a:rPr>
              <a:t>Or ˅</a:t>
            </a:r>
            <a:r>
              <a:rPr lang="en-US" sz="2200" dirty="0">
                <a:solidFill>
                  <a:srgbClr val="0000FF"/>
                </a:solidFill>
              </a:rPr>
              <a:t>(|</a:t>
            </a:r>
            <a:r>
              <a:rPr lang="en-US" sz="2200" dirty="0" smtClean="0">
                <a:solidFill>
                  <a:srgbClr val="0000FF"/>
                </a:solidFill>
              </a:rPr>
              <a:t>) </a:t>
            </a:r>
            <a:r>
              <a:rPr lang="en-US" sz="2200" dirty="0" smtClean="0"/>
              <a:t>)</a:t>
            </a:r>
            <a:endParaRPr lang="en-US" sz="2200" dirty="0"/>
          </a:p>
          <a:p>
            <a:pPr>
              <a:buFont typeface="Wingdings" pitchFamily="2" charset="2"/>
              <a:buNone/>
              <a:defRPr/>
            </a:pPr>
            <a:r>
              <a:rPr lang="en-US" sz="2200" b="1" i="1" dirty="0"/>
              <a:t>For example</a:t>
            </a:r>
            <a:r>
              <a:rPr lang="en-US" sz="2200" dirty="0"/>
              <a:t>, </a:t>
            </a:r>
            <a:r>
              <a:rPr lang="en-US" sz="2200" dirty="0">
                <a:solidFill>
                  <a:srgbClr val="FF0000"/>
                </a:solidFill>
                <a:effectLst>
                  <a:outerShdw blurRad="38100" dist="38100" dir="2700000" algn="tl">
                    <a:srgbClr val="C0C0C0"/>
                  </a:outerShdw>
                </a:effectLst>
              </a:rPr>
              <a:t>a </a:t>
            </a:r>
            <a:r>
              <a:rPr lang="en-US" sz="2200" dirty="0"/>
              <a:t>= (p1 &gt; p2) ˄ </a:t>
            </a:r>
            <a:r>
              <a:rPr lang="en-US" sz="2200" dirty="0" smtClean="0"/>
              <a:t>!(</a:t>
            </a:r>
            <a:r>
              <a:rPr lang="en-US" sz="2200" dirty="0"/>
              <a:t>p3 &gt; p4</a:t>
            </a:r>
            <a:r>
              <a:rPr lang="en-US" sz="2200" dirty="0" smtClean="0"/>
              <a:t>)</a:t>
            </a:r>
          </a:p>
          <a:p>
            <a:pPr>
              <a:buFont typeface="Wingdings" pitchFamily="2" charset="2"/>
              <a:buNone/>
              <a:defRPr/>
            </a:pPr>
            <a:endParaRPr lang="en-US" sz="2200" dirty="0" smtClean="0">
              <a:solidFill>
                <a:srgbClr val="FF0000"/>
              </a:solidFill>
              <a:effectLst>
                <a:outerShdw blurRad="38100" dist="38100" dir="2700000" algn="tl">
                  <a:srgbClr val="C0C0C0"/>
                </a:outerShdw>
              </a:effectLst>
            </a:endParaRPr>
          </a:p>
          <a:p>
            <a:pPr>
              <a:buFont typeface="Wingdings" pitchFamily="2" charset="2"/>
              <a:buNone/>
              <a:defRPr/>
            </a:pPr>
            <a:endParaRPr lang="en-US" sz="2200" dirty="0" smtClean="0">
              <a:solidFill>
                <a:srgbClr val="FF0000"/>
              </a:solidFill>
              <a:effectLst>
                <a:outerShdw blurRad="38100" dist="38100" dir="2700000" algn="tl">
                  <a:srgbClr val="C0C0C0"/>
                </a:outerShdw>
              </a:effectLst>
            </a:endParaRPr>
          </a:p>
          <a:p>
            <a:pPr>
              <a:buFont typeface="Wingdings" pitchFamily="2" charset="2"/>
              <a:buNone/>
              <a:defRPr/>
            </a:pPr>
            <a:r>
              <a:rPr lang="en-US" sz="2200" dirty="0" smtClean="0">
                <a:solidFill>
                  <a:srgbClr val="FF0000"/>
                </a:solidFill>
                <a:effectLst>
                  <a:outerShdw blurRad="38100" dist="38100" dir="2700000" algn="tl">
                    <a:srgbClr val="C0C0C0"/>
                  </a:outerShdw>
                </a:effectLst>
              </a:rPr>
              <a:t>	</a:t>
            </a:r>
            <a:r>
              <a:rPr lang="en-US" sz="2200" dirty="0" smtClean="0">
                <a:solidFill>
                  <a:schemeClr val="accent1"/>
                </a:solidFill>
                <a:effectLst>
                  <a:outerShdw blurRad="38100" dist="38100" dir="2700000" algn="tl">
                    <a:srgbClr val="C0C0C0"/>
                  </a:outerShdw>
                </a:effectLst>
              </a:rPr>
              <a:t/>
            </a:r>
            <a:br>
              <a:rPr lang="en-US" sz="2200" dirty="0" smtClean="0">
                <a:solidFill>
                  <a:schemeClr val="accent1"/>
                </a:solidFill>
                <a:effectLst>
                  <a:outerShdw blurRad="38100" dist="38100" dir="2700000" algn="tl">
                    <a:srgbClr val="C0C0C0"/>
                  </a:outerShdw>
                </a:effectLst>
              </a:rPr>
            </a:br>
            <a:endParaRPr lang="en-US" sz="2200" dirty="0" smtClean="0">
              <a:solidFill>
                <a:schemeClr val="tx1"/>
              </a:solidFill>
            </a:endParaRPr>
          </a:p>
        </p:txBody>
      </p:sp>
      <p:sp>
        <p:nvSpPr>
          <p:cNvPr id="26627" name="Rectangle 3"/>
          <p:cNvSpPr>
            <a:spLocks noGrp="1" noChangeArrowheads="1"/>
          </p:cNvSpPr>
          <p:nvPr>
            <p:ph type="title"/>
          </p:nvPr>
        </p:nvSpPr>
        <p:spPr>
          <a:xfrm>
            <a:off x="457200" y="76200"/>
            <a:ext cx="8229600" cy="990600"/>
          </a:xfrm>
        </p:spPr>
        <p:txBody>
          <a:bodyPr/>
          <a:lstStyle/>
          <a:p>
            <a:r>
              <a:rPr lang="en-US" dirty="0" smtClean="0"/>
              <a:t>LTL - Linear Temporal Logic</a:t>
            </a:r>
          </a:p>
        </p:txBody>
      </p:sp>
      <p:sp>
        <p:nvSpPr>
          <p:cNvPr id="26628" name="Oval 4"/>
          <p:cNvSpPr>
            <a:spLocks noChangeArrowheads="1"/>
          </p:cNvSpPr>
          <p:nvPr/>
        </p:nvSpPr>
        <p:spPr bwMode="auto">
          <a:xfrm>
            <a:off x="990600" y="3886200"/>
            <a:ext cx="685800" cy="609600"/>
          </a:xfrm>
          <a:prstGeom prst="ellipse">
            <a:avLst/>
          </a:prstGeom>
          <a:solidFill>
            <a:srgbClr val="FFFF66"/>
          </a:solidFill>
          <a:ln w="9525">
            <a:noFill/>
            <a:miter lim="800000"/>
            <a:headEnd/>
            <a:tailEnd/>
          </a:ln>
        </p:spPr>
        <p:txBody>
          <a:bodyPr wrap="none" anchor="ctr"/>
          <a:lstStyle/>
          <a:p>
            <a:r>
              <a:rPr lang="en-US">
                <a:solidFill>
                  <a:srgbClr val="FF3300"/>
                </a:solidFill>
              </a:rPr>
              <a:t>a</a:t>
            </a:r>
          </a:p>
        </p:txBody>
      </p:sp>
      <p:sp>
        <p:nvSpPr>
          <p:cNvPr id="26629" name="Oval 5"/>
          <p:cNvSpPr>
            <a:spLocks noChangeArrowheads="1"/>
          </p:cNvSpPr>
          <p:nvPr/>
        </p:nvSpPr>
        <p:spPr bwMode="auto">
          <a:xfrm>
            <a:off x="2019300" y="3886200"/>
            <a:ext cx="685800" cy="609600"/>
          </a:xfrm>
          <a:prstGeom prst="ellipse">
            <a:avLst/>
          </a:prstGeom>
          <a:solidFill>
            <a:srgbClr val="FFFF66"/>
          </a:solidFill>
          <a:ln w="9525">
            <a:noFill/>
            <a:miter lim="800000"/>
            <a:headEnd/>
            <a:tailEnd/>
          </a:ln>
        </p:spPr>
        <p:txBody>
          <a:bodyPr wrap="none" anchor="ctr"/>
          <a:lstStyle/>
          <a:p>
            <a:endParaRPr lang="en-US">
              <a:solidFill>
                <a:srgbClr val="FF3300"/>
              </a:solidFill>
            </a:endParaRPr>
          </a:p>
        </p:txBody>
      </p:sp>
      <p:sp>
        <p:nvSpPr>
          <p:cNvPr id="26630" name="Oval 6"/>
          <p:cNvSpPr>
            <a:spLocks noChangeArrowheads="1"/>
          </p:cNvSpPr>
          <p:nvPr/>
        </p:nvSpPr>
        <p:spPr bwMode="auto">
          <a:xfrm>
            <a:off x="3048000" y="3886200"/>
            <a:ext cx="685800" cy="609600"/>
          </a:xfrm>
          <a:prstGeom prst="ellipse">
            <a:avLst/>
          </a:prstGeom>
          <a:solidFill>
            <a:srgbClr val="FFFF66"/>
          </a:solidFill>
          <a:ln w="9525">
            <a:noFill/>
            <a:miter lim="800000"/>
            <a:headEnd/>
            <a:tailEnd/>
          </a:ln>
        </p:spPr>
        <p:txBody>
          <a:bodyPr wrap="none" anchor="ctr"/>
          <a:lstStyle/>
          <a:p>
            <a:endParaRPr lang="en-US">
              <a:solidFill>
                <a:srgbClr val="FF3300"/>
              </a:solidFill>
            </a:endParaRPr>
          </a:p>
        </p:txBody>
      </p:sp>
      <p:sp>
        <p:nvSpPr>
          <p:cNvPr id="26631" name="Oval 7"/>
          <p:cNvSpPr>
            <a:spLocks noChangeArrowheads="1"/>
          </p:cNvSpPr>
          <p:nvPr/>
        </p:nvSpPr>
        <p:spPr bwMode="auto">
          <a:xfrm>
            <a:off x="4076700" y="3886200"/>
            <a:ext cx="685800" cy="609600"/>
          </a:xfrm>
          <a:prstGeom prst="ellipse">
            <a:avLst/>
          </a:prstGeom>
          <a:solidFill>
            <a:srgbClr val="FFFF66"/>
          </a:solidFill>
          <a:ln w="9525">
            <a:noFill/>
            <a:miter lim="800000"/>
            <a:headEnd/>
            <a:tailEnd/>
          </a:ln>
        </p:spPr>
        <p:txBody>
          <a:bodyPr wrap="none" anchor="ctr"/>
          <a:lstStyle/>
          <a:p>
            <a:endParaRPr lang="en-US">
              <a:solidFill>
                <a:srgbClr val="FF3300"/>
              </a:solidFill>
            </a:endParaRPr>
          </a:p>
        </p:txBody>
      </p:sp>
      <p:sp>
        <p:nvSpPr>
          <p:cNvPr id="26632" name="Oval 8"/>
          <p:cNvSpPr>
            <a:spLocks noChangeArrowheads="1"/>
          </p:cNvSpPr>
          <p:nvPr/>
        </p:nvSpPr>
        <p:spPr bwMode="auto">
          <a:xfrm>
            <a:off x="5105400" y="3886200"/>
            <a:ext cx="685800" cy="609600"/>
          </a:xfrm>
          <a:prstGeom prst="ellipse">
            <a:avLst/>
          </a:prstGeom>
          <a:solidFill>
            <a:srgbClr val="FFFF66"/>
          </a:solidFill>
          <a:ln w="9525">
            <a:noFill/>
            <a:miter lim="800000"/>
            <a:headEnd/>
            <a:tailEnd/>
          </a:ln>
        </p:spPr>
        <p:txBody>
          <a:bodyPr wrap="none" anchor="ctr"/>
          <a:lstStyle/>
          <a:p>
            <a:endParaRPr lang="en-US">
              <a:solidFill>
                <a:srgbClr val="FF3300"/>
              </a:solidFill>
            </a:endParaRPr>
          </a:p>
        </p:txBody>
      </p:sp>
      <p:cxnSp>
        <p:nvCxnSpPr>
          <p:cNvPr id="26633" name="AutoShape 9"/>
          <p:cNvCxnSpPr>
            <a:cxnSpLocks noChangeShapeType="1"/>
            <a:stCxn id="26628" idx="6"/>
            <a:endCxn id="26629" idx="2"/>
          </p:cNvCxnSpPr>
          <p:nvPr/>
        </p:nvCxnSpPr>
        <p:spPr bwMode="auto">
          <a:xfrm>
            <a:off x="1676400" y="4191000"/>
            <a:ext cx="342900" cy="0"/>
          </a:xfrm>
          <a:prstGeom prst="straightConnector1">
            <a:avLst/>
          </a:prstGeom>
          <a:noFill/>
          <a:ln w="9525">
            <a:solidFill>
              <a:schemeClr val="bg2"/>
            </a:solidFill>
            <a:miter lim="800000"/>
            <a:headEnd/>
            <a:tailEnd type="triangle" w="med" len="med"/>
          </a:ln>
        </p:spPr>
      </p:cxnSp>
      <p:cxnSp>
        <p:nvCxnSpPr>
          <p:cNvPr id="26634" name="AutoShape 10"/>
          <p:cNvCxnSpPr>
            <a:cxnSpLocks noChangeShapeType="1"/>
            <a:stCxn id="26629" idx="6"/>
            <a:endCxn id="26630" idx="2"/>
          </p:cNvCxnSpPr>
          <p:nvPr/>
        </p:nvCxnSpPr>
        <p:spPr bwMode="auto">
          <a:xfrm>
            <a:off x="2705100" y="4191000"/>
            <a:ext cx="342900" cy="0"/>
          </a:xfrm>
          <a:prstGeom prst="straightConnector1">
            <a:avLst/>
          </a:prstGeom>
          <a:noFill/>
          <a:ln w="9525">
            <a:solidFill>
              <a:schemeClr val="bg2"/>
            </a:solidFill>
            <a:miter lim="800000"/>
            <a:headEnd/>
            <a:tailEnd type="triangle" w="med" len="med"/>
          </a:ln>
        </p:spPr>
      </p:cxnSp>
      <p:cxnSp>
        <p:nvCxnSpPr>
          <p:cNvPr id="26635" name="AutoShape 11"/>
          <p:cNvCxnSpPr>
            <a:cxnSpLocks noChangeShapeType="1"/>
            <a:stCxn id="26630" idx="6"/>
            <a:endCxn id="26631" idx="2"/>
          </p:cNvCxnSpPr>
          <p:nvPr/>
        </p:nvCxnSpPr>
        <p:spPr bwMode="auto">
          <a:xfrm>
            <a:off x="3733800" y="4191000"/>
            <a:ext cx="342900" cy="0"/>
          </a:xfrm>
          <a:prstGeom prst="straightConnector1">
            <a:avLst/>
          </a:prstGeom>
          <a:noFill/>
          <a:ln w="9525">
            <a:solidFill>
              <a:schemeClr val="bg2"/>
            </a:solidFill>
            <a:miter lim="800000"/>
            <a:headEnd/>
            <a:tailEnd type="triangle" w="med" len="med"/>
          </a:ln>
        </p:spPr>
      </p:cxnSp>
      <p:cxnSp>
        <p:nvCxnSpPr>
          <p:cNvPr id="26636" name="AutoShape 12"/>
          <p:cNvCxnSpPr>
            <a:cxnSpLocks noChangeShapeType="1"/>
            <a:stCxn id="26631" idx="6"/>
            <a:endCxn id="26632" idx="2"/>
          </p:cNvCxnSpPr>
          <p:nvPr/>
        </p:nvCxnSpPr>
        <p:spPr bwMode="auto">
          <a:xfrm>
            <a:off x="4762500" y="4191000"/>
            <a:ext cx="342900" cy="0"/>
          </a:xfrm>
          <a:prstGeom prst="straightConnector1">
            <a:avLst/>
          </a:prstGeom>
          <a:noFill/>
          <a:ln w="9525">
            <a:solidFill>
              <a:schemeClr val="bg2"/>
            </a:solidFill>
            <a:miter lim="800000"/>
            <a:headEnd/>
            <a:tailEnd type="triangle" w="med" len="med"/>
          </a:ln>
        </p:spPr>
      </p:cxnSp>
      <p:cxnSp>
        <p:nvCxnSpPr>
          <p:cNvPr id="26637" name="AutoShape 13"/>
          <p:cNvCxnSpPr>
            <a:cxnSpLocks noChangeShapeType="1"/>
            <a:stCxn id="26632" idx="6"/>
          </p:cNvCxnSpPr>
          <p:nvPr/>
        </p:nvCxnSpPr>
        <p:spPr bwMode="auto">
          <a:xfrm>
            <a:off x="5791200" y="4191000"/>
            <a:ext cx="381000" cy="1588"/>
          </a:xfrm>
          <a:prstGeom prst="straightConnector1">
            <a:avLst/>
          </a:prstGeom>
          <a:noFill/>
          <a:ln w="9525">
            <a:solidFill>
              <a:schemeClr val="bg2"/>
            </a:solidFill>
            <a:miter lim="800000"/>
            <a:headEnd/>
            <a:tailEnd type="triangle" w="med" len="med"/>
          </a:ln>
        </p:spPr>
      </p:cxnSp>
      <p:sp>
        <p:nvSpPr>
          <p:cNvPr id="14" name="Oval 4"/>
          <p:cNvSpPr>
            <a:spLocks noChangeArrowheads="1"/>
          </p:cNvSpPr>
          <p:nvPr/>
        </p:nvSpPr>
        <p:spPr bwMode="auto">
          <a:xfrm>
            <a:off x="990600" y="5638800"/>
            <a:ext cx="685800" cy="609600"/>
          </a:xfrm>
          <a:prstGeom prst="ellipse">
            <a:avLst/>
          </a:prstGeom>
          <a:solidFill>
            <a:srgbClr val="FFFF66"/>
          </a:solidFill>
          <a:ln w="9525">
            <a:noFill/>
            <a:miter lim="800000"/>
            <a:headEnd/>
            <a:tailEnd/>
          </a:ln>
        </p:spPr>
        <p:txBody>
          <a:bodyPr wrap="none" anchor="ctr"/>
          <a:lstStyle/>
          <a:p>
            <a:endParaRPr lang="en-US">
              <a:solidFill>
                <a:srgbClr val="FF3300"/>
              </a:solidFill>
            </a:endParaRPr>
          </a:p>
        </p:txBody>
      </p:sp>
      <p:sp>
        <p:nvSpPr>
          <p:cNvPr id="15" name="Oval 5"/>
          <p:cNvSpPr>
            <a:spLocks noChangeArrowheads="1"/>
          </p:cNvSpPr>
          <p:nvPr/>
        </p:nvSpPr>
        <p:spPr bwMode="auto">
          <a:xfrm>
            <a:off x="2019300" y="5638800"/>
            <a:ext cx="685800" cy="609600"/>
          </a:xfrm>
          <a:prstGeom prst="ellipse">
            <a:avLst/>
          </a:prstGeom>
          <a:solidFill>
            <a:srgbClr val="FFFF66"/>
          </a:solidFill>
          <a:ln w="9525">
            <a:noFill/>
            <a:miter lim="800000"/>
            <a:headEnd/>
            <a:tailEnd/>
          </a:ln>
        </p:spPr>
        <p:txBody>
          <a:bodyPr wrap="none" anchor="ctr"/>
          <a:lstStyle/>
          <a:p>
            <a:r>
              <a:rPr lang="en-US">
                <a:solidFill>
                  <a:srgbClr val="FF3300"/>
                </a:solidFill>
              </a:rPr>
              <a:t>a</a:t>
            </a:r>
          </a:p>
        </p:txBody>
      </p:sp>
      <p:sp>
        <p:nvSpPr>
          <p:cNvPr id="16" name="Oval 6"/>
          <p:cNvSpPr>
            <a:spLocks noChangeArrowheads="1"/>
          </p:cNvSpPr>
          <p:nvPr/>
        </p:nvSpPr>
        <p:spPr bwMode="auto">
          <a:xfrm>
            <a:off x="3048000" y="5638800"/>
            <a:ext cx="685800" cy="609600"/>
          </a:xfrm>
          <a:prstGeom prst="ellipse">
            <a:avLst/>
          </a:prstGeom>
          <a:solidFill>
            <a:srgbClr val="FFFF66"/>
          </a:solidFill>
          <a:ln w="9525">
            <a:noFill/>
            <a:miter lim="800000"/>
            <a:headEnd/>
            <a:tailEnd/>
          </a:ln>
        </p:spPr>
        <p:txBody>
          <a:bodyPr wrap="none" anchor="ctr"/>
          <a:lstStyle/>
          <a:p>
            <a:endParaRPr lang="en-US">
              <a:solidFill>
                <a:srgbClr val="FF3300"/>
              </a:solidFill>
            </a:endParaRPr>
          </a:p>
        </p:txBody>
      </p:sp>
      <p:sp>
        <p:nvSpPr>
          <p:cNvPr id="17" name="Oval 7"/>
          <p:cNvSpPr>
            <a:spLocks noChangeArrowheads="1"/>
          </p:cNvSpPr>
          <p:nvPr/>
        </p:nvSpPr>
        <p:spPr bwMode="auto">
          <a:xfrm>
            <a:off x="4076700" y="5638800"/>
            <a:ext cx="685800" cy="609600"/>
          </a:xfrm>
          <a:prstGeom prst="ellipse">
            <a:avLst/>
          </a:prstGeom>
          <a:solidFill>
            <a:srgbClr val="FFFF66"/>
          </a:solidFill>
          <a:ln w="9525">
            <a:noFill/>
            <a:miter lim="800000"/>
            <a:headEnd/>
            <a:tailEnd/>
          </a:ln>
        </p:spPr>
        <p:txBody>
          <a:bodyPr wrap="none" anchor="ctr"/>
          <a:lstStyle/>
          <a:p>
            <a:endParaRPr lang="en-US">
              <a:solidFill>
                <a:srgbClr val="FF3300"/>
              </a:solidFill>
            </a:endParaRPr>
          </a:p>
        </p:txBody>
      </p:sp>
      <p:sp>
        <p:nvSpPr>
          <p:cNvPr id="18" name="Oval 8"/>
          <p:cNvSpPr>
            <a:spLocks noChangeArrowheads="1"/>
          </p:cNvSpPr>
          <p:nvPr/>
        </p:nvSpPr>
        <p:spPr bwMode="auto">
          <a:xfrm>
            <a:off x="5105400" y="5638800"/>
            <a:ext cx="685800" cy="609600"/>
          </a:xfrm>
          <a:prstGeom prst="ellipse">
            <a:avLst/>
          </a:prstGeom>
          <a:solidFill>
            <a:srgbClr val="FFFF66"/>
          </a:solidFill>
          <a:ln w="9525">
            <a:noFill/>
            <a:miter lim="800000"/>
            <a:headEnd/>
            <a:tailEnd/>
          </a:ln>
        </p:spPr>
        <p:txBody>
          <a:bodyPr wrap="none" anchor="ctr"/>
          <a:lstStyle/>
          <a:p>
            <a:endParaRPr lang="en-US">
              <a:solidFill>
                <a:srgbClr val="FF3300"/>
              </a:solidFill>
            </a:endParaRPr>
          </a:p>
        </p:txBody>
      </p:sp>
      <p:cxnSp>
        <p:nvCxnSpPr>
          <p:cNvPr id="19" name="AutoShape 9"/>
          <p:cNvCxnSpPr>
            <a:cxnSpLocks noChangeShapeType="1"/>
            <a:stCxn id="14" idx="6"/>
            <a:endCxn id="15" idx="2"/>
          </p:cNvCxnSpPr>
          <p:nvPr/>
        </p:nvCxnSpPr>
        <p:spPr bwMode="auto">
          <a:xfrm>
            <a:off x="1676400" y="5943600"/>
            <a:ext cx="342900" cy="0"/>
          </a:xfrm>
          <a:prstGeom prst="straightConnector1">
            <a:avLst/>
          </a:prstGeom>
          <a:noFill/>
          <a:ln w="9525">
            <a:solidFill>
              <a:schemeClr val="bg2"/>
            </a:solidFill>
            <a:miter lim="800000"/>
            <a:headEnd/>
            <a:tailEnd type="triangle" w="med" len="med"/>
          </a:ln>
        </p:spPr>
      </p:cxnSp>
      <p:cxnSp>
        <p:nvCxnSpPr>
          <p:cNvPr id="20" name="AutoShape 10"/>
          <p:cNvCxnSpPr>
            <a:cxnSpLocks noChangeShapeType="1"/>
            <a:stCxn id="15" idx="6"/>
            <a:endCxn id="16" idx="2"/>
          </p:cNvCxnSpPr>
          <p:nvPr/>
        </p:nvCxnSpPr>
        <p:spPr bwMode="auto">
          <a:xfrm>
            <a:off x="2705100" y="5943600"/>
            <a:ext cx="342900" cy="0"/>
          </a:xfrm>
          <a:prstGeom prst="straightConnector1">
            <a:avLst/>
          </a:prstGeom>
          <a:noFill/>
          <a:ln w="9525">
            <a:solidFill>
              <a:schemeClr val="bg2"/>
            </a:solidFill>
            <a:miter lim="800000"/>
            <a:headEnd/>
            <a:tailEnd type="triangle" w="med" len="med"/>
          </a:ln>
        </p:spPr>
      </p:cxnSp>
      <p:cxnSp>
        <p:nvCxnSpPr>
          <p:cNvPr id="21" name="AutoShape 11"/>
          <p:cNvCxnSpPr>
            <a:cxnSpLocks noChangeShapeType="1"/>
            <a:stCxn id="16" idx="6"/>
            <a:endCxn id="17" idx="2"/>
          </p:cNvCxnSpPr>
          <p:nvPr/>
        </p:nvCxnSpPr>
        <p:spPr bwMode="auto">
          <a:xfrm>
            <a:off x="3733800" y="5943600"/>
            <a:ext cx="342900" cy="0"/>
          </a:xfrm>
          <a:prstGeom prst="straightConnector1">
            <a:avLst/>
          </a:prstGeom>
          <a:noFill/>
          <a:ln w="9525">
            <a:solidFill>
              <a:schemeClr val="bg2"/>
            </a:solidFill>
            <a:miter lim="800000"/>
            <a:headEnd/>
            <a:tailEnd type="triangle" w="med" len="med"/>
          </a:ln>
        </p:spPr>
      </p:cxnSp>
      <p:cxnSp>
        <p:nvCxnSpPr>
          <p:cNvPr id="22" name="AutoShape 12"/>
          <p:cNvCxnSpPr>
            <a:cxnSpLocks noChangeShapeType="1"/>
            <a:stCxn id="17" idx="6"/>
            <a:endCxn id="18" idx="2"/>
          </p:cNvCxnSpPr>
          <p:nvPr/>
        </p:nvCxnSpPr>
        <p:spPr bwMode="auto">
          <a:xfrm>
            <a:off x="4762500" y="5943600"/>
            <a:ext cx="342900" cy="0"/>
          </a:xfrm>
          <a:prstGeom prst="straightConnector1">
            <a:avLst/>
          </a:prstGeom>
          <a:noFill/>
          <a:ln w="9525">
            <a:solidFill>
              <a:schemeClr val="bg2"/>
            </a:solidFill>
            <a:miter lim="800000"/>
            <a:headEnd/>
            <a:tailEnd type="triangle" w="med" len="med"/>
          </a:ln>
        </p:spPr>
      </p:cxnSp>
      <p:cxnSp>
        <p:nvCxnSpPr>
          <p:cNvPr id="23" name="AutoShape 13"/>
          <p:cNvCxnSpPr>
            <a:cxnSpLocks noChangeShapeType="1"/>
            <a:stCxn id="18" idx="6"/>
          </p:cNvCxnSpPr>
          <p:nvPr/>
        </p:nvCxnSpPr>
        <p:spPr bwMode="auto">
          <a:xfrm>
            <a:off x="5791200" y="5943600"/>
            <a:ext cx="381000" cy="1588"/>
          </a:xfrm>
          <a:prstGeom prst="straightConnector1">
            <a:avLst/>
          </a:prstGeom>
          <a:noFill/>
          <a:ln w="9525">
            <a:solidFill>
              <a:schemeClr val="bg2"/>
            </a:solidFill>
            <a:miter lim="800000"/>
            <a:headEnd/>
            <a:tailEnd type="triangle" w="med" len="med"/>
          </a:ln>
        </p:spPr>
      </p:cxnSp>
      <p:sp>
        <p:nvSpPr>
          <p:cNvPr id="24" name="Rectangle 23"/>
          <p:cNvSpPr/>
          <p:nvPr/>
        </p:nvSpPr>
        <p:spPr>
          <a:xfrm>
            <a:off x="1038531" y="4992159"/>
            <a:ext cx="4421403" cy="430887"/>
          </a:xfrm>
          <a:prstGeom prst="rect">
            <a:avLst/>
          </a:prstGeom>
        </p:spPr>
        <p:txBody>
          <a:bodyPr wrap="none">
            <a:spAutoFit/>
          </a:bodyPr>
          <a:lstStyle/>
          <a:p>
            <a:r>
              <a:rPr lang="en-US" sz="2200" b="1" dirty="0" smtClean="0">
                <a:solidFill>
                  <a:srgbClr val="0000FF"/>
                </a:solidFill>
                <a:effectLst>
                  <a:outerShdw blurRad="38100" dist="38100" dir="2700000" algn="tl">
                    <a:srgbClr val="C0C0C0"/>
                  </a:outerShdw>
                </a:effectLst>
              </a:rPr>
              <a:t>X</a:t>
            </a:r>
            <a:r>
              <a:rPr lang="en-US" sz="2200" dirty="0" smtClean="0">
                <a:solidFill>
                  <a:srgbClr val="FF0000"/>
                </a:solidFill>
                <a:effectLst>
                  <a:outerShdw blurRad="38100" dist="38100" dir="2700000" algn="tl">
                    <a:srgbClr val="C0C0C0"/>
                  </a:outerShdw>
                </a:effectLst>
              </a:rPr>
              <a:t> a</a:t>
            </a:r>
            <a:r>
              <a:rPr lang="en-US" sz="2200" dirty="0" smtClean="0"/>
              <a:t>  	</a:t>
            </a:r>
            <a:r>
              <a:rPr lang="en-US" sz="2200" dirty="0" smtClean="0">
                <a:solidFill>
                  <a:schemeClr val="tx2"/>
                </a:solidFill>
                <a:effectLst>
                  <a:outerShdw blurRad="38100" dist="38100" dir="2700000" algn="tl">
                    <a:srgbClr val="C0C0C0"/>
                  </a:outerShdw>
                </a:effectLst>
              </a:rPr>
              <a:t>“a is true in the </a:t>
            </a:r>
            <a:r>
              <a:rPr lang="en-US" sz="2200" dirty="0" err="1" smtClean="0">
                <a:solidFill>
                  <a:schemeClr val="tx2"/>
                </a:solidFill>
                <a:effectLst>
                  <a:outerShdw blurRad="38100" dist="38100" dir="2700000" algn="tl">
                    <a:srgbClr val="C0C0C0"/>
                  </a:outerShdw>
                </a:effectLst>
              </a:rPr>
              <a:t>ne</a:t>
            </a:r>
            <a:r>
              <a:rPr lang="en-US" sz="2200" b="1" dirty="0" err="1" smtClean="0">
                <a:solidFill>
                  <a:srgbClr val="0000FF"/>
                </a:solidFill>
                <a:effectLst>
                  <a:outerShdw blurRad="38100" dist="38100" dir="2700000" algn="tl">
                    <a:srgbClr val="C0C0C0"/>
                  </a:outerShdw>
                </a:effectLst>
              </a:rPr>
              <a:t>X</a:t>
            </a:r>
            <a:r>
              <a:rPr lang="en-US" sz="2200" dirty="0" err="1" smtClean="0">
                <a:solidFill>
                  <a:schemeClr val="tx2"/>
                </a:solidFill>
                <a:effectLst>
                  <a:outerShdw blurRad="38100" dist="38100" dir="2700000" algn="tl">
                    <a:srgbClr val="C0C0C0"/>
                  </a:outerShdw>
                </a:effectLst>
              </a:rPr>
              <a:t>t</a:t>
            </a:r>
            <a:r>
              <a:rPr lang="en-US" sz="2200" dirty="0" smtClean="0">
                <a:solidFill>
                  <a:schemeClr val="tx2"/>
                </a:solidFill>
                <a:effectLst>
                  <a:outerShdw blurRad="38100" dist="38100" dir="2700000" algn="tl">
                    <a:srgbClr val="C0C0C0"/>
                  </a:outerShdw>
                </a:effectLst>
              </a:rPr>
              <a:t> state”</a:t>
            </a:r>
            <a:endParaRPr lang="en-US" sz="2200" dirty="0"/>
          </a:p>
        </p:txBody>
      </p:sp>
      <p:sp>
        <p:nvSpPr>
          <p:cNvPr id="25" name="Rectangle 24"/>
          <p:cNvSpPr/>
          <p:nvPr/>
        </p:nvSpPr>
        <p:spPr>
          <a:xfrm>
            <a:off x="1066800" y="3124200"/>
            <a:ext cx="4038600" cy="430887"/>
          </a:xfrm>
          <a:prstGeom prst="rect">
            <a:avLst/>
          </a:prstGeom>
        </p:spPr>
        <p:txBody>
          <a:bodyPr wrap="square">
            <a:spAutoFit/>
          </a:bodyPr>
          <a:lstStyle/>
          <a:p>
            <a:r>
              <a:rPr lang="en-US" sz="2200" dirty="0" smtClean="0">
                <a:solidFill>
                  <a:srgbClr val="FF0000"/>
                </a:solidFill>
                <a:effectLst>
                  <a:outerShdw blurRad="38100" dist="38100" dir="2700000" algn="tl">
                    <a:srgbClr val="C0C0C0"/>
                  </a:outerShdw>
                </a:effectLst>
              </a:rPr>
              <a:t>a</a:t>
            </a:r>
            <a:r>
              <a:rPr lang="en-US" sz="2200" dirty="0" smtClean="0"/>
              <a:t>  	      </a:t>
            </a:r>
            <a:r>
              <a:rPr lang="en-US" sz="2200" dirty="0" smtClean="0">
                <a:solidFill>
                  <a:schemeClr val="tx2"/>
                </a:solidFill>
                <a:effectLst>
                  <a:outerShdw blurRad="38100" dist="38100" dir="2700000" algn="tl">
                    <a:srgbClr val="C0C0C0"/>
                  </a:outerShdw>
                </a:effectLst>
              </a:rPr>
              <a:t>“a is true </a:t>
            </a:r>
            <a:r>
              <a:rPr lang="en-US" sz="2200" b="1" dirty="0" smtClean="0">
                <a:solidFill>
                  <a:schemeClr val="tx2"/>
                </a:solidFill>
                <a:effectLst>
                  <a:outerShdw blurRad="38100" dist="38100" dir="2700000" algn="tl">
                    <a:srgbClr val="C0C0C0"/>
                  </a:outerShdw>
                </a:effectLst>
              </a:rPr>
              <a:t>now</a:t>
            </a:r>
            <a:r>
              <a:rPr lang="en-US" sz="2200" dirty="0" smtClean="0">
                <a:solidFill>
                  <a:schemeClr val="tx2"/>
                </a:solidFill>
                <a:effectLst>
                  <a:outerShdw blurRad="38100" dist="38100" dir="2700000" algn="tl">
                    <a:srgbClr val="C0C0C0"/>
                  </a:outerShdw>
                </a:effectLst>
              </a:rPr>
              <a:t>”</a:t>
            </a:r>
            <a:endParaRPr lang="en-US" sz="2200" dirty="0"/>
          </a:p>
        </p:txBody>
      </p:sp>
    </p:spTree>
    <p:extLst>
      <p:ext uri="{BB962C8B-B14F-4D97-AF65-F5344CB8AC3E}">
        <p14:creationId xmlns:p14="http://schemas.microsoft.com/office/powerpoint/2010/main" val="261886496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body" idx="1"/>
          </p:nvPr>
        </p:nvSpPr>
        <p:spPr>
          <a:xfrm>
            <a:off x="304800" y="1371600"/>
            <a:ext cx="8380413" cy="533399"/>
          </a:xfrm>
        </p:spPr>
        <p:txBody>
          <a:bodyPr/>
          <a:lstStyle/>
          <a:p>
            <a:pPr>
              <a:buFont typeface="Wingdings" pitchFamily="2" charset="2"/>
              <a:buNone/>
              <a:defRPr/>
            </a:pPr>
            <a:r>
              <a:rPr lang="en-US" sz="2200" dirty="0" smtClean="0">
                <a:solidFill>
                  <a:srgbClr val="FF0000"/>
                </a:solidFill>
                <a:effectLst>
                  <a:outerShdw blurRad="38100" dist="38100" dir="2700000" algn="tl">
                    <a:srgbClr val="C0C0C0"/>
                  </a:outerShdw>
                </a:effectLst>
              </a:rPr>
              <a:t>      </a:t>
            </a:r>
            <a:r>
              <a:rPr lang="en-US" sz="2200" b="1" dirty="0" err="1" smtClean="0">
                <a:solidFill>
                  <a:srgbClr val="0000FF"/>
                </a:solidFill>
                <a:effectLst>
                  <a:outerShdw blurRad="38100" dist="38100" dir="2700000" algn="tl">
                    <a:srgbClr val="C0C0C0"/>
                  </a:outerShdw>
                </a:effectLst>
              </a:rPr>
              <a:t>F</a:t>
            </a:r>
            <a:r>
              <a:rPr lang="en-US" sz="2200" dirty="0" err="1" smtClean="0">
                <a:solidFill>
                  <a:srgbClr val="FF0000"/>
                </a:solidFill>
                <a:effectLst>
                  <a:outerShdw blurRad="38100" dist="38100" dir="2700000" algn="tl">
                    <a:srgbClr val="C0C0C0"/>
                  </a:outerShdw>
                </a:effectLst>
              </a:rPr>
              <a:t>a</a:t>
            </a:r>
            <a:r>
              <a:rPr lang="en-US" sz="2200" dirty="0" smtClean="0"/>
              <a:t>    	</a:t>
            </a:r>
            <a:r>
              <a:rPr lang="en-US" sz="2200" dirty="0" smtClean="0">
                <a:solidFill>
                  <a:schemeClr val="tx2"/>
                </a:solidFill>
                <a:effectLst>
                  <a:outerShdw blurRad="38100" dist="38100" dir="2700000" algn="tl">
                    <a:srgbClr val="C0C0C0"/>
                  </a:outerShdw>
                </a:effectLst>
              </a:rPr>
              <a:t>“a will be true in the </a:t>
            </a:r>
            <a:r>
              <a:rPr lang="en-US" sz="2200" b="1" dirty="0">
                <a:solidFill>
                  <a:srgbClr val="0000FF"/>
                </a:solidFill>
                <a:effectLst>
                  <a:outerShdw blurRad="38100" dist="38100" dir="2700000" algn="tl">
                    <a:srgbClr val="C0C0C0"/>
                  </a:outerShdw>
                </a:effectLst>
              </a:rPr>
              <a:t>F</a:t>
            </a:r>
            <a:r>
              <a:rPr lang="en-US" sz="2200" dirty="0" smtClean="0">
                <a:solidFill>
                  <a:schemeClr val="tx2"/>
                </a:solidFill>
                <a:effectLst>
                  <a:outerShdw blurRad="38100" dist="38100" dir="2700000" algn="tl">
                    <a:srgbClr val="C0C0C0"/>
                  </a:outerShdw>
                </a:effectLst>
              </a:rPr>
              <a:t>uture”</a:t>
            </a:r>
            <a:endParaRPr lang="en-US" sz="2200" dirty="0" smtClean="0"/>
          </a:p>
          <a:p>
            <a:pPr>
              <a:buFont typeface="Wingdings" pitchFamily="2" charset="2"/>
              <a:buNone/>
              <a:defRPr/>
            </a:pPr>
            <a:endParaRPr lang="en-US" sz="2200" dirty="0" smtClean="0"/>
          </a:p>
          <a:p>
            <a:pPr>
              <a:buFont typeface="Wingdings" pitchFamily="2" charset="2"/>
              <a:buNone/>
              <a:defRPr/>
            </a:pPr>
            <a:r>
              <a:rPr lang="en-US" sz="2200" dirty="0" smtClean="0"/>
              <a:t/>
            </a:r>
            <a:br>
              <a:rPr lang="en-US" sz="2200" dirty="0" smtClean="0"/>
            </a:br>
            <a:endParaRPr lang="en-US" sz="2200" dirty="0" smtClean="0"/>
          </a:p>
          <a:p>
            <a:pPr>
              <a:buFont typeface="Wingdings" pitchFamily="2" charset="2"/>
              <a:buNone/>
              <a:defRPr/>
            </a:pPr>
            <a:r>
              <a:rPr lang="en-US" sz="2200" dirty="0" smtClean="0">
                <a:solidFill>
                  <a:srgbClr val="FF0000"/>
                </a:solidFill>
                <a:effectLst>
                  <a:outerShdw blurRad="38100" dist="38100" dir="2700000" algn="tl">
                    <a:srgbClr val="C0C0C0"/>
                  </a:outerShdw>
                </a:effectLst>
              </a:rPr>
              <a:t>	</a:t>
            </a:r>
            <a:r>
              <a:rPr lang="en-US" sz="2200" dirty="0" smtClean="0"/>
              <a:t/>
            </a:r>
            <a:br>
              <a:rPr lang="en-US" sz="2200" dirty="0" smtClean="0"/>
            </a:br>
            <a:r>
              <a:rPr lang="en-US" sz="2200" dirty="0" smtClean="0">
                <a:solidFill>
                  <a:schemeClr val="tx2"/>
                </a:solidFill>
                <a:effectLst>
                  <a:outerShdw blurRad="38100" dist="38100" dir="2700000" algn="tl">
                    <a:srgbClr val="C0C0C0"/>
                  </a:outerShdw>
                </a:effectLst>
              </a:rPr>
              <a:t/>
            </a:r>
            <a:br>
              <a:rPr lang="en-US" sz="2200" dirty="0" smtClean="0">
                <a:solidFill>
                  <a:schemeClr val="tx2"/>
                </a:solidFill>
                <a:effectLst>
                  <a:outerShdw blurRad="38100" dist="38100" dir="2700000" algn="tl">
                    <a:srgbClr val="C0C0C0"/>
                  </a:outerShdw>
                </a:effectLst>
              </a:rPr>
            </a:br>
            <a:endParaRPr lang="en-US" sz="2200" b="1" dirty="0">
              <a:solidFill>
                <a:srgbClr val="0000FF"/>
              </a:solidFill>
              <a:effectLst>
                <a:outerShdw blurRad="38100" dist="38100" dir="2700000" algn="tl">
                  <a:srgbClr val="C0C0C0"/>
                </a:outerShdw>
              </a:effectLst>
            </a:endParaRPr>
          </a:p>
        </p:txBody>
      </p:sp>
      <p:sp>
        <p:nvSpPr>
          <p:cNvPr id="28675" name="Rectangle 3"/>
          <p:cNvSpPr>
            <a:spLocks noGrp="1" noChangeArrowheads="1"/>
          </p:cNvSpPr>
          <p:nvPr>
            <p:ph type="title"/>
          </p:nvPr>
        </p:nvSpPr>
        <p:spPr>
          <a:xfrm>
            <a:off x="457200" y="76200"/>
            <a:ext cx="8229600" cy="990600"/>
          </a:xfrm>
        </p:spPr>
        <p:txBody>
          <a:bodyPr/>
          <a:lstStyle/>
          <a:p>
            <a:r>
              <a:rPr lang="en-US" dirty="0" smtClean="0"/>
              <a:t>LTL - Linear Temporal Logic</a:t>
            </a:r>
          </a:p>
        </p:txBody>
      </p:sp>
      <p:sp>
        <p:nvSpPr>
          <p:cNvPr id="28676" name="Oval 4"/>
          <p:cNvSpPr>
            <a:spLocks noChangeArrowheads="1"/>
          </p:cNvSpPr>
          <p:nvPr/>
        </p:nvSpPr>
        <p:spPr bwMode="auto">
          <a:xfrm>
            <a:off x="1284485" y="2079169"/>
            <a:ext cx="685800" cy="609600"/>
          </a:xfrm>
          <a:prstGeom prst="ellipse">
            <a:avLst/>
          </a:prstGeom>
          <a:solidFill>
            <a:srgbClr val="FFFF66"/>
          </a:solidFill>
          <a:ln w="9525">
            <a:noFill/>
            <a:miter lim="800000"/>
            <a:headEnd/>
            <a:tailEnd/>
          </a:ln>
        </p:spPr>
        <p:txBody>
          <a:bodyPr wrap="none" anchor="ctr"/>
          <a:lstStyle/>
          <a:p>
            <a:endParaRPr lang="en-US">
              <a:solidFill>
                <a:srgbClr val="FF3300"/>
              </a:solidFill>
            </a:endParaRPr>
          </a:p>
        </p:txBody>
      </p:sp>
      <p:sp>
        <p:nvSpPr>
          <p:cNvPr id="28677" name="Oval 5"/>
          <p:cNvSpPr>
            <a:spLocks noChangeArrowheads="1"/>
          </p:cNvSpPr>
          <p:nvPr/>
        </p:nvSpPr>
        <p:spPr bwMode="auto">
          <a:xfrm>
            <a:off x="2313185" y="2079169"/>
            <a:ext cx="685800" cy="609600"/>
          </a:xfrm>
          <a:prstGeom prst="ellipse">
            <a:avLst/>
          </a:prstGeom>
          <a:solidFill>
            <a:srgbClr val="FFFF66"/>
          </a:solidFill>
          <a:ln w="9525">
            <a:noFill/>
            <a:miter lim="800000"/>
            <a:headEnd/>
            <a:tailEnd/>
          </a:ln>
        </p:spPr>
        <p:txBody>
          <a:bodyPr wrap="none" anchor="ctr"/>
          <a:lstStyle/>
          <a:p>
            <a:endParaRPr lang="en-US">
              <a:solidFill>
                <a:srgbClr val="FF3300"/>
              </a:solidFill>
            </a:endParaRPr>
          </a:p>
        </p:txBody>
      </p:sp>
      <p:sp>
        <p:nvSpPr>
          <p:cNvPr id="28678" name="Oval 6"/>
          <p:cNvSpPr>
            <a:spLocks noChangeArrowheads="1"/>
          </p:cNvSpPr>
          <p:nvPr/>
        </p:nvSpPr>
        <p:spPr bwMode="auto">
          <a:xfrm>
            <a:off x="3341885" y="2079169"/>
            <a:ext cx="685800" cy="609600"/>
          </a:xfrm>
          <a:prstGeom prst="ellipse">
            <a:avLst/>
          </a:prstGeom>
          <a:solidFill>
            <a:srgbClr val="FFFF66"/>
          </a:solidFill>
          <a:ln w="9525">
            <a:noFill/>
            <a:miter lim="800000"/>
            <a:headEnd/>
            <a:tailEnd/>
          </a:ln>
        </p:spPr>
        <p:txBody>
          <a:bodyPr wrap="none" anchor="ctr"/>
          <a:lstStyle/>
          <a:p>
            <a:endParaRPr lang="en-US">
              <a:solidFill>
                <a:srgbClr val="FF3300"/>
              </a:solidFill>
            </a:endParaRPr>
          </a:p>
        </p:txBody>
      </p:sp>
      <p:sp>
        <p:nvSpPr>
          <p:cNvPr id="28679" name="Oval 7"/>
          <p:cNvSpPr>
            <a:spLocks noChangeArrowheads="1"/>
          </p:cNvSpPr>
          <p:nvPr/>
        </p:nvSpPr>
        <p:spPr bwMode="auto">
          <a:xfrm>
            <a:off x="4370585" y="2079169"/>
            <a:ext cx="685800" cy="609600"/>
          </a:xfrm>
          <a:prstGeom prst="ellipse">
            <a:avLst/>
          </a:prstGeom>
          <a:solidFill>
            <a:srgbClr val="FFFF66"/>
          </a:solidFill>
          <a:ln w="9525">
            <a:noFill/>
            <a:miter lim="800000"/>
            <a:headEnd/>
            <a:tailEnd/>
          </a:ln>
        </p:spPr>
        <p:txBody>
          <a:bodyPr wrap="none" anchor="ctr"/>
          <a:lstStyle/>
          <a:p>
            <a:r>
              <a:rPr lang="en-US">
                <a:solidFill>
                  <a:srgbClr val="FF3300"/>
                </a:solidFill>
              </a:rPr>
              <a:t>a</a:t>
            </a:r>
          </a:p>
        </p:txBody>
      </p:sp>
      <p:sp>
        <p:nvSpPr>
          <p:cNvPr id="28680" name="Oval 8"/>
          <p:cNvSpPr>
            <a:spLocks noChangeArrowheads="1"/>
          </p:cNvSpPr>
          <p:nvPr/>
        </p:nvSpPr>
        <p:spPr bwMode="auto">
          <a:xfrm>
            <a:off x="5399285" y="2079169"/>
            <a:ext cx="685800" cy="609600"/>
          </a:xfrm>
          <a:prstGeom prst="ellipse">
            <a:avLst/>
          </a:prstGeom>
          <a:solidFill>
            <a:srgbClr val="FFFF66"/>
          </a:solidFill>
          <a:ln w="9525">
            <a:noFill/>
            <a:miter lim="800000"/>
            <a:headEnd/>
            <a:tailEnd/>
          </a:ln>
        </p:spPr>
        <p:txBody>
          <a:bodyPr wrap="none" anchor="ctr"/>
          <a:lstStyle/>
          <a:p>
            <a:endParaRPr lang="en-US">
              <a:solidFill>
                <a:srgbClr val="FF3300"/>
              </a:solidFill>
            </a:endParaRPr>
          </a:p>
        </p:txBody>
      </p:sp>
      <p:cxnSp>
        <p:nvCxnSpPr>
          <p:cNvPr id="28681" name="AutoShape 9"/>
          <p:cNvCxnSpPr>
            <a:cxnSpLocks noChangeShapeType="1"/>
            <a:stCxn id="28676" idx="6"/>
            <a:endCxn id="28677" idx="2"/>
          </p:cNvCxnSpPr>
          <p:nvPr/>
        </p:nvCxnSpPr>
        <p:spPr bwMode="auto">
          <a:xfrm>
            <a:off x="1970285" y="2383969"/>
            <a:ext cx="342900" cy="0"/>
          </a:xfrm>
          <a:prstGeom prst="straightConnector1">
            <a:avLst/>
          </a:prstGeom>
          <a:noFill/>
          <a:ln w="9525">
            <a:solidFill>
              <a:schemeClr val="bg2"/>
            </a:solidFill>
            <a:miter lim="800000"/>
            <a:headEnd/>
            <a:tailEnd type="triangle" w="med" len="med"/>
          </a:ln>
        </p:spPr>
      </p:cxnSp>
      <p:cxnSp>
        <p:nvCxnSpPr>
          <p:cNvPr id="28682" name="AutoShape 10"/>
          <p:cNvCxnSpPr>
            <a:cxnSpLocks noChangeShapeType="1"/>
            <a:stCxn id="28677" idx="6"/>
            <a:endCxn id="28678" idx="2"/>
          </p:cNvCxnSpPr>
          <p:nvPr/>
        </p:nvCxnSpPr>
        <p:spPr bwMode="auto">
          <a:xfrm>
            <a:off x="2998985" y="2383969"/>
            <a:ext cx="342900" cy="0"/>
          </a:xfrm>
          <a:prstGeom prst="straightConnector1">
            <a:avLst/>
          </a:prstGeom>
          <a:noFill/>
          <a:ln w="9525">
            <a:solidFill>
              <a:schemeClr val="bg2"/>
            </a:solidFill>
            <a:miter lim="800000"/>
            <a:headEnd/>
            <a:tailEnd type="triangle" w="med" len="med"/>
          </a:ln>
        </p:spPr>
      </p:cxnSp>
      <p:cxnSp>
        <p:nvCxnSpPr>
          <p:cNvPr id="28683" name="AutoShape 11"/>
          <p:cNvCxnSpPr>
            <a:cxnSpLocks noChangeShapeType="1"/>
            <a:stCxn id="28678" idx="6"/>
            <a:endCxn id="28679" idx="2"/>
          </p:cNvCxnSpPr>
          <p:nvPr/>
        </p:nvCxnSpPr>
        <p:spPr bwMode="auto">
          <a:xfrm>
            <a:off x="4027685" y="2383969"/>
            <a:ext cx="342900" cy="0"/>
          </a:xfrm>
          <a:prstGeom prst="straightConnector1">
            <a:avLst/>
          </a:prstGeom>
          <a:noFill/>
          <a:ln w="9525">
            <a:solidFill>
              <a:schemeClr val="bg2"/>
            </a:solidFill>
            <a:miter lim="800000"/>
            <a:headEnd/>
            <a:tailEnd type="triangle" w="med" len="med"/>
          </a:ln>
        </p:spPr>
      </p:cxnSp>
      <p:cxnSp>
        <p:nvCxnSpPr>
          <p:cNvPr id="28684" name="AutoShape 12"/>
          <p:cNvCxnSpPr>
            <a:cxnSpLocks noChangeShapeType="1"/>
            <a:stCxn id="28679" idx="6"/>
            <a:endCxn id="28680" idx="2"/>
          </p:cNvCxnSpPr>
          <p:nvPr/>
        </p:nvCxnSpPr>
        <p:spPr bwMode="auto">
          <a:xfrm>
            <a:off x="5056385" y="2383969"/>
            <a:ext cx="342900" cy="0"/>
          </a:xfrm>
          <a:prstGeom prst="straightConnector1">
            <a:avLst/>
          </a:prstGeom>
          <a:noFill/>
          <a:ln w="9525">
            <a:solidFill>
              <a:schemeClr val="bg2"/>
            </a:solidFill>
            <a:miter lim="800000"/>
            <a:headEnd/>
            <a:tailEnd type="triangle" w="med" len="med"/>
          </a:ln>
        </p:spPr>
      </p:cxnSp>
      <p:cxnSp>
        <p:nvCxnSpPr>
          <p:cNvPr id="28685" name="AutoShape 13"/>
          <p:cNvCxnSpPr>
            <a:cxnSpLocks noChangeShapeType="1"/>
            <a:stCxn id="28680" idx="6"/>
          </p:cNvCxnSpPr>
          <p:nvPr/>
        </p:nvCxnSpPr>
        <p:spPr bwMode="auto">
          <a:xfrm>
            <a:off x="6085085" y="2383969"/>
            <a:ext cx="381000" cy="1588"/>
          </a:xfrm>
          <a:prstGeom prst="straightConnector1">
            <a:avLst/>
          </a:prstGeom>
          <a:noFill/>
          <a:ln w="9525">
            <a:solidFill>
              <a:schemeClr val="bg2"/>
            </a:solidFill>
            <a:miter lim="800000"/>
            <a:headEnd/>
            <a:tailEnd type="triangle" w="med" len="med"/>
          </a:ln>
        </p:spPr>
      </p:cxnSp>
      <p:sp>
        <p:nvSpPr>
          <p:cNvPr id="14" name="Oval 4"/>
          <p:cNvSpPr>
            <a:spLocks noChangeArrowheads="1"/>
          </p:cNvSpPr>
          <p:nvPr/>
        </p:nvSpPr>
        <p:spPr bwMode="auto">
          <a:xfrm>
            <a:off x="1206107" y="3685918"/>
            <a:ext cx="685800" cy="609600"/>
          </a:xfrm>
          <a:prstGeom prst="ellipse">
            <a:avLst/>
          </a:prstGeom>
          <a:solidFill>
            <a:srgbClr val="FFFF66"/>
          </a:solidFill>
          <a:ln w="9525">
            <a:noFill/>
            <a:miter lim="800000"/>
            <a:headEnd/>
            <a:tailEnd/>
          </a:ln>
        </p:spPr>
        <p:txBody>
          <a:bodyPr wrap="none" anchor="ctr"/>
          <a:lstStyle/>
          <a:p>
            <a:r>
              <a:rPr lang="en-US">
                <a:solidFill>
                  <a:srgbClr val="FF3300"/>
                </a:solidFill>
              </a:rPr>
              <a:t>a</a:t>
            </a:r>
          </a:p>
        </p:txBody>
      </p:sp>
      <p:sp>
        <p:nvSpPr>
          <p:cNvPr id="15" name="Oval 5"/>
          <p:cNvSpPr>
            <a:spLocks noChangeArrowheads="1"/>
          </p:cNvSpPr>
          <p:nvPr/>
        </p:nvSpPr>
        <p:spPr bwMode="auto">
          <a:xfrm>
            <a:off x="2234807" y="3685918"/>
            <a:ext cx="685800" cy="609600"/>
          </a:xfrm>
          <a:prstGeom prst="ellipse">
            <a:avLst/>
          </a:prstGeom>
          <a:solidFill>
            <a:srgbClr val="FFFF66"/>
          </a:solidFill>
          <a:ln w="9525">
            <a:noFill/>
            <a:miter lim="800000"/>
            <a:headEnd/>
            <a:tailEnd/>
          </a:ln>
        </p:spPr>
        <p:txBody>
          <a:bodyPr wrap="none" anchor="ctr"/>
          <a:lstStyle/>
          <a:p>
            <a:r>
              <a:rPr lang="en-US" dirty="0">
                <a:solidFill>
                  <a:srgbClr val="FF3300"/>
                </a:solidFill>
              </a:rPr>
              <a:t>a</a:t>
            </a:r>
          </a:p>
        </p:txBody>
      </p:sp>
      <p:sp>
        <p:nvSpPr>
          <p:cNvPr id="16" name="Oval 6"/>
          <p:cNvSpPr>
            <a:spLocks noChangeArrowheads="1"/>
          </p:cNvSpPr>
          <p:nvPr/>
        </p:nvSpPr>
        <p:spPr bwMode="auto">
          <a:xfrm>
            <a:off x="3263507" y="3685918"/>
            <a:ext cx="685800" cy="609600"/>
          </a:xfrm>
          <a:prstGeom prst="ellipse">
            <a:avLst/>
          </a:prstGeom>
          <a:solidFill>
            <a:srgbClr val="FFFF66"/>
          </a:solidFill>
          <a:ln w="9525">
            <a:noFill/>
            <a:miter lim="800000"/>
            <a:headEnd/>
            <a:tailEnd/>
          </a:ln>
        </p:spPr>
        <p:txBody>
          <a:bodyPr wrap="none" anchor="ctr"/>
          <a:lstStyle/>
          <a:p>
            <a:r>
              <a:rPr lang="en-US">
                <a:solidFill>
                  <a:srgbClr val="FF3300"/>
                </a:solidFill>
              </a:rPr>
              <a:t>a</a:t>
            </a:r>
          </a:p>
        </p:txBody>
      </p:sp>
      <p:sp>
        <p:nvSpPr>
          <p:cNvPr id="17" name="Oval 7"/>
          <p:cNvSpPr>
            <a:spLocks noChangeArrowheads="1"/>
          </p:cNvSpPr>
          <p:nvPr/>
        </p:nvSpPr>
        <p:spPr bwMode="auto">
          <a:xfrm>
            <a:off x="4292207" y="3685918"/>
            <a:ext cx="685800" cy="609600"/>
          </a:xfrm>
          <a:prstGeom prst="ellipse">
            <a:avLst/>
          </a:prstGeom>
          <a:solidFill>
            <a:srgbClr val="FFFF66"/>
          </a:solidFill>
          <a:ln w="9525">
            <a:noFill/>
            <a:miter lim="800000"/>
            <a:headEnd/>
            <a:tailEnd/>
          </a:ln>
        </p:spPr>
        <p:txBody>
          <a:bodyPr wrap="none" anchor="ctr"/>
          <a:lstStyle/>
          <a:p>
            <a:r>
              <a:rPr lang="en-US">
                <a:solidFill>
                  <a:srgbClr val="FF3300"/>
                </a:solidFill>
              </a:rPr>
              <a:t>a</a:t>
            </a:r>
          </a:p>
        </p:txBody>
      </p:sp>
      <p:sp>
        <p:nvSpPr>
          <p:cNvPr id="18" name="Oval 8"/>
          <p:cNvSpPr>
            <a:spLocks noChangeArrowheads="1"/>
          </p:cNvSpPr>
          <p:nvPr/>
        </p:nvSpPr>
        <p:spPr bwMode="auto">
          <a:xfrm>
            <a:off x="5320907" y="3685918"/>
            <a:ext cx="685800" cy="609600"/>
          </a:xfrm>
          <a:prstGeom prst="ellipse">
            <a:avLst/>
          </a:prstGeom>
          <a:solidFill>
            <a:srgbClr val="FFFF66"/>
          </a:solidFill>
          <a:ln w="9525">
            <a:noFill/>
            <a:miter lim="800000"/>
            <a:headEnd/>
            <a:tailEnd/>
          </a:ln>
        </p:spPr>
        <p:txBody>
          <a:bodyPr wrap="none" anchor="ctr"/>
          <a:lstStyle/>
          <a:p>
            <a:r>
              <a:rPr lang="en-US">
                <a:solidFill>
                  <a:srgbClr val="FF3300"/>
                </a:solidFill>
              </a:rPr>
              <a:t>a</a:t>
            </a:r>
          </a:p>
        </p:txBody>
      </p:sp>
      <p:cxnSp>
        <p:nvCxnSpPr>
          <p:cNvPr id="19" name="AutoShape 9"/>
          <p:cNvCxnSpPr>
            <a:cxnSpLocks noChangeShapeType="1"/>
            <a:stCxn id="14" idx="6"/>
            <a:endCxn id="15" idx="2"/>
          </p:cNvCxnSpPr>
          <p:nvPr/>
        </p:nvCxnSpPr>
        <p:spPr bwMode="auto">
          <a:xfrm>
            <a:off x="1891907" y="3990718"/>
            <a:ext cx="342900" cy="0"/>
          </a:xfrm>
          <a:prstGeom prst="straightConnector1">
            <a:avLst/>
          </a:prstGeom>
          <a:noFill/>
          <a:ln w="9525">
            <a:solidFill>
              <a:schemeClr val="bg2"/>
            </a:solidFill>
            <a:miter lim="800000"/>
            <a:headEnd/>
            <a:tailEnd type="triangle" w="med" len="med"/>
          </a:ln>
        </p:spPr>
      </p:cxnSp>
      <p:cxnSp>
        <p:nvCxnSpPr>
          <p:cNvPr id="20" name="AutoShape 10"/>
          <p:cNvCxnSpPr>
            <a:cxnSpLocks noChangeShapeType="1"/>
            <a:stCxn id="15" idx="6"/>
            <a:endCxn id="16" idx="2"/>
          </p:cNvCxnSpPr>
          <p:nvPr/>
        </p:nvCxnSpPr>
        <p:spPr bwMode="auto">
          <a:xfrm>
            <a:off x="2920607" y="3990718"/>
            <a:ext cx="342900" cy="0"/>
          </a:xfrm>
          <a:prstGeom prst="straightConnector1">
            <a:avLst/>
          </a:prstGeom>
          <a:noFill/>
          <a:ln w="9525">
            <a:solidFill>
              <a:schemeClr val="bg2"/>
            </a:solidFill>
            <a:miter lim="800000"/>
            <a:headEnd/>
            <a:tailEnd type="triangle" w="med" len="med"/>
          </a:ln>
        </p:spPr>
      </p:cxnSp>
      <p:cxnSp>
        <p:nvCxnSpPr>
          <p:cNvPr id="21" name="AutoShape 11"/>
          <p:cNvCxnSpPr>
            <a:cxnSpLocks noChangeShapeType="1"/>
            <a:stCxn id="16" idx="6"/>
            <a:endCxn id="17" idx="2"/>
          </p:cNvCxnSpPr>
          <p:nvPr/>
        </p:nvCxnSpPr>
        <p:spPr bwMode="auto">
          <a:xfrm>
            <a:off x="3949307" y="3990718"/>
            <a:ext cx="342900" cy="0"/>
          </a:xfrm>
          <a:prstGeom prst="straightConnector1">
            <a:avLst/>
          </a:prstGeom>
          <a:noFill/>
          <a:ln w="9525">
            <a:solidFill>
              <a:schemeClr val="bg2"/>
            </a:solidFill>
            <a:miter lim="800000"/>
            <a:headEnd/>
            <a:tailEnd type="triangle" w="med" len="med"/>
          </a:ln>
        </p:spPr>
      </p:cxnSp>
      <p:cxnSp>
        <p:nvCxnSpPr>
          <p:cNvPr id="22" name="AutoShape 12"/>
          <p:cNvCxnSpPr>
            <a:cxnSpLocks noChangeShapeType="1"/>
            <a:stCxn id="17" idx="6"/>
            <a:endCxn id="18" idx="2"/>
          </p:cNvCxnSpPr>
          <p:nvPr/>
        </p:nvCxnSpPr>
        <p:spPr bwMode="auto">
          <a:xfrm>
            <a:off x="4978007" y="3990718"/>
            <a:ext cx="342900" cy="0"/>
          </a:xfrm>
          <a:prstGeom prst="straightConnector1">
            <a:avLst/>
          </a:prstGeom>
          <a:noFill/>
          <a:ln w="9525">
            <a:solidFill>
              <a:schemeClr val="bg2"/>
            </a:solidFill>
            <a:miter lim="800000"/>
            <a:headEnd/>
            <a:tailEnd type="triangle" w="med" len="med"/>
          </a:ln>
        </p:spPr>
      </p:cxnSp>
      <p:cxnSp>
        <p:nvCxnSpPr>
          <p:cNvPr id="23" name="AutoShape 13"/>
          <p:cNvCxnSpPr>
            <a:cxnSpLocks noChangeShapeType="1"/>
            <a:stCxn id="18" idx="6"/>
          </p:cNvCxnSpPr>
          <p:nvPr/>
        </p:nvCxnSpPr>
        <p:spPr bwMode="auto">
          <a:xfrm>
            <a:off x="6006707" y="3990718"/>
            <a:ext cx="381000" cy="1588"/>
          </a:xfrm>
          <a:prstGeom prst="straightConnector1">
            <a:avLst/>
          </a:prstGeom>
          <a:noFill/>
          <a:ln w="9525">
            <a:solidFill>
              <a:schemeClr val="bg2"/>
            </a:solidFill>
            <a:miter lim="800000"/>
            <a:headEnd/>
            <a:tailEnd type="triangle" w="med" len="med"/>
          </a:ln>
        </p:spPr>
      </p:cxnSp>
      <p:sp>
        <p:nvSpPr>
          <p:cNvPr id="24" name="Rectangle 23"/>
          <p:cNvSpPr/>
          <p:nvPr/>
        </p:nvSpPr>
        <p:spPr>
          <a:xfrm>
            <a:off x="759822" y="3045806"/>
            <a:ext cx="4650378" cy="430887"/>
          </a:xfrm>
          <a:prstGeom prst="rect">
            <a:avLst/>
          </a:prstGeom>
        </p:spPr>
        <p:txBody>
          <a:bodyPr wrap="square">
            <a:spAutoFit/>
          </a:bodyPr>
          <a:lstStyle/>
          <a:p>
            <a:r>
              <a:rPr lang="en-US" sz="2200" b="1" dirty="0" err="1" smtClean="0">
                <a:solidFill>
                  <a:srgbClr val="0000FF"/>
                </a:solidFill>
                <a:effectLst>
                  <a:outerShdw blurRad="38100" dist="38100" dir="2700000" algn="tl">
                    <a:srgbClr val="C0C0C0"/>
                  </a:outerShdw>
                </a:effectLst>
              </a:rPr>
              <a:t>G</a:t>
            </a:r>
            <a:r>
              <a:rPr lang="en-US" sz="2200" dirty="0" err="1" smtClean="0">
                <a:solidFill>
                  <a:srgbClr val="FF0000"/>
                </a:solidFill>
                <a:effectLst>
                  <a:outerShdw blurRad="38100" dist="38100" dir="2700000" algn="tl">
                    <a:srgbClr val="C0C0C0"/>
                  </a:outerShdw>
                </a:effectLst>
              </a:rPr>
              <a:t>a</a:t>
            </a:r>
            <a:r>
              <a:rPr lang="en-US" sz="2200" dirty="0" smtClean="0"/>
              <a:t>       	</a:t>
            </a:r>
            <a:r>
              <a:rPr lang="en-US" sz="2200" dirty="0" smtClean="0">
                <a:solidFill>
                  <a:schemeClr val="tx2"/>
                </a:solidFill>
                <a:effectLst>
                  <a:outerShdw blurRad="38100" dist="38100" dir="2700000" algn="tl">
                    <a:srgbClr val="C0C0C0"/>
                  </a:outerShdw>
                </a:effectLst>
              </a:rPr>
              <a:t>“a will be </a:t>
            </a:r>
            <a:r>
              <a:rPr lang="en-US" sz="2200" b="1" dirty="0" smtClean="0">
                <a:solidFill>
                  <a:srgbClr val="0000FF"/>
                </a:solidFill>
                <a:effectLst>
                  <a:outerShdw blurRad="38100" dist="38100" dir="2700000" algn="tl">
                    <a:srgbClr val="C0C0C0"/>
                  </a:outerShdw>
                </a:effectLst>
              </a:rPr>
              <a:t>G</a:t>
            </a:r>
            <a:r>
              <a:rPr lang="en-US" sz="2200" dirty="0" smtClean="0">
                <a:solidFill>
                  <a:schemeClr val="tx2"/>
                </a:solidFill>
                <a:effectLst>
                  <a:outerShdw blurRad="38100" dist="38100" dir="2700000" algn="tl">
                    <a:srgbClr val="C0C0C0"/>
                  </a:outerShdw>
                </a:effectLst>
              </a:rPr>
              <a:t>lobally true”</a:t>
            </a:r>
            <a:endParaRPr lang="en-US" sz="2200" dirty="0"/>
          </a:p>
        </p:txBody>
      </p:sp>
      <p:sp>
        <p:nvSpPr>
          <p:cNvPr id="25" name="Oval 4"/>
          <p:cNvSpPr>
            <a:spLocks noChangeArrowheads="1"/>
          </p:cNvSpPr>
          <p:nvPr/>
        </p:nvSpPr>
        <p:spPr bwMode="auto">
          <a:xfrm>
            <a:off x="1216616" y="5475549"/>
            <a:ext cx="685800" cy="609600"/>
          </a:xfrm>
          <a:prstGeom prst="ellipse">
            <a:avLst/>
          </a:prstGeom>
          <a:solidFill>
            <a:srgbClr val="FFFF66"/>
          </a:solidFill>
          <a:ln w="9525">
            <a:noFill/>
            <a:miter lim="800000"/>
            <a:headEnd/>
            <a:tailEnd/>
          </a:ln>
        </p:spPr>
        <p:txBody>
          <a:bodyPr wrap="none" anchor="ctr"/>
          <a:lstStyle/>
          <a:p>
            <a:r>
              <a:rPr lang="en-US">
                <a:solidFill>
                  <a:srgbClr val="FF3300"/>
                </a:solidFill>
              </a:rPr>
              <a:t>a</a:t>
            </a:r>
          </a:p>
        </p:txBody>
      </p:sp>
      <p:sp>
        <p:nvSpPr>
          <p:cNvPr id="26" name="Oval 5"/>
          <p:cNvSpPr>
            <a:spLocks noChangeArrowheads="1"/>
          </p:cNvSpPr>
          <p:nvPr/>
        </p:nvSpPr>
        <p:spPr bwMode="auto">
          <a:xfrm>
            <a:off x="2245316" y="5475549"/>
            <a:ext cx="685800" cy="609600"/>
          </a:xfrm>
          <a:prstGeom prst="ellipse">
            <a:avLst/>
          </a:prstGeom>
          <a:solidFill>
            <a:srgbClr val="FFFF66"/>
          </a:solidFill>
          <a:ln w="9525">
            <a:noFill/>
            <a:miter lim="800000"/>
            <a:headEnd/>
            <a:tailEnd/>
          </a:ln>
        </p:spPr>
        <p:txBody>
          <a:bodyPr wrap="none" anchor="ctr"/>
          <a:lstStyle/>
          <a:p>
            <a:r>
              <a:rPr lang="en-US">
                <a:solidFill>
                  <a:srgbClr val="FF3300"/>
                </a:solidFill>
              </a:rPr>
              <a:t>a</a:t>
            </a:r>
          </a:p>
        </p:txBody>
      </p:sp>
      <p:sp>
        <p:nvSpPr>
          <p:cNvPr id="27" name="Oval 6"/>
          <p:cNvSpPr>
            <a:spLocks noChangeArrowheads="1"/>
          </p:cNvSpPr>
          <p:nvPr/>
        </p:nvSpPr>
        <p:spPr bwMode="auto">
          <a:xfrm>
            <a:off x="3274016" y="5475549"/>
            <a:ext cx="685800" cy="609600"/>
          </a:xfrm>
          <a:prstGeom prst="ellipse">
            <a:avLst/>
          </a:prstGeom>
          <a:solidFill>
            <a:srgbClr val="FFFF66"/>
          </a:solidFill>
          <a:ln w="9525">
            <a:noFill/>
            <a:miter lim="800000"/>
            <a:headEnd/>
            <a:tailEnd/>
          </a:ln>
        </p:spPr>
        <p:txBody>
          <a:bodyPr wrap="none" anchor="ctr"/>
          <a:lstStyle/>
          <a:p>
            <a:r>
              <a:rPr lang="en-US">
                <a:solidFill>
                  <a:srgbClr val="FF3300"/>
                </a:solidFill>
              </a:rPr>
              <a:t>a</a:t>
            </a:r>
          </a:p>
        </p:txBody>
      </p:sp>
      <p:sp>
        <p:nvSpPr>
          <p:cNvPr id="28" name="Oval 7"/>
          <p:cNvSpPr>
            <a:spLocks noChangeArrowheads="1"/>
          </p:cNvSpPr>
          <p:nvPr/>
        </p:nvSpPr>
        <p:spPr bwMode="auto">
          <a:xfrm>
            <a:off x="4302716" y="5475549"/>
            <a:ext cx="685800" cy="609600"/>
          </a:xfrm>
          <a:prstGeom prst="ellipse">
            <a:avLst/>
          </a:prstGeom>
          <a:solidFill>
            <a:srgbClr val="FFFF66"/>
          </a:solidFill>
          <a:ln w="9525">
            <a:noFill/>
            <a:miter lim="800000"/>
            <a:headEnd/>
            <a:tailEnd/>
          </a:ln>
        </p:spPr>
        <p:txBody>
          <a:bodyPr wrap="none" anchor="ctr"/>
          <a:lstStyle/>
          <a:p>
            <a:r>
              <a:rPr lang="en-US">
                <a:solidFill>
                  <a:srgbClr val="FF3300"/>
                </a:solidFill>
              </a:rPr>
              <a:t>a</a:t>
            </a:r>
          </a:p>
        </p:txBody>
      </p:sp>
      <p:sp>
        <p:nvSpPr>
          <p:cNvPr id="29" name="Oval 8"/>
          <p:cNvSpPr>
            <a:spLocks noChangeArrowheads="1"/>
          </p:cNvSpPr>
          <p:nvPr/>
        </p:nvSpPr>
        <p:spPr bwMode="auto">
          <a:xfrm>
            <a:off x="5331416" y="5475549"/>
            <a:ext cx="685800" cy="609600"/>
          </a:xfrm>
          <a:prstGeom prst="ellipse">
            <a:avLst/>
          </a:prstGeom>
          <a:solidFill>
            <a:srgbClr val="FFFF66"/>
          </a:solidFill>
          <a:ln w="9525">
            <a:noFill/>
            <a:miter lim="800000"/>
            <a:headEnd/>
            <a:tailEnd/>
          </a:ln>
        </p:spPr>
        <p:txBody>
          <a:bodyPr wrap="none" anchor="ctr"/>
          <a:lstStyle/>
          <a:p>
            <a:r>
              <a:rPr lang="en-US">
                <a:solidFill>
                  <a:srgbClr val="FF3300"/>
                </a:solidFill>
              </a:rPr>
              <a:t>b</a:t>
            </a:r>
          </a:p>
        </p:txBody>
      </p:sp>
      <p:cxnSp>
        <p:nvCxnSpPr>
          <p:cNvPr id="30" name="AutoShape 9"/>
          <p:cNvCxnSpPr>
            <a:cxnSpLocks noChangeShapeType="1"/>
            <a:stCxn id="25" idx="6"/>
            <a:endCxn id="26" idx="2"/>
          </p:cNvCxnSpPr>
          <p:nvPr/>
        </p:nvCxnSpPr>
        <p:spPr bwMode="auto">
          <a:xfrm>
            <a:off x="1902416" y="5780349"/>
            <a:ext cx="342900" cy="0"/>
          </a:xfrm>
          <a:prstGeom prst="straightConnector1">
            <a:avLst/>
          </a:prstGeom>
          <a:noFill/>
          <a:ln w="9525">
            <a:solidFill>
              <a:schemeClr val="bg2"/>
            </a:solidFill>
            <a:miter lim="800000"/>
            <a:headEnd/>
            <a:tailEnd type="triangle" w="med" len="med"/>
          </a:ln>
        </p:spPr>
      </p:cxnSp>
      <p:cxnSp>
        <p:nvCxnSpPr>
          <p:cNvPr id="31" name="AutoShape 10"/>
          <p:cNvCxnSpPr>
            <a:cxnSpLocks noChangeShapeType="1"/>
            <a:stCxn id="26" idx="6"/>
            <a:endCxn id="27" idx="2"/>
          </p:cNvCxnSpPr>
          <p:nvPr/>
        </p:nvCxnSpPr>
        <p:spPr bwMode="auto">
          <a:xfrm>
            <a:off x="2931116" y="5780349"/>
            <a:ext cx="342900" cy="0"/>
          </a:xfrm>
          <a:prstGeom prst="straightConnector1">
            <a:avLst/>
          </a:prstGeom>
          <a:noFill/>
          <a:ln w="9525">
            <a:solidFill>
              <a:schemeClr val="bg2"/>
            </a:solidFill>
            <a:miter lim="800000"/>
            <a:headEnd/>
            <a:tailEnd type="triangle" w="med" len="med"/>
          </a:ln>
        </p:spPr>
      </p:cxnSp>
      <p:cxnSp>
        <p:nvCxnSpPr>
          <p:cNvPr id="32" name="AutoShape 11"/>
          <p:cNvCxnSpPr>
            <a:cxnSpLocks noChangeShapeType="1"/>
            <a:stCxn id="27" idx="6"/>
            <a:endCxn id="28" idx="2"/>
          </p:cNvCxnSpPr>
          <p:nvPr/>
        </p:nvCxnSpPr>
        <p:spPr bwMode="auto">
          <a:xfrm>
            <a:off x="3959816" y="5780349"/>
            <a:ext cx="342900" cy="0"/>
          </a:xfrm>
          <a:prstGeom prst="straightConnector1">
            <a:avLst/>
          </a:prstGeom>
          <a:noFill/>
          <a:ln w="9525">
            <a:solidFill>
              <a:schemeClr val="bg2"/>
            </a:solidFill>
            <a:miter lim="800000"/>
            <a:headEnd/>
            <a:tailEnd type="triangle" w="med" len="med"/>
          </a:ln>
        </p:spPr>
      </p:cxnSp>
      <p:cxnSp>
        <p:nvCxnSpPr>
          <p:cNvPr id="33" name="AutoShape 12"/>
          <p:cNvCxnSpPr>
            <a:cxnSpLocks noChangeShapeType="1"/>
            <a:stCxn id="28" idx="6"/>
            <a:endCxn id="29" idx="2"/>
          </p:cNvCxnSpPr>
          <p:nvPr/>
        </p:nvCxnSpPr>
        <p:spPr bwMode="auto">
          <a:xfrm>
            <a:off x="4988516" y="5780349"/>
            <a:ext cx="342900" cy="0"/>
          </a:xfrm>
          <a:prstGeom prst="straightConnector1">
            <a:avLst/>
          </a:prstGeom>
          <a:noFill/>
          <a:ln w="9525">
            <a:solidFill>
              <a:schemeClr val="bg2"/>
            </a:solidFill>
            <a:miter lim="800000"/>
            <a:headEnd/>
            <a:tailEnd type="triangle" w="med" len="med"/>
          </a:ln>
        </p:spPr>
      </p:cxnSp>
      <p:cxnSp>
        <p:nvCxnSpPr>
          <p:cNvPr id="34" name="AutoShape 13"/>
          <p:cNvCxnSpPr>
            <a:cxnSpLocks noChangeShapeType="1"/>
            <a:stCxn id="29" idx="6"/>
          </p:cNvCxnSpPr>
          <p:nvPr/>
        </p:nvCxnSpPr>
        <p:spPr bwMode="auto">
          <a:xfrm>
            <a:off x="6017216" y="5780349"/>
            <a:ext cx="381000" cy="1588"/>
          </a:xfrm>
          <a:prstGeom prst="straightConnector1">
            <a:avLst/>
          </a:prstGeom>
          <a:noFill/>
          <a:ln w="9525">
            <a:solidFill>
              <a:schemeClr val="bg2"/>
            </a:solidFill>
            <a:miter lim="800000"/>
            <a:headEnd/>
            <a:tailEnd type="triangle" w="med" len="med"/>
          </a:ln>
        </p:spPr>
      </p:cxnSp>
      <p:sp>
        <p:nvSpPr>
          <p:cNvPr id="35" name="Rectangle 34"/>
          <p:cNvSpPr/>
          <p:nvPr/>
        </p:nvSpPr>
        <p:spPr>
          <a:xfrm>
            <a:off x="762000" y="4896396"/>
            <a:ext cx="7086600" cy="430887"/>
          </a:xfrm>
          <a:prstGeom prst="rect">
            <a:avLst/>
          </a:prstGeom>
        </p:spPr>
        <p:txBody>
          <a:bodyPr wrap="square">
            <a:spAutoFit/>
          </a:bodyPr>
          <a:lstStyle/>
          <a:p>
            <a:pPr>
              <a:buFont typeface="Wingdings" pitchFamily="2" charset="2"/>
              <a:buNone/>
              <a:defRPr/>
            </a:pPr>
            <a:r>
              <a:rPr lang="en-US" sz="2200" dirty="0" smtClean="0">
                <a:solidFill>
                  <a:srgbClr val="FF0000"/>
                </a:solidFill>
                <a:effectLst>
                  <a:outerShdw blurRad="38100" dist="38100" dir="2700000" algn="tl">
                    <a:srgbClr val="C0C0C0"/>
                  </a:outerShdw>
                </a:effectLst>
              </a:rPr>
              <a:t>a </a:t>
            </a:r>
            <a:r>
              <a:rPr lang="en-US" sz="2200" b="1" dirty="0" smtClean="0">
                <a:solidFill>
                  <a:srgbClr val="0000FF"/>
                </a:solidFill>
                <a:effectLst>
                  <a:outerShdw blurRad="38100" dist="38100" dir="2700000" algn="tl">
                    <a:srgbClr val="C0C0C0"/>
                  </a:outerShdw>
                </a:effectLst>
              </a:rPr>
              <a:t>U</a:t>
            </a:r>
            <a:r>
              <a:rPr lang="en-US" sz="2200" dirty="0" smtClean="0">
                <a:solidFill>
                  <a:srgbClr val="FF0000"/>
                </a:solidFill>
                <a:effectLst>
                  <a:outerShdw blurRad="38100" dist="38100" dir="2700000" algn="tl">
                    <a:srgbClr val="C0C0C0"/>
                  </a:outerShdw>
                </a:effectLst>
              </a:rPr>
              <a:t> b</a:t>
            </a:r>
            <a:r>
              <a:rPr lang="en-US" sz="2200" dirty="0" smtClean="0"/>
              <a:t>    	</a:t>
            </a:r>
            <a:r>
              <a:rPr lang="en-US" sz="2200" dirty="0" smtClean="0">
                <a:solidFill>
                  <a:schemeClr val="tx2"/>
                </a:solidFill>
                <a:effectLst>
                  <a:outerShdw blurRad="38100" dist="38100" dir="2700000" algn="tl">
                    <a:srgbClr val="C0C0C0"/>
                  </a:outerShdw>
                </a:effectLst>
              </a:rPr>
              <a:t>“a will hold true </a:t>
            </a:r>
            <a:r>
              <a:rPr lang="en-US" sz="2200" b="1" dirty="0" smtClean="0">
                <a:solidFill>
                  <a:srgbClr val="0000FF"/>
                </a:solidFill>
                <a:effectLst>
                  <a:outerShdw blurRad="38100" dist="38100" dir="2700000" algn="tl">
                    <a:srgbClr val="C0C0C0"/>
                  </a:outerShdw>
                </a:effectLst>
              </a:rPr>
              <a:t>U</a:t>
            </a:r>
            <a:r>
              <a:rPr lang="en-US" sz="2200" dirty="0" smtClean="0">
                <a:solidFill>
                  <a:schemeClr val="tx2"/>
                </a:solidFill>
                <a:effectLst>
                  <a:outerShdw blurRad="38100" dist="38100" dir="2700000" algn="tl">
                    <a:srgbClr val="C0C0C0"/>
                  </a:outerShdw>
                </a:effectLst>
              </a:rPr>
              <a:t>ntil b becomes true”</a:t>
            </a:r>
          </a:p>
        </p:txBody>
      </p:sp>
      <p:sp>
        <p:nvSpPr>
          <p:cNvPr id="36" name="Rectangle 35"/>
          <p:cNvSpPr/>
          <p:nvPr/>
        </p:nvSpPr>
        <p:spPr>
          <a:xfrm>
            <a:off x="7023463" y="3553106"/>
            <a:ext cx="1981200" cy="1354217"/>
          </a:xfrm>
          <a:prstGeom prst="rect">
            <a:avLst/>
          </a:prstGeom>
        </p:spPr>
        <p:txBody>
          <a:bodyPr wrap="square">
            <a:spAutoFit/>
          </a:bodyPr>
          <a:lstStyle/>
          <a:p>
            <a:pPr>
              <a:spcAft>
                <a:spcPts val="600"/>
              </a:spcAft>
              <a:defRPr/>
            </a:pPr>
            <a:r>
              <a:rPr lang="en-US" dirty="0" smtClean="0">
                <a:solidFill>
                  <a:schemeClr val="accent2"/>
                </a:solidFill>
              </a:rPr>
              <a:t>Complexity of Model Checking:</a:t>
            </a:r>
          </a:p>
          <a:p>
            <a:pPr marL="342900" lvl="1" indent="-342900">
              <a:spcBef>
                <a:spcPts val="600"/>
              </a:spcBef>
              <a:defRPr/>
            </a:pPr>
            <a:r>
              <a:rPr lang="en-US" dirty="0" smtClean="0">
                <a:solidFill>
                  <a:schemeClr val="accent2"/>
                </a:solidFill>
              </a:rPr>
              <a:t> </a:t>
            </a:r>
            <a:r>
              <a:rPr lang="en-US" dirty="0" smtClean="0">
                <a:solidFill>
                  <a:schemeClr val="accent2"/>
                </a:solidFill>
                <a:effectLst>
                  <a:outerShdw blurRad="38100" dist="38100" dir="2700000" algn="tl">
                    <a:srgbClr val="C0C0C0"/>
                  </a:outerShdw>
                </a:effectLst>
              </a:rPr>
              <a:t>LTL</a:t>
            </a:r>
            <a:r>
              <a:rPr lang="en-US" dirty="0" smtClean="0">
                <a:solidFill>
                  <a:schemeClr val="accent2"/>
                </a:solidFill>
              </a:rPr>
              <a:t> algorithm </a:t>
            </a:r>
            <a:r>
              <a:rPr lang="en-US" b="1" dirty="0" smtClean="0">
                <a:solidFill>
                  <a:schemeClr val="accent2"/>
                </a:solidFill>
              </a:rPr>
              <a:t>O(|M|∙2</a:t>
            </a:r>
            <a:r>
              <a:rPr lang="en-US" b="1" baseline="30000" dirty="0" smtClean="0">
                <a:solidFill>
                  <a:schemeClr val="accent2"/>
                </a:solidFill>
              </a:rPr>
              <a:t>|f|</a:t>
            </a:r>
            <a:r>
              <a:rPr lang="en-US" b="1" dirty="0" smtClean="0">
                <a:solidFill>
                  <a:schemeClr val="accent2"/>
                </a:solidFill>
              </a:rPr>
              <a:t>)</a:t>
            </a:r>
            <a:endParaRPr lang="en-US" dirty="0">
              <a:solidFill>
                <a:schemeClr val="accent2"/>
              </a:solidFill>
            </a:endParaRPr>
          </a:p>
        </p:txBody>
      </p:sp>
    </p:spTree>
    <p:extLst>
      <p:ext uri="{BB962C8B-B14F-4D97-AF65-F5344CB8AC3E}">
        <p14:creationId xmlns:p14="http://schemas.microsoft.com/office/powerpoint/2010/main" val="28716358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228600" y="76201"/>
            <a:ext cx="8686800" cy="838200"/>
          </a:xfrm>
        </p:spPr>
        <p:txBody>
          <a:bodyPr/>
          <a:lstStyle/>
          <a:p>
            <a:r>
              <a:rPr lang="en-US" dirty="0" smtClean="0"/>
              <a:t>Branching Time</a:t>
            </a:r>
          </a:p>
        </p:txBody>
      </p:sp>
      <p:grpSp>
        <p:nvGrpSpPr>
          <p:cNvPr id="50" name="Group 49"/>
          <p:cNvGrpSpPr/>
          <p:nvPr/>
        </p:nvGrpSpPr>
        <p:grpSpPr>
          <a:xfrm>
            <a:off x="533400" y="1219200"/>
            <a:ext cx="2529410" cy="2057399"/>
            <a:chOff x="228600" y="1066800"/>
            <a:chExt cx="2529410" cy="2057399"/>
          </a:xfrm>
        </p:grpSpPr>
        <p:grpSp>
          <p:nvGrpSpPr>
            <p:cNvPr id="2" name="Group 44"/>
            <p:cNvGrpSpPr/>
            <p:nvPr/>
          </p:nvGrpSpPr>
          <p:grpSpPr>
            <a:xfrm>
              <a:off x="570406" y="1600200"/>
              <a:ext cx="1676400" cy="1523999"/>
              <a:chOff x="1066800" y="2590800"/>
              <a:chExt cx="1981200" cy="1704975"/>
            </a:xfrm>
          </p:grpSpPr>
          <p:grpSp>
            <p:nvGrpSpPr>
              <p:cNvPr id="3" name="Group 43"/>
              <p:cNvGrpSpPr>
                <a:grpSpLocks/>
              </p:cNvGrpSpPr>
              <p:nvPr/>
            </p:nvGrpSpPr>
            <p:grpSpPr bwMode="auto">
              <a:xfrm>
                <a:off x="1066800" y="2590800"/>
                <a:ext cx="1676400" cy="1143000"/>
                <a:chOff x="672" y="1632"/>
                <a:chExt cx="1056" cy="720"/>
              </a:xfrm>
            </p:grpSpPr>
            <p:sp>
              <p:nvSpPr>
                <p:cNvPr id="23590" name="Oval 4"/>
                <p:cNvSpPr>
                  <a:spLocks noChangeArrowheads="1"/>
                </p:cNvSpPr>
                <p:nvPr/>
              </p:nvSpPr>
              <p:spPr bwMode="auto">
                <a:xfrm>
                  <a:off x="1104" y="1632"/>
                  <a:ext cx="192" cy="192"/>
                </a:xfrm>
                <a:prstGeom prst="ellipse">
                  <a:avLst/>
                </a:prstGeom>
                <a:solidFill>
                  <a:schemeClr val="tx2"/>
                </a:solidFill>
                <a:ln w="38100">
                  <a:noFill/>
                  <a:round/>
                  <a:headEnd/>
                  <a:tailEnd/>
                </a:ln>
              </p:spPr>
              <p:txBody>
                <a:bodyPr wrap="none" anchor="ctr"/>
                <a:lstStyle/>
                <a:p>
                  <a:endParaRPr lang="en-US"/>
                </a:p>
              </p:txBody>
            </p:sp>
            <p:sp>
              <p:nvSpPr>
                <p:cNvPr id="23591" name="Oval 5"/>
                <p:cNvSpPr>
                  <a:spLocks noChangeArrowheads="1"/>
                </p:cNvSpPr>
                <p:nvPr/>
              </p:nvSpPr>
              <p:spPr bwMode="auto">
                <a:xfrm>
                  <a:off x="1536" y="2160"/>
                  <a:ext cx="192" cy="192"/>
                </a:xfrm>
                <a:prstGeom prst="ellipse">
                  <a:avLst/>
                </a:prstGeom>
                <a:solidFill>
                  <a:srgbClr val="0066FF"/>
                </a:solidFill>
                <a:ln w="9525">
                  <a:noFill/>
                  <a:round/>
                  <a:headEnd/>
                  <a:tailEnd/>
                </a:ln>
              </p:spPr>
              <p:txBody>
                <a:bodyPr wrap="none" anchor="ctr"/>
                <a:lstStyle/>
                <a:p>
                  <a:endParaRPr lang="en-US"/>
                </a:p>
              </p:txBody>
            </p:sp>
            <p:sp>
              <p:nvSpPr>
                <p:cNvPr id="23592" name="Oval 6"/>
                <p:cNvSpPr>
                  <a:spLocks noChangeArrowheads="1"/>
                </p:cNvSpPr>
                <p:nvPr/>
              </p:nvSpPr>
              <p:spPr bwMode="auto">
                <a:xfrm>
                  <a:off x="672" y="2160"/>
                  <a:ext cx="192" cy="192"/>
                </a:xfrm>
                <a:prstGeom prst="ellipse">
                  <a:avLst/>
                </a:prstGeom>
                <a:solidFill>
                  <a:srgbClr val="FF0000"/>
                </a:solidFill>
                <a:ln w="9525">
                  <a:noFill/>
                  <a:round/>
                  <a:headEnd/>
                  <a:tailEnd/>
                </a:ln>
              </p:spPr>
              <p:txBody>
                <a:bodyPr wrap="none" anchor="ctr"/>
                <a:lstStyle/>
                <a:p>
                  <a:endParaRPr lang="en-US"/>
                </a:p>
              </p:txBody>
            </p:sp>
            <p:sp>
              <p:nvSpPr>
                <p:cNvPr id="23593" name="Line 7"/>
                <p:cNvSpPr>
                  <a:spLocks noChangeShapeType="1"/>
                </p:cNvSpPr>
                <p:nvPr/>
              </p:nvSpPr>
              <p:spPr bwMode="auto">
                <a:xfrm flipH="1">
                  <a:off x="864" y="1872"/>
                  <a:ext cx="240" cy="288"/>
                </a:xfrm>
                <a:prstGeom prst="line">
                  <a:avLst/>
                </a:prstGeom>
                <a:noFill/>
                <a:ln w="57150">
                  <a:solidFill>
                    <a:srgbClr val="00B050"/>
                  </a:solidFill>
                  <a:round/>
                  <a:headEnd type="triangle" w="med" len="med"/>
                  <a:tailEnd type="triangle" w="med" len="med"/>
                </a:ln>
              </p:spPr>
              <p:txBody>
                <a:bodyPr wrap="none" anchor="ctr"/>
                <a:lstStyle/>
                <a:p>
                  <a:endParaRPr lang="en-US"/>
                </a:p>
              </p:txBody>
            </p:sp>
            <p:sp>
              <p:nvSpPr>
                <p:cNvPr id="23594" name="Line 8"/>
                <p:cNvSpPr>
                  <a:spLocks noChangeShapeType="1"/>
                </p:cNvSpPr>
                <p:nvPr/>
              </p:nvSpPr>
              <p:spPr bwMode="auto">
                <a:xfrm>
                  <a:off x="1344" y="1776"/>
                  <a:ext cx="240" cy="288"/>
                </a:xfrm>
                <a:prstGeom prst="line">
                  <a:avLst/>
                </a:prstGeom>
                <a:noFill/>
                <a:ln w="57150">
                  <a:solidFill>
                    <a:srgbClr val="00B050"/>
                  </a:solidFill>
                  <a:round/>
                  <a:headEnd/>
                  <a:tailEnd type="triangle" w="med" len="med"/>
                </a:ln>
              </p:spPr>
              <p:txBody>
                <a:bodyPr wrap="none" anchor="ctr"/>
                <a:lstStyle/>
                <a:p>
                  <a:endParaRPr lang="en-US"/>
                </a:p>
              </p:txBody>
            </p:sp>
            <p:sp>
              <p:nvSpPr>
                <p:cNvPr id="23595" name="Line 9"/>
                <p:cNvSpPr>
                  <a:spLocks noChangeShapeType="1"/>
                </p:cNvSpPr>
                <p:nvPr/>
              </p:nvSpPr>
              <p:spPr bwMode="auto">
                <a:xfrm>
                  <a:off x="912" y="2256"/>
                  <a:ext cx="528" cy="0"/>
                </a:xfrm>
                <a:prstGeom prst="line">
                  <a:avLst/>
                </a:prstGeom>
                <a:noFill/>
                <a:ln w="57150">
                  <a:solidFill>
                    <a:srgbClr val="00B050"/>
                  </a:solidFill>
                  <a:round/>
                  <a:headEnd/>
                  <a:tailEnd type="triangle" w="med" len="med"/>
                </a:ln>
              </p:spPr>
              <p:txBody>
                <a:bodyPr wrap="none" anchor="ctr"/>
                <a:lstStyle/>
                <a:p>
                  <a:endParaRPr lang="en-US"/>
                </a:p>
              </p:txBody>
            </p:sp>
          </p:grpSp>
          <p:sp>
            <p:nvSpPr>
              <p:cNvPr id="23559" name="Line 32"/>
              <p:cNvSpPr>
                <a:spLocks noChangeShapeType="1"/>
              </p:cNvSpPr>
              <p:nvPr/>
            </p:nvSpPr>
            <p:spPr bwMode="auto">
              <a:xfrm>
                <a:off x="2590800" y="3895725"/>
                <a:ext cx="0" cy="381000"/>
              </a:xfrm>
              <a:prstGeom prst="line">
                <a:avLst/>
              </a:prstGeom>
              <a:noFill/>
              <a:ln w="57150">
                <a:solidFill>
                  <a:srgbClr val="00B050"/>
                </a:solidFill>
                <a:round/>
                <a:headEnd/>
                <a:tailEnd/>
              </a:ln>
            </p:spPr>
            <p:txBody>
              <a:bodyPr wrap="none" anchor="ctr"/>
              <a:lstStyle/>
              <a:p>
                <a:endParaRPr lang="en-US"/>
              </a:p>
            </p:txBody>
          </p:sp>
          <p:sp>
            <p:nvSpPr>
              <p:cNvPr id="23560" name="Line 33"/>
              <p:cNvSpPr>
                <a:spLocks noChangeShapeType="1"/>
              </p:cNvSpPr>
              <p:nvPr/>
            </p:nvSpPr>
            <p:spPr bwMode="auto">
              <a:xfrm>
                <a:off x="2590800" y="4267200"/>
                <a:ext cx="457200" cy="0"/>
              </a:xfrm>
              <a:prstGeom prst="line">
                <a:avLst/>
              </a:prstGeom>
              <a:noFill/>
              <a:ln w="57150">
                <a:solidFill>
                  <a:srgbClr val="00B050"/>
                </a:solidFill>
                <a:round/>
                <a:headEnd/>
                <a:tailEnd/>
              </a:ln>
            </p:spPr>
            <p:txBody>
              <a:bodyPr wrap="none" anchor="ctr"/>
              <a:lstStyle/>
              <a:p>
                <a:endParaRPr lang="en-US"/>
              </a:p>
            </p:txBody>
          </p:sp>
          <p:sp>
            <p:nvSpPr>
              <p:cNvPr id="23561" name="Line 34"/>
              <p:cNvSpPr>
                <a:spLocks noChangeShapeType="1"/>
              </p:cNvSpPr>
              <p:nvPr/>
            </p:nvSpPr>
            <p:spPr bwMode="auto">
              <a:xfrm>
                <a:off x="3048000" y="3914775"/>
                <a:ext cx="0" cy="381000"/>
              </a:xfrm>
              <a:prstGeom prst="line">
                <a:avLst/>
              </a:prstGeom>
              <a:noFill/>
              <a:ln w="57150">
                <a:solidFill>
                  <a:srgbClr val="00B050"/>
                </a:solidFill>
                <a:round/>
                <a:headEnd/>
                <a:tailEnd/>
              </a:ln>
            </p:spPr>
            <p:txBody>
              <a:bodyPr wrap="none" anchor="ctr"/>
              <a:lstStyle/>
              <a:p>
                <a:endParaRPr lang="en-US"/>
              </a:p>
            </p:txBody>
          </p:sp>
          <p:sp>
            <p:nvSpPr>
              <p:cNvPr id="23562" name="Line 35"/>
              <p:cNvSpPr>
                <a:spLocks noChangeShapeType="1"/>
              </p:cNvSpPr>
              <p:nvPr/>
            </p:nvSpPr>
            <p:spPr bwMode="auto">
              <a:xfrm>
                <a:off x="2819400" y="3733800"/>
                <a:ext cx="228600" cy="228600"/>
              </a:xfrm>
              <a:prstGeom prst="line">
                <a:avLst/>
              </a:prstGeom>
              <a:noFill/>
              <a:ln w="57150">
                <a:solidFill>
                  <a:srgbClr val="00B050"/>
                </a:solidFill>
                <a:round/>
                <a:headEnd type="triangle" w="med" len="med"/>
                <a:tailEnd/>
              </a:ln>
            </p:spPr>
            <p:txBody>
              <a:bodyPr wrap="none" anchor="ctr"/>
              <a:lstStyle/>
              <a:p>
                <a:endParaRPr lang="en-US"/>
              </a:p>
            </p:txBody>
          </p:sp>
        </p:grpSp>
        <p:sp>
          <p:nvSpPr>
            <p:cNvPr id="23564" name="Rectangle 41"/>
            <p:cNvSpPr>
              <a:spLocks noChangeArrowheads="1"/>
            </p:cNvSpPr>
            <p:nvPr/>
          </p:nvSpPr>
          <p:spPr bwMode="auto">
            <a:xfrm>
              <a:off x="228600" y="1066800"/>
              <a:ext cx="2529410" cy="369332"/>
            </a:xfrm>
            <a:prstGeom prst="rect">
              <a:avLst/>
            </a:prstGeom>
            <a:noFill/>
            <a:ln w="9525">
              <a:noFill/>
              <a:miter lim="800000"/>
              <a:headEnd/>
              <a:tailEnd/>
            </a:ln>
          </p:spPr>
          <p:txBody>
            <a:bodyPr wrap="none">
              <a:spAutoFit/>
            </a:bodyPr>
            <a:lstStyle/>
            <a:p>
              <a:r>
                <a:rPr lang="de-AT" b="1" dirty="0">
                  <a:solidFill>
                    <a:schemeClr val="tx1"/>
                  </a:solidFill>
                  <a:latin typeface="Times New Roman" pitchFamily="18" charset="0"/>
                </a:rPr>
                <a:t>State </a:t>
              </a:r>
              <a:r>
                <a:rPr lang="de-AT" b="1" dirty="0" smtClean="0">
                  <a:solidFill>
                    <a:schemeClr val="tx1"/>
                  </a:solidFill>
                  <a:latin typeface="Times New Roman" pitchFamily="18" charset="0"/>
                </a:rPr>
                <a:t>Transition </a:t>
              </a:r>
              <a:r>
                <a:rPr lang="de-AT" b="1" dirty="0">
                  <a:solidFill>
                    <a:schemeClr val="tx1"/>
                  </a:solidFill>
                  <a:latin typeface="Times New Roman" pitchFamily="18" charset="0"/>
                </a:rPr>
                <a:t>Graph </a:t>
              </a:r>
            </a:p>
          </p:txBody>
        </p:sp>
      </p:grpSp>
      <p:grpSp>
        <p:nvGrpSpPr>
          <p:cNvPr id="52" name="Group 51"/>
          <p:cNvGrpSpPr/>
          <p:nvPr/>
        </p:nvGrpSpPr>
        <p:grpSpPr>
          <a:xfrm>
            <a:off x="4728475" y="838200"/>
            <a:ext cx="2891525" cy="3304909"/>
            <a:chOff x="381000" y="3352800"/>
            <a:chExt cx="2891525" cy="3304909"/>
          </a:xfrm>
        </p:grpSpPr>
        <p:grpSp>
          <p:nvGrpSpPr>
            <p:cNvPr id="4" name="Group 43"/>
            <p:cNvGrpSpPr/>
            <p:nvPr/>
          </p:nvGrpSpPr>
          <p:grpSpPr>
            <a:xfrm>
              <a:off x="381000" y="3886200"/>
              <a:ext cx="2891525" cy="2771509"/>
              <a:chOff x="3417888" y="2667000"/>
              <a:chExt cx="4230687" cy="3862388"/>
            </a:xfrm>
          </p:grpSpPr>
          <p:grpSp>
            <p:nvGrpSpPr>
              <p:cNvPr id="5" name="Group 44"/>
              <p:cNvGrpSpPr>
                <a:grpSpLocks/>
              </p:cNvGrpSpPr>
              <p:nvPr/>
            </p:nvGrpSpPr>
            <p:grpSpPr bwMode="auto">
              <a:xfrm>
                <a:off x="5105400" y="2667000"/>
                <a:ext cx="1828800" cy="1143000"/>
                <a:chOff x="3216" y="1680"/>
                <a:chExt cx="1152" cy="720"/>
              </a:xfrm>
            </p:grpSpPr>
            <p:sp>
              <p:nvSpPr>
                <p:cNvPr id="23585" name="Oval 11"/>
                <p:cNvSpPr>
                  <a:spLocks noChangeArrowheads="1"/>
                </p:cNvSpPr>
                <p:nvPr/>
              </p:nvSpPr>
              <p:spPr bwMode="auto">
                <a:xfrm>
                  <a:off x="3648" y="1680"/>
                  <a:ext cx="192" cy="192"/>
                </a:xfrm>
                <a:prstGeom prst="ellipse">
                  <a:avLst/>
                </a:prstGeom>
                <a:solidFill>
                  <a:schemeClr val="tx2"/>
                </a:solidFill>
                <a:ln w="38100">
                  <a:solidFill>
                    <a:schemeClr val="tx2"/>
                  </a:solidFill>
                  <a:round/>
                  <a:headEnd/>
                  <a:tailEnd/>
                </a:ln>
              </p:spPr>
              <p:txBody>
                <a:bodyPr wrap="none" anchor="ctr"/>
                <a:lstStyle/>
                <a:p>
                  <a:endParaRPr lang="en-US"/>
                </a:p>
              </p:txBody>
            </p:sp>
            <p:sp>
              <p:nvSpPr>
                <p:cNvPr id="23586" name="Oval 12"/>
                <p:cNvSpPr>
                  <a:spLocks noChangeArrowheads="1"/>
                </p:cNvSpPr>
                <p:nvPr/>
              </p:nvSpPr>
              <p:spPr bwMode="auto">
                <a:xfrm>
                  <a:off x="4176" y="2160"/>
                  <a:ext cx="192" cy="192"/>
                </a:xfrm>
                <a:prstGeom prst="ellipse">
                  <a:avLst/>
                </a:prstGeom>
                <a:solidFill>
                  <a:srgbClr val="0066FF"/>
                </a:solidFill>
                <a:ln w="9525">
                  <a:solidFill>
                    <a:schemeClr val="tx1"/>
                  </a:solidFill>
                  <a:round/>
                  <a:headEnd/>
                  <a:tailEnd/>
                </a:ln>
              </p:spPr>
              <p:txBody>
                <a:bodyPr wrap="none" anchor="ctr"/>
                <a:lstStyle/>
                <a:p>
                  <a:endParaRPr lang="en-US"/>
                </a:p>
              </p:txBody>
            </p:sp>
            <p:sp>
              <p:nvSpPr>
                <p:cNvPr id="23587" name="Oval 13"/>
                <p:cNvSpPr>
                  <a:spLocks noChangeArrowheads="1"/>
                </p:cNvSpPr>
                <p:nvPr/>
              </p:nvSpPr>
              <p:spPr bwMode="auto">
                <a:xfrm>
                  <a:off x="3216" y="2208"/>
                  <a:ext cx="192" cy="192"/>
                </a:xfrm>
                <a:prstGeom prst="ellipse">
                  <a:avLst/>
                </a:prstGeom>
                <a:solidFill>
                  <a:srgbClr val="FF0000"/>
                </a:solidFill>
                <a:ln w="9525">
                  <a:solidFill>
                    <a:schemeClr val="tx1"/>
                  </a:solidFill>
                  <a:round/>
                  <a:headEnd/>
                  <a:tailEnd/>
                </a:ln>
              </p:spPr>
              <p:txBody>
                <a:bodyPr wrap="none" anchor="ctr"/>
                <a:lstStyle/>
                <a:p>
                  <a:endParaRPr lang="en-US"/>
                </a:p>
              </p:txBody>
            </p:sp>
            <p:sp>
              <p:nvSpPr>
                <p:cNvPr id="23588" name="Line 14"/>
                <p:cNvSpPr>
                  <a:spLocks noChangeShapeType="1"/>
                </p:cNvSpPr>
                <p:nvPr/>
              </p:nvSpPr>
              <p:spPr bwMode="auto">
                <a:xfrm flipH="1">
                  <a:off x="3408" y="1920"/>
                  <a:ext cx="240" cy="288"/>
                </a:xfrm>
                <a:prstGeom prst="line">
                  <a:avLst/>
                </a:prstGeom>
                <a:noFill/>
                <a:ln w="57150">
                  <a:solidFill>
                    <a:srgbClr val="00B050"/>
                  </a:solidFill>
                  <a:round/>
                  <a:headEnd/>
                  <a:tailEnd type="triangle" w="med" len="med"/>
                </a:ln>
              </p:spPr>
              <p:txBody>
                <a:bodyPr wrap="none" anchor="ctr"/>
                <a:lstStyle/>
                <a:p>
                  <a:endParaRPr lang="en-US"/>
                </a:p>
              </p:txBody>
            </p:sp>
            <p:sp>
              <p:nvSpPr>
                <p:cNvPr id="23589" name="Line 15"/>
                <p:cNvSpPr>
                  <a:spLocks noChangeShapeType="1"/>
                </p:cNvSpPr>
                <p:nvPr/>
              </p:nvSpPr>
              <p:spPr bwMode="auto">
                <a:xfrm>
                  <a:off x="3888" y="1824"/>
                  <a:ext cx="240" cy="288"/>
                </a:xfrm>
                <a:prstGeom prst="line">
                  <a:avLst/>
                </a:prstGeom>
                <a:noFill/>
                <a:ln w="57150">
                  <a:solidFill>
                    <a:srgbClr val="00B050"/>
                  </a:solidFill>
                  <a:round/>
                  <a:headEnd/>
                  <a:tailEnd type="triangle" w="med" len="med"/>
                </a:ln>
              </p:spPr>
              <p:txBody>
                <a:bodyPr wrap="none" anchor="ctr"/>
                <a:lstStyle/>
                <a:p>
                  <a:endParaRPr lang="en-US"/>
                </a:p>
              </p:txBody>
            </p:sp>
          </p:grpSp>
          <p:grpSp>
            <p:nvGrpSpPr>
              <p:cNvPr id="6" name="Group 45"/>
              <p:cNvGrpSpPr>
                <a:grpSpLocks/>
              </p:cNvGrpSpPr>
              <p:nvPr/>
            </p:nvGrpSpPr>
            <p:grpSpPr bwMode="auto">
              <a:xfrm>
                <a:off x="4648200" y="3810000"/>
                <a:ext cx="2971800" cy="914400"/>
                <a:chOff x="2928" y="2400"/>
                <a:chExt cx="1872" cy="576"/>
              </a:xfrm>
            </p:grpSpPr>
            <p:sp>
              <p:nvSpPr>
                <p:cNvPr id="23579" name="Line 17"/>
                <p:cNvSpPr>
                  <a:spLocks noChangeShapeType="1"/>
                </p:cNvSpPr>
                <p:nvPr/>
              </p:nvSpPr>
              <p:spPr bwMode="auto">
                <a:xfrm flipH="1">
                  <a:off x="3120" y="2448"/>
                  <a:ext cx="144" cy="192"/>
                </a:xfrm>
                <a:prstGeom prst="line">
                  <a:avLst/>
                </a:prstGeom>
                <a:noFill/>
                <a:ln w="57150">
                  <a:solidFill>
                    <a:srgbClr val="00B050"/>
                  </a:solidFill>
                  <a:round/>
                  <a:headEnd/>
                  <a:tailEnd type="triangle" w="med" len="med"/>
                </a:ln>
              </p:spPr>
              <p:txBody>
                <a:bodyPr wrap="none" anchor="ctr"/>
                <a:lstStyle/>
                <a:p>
                  <a:endParaRPr lang="en-US"/>
                </a:p>
              </p:txBody>
            </p:sp>
            <p:sp>
              <p:nvSpPr>
                <p:cNvPr id="23580" name="Oval 18"/>
                <p:cNvSpPr>
                  <a:spLocks noChangeArrowheads="1"/>
                </p:cNvSpPr>
                <p:nvPr/>
              </p:nvSpPr>
              <p:spPr bwMode="auto">
                <a:xfrm>
                  <a:off x="2928" y="2736"/>
                  <a:ext cx="192" cy="192"/>
                </a:xfrm>
                <a:prstGeom prst="ellipse">
                  <a:avLst/>
                </a:prstGeom>
                <a:solidFill>
                  <a:schemeClr val="tx2"/>
                </a:solidFill>
                <a:ln w="38100">
                  <a:solidFill>
                    <a:schemeClr val="tx2"/>
                  </a:solidFill>
                  <a:round/>
                  <a:headEnd/>
                  <a:tailEnd/>
                </a:ln>
              </p:spPr>
              <p:txBody>
                <a:bodyPr wrap="none" anchor="ctr"/>
                <a:lstStyle/>
                <a:p>
                  <a:endParaRPr lang="en-US"/>
                </a:p>
              </p:txBody>
            </p:sp>
            <p:sp>
              <p:nvSpPr>
                <p:cNvPr id="23581" name="Oval 19"/>
                <p:cNvSpPr>
                  <a:spLocks noChangeArrowheads="1"/>
                </p:cNvSpPr>
                <p:nvPr/>
              </p:nvSpPr>
              <p:spPr bwMode="auto">
                <a:xfrm>
                  <a:off x="3840" y="2784"/>
                  <a:ext cx="192" cy="192"/>
                </a:xfrm>
                <a:prstGeom prst="ellipse">
                  <a:avLst/>
                </a:prstGeom>
                <a:solidFill>
                  <a:srgbClr val="0066FF"/>
                </a:solidFill>
                <a:ln w="9525">
                  <a:solidFill>
                    <a:schemeClr val="tx1"/>
                  </a:solidFill>
                  <a:round/>
                  <a:headEnd/>
                  <a:tailEnd/>
                </a:ln>
              </p:spPr>
              <p:txBody>
                <a:bodyPr wrap="none" anchor="ctr"/>
                <a:lstStyle/>
                <a:p>
                  <a:endParaRPr lang="en-US"/>
                </a:p>
              </p:txBody>
            </p:sp>
            <p:sp>
              <p:nvSpPr>
                <p:cNvPr id="23582" name="Oval 20"/>
                <p:cNvSpPr>
                  <a:spLocks noChangeArrowheads="1"/>
                </p:cNvSpPr>
                <p:nvPr/>
              </p:nvSpPr>
              <p:spPr bwMode="auto">
                <a:xfrm>
                  <a:off x="4608" y="2784"/>
                  <a:ext cx="192" cy="192"/>
                </a:xfrm>
                <a:prstGeom prst="ellipse">
                  <a:avLst/>
                </a:prstGeom>
                <a:solidFill>
                  <a:srgbClr val="0066FF"/>
                </a:solidFill>
                <a:ln w="9525">
                  <a:solidFill>
                    <a:schemeClr val="tx1"/>
                  </a:solidFill>
                  <a:round/>
                  <a:headEnd/>
                  <a:tailEnd/>
                </a:ln>
              </p:spPr>
              <p:txBody>
                <a:bodyPr wrap="none" anchor="ctr"/>
                <a:lstStyle/>
                <a:p>
                  <a:endParaRPr lang="en-US"/>
                </a:p>
              </p:txBody>
            </p:sp>
            <p:sp>
              <p:nvSpPr>
                <p:cNvPr id="23583" name="Line 21"/>
                <p:cNvSpPr>
                  <a:spLocks noChangeShapeType="1"/>
                </p:cNvSpPr>
                <p:nvPr/>
              </p:nvSpPr>
              <p:spPr bwMode="auto">
                <a:xfrm>
                  <a:off x="4416" y="2400"/>
                  <a:ext cx="240" cy="288"/>
                </a:xfrm>
                <a:prstGeom prst="line">
                  <a:avLst/>
                </a:prstGeom>
                <a:noFill/>
                <a:ln w="57150">
                  <a:solidFill>
                    <a:srgbClr val="00B050"/>
                  </a:solidFill>
                  <a:round/>
                  <a:headEnd/>
                  <a:tailEnd type="triangle" w="med" len="med"/>
                </a:ln>
              </p:spPr>
              <p:txBody>
                <a:bodyPr wrap="none" anchor="ctr"/>
                <a:lstStyle/>
                <a:p>
                  <a:endParaRPr lang="en-US"/>
                </a:p>
              </p:txBody>
            </p:sp>
            <p:sp>
              <p:nvSpPr>
                <p:cNvPr id="23584" name="Line 22"/>
                <p:cNvSpPr>
                  <a:spLocks noChangeShapeType="1"/>
                </p:cNvSpPr>
                <p:nvPr/>
              </p:nvSpPr>
              <p:spPr bwMode="auto">
                <a:xfrm>
                  <a:off x="3504" y="2448"/>
                  <a:ext cx="240" cy="288"/>
                </a:xfrm>
                <a:prstGeom prst="line">
                  <a:avLst/>
                </a:prstGeom>
                <a:noFill/>
                <a:ln w="57150">
                  <a:solidFill>
                    <a:srgbClr val="00B050"/>
                  </a:solidFill>
                  <a:round/>
                  <a:headEnd/>
                  <a:tailEnd type="triangle" w="med" len="med"/>
                </a:ln>
              </p:spPr>
              <p:txBody>
                <a:bodyPr wrap="none" anchor="ctr"/>
                <a:lstStyle/>
                <a:p>
                  <a:endParaRPr lang="en-US"/>
                </a:p>
              </p:txBody>
            </p:sp>
          </p:grpSp>
          <p:grpSp>
            <p:nvGrpSpPr>
              <p:cNvPr id="7" name="Group 46"/>
              <p:cNvGrpSpPr>
                <a:grpSpLocks/>
              </p:cNvGrpSpPr>
              <p:nvPr/>
            </p:nvGrpSpPr>
            <p:grpSpPr bwMode="auto">
              <a:xfrm>
                <a:off x="3962400" y="4724400"/>
                <a:ext cx="3657600" cy="762000"/>
                <a:chOff x="2496" y="2976"/>
                <a:chExt cx="2304" cy="480"/>
              </a:xfrm>
            </p:grpSpPr>
            <p:sp>
              <p:nvSpPr>
                <p:cNvPr id="23571" name="Oval 24"/>
                <p:cNvSpPr>
                  <a:spLocks noChangeArrowheads="1"/>
                </p:cNvSpPr>
                <p:nvPr/>
              </p:nvSpPr>
              <p:spPr bwMode="auto">
                <a:xfrm>
                  <a:off x="3360" y="3264"/>
                  <a:ext cx="192" cy="192"/>
                </a:xfrm>
                <a:prstGeom prst="ellipse">
                  <a:avLst/>
                </a:prstGeom>
                <a:solidFill>
                  <a:srgbClr val="0066FF"/>
                </a:solidFill>
                <a:ln w="9525">
                  <a:solidFill>
                    <a:schemeClr val="tx1"/>
                  </a:solidFill>
                  <a:round/>
                  <a:headEnd/>
                  <a:tailEnd/>
                </a:ln>
              </p:spPr>
              <p:txBody>
                <a:bodyPr wrap="none" anchor="ctr"/>
                <a:lstStyle/>
                <a:p>
                  <a:endParaRPr lang="en-US"/>
                </a:p>
              </p:txBody>
            </p:sp>
            <p:sp>
              <p:nvSpPr>
                <p:cNvPr id="23572" name="Oval 25"/>
                <p:cNvSpPr>
                  <a:spLocks noChangeArrowheads="1"/>
                </p:cNvSpPr>
                <p:nvPr/>
              </p:nvSpPr>
              <p:spPr bwMode="auto">
                <a:xfrm>
                  <a:off x="2496" y="3264"/>
                  <a:ext cx="192" cy="192"/>
                </a:xfrm>
                <a:prstGeom prst="ellipse">
                  <a:avLst/>
                </a:prstGeom>
                <a:solidFill>
                  <a:srgbClr val="FF0000"/>
                </a:solidFill>
                <a:ln w="9525">
                  <a:solidFill>
                    <a:schemeClr val="tx1"/>
                  </a:solidFill>
                  <a:round/>
                  <a:headEnd/>
                  <a:tailEnd/>
                </a:ln>
              </p:spPr>
              <p:txBody>
                <a:bodyPr wrap="none" anchor="ctr"/>
                <a:lstStyle/>
                <a:p>
                  <a:endParaRPr lang="en-US"/>
                </a:p>
              </p:txBody>
            </p:sp>
            <p:sp>
              <p:nvSpPr>
                <p:cNvPr id="23573" name="Line 26"/>
                <p:cNvSpPr>
                  <a:spLocks noChangeShapeType="1"/>
                </p:cNvSpPr>
                <p:nvPr/>
              </p:nvSpPr>
              <p:spPr bwMode="auto">
                <a:xfrm flipH="1">
                  <a:off x="2688" y="2976"/>
                  <a:ext cx="240" cy="288"/>
                </a:xfrm>
                <a:prstGeom prst="line">
                  <a:avLst/>
                </a:prstGeom>
                <a:noFill/>
                <a:ln w="57150">
                  <a:solidFill>
                    <a:srgbClr val="00B050"/>
                  </a:solidFill>
                  <a:round/>
                  <a:headEnd/>
                  <a:tailEnd type="triangle" w="med" len="med"/>
                </a:ln>
              </p:spPr>
              <p:txBody>
                <a:bodyPr wrap="none" anchor="ctr"/>
                <a:lstStyle/>
                <a:p>
                  <a:endParaRPr lang="en-US"/>
                </a:p>
              </p:txBody>
            </p:sp>
            <p:sp>
              <p:nvSpPr>
                <p:cNvPr id="23574" name="Line 27"/>
                <p:cNvSpPr>
                  <a:spLocks noChangeShapeType="1"/>
                </p:cNvSpPr>
                <p:nvPr/>
              </p:nvSpPr>
              <p:spPr bwMode="auto">
                <a:xfrm>
                  <a:off x="3120" y="2976"/>
                  <a:ext cx="240" cy="288"/>
                </a:xfrm>
                <a:prstGeom prst="line">
                  <a:avLst/>
                </a:prstGeom>
                <a:noFill/>
                <a:ln w="57150">
                  <a:solidFill>
                    <a:srgbClr val="00B050"/>
                  </a:solidFill>
                  <a:round/>
                  <a:headEnd/>
                  <a:tailEnd type="triangle" w="med" len="med"/>
                </a:ln>
              </p:spPr>
              <p:txBody>
                <a:bodyPr wrap="none" anchor="ctr"/>
                <a:lstStyle/>
                <a:p>
                  <a:endParaRPr lang="en-US"/>
                </a:p>
              </p:txBody>
            </p:sp>
            <p:sp>
              <p:nvSpPr>
                <p:cNvPr id="23575" name="Oval 28"/>
                <p:cNvSpPr>
                  <a:spLocks noChangeArrowheads="1"/>
                </p:cNvSpPr>
                <p:nvPr/>
              </p:nvSpPr>
              <p:spPr bwMode="auto">
                <a:xfrm>
                  <a:off x="3840" y="3264"/>
                  <a:ext cx="192" cy="192"/>
                </a:xfrm>
                <a:prstGeom prst="ellipse">
                  <a:avLst/>
                </a:prstGeom>
                <a:solidFill>
                  <a:srgbClr val="0066FF"/>
                </a:solidFill>
                <a:ln w="9525">
                  <a:solidFill>
                    <a:schemeClr val="tx1"/>
                  </a:solidFill>
                  <a:round/>
                  <a:headEnd/>
                  <a:tailEnd/>
                </a:ln>
              </p:spPr>
              <p:txBody>
                <a:bodyPr wrap="none" anchor="ctr"/>
                <a:lstStyle/>
                <a:p>
                  <a:endParaRPr lang="en-US"/>
                </a:p>
              </p:txBody>
            </p:sp>
            <p:sp>
              <p:nvSpPr>
                <p:cNvPr id="23576" name="Oval 29"/>
                <p:cNvSpPr>
                  <a:spLocks noChangeArrowheads="1"/>
                </p:cNvSpPr>
                <p:nvPr/>
              </p:nvSpPr>
              <p:spPr bwMode="auto">
                <a:xfrm>
                  <a:off x="4608" y="3264"/>
                  <a:ext cx="192" cy="192"/>
                </a:xfrm>
                <a:prstGeom prst="ellipse">
                  <a:avLst/>
                </a:prstGeom>
                <a:solidFill>
                  <a:srgbClr val="0066FF"/>
                </a:solidFill>
                <a:ln w="9525">
                  <a:solidFill>
                    <a:schemeClr val="tx1"/>
                  </a:solidFill>
                  <a:round/>
                  <a:headEnd/>
                  <a:tailEnd/>
                </a:ln>
              </p:spPr>
              <p:txBody>
                <a:bodyPr wrap="none" anchor="ctr"/>
                <a:lstStyle/>
                <a:p>
                  <a:endParaRPr lang="en-US"/>
                </a:p>
              </p:txBody>
            </p:sp>
            <p:sp>
              <p:nvSpPr>
                <p:cNvPr id="23577" name="Line 30"/>
                <p:cNvSpPr>
                  <a:spLocks noChangeShapeType="1"/>
                </p:cNvSpPr>
                <p:nvPr/>
              </p:nvSpPr>
              <p:spPr bwMode="auto">
                <a:xfrm flipH="1">
                  <a:off x="3936" y="3024"/>
                  <a:ext cx="0" cy="192"/>
                </a:xfrm>
                <a:prstGeom prst="line">
                  <a:avLst/>
                </a:prstGeom>
                <a:noFill/>
                <a:ln w="57150">
                  <a:solidFill>
                    <a:srgbClr val="00B050"/>
                  </a:solidFill>
                  <a:round/>
                  <a:headEnd/>
                  <a:tailEnd type="triangle" w="med" len="med"/>
                </a:ln>
              </p:spPr>
              <p:txBody>
                <a:bodyPr wrap="none" anchor="ctr"/>
                <a:lstStyle/>
                <a:p>
                  <a:endParaRPr lang="en-US"/>
                </a:p>
              </p:txBody>
            </p:sp>
            <p:sp>
              <p:nvSpPr>
                <p:cNvPr id="23578" name="Line 31"/>
                <p:cNvSpPr>
                  <a:spLocks noChangeShapeType="1"/>
                </p:cNvSpPr>
                <p:nvPr/>
              </p:nvSpPr>
              <p:spPr bwMode="auto">
                <a:xfrm flipH="1">
                  <a:off x="4704" y="3024"/>
                  <a:ext cx="0" cy="192"/>
                </a:xfrm>
                <a:prstGeom prst="line">
                  <a:avLst/>
                </a:prstGeom>
                <a:noFill/>
                <a:ln w="57150">
                  <a:solidFill>
                    <a:srgbClr val="00B050"/>
                  </a:solidFill>
                  <a:round/>
                  <a:headEnd/>
                  <a:tailEnd type="triangle" w="med" len="med"/>
                </a:ln>
              </p:spPr>
              <p:txBody>
                <a:bodyPr wrap="none" anchor="ctr"/>
                <a:lstStyle/>
                <a:p>
                  <a:endParaRPr lang="en-US"/>
                </a:p>
              </p:txBody>
            </p:sp>
          </p:grpSp>
          <p:grpSp>
            <p:nvGrpSpPr>
              <p:cNvPr id="8" name="Group 36"/>
              <p:cNvGrpSpPr>
                <a:grpSpLocks/>
              </p:cNvGrpSpPr>
              <p:nvPr/>
            </p:nvGrpSpPr>
            <p:grpSpPr bwMode="auto">
              <a:xfrm>
                <a:off x="3417888" y="5791200"/>
                <a:ext cx="4230687" cy="738188"/>
                <a:chOff x="2153" y="3648"/>
                <a:chExt cx="2665" cy="465"/>
              </a:xfrm>
            </p:grpSpPr>
            <p:sp>
              <p:nvSpPr>
                <p:cNvPr id="23566" name="AutoShape 37"/>
                <p:cNvSpPr>
                  <a:spLocks noChangeArrowheads="1"/>
                </p:cNvSpPr>
                <p:nvPr/>
              </p:nvSpPr>
              <p:spPr bwMode="auto">
                <a:xfrm rot="7229014">
                  <a:off x="2033" y="3792"/>
                  <a:ext cx="441" cy="201"/>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80 w 21600"/>
                    <a:gd name="T13" fmla="*/ 5373 h 21600"/>
                    <a:gd name="T14" fmla="*/ 18906 w 21600"/>
                    <a:gd name="T15" fmla="*/ 16227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B050"/>
                </a:solidFill>
                <a:ln w="9525">
                  <a:solidFill>
                    <a:srgbClr val="00B050"/>
                  </a:solidFill>
                  <a:miter lim="800000"/>
                  <a:headEnd/>
                  <a:tailEnd/>
                </a:ln>
              </p:spPr>
              <p:txBody>
                <a:bodyPr wrap="none" anchor="ctr"/>
                <a:lstStyle/>
                <a:p>
                  <a:endParaRPr lang="en-US"/>
                </a:p>
              </p:txBody>
            </p:sp>
            <p:sp>
              <p:nvSpPr>
                <p:cNvPr id="23567" name="AutoShape 38"/>
                <p:cNvSpPr>
                  <a:spLocks noChangeArrowheads="1"/>
                </p:cNvSpPr>
                <p:nvPr/>
              </p:nvSpPr>
              <p:spPr bwMode="auto">
                <a:xfrm rot="3682668">
                  <a:off x="2468" y="3790"/>
                  <a:ext cx="441" cy="201"/>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80 w 21600"/>
                    <a:gd name="T13" fmla="*/ 5373 h 21600"/>
                    <a:gd name="T14" fmla="*/ 18906 w 21600"/>
                    <a:gd name="T15" fmla="*/ 16227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B050"/>
                </a:solidFill>
                <a:ln w="9525">
                  <a:solidFill>
                    <a:srgbClr val="00B050"/>
                  </a:solidFill>
                  <a:miter lim="800000"/>
                  <a:headEnd/>
                  <a:tailEnd/>
                </a:ln>
              </p:spPr>
              <p:txBody>
                <a:bodyPr wrap="none" anchor="ctr"/>
                <a:lstStyle/>
                <a:p>
                  <a:endParaRPr lang="en-US"/>
                </a:p>
              </p:txBody>
            </p:sp>
            <p:sp>
              <p:nvSpPr>
                <p:cNvPr id="23568" name="AutoShape 39"/>
                <p:cNvSpPr>
                  <a:spLocks noChangeArrowheads="1"/>
                </p:cNvSpPr>
                <p:nvPr/>
              </p:nvSpPr>
              <p:spPr bwMode="auto">
                <a:xfrm rot="5400000">
                  <a:off x="3240" y="3768"/>
                  <a:ext cx="432" cy="19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5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B050"/>
                </a:solidFill>
                <a:ln w="9525">
                  <a:solidFill>
                    <a:srgbClr val="00B050"/>
                  </a:solidFill>
                  <a:miter lim="800000"/>
                  <a:headEnd/>
                  <a:tailEnd/>
                </a:ln>
              </p:spPr>
              <p:txBody>
                <a:bodyPr wrap="none" anchor="ctr"/>
                <a:lstStyle/>
                <a:p>
                  <a:endParaRPr lang="en-US"/>
                </a:p>
              </p:txBody>
            </p:sp>
            <p:sp>
              <p:nvSpPr>
                <p:cNvPr id="23569" name="AutoShape 40"/>
                <p:cNvSpPr>
                  <a:spLocks noChangeArrowheads="1"/>
                </p:cNvSpPr>
                <p:nvPr/>
              </p:nvSpPr>
              <p:spPr bwMode="auto">
                <a:xfrm rot="5400000">
                  <a:off x="3729" y="3759"/>
                  <a:ext cx="432" cy="21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50 w 21600"/>
                    <a:gd name="T13" fmla="*/ 5349 h 21600"/>
                    <a:gd name="T14" fmla="*/ 18900 w 21600"/>
                    <a:gd name="T15" fmla="*/ 16149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B050"/>
                </a:solidFill>
                <a:ln w="9525">
                  <a:solidFill>
                    <a:srgbClr val="00B050"/>
                  </a:solidFill>
                  <a:miter lim="800000"/>
                  <a:headEnd/>
                  <a:tailEnd/>
                </a:ln>
              </p:spPr>
              <p:txBody>
                <a:bodyPr wrap="none" anchor="ctr"/>
                <a:lstStyle/>
                <a:p>
                  <a:endParaRPr lang="en-US"/>
                </a:p>
              </p:txBody>
            </p:sp>
            <p:sp>
              <p:nvSpPr>
                <p:cNvPr id="23570" name="AutoShape 41"/>
                <p:cNvSpPr>
                  <a:spLocks noChangeArrowheads="1"/>
                </p:cNvSpPr>
                <p:nvPr/>
              </p:nvSpPr>
              <p:spPr bwMode="auto">
                <a:xfrm rot="5400000">
                  <a:off x="4497" y="3759"/>
                  <a:ext cx="432" cy="21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50 w 21600"/>
                    <a:gd name="T13" fmla="*/ 5349 h 21600"/>
                    <a:gd name="T14" fmla="*/ 18900 w 21600"/>
                    <a:gd name="T15" fmla="*/ 16149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B050"/>
                </a:solidFill>
                <a:ln w="9525">
                  <a:solidFill>
                    <a:srgbClr val="00B050"/>
                  </a:solidFill>
                  <a:miter lim="800000"/>
                  <a:headEnd/>
                  <a:tailEnd/>
                </a:ln>
              </p:spPr>
              <p:txBody>
                <a:bodyPr wrap="none" anchor="ctr"/>
                <a:lstStyle/>
                <a:p>
                  <a:endParaRPr lang="en-US"/>
                </a:p>
              </p:txBody>
            </p:sp>
          </p:grpSp>
        </p:grpSp>
        <p:sp>
          <p:nvSpPr>
            <p:cNvPr id="23565" name="Rectangle 42"/>
            <p:cNvSpPr>
              <a:spLocks noChangeArrowheads="1"/>
            </p:cNvSpPr>
            <p:nvPr/>
          </p:nvSpPr>
          <p:spPr bwMode="auto">
            <a:xfrm>
              <a:off x="1214656" y="3352800"/>
              <a:ext cx="1981200" cy="369332"/>
            </a:xfrm>
            <a:prstGeom prst="rect">
              <a:avLst/>
            </a:prstGeom>
            <a:noFill/>
            <a:ln w="9525">
              <a:noFill/>
              <a:miter lim="800000"/>
              <a:headEnd/>
              <a:tailEnd/>
            </a:ln>
          </p:spPr>
          <p:txBody>
            <a:bodyPr wrap="square">
              <a:spAutoFit/>
            </a:bodyPr>
            <a:lstStyle/>
            <a:p>
              <a:r>
                <a:rPr lang="de-AT" b="1" dirty="0" smtClean="0">
                  <a:solidFill>
                    <a:schemeClr val="tx1"/>
                  </a:solidFill>
                  <a:latin typeface="Times New Roman" pitchFamily="18" charset="0"/>
                </a:rPr>
                <a:t>Computation Tree </a:t>
              </a:r>
              <a:endParaRPr lang="en-US" b="1" dirty="0">
                <a:solidFill>
                  <a:schemeClr val="tx1"/>
                </a:solidFill>
              </a:endParaRPr>
            </a:p>
          </p:txBody>
        </p:sp>
      </p:grpSp>
      <p:sp>
        <p:nvSpPr>
          <p:cNvPr id="46" name="Rectangle 45"/>
          <p:cNvSpPr/>
          <p:nvPr/>
        </p:nvSpPr>
        <p:spPr>
          <a:xfrm>
            <a:off x="657376" y="4358193"/>
            <a:ext cx="8334224" cy="1969770"/>
          </a:xfrm>
          <a:prstGeom prst="rect">
            <a:avLst/>
          </a:prstGeom>
        </p:spPr>
        <p:txBody>
          <a:bodyPr wrap="square">
            <a:spAutoFit/>
          </a:bodyPr>
          <a:lstStyle/>
          <a:p>
            <a:pPr>
              <a:defRPr/>
            </a:pPr>
            <a:r>
              <a:rPr lang="en-US" sz="2000" dirty="0" smtClean="0">
                <a:solidFill>
                  <a:srgbClr val="380BB5"/>
                </a:solidFill>
              </a:rPr>
              <a:t>Path</a:t>
            </a:r>
            <a:r>
              <a:rPr lang="en-US" sz="2000" dirty="0" smtClean="0">
                <a:solidFill>
                  <a:schemeClr val="tx1"/>
                </a:solidFill>
              </a:rPr>
              <a:t> quantifiers: </a:t>
            </a:r>
          </a:p>
          <a:p>
            <a:pPr>
              <a:defRPr/>
            </a:pPr>
            <a:endParaRPr lang="en-US" sz="1000" dirty="0" smtClean="0">
              <a:solidFill>
                <a:schemeClr val="tx1"/>
              </a:solidFill>
            </a:endParaRPr>
          </a:p>
          <a:p>
            <a:pPr>
              <a:defRPr/>
            </a:pPr>
            <a:r>
              <a:rPr lang="en-US" sz="2400" b="1" dirty="0" smtClean="0">
                <a:solidFill>
                  <a:srgbClr val="FF0000"/>
                </a:solidFill>
              </a:rPr>
              <a:t>A</a:t>
            </a:r>
            <a:r>
              <a:rPr lang="en-US" sz="2400" dirty="0" smtClean="0">
                <a:solidFill>
                  <a:schemeClr val="tx1"/>
                </a:solidFill>
              </a:rPr>
              <a:t>: for </a:t>
            </a:r>
            <a:r>
              <a:rPr lang="en-US" sz="2400" dirty="0" smtClean="0">
                <a:solidFill>
                  <a:srgbClr val="FF0000"/>
                </a:solidFill>
              </a:rPr>
              <a:t>all</a:t>
            </a:r>
            <a:r>
              <a:rPr lang="en-US" sz="2400" dirty="0" smtClean="0">
                <a:solidFill>
                  <a:schemeClr val="tx1"/>
                </a:solidFill>
              </a:rPr>
              <a:t> computation paths</a:t>
            </a:r>
          </a:p>
          <a:p>
            <a:pPr>
              <a:defRPr/>
            </a:pPr>
            <a:endParaRPr lang="en-US" sz="1000" b="1" dirty="0" smtClean="0">
              <a:solidFill>
                <a:srgbClr val="FF0000"/>
              </a:solidFill>
            </a:endParaRPr>
          </a:p>
          <a:p>
            <a:pPr>
              <a:defRPr/>
            </a:pPr>
            <a:r>
              <a:rPr lang="en-US" sz="2400" b="1" dirty="0" smtClean="0">
                <a:solidFill>
                  <a:srgbClr val="FF0000"/>
                </a:solidFill>
              </a:rPr>
              <a:t>E</a:t>
            </a:r>
            <a:r>
              <a:rPr lang="en-US" sz="2400" dirty="0" smtClean="0">
                <a:solidFill>
                  <a:schemeClr val="tx1"/>
                </a:solidFill>
              </a:rPr>
              <a:t>: for </a:t>
            </a:r>
            <a:r>
              <a:rPr lang="en-US" sz="2400" dirty="0" smtClean="0">
                <a:solidFill>
                  <a:srgbClr val="FF0000"/>
                </a:solidFill>
              </a:rPr>
              <a:t>some</a:t>
            </a:r>
            <a:r>
              <a:rPr lang="en-US" sz="2400" dirty="0" smtClean="0">
                <a:solidFill>
                  <a:schemeClr val="tx1"/>
                </a:solidFill>
              </a:rPr>
              <a:t> computation path</a:t>
            </a:r>
          </a:p>
          <a:p>
            <a:pPr>
              <a:defRPr/>
            </a:pPr>
            <a:endParaRPr lang="en-US" sz="1000" dirty="0" smtClean="0">
              <a:solidFill>
                <a:schemeClr val="tx1"/>
              </a:solidFill>
            </a:endParaRPr>
          </a:p>
          <a:p>
            <a:pPr>
              <a:buFont typeface="Wingdings" pitchFamily="2" charset="2"/>
              <a:buNone/>
              <a:defRPr/>
            </a:pPr>
            <a:r>
              <a:rPr lang="en-US" sz="2400" dirty="0" smtClean="0">
                <a:solidFill>
                  <a:schemeClr val="tx1"/>
                </a:solidFill>
              </a:rPr>
              <a:t>CTL temporal operators: </a:t>
            </a:r>
            <a:r>
              <a:rPr lang="en-US" sz="2400" dirty="0" smtClean="0">
                <a:solidFill>
                  <a:srgbClr val="FF0000"/>
                </a:solidFill>
                <a:effectLst>
                  <a:outerShdw blurRad="38100" dist="38100" dir="2700000" algn="tl">
                    <a:srgbClr val="C0C0C0"/>
                  </a:outerShdw>
                </a:effectLst>
              </a:rPr>
              <a:t>AX, AG, AF, AU; EX, EG, EF, EU</a:t>
            </a:r>
            <a:endParaRPr lang="en-US" sz="2400" dirty="0" smtClean="0"/>
          </a:p>
        </p:txBody>
      </p:sp>
      <p:sp>
        <p:nvSpPr>
          <p:cNvPr id="48" name="Rounded Rectangle 47"/>
          <p:cNvSpPr/>
          <p:nvPr/>
        </p:nvSpPr>
        <p:spPr>
          <a:xfrm>
            <a:off x="654268" y="4343400"/>
            <a:ext cx="8153400" cy="2133600"/>
          </a:xfrm>
          <a:prstGeom prst="roundRect">
            <a:avLst/>
          </a:prstGeom>
          <a:solidFill>
            <a:schemeClr val="accent2">
              <a:lumMod val="60000"/>
              <a:lumOff val="40000"/>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a:off x="2971800" y="2133600"/>
            <a:ext cx="1447800" cy="533400"/>
          </a:xfrm>
          <a:prstGeom prst="righ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51" name="Rectangle 50"/>
          <p:cNvSpPr/>
          <p:nvPr/>
        </p:nvSpPr>
        <p:spPr>
          <a:xfrm>
            <a:off x="3124200" y="1905000"/>
            <a:ext cx="966931" cy="369332"/>
          </a:xfrm>
          <a:prstGeom prst="rect">
            <a:avLst/>
          </a:prstGeom>
        </p:spPr>
        <p:txBody>
          <a:bodyPr wrap="none">
            <a:spAutoFit/>
          </a:bodyPr>
          <a:lstStyle/>
          <a:p>
            <a:r>
              <a:rPr lang="de-AT" b="1" dirty="0" smtClean="0">
                <a:solidFill>
                  <a:schemeClr val="tx1"/>
                </a:solidFill>
                <a:latin typeface="Times New Roman" pitchFamily="18" charset="0"/>
              </a:rPr>
              <a:t>Unwind</a:t>
            </a:r>
            <a:endParaRPr lang="en-US" dirty="0"/>
          </a:p>
        </p:txBody>
      </p:sp>
      <p:sp>
        <p:nvSpPr>
          <p:cNvPr id="53" name="Rectangle 52"/>
          <p:cNvSpPr/>
          <p:nvPr/>
        </p:nvSpPr>
        <p:spPr>
          <a:xfrm>
            <a:off x="3252916" y="4401204"/>
            <a:ext cx="5281484" cy="461665"/>
          </a:xfrm>
          <a:prstGeom prst="rect">
            <a:avLst/>
          </a:prstGeom>
        </p:spPr>
        <p:txBody>
          <a:bodyPr wrap="square">
            <a:spAutoFit/>
          </a:bodyPr>
          <a:lstStyle/>
          <a:p>
            <a:r>
              <a:rPr lang="en-US" sz="2400" b="1" dirty="0" smtClean="0">
                <a:solidFill>
                  <a:srgbClr val="0000FF"/>
                </a:solidFill>
              </a:rPr>
              <a:t>Computation Tree Logic (CTL)</a:t>
            </a:r>
            <a:endParaRPr lang="en-US" sz="2400" b="1" dirty="0">
              <a:solidFill>
                <a:srgbClr val="00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blinds(horizontal)">
                                      <p:cBhvr>
                                        <p:cTn id="12" dur="500"/>
                                        <p:tgtEl>
                                          <p:spTgt spid="4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blinds(horizontal)">
                                      <p:cBhvr>
                                        <p:cTn id="15" dur="500"/>
                                        <p:tgtEl>
                                          <p:spTgt spid="4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blinds(horizontal)">
                                      <p:cBhvr>
                                        <p:cTn id="1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8" grpId="0" animBg="1"/>
      <p:bldP spid="5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title" idx="4294967295"/>
          </p:nvPr>
        </p:nvSpPr>
        <p:spPr>
          <a:xfrm>
            <a:off x="842963" y="152401"/>
            <a:ext cx="7466012" cy="838200"/>
          </a:xfrm>
        </p:spPr>
        <p:txBody>
          <a:bodyPr/>
          <a:lstStyle/>
          <a:p>
            <a:r>
              <a:rPr lang="en-US" dirty="0" smtClean="0"/>
              <a:t>CTL: Computation Tree Logic</a:t>
            </a:r>
          </a:p>
        </p:txBody>
      </p:sp>
      <p:sp>
        <p:nvSpPr>
          <p:cNvPr id="335874" name="Freeform 2"/>
          <p:cNvSpPr>
            <a:spLocks/>
          </p:cNvSpPr>
          <p:nvPr/>
        </p:nvSpPr>
        <p:spPr bwMode="auto">
          <a:xfrm>
            <a:off x="1120302" y="1447800"/>
            <a:ext cx="1747939" cy="4224347"/>
          </a:xfrm>
          <a:custGeom>
            <a:avLst/>
            <a:gdLst>
              <a:gd name="T0" fmla="*/ 2147483647 w 1150"/>
              <a:gd name="T1" fmla="*/ 2147483647 h 3491"/>
              <a:gd name="T2" fmla="*/ 2147483647 w 1150"/>
              <a:gd name="T3" fmla="*/ 2147483647 h 3491"/>
              <a:gd name="T4" fmla="*/ 0 w 1150"/>
              <a:gd name="T5" fmla="*/ 2147483647 h 3491"/>
              <a:gd name="T6" fmla="*/ 2147483647 w 1150"/>
              <a:gd name="T7" fmla="*/ 2147483647 h 3491"/>
              <a:gd name="T8" fmla="*/ 2147483647 w 1150"/>
              <a:gd name="T9" fmla="*/ 2147483647 h 3491"/>
              <a:gd name="T10" fmla="*/ 2147483647 w 1150"/>
              <a:gd name="T11" fmla="*/ 2147483647 h 3491"/>
              <a:gd name="T12" fmla="*/ 2147483647 w 1150"/>
              <a:gd name="T13" fmla="*/ 2147483647 h 3491"/>
              <a:gd name="T14" fmla="*/ 2147483647 w 1150"/>
              <a:gd name="T15" fmla="*/ 2147483647 h 3491"/>
              <a:gd name="T16" fmla="*/ 2147483647 w 1150"/>
              <a:gd name="T17" fmla="*/ 2147483647 h 3491"/>
              <a:gd name="T18" fmla="*/ 2147483647 w 1150"/>
              <a:gd name="T19" fmla="*/ 2147483647 h 3491"/>
              <a:gd name="T20" fmla="*/ 2147483647 w 1150"/>
              <a:gd name="T21" fmla="*/ 2147483647 h 3491"/>
              <a:gd name="T22" fmla="*/ 2147483647 w 1150"/>
              <a:gd name="T23" fmla="*/ 2147483647 h 34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50"/>
              <a:gd name="T37" fmla="*/ 0 h 3491"/>
              <a:gd name="T38" fmla="*/ 1150 w 1150"/>
              <a:gd name="T39" fmla="*/ 3491 h 34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50" h="3491">
                <a:moveTo>
                  <a:pt x="720" y="8"/>
                </a:moveTo>
                <a:cubicBezTo>
                  <a:pt x="536" y="104"/>
                  <a:pt x="312" y="344"/>
                  <a:pt x="192" y="536"/>
                </a:cubicBezTo>
                <a:cubicBezTo>
                  <a:pt x="72" y="728"/>
                  <a:pt x="0" y="968"/>
                  <a:pt x="0" y="1160"/>
                </a:cubicBezTo>
                <a:cubicBezTo>
                  <a:pt x="0" y="1352"/>
                  <a:pt x="144" y="1512"/>
                  <a:pt x="192" y="1688"/>
                </a:cubicBezTo>
                <a:cubicBezTo>
                  <a:pt x="240" y="1864"/>
                  <a:pt x="268" y="1952"/>
                  <a:pt x="288" y="2216"/>
                </a:cubicBezTo>
                <a:cubicBezTo>
                  <a:pt x="308" y="2480"/>
                  <a:pt x="217" y="3097"/>
                  <a:pt x="311" y="3275"/>
                </a:cubicBezTo>
                <a:cubicBezTo>
                  <a:pt x="405" y="3453"/>
                  <a:pt x="762" y="3491"/>
                  <a:pt x="854" y="3283"/>
                </a:cubicBezTo>
                <a:cubicBezTo>
                  <a:pt x="946" y="3075"/>
                  <a:pt x="886" y="2418"/>
                  <a:pt x="864" y="2024"/>
                </a:cubicBezTo>
                <a:cubicBezTo>
                  <a:pt x="842" y="1630"/>
                  <a:pt x="682" y="1185"/>
                  <a:pt x="720" y="920"/>
                </a:cubicBezTo>
                <a:cubicBezTo>
                  <a:pt x="758" y="655"/>
                  <a:pt x="1034" y="573"/>
                  <a:pt x="1092" y="431"/>
                </a:cubicBezTo>
                <a:cubicBezTo>
                  <a:pt x="1150" y="289"/>
                  <a:pt x="1129" y="140"/>
                  <a:pt x="1067" y="70"/>
                </a:cubicBezTo>
                <a:cubicBezTo>
                  <a:pt x="1005" y="0"/>
                  <a:pt x="792" y="21"/>
                  <a:pt x="720" y="8"/>
                </a:cubicBezTo>
                <a:close/>
              </a:path>
            </a:pathLst>
          </a:custGeom>
          <a:solidFill>
            <a:schemeClr val="folHlink"/>
          </a:solidFill>
          <a:ln w="9525" cap="flat" cmpd="sng">
            <a:noFill/>
            <a:prstDash val="solid"/>
            <a:miter lim="800000"/>
            <a:headEnd type="none" w="med" len="med"/>
            <a:tailEnd type="none" w="med" len="med"/>
          </a:ln>
        </p:spPr>
        <p:txBody>
          <a:bodyPr wrap="none" anchor="ctr"/>
          <a:lstStyle/>
          <a:p>
            <a:endParaRPr lang="en-US"/>
          </a:p>
        </p:txBody>
      </p:sp>
      <p:sp>
        <p:nvSpPr>
          <p:cNvPr id="25604" name="Oval 4"/>
          <p:cNvSpPr>
            <a:spLocks noChangeArrowheads="1"/>
          </p:cNvSpPr>
          <p:nvPr/>
        </p:nvSpPr>
        <p:spPr bwMode="auto">
          <a:xfrm>
            <a:off x="2141706" y="1884802"/>
            <a:ext cx="364787" cy="364168"/>
          </a:xfrm>
          <a:prstGeom prst="ellipse">
            <a:avLst/>
          </a:prstGeom>
          <a:solidFill>
            <a:schemeClr val="tx2"/>
          </a:solidFill>
          <a:ln w="9525">
            <a:solidFill>
              <a:schemeClr val="tx1"/>
            </a:solidFill>
            <a:round/>
            <a:headEnd/>
            <a:tailEnd/>
          </a:ln>
        </p:spPr>
        <p:txBody>
          <a:bodyPr wrap="none" anchor="ctr"/>
          <a:lstStyle/>
          <a:p>
            <a:endParaRPr lang="en-US"/>
          </a:p>
        </p:txBody>
      </p:sp>
      <p:sp>
        <p:nvSpPr>
          <p:cNvPr id="25605" name="Oval 5"/>
          <p:cNvSpPr>
            <a:spLocks noChangeArrowheads="1"/>
          </p:cNvSpPr>
          <p:nvPr/>
        </p:nvSpPr>
        <p:spPr bwMode="auto">
          <a:xfrm>
            <a:off x="1412132" y="2904472"/>
            <a:ext cx="364787" cy="364168"/>
          </a:xfrm>
          <a:prstGeom prst="ellipse">
            <a:avLst/>
          </a:prstGeom>
          <a:solidFill>
            <a:schemeClr val="tx2"/>
          </a:solidFill>
          <a:ln w="9525">
            <a:solidFill>
              <a:schemeClr val="tx1"/>
            </a:solidFill>
            <a:round/>
            <a:headEnd/>
            <a:tailEnd/>
          </a:ln>
        </p:spPr>
        <p:txBody>
          <a:bodyPr wrap="none" anchor="ctr"/>
          <a:lstStyle/>
          <a:p>
            <a:endParaRPr lang="en-US"/>
          </a:p>
        </p:txBody>
      </p:sp>
      <p:sp>
        <p:nvSpPr>
          <p:cNvPr id="25606" name="Oval 6"/>
          <p:cNvSpPr>
            <a:spLocks noChangeArrowheads="1"/>
          </p:cNvSpPr>
          <p:nvPr/>
        </p:nvSpPr>
        <p:spPr bwMode="auto">
          <a:xfrm>
            <a:off x="2579451" y="4142643"/>
            <a:ext cx="364787" cy="364168"/>
          </a:xfrm>
          <a:prstGeom prst="ellipse">
            <a:avLst/>
          </a:prstGeom>
          <a:solidFill>
            <a:schemeClr val="tx2"/>
          </a:solidFill>
          <a:ln w="9525">
            <a:solidFill>
              <a:schemeClr val="tx1"/>
            </a:solidFill>
            <a:round/>
            <a:headEnd/>
            <a:tailEnd/>
          </a:ln>
        </p:spPr>
        <p:txBody>
          <a:bodyPr wrap="none" anchor="ctr"/>
          <a:lstStyle/>
          <a:p>
            <a:endParaRPr lang="en-US"/>
          </a:p>
        </p:txBody>
      </p:sp>
      <p:sp>
        <p:nvSpPr>
          <p:cNvPr id="25607" name="Oval 7"/>
          <p:cNvSpPr>
            <a:spLocks noChangeArrowheads="1"/>
          </p:cNvSpPr>
          <p:nvPr/>
        </p:nvSpPr>
        <p:spPr bwMode="auto">
          <a:xfrm>
            <a:off x="1776919" y="4142643"/>
            <a:ext cx="364787" cy="364168"/>
          </a:xfrm>
          <a:prstGeom prst="ellipse">
            <a:avLst/>
          </a:prstGeom>
          <a:solidFill>
            <a:srgbClr val="FF0000"/>
          </a:solidFill>
          <a:ln w="9525">
            <a:solidFill>
              <a:schemeClr val="accent1"/>
            </a:solidFill>
            <a:round/>
            <a:headEnd/>
            <a:tailEnd/>
          </a:ln>
        </p:spPr>
        <p:txBody>
          <a:bodyPr wrap="none" anchor="ctr"/>
          <a:lstStyle/>
          <a:p>
            <a:endParaRPr lang="en-US"/>
          </a:p>
        </p:txBody>
      </p:sp>
      <p:sp>
        <p:nvSpPr>
          <p:cNvPr id="25608" name="Oval 8"/>
          <p:cNvSpPr>
            <a:spLocks noChangeArrowheads="1"/>
          </p:cNvSpPr>
          <p:nvPr/>
        </p:nvSpPr>
        <p:spPr bwMode="auto">
          <a:xfrm>
            <a:off x="3673813" y="4142643"/>
            <a:ext cx="364787" cy="364168"/>
          </a:xfrm>
          <a:prstGeom prst="ellipse">
            <a:avLst/>
          </a:prstGeom>
          <a:solidFill>
            <a:schemeClr val="tx2"/>
          </a:solidFill>
          <a:ln w="9525">
            <a:solidFill>
              <a:schemeClr val="tx1"/>
            </a:solidFill>
            <a:round/>
            <a:headEnd/>
            <a:tailEnd/>
          </a:ln>
        </p:spPr>
        <p:txBody>
          <a:bodyPr wrap="none" anchor="ctr"/>
          <a:lstStyle/>
          <a:p>
            <a:endParaRPr lang="en-US"/>
          </a:p>
        </p:txBody>
      </p:sp>
      <p:sp>
        <p:nvSpPr>
          <p:cNvPr id="25609" name="Oval 9"/>
          <p:cNvSpPr>
            <a:spLocks noChangeArrowheads="1"/>
          </p:cNvSpPr>
          <p:nvPr/>
        </p:nvSpPr>
        <p:spPr bwMode="auto">
          <a:xfrm>
            <a:off x="755515" y="4142643"/>
            <a:ext cx="364787" cy="364168"/>
          </a:xfrm>
          <a:prstGeom prst="ellipse">
            <a:avLst/>
          </a:prstGeom>
          <a:solidFill>
            <a:schemeClr val="tx2"/>
          </a:solidFill>
          <a:ln w="9525">
            <a:solidFill>
              <a:schemeClr val="tx1"/>
            </a:solidFill>
            <a:round/>
            <a:headEnd/>
            <a:tailEnd/>
          </a:ln>
        </p:spPr>
        <p:txBody>
          <a:bodyPr wrap="none" anchor="ctr"/>
          <a:lstStyle/>
          <a:p>
            <a:endParaRPr lang="en-US"/>
          </a:p>
        </p:txBody>
      </p:sp>
      <p:sp>
        <p:nvSpPr>
          <p:cNvPr id="25610" name="Oval 10"/>
          <p:cNvSpPr>
            <a:spLocks noChangeArrowheads="1"/>
          </p:cNvSpPr>
          <p:nvPr/>
        </p:nvSpPr>
        <p:spPr bwMode="auto">
          <a:xfrm>
            <a:off x="3090153" y="2904472"/>
            <a:ext cx="364787" cy="364168"/>
          </a:xfrm>
          <a:prstGeom prst="ellipse">
            <a:avLst/>
          </a:prstGeom>
          <a:solidFill>
            <a:schemeClr val="tx2"/>
          </a:solidFill>
          <a:ln w="9525">
            <a:solidFill>
              <a:schemeClr val="tx1"/>
            </a:solidFill>
            <a:round/>
            <a:headEnd/>
            <a:tailEnd/>
          </a:ln>
        </p:spPr>
        <p:txBody>
          <a:bodyPr wrap="none" anchor="ctr"/>
          <a:lstStyle/>
          <a:p>
            <a:endParaRPr lang="en-US"/>
          </a:p>
        </p:txBody>
      </p:sp>
      <p:sp>
        <p:nvSpPr>
          <p:cNvPr id="25611" name="Line 11"/>
          <p:cNvSpPr>
            <a:spLocks noChangeShapeType="1"/>
          </p:cNvSpPr>
          <p:nvPr/>
        </p:nvSpPr>
        <p:spPr bwMode="auto">
          <a:xfrm flipH="1">
            <a:off x="1703962" y="2321804"/>
            <a:ext cx="437745" cy="509835"/>
          </a:xfrm>
          <a:prstGeom prst="line">
            <a:avLst/>
          </a:prstGeom>
          <a:noFill/>
          <a:ln w="9525">
            <a:solidFill>
              <a:srgbClr val="00B050"/>
            </a:solidFill>
            <a:round/>
            <a:headEnd/>
            <a:tailEnd type="triangle" w="med" len="med"/>
          </a:ln>
        </p:spPr>
        <p:txBody>
          <a:bodyPr wrap="none" anchor="ctr"/>
          <a:lstStyle/>
          <a:p>
            <a:endParaRPr lang="en-US"/>
          </a:p>
        </p:txBody>
      </p:sp>
      <p:sp>
        <p:nvSpPr>
          <p:cNvPr id="25612" name="Line 12"/>
          <p:cNvSpPr>
            <a:spLocks noChangeShapeType="1"/>
          </p:cNvSpPr>
          <p:nvPr/>
        </p:nvSpPr>
        <p:spPr bwMode="auto">
          <a:xfrm flipH="1">
            <a:off x="1047345" y="3268640"/>
            <a:ext cx="364787" cy="801169"/>
          </a:xfrm>
          <a:prstGeom prst="line">
            <a:avLst/>
          </a:prstGeom>
          <a:noFill/>
          <a:ln w="9525">
            <a:solidFill>
              <a:srgbClr val="00B050"/>
            </a:solidFill>
            <a:round/>
            <a:headEnd/>
            <a:tailEnd type="triangle" w="med" len="med"/>
          </a:ln>
        </p:spPr>
        <p:txBody>
          <a:bodyPr wrap="none" anchor="ctr"/>
          <a:lstStyle/>
          <a:p>
            <a:endParaRPr lang="en-US"/>
          </a:p>
        </p:txBody>
      </p:sp>
      <p:sp>
        <p:nvSpPr>
          <p:cNvPr id="25613" name="Line 13"/>
          <p:cNvSpPr>
            <a:spLocks noChangeShapeType="1"/>
          </p:cNvSpPr>
          <p:nvPr/>
        </p:nvSpPr>
        <p:spPr bwMode="auto">
          <a:xfrm>
            <a:off x="1703962" y="3268640"/>
            <a:ext cx="218872" cy="801169"/>
          </a:xfrm>
          <a:prstGeom prst="line">
            <a:avLst/>
          </a:prstGeom>
          <a:noFill/>
          <a:ln w="9525">
            <a:solidFill>
              <a:srgbClr val="00B050"/>
            </a:solidFill>
            <a:round/>
            <a:headEnd/>
            <a:tailEnd type="triangle" w="med" len="med"/>
          </a:ln>
        </p:spPr>
        <p:txBody>
          <a:bodyPr wrap="none" anchor="ctr"/>
          <a:lstStyle/>
          <a:p>
            <a:endParaRPr lang="en-US"/>
          </a:p>
        </p:txBody>
      </p:sp>
      <p:sp>
        <p:nvSpPr>
          <p:cNvPr id="25614" name="Line 14"/>
          <p:cNvSpPr>
            <a:spLocks noChangeShapeType="1"/>
          </p:cNvSpPr>
          <p:nvPr/>
        </p:nvSpPr>
        <p:spPr bwMode="auto">
          <a:xfrm>
            <a:off x="2506494" y="2248970"/>
            <a:ext cx="583660" cy="582668"/>
          </a:xfrm>
          <a:prstGeom prst="line">
            <a:avLst/>
          </a:prstGeom>
          <a:noFill/>
          <a:ln w="9525">
            <a:solidFill>
              <a:srgbClr val="00B050"/>
            </a:solidFill>
            <a:round/>
            <a:headEnd/>
            <a:tailEnd type="triangle" w="med" len="med"/>
          </a:ln>
        </p:spPr>
        <p:txBody>
          <a:bodyPr wrap="none" anchor="ctr"/>
          <a:lstStyle/>
          <a:p>
            <a:endParaRPr lang="en-US"/>
          </a:p>
        </p:txBody>
      </p:sp>
      <p:sp>
        <p:nvSpPr>
          <p:cNvPr id="25615" name="Line 15"/>
          <p:cNvSpPr>
            <a:spLocks noChangeShapeType="1"/>
          </p:cNvSpPr>
          <p:nvPr/>
        </p:nvSpPr>
        <p:spPr bwMode="auto">
          <a:xfrm flipH="1">
            <a:off x="2871281" y="3268640"/>
            <a:ext cx="291830" cy="801169"/>
          </a:xfrm>
          <a:prstGeom prst="line">
            <a:avLst/>
          </a:prstGeom>
          <a:noFill/>
          <a:ln w="9525">
            <a:solidFill>
              <a:srgbClr val="00B050"/>
            </a:solidFill>
            <a:round/>
            <a:headEnd/>
            <a:tailEnd type="triangle" w="med" len="med"/>
          </a:ln>
        </p:spPr>
        <p:txBody>
          <a:bodyPr wrap="none" anchor="ctr"/>
          <a:lstStyle/>
          <a:p>
            <a:endParaRPr lang="en-US"/>
          </a:p>
        </p:txBody>
      </p:sp>
      <p:sp>
        <p:nvSpPr>
          <p:cNvPr id="25616" name="Line 16"/>
          <p:cNvSpPr>
            <a:spLocks noChangeShapeType="1"/>
          </p:cNvSpPr>
          <p:nvPr/>
        </p:nvSpPr>
        <p:spPr bwMode="auto">
          <a:xfrm>
            <a:off x="3454940" y="3268640"/>
            <a:ext cx="291830" cy="801169"/>
          </a:xfrm>
          <a:prstGeom prst="line">
            <a:avLst/>
          </a:prstGeom>
          <a:noFill/>
          <a:ln w="9525">
            <a:solidFill>
              <a:srgbClr val="00B050"/>
            </a:solidFill>
            <a:round/>
            <a:headEnd/>
            <a:tailEnd type="triangle" w="med" len="med"/>
          </a:ln>
        </p:spPr>
        <p:txBody>
          <a:bodyPr wrap="none" anchor="ctr"/>
          <a:lstStyle/>
          <a:p>
            <a:endParaRPr lang="en-US"/>
          </a:p>
        </p:txBody>
      </p:sp>
      <p:sp>
        <p:nvSpPr>
          <p:cNvPr id="25617" name="Text Box 17"/>
          <p:cNvSpPr txBox="1">
            <a:spLocks noChangeArrowheads="1"/>
          </p:cNvSpPr>
          <p:nvPr/>
        </p:nvSpPr>
        <p:spPr bwMode="auto">
          <a:xfrm>
            <a:off x="609600" y="5599313"/>
            <a:ext cx="3180679" cy="830997"/>
          </a:xfrm>
          <a:prstGeom prst="rect">
            <a:avLst/>
          </a:prstGeom>
          <a:noFill/>
          <a:ln w="9525">
            <a:noFill/>
            <a:miter lim="800000"/>
            <a:headEnd/>
            <a:tailEnd/>
          </a:ln>
        </p:spPr>
        <p:txBody>
          <a:bodyPr wrap="none">
            <a:spAutoFit/>
          </a:bodyPr>
          <a:lstStyle/>
          <a:p>
            <a:r>
              <a:rPr lang="en-US" sz="2400" b="1" dirty="0">
                <a:solidFill>
                  <a:srgbClr val="380BB5"/>
                </a:solidFill>
              </a:rPr>
              <a:t>EF</a:t>
            </a:r>
            <a:r>
              <a:rPr lang="en-US" sz="2400" dirty="0">
                <a:solidFill>
                  <a:schemeClr val="tx1"/>
                </a:solidFill>
              </a:rPr>
              <a:t> </a:t>
            </a:r>
            <a:r>
              <a:rPr lang="en-US" sz="2400" dirty="0" smtClean="0">
                <a:solidFill>
                  <a:srgbClr val="FF0000"/>
                </a:solidFill>
              </a:rPr>
              <a:t>p:</a:t>
            </a:r>
            <a:r>
              <a:rPr lang="en-US" sz="2400" dirty="0">
                <a:solidFill>
                  <a:srgbClr val="FF0000"/>
                </a:solidFill>
              </a:rPr>
              <a:t>	</a:t>
            </a:r>
            <a:r>
              <a:rPr lang="en-US" sz="2400" dirty="0" smtClean="0">
                <a:solidFill>
                  <a:srgbClr val="FF0000"/>
                </a:solidFill>
              </a:rPr>
              <a:t>“</a:t>
            </a:r>
            <a:r>
              <a:rPr lang="en-US" sz="2400" dirty="0">
                <a:solidFill>
                  <a:srgbClr val="FF0000"/>
                </a:solidFill>
              </a:rPr>
              <a:t>p</a:t>
            </a:r>
            <a:r>
              <a:rPr lang="en-US" sz="2400" dirty="0" smtClean="0">
                <a:solidFill>
                  <a:srgbClr val="FF0000"/>
                </a:solidFill>
              </a:rPr>
              <a:t> </a:t>
            </a:r>
            <a:r>
              <a:rPr lang="en-US" sz="2400" dirty="0">
                <a:solidFill>
                  <a:srgbClr val="FF0000"/>
                </a:solidFill>
              </a:rPr>
              <a:t>will possibly </a:t>
            </a:r>
            <a:endParaRPr lang="en-US" sz="2400" dirty="0" smtClean="0">
              <a:solidFill>
                <a:srgbClr val="FF0000"/>
              </a:solidFill>
            </a:endParaRPr>
          </a:p>
          <a:p>
            <a:r>
              <a:rPr lang="en-US" sz="2400" dirty="0" smtClean="0">
                <a:solidFill>
                  <a:srgbClr val="FF0000"/>
                </a:solidFill>
              </a:rPr>
              <a:t>             become </a:t>
            </a:r>
            <a:r>
              <a:rPr lang="en-US" sz="2400" dirty="0">
                <a:solidFill>
                  <a:srgbClr val="FF0000"/>
                </a:solidFill>
              </a:rPr>
              <a:t>true”</a:t>
            </a:r>
            <a:endParaRPr lang="en-US" sz="2400" dirty="0">
              <a:solidFill>
                <a:schemeClr val="tx1"/>
              </a:solidFill>
            </a:endParaRPr>
          </a:p>
        </p:txBody>
      </p:sp>
      <p:grpSp>
        <p:nvGrpSpPr>
          <p:cNvPr id="2" name="Group 18"/>
          <p:cNvGrpSpPr>
            <a:grpSpLocks/>
          </p:cNvGrpSpPr>
          <p:nvPr/>
        </p:nvGrpSpPr>
        <p:grpSpPr bwMode="auto">
          <a:xfrm>
            <a:off x="828472" y="4579644"/>
            <a:ext cx="3210128" cy="655502"/>
            <a:chOff x="1872" y="3024"/>
            <a:chExt cx="2112" cy="432"/>
          </a:xfrm>
        </p:grpSpPr>
        <p:sp>
          <p:nvSpPr>
            <p:cNvPr id="25619" name="AutoShape 19"/>
            <p:cNvSpPr>
              <a:spLocks noChangeArrowheads="1"/>
            </p:cNvSpPr>
            <p:nvPr/>
          </p:nvSpPr>
          <p:spPr bwMode="auto">
            <a:xfrm rot="5400000">
              <a:off x="1752" y="3144"/>
              <a:ext cx="432" cy="19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5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B050"/>
            </a:solidFill>
            <a:ln w="9525">
              <a:solidFill>
                <a:srgbClr val="00B050"/>
              </a:solidFill>
              <a:miter lim="800000"/>
              <a:headEnd/>
              <a:tailEnd/>
            </a:ln>
          </p:spPr>
          <p:txBody>
            <a:bodyPr wrap="none" anchor="ctr"/>
            <a:lstStyle/>
            <a:p>
              <a:endParaRPr lang="en-US"/>
            </a:p>
          </p:txBody>
        </p:sp>
        <p:sp>
          <p:nvSpPr>
            <p:cNvPr id="25620" name="AutoShape 20"/>
            <p:cNvSpPr>
              <a:spLocks noChangeArrowheads="1"/>
            </p:cNvSpPr>
            <p:nvPr/>
          </p:nvSpPr>
          <p:spPr bwMode="auto">
            <a:xfrm rot="5400000">
              <a:off x="2424" y="3144"/>
              <a:ext cx="432" cy="19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5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B050"/>
            </a:solidFill>
            <a:ln w="9525">
              <a:solidFill>
                <a:srgbClr val="00B050"/>
              </a:solidFill>
              <a:miter lim="800000"/>
              <a:headEnd/>
              <a:tailEnd/>
            </a:ln>
          </p:spPr>
          <p:txBody>
            <a:bodyPr wrap="none" anchor="ctr"/>
            <a:lstStyle/>
            <a:p>
              <a:endParaRPr lang="en-US"/>
            </a:p>
          </p:txBody>
        </p:sp>
        <p:sp>
          <p:nvSpPr>
            <p:cNvPr id="25621" name="AutoShape 21"/>
            <p:cNvSpPr>
              <a:spLocks noChangeArrowheads="1"/>
            </p:cNvSpPr>
            <p:nvPr/>
          </p:nvSpPr>
          <p:spPr bwMode="auto">
            <a:xfrm rot="5400000">
              <a:off x="2952" y="3144"/>
              <a:ext cx="432" cy="19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5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B050"/>
            </a:solidFill>
            <a:ln w="9525">
              <a:solidFill>
                <a:srgbClr val="00B050"/>
              </a:solidFill>
              <a:miter lim="800000"/>
              <a:headEnd/>
              <a:tailEnd/>
            </a:ln>
          </p:spPr>
          <p:txBody>
            <a:bodyPr wrap="none" anchor="ctr"/>
            <a:lstStyle/>
            <a:p>
              <a:endParaRPr lang="en-US"/>
            </a:p>
          </p:txBody>
        </p:sp>
        <p:sp>
          <p:nvSpPr>
            <p:cNvPr id="25622" name="AutoShape 22"/>
            <p:cNvSpPr>
              <a:spLocks noChangeArrowheads="1"/>
            </p:cNvSpPr>
            <p:nvPr/>
          </p:nvSpPr>
          <p:spPr bwMode="auto">
            <a:xfrm rot="5400000">
              <a:off x="3672" y="3144"/>
              <a:ext cx="432" cy="19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5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B050"/>
            </a:solidFill>
            <a:ln w="9525">
              <a:solidFill>
                <a:srgbClr val="00B050"/>
              </a:solidFill>
              <a:miter lim="800000"/>
              <a:headEnd/>
              <a:tailEnd/>
            </a:ln>
          </p:spPr>
          <p:txBody>
            <a:bodyPr wrap="none" anchor="ctr"/>
            <a:lstStyle/>
            <a:p>
              <a:endParaRPr lang="en-US"/>
            </a:p>
          </p:txBody>
        </p:sp>
      </p:grpSp>
      <p:grpSp>
        <p:nvGrpSpPr>
          <p:cNvPr id="25" name="Group 24"/>
          <p:cNvGrpSpPr/>
          <p:nvPr/>
        </p:nvGrpSpPr>
        <p:grpSpPr>
          <a:xfrm>
            <a:off x="4882488" y="1976656"/>
            <a:ext cx="3623366" cy="4308815"/>
            <a:chOff x="2057400" y="1981200"/>
            <a:chExt cx="4267200" cy="3681888"/>
          </a:xfrm>
        </p:grpSpPr>
        <p:grpSp>
          <p:nvGrpSpPr>
            <p:cNvPr id="26" name="Group 16"/>
            <p:cNvGrpSpPr/>
            <p:nvPr/>
          </p:nvGrpSpPr>
          <p:grpSpPr>
            <a:xfrm>
              <a:off x="2895600" y="1981200"/>
              <a:ext cx="3429000" cy="2743200"/>
              <a:chOff x="2895600" y="1981200"/>
              <a:chExt cx="3429000" cy="2743200"/>
            </a:xfrm>
          </p:grpSpPr>
          <p:sp>
            <p:nvSpPr>
              <p:cNvPr id="28" name="Oval 3"/>
              <p:cNvSpPr>
                <a:spLocks noChangeArrowheads="1"/>
              </p:cNvSpPr>
              <p:nvPr/>
            </p:nvSpPr>
            <p:spPr bwMode="auto">
              <a:xfrm>
                <a:off x="4343400" y="1981200"/>
                <a:ext cx="381000" cy="381000"/>
              </a:xfrm>
              <a:prstGeom prst="ellipse">
                <a:avLst/>
              </a:prstGeom>
              <a:solidFill>
                <a:schemeClr val="tx2"/>
              </a:solidFill>
              <a:ln w="9525">
                <a:solidFill>
                  <a:schemeClr val="tx1"/>
                </a:solidFill>
                <a:round/>
                <a:headEnd/>
                <a:tailEnd/>
              </a:ln>
            </p:spPr>
            <p:txBody>
              <a:bodyPr wrap="none" anchor="ctr"/>
              <a:lstStyle/>
              <a:p>
                <a:endParaRPr lang="en-US"/>
              </a:p>
            </p:txBody>
          </p:sp>
          <p:sp>
            <p:nvSpPr>
              <p:cNvPr id="29" name="Oval 4"/>
              <p:cNvSpPr>
                <a:spLocks noChangeArrowheads="1"/>
              </p:cNvSpPr>
              <p:nvPr/>
            </p:nvSpPr>
            <p:spPr bwMode="auto">
              <a:xfrm>
                <a:off x="3581400" y="3048000"/>
                <a:ext cx="381000" cy="381000"/>
              </a:xfrm>
              <a:prstGeom prst="ellipse">
                <a:avLst/>
              </a:prstGeom>
              <a:solidFill>
                <a:schemeClr val="tx2"/>
              </a:solidFill>
              <a:ln w="9525">
                <a:solidFill>
                  <a:schemeClr val="tx1"/>
                </a:solidFill>
                <a:round/>
                <a:headEnd/>
                <a:tailEnd/>
              </a:ln>
            </p:spPr>
            <p:txBody>
              <a:bodyPr wrap="none" anchor="ctr"/>
              <a:lstStyle/>
              <a:p>
                <a:endParaRPr lang="en-US"/>
              </a:p>
            </p:txBody>
          </p:sp>
          <p:sp>
            <p:nvSpPr>
              <p:cNvPr id="30" name="Oval 5"/>
              <p:cNvSpPr>
                <a:spLocks noChangeArrowheads="1"/>
              </p:cNvSpPr>
              <p:nvPr/>
            </p:nvSpPr>
            <p:spPr bwMode="auto">
              <a:xfrm>
                <a:off x="4800600" y="4343400"/>
                <a:ext cx="381000" cy="381000"/>
              </a:xfrm>
              <a:prstGeom prst="ellipse">
                <a:avLst/>
              </a:prstGeom>
              <a:solidFill>
                <a:schemeClr val="tx2"/>
              </a:solidFill>
              <a:ln w="9525">
                <a:solidFill>
                  <a:schemeClr val="tx1"/>
                </a:solidFill>
                <a:round/>
                <a:headEnd/>
                <a:tailEnd/>
              </a:ln>
            </p:spPr>
            <p:txBody>
              <a:bodyPr wrap="none" anchor="ctr"/>
              <a:lstStyle/>
              <a:p>
                <a:endParaRPr lang="en-US"/>
              </a:p>
            </p:txBody>
          </p:sp>
          <p:sp>
            <p:nvSpPr>
              <p:cNvPr id="31" name="Oval 6"/>
              <p:cNvSpPr>
                <a:spLocks noChangeArrowheads="1"/>
              </p:cNvSpPr>
              <p:nvPr/>
            </p:nvSpPr>
            <p:spPr bwMode="auto">
              <a:xfrm>
                <a:off x="3962400" y="4343400"/>
                <a:ext cx="381000" cy="381000"/>
              </a:xfrm>
              <a:prstGeom prst="ellipse">
                <a:avLst/>
              </a:prstGeom>
              <a:solidFill>
                <a:srgbClr val="FF0000"/>
              </a:solidFill>
              <a:ln w="9525">
                <a:solidFill>
                  <a:schemeClr val="accent1"/>
                </a:solidFill>
                <a:round/>
                <a:headEnd/>
                <a:tailEnd/>
              </a:ln>
            </p:spPr>
            <p:txBody>
              <a:bodyPr wrap="none" anchor="ctr"/>
              <a:lstStyle/>
              <a:p>
                <a:endParaRPr lang="en-US"/>
              </a:p>
            </p:txBody>
          </p:sp>
          <p:sp>
            <p:nvSpPr>
              <p:cNvPr id="32" name="Oval 7"/>
              <p:cNvSpPr>
                <a:spLocks noChangeArrowheads="1"/>
              </p:cNvSpPr>
              <p:nvPr/>
            </p:nvSpPr>
            <p:spPr bwMode="auto">
              <a:xfrm>
                <a:off x="5943600" y="4343400"/>
                <a:ext cx="381000" cy="381000"/>
              </a:xfrm>
              <a:prstGeom prst="ellipse">
                <a:avLst/>
              </a:prstGeom>
              <a:solidFill>
                <a:schemeClr val="tx2"/>
              </a:solidFill>
              <a:ln w="9525">
                <a:solidFill>
                  <a:schemeClr val="tx1"/>
                </a:solidFill>
                <a:round/>
                <a:headEnd/>
                <a:tailEnd/>
              </a:ln>
            </p:spPr>
            <p:txBody>
              <a:bodyPr wrap="none" anchor="ctr"/>
              <a:lstStyle/>
              <a:p>
                <a:endParaRPr lang="en-US"/>
              </a:p>
            </p:txBody>
          </p:sp>
          <p:sp>
            <p:nvSpPr>
              <p:cNvPr id="33" name="Oval 8"/>
              <p:cNvSpPr>
                <a:spLocks noChangeArrowheads="1"/>
              </p:cNvSpPr>
              <p:nvPr/>
            </p:nvSpPr>
            <p:spPr bwMode="auto">
              <a:xfrm>
                <a:off x="2895600" y="4343400"/>
                <a:ext cx="381000" cy="381000"/>
              </a:xfrm>
              <a:prstGeom prst="ellipse">
                <a:avLst/>
              </a:prstGeom>
              <a:solidFill>
                <a:srgbClr val="FF0000"/>
              </a:solidFill>
              <a:ln w="9525">
                <a:solidFill>
                  <a:schemeClr val="tx1"/>
                </a:solidFill>
                <a:round/>
                <a:headEnd/>
                <a:tailEnd/>
              </a:ln>
            </p:spPr>
            <p:txBody>
              <a:bodyPr wrap="none" anchor="ctr"/>
              <a:lstStyle/>
              <a:p>
                <a:endParaRPr lang="en-US"/>
              </a:p>
            </p:txBody>
          </p:sp>
          <p:sp>
            <p:nvSpPr>
              <p:cNvPr id="34" name="Oval 9"/>
              <p:cNvSpPr>
                <a:spLocks noChangeArrowheads="1"/>
              </p:cNvSpPr>
              <p:nvPr/>
            </p:nvSpPr>
            <p:spPr bwMode="auto">
              <a:xfrm>
                <a:off x="5334000" y="3048000"/>
                <a:ext cx="381000" cy="381000"/>
              </a:xfrm>
              <a:prstGeom prst="ellipse">
                <a:avLst/>
              </a:prstGeom>
              <a:solidFill>
                <a:srgbClr val="FF0000"/>
              </a:solidFill>
              <a:ln w="9525">
                <a:solidFill>
                  <a:schemeClr val="tx1"/>
                </a:solidFill>
                <a:round/>
                <a:headEnd/>
                <a:tailEnd/>
              </a:ln>
            </p:spPr>
            <p:txBody>
              <a:bodyPr wrap="none" anchor="ctr"/>
              <a:lstStyle/>
              <a:p>
                <a:endParaRPr lang="en-US"/>
              </a:p>
            </p:txBody>
          </p:sp>
          <p:sp>
            <p:nvSpPr>
              <p:cNvPr id="35" name="Line 10"/>
              <p:cNvSpPr>
                <a:spLocks noChangeShapeType="1"/>
              </p:cNvSpPr>
              <p:nvPr/>
            </p:nvSpPr>
            <p:spPr bwMode="auto">
              <a:xfrm flipH="1">
                <a:off x="3886200" y="2438400"/>
                <a:ext cx="457200" cy="533400"/>
              </a:xfrm>
              <a:prstGeom prst="line">
                <a:avLst/>
              </a:prstGeom>
              <a:noFill/>
              <a:ln w="9525">
                <a:solidFill>
                  <a:srgbClr val="00B050"/>
                </a:solidFill>
                <a:round/>
                <a:headEnd/>
                <a:tailEnd type="triangle" w="med" len="med"/>
              </a:ln>
            </p:spPr>
            <p:txBody>
              <a:bodyPr wrap="none" anchor="ctr"/>
              <a:lstStyle/>
              <a:p>
                <a:endParaRPr lang="en-US"/>
              </a:p>
            </p:txBody>
          </p:sp>
          <p:sp>
            <p:nvSpPr>
              <p:cNvPr id="36" name="Line 11"/>
              <p:cNvSpPr>
                <a:spLocks noChangeShapeType="1"/>
              </p:cNvSpPr>
              <p:nvPr/>
            </p:nvSpPr>
            <p:spPr bwMode="auto">
              <a:xfrm flipH="1">
                <a:off x="3200400" y="3429000"/>
                <a:ext cx="381000" cy="838200"/>
              </a:xfrm>
              <a:prstGeom prst="line">
                <a:avLst/>
              </a:prstGeom>
              <a:noFill/>
              <a:ln w="9525">
                <a:solidFill>
                  <a:srgbClr val="00B050"/>
                </a:solidFill>
                <a:round/>
                <a:headEnd/>
                <a:tailEnd type="triangle" w="med" len="med"/>
              </a:ln>
            </p:spPr>
            <p:txBody>
              <a:bodyPr wrap="none" anchor="ctr"/>
              <a:lstStyle/>
              <a:p>
                <a:endParaRPr lang="en-US"/>
              </a:p>
            </p:txBody>
          </p:sp>
          <p:sp>
            <p:nvSpPr>
              <p:cNvPr id="37" name="Line 12"/>
              <p:cNvSpPr>
                <a:spLocks noChangeShapeType="1"/>
              </p:cNvSpPr>
              <p:nvPr/>
            </p:nvSpPr>
            <p:spPr bwMode="auto">
              <a:xfrm>
                <a:off x="3886200" y="3429000"/>
                <a:ext cx="228600" cy="838200"/>
              </a:xfrm>
              <a:prstGeom prst="line">
                <a:avLst/>
              </a:prstGeom>
              <a:noFill/>
              <a:ln w="9525">
                <a:solidFill>
                  <a:srgbClr val="00B050"/>
                </a:solidFill>
                <a:round/>
                <a:headEnd/>
                <a:tailEnd type="triangle" w="med" len="med"/>
              </a:ln>
            </p:spPr>
            <p:txBody>
              <a:bodyPr wrap="none" anchor="ctr"/>
              <a:lstStyle/>
              <a:p>
                <a:endParaRPr lang="en-US"/>
              </a:p>
            </p:txBody>
          </p:sp>
          <p:sp>
            <p:nvSpPr>
              <p:cNvPr id="38" name="Line 13"/>
              <p:cNvSpPr>
                <a:spLocks noChangeShapeType="1"/>
              </p:cNvSpPr>
              <p:nvPr/>
            </p:nvSpPr>
            <p:spPr bwMode="auto">
              <a:xfrm>
                <a:off x="4724400" y="2362200"/>
                <a:ext cx="609600" cy="609600"/>
              </a:xfrm>
              <a:prstGeom prst="line">
                <a:avLst/>
              </a:prstGeom>
              <a:noFill/>
              <a:ln w="9525">
                <a:solidFill>
                  <a:srgbClr val="00B050"/>
                </a:solidFill>
                <a:round/>
                <a:headEnd/>
                <a:tailEnd type="triangle" w="med" len="med"/>
              </a:ln>
            </p:spPr>
            <p:txBody>
              <a:bodyPr wrap="none" anchor="ctr"/>
              <a:lstStyle/>
              <a:p>
                <a:endParaRPr lang="en-US"/>
              </a:p>
            </p:txBody>
          </p:sp>
          <p:sp>
            <p:nvSpPr>
              <p:cNvPr id="39" name="Line 14"/>
              <p:cNvSpPr>
                <a:spLocks noChangeShapeType="1"/>
              </p:cNvSpPr>
              <p:nvPr/>
            </p:nvSpPr>
            <p:spPr bwMode="auto">
              <a:xfrm flipH="1">
                <a:off x="5105400" y="3429000"/>
                <a:ext cx="304800" cy="838200"/>
              </a:xfrm>
              <a:prstGeom prst="line">
                <a:avLst/>
              </a:prstGeom>
              <a:noFill/>
              <a:ln w="9525">
                <a:solidFill>
                  <a:srgbClr val="00B050"/>
                </a:solidFill>
                <a:round/>
                <a:headEnd/>
                <a:tailEnd type="triangle" w="med" len="med"/>
              </a:ln>
            </p:spPr>
            <p:txBody>
              <a:bodyPr wrap="none" anchor="ctr"/>
              <a:lstStyle/>
              <a:p>
                <a:endParaRPr lang="en-US"/>
              </a:p>
            </p:txBody>
          </p:sp>
          <p:sp>
            <p:nvSpPr>
              <p:cNvPr id="40" name="Line 15"/>
              <p:cNvSpPr>
                <a:spLocks noChangeShapeType="1"/>
              </p:cNvSpPr>
              <p:nvPr/>
            </p:nvSpPr>
            <p:spPr bwMode="auto">
              <a:xfrm>
                <a:off x="5715000" y="3429000"/>
                <a:ext cx="304800" cy="838200"/>
              </a:xfrm>
              <a:prstGeom prst="line">
                <a:avLst/>
              </a:prstGeom>
              <a:noFill/>
              <a:ln w="9525">
                <a:solidFill>
                  <a:srgbClr val="00B050"/>
                </a:solidFill>
                <a:round/>
                <a:headEnd/>
                <a:tailEnd type="triangle" w="med" len="med"/>
              </a:ln>
            </p:spPr>
            <p:txBody>
              <a:bodyPr wrap="none" anchor="ctr"/>
              <a:lstStyle/>
              <a:p>
                <a:endParaRPr lang="en-US"/>
              </a:p>
            </p:txBody>
          </p:sp>
        </p:grpSp>
        <p:sp>
          <p:nvSpPr>
            <p:cNvPr id="27" name="Text Box 16"/>
            <p:cNvSpPr txBox="1">
              <a:spLocks noChangeArrowheads="1"/>
            </p:cNvSpPr>
            <p:nvPr/>
          </p:nvSpPr>
          <p:spPr bwMode="auto">
            <a:xfrm>
              <a:off x="2057400" y="4953000"/>
              <a:ext cx="4249904" cy="710088"/>
            </a:xfrm>
            <a:prstGeom prst="rect">
              <a:avLst/>
            </a:prstGeom>
            <a:noFill/>
            <a:ln w="9525">
              <a:noFill/>
              <a:miter lim="800000"/>
              <a:headEnd/>
              <a:tailEnd/>
            </a:ln>
          </p:spPr>
          <p:txBody>
            <a:bodyPr wrap="none">
              <a:spAutoFit/>
            </a:bodyPr>
            <a:lstStyle/>
            <a:p>
              <a:r>
                <a:rPr lang="en-US" sz="2400" b="1" dirty="0">
                  <a:solidFill>
                    <a:srgbClr val="380BB5"/>
                  </a:solidFill>
                </a:rPr>
                <a:t>AF</a:t>
              </a:r>
              <a:r>
                <a:rPr lang="en-US" sz="2400" dirty="0">
                  <a:solidFill>
                    <a:schemeClr val="tx1"/>
                  </a:solidFill>
                </a:rPr>
                <a:t> </a:t>
              </a:r>
              <a:r>
                <a:rPr lang="en-US" sz="2400" dirty="0" smtClean="0">
                  <a:solidFill>
                    <a:srgbClr val="FF0000"/>
                  </a:solidFill>
                </a:rPr>
                <a:t>p:</a:t>
              </a:r>
              <a:r>
                <a:rPr lang="en-US" sz="2400" dirty="0">
                  <a:solidFill>
                    <a:srgbClr val="FF0000"/>
                  </a:solidFill>
                </a:rPr>
                <a:t>	</a:t>
              </a:r>
              <a:r>
                <a:rPr lang="en-US" sz="2400" dirty="0" smtClean="0">
                  <a:solidFill>
                    <a:srgbClr val="FF0000"/>
                  </a:solidFill>
                </a:rPr>
                <a:t>“p </a:t>
              </a:r>
              <a:r>
                <a:rPr lang="en-US" sz="2400" dirty="0">
                  <a:solidFill>
                    <a:srgbClr val="FF0000"/>
                  </a:solidFill>
                </a:rPr>
                <a:t>will necessarily </a:t>
              </a:r>
              <a:endParaRPr lang="en-US" sz="2400" dirty="0" smtClean="0">
                <a:solidFill>
                  <a:srgbClr val="FF0000"/>
                </a:solidFill>
              </a:endParaRPr>
            </a:p>
            <a:p>
              <a:r>
                <a:rPr lang="en-US" sz="2400" dirty="0" smtClean="0">
                  <a:solidFill>
                    <a:srgbClr val="FF0000"/>
                  </a:solidFill>
                </a:rPr>
                <a:t>               become </a:t>
              </a:r>
              <a:r>
                <a:rPr lang="en-US" sz="2400" dirty="0">
                  <a:solidFill>
                    <a:srgbClr val="FF0000"/>
                  </a:solidFill>
                </a:rPr>
                <a:t>true”</a:t>
              </a:r>
              <a:endParaRPr lang="en-US" sz="2400" dirty="0">
                <a:solidFill>
                  <a:schemeClr val="tx1"/>
                </a:solidFill>
              </a:endParaRPr>
            </a:p>
          </p:txBody>
        </p:sp>
      </p:grpSp>
      <p:sp>
        <p:nvSpPr>
          <p:cNvPr id="43" name="Rectangle 42"/>
          <p:cNvSpPr/>
          <p:nvPr/>
        </p:nvSpPr>
        <p:spPr>
          <a:xfrm>
            <a:off x="228600" y="1295400"/>
            <a:ext cx="4038600" cy="5257800"/>
          </a:xfrm>
          <a:prstGeom prst="rect">
            <a:avLst/>
          </a:prstGeom>
          <a:solidFill>
            <a:schemeClr val="accent1">
              <a:alpha val="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72000" y="1295400"/>
            <a:ext cx="4191000" cy="5257800"/>
          </a:xfrm>
          <a:prstGeom prst="rect">
            <a:avLst/>
          </a:prstGeom>
          <a:solidFill>
            <a:schemeClr val="tx1">
              <a:lumMod val="65000"/>
              <a:lumOff val="35000"/>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828800" y="4114800"/>
            <a:ext cx="312906" cy="369332"/>
          </a:xfrm>
          <a:prstGeom prst="rect">
            <a:avLst/>
          </a:prstGeom>
        </p:spPr>
        <p:txBody>
          <a:bodyPr wrap="none">
            <a:spAutoFit/>
          </a:bodyPr>
          <a:lstStyle/>
          <a:p>
            <a:r>
              <a:rPr lang="en-US" dirty="0" smtClean="0"/>
              <a:t>p</a:t>
            </a:r>
            <a:endParaRPr lang="en-US" dirty="0"/>
          </a:p>
        </p:txBody>
      </p:sp>
      <p:sp>
        <p:nvSpPr>
          <p:cNvPr id="45" name="Rectangle 44"/>
          <p:cNvSpPr/>
          <p:nvPr/>
        </p:nvSpPr>
        <p:spPr>
          <a:xfrm>
            <a:off x="5638800" y="4724400"/>
            <a:ext cx="312906" cy="369332"/>
          </a:xfrm>
          <a:prstGeom prst="rect">
            <a:avLst/>
          </a:prstGeom>
        </p:spPr>
        <p:txBody>
          <a:bodyPr wrap="none">
            <a:spAutoFit/>
          </a:bodyPr>
          <a:lstStyle/>
          <a:p>
            <a:r>
              <a:rPr lang="en-US" dirty="0" smtClean="0"/>
              <a:t>p</a:t>
            </a:r>
            <a:endParaRPr lang="en-US" dirty="0"/>
          </a:p>
        </p:txBody>
      </p:sp>
      <p:sp>
        <p:nvSpPr>
          <p:cNvPr id="46" name="Rectangle 45"/>
          <p:cNvSpPr/>
          <p:nvPr/>
        </p:nvSpPr>
        <p:spPr>
          <a:xfrm>
            <a:off x="6545094" y="4724400"/>
            <a:ext cx="312906" cy="369332"/>
          </a:xfrm>
          <a:prstGeom prst="rect">
            <a:avLst/>
          </a:prstGeom>
        </p:spPr>
        <p:txBody>
          <a:bodyPr wrap="none">
            <a:spAutoFit/>
          </a:bodyPr>
          <a:lstStyle/>
          <a:p>
            <a:r>
              <a:rPr lang="en-US" dirty="0" smtClean="0"/>
              <a:t>p</a:t>
            </a:r>
            <a:endParaRPr lang="en-US" dirty="0"/>
          </a:p>
        </p:txBody>
      </p:sp>
      <p:sp>
        <p:nvSpPr>
          <p:cNvPr id="47" name="Rectangle 46"/>
          <p:cNvSpPr/>
          <p:nvPr/>
        </p:nvSpPr>
        <p:spPr>
          <a:xfrm>
            <a:off x="7696200" y="3276600"/>
            <a:ext cx="312906" cy="369332"/>
          </a:xfrm>
          <a:prstGeom prst="rect">
            <a:avLst/>
          </a:prstGeom>
        </p:spPr>
        <p:txBody>
          <a:bodyPr wrap="none">
            <a:spAutoFit/>
          </a:bodyPr>
          <a:lstStyle/>
          <a:p>
            <a:r>
              <a:rPr lang="en-US" dirty="0" smtClean="0"/>
              <a:t>p</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blinds(horizontal)">
                                      <p:cBhvr>
                                        <p:cTn id="10" dur="500"/>
                                        <p:tgtEl>
                                          <p:spTgt spid="4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blinds(horizontal)">
                                      <p:cBhvr>
                                        <p:cTn id="13" dur="500"/>
                                        <p:tgtEl>
                                          <p:spTgt spid="4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blinds(horizontal)">
                                      <p:cBhvr>
                                        <p:cTn id="16" dur="500"/>
                                        <p:tgtEl>
                                          <p:spTgt spid="4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blinds(horizontal)">
                                      <p:cBhvr>
                                        <p:cTn id="1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p:bldP spid="46" grpId="0"/>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842963" y="0"/>
            <a:ext cx="7466012" cy="1141413"/>
          </a:xfrm>
        </p:spPr>
        <p:txBody>
          <a:bodyPr/>
          <a:lstStyle/>
          <a:p>
            <a:r>
              <a:rPr lang="en-US" smtClean="0"/>
              <a:t>CTL: Computation Tree Logic</a:t>
            </a:r>
          </a:p>
        </p:txBody>
      </p:sp>
      <p:grpSp>
        <p:nvGrpSpPr>
          <p:cNvPr id="17" name="Group 16"/>
          <p:cNvGrpSpPr/>
          <p:nvPr/>
        </p:nvGrpSpPr>
        <p:grpSpPr>
          <a:xfrm>
            <a:off x="595952" y="2008628"/>
            <a:ext cx="3435556" cy="3640416"/>
            <a:chOff x="2895600" y="1981200"/>
            <a:chExt cx="3435556" cy="3433465"/>
          </a:xfrm>
        </p:grpSpPr>
        <p:sp>
          <p:nvSpPr>
            <p:cNvPr id="27651" name="Oval 3"/>
            <p:cNvSpPr>
              <a:spLocks noChangeArrowheads="1"/>
            </p:cNvSpPr>
            <p:nvPr/>
          </p:nvSpPr>
          <p:spPr bwMode="auto">
            <a:xfrm>
              <a:off x="4343400" y="1981200"/>
              <a:ext cx="381000" cy="381000"/>
            </a:xfrm>
            <a:prstGeom prst="ellipse">
              <a:avLst/>
            </a:prstGeom>
            <a:solidFill>
              <a:srgbClr val="FF0000"/>
            </a:solidFill>
            <a:ln w="9525">
              <a:solidFill>
                <a:schemeClr val="tx1"/>
              </a:solidFill>
              <a:round/>
              <a:headEnd/>
              <a:tailEnd/>
            </a:ln>
          </p:spPr>
          <p:txBody>
            <a:bodyPr wrap="none" anchor="ctr"/>
            <a:lstStyle/>
            <a:p>
              <a:endParaRPr lang="en-US"/>
            </a:p>
          </p:txBody>
        </p:sp>
        <p:sp>
          <p:nvSpPr>
            <p:cNvPr id="27652" name="Oval 4"/>
            <p:cNvSpPr>
              <a:spLocks noChangeArrowheads="1"/>
            </p:cNvSpPr>
            <p:nvPr/>
          </p:nvSpPr>
          <p:spPr bwMode="auto">
            <a:xfrm>
              <a:off x="3581400" y="3048000"/>
              <a:ext cx="381000" cy="381000"/>
            </a:xfrm>
            <a:prstGeom prst="ellipse">
              <a:avLst/>
            </a:prstGeom>
            <a:solidFill>
              <a:srgbClr val="FF0000"/>
            </a:solidFill>
            <a:ln w="9525">
              <a:solidFill>
                <a:schemeClr val="tx1"/>
              </a:solidFill>
              <a:round/>
              <a:headEnd/>
              <a:tailEnd/>
            </a:ln>
          </p:spPr>
          <p:txBody>
            <a:bodyPr wrap="none" anchor="ctr"/>
            <a:lstStyle/>
            <a:p>
              <a:endParaRPr lang="en-US"/>
            </a:p>
          </p:txBody>
        </p:sp>
        <p:sp>
          <p:nvSpPr>
            <p:cNvPr id="27653" name="Oval 5"/>
            <p:cNvSpPr>
              <a:spLocks noChangeArrowheads="1"/>
            </p:cNvSpPr>
            <p:nvPr/>
          </p:nvSpPr>
          <p:spPr bwMode="auto">
            <a:xfrm>
              <a:off x="4800600" y="4343400"/>
              <a:ext cx="381000" cy="381000"/>
            </a:xfrm>
            <a:prstGeom prst="ellipse">
              <a:avLst/>
            </a:prstGeom>
            <a:solidFill>
              <a:srgbClr val="FF0000"/>
            </a:solidFill>
            <a:ln w="9525">
              <a:solidFill>
                <a:schemeClr val="tx1"/>
              </a:solidFill>
              <a:round/>
              <a:headEnd/>
              <a:tailEnd/>
            </a:ln>
          </p:spPr>
          <p:txBody>
            <a:bodyPr wrap="none" anchor="ctr"/>
            <a:lstStyle/>
            <a:p>
              <a:endParaRPr lang="en-US"/>
            </a:p>
          </p:txBody>
        </p:sp>
        <p:sp>
          <p:nvSpPr>
            <p:cNvPr id="27654" name="Oval 6"/>
            <p:cNvSpPr>
              <a:spLocks noChangeArrowheads="1"/>
            </p:cNvSpPr>
            <p:nvPr/>
          </p:nvSpPr>
          <p:spPr bwMode="auto">
            <a:xfrm>
              <a:off x="3962400" y="4343400"/>
              <a:ext cx="381000" cy="381000"/>
            </a:xfrm>
            <a:prstGeom prst="ellipse">
              <a:avLst/>
            </a:prstGeom>
            <a:solidFill>
              <a:srgbClr val="FF0000"/>
            </a:solidFill>
            <a:ln w="9525">
              <a:solidFill>
                <a:schemeClr val="accent1"/>
              </a:solidFill>
              <a:round/>
              <a:headEnd/>
              <a:tailEnd/>
            </a:ln>
          </p:spPr>
          <p:txBody>
            <a:bodyPr wrap="none" anchor="ctr"/>
            <a:lstStyle/>
            <a:p>
              <a:endParaRPr lang="en-US"/>
            </a:p>
          </p:txBody>
        </p:sp>
        <p:sp>
          <p:nvSpPr>
            <p:cNvPr id="27655" name="Oval 7"/>
            <p:cNvSpPr>
              <a:spLocks noChangeArrowheads="1"/>
            </p:cNvSpPr>
            <p:nvPr/>
          </p:nvSpPr>
          <p:spPr bwMode="auto">
            <a:xfrm>
              <a:off x="5943600" y="4343400"/>
              <a:ext cx="381000" cy="381000"/>
            </a:xfrm>
            <a:prstGeom prst="ellipse">
              <a:avLst/>
            </a:prstGeom>
            <a:solidFill>
              <a:srgbClr val="FF0000"/>
            </a:solidFill>
            <a:ln w="9525">
              <a:solidFill>
                <a:schemeClr val="tx1"/>
              </a:solidFill>
              <a:round/>
              <a:headEnd/>
              <a:tailEnd/>
            </a:ln>
          </p:spPr>
          <p:txBody>
            <a:bodyPr wrap="none" anchor="ctr"/>
            <a:lstStyle/>
            <a:p>
              <a:endParaRPr lang="en-US"/>
            </a:p>
          </p:txBody>
        </p:sp>
        <p:sp>
          <p:nvSpPr>
            <p:cNvPr id="27656" name="Oval 8"/>
            <p:cNvSpPr>
              <a:spLocks noChangeArrowheads="1"/>
            </p:cNvSpPr>
            <p:nvPr/>
          </p:nvSpPr>
          <p:spPr bwMode="auto">
            <a:xfrm>
              <a:off x="2895600" y="4343400"/>
              <a:ext cx="381000" cy="381000"/>
            </a:xfrm>
            <a:prstGeom prst="ellipse">
              <a:avLst/>
            </a:prstGeom>
            <a:solidFill>
              <a:srgbClr val="FF0000"/>
            </a:solidFill>
            <a:ln w="9525">
              <a:solidFill>
                <a:schemeClr val="tx1"/>
              </a:solidFill>
              <a:round/>
              <a:headEnd/>
              <a:tailEnd/>
            </a:ln>
          </p:spPr>
          <p:txBody>
            <a:bodyPr wrap="none" anchor="ctr"/>
            <a:lstStyle/>
            <a:p>
              <a:endParaRPr lang="en-US"/>
            </a:p>
          </p:txBody>
        </p:sp>
        <p:sp>
          <p:nvSpPr>
            <p:cNvPr id="27657" name="Oval 9"/>
            <p:cNvSpPr>
              <a:spLocks noChangeArrowheads="1"/>
            </p:cNvSpPr>
            <p:nvPr/>
          </p:nvSpPr>
          <p:spPr bwMode="auto">
            <a:xfrm>
              <a:off x="5334000" y="3048000"/>
              <a:ext cx="381000" cy="381000"/>
            </a:xfrm>
            <a:prstGeom prst="ellipse">
              <a:avLst/>
            </a:prstGeom>
            <a:solidFill>
              <a:srgbClr val="FF0000"/>
            </a:solidFill>
            <a:ln w="9525">
              <a:solidFill>
                <a:schemeClr val="tx1"/>
              </a:solidFill>
              <a:round/>
              <a:headEnd/>
              <a:tailEnd/>
            </a:ln>
          </p:spPr>
          <p:txBody>
            <a:bodyPr wrap="none" anchor="ctr"/>
            <a:lstStyle/>
            <a:p>
              <a:endParaRPr lang="en-US"/>
            </a:p>
          </p:txBody>
        </p:sp>
        <p:sp>
          <p:nvSpPr>
            <p:cNvPr id="27658" name="Line 10"/>
            <p:cNvSpPr>
              <a:spLocks noChangeShapeType="1"/>
            </p:cNvSpPr>
            <p:nvPr/>
          </p:nvSpPr>
          <p:spPr bwMode="auto">
            <a:xfrm flipH="1">
              <a:off x="3886200" y="2438400"/>
              <a:ext cx="457200" cy="533400"/>
            </a:xfrm>
            <a:prstGeom prst="line">
              <a:avLst/>
            </a:prstGeom>
            <a:noFill/>
            <a:ln w="9525">
              <a:solidFill>
                <a:srgbClr val="00B050"/>
              </a:solidFill>
              <a:round/>
              <a:headEnd/>
              <a:tailEnd type="triangle" w="med" len="med"/>
            </a:ln>
          </p:spPr>
          <p:txBody>
            <a:bodyPr wrap="none" anchor="ctr"/>
            <a:lstStyle/>
            <a:p>
              <a:endParaRPr lang="en-US"/>
            </a:p>
          </p:txBody>
        </p:sp>
        <p:sp>
          <p:nvSpPr>
            <p:cNvPr id="27659" name="Line 11"/>
            <p:cNvSpPr>
              <a:spLocks noChangeShapeType="1"/>
            </p:cNvSpPr>
            <p:nvPr/>
          </p:nvSpPr>
          <p:spPr bwMode="auto">
            <a:xfrm flipH="1">
              <a:off x="3200400" y="3429000"/>
              <a:ext cx="381000" cy="838200"/>
            </a:xfrm>
            <a:prstGeom prst="line">
              <a:avLst/>
            </a:prstGeom>
            <a:noFill/>
            <a:ln w="9525">
              <a:solidFill>
                <a:srgbClr val="00B050"/>
              </a:solidFill>
              <a:round/>
              <a:headEnd/>
              <a:tailEnd type="triangle" w="med" len="med"/>
            </a:ln>
          </p:spPr>
          <p:txBody>
            <a:bodyPr wrap="none" anchor="ctr"/>
            <a:lstStyle/>
            <a:p>
              <a:endParaRPr lang="en-US"/>
            </a:p>
          </p:txBody>
        </p:sp>
        <p:sp>
          <p:nvSpPr>
            <p:cNvPr id="27660" name="Line 12"/>
            <p:cNvSpPr>
              <a:spLocks noChangeShapeType="1"/>
            </p:cNvSpPr>
            <p:nvPr/>
          </p:nvSpPr>
          <p:spPr bwMode="auto">
            <a:xfrm>
              <a:off x="3886200" y="3429000"/>
              <a:ext cx="228600" cy="838200"/>
            </a:xfrm>
            <a:prstGeom prst="line">
              <a:avLst/>
            </a:prstGeom>
            <a:noFill/>
            <a:ln w="9525">
              <a:solidFill>
                <a:srgbClr val="00B050"/>
              </a:solidFill>
              <a:round/>
              <a:headEnd/>
              <a:tailEnd type="triangle" w="med" len="med"/>
            </a:ln>
          </p:spPr>
          <p:txBody>
            <a:bodyPr wrap="none" anchor="ctr"/>
            <a:lstStyle/>
            <a:p>
              <a:endParaRPr lang="en-US"/>
            </a:p>
          </p:txBody>
        </p:sp>
        <p:sp>
          <p:nvSpPr>
            <p:cNvPr id="27661" name="Line 13"/>
            <p:cNvSpPr>
              <a:spLocks noChangeShapeType="1"/>
            </p:cNvSpPr>
            <p:nvPr/>
          </p:nvSpPr>
          <p:spPr bwMode="auto">
            <a:xfrm>
              <a:off x="4724400" y="2362200"/>
              <a:ext cx="609600" cy="609600"/>
            </a:xfrm>
            <a:prstGeom prst="line">
              <a:avLst/>
            </a:prstGeom>
            <a:noFill/>
            <a:ln w="9525">
              <a:solidFill>
                <a:srgbClr val="00B050"/>
              </a:solidFill>
              <a:round/>
              <a:headEnd/>
              <a:tailEnd type="triangle" w="med" len="med"/>
            </a:ln>
          </p:spPr>
          <p:txBody>
            <a:bodyPr wrap="none" anchor="ctr"/>
            <a:lstStyle/>
            <a:p>
              <a:endParaRPr lang="en-US"/>
            </a:p>
          </p:txBody>
        </p:sp>
        <p:sp>
          <p:nvSpPr>
            <p:cNvPr id="27662" name="Line 14"/>
            <p:cNvSpPr>
              <a:spLocks noChangeShapeType="1"/>
            </p:cNvSpPr>
            <p:nvPr/>
          </p:nvSpPr>
          <p:spPr bwMode="auto">
            <a:xfrm flipH="1">
              <a:off x="5105400" y="3429000"/>
              <a:ext cx="304800" cy="838200"/>
            </a:xfrm>
            <a:prstGeom prst="line">
              <a:avLst/>
            </a:prstGeom>
            <a:noFill/>
            <a:ln w="9525">
              <a:solidFill>
                <a:srgbClr val="00B050"/>
              </a:solidFill>
              <a:round/>
              <a:headEnd/>
              <a:tailEnd type="triangle" w="med" len="med"/>
            </a:ln>
          </p:spPr>
          <p:txBody>
            <a:bodyPr wrap="none" anchor="ctr"/>
            <a:lstStyle/>
            <a:p>
              <a:endParaRPr lang="en-US"/>
            </a:p>
          </p:txBody>
        </p:sp>
        <p:sp>
          <p:nvSpPr>
            <p:cNvPr id="27663" name="Line 15"/>
            <p:cNvSpPr>
              <a:spLocks noChangeShapeType="1"/>
            </p:cNvSpPr>
            <p:nvPr/>
          </p:nvSpPr>
          <p:spPr bwMode="auto">
            <a:xfrm>
              <a:off x="5715000" y="3429000"/>
              <a:ext cx="304800" cy="838200"/>
            </a:xfrm>
            <a:prstGeom prst="line">
              <a:avLst/>
            </a:prstGeom>
            <a:noFill/>
            <a:ln w="9525">
              <a:solidFill>
                <a:srgbClr val="00B050"/>
              </a:solidFill>
              <a:round/>
              <a:headEnd/>
              <a:tailEnd type="triangle" w="med" len="med"/>
            </a:ln>
          </p:spPr>
          <p:txBody>
            <a:bodyPr wrap="none" anchor="ctr"/>
            <a:lstStyle/>
            <a:p>
              <a:endParaRPr lang="en-US"/>
            </a:p>
          </p:txBody>
        </p:sp>
        <p:sp>
          <p:nvSpPr>
            <p:cNvPr id="27664" name="Text Box 16"/>
            <p:cNvSpPr txBox="1">
              <a:spLocks noChangeArrowheads="1"/>
            </p:cNvSpPr>
            <p:nvPr/>
          </p:nvSpPr>
          <p:spPr bwMode="auto">
            <a:xfrm>
              <a:off x="2895600" y="4953000"/>
              <a:ext cx="3435556" cy="461665"/>
            </a:xfrm>
            <a:prstGeom prst="rect">
              <a:avLst/>
            </a:prstGeom>
            <a:noFill/>
            <a:ln w="9525">
              <a:noFill/>
              <a:miter lim="800000"/>
              <a:headEnd/>
              <a:tailEnd/>
            </a:ln>
          </p:spPr>
          <p:txBody>
            <a:bodyPr wrap="none">
              <a:spAutoFit/>
            </a:bodyPr>
            <a:lstStyle/>
            <a:p>
              <a:r>
                <a:rPr lang="en-US" sz="2400" b="1" dirty="0">
                  <a:solidFill>
                    <a:srgbClr val="380BB5"/>
                  </a:solidFill>
                </a:rPr>
                <a:t>AG</a:t>
              </a:r>
              <a:r>
                <a:rPr lang="en-US" sz="2400" dirty="0">
                  <a:solidFill>
                    <a:schemeClr val="tx1"/>
                  </a:solidFill>
                </a:rPr>
                <a:t> </a:t>
              </a:r>
              <a:r>
                <a:rPr lang="en-US" sz="2400" dirty="0" smtClean="0">
                  <a:solidFill>
                    <a:srgbClr val="FF0000"/>
                  </a:solidFill>
                </a:rPr>
                <a:t>p: “</a:t>
              </a:r>
              <a:r>
                <a:rPr lang="en-US" sz="2400" dirty="0">
                  <a:solidFill>
                    <a:srgbClr val="FF0000"/>
                  </a:solidFill>
                </a:rPr>
                <a:t>p</a:t>
              </a:r>
              <a:r>
                <a:rPr lang="en-US" sz="2400" dirty="0" smtClean="0">
                  <a:solidFill>
                    <a:srgbClr val="FF0000"/>
                  </a:solidFill>
                </a:rPr>
                <a:t> </a:t>
              </a:r>
              <a:r>
                <a:rPr lang="en-US" sz="2400" dirty="0">
                  <a:solidFill>
                    <a:srgbClr val="FF0000"/>
                  </a:solidFill>
                </a:rPr>
                <a:t>is an invariant”</a:t>
              </a:r>
              <a:endParaRPr lang="en-US" sz="2400" dirty="0">
                <a:solidFill>
                  <a:schemeClr val="tx1"/>
                </a:solidFill>
              </a:endParaRPr>
            </a:p>
          </p:txBody>
        </p:sp>
      </p:grpSp>
      <p:grpSp>
        <p:nvGrpSpPr>
          <p:cNvPr id="18" name="Group 17"/>
          <p:cNvGrpSpPr/>
          <p:nvPr/>
        </p:nvGrpSpPr>
        <p:grpSpPr>
          <a:xfrm>
            <a:off x="4942115" y="1746961"/>
            <a:ext cx="3497893" cy="4032009"/>
            <a:chOff x="2590800" y="1981200"/>
            <a:chExt cx="3733800" cy="3802797"/>
          </a:xfrm>
        </p:grpSpPr>
        <p:sp>
          <p:nvSpPr>
            <p:cNvPr id="19" name="Oval 3"/>
            <p:cNvSpPr>
              <a:spLocks noChangeArrowheads="1"/>
            </p:cNvSpPr>
            <p:nvPr/>
          </p:nvSpPr>
          <p:spPr bwMode="auto">
            <a:xfrm>
              <a:off x="4343400" y="1981200"/>
              <a:ext cx="381000" cy="381000"/>
            </a:xfrm>
            <a:prstGeom prst="ellipse">
              <a:avLst/>
            </a:prstGeom>
            <a:solidFill>
              <a:srgbClr val="FF0000"/>
            </a:solidFill>
            <a:ln w="9525">
              <a:solidFill>
                <a:schemeClr val="tx1"/>
              </a:solidFill>
              <a:round/>
              <a:headEnd/>
              <a:tailEnd/>
            </a:ln>
          </p:spPr>
          <p:txBody>
            <a:bodyPr wrap="none" anchor="ctr"/>
            <a:lstStyle/>
            <a:p>
              <a:endParaRPr lang="en-US"/>
            </a:p>
          </p:txBody>
        </p:sp>
        <p:sp>
          <p:nvSpPr>
            <p:cNvPr id="20" name="Oval 4"/>
            <p:cNvSpPr>
              <a:spLocks noChangeArrowheads="1"/>
            </p:cNvSpPr>
            <p:nvPr/>
          </p:nvSpPr>
          <p:spPr bwMode="auto">
            <a:xfrm>
              <a:off x="3581400" y="3048000"/>
              <a:ext cx="381000" cy="381000"/>
            </a:xfrm>
            <a:prstGeom prst="ellipse">
              <a:avLst/>
            </a:prstGeom>
            <a:solidFill>
              <a:srgbClr val="FF0000"/>
            </a:solidFill>
            <a:ln w="9525">
              <a:solidFill>
                <a:schemeClr val="tx1"/>
              </a:solidFill>
              <a:round/>
              <a:headEnd/>
              <a:tailEnd/>
            </a:ln>
          </p:spPr>
          <p:txBody>
            <a:bodyPr wrap="none" anchor="ctr"/>
            <a:lstStyle/>
            <a:p>
              <a:endParaRPr lang="en-US"/>
            </a:p>
          </p:txBody>
        </p:sp>
        <p:sp>
          <p:nvSpPr>
            <p:cNvPr id="21" name="Oval 5"/>
            <p:cNvSpPr>
              <a:spLocks noChangeArrowheads="1"/>
            </p:cNvSpPr>
            <p:nvPr/>
          </p:nvSpPr>
          <p:spPr bwMode="auto">
            <a:xfrm>
              <a:off x="4800600" y="4343400"/>
              <a:ext cx="381000" cy="381000"/>
            </a:xfrm>
            <a:prstGeom prst="ellipse">
              <a:avLst/>
            </a:prstGeom>
            <a:solidFill>
              <a:schemeClr val="tx2"/>
            </a:solidFill>
            <a:ln w="9525">
              <a:solidFill>
                <a:schemeClr val="tx1"/>
              </a:solidFill>
              <a:round/>
              <a:headEnd/>
              <a:tailEnd/>
            </a:ln>
          </p:spPr>
          <p:txBody>
            <a:bodyPr wrap="none" anchor="ctr"/>
            <a:lstStyle/>
            <a:p>
              <a:endParaRPr lang="en-US"/>
            </a:p>
          </p:txBody>
        </p:sp>
        <p:sp>
          <p:nvSpPr>
            <p:cNvPr id="22" name="Oval 6"/>
            <p:cNvSpPr>
              <a:spLocks noChangeArrowheads="1"/>
            </p:cNvSpPr>
            <p:nvPr/>
          </p:nvSpPr>
          <p:spPr bwMode="auto">
            <a:xfrm>
              <a:off x="3962400" y="4343400"/>
              <a:ext cx="381000" cy="381000"/>
            </a:xfrm>
            <a:prstGeom prst="ellipse">
              <a:avLst/>
            </a:prstGeom>
            <a:solidFill>
              <a:schemeClr val="tx2"/>
            </a:solidFill>
            <a:ln w="9525">
              <a:solidFill>
                <a:schemeClr val="tx2"/>
              </a:solidFill>
              <a:round/>
              <a:headEnd/>
              <a:tailEnd/>
            </a:ln>
          </p:spPr>
          <p:txBody>
            <a:bodyPr wrap="none" anchor="ctr"/>
            <a:lstStyle/>
            <a:p>
              <a:endParaRPr lang="en-US"/>
            </a:p>
          </p:txBody>
        </p:sp>
        <p:sp>
          <p:nvSpPr>
            <p:cNvPr id="23" name="Oval 7"/>
            <p:cNvSpPr>
              <a:spLocks noChangeArrowheads="1"/>
            </p:cNvSpPr>
            <p:nvPr/>
          </p:nvSpPr>
          <p:spPr bwMode="auto">
            <a:xfrm>
              <a:off x="5943600" y="4343400"/>
              <a:ext cx="381000" cy="381000"/>
            </a:xfrm>
            <a:prstGeom prst="ellipse">
              <a:avLst/>
            </a:prstGeom>
            <a:solidFill>
              <a:schemeClr val="tx2"/>
            </a:solidFill>
            <a:ln w="9525">
              <a:solidFill>
                <a:schemeClr val="tx1"/>
              </a:solidFill>
              <a:round/>
              <a:headEnd/>
              <a:tailEnd/>
            </a:ln>
          </p:spPr>
          <p:txBody>
            <a:bodyPr wrap="none" anchor="ctr"/>
            <a:lstStyle/>
            <a:p>
              <a:endParaRPr lang="en-US"/>
            </a:p>
          </p:txBody>
        </p:sp>
        <p:sp>
          <p:nvSpPr>
            <p:cNvPr id="24" name="Oval 8"/>
            <p:cNvSpPr>
              <a:spLocks noChangeArrowheads="1"/>
            </p:cNvSpPr>
            <p:nvPr/>
          </p:nvSpPr>
          <p:spPr bwMode="auto">
            <a:xfrm>
              <a:off x="2895600" y="4343400"/>
              <a:ext cx="381000" cy="381000"/>
            </a:xfrm>
            <a:prstGeom prst="ellipse">
              <a:avLst/>
            </a:prstGeom>
            <a:solidFill>
              <a:srgbClr val="FF0000"/>
            </a:solidFill>
            <a:ln w="9525">
              <a:solidFill>
                <a:schemeClr val="tx1"/>
              </a:solidFill>
              <a:round/>
              <a:headEnd/>
              <a:tailEnd/>
            </a:ln>
          </p:spPr>
          <p:txBody>
            <a:bodyPr wrap="none" anchor="ctr"/>
            <a:lstStyle/>
            <a:p>
              <a:endParaRPr lang="en-US"/>
            </a:p>
          </p:txBody>
        </p:sp>
        <p:sp>
          <p:nvSpPr>
            <p:cNvPr id="25" name="Oval 9"/>
            <p:cNvSpPr>
              <a:spLocks noChangeArrowheads="1"/>
            </p:cNvSpPr>
            <p:nvPr/>
          </p:nvSpPr>
          <p:spPr bwMode="auto">
            <a:xfrm>
              <a:off x="5334000" y="3048000"/>
              <a:ext cx="381000" cy="381000"/>
            </a:xfrm>
            <a:prstGeom prst="ellipse">
              <a:avLst/>
            </a:prstGeom>
            <a:solidFill>
              <a:schemeClr val="tx2"/>
            </a:solidFill>
            <a:ln w="9525">
              <a:solidFill>
                <a:schemeClr val="tx1"/>
              </a:solidFill>
              <a:round/>
              <a:headEnd/>
              <a:tailEnd/>
            </a:ln>
          </p:spPr>
          <p:txBody>
            <a:bodyPr wrap="none" anchor="ctr"/>
            <a:lstStyle/>
            <a:p>
              <a:endParaRPr lang="en-US"/>
            </a:p>
          </p:txBody>
        </p:sp>
        <p:sp>
          <p:nvSpPr>
            <p:cNvPr id="26" name="Line 10"/>
            <p:cNvSpPr>
              <a:spLocks noChangeShapeType="1"/>
            </p:cNvSpPr>
            <p:nvPr/>
          </p:nvSpPr>
          <p:spPr bwMode="auto">
            <a:xfrm flipH="1">
              <a:off x="3886200" y="2438400"/>
              <a:ext cx="457200" cy="533400"/>
            </a:xfrm>
            <a:prstGeom prst="line">
              <a:avLst/>
            </a:prstGeom>
            <a:noFill/>
            <a:ln w="9525">
              <a:solidFill>
                <a:srgbClr val="00B050"/>
              </a:solidFill>
              <a:round/>
              <a:headEnd/>
              <a:tailEnd type="triangle" w="med" len="med"/>
            </a:ln>
          </p:spPr>
          <p:txBody>
            <a:bodyPr wrap="none" anchor="ctr"/>
            <a:lstStyle/>
            <a:p>
              <a:endParaRPr lang="en-US"/>
            </a:p>
          </p:txBody>
        </p:sp>
        <p:sp>
          <p:nvSpPr>
            <p:cNvPr id="27" name="Line 11"/>
            <p:cNvSpPr>
              <a:spLocks noChangeShapeType="1"/>
            </p:cNvSpPr>
            <p:nvPr/>
          </p:nvSpPr>
          <p:spPr bwMode="auto">
            <a:xfrm flipH="1">
              <a:off x="3200400" y="3429000"/>
              <a:ext cx="381000" cy="838200"/>
            </a:xfrm>
            <a:prstGeom prst="line">
              <a:avLst/>
            </a:prstGeom>
            <a:noFill/>
            <a:ln w="9525">
              <a:solidFill>
                <a:srgbClr val="00B050"/>
              </a:solidFill>
              <a:round/>
              <a:headEnd/>
              <a:tailEnd type="triangle" w="med" len="med"/>
            </a:ln>
          </p:spPr>
          <p:txBody>
            <a:bodyPr wrap="none" anchor="ctr"/>
            <a:lstStyle/>
            <a:p>
              <a:endParaRPr lang="en-US"/>
            </a:p>
          </p:txBody>
        </p:sp>
        <p:sp>
          <p:nvSpPr>
            <p:cNvPr id="28" name="Line 12"/>
            <p:cNvSpPr>
              <a:spLocks noChangeShapeType="1"/>
            </p:cNvSpPr>
            <p:nvPr/>
          </p:nvSpPr>
          <p:spPr bwMode="auto">
            <a:xfrm>
              <a:off x="3886200" y="3429000"/>
              <a:ext cx="228600" cy="838200"/>
            </a:xfrm>
            <a:prstGeom prst="line">
              <a:avLst/>
            </a:prstGeom>
            <a:noFill/>
            <a:ln w="9525">
              <a:solidFill>
                <a:srgbClr val="00B050"/>
              </a:solidFill>
              <a:round/>
              <a:headEnd/>
              <a:tailEnd type="triangle" w="med" len="med"/>
            </a:ln>
          </p:spPr>
          <p:txBody>
            <a:bodyPr wrap="none" anchor="ctr"/>
            <a:lstStyle/>
            <a:p>
              <a:endParaRPr lang="en-US"/>
            </a:p>
          </p:txBody>
        </p:sp>
        <p:sp>
          <p:nvSpPr>
            <p:cNvPr id="29" name="Line 13"/>
            <p:cNvSpPr>
              <a:spLocks noChangeShapeType="1"/>
            </p:cNvSpPr>
            <p:nvPr/>
          </p:nvSpPr>
          <p:spPr bwMode="auto">
            <a:xfrm>
              <a:off x="4724400" y="2362200"/>
              <a:ext cx="609600" cy="609600"/>
            </a:xfrm>
            <a:prstGeom prst="line">
              <a:avLst/>
            </a:prstGeom>
            <a:noFill/>
            <a:ln w="9525">
              <a:solidFill>
                <a:srgbClr val="00B050"/>
              </a:solidFill>
              <a:round/>
              <a:headEnd/>
              <a:tailEnd type="triangle" w="med" len="med"/>
            </a:ln>
          </p:spPr>
          <p:txBody>
            <a:bodyPr wrap="none" anchor="ctr"/>
            <a:lstStyle/>
            <a:p>
              <a:endParaRPr lang="en-US"/>
            </a:p>
          </p:txBody>
        </p:sp>
        <p:sp>
          <p:nvSpPr>
            <p:cNvPr id="30" name="Line 14"/>
            <p:cNvSpPr>
              <a:spLocks noChangeShapeType="1"/>
            </p:cNvSpPr>
            <p:nvPr/>
          </p:nvSpPr>
          <p:spPr bwMode="auto">
            <a:xfrm flipH="1">
              <a:off x="5105400" y="3429000"/>
              <a:ext cx="304800" cy="838200"/>
            </a:xfrm>
            <a:prstGeom prst="line">
              <a:avLst/>
            </a:prstGeom>
            <a:noFill/>
            <a:ln w="9525">
              <a:solidFill>
                <a:srgbClr val="00B050"/>
              </a:solidFill>
              <a:round/>
              <a:headEnd/>
              <a:tailEnd type="triangle" w="med" len="med"/>
            </a:ln>
          </p:spPr>
          <p:txBody>
            <a:bodyPr wrap="none" anchor="ctr"/>
            <a:lstStyle/>
            <a:p>
              <a:endParaRPr lang="en-US"/>
            </a:p>
          </p:txBody>
        </p:sp>
        <p:sp>
          <p:nvSpPr>
            <p:cNvPr id="31" name="Line 15"/>
            <p:cNvSpPr>
              <a:spLocks noChangeShapeType="1"/>
            </p:cNvSpPr>
            <p:nvPr/>
          </p:nvSpPr>
          <p:spPr bwMode="auto">
            <a:xfrm>
              <a:off x="5715000" y="3429000"/>
              <a:ext cx="304800" cy="838200"/>
            </a:xfrm>
            <a:prstGeom prst="line">
              <a:avLst/>
            </a:prstGeom>
            <a:noFill/>
            <a:ln w="9525">
              <a:solidFill>
                <a:srgbClr val="00B050"/>
              </a:solidFill>
              <a:round/>
              <a:headEnd/>
              <a:tailEnd type="triangle" w="med" len="med"/>
            </a:ln>
          </p:spPr>
          <p:txBody>
            <a:bodyPr wrap="none" anchor="ctr"/>
            <a:lstStyle/>
            <a:p>
              <a:endParaRPr lang="en-US"/>
            </a:p>
          </p:txBody>
        </p:sp>
        <p:sp>
          <p:nvSpPr>
            <p:cNvPr id="32" name="Text Box 16"/>
            <p:cNvSpPr txBox="1">
              <a:spLocks noChangeArrowheads="1"/>
            </p:cNvSpPr>
            <p:nvPr/>
          </p:nvSpPr>
          <p:spPr bwMode="auto">
            <a:xfrm>
              <a:off x="2590800" y="4953000"/>
              <a:ext cx="3537214" cy="830997"/>
            </a:xfrm>
            <a:prstGeom prst="rect">
              <a:avLst/>
            </a:prstGeom>
            <a:noFill/>
            <a:ln w="9525">
              <a:noFill/>
              <a:miter lim="800000"/>
              <a:headEnd/>
              <a:tailEnd/>
            </a:ln>
          </p:spPr>
          <p:txBody>
            <a:bodyPr wrap="none">
              <a:spAutoFit/>
            </a:bodyPr>
            <a:lstStyle/>
            <a:p>
              <a:r>
                <a:rPr lang="en-US" sz="2400" b="1" dirty="0">
                  <a:solidFill>
                    <a:srgbClr val="380BB5"/>
                  </a:solidFill>
                </a:rPr>
                <a:t>EG</a:t>
              </a:r>
              <a:r>
                <a:rPr lang="en-US" sz="2400" dirty="0">
                  <a:solidFill>
                    <a:schemeClr val="tx1"/>
                  </a:solidFill>
                </a:rPr>
                <a:t> </a:t>
              </a:r>
              <a:r>
                <a:rPr lang="en-US" sz="2400" dirty="0" smtClean="0">
                  <a:solidFill>
                    <a:srgbClr val="FF0000"/>
                  </a:solidFill>
                </a:rPr>
                <a:t>p:  “</a:t>
              </a:r>
              <a:r>
                <a:rPr lang="en-US" sz="2400" dirty="0">
                  <a:solidFill>
                    <a:srgbClr val="FF0000"/>
                  </a:solidFill>
                </a:rPr>
                <a:t>p</a:t>
              </a:r>
              <a:r>
                <a:rPr lang="en-US" sz="2400" dirty="0" smtClean="0">
                  <a:solidFill>
                    <a:srgbClr val="FF0000"/>
                  </a:solidFill>
                </a:rPr>
                <a:t> </a:t>
              </a:r>
              <a:r>
                <a:rPr lang="en-US" sz="2400" dirty="0">
                  <a:solidFill>
                    <a:srgbClr val="FF0000"/>
                  </a:solidFill>
                </a:rPr>
                <a:t>is a potential </a:t>
              </a:r>
              <a:endParaRPr lang="en-US" sz="2400" dirty="0" smtClean="0">
                <a:solidFill>
                  <a:srgbClr val="FF0000"/>
                </a:solidFill>
              </a:endParaRPr>
            </a:p>
            <a:p>
              <a:r>
                <a:rPr lang="en-US" sz="2400" dirty="0" smtClean="0">
                  <a:solidFill>
                    <a:srgbClr val="FF0000"/>
                  </a:solidFill>
                </a:rPr>
                <a:t>            invariant</a:t>
              </a:r>
              <a:r>
                <a:rPr lang="en-US" sz="2400" dirty="0">
                  <a:solidFill>
                    <a:srgbClr val="FF0000"/>
                  </a:solidFill>
                </a:rPr>
                <a:t>”</a:t>
              </a:r>
              <a:endParaRPr lang="en-US" sz="2400" dirty="0">
                <a:solidFill>
                  <a:schemeClr val="tx1"/>
                </a:solidFill>
              </a:endParaRPr>
            </a:p>
          </p:txBody>
        </p:sp>
      </p:grpSp>
      <p:sp>
        <p:nvSpPr>
          <p:cNvPr id="36" name="Rectangle 35"/>
          <p:cNvSpPr/>
          <p:nvPr/>
        </p:nvSpPr>
        <p:spPr>
          <a:xfrm>
            <a:off x="503832" y="1666168"/>
            <a:ext cx="3810000" cy="4201232"/>
          </a:xfrm>
          <a:prstGeom prst="rect">
            <a:avLst/>
          </a:prstGeom>
          <a:solidFill>
            <a:schemeClr val="tx1">
              <a:lumMod val="65000"/>
              <a:lumOff val="35000"/>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790368" y="1666168"/>
            <a:ext cx="3886200" cy="4201232"/>
          </a:xfrm>
          <a:prstGeom prst="rect">
            <a:avLst/>
          </a:prstGeom>
          <a:solidFill>
            <a:schemeClr val="tx1">
              <a:lumMod val="65000"/>
              <a:lumOff val="35000"/>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098344" y="1994158"/>
            <a:ext cx="312906" cy="391593"/>
          </a:xfrm>
          <a:prstGeom prst="rect">
            <a:avLst/>
          </a:prstGeom>
        </p:spPr>
        <p:txBody>
          <a:bodyPr wrap="none">
            <a:spAutoFit/>
          </a:bodyPr>
          <a:lstStyle/>
          <a:p>
            <a:r>
              <a:rPr lang="en-US" dirty="0" smtClean="0"/>
              <a:t>p</a:t>
            </a:r>
            <a:endParaRPr lang="en-US" dirty="0"/>
          </a:p>
        </p:txBody>
      </p:sp>
      <p:sp>
        <p:nvSpPr>
          <p:cNvPr id="38" name="Rectangle 37"/>
          <p:cNvSpPr/>
          <p:nvPr/>
        </p:nvSpPr>
        <p:spPr>
          <a:xfrm>
            <a:off x="1322696" y="3110788"/>
            <a:ext cx="312906" cy="391593"/>
          </a:xfrm>
          <a:prstGeom prst="rect">
            <a:avLst/>
          </a:prstGeom>
        </p:spPr>
        <p:txBody>
          <a:bodyPr wrap="none">
            <a:spAutoFit/>
          </a:bodyPr>
          <a:lstStyle/>
          <a:p>
            <a:r>
              <a:rPr lang="en-US" dirty="0" smtClean="0"/>
              <a:t>p</a:t>
            </a:r>
            <a:endParaRPr lang="en-US" dirty="0"/>
          </a:p>
        </p:txBody>
      </p:sp>
      <p:sp>
        <p:nvSpPr>
          <p:cNvPr id="39" name="Rectangle 38"/>
          <p:cNvSpPr/>
          <p:nvPr/>
        </p:nvSpPr>
        <p:spPr>
          <a:xfrm>
            <a:off x="631208" y="4490298"/>
            <a:ext cx="312906" cy="391593"/>
          </a:xfrm>
          <a:prstGeom prst="rect">
            <a:avLst/>
          </a:prstGeom>
        </p:spPr>
        <p:txBody>
          <a:bodyPr wrap="none">
            <a:spAutoFit/>
          </a:bodyPr>
          <a:lstStyle/>
          <a:p>
            <a:r>
              <a:rPr lang="en-US" dirty="0" smtClean="0"/>
              <a:t>p</a:t>
            </a:r>
            <a:endParaRPr lang="en-US" dirty="0"/>
          </a:p>
        </p:txBody>
      </p:sp>
      <p:sp>
        <p:nvSpPr>
          <p:cNvPr id="40" name="Rectangle 39"/>
          <p:cNvSpPr/>
          <p:nvPr/>
        </p:nvSpPr>
        <p:spPr>
          <a:xfrm>
            <a:off x="1703696" y="4490298"/>
            <a:ext cx="312906" cy="391593"/>
          </a:xfrm>
          <a:prstGeom prst="rect">
            <a:avLst/>
          </a:prstGeom>
        </p:spPr>
        <p:txBody>
          <a:bodyPr wrap="none">
            <a:spAutoFit/>
          </a:bodyPr>
          <a:lstStyle/>
          <a:p>
            <a:r>
              <a:rPr lang="en-US" dirty="0" smtClean="0"/>
              <a:t>p</a:t>
            </a:r>
            <a:endParaRPr lang="en-US" dirty="0"/>
          </a:p>
        </p:txBody>
      </p:sp>
      <p:sp>
        <p:nvSpPr>
          <p:cNvPr id="41" name="Rectangle 40"/>
          <p:cNvSpPr/>
          <p:nvPr/>
        </p:nvSpPr>
        <p:spPr>
          <a:xfrm>
            <a:off x="3075296" y="3116819"/>
            <a:ext cx="312906" cy="391593"/>
          </a:xfrm>
          <a:prstGeom prst="rect">
            <a:avLst/>
          </a:prstGeom>
        </p:spPr>
        <p:txBody>
          <a:bodyPr wrap="none">
            <a:spAutoFit/>
          </a:bodyPr>
          <a:lstStyle/>
          <a:p>
            <a:r>
              <a:rPr lang="en-US" dirty="0" smtClean="0"/>
              <a:t>p</a:t>
            </a:r>
            <a:endParaRPr lang="en-US" dirty="0"/>
          </a:p>
        </p:txBody>
      </p:sp>
      <p:sp>
        <p:nvSpPr>
          <p:cNvPr id="42" name="Rectangle 41"/>
          <p:cNvSpPr/>
          <p:nvPr/>
        </p:nvSpPr>
        <p:spPr>
          <a:xfrm>
            <a:off x="2522560" y="4490298"/>
            <a:ext cx="312906" cy="391593"/>
          </a:xfrm>
          <a:prstGeom prst="rect">
            <a:avLst/>
          </a:prstGeom>
        </p:spPr>
        <p:txBody>
          <a:bodyPr wrap="none">
            <a:spAutoFit/>
          </a:bodyPr>
          <a:lstStyle/>
          <a:p>
            <a:r>
              <a:rPr lang="en-US" dirty="0" smtClean="0"/>
              <a:t>p</a:t>
            </a:r>
            <a:endParaRPr lang="en-US" dirty="0"/>
          </a:p>
        </p:txBody>
      </p:sp>
      <p:sp>
        <p:nvSpPr>
          <p:cNvPr id="43" name="Rectangle 42"/>
          <p:cNvSpPr/>
          <p:nvPr/>
        </p:nvSpPr>
        <p:spPr>
          <a:xfrm>
            <a:off x="3679208" y="4490298"/>
            <a:ext cx="312906" cy="391593"/>
          </a:xfrm>
          <a:prstGeom prst="rect">
            <a:avLst/>
          </a:prstGeom>
        </p:spPr>
        <p:txBody>
          <a:bodyPr wrap="none">
            <a:spAutoFit/>
          </a:bodyPr>
          <a:lstStyle/>
          <a:p>
            <a:r>
              <a:rPr lang="en-US" dirty="0" smtClean="0"/>
              <a:t>p</a:t>
            </a:r>
            <a:endParaRPr lang="en-US" dirty="0"/>
          </a:p>
        </p:txBody>
      </p:sp>
      <p:sp>
        <p:nvSpPr>
          <p:cNvPr id="44" name="Rectangle 43"/>
          <p:cNvSpPr/>
          <p:nvPr/>
        </p:nvSpPr>
        <p:spPr>
          <a:xfrm>
            <a:off x="6629400" y="1751779"/>
            <a:ext cx="312906" cy="391593"/>
          </a:xfrm>
          <a:prstGeom prst="rect">
            <a:avLst/>
          </a:prstGeom>
        </p:spPr>
        <p:txBody>
          <a:bodyPr wrap="none">
            <a:spAutoFit/>
          </a:bodyPr>
          <a:lstStyle/>
          <a:p>
            <a:r>
              <a:rPr lang="en-US" dirty="0" smtClean="0"/>
              <a:t>p</a:t>
            </a:r>
            <a:endParaRPr lang="en-US" dirty="0"/>
          </a:p>
        </p:txBody>
      </p:sp>
      <p:sp>
        <p:nvSpPr>
          <p:cNvPr id="45" name="Rectangle 44"/>
          <p:cNvSpPr/>
          <p:nvPr/>
        </p:nvSpPr>
        <p:spPr>
          <a:xfrm>
            <a:off x="5894696" y="2859969"/>
            <a:ext cx="312906" cy="391593"/>
          </a:xfrm>
          <a:prstGeom prst="rect">
            <a:avLst/>
          </a:prstGeom>
        </p:spPr>
        <p:txBody>
          <a:bodyPr wrap="none">
            <a:spAutoFit/>
          </a:bodyPr>
          <a:lstStyle/>
          <a:p>
            <a:r>
              <a:rPr lang="en-US" dirty="0" smtClean="0"/>
              <a:t>p</a:t>
            </a:r>
            <a:endParaRPr lang="en-US" dirty="0"/>
          </a:p>
        </p:txBody>
      </p:sp>
      <p:sp>
        <p:nvSpPr>
          <p:cNvPr id="46" name="Rectangle 45"/>
          <p:cNvSpPr/>
          <p:nvPr/>
        </p:nvSpPr>
        <p:spPr>
          <a:xfrm>
            <a:off x="5257800" y="4233449"/>
            <a:ext cx="312906" cy="391593"/>
          </a:xfrm>
          <a:prstGeom prst="rect">
            <a:avLst/>
          </a:prstGeom>
        </p:spPr>
        <p:txBody>
          <a:bodyPr wrap="none">
            <a:spAutoFit/>
          </a:bodyPr>
          <a:lstStyle/>
          <a:p>
            <a:r>
              <a:rPr lang="en-US" dirty="0" smtClean="0"/>
              <a:t>p</a:t>
            </a:r>
            <a:endParaRPr lang="en-US"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linds(horizontal)">
                                      <p:cBhvr>
                                        <p:cTn id="10" dur="500"/>
                                        <p:tgtEl>
                                          <p:spTgt spid="3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blinds(horizontal)">
                                      <p:cBhvr>
                                        <p:cTn id="13" dur="500"/>
                                        <p:tgtEl>
                                          <p:spTgt spid="4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blinds(horizontal)">
                                      <p:cBhvr>
                                        <p:cTn id="16" dur="500"/>
                                        <p:tgtEl>
                                          <p:spTgt spid="4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blinds(horizontal)">
                                      <p:cBhvr>
                                        <p:cTn id="1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4" grpId="0"/>
      <p:bldP spid="45" grpId="0"/>
      <p:bldP spid="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304800" y="57151"/>
            <a:ext cx="8610600" cy="704849"/>
          </a:xfrm>
        </p:spPr>
        <p:txBody>
          <a:bodyPr/>
          <a:lstStyle/>
          <a:p>
            <a:pPr>
              <a:defRPr/>
            </a:pPr>
            <a:r>
              <a:rPr lang="en-US" altLang="zh-CN" kern="1200" dirty="0" smtClean="0">
                <a:latin typeface="Times New Roman" pitchFamily="18" charset="0"/>
                <a:ea typeface="宋体" pitchFamily="2" charset="-122"/>
              </a:rPr>
              <a:t>Symbolic Model Checking Algorithm</a:t>
            </a:r>
          </a:p>
        </p:txBody>
      </p:sp>
      <p:sp>
        <p:nvSpPr>
          <p:cNvPr id="4" name="Rectangle 3"/>
          <p:cNvSpPr/>
          <p:nvPr/>
        </p:nvSpPr>
        <p:spPr>
          <a:xfrm>
            <a:off x="304800" y="751582"/>
            <a:ext cx="8610600" cy="1154162"/>
          </a:xfrm>
          <a:prstGeom prst="rect">
            <a:avLst/>
          </a:prstGeom>
        </p:spPr>
        <p:txBody>
          <a:bodyPr wrap="square">
            <a:spAutoFit/>
          </a:bodyPr>
          <a:lstStyle/>
          <a:p>
            <a:pPr marL="457200" indent="-457200">
              <a:buFont typeface="Arial" panose="020B0604020202020204" pitchFamily="34" charset="0"/>
              <a:buChar char="•"/>
            </a:pPr>
            <a:r>
              <a:rPr lang="en-US" sz="2200" dirty="0" smtClean="0">
                <a:solidFill>
                  <a:schemeClr val="tx1"/>
                </a:solidFill>
                <a:latin typeface="Times New Roman" pitchFamily="18" charset="0"/>
                <a:cs typeface="Times New Roman" pitchFamily="18" charset="0"/>
              </a:rPr>
              <a:t>Symbolic Model Verifier (</a:t>
            </a:r>
            <a:r>
              <a:rPr lang="en-US" sz="2200" b="1" dirty="0" smtClean="0">
                <a:solidFill>
                  <a:srgbClr val="FF0000"/>
                </a:solidFill>
                <a:latin typeface="Times New Roman" pitchFamily="18" charset="0"/>
                <a:cs typeface="Times New Roman" pitchFamily="18" charset="0"/>
              </a:rPr>
              <a:t>SMV</a:t>
            </a:r>
            <a:r>
              <a:rPr lang="en-US" sz="2200" dirty="0" smtClean="0">
                <a:solidFill>
                  <a:schemeClr val="tx1"/>
                </a:solidFill>
                <a:latin typeface="Times New Roman" pitchFamily="18" charset="0"/>
                <a:cs typeface="Times New Roman" pitchFamily="18" charset="0"/>
              </a:rPr>
              <a:t>) is the first model checker based on </a:t>
            </a:r>
            <a:r>
              <a:rPr lang="en-US" sz="2200" dirty="0" smtClean="0">
                <a:solidFill>
                  <a:srgbClr val="0000FF"/>
                </a:solidFill>
                <a:latin typeface="Times New Roman" pitchFamily="18" charset="0"/>
                <a:cs typeface="Times New Roman" pitchFamily="18" charset="0"/>
              </a:rPr>
              <a:t>ordered binary decision diagram</a:t>
            </a:r>
            <a:r>
              <a:rPr lang="en-US" sz="2200" dirty="0" smtClean="0">
                <a:solidFill>
                  <a:schemeClr val="tx1"/>
                </a:solidFill>
                <a:latin typeface="Times New Roman" pitchFamily="18" charset="0"/>
                <a:cs typeface="Times New Roman" pitchFamily="18" charset="0"/>
              </a:rPr>
              <a:t> (</a:t>
            </a:r>
            <a:r>
              <a:rPr lang="en-US" sz="2200" b="1" dirty="0" smtClean="0">
                <a:solidFill>
                  <a:srgbClr val="FF0000"/>
                </a:solidFill>
                <a:latin typeface="Times New Roman" pitchFamily="18" charset="0"/>
                <a:cs typeface="Times New Roman" pitchFamily="18" charset="0"/>
              </a:rPr>
              <a:t>OBDD</a:t>
            </a:r>
            <a:r>
              <a:rPr lang="en-US" sz="2200" dirty="0" smtClean="0">
                <a:solidFill>
                  <a:schemeClr val="tx1"/>
                </a:solidFill>
                <a:latin typeface="Times New Roman" pitchFamily="18" charset="0"/>
                <a:cs typeface="Times New Roman" pitchFamily="18" charset="0"/>
              </a:rPr>
              <a:t>) to verify CTL property. </a:t>
            </a:r>
          </a:p>
          <a:p>
            <a:pPr marL="171450" indent="-171450">
              <a:buFont typeface="Arial" panose="020B0604020202020204" pitchFamily="34" charset="0"/>
              <a:buChar char="•"/>
            </a:pPr>
            <a:endParaRPr lang="en-US" sz="500" dirty="0" smtClean="0">
              <a:solidFill>
                <a:schemeClr val="tx1"/>
              </a:solidFill>
              <a:latin typeface="Times New Roman" pitchFamily="18" charset="0"/>
              <a:cs typeface="Times New Roman" pitchFamily="18" charset="0"/>
            </a:endParaRPr>
          </a:p>
          <a:p>
            <a:pPr marL="457200" indent="-457200">
              <a:buFont typeface="Arial" panose="020B0604020202020204" pitchFamily="34" charset="0"/>
              <a:buChar char="•"/>
            </a:pPr>
            <a:r>
              <a:rPr lang="en-US" sz="2000" dirty="0" smtClean="0">
                <a:solidFill>
                  <a:srgbClr val="000000"/>
                </a:solidFill>
              </a:rPr>
              <a:t>SMV</a:t>
            </a:r>
            <a:r>
              <a:rPr lang="en-US" sz="2000" dirty="0" smtClean="0">
                <a:solidFill>
                  <a:schemeClr val="tx1"/>
                </a:solidFill>
              </a:rPr>
              <a:t> </a:t>
            </a:r>
            <a:r>
              <a:rPr lang="en-US" sz="2000" dirty="0">
                <a:solidFill>
                  <a:schemeClr val="tx1"/>
                </a:solidFill>
              </a:rPr>
              <a:t>can check up to </a:t>
            </a:r>
            <a:r>
              <a:rPr lang="en-US" sz="2000" b="1" dirty="0">
                <a:solidFill>
                  <a:srgbClr val="0000FF"/>
                </a:solidFill>
                <a:latin typeface="Times New Roman" pitchFamily="18" charset="0"/>
                <a:cs typeface="Times New Roman" pitchFamily="18" charset="0"/>
              </a:rPr>
              <a:t>10</a:t>
            </a:r>
            <a:r>
              <a:rPr lang="en-US" sz="2000" b="1" baseline="30000" dirty="0">
                <a:solidFill>
                  <a:srgbClr val="0000FF"/>
                </a:solidFill>
                <a:latin typeface="Times New Roman" pitchFamily="18" charset="0"/>
                <a:cs typeface="Times New Roman" pitchFamily="18" charset="0"/>
              </a:rPr>
              <a:t>100</a:t>
            </a:r>
            <a:r>
              <a:rPr lang="en-US" sz="2000" dirty="0">
                <a:solidFill>
                  <a:srgbClr val="000000"/>
                </a:solidFill>
                <a:latin typeface="Times New Roman" pitchFamily="18" charset="0"/>
                <a:cs typeface="Times New Roman" pitchFamily="18" charset="0"/>
              </a:rPr>
              <a:t> </a:t>
            </a:r>
            <a:r>
              <a:rPr lang="en-US" sz="2000" dirty="0">
                <a:solidFill>
                  <a:srgbClr val="000000"/>
                </a:solidFill>
              </a:rPr>
              <a:t>possible states</a:t>
            </a:r>
            <a:r>
              <a:rPr lang="en-US" sz="2000" dirty="0" smtClean="0">
                <a:solidFill>
                  <a:srgbClr val="000000"/>
                </a:solidFill>
              </a:rPr>
              <a:t>!</a:t>
            </a:r>
            <a:endParaRPr lang="en-US" sz="1600" dirty="0">
              <a:solidFill>
                <a:srgbClr val="000000"/>
              </a:solidFill>
            </a:endParaRPr>
          </a:p>
        </p:txBody>
      </p:sp>
      <p:pic>
        <p:nvPicPr>
          <p:cNvPr id="2" name="Picture 1"/>
          <p:cNvPicPr>
            <a:picLocks noChangeAspect="1"/>
          </p:cNvPicPr>
          <p:nvPr/>
        </p:nvPicPr>
        <p:blipFill>
          <a:blip r:embed="rId3"/>
          <a:stretch>
            <a:fillRect/>
          </a:stretch>
        </p:blipFill>
        <p:spPr>
          <a:xfrm>
            <a:off x="914401" y="1974785"/>
            <a:ext cx="6476999" cy="4502215"/>
          </a:xfrm>
          <a:prstGeom prst="rect">
            <a:avLst/>
          </a:prstGeom>
        </p:spPr>
      </p:pic>
      <p:sp>
        <p:nvSpPr>
          <p:cNvPr id="3" name="Rectangle 2"/>
          <p:cNvSpPr/>
          <p:nvPr/>
        </p:nvSpPr>
        <p:spPr>
          <a:xfrm>
            <a:off x="7391400" y="2590800"/>
            <a:ext cx="1524000" cy="2668423"/>
          </a:xfrm>
          <a:prstGeom prst="rect">
            <a:avLst/>
          </a:prstGeom>
        </p:spPr>
        <p:txBody>
          <a:bodyPr wrap="square">
            <a:spAutoFit/>
          </a:bodyPr>
          <a:lstStyle/>
          <a:p>
            <a:pPr eaLnBrk="0" hangingPunct="0">
              <a:spcBef>
                <a:spcPct val="30000"/>
              </a:spcBef>
              <a:buClr>
                <a:srgbClr val="000000"/>
              </a:buClr>
              <a:buSzPct val="100000"/>
              <a:defRPr/>
            </a:pPr>
            <a:r>
              <a:rPr lang="en-US" i="1" dirty="0">
                <a:solidFill>
                  <a:srgbClr val="0000FF"/>
                </a:solidFill>
              </a:rPr>
              <a:t>Clarke EM, </a:t>
            </a:r>
            <a:r>
              <a:rPr lang="en-US" i="1" dirty="0" err="1">
                <a:solidFill>
                  <a:srgbClr val="0000FF"/>
                </a:solidFill>
              </a:rPr>
              <a:t>Grumberg</a:t>
            </a:r>
            <a:r>
              <a:rPr lang="en-US" i="1" dirty="0">
                <a:solidFill>
                  <a:srgbClr val="0000FF"/>
                </a:solidFill>
              </a:rPr>
              <a:t> O, </a:t>
            </a:r>
            <a:r>
              <a:rPr lang="en-US" i="1" dirty="0" err="1">
                <a:solidFill>
                  <a:srgbClr val="0000FF"/>
                </a:solidFill>
              </a:rPr>
              <a:t>Peled</a:t>
            </a:r>
            <a:r>
              <a:rPr lang="en-US" i="1" dirty="0">
                <a:solidFill>
                  <a:srgbClr val="0000FF"/>
                </a:solidFill>
              </a:rPr>
              <a:t> DA: </a:t>
            </a:r>
            <a:endParaRPr lang="en-US" i="1" dirty="0" smtClean="0">
              <a:solidFill>
                <a:srgbClr val="0000FF"/>
              </a:solidFill>
            </a:endParaRPr>
          </a:p>
          <a:p>
            <a:pPr eaLnBrk="0" hangingPunct="0">
              <a:spcBef>
                <a:spcPct val="30000"/>
              </a:spcBef>
              <a:buClr>
                <a:srgbClr val="000000"/>
              </a:buClr>
              <a:buSzPct val="100000"/>
              <a:defRPr/>
            </a:pPr>
            <a:r>
              <a:rPr lang="en-US" sz="2000" dirty="0" smtClean="0">
                <a:solidFill>
                  <a:srgbClr val="0000FF"/>
                </a:solidFill>
              </a:rPr>
              <a:t>Book:</a:t>
            </a:r>
          </a:p>
          <a:p>
            <a:pPr eaLnBrk="0" hangingPunct="0">
              <a:spcBef>
                <a:spcPct val="30000"/>
              </a:spcBef>
              <a:buClr>
                <a:srgbClr val="000000"/>
              </a:buClr>
              <a:buSzPct val="100000"/>
              <a:defRPr/>
            </a:pPr>
            <a:r>
              <a:rPr lang="en-US" sz="2000" b="1" dirty="0" smtClean="0">
                <a:solidFill>
                  <a:srgbClr val="0000FF"/>
                </a:solidFill>
              </a:rPr>
              <a:t>Model </a:t>
            </a:r>
            <a:r>
              <a:rPr lang="en-US" sz="2000" b="1" dirty="0">
                <a:solidFill>
                  <a:srgbClr val="0000FF"/>
                </a:solidFill>
              </a:rPr>
              <a:t>Checking. </a:t>
            </a:r>
            <a:endParaRPr lang="en-US" sz="2000" b="1" dirty="0" smtClean="0">
              <a:solidFill>
                <a:srgbClr val="0000FF"/>
              </a:solidFill>
            </a:endParaRPr>
          </a:p>
          <a:p>
            <a:pPr eaLnBrk="0" hangingPunct="0">
              <a:spcBef>
                <a:spcPct val="30000"/>
              </a:spcBef>
              <a:buClr>
                <a:srgbClr val="000000"/>
              </a:buClr>
              <a:buSzPct val="100000"/>
              <a:defRPr/>
            </a:pPr>
            <a:r>
              <a:rPr lang="en-US" i="1" dirty="0" smtClean="0">
                <a:solidFill>
                  <a:srgbClr val="0000FF"/>
                </a:solidFill>
              </a:rPr>
              <a:t>MIT </a:t>
            </a:r>
            <a:r>
              <a:rPr lang="en-US" i="1" dirty="0">
                <a:solidFill>
                  <a:srgbClr val="0000FF"/>
                </a:solidFill>
              </a:rPr>
              <a:t>Press 1999</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9"/>
          <p:cNvSpPr>
            <a:spLocks noGrp="1"/>
          </p:cNvSpPr>
          <p:nvPr>
            <p:ph type="title"/>
          </p:nvPr>
        </p:nvSpPr>
        <p:spPr>
          <a:xfrm>
            <a:off x="457200" y="152400"/>
            <a:ext cx="8229600" cy="944562"/>
          </a:xfrm>
        </p:spPr>
        <p:txBody>
          <a:bodyPr/>
          <a:lstStyle/>
          <a:p>
            <a:r>
              <a:rPr lang="en-US" dirty="0" smtClean="0"/>
              <a:t>Outlines</a:t>
            </a:r>
          </a:p>
        </p:txBody>
      </p:sp>
      <p:sp>
        <p:nvSpPr>
          <p:cNvPr id="14339" name="Content Placeholder 11"/>
          <p:cNvSpPr>
            <a:spLocks noGrp="1"/>
          </p:cNvSpPr>
          <p:nvPr>
            <p:ph idx="1"/>
          </p:nvPr>
        </p:nvSpPr>
        <p:spPr>
          <a:xfrm>
            <a:off x="381000" y="1371600"/>
            <a:ext cx="8304213" cy="5105400"/>
          </a:xfrm>
        </p:spPr>
        <p:txBody>
          <a:bodyPr/>
          <a:lstStyle/>
          <a:p>
            <a:pPr marL="457200" indent="-457200">
              <a:buFont typeface="Times New Roman" pitchFamily="18" charset="0"/>
              <a:buAutoNum type="arabicPeriod"/>
            </a:pPr>
            <a:r>
              <a:rPr lang="en-US" sz="2800" dirty="0"/>
              <a:t>ER-Golgi </a:t>
            </a:r>
            <a:r>
              <a:rPr lang="en-US" sz="2800" dirty="0" smtClean="0"/>
              <a:t>Network</a:t>
            </a:r>
          </a:p>
          <a:p>
            <a:pPr marL="457200" indent="-457200">
              <a:buFont typeface="Times New Roman" pitchFamily="18" charset="0"/>
              <a:buAutoNum type="arabicPeriod"/>
            </a:pPr>
            <a:endParaRPr lang="en-US" sz="2800" dirty="0"/>
          </a:p>
          <a:p>
            <a:pPr marL="457200" indent="-457200">
              <a:buFont typeface="Times New Roman" pitchFamily="18" charset="0"/>
              <a:buAutoNum type="arabicPeriod"/>
            </a:pPr>
            <a:r>
              <a:rPr lang="en-US" sz="2800" dirty="0" smtClean="0"/>
              <a:t>Discrete-value </a:t>
            </a:r>
            <a:r>
              <a:rPr lang="en-US" sz="2800" dirty="0"/>
              <a:t>Model of Signaling </a:t>
            </a:r>
            <a:r>
              <a:rPr lang="en-US" sz="2800" dirty="0" smtClean="0"/>
              <a:t>Pathways</a:t>
            </a:r>
          </a:p>
          <a:p>
            <a:pPr marL="457200" indent="-457200">
              <a:buFont typeface="Times New Roman" pitchFamily="18" charset="0"/>
              <a:buAutoNum type="arabicPeriod"/>
            </a:pPr>
            <a:endParaRPr lang="en-US" sz="2800" dirty="0"/>
          </a:p>
          <a:p>
            <a:pPr marL="457200" indent="-457200">
              <a:buFont typeface="Times New Roman" pitchFamily="18" charset="0"/>
              <a:buAutoNum type="arabicPeriod"/>
            </a:pPr>
            <a:r>
              <a:rPr lang="en-US" sz="2800" dirty="0" smtClean="0"/>
              <a:t>Synchronous </a:t>
            </a:r>
            <a:r>
              <a:rPr lang="en-US" sz="2800" dirty="0"/>
              <a:t>&amp; Asynchronous Model Checking</a:t>
            </a:r>
          </a:p>
          <a:p>
            <a:pPr marL="457200" indent="-457200">
              <a:buFont typeface="Times New Roman" pitchFamily="18" charset="0"/>
              <a:buAutoNum type="arabicPeriod"/>
            </a:pPr>
            <a:endParaRPr lang="en-US" sz="2800" dirty="0"/>
          </a:p>
          <a:p>
            <a:pPr marL="457200" indent="-457200">
              <a:buFont typeface="Times New Roman" pitchFamily="18" charset="0"/>
              <a:buAutoNum type="arabicPeriod"/>
            </a:pPr>
            <a:r>
              <a:rPr lang="en-US" sz="2800" dirty="0"/>
              <a:t>Formal Analysis </a:t>
            </a:r>
          </a:p>
          <a:p>
            <a:pPr marL="457200" indent="-457200">
              <a:buFont typeface="Times New Roman" pitchFamily="18" charset="0"/>
              <a:buAutoNum type="arabicPeriod"/>
            </a:pPr>
            <a:endParaRPr lang="en-US" sz="2800" dirty="0"/>
          </a:p>
          <a:p>
            <a:pPr marL="457200" indent="-457200">
              <a:buFont typeface="Times New Roman" pitchFamily="18" charset="0"/>
              <a:buAutoNum type="arabicPeriod"/>
            </a:pPr>
            <a:r>
              <a:rPr lang="en-US" sz="2800" dirty="0"/>
              <a:t>Conclusions</a:t>
            </a:r>
          </a:p>
        </p:txBody>
      </p:sp>
      <p:sp>
        <p:nvSpPr>
          <p:cNvPr id="14341" name="Date Placeholder 2"/>
          <p:cNvSpPr txBox="1">
            <a:spLocks noGrp="1"/>
          </p:cNvSpPr>
          <p:nvPr/>
        </p:nvSpPr>
        <p:spPr bwMode="auto">
          <a:xfrm>
            <a:off x="0" y="6477000"/>
            <a:ext cx="2132013" cy="304800"/>
          </a:xfrm>
          <a:prstGeom prst="rect">
            <a:avLst/>
          </a:prstGeom>
          <a:noFill/>
          <a:ln w="9525">
            <a:noFill/>
            <a:miter lim="800000"/>
            <a:headEnd/>
            <a:tailEnd/>
          </a:ln>
        </p:spPr>
        <p:txBody>
          <a:bodyPr/>
          <a:lstStyle/>
          <a:p>
            <a:r>
              <a:rPr lang="en-US"/>
              <a:t>07/16/09</a:t>
            </a:r>
          </a:p>
        </p:txBody>
      </p:sp>
      <p:sp>
        <p:nvSpPr>
          <p:cNvPr id="14342" name="Date Placeholder 3"/>
          <p:cNvSpPr txBox="1">
            <a:spLocks noGrp="1"/>
          </p:cNvSpPr>
          <p:nvPr/>
        </p:nvSpPr>
        <p:spPr bwMode="auto">
          <a:xfrm>
            <a:off x="0" y="6477000"/>
            <a:ext cx="2132013" cy="304800"/>
          </a:xfrm>
          <a:prstGeom prst="rect">
            <a:avLst/>
          </a:prstGeom>
          <a:noFill/>
          <a:ln w="9525">
            <a:noFill/>
            <a:miter lim="800000"/>
            <a:headEnd/>
            <a:tailEnd/>
          </a:ln>
        </p:spPr>
        <p:txBody>
          <a:bodyPr/>
          <a:lstStyle/>
          <a:p>
            <a:r>
              <a:rPr lang="en-US"/>
              <a:t>07/16/09</a:t>
            </a:r>
          </a:p>
        </p:txBody>
      </p:sp>
      <p:sp>
        <p:nvSpPr>
          <p:cNvPr id="14343" name="Date Placeholder 4"/>
          <p:cNvSpPr txBox="1">
            <a:spLocks noGrp="1"/>
          </p:cNvSpPr>
          <p:nvPr/>
        </p:nvSpPr>
        <p:spPr bwMode="auto">
          <a:xfrm>
            <a:off x="0" y="6477000"/>
            <a:ext cx="2132013" cy="304800"/>
          </a:xfrm>
          <a:prstGeom prst="rect">
            <a:avLst/>
          </a:prstGeom>
          <a:noFill/>
          <a:ln w="9525">
            <a:noFill/>
            <a:miter lim="800000"/>
            <a:headEnd/>
            <a:tailEnd/>
          </a:ln>
        </p:spPr>
        <p:txBody>
          <a:bodyPr/>
          <a:lstStyle/>
          <a:p>
            <a:r>
              <a:rPr lang="en-US"/>
              <a:t>07/16/09</a:t>
            </a:r>
          </a:p>
        </p:txBody>
      </p:sp>
      <p:sp>
        <p:nvSpPr>
          <p:cNvPr id="14344" name="Date Placeholder 5"/>
          <p:cNvSpPr txBox="1">
            <a:spLocks noGrp="1"/>
          </p:cNvSpPr>
          <p:nvPr/>
        </p:nvSpPr>
        <p:spPr bwMode="auto">
          <a:xfrm>
            <a:off x="0" y="6477000"/>
            <a:ext cx="2132013" cy="304800"/>
          </a:xfrm>
          <a:prstGeom prst="rect">
            <a:avLst/>
          </a:prstGeom>
          <a:noFill/>
          <a:ln w="9525">
            <a:noFill/>
            <a:miter lim="800000"/>
            <a:headEnd/>
            <a:tailEnd/>
          </a:ln>
        </p:spPr>
        <p:txBody>
          <a:bodyPr/>
          <a:lstStyle/>
          <a:p>
            <a:r>
              <a:rPr lang="en-US"/>
              <a:t>07/16/09</a:t>
            </a:r>
          </a:p>
        </p:txBody>
      </p:sp>
      <p:sp>
        <p:nvSpPr>
          <p:cNvPr id="14345" name="Date Placeholder 6"/>
          <p:cNvSpPr txBox="1">
            <a:spLocks noGrp="1"/>
          </p:cNvSpPr>
          <p:nvPr/>
        </p:nvSpPr>
        <p:spPr bwMode="auto">
          <a:xfrm>
            <a:off x="0" y="6477000"/>
            <a:ext cx="2132013" cy="304800"/>
          </a:xfrm>
          <a:prstGeom prst="rect">
            <a:avLst/>
          </a:prstGeom>
          <a:noFill/>
          <a:ln w="9525">
            <a:noFill/>
            <a:miter lim="800000"/>
            <a:headEnd/>
            <a:tailEnd/>
          </a:ln>
        </p:spPr>
        <p:txBody>
          <a:bodyPr/>
          <a:lstStyle/>
          <a:p>
            <a:r>
              <a:rPr lang="en-US"/>
              <a:t>07/16/09</a:t>
            </a:r>
          </a:p>
        </p:txBody>
      </p:sp>
    </p:spTree>
    <p:extLst>
      <p:ext uri="{BB962C8B-B14F-4D97-AF65-F5344CB8AC3E}">
        <p14:creationId xmlns:p14="http://schemas.microsoft.com/office/powerpoint/2010/main" val="42076086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304800" y="73571"/>
            <a:ext cx="8458200" cy="917029"/>
          </a:xfrm>
        </p:spPr>
        <p:txBody>
          <a:bodyPr/>
          <a:lstStyle/>
          <a:p>
            <a:pPr>
              <a:defRPr/>
            </a:pPr>
            <a:r>
              <a:rPr lang="en-US" altLang="zh-CN" kern="1200" dirty="0" smtClean="0">
                <a:latin typeface="Times New Roman" pitchFamily="18" charset="0"/>
                <a:ea typeface="宋体" pitchFamily="2" charset="-122"/>
              </a:rPr>
              <a:t>Synchronous Symbolic Model Checking</a:t>
            </a:r>
          </a:p>
        </p:txBody>
      </p:sp>
      <p:sp>
        <p:nvSpPr>
          <p:cNvPr id="9" name="Rectangle 8"/>
          <p:cNvSpPr/>
          <p:nvPr/>
        </p:nvSpPr>
        <p:spPr>
          <a:xfrm>
            <a:off x="5257800" y="1752600"/>
            <a:ext cx="3581400" cy="4478148"/>
          </a:xfrm>
          <a:prstGeom prst="rect">
            <a:avLst/>
          </a:prstGeom>
        </p:spPr>
        <p:txBody>
          <a:bodyPr wrap="square">
            <a:spAutoFit/>
          </a:bodyPr>
          <a:lstStyle/>
          <a:p>
            <a:r>
              <a:rPr lang="en-US" sz="1900" dirty="0" smtClean="0">
                <a:solidFill>
                  <a:srgbClr val="FF0000"/>
                </a:solidFill>
              </a:rPr>
              <a:t>SMV</a:t>
            </a:r>
            <a:r>
              <a:rPr lang="en-US" sz="1900" dirty="0" smtClean="0">
                <a:solidFill>
                  <a:schemeClr val="tx1"/>
                </a:solidFill>
              </a:rPr>
              <a:t> code has 3 parts:</a:t>
            </a:r>
          </a:p>
          <a:p>
            <a:endParaRPr lang="en-US" sz="1900" b="1" dirty="0" smtClean="0">
              <a:solidFill>
                <a:srgbClr val="0000FF"/>
              </a:solidFill>
            </a:endParaRPr>
          </a:p>
          <a:p>
            <a:r>
              <a:rPr lang="en-US" sz="1900" b="1" dirty="0" smtClean="0">
                <a:solidFill>
                  <a:srgbClr val="0000FF"/>
                </a:solidFill>
              </a:rPr>
              <a:t>VAR</a:t>
            </a:r>
            <a:r>
              <a:rPr lang="en-US" sz="1900" dirty="0" smtClean="0">
                <a:solidFill>
                  <a:srgbClr val="0000FF"/>
                </a:solidFill>
              </a:rPr>
              <a:t>:</a:t>
            </a:r>
            <a:r>
              <a:rPr lang="en-US" sz="1900" dirty="0" smtClean="0">
                <a:solidFill>
                  <a:schemeClr val="tx1"/>
                </a:solidFill>
              </a:rPr>
              <a:t>           </a:t>
            </a:r>
          </a:p>
          <a:p>
            <a:r>
              <a:rPr lang="en-US" sz="1900" dirty="0" smtClean="0">
                <a:solidFill>
                  <a:schemeClr val="tx1"/>
                </a:solidFill>
              </a:rPr>
              <a:t>declare variables</a:t>
            </a:r>
          </a:p>
          <a:p>
            <a:endParaRPr lang="en-US" sz="1900" b="1" dirty="0" smtClean="0">
              <a:solidFill>
                <a:srgbClr val="0000FF"/>
              </a:solidFill>
            </a:endParaRPr>
          </a:p>
          <a:p>
            <a:endParaRPr lang="en-US" sz="1900" b="1" dirty="0" smtClean="0">
              <a:solidFill>
                <a:srgbClr val="0000FF"/>
              </a:solidFill>
            </a:endParaRPr>
          </a:p>
          <a:p>
            <a:r>
              <a:rPr lang="en-US" sz="1900" b="1" dirty="0" smtClean="0">
                <a:solidFill>
                  <a:srgbClr val="0000FF"/>
                </a:solidFill>
              </a:rPr>
              <a:t>ASSIGN</a:t>
            </a:r>
            <a:r>
              <a:rPr lang="en-US" sz="1900" dirty="0" smtClean="0">
                <a:solidFill>
                  <a:schemeClr val="tx1"/>
                </a:solidFill>
              </a:rPr>
              <a:t>:     </a:t>
            </a:r>
          </a:p>
          <a:p>
            <a:r>
              <a:rPr lang="en-US" sz="1900" dirty="0" smtClean="0">
                <a:solidFill>
                  <a:schemeClr val="tx1"/>
                </a:solidFill>
              </a:rPr>
              <a:t>“</a:t>
            </a:r>
            <a:r>
              <a:rPr lang="en-US" sz="1900" b="1" dirty="0" smtClean="0">
                <a:solidFill>
                  <a:srgbClr val="FF0000"/>
                </a:solidFill>
              </a:rPr>
              <a:t>init</a:t>
            </a:r>
            <a:r>
              <a:rPr lang="en-US" sz="1900" dirty="0" smtClean="0">
                <a:solidFill>
                  <a:schemeClr val="tx1"/>
                </a:solidFill>
              </a:rPr>
              <a:t>” defines the initial states;  “</a:t>
            </a:r>
            <a:r>
              <a:rPr lang="en-US" sz="1900" b="1" dirty="0" smtClean="0">
                <a:solidFill>
                  <a:srgbClr val="FF0000"/>
                </a:solidFill>
              </a:rPr>
              <a:t>next</a:t>
            </a:r>
            <a:r>
              <a:rPr lang="en-US" sz="1900" dirty="0" smtClean="0">
                <a:solidFill>
                  <a:schemeClr val="tx1"/>
                </a:solidFill>
              </a:rPr>
              <a:t>”</a:t>
            </a:r>
            <a:r>
              <a:rPr lang="en-US" sz="1900" b="1" dirty="0" smtClean="0">
                <a:solidFill>
                  <a:schemeClr val="tx1"/>
                </a:solidFill>
              </a:rPr>
              <a:t> </a:t>
            </a:r>
            <a:r>
              <a:rPr lang="en-US" sz="1900" dirty="0" smtClean="0">
                <a:solidFill>
                  <a:schemeClr val="tx1"/>
                </a:solidFill>
              </a:rPr>
              <a:t>update the state transition of the model</a:t>
            </a:r>
          </a:p>
          <a:p>
            <a:endParaRPr lang="en-US" sz="1900" b="1" dirty="0" smtClean="0">
              <a:solidFill>
                <a:schemeClr val="tx1"/>
              </a:solidFill>
            </a:endParaRPr>
          </a:p>
          <a:p>
            <a:endParaRPr lang="en-US" sz="1900" b="1" dirty="0" smtClean="0">
              <a:solidFill>
                <a:schemeClr val="tx1"/>
              </a:solidFill>
            </a:endParaRPr>
          </a:p>
          <a:p>
            <a:r>
              <a:rPr lang="en-US" sz="1900" b="1" dirty="0" smtClean="0">
                <a:solidFill>
                  <a:srgbClr val="0000FF"/>
                </a:solidFill>
              </a:rPr>
              <a:t>SPEC</a:t>
            </a:r>
            <a:r>
              <a:rPr lang="en-US" sz="1900" dirty="0" smtClean="0">
                <a:solidFill>
                  <a:schemeClr val="tx1"/>
                </a:solidFill>
              </a:rPr>
              <a:t>:         </a:t>
            </a:r>
          </a:p>
          <a:p>
            <a:r>
              <a:rPr lang="en-US" sz="1900" dirty="0" smtClean="0">
                <a:solidFill>
                  <a:schemeClr val="tx1"/>
                </a:solidFill>
              </a:rPr>
              <a:t>Each property is encoded as a CTL formula</a:t>
            </a:r>
            <a:endParaRPr lang="en-US" sz="1900" dirty="0">
              <a:solidFill>
                <a:schemeClr val="tx1"/>
              </a:solidFill>
            </a:endParaRPr>
          </a:p>
        </p:txBody>
      </p:sp>
      <p:sp>
        <p:nvSpPr>
          <p:cNvPr id="6" name="Oval Callout 5"/>
          <p:cNvSpPr/>
          <p:nvPr/>
        </p:nvSpPr>
        <p:spPr>
          <a:xfrm>
            <a:off x="6248400" y="1295400"/>
            <a:ext cx="2667000" cy="2822448"/>
          </a:xfrm>
          <a:prstGeom prst="wedgeEllipseCallout">
            <a:avLst>
              <a:gd name="adj1" fmla="val -120086"/>
              <a:gd name="adj2" fmla="val 5304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7162800" y="1397184"/>
            <a:ext cx="838200" cy="2514600"/>
            <a:chOff x="2971800" y="914400"/>
            <a:chExt cx="838200" cy="2514600"/>
          </a:xfrm>
        </p:grpSpPr>
        <p:sp>
          <p:nvSpPr>
            <p:cNvPr id="8" name="Rectangle 7"/>
            <p:cNvSpPr/>
            <p:nvPr/>
          </p:nvSpPr>
          <p:spPr>
            <a:xfrm>
              <a:off x="2971800" y="914400"/>
              <a:ext cx="8382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a:t>
              </a:r>
            </a:p>
          </p:txBody>
        </p:sp>
        <p:sp>
          <p:nvSpPr>
            <p:cNvPr id="10" name="Rectangle 9"/>
            <p:cNvSpPr/>
            <p:nvPr/>
          </p:nvSpPr>
          <p:spPr>
            <a:xfrm>
              <a:off x="2971800" y="1981200"/>
              <a:ext cx="8382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a:t>
              </a:r>
            </a:p>
          </p:txBody>
        </p:sp>
        <p:sp>
          <p:nvSpPr>
            <p:cNvPr id="11" name="Rectangle 10"/>
            <p:cNvSpPr/>
            <p:nvPr/>
          </p:nvSpPr>
          <p:spPr>
            <a:xfrm>
              <a:off x="2971800" y="2971800"/>
              <a:ext cx="8382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t>
              </a:r>
            </a:p>
          </p:txBody>
        </p:sp>
        <p:cxnSp>
          <p:nvCxnSpPr>
            <p:cNvPr id="12" name="Straight Arrow Connector 11"/>
            <p:cNvCxnSpPr>
              <a:stCxn id="8" idx="2"/>
              <a:endCxn id="10" idx="0"/>
            </p:cNvCxnSpPr>
            <p:nvPr/>
          </p:nvCxnSpPr>
          <p:spPr>
            <a:xfrm>
              <a:off x="3390900" y="1371600"/>
              <a:ext cx="0" cy="60960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0"/>
              <a:endCxn id="10" idx="2"/>
            </p:cNvCxnSpPr>
            <p:nvPr/>
          </p:nvCxnSpPr>
          <p:spPr>
            <a:xfrm flipV="1">
              <a:off x="3390900" y="2438400"/>
              <a:ext cx="0" cy="533400"/>
            </a:xfrm>
            <a:prstGeom prst="line">
              <a:avLst/>
            </a:prstGeom>
            <a:ln w="34925" cap="rnd">
              <a:solidFill>
                <a:schemeClr val="tx1"/>
              </a:solidFill>
              <a:tailEnd type="oval"/>
            </a:ln>
          </p:spPr>
          <p:style>
            <a:lnRef idx="1">
              <a:schemeClr val="accent1"/>
            </a:lnRef>
            <a:fillRef idx="0">
              <a:schemeClr val="accent1"/>
            </a:fillRef>
            <a:effectRef idx="0">
              <a:schemeClr val="accent1"/>
            </a:effectRef>
            <a:fontRef idx="minor">
              <a:schemeClr val="tx1"/>
            </a:fontRef>
          </p:style>
        </p:cxnSp>
      </p:grpSp>
      <p:pic>
        <p:nvPicPr>
          <p:cNvPr id="2" name="Picture 1"/>
          <p:cNvPicPr>
            <a:picLocks noChangeAspect="1"/>
          </p:cNvPicPr>
          <p:nvPr/>
        </p:nvPicPr>
        <p:blipFill>
          <a:blip r:embed="rId3"/>
          <a:stretch>
            <a:fillRect/>
          </a:stretch>
        </p:blipFill>
        <p:spPr>
          <a:xfrm>
            <a:off x="304800" y="1295400"/>
            <a:ext cx="4342222" cy="5105400"/>
          </a:xfrm>
          <a:prstGeom prst="rect">
            <a:avLst/>
          </a:prstGeom>
        </p:spPr>
      </p:pic>
      <p:sp>
        <p:nvSpPr>
          <p:cNvPr id="19" name="Rectangle 18"/>
          <p:cNvSpPr/>
          <p:nvPr/>
        </p:nvSpPr>
        <p:spPr>
          <a:xfrm>
            <a:off x="304800" y="4343400"/>
            <a:ext cx="3810000" cy="1524000"/>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linds(horizontal)">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304800" y="73571"/>
            <a:ext cx="8458200" cy="917029"/>
          </a:xfrm>
        </p:spPr>
        <p:txBody>
          <a:bodyPr/>
          <a:lstStyle/>
          <a:p>
            <a:pPr>
              <a:defRPr/>
            </a:pPr>
            <a:r>
              <a:rPr lang="en-US" altLang="zh-CN" dirty="0" smtClean="0">
                <a:latin typeface="Times New Roman" pitchFamily="18" charset="0"/>
              </a:rPr>
              <a:t>As</a:t>
            </a:r>
            <a:r>
              <a:rPr lang="en-US" altLang="zh-CN" kern="1200" dirty="0" smtClean="0">
                <a:latin typeface="Times New Roman" pitchFamily="18" charset="0"/>
                <a:ea typeface="宋体" pitchFamily="2" charset="-122"/>
              </a:rPr>
              <a:t>ynchronous Symbolic Model Checking</a:t>
            </a:r>
          </a:p>
        </p:txBody>
      </p:sp>
      <p:sp>
        <p:nvSpPr>
          <p:cNvPr id="9" name="Rectangle 8"/>
          <p:cNvSpPr/>
          <p:nvPr/>
        </p:nvSpPr>
        <p:spPr>
          <a:xfrm>
            <a:off x="4648200" y="1524000"/>
            <a:ext cx="4191000" cy="4708981"/>
          </a:xfrm>
          <a:prstGeom prst="rect">
            <a:avLst/>
          </a:prstGeom>
        </p:spPr>
        <p:txBody>
          <a:bodyPr wrap="square">
            <a:spAutoFit/>
          </a:bodyPr>
          <a:lstStyle/>
          <a:p>
            <a:r>
              <a:rPr lang="en-US" sz="2000" b="1" dirty="0" smtClean="0">
                <a:solidFill>
                  <a:srgbClr val="FF0000"/>
                </a:solidFill>
              </a:rPr>
              <a:t>Asynchronous </a:t>
            </a:r>
            <a:r>
              <a:rPr lang="en-US" sz="2000" dirty="0" smtClean="0">
                <a:solidFill>
                  <a:srgbClr val="FF0000"/>
                </a:solidFill>
              </a:rPr>
              <a:t>SMV</a:t>
            </a:r>
            <a:r>
              <a:rPr lang="en-US" sz="2000" dirty="0" smtClean="0">
                <a:solidFill>
                  <a:schemeClr val="tx1"/>
                </a:solidFill>
              </a:rPr>
              <a:t> code can have </a:t>
            </a:r>
            <a:r>
              <a:rPr lang="en-US" sz="2000" dirty="0">
                <a:solidFill>
                  <a:schemeClr val="tx1"/>
                </a:solidFill>
              </a:rPr>
              <a:t>s</a:t>
            </a:r>
            <a:r>
              <a:rPr lang="en-US" sz="2000" dirty="0" smtClean="0">
                <a:solidFill>
                  <a:schemeClr val="tx1"/>
                </a:solidFill>
              </a:rPr>
              <a:t>everal </a:t>
            </a:r>
            <a:r>
              <a:rPr lang="en-US" sz="2000" b="1" dirty="0" smtClean="0">
                <a:solidFill>
                  <a:srgbClr val="0000FF"/>
                </a:solidFill>
              </a:rPr>
              <a:t>modules</a:t>
            </a:r>
            <a:r>
              <a:rPr lang="en-US" sz="2000" dirty="0" smtClean="0">
                <a:solidFill>
                  <a:schemeClr val="tx1"/>
                </a:solidFill>
              </a:rPr>
              <a:t>;</a:t>
            </a:r>
          </a:p>
          <a:p>
            <a:endParaRPr lang="en-US" sz="2000" dirty="0">
              <a:solidFill>
                <a:schemeClr val="tx1"/>
              </a:solidFill>
            </a:endParaRPr>
          </a:p>
          <a:p>
            <a:r>
              <a:rPr lang="en-US" sz="2000" dirty="0">
                <a:solidFill>
                  <a:schemeClr val="tx1"/>
                </a:solidFill>
              </a:rPr>
              <a:t>E</a:t>
            </a:r>
            <a:r>
              <a:rPr lang="en-US" sz="2000" dirty="0" smtClean="0">
                <a:solidFill>
                  <a:schemeClr val="tx1"/>
                </a:solidFill>
              </a:rPr>
              <a:t>ach </a:t>
            </a:r>
            <a:r>
              <a:rPr lang="en-US" sz="2000" dirty="0">
                <a:solidFill>
                  <a:schemeClr val="tx1"/>
                </a:solidFill>
              </a:rPr>
              <a:t>module corresponds to one </a:t>
            </a:r>
            <a:r>
              <a:rPr lang="en-US" sz="2000" b="1" dirty="0">
                <a:solidFill>
                  <a:srgbClr val="0000FF"/>
                </a:solidFill>
              </a:rPr>
              <a:t>asynchronous</a:t>
            </a:r>
            <a:r>
              <a:rPr lang="en-US" sz="2000" dirty="0">
                <a:solidFill>
                  <a:srgbClr val="0000FF"/>
                </a:solidFill>
              </a:rPr>
              <a:t> </a:t>
            </a:r>
            <a:r>
              <a:rPr lang="en-US" sz="2000" dirty="0">
                <a:solidFill>
                  <a:schemeClr val="tx1"/>
                </a:solidFill>
              </a:rPr>
              <a:t>process </a:t>
            </a:r>
          </a:p>
          <a:p>
            <a:endParaRPr lang="en-US" sz="2000" dirty="0">
              <a:solidFill>
                <a:schemeClr val="tx1"/>
              </a:solidFill>
            </a:endParaRPr>
          </a:p>
          <a:p>
            <a:endParaRPr lang="en-US" sz="2000" dirty="0" smtClean="0">
              <a:solidFill>
                <a:schemeClr val="tx1"/>
              </a:solidFill>
            </a:endParaRPr>
          </a:p>
          <a:p>
            <a:endParaRPr lang="en-US" sz="2000" dirty="0">
              <a:solidFill>
                <a:schemeClr val="tx1"/>
              </a:solidFill>
            </a:endParaRPr>
          </a:p>
          <a:p>
            <a:endParaRPr lang="en-US" sz="2000" dirty="0" smtClean="0">
              <a:solidFill>
                <a:schemeClr val="tx1"/>
              </a:solidFill>
            </a:endParaRPr>
          </a:p>
          <a:p>
            <a:endParaRPr lang="en-US" sz="2000" dirty="0">
              <a:solidFill>
                <a:schemeClr val="tx1"/>
              </a:solidFill>
            </a:endParaRPr>
          </a:p>
          <a:p>
            <a:r>
              <a:rPr lang="en-US" sz="2000" dirty="0">
                <a:solidFill>
                  <a:schemeClr val="tx1"/>
                </a:solidFill>
              </a:rPr>
              <a:t>In the “</a:t>
            </a:r>
            <a:r>
              <a:rPr lang="en-US" sz="2000" b="1" dirty="0">
                <a:solidFill>
                  <a:srgbClr val="0000FF"/>
                </a:solidFill>
              </a:rPr>
              <a:t>main</a:t>
            </a:r>
            <a:r>
              <a:rPr lang="en-US" sz="2000" dirty="0">
                <a:solidFill>
                  <a:schemeClr val="tx1"/>
                </a:solidFill>
              </a:rPr>
              <a:t>” module, each asynchronous </a:t>
            </a:r>
            <a:r>
              <a:rPr lang="en-US" sz="2000" dirty="0" smtClean="0">
                <a:solidFill>
                  <a:schemeClr val="tx1"/>
                </a:solidFill>
              </a:rPr>
              <a:t>process </a:t>
            </a:r>
            <a:r>
              <a:rPr lang="en-US" sz="2000" dirty="0">
                <a:solidFill>
                  <a:schemeClr val="tx1"/>
                </a:solidFill>
              </a:rPr>
              <a:t>for a declared variable should be instantiated using the keyword “</a:t>
            </a:r>
            <a:r>
              <a:rPr lang="en-US" sz="2000" b="1" dirty="0">
                <a:solidFill>
                  <a:srgbClr val="0000FF"/>
                </a:solidFill>
              </a:rPr>
              <a:t>process</a:t>
            </a:r>
            <a:r>
              <a:rPr lang="en-US" sz="2000" dirty="0">
                <a:solidFill>
                  <a:schemeClr val="tx1"/>
                </a:solidFill>
              </a:rPr>
              <a:t>” </a:t>
            </a:r>
          </a:p>
        </p:txBody>
      </p:sp>
      <p:pic>
        <p:nvPicPr>
          <p:cNvPr id="3" name="Picture 2"/>
          <p:cNvPicPr>
            <a:picLocks noChangeAspect="1"/>
          </p:cNvPicPr>
          <p:nvPr/>
        </p:nvPicPr>
        <p:blipFill>
          <a:blip r:embed="rId3"/>
          <a:stretch>
            <a:fillRect/>
          </a:stretch>
        </p:blipFill>
        <p:spPr>
          <a:xfrm>
            <a:off x="533401" y="870952"/>
            <a:ext cx="3581400" cy="6825248"/>
          </a:xfrm>
          <a:prstGeom prst="rect">
            <a:avLst/>
          </a:prstGeom>
        </p:spPr>
      </p:pic>
      <p:sp>
        <p:nvSpPr>
          <p:cNvPr id="14" name="Rectangle 13"/>
          <p:cNvSpPr/>
          <p:nvPr/>
        </p:nvSpPr>
        <p:spPr>
          <a:xfrm>
            <a:off x="381000" y="1066800"/>
            <a:ext cx="3810000" cy="4191000"/>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295400" y="6096000"/>
            <a:ext cx="2895600" cy="685800"/>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839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txBox="1">
            <a:spLocks/>
          </p:cNvSpPr>
          <p:nvPr/>
        </p:nvSpPr>
        <p:spPr bwMode="auto">
          <a:xfrm>
            <a:off x="381000" y="76200"/>
            <a:ext cx="8382000" cy="762000"/>
          </a:xfrm>
          <a:prstGeom prst="rect">
            <a:avLst/>
          </a:prstGeom>
          <a:noFill/>
          <a:ln w="9525">
            <a:noFill/>
            <a:miter lim="800000"/>
            <a:headEnd/>
            <a:tailEnd/>
          </a:ln>
          <a:effectLst/>
        </p:spPr>
        <p:txBody>
          <a:bodyPr anchor="ctr"/>
          <a:lstStyle/>
          <a:p>
            <a:pPr algn="ctr">
              <a:defRPr/>
            </a:pPr>
            <a:r>
              <a:rPr lang="en-US" altLang="zh-CN" sz="3600" b="1" dirty="0" smtClean="0">
                <a:solidFill>
                  <a:srgbClr val="FF0000"/>
                </a:solidFill>
                <a:effectLst>
                  <a:outerShdw blurRad="38100" dist="38100" dir="2700000" algn="tl">
                    <a:srgbClr val="000000"/>
                  </a:outerShdw>
                </a:effectLst>
                <a:latin typeface="+mj-lt"/>
                <a:ea typeface="宋体" pitchFamily="2" charset="-122"/>
                <a:cs typeface="+mj-cs"/>
              </a:rPr>
              <a:t>Formal Analysis (I)</a:t>
            </a:r>
            <a:endParaRPr lang="en-US" altLang="zh-CN" sz="3600" b="1" dirty="0">
              <a:solidFill>
                <a:srgbClr val="FF0000"/>
              </a:solidFill>
              <a:effectLst>
                <a:outerShdw blurRad="38100" dist="38100" dir="2700000" algn="tl">
                  <a:srgbClr val="000000"/>
                </a:outerShdw>
              </a:effectLst>
              <a:latin typeface="+mj-lt"/>
              <a:ea typeface="宋体" pitchFamily="2" charset="-122"/>
              <a:cs typeface="+mj-cs"/>
            </a:endParaRPr>
          </a:p>
        </p:txBody>
      </p:sp>
      <p:sp>
        <p:nvSpPr>
          <p:cNvPr id="6" name="Rectangle 5"/>
          <p:cNvSpPr/>
          <p:nvPr/>
        </p:nvSpPr>
        <p:spPr>
          <a:xfrm>
            <a:off x="228600" y="914400"/>
            <a:ext cx="8686800" cy="5109091"/>
          </a:xfrm>
          <a:prstGeom prst="rect">
            <a:avLst/>
          </a:prstGeom>
        </p:spPr>
        <p:txBody>
          <a:bodyPr wrap="square">
            <a:spAutoFit/>
          </a:bodyPr>
          <a:lstStyle/>
          <a:p>
            <a:pPr marL="457200" indent="-457200">
              <a:defRPr/>
            </a:pPr>
            <a:r>
              <a:rPr lang="en-US" sz="2000" i="1" dirty="0" smtClean="0">
                <a:solidFill>
                  <a:schemeClr val="tx1"/>
                </a:solidFill>
                <a:latin typeface="Times New Roman" pitchFamily="18" charset="0"/>
                <a:cs typeface="Times New Roman" pitchFamily="18" charset="0"/>
              </a:rPr>
              <a:t>Overexpressed IRE1 </a:t>
            </a:r>
            <a:r>
              <a:rPr lang="en-US" sz="2000" i="1" dirty="0">
                <a:solidFill>
                  <a:schemeClr val="tx1"/>
                </a:solidFill>
                <a:latin typeface="Times New Roman" pitchFamily="18" charset="0"/>
                <a:cs typeface="Times New Roman" pitchFamily="18" charset="0"/>
              </a:rPr>
              <a:t>or </a:t>
            </a:r>
            <a:r>
              <a:rPr lang="en-US" sz="2000" i="1" dirty="0" smtClean="0">
                <a:solidFill>
                  <a:schemeClr val="tx1"/>
                </a:solidFill>
                <a:latin typeface="Times New Roman" pitchFamily="18" charset="0"/>
                <a:cs typeface="Times New Roman" pitchFamily="18" charset="0"/>
              </a:rPr>
              <a:t>PERK  due </a:t>
            </a:r>
            <a:r>
              <a:rPr lang="en-US" sz="2000" i="1" dirty="0">
                <a:solidFill>
                  <a:schemeClr val="tx1"/>
                </a:solidFill>
                <a:latin typeface="Times New Roman" pitchFamily="18" charset="0"/>
                <a:cs typeface="Times New Roman" pitchFamily="18" charset="0"/>
              </a:rPr>
              <a:t>to ER </a:t>
            </a:r>
            <a:r>
              <a:rPr lang="en-US" sz="2000" i="1" dirty="0" smtClean="0">
                <a:solidFill>
                  <a:schemeClr val="tx1"/>
                </a:solidFill>
                <a:latin typeface="Times New Roman" pitchFamily="18" charset="0"/>
                <a:cs typeface="Times New Roman" pitchFamily="18" charset="0"/>
              </a:rPr>
              <a:t>stress will promote the </a:t>
            </a:r>
            <a:r>
              <a:rPr lang="en-US" sz="2000" i="1" dirty="0">
                <a:solidFill>
                  <a:schemeClr val="tx1"/>
                </a:solidFill>
                <a:latin typeface="Times New Roman" pitchFamily="18" charset="0"/>
                <a:cs typeface="Times New Roman" pitchFamily="18" charset="0"/>
              </a:rPr>
              <a:t>production </a:t>
            </a:r>
            <a:r>
              <a:rPr lang="en-US" sz="2000" i="1" dirty="0" smtClean="0">
                <a:solidFill>
                  <a:schemeClr val="tx1"/>
                </a:solidFill>
                <a:latin typeface="Times New Roman" pitchFamily="18" charset="0"/>
                <a:cs typeface="Times New Roman" pitchFamily="18" charset="0"/>
              </a:rPr>
              <a:t>of </a:t>
            </a:r>
          </a:p>
          <a:p>
            <a:pPr marL="457200" indent="-457200">
              <a:defRPr/>
            </a:pPr>
            <a:r>
              <a:rPr lang="en-US" sz="2000" i="1" dirty="0" smtClean="0">
                <a:solidFill>
                  <a:schemeClr val="tx1"/>
                </a:solidFill>
                <a:latin typeface="Times New Roman" pitchFamily="18" charset="0"/>
                <a:cs typeface="Times New Roman" pitchFamily="18" charset="0"/>
              </a:rPr>
              <a:t>Amyloid</a:t>
            </a:r>
            <a:r>
              <a:rPr lang="en-US" sz="2000" i="1" dirty="0">
                <a:solidFill>
                  <a:schemeClr val="tx1"/>
                </a:solidFill>
                <a:latin typeface="Times New Roman" pitchFamily="18" charset="0"/>
                <a:cs typeface="Times New Roman" pitchFamily="18" charset="0"/>
              </a:rPr>
              <a:t>-β  </a:t>
            </a:r>
            <a:r>
              <a:rPr lang="en-US" sz="2000" i="1" dirty="0" smtClean="0">
                <a:solidFill>
                  <a:schemeClr val="tx1"/>
                </a:solidFill>
                <a:latin typeface="Times New Roman" pitchFamily="18" charset="0"/>
                <a:cs typeface="Times New Roman" pitchFamily="18" charset="0"/>
              </a:rPr>
              <a:t>(</a:t>
            </a:r>
            <a:r>
              <a:rPr lang="en-US" sz="2000" i="1" dirty="0">
                <a:solidFill>
                  <a:schemeClr val="tx1"/>
                </a:solidFill>
                <a:latin typeface="Times New Roman" pitchFamily="18" charset="0"/>
                <a:cs typeface="Times New Roman" pitchFamily="18" charset="0"/>
              </a:rPr>
              <a:t>Aβ</a:t>
            </a:r>
            <a:r>
              <a:rPr lang="en-US" sz="2000" i="1" dirty="0" smtClean="0">
                <a:solidFill>
                  <a:schemeClr val="tx1"/>
                </a:solidFill>
                <a:latin typeface="Times New Roman" pitchFamily="18" charset="0"/>
                <a:cs typeface="Times New Roman" pitchFamily="18" charset="0"/>
              </a:rPr>
              <a:t>), </a:t>
            </a:r>
            <a:r>
              <a:rPr lang="en-US" sz="2000" i="1" dirty="0">
                <a:solidFill>
                  <a:schemeClr val="tx1"/>
                </a:solidFill>
                <a:latin typeface="Times New Roman" pitchFamily="18" charset="0"/>
                <a:cs typeface="Times New Roman" pitchFamily="18" charset="0"/>
              </a:rPr>
              <a:t>leading to the pathogenesis of Alzheimer’s disease. </a:t>
            </a:r>
          </a:p>
          <a:p>
            <a:pPr marL="457200" indent="-457200">
              <a:defRPr/>
            </a:pPr>
            <a:endParaRPr lang="en-US" sz="2000" b="1" dirty="0" smtClean="0">
              <a:solidFill>
                <a:schemeClr val="tx1"/>
              </a:solidFill>
            </a:endParaRPr>
          </a:p>
          <a:p>
            <a:pPr marL="457200" indent="-457200">
              <a:buFont typeface="+mj-lt"/>
              <a:buAutoNum type="arabicParenR"/>
              <a:defRPr/>
            </a:pPr>
            <a:r>
              <a:rPr lang="en-US" sz="2000" b="1" dirty="0" smtClean="0">
                <a:solidFill>
                  <a:schemeClr val="tx1"/>
                </a:solidFill>
              </a:rPr>
              <a:t>Temporal </a:t>
            </a:r>
            <a:r>
              <a:rPr lang="en-US" sz="2000" b="1" dirty="0">
                <a:solidFill>
                  <a:schemeClr val="tx1"/>
                </a:solidFill>
              </a:rPr>
              <a:t>logic formulas in Alzheimer’s disease </a:t>
            </a:r>
          </a:p>
          <a:p>
            <a:pPr marL="457200" indent="-457200">
              <a:defRPr/>
            </a:pPr>
            <a:endParaRPr lang="en-US" sz="1100" i="1" dirty="0" smtClean="0">
              <a:solidFill>
                <a:schemeClr val="tx1"/>
              </a:solidFill>
            </a:endParaRPr>
          </a:p>
          <a:p>
            <a:pPr marL="457200" indent="-457200">
              <a:defRPr/>
            </a:pPr>
            <a:r>
              <a:rPr lang="en-US" sz="2000" dirty="0" smtClean="0">
                <a:solidFill>
                  <a:srgbClr val="0000FF"/>
                </a:solidFill>
                <a:sym typeface="Mathematica3"/>
              </a:rPr>
              <a:t>	</a:t>
            </a:r>
            <a:r>
              <a:rPr lang="en-US" sz="2400" dirty="0" smtClean="0">
                <a:solidFill>
                  <a:schemeClr val="tx1"/>
                </a:solidFill>
                <a:sym typeface="Mathematica3"/>
              </a:rPr>
              <a:t>IRE1=2 </a:t>
            </a:r>
            <a:r>
              <a:rPr lang="en-US" sz="2400" dirty="0" smtClean="0">
                <a:solidFill>
                  <a:schemeClr val="tx1"/>
                </a:solidFill>
                <a:sym typeface="Wingdings"/>
              </a:rPr>
              <a:t> </a:t>
            </a:r>
            <a:r>
              <a:rPr lang="en-US" sz="2400" b="1" dirty="0" smtClean="0">
                <a:solidFill>
                  <a:srgbClr val="0000FF"/>
                </a:solidFill>
                <a:sym typeface="Wingdings" pitchFamily="2" charset="2"/>
              </a:rPr>
              <a:t>AF </a:t>
            </a:r>
            <a:r>
              <a:rPr lang="en-US" sz="2400" dirty="0" smtClean="0">
                <a:solidFill>
                  <a:srgbClr val="0000FF"/>
                </a:solidFill>
                <a:sym typeface="Wingdings" pitchFamily="2" charset="2"/>
              </a:rPr>
              <a:t>(</a:t>
            </a:r>
            <a:r>
              <a:rPr lang="en-US" sz="2400" dirty="0">
                <a:solidFill>
                  <a:schemeClr val="tx1"/>
                </a:solidFill>
              </a:rPr>
              <a:t>Aβ ≥ 1 &amp; Alzheimer = </a:t>
            </a:r>
            <a:r>
              <a:rPr lang="en-US" sz="2400" dirty="0" smtClean="0">
                <a:solidFill>
                  <a:schemeClr val="tx1"/>
                </a:solidFill>
              </a:rPr>
              <a:t>True</a:t>
            </a:r>
            <a:r>
              <a:rPr lang="en-US" sz="2400" dirty="0">
                <a:solidFill>
                  <a:schemeClr val="tx1"/>
                </a:solidFill>
                <a:sym typeface="Wingdings" pitchFamily="2" charset="2"/>
              </a:rPr>
              <a:t>)</a:t>
            </a:r>
            <a:endParaRPr lang="en-US" sz="2400" dirty="0">
              <a:solidFill>
                <a:schemeClr val="tx1"/>
              </a:solidFill>
              <a:sym typeface="Mathematica3"/>
            </a:endParaRPr>
          </a:p>
          <a:p>
            <a:pPr marL="457200" indent="-457200">
              <a:defRPr/>
            </a:pPr>
            <a:r>
              <a:rPr lang="en-US" sz="2400" dirty="0" smtClean="0">
                <a:solidFill>
                  <a:schemeClr val="tx1"/>
                </a:solidFill>
                <a:sym typeface="Mathematica3"/>
              </a:rPr>
              <a:t>      PERK=</a:t>
            </a:r>
            <a:r>
              <a:rPr lang="en-US" sz="2400" dirty="0">
                <a:solidFill>
                  <a:schemeClr val="tx1"/>
                </a:solidFill>
                <a:sym typeface="Mathematica3"/>
              </a:rPr>
              <a:t>2 </a:t>
            </a:r>
            <a:r>
              <a:rPr lang="en-US" sz="2400" dirty="0">
                <a:solidFill>
                  <a:schemeClr val="tx1"/>
                </a:solidFill>
                <a:sym typeface="Wingdings"/>
              </a:rPr>
              <a:t> </a:t>
            </a:r>
            <a:r>
              <a:rPr lang="en-US" sz="2400" b="1" dirty="0">
                <a:solidFill>
                  <a:srgbClr val="0000FF"/>
                </a:solidFill>
                <a:sym typeface="Wingdings" pitchFamily="2" charset="2"/>
              </a:rPr>
              <a:t>AF </a:t>
            </a:r>
            <a:r>
              <a:rPr lang="en-US" sz="2400" dirty="0">
                <a:solidFill>
                  <a:srgbClr val="0000FF"/>
                </a:solidFill>
                <a:sym typeface="Wingdings" pitchFamily="2" charset="2"/>
              </a:rPr>
              <a:t>(</a:t>
            </a:r>
            <a:r>
              <a:rPr lang="en-US" sz="2400" dirty="0">
                <a:solidFill>
                  <a:schemeClr val="tx1"/>
                </a:solidFill>
              </a:rPr>
              <a:t>Aβ ≥ 1 &amp; Alzheimer = </a:t>
            </a:r>
            <a:r>
              <a:rPr lang="en-US" sz="2400" dirty="0" smtClean="0">
                <a:solidFill>
                  <a:schemeClr val="tx1"/>
                </a:solidFill>
              </a:rPr>
              <a:t>True</a:t>
            </a:r>
            <a:r>
              <a:rPr lang="en-US" sz="2400" dirty="0">
                <a:solidFill>
                  <a:schemeClr val="tx1"/>
                </a:solidFill>
                <a:sym typeface="Wingdings" pitchFamily="2" charset="2"/>
              </a:rPr>
              <a:t>)</a:t>
            </a:r>
            <a:endParaRPr lang="en-US" sz="2400" dirty="0">
              <a:solidFill>
                <a:schemeClr val="tx1"/>
              </a:solidFill>
              <a:sym typeface="Mathematica3"/>
            </a:endParaRPr>
          </a:p>
          <a:p>
            <a:pPr marL="457200" indent="-457200">
              <a:defRPr/>
            </a:pPr>
            <a:r>
              <a:rPr lang="en-US" sz="2000" b="1" dirty="0">
                <a:solidFill>
                  <a:srgbClr val="0000FF"/>
                </a:solidFill>
                <a:sym typeface="Wingdings" pitchFamily="2" charset="2"/>
              </a:rPr>
              <a:t>	</a:t>
            </a:r>
          </a:p>
          <a:p>
            <a:pPr marL="457200" indent="-457200">
              <a:defRPr/>
            </a:pPr>
            <a:r>
              <a:rPr lang="en-US" sz="2000" b="1" dirty="0" smtClean="0">
                <a:solidFill>
                  <a:srgbClr val="0000FF"/>
                </a:solidFill>
                <a:sym typeface="Wingdings" pitchFamily="2" charset="2"/>
              </a:rPr>
              <a:t>	</a:t>
            </a:r>
            <a:r>
              <a:rPr lang="en-US" sz="2400" dirty="0">
                <a:solidFill>
                  <a:schemeClr val="tx1"/>
                </a:solidFill>
              </a:rPr>
              <a:t>IRE1(PERK) = </a:t>
            </a:r>
            <a:r>
              <a:rPr lang="en-US" sz="2400" i="1" dirty="0">
                <a:solidFill>
                  <a:schemeClr val="tx1"/>
                </a:solidFill>
              </a:rPr>
              <a:t>j</a:t>
            </a:r>
            <a:r>
              <a:rPr lang="en-US" sz="2400" dirty="0">
                <a:solidFill>
                  <a:schemeClr val="tx1"/>
                </a:solidFill>
              </a:rPr>
              <a:t> → </a:t>
            </a:r>
            <a:r>
              <a:rPr lang="en-US" sz="2400" b="1" dirty="0">
                <a:solidFill>
                  <a:srgbClr val="0000FF"/>
                </a:solidFill>
              </a:rPr>
              <a:t>AF</a:t>
            </a:r>
            <a:r>
              <a:rPr lang="en-US" sz="2400" dirty="0">
                <a:solidFill>
                  <a:schemeClr val="tx1"/>
                </a:solidFill>
              </a:rPr>
              <a:t>(Caspase9 ≥ 1 &amp; Apoptosis = True</a:t>
            </a:r>
            <a:r>
              <a:rPr lang="en-US" sz="2400" dirty="0" smtClean="0">
                <a:solidFill>
                  <a:schemeClr val="tx1"/>
                </a:solidFill>
              </a:rPr>
              <a:t>)</a:t>
            </a:r>
            <a:endParaRPr lang="en-US" sz="2400" dirty="0">
              <a:solidFill>
                <a:schemeClr val="tx1"/>
              </a:solidFill>
            </a:endParaRPr>
          </a:p>
          <a:p>
            <a:pPr marL="457200" indent="-457200">
              <a:defRPr/>
            </a:pPr>
            <a:endParaRPr lang="en-US" sz="500" i="1" dirty="0" smtClean="0">
              <a:solidFill>
                <a:schemeClr val="tx1"/>
              </a:solidFill>
            </a:endParaRPr>
          </a:p>
          <a:p>
            <a:pPr marL="457200" indent="-457200">
              <a:defRPr/>
            </a:pPr>
            <a:r>
              <a:rPr lang="en-US" sz="2000" i="1" dirty="0">
                <a:solidFill>
                  <a:schemeClr val="tx1"/>
                </a:solidFill>
              </a:rPr>
              <a:t>	</a:t>
            </a:r>
            <a:r>
              <a:rPr lang="en-US" sz="2000" i="1" dirty="0" smtClean="0">
                <a:solidFill>
                  <a:schemeClr val="tx1"/>
                </a:solidFill>
              </a:rPr>
              <a:t> j=2 (prolonged stress)</a:t>
            </a:r>
            <a:r>
              <a:rPr lang="en-US" sz="2000" dirty="0" smtClean="0">
                <a:solidFill>
                  <a:schemeClr val="tx1"/>
                </a:solidFill>
              </a:rPr>
              <a:t>:  True</a:t>
            </a:r>
            <a:endParaRPr lang="en-US" sz="2000" dirty="0">
              <a:solidFill>
                <a:schemeClr val="tx1"/>
              </a:solidFill>
            </a:endParaRPr>
          </a:p>
          <a:p>
            <a:pPr marL="457200" indent="-457200">
              <a:defRPr/>
            </a:pPr>
            <a:endParaRPr lang="en-US" altLang="zh-CN" sz="500" dirty="0">
              <a:solidFill>
                <a:schemeClr val="tx1"/>
              </a:solidFill>
              <a:sym typeface="Wingdings" pitchFamily="2" charset="2"/>
            </a:endParaRPr>
          </a:p>
          <a:p>
            <a:pPr marL="457200" indent="-457200">
              <a:defRPr/>
            </a:pPr>
            <a:r>
              <a:rPr lang="en-US" sz="2000" dirty="0" smtClean="0">
                <a:solidFill>
                  <a:schemeClr val="tx1"/>
                </a:solidFill>
                <a:latin typeface="Times New Roman" pitchFamily="18" charset="0"/>
                <a:cs typeface="Times New Roman" pitchFamily="18" charset="0"/>
              </a:rPr>
              <a:t>     </a:t>
            </a:r>
            <a:r>
              <a:rPr lang="en-US" sz="2400" b="1" dirty="0" smtClean="0">
                <a:solidFill>
                  <a:srgbClr val="000000"/>
                </a:solidFill>
                <a:latin typeface="Times New Roman" pitchFamily="18" charset="0"/>
                <a:cs typeface="Times New Roman" pitchFamily="18" charset="0"/>
              </a:rPr>
              <a:t> </a:t>
            </a:r>
            <a:r>
              <a:rPr lang="en-US" sz="2000" b="1" dirty="0" smtClean="0">
                <a:solidFill>
                  <a:srgbClr val="000000"/>
                </a:solidFill>
                <a:latin typeface="+mn-lt"/>
                <a:cs typeface="Times New Roman" pitchFamily="18" charset="0"/>
              </a:rPr>
              <a:t>Prolonged </a:t>
            </a:r>
            <a:r>
              <a:rPr lang="en-US" sz="2000" dirty="0">
                <a:solidFill>
                  <a:schemeClr val="tx1"/>
                </a:solidFill>
                <a:latin typeface="+mn-lt"/>
                <a:cs typeface="Times New Roman" pitchFamily="18" charset="0"/>
              </a:rPr>
              <a:t>ER stress can </a:t>
            </a:r>
            <a:r>
              <a:rPr lang="en-US" sz="2000" dirty="0" smtClean="0">
                <a:solidFill>
                  <a:schemeClr val="tx1"/>
                </a:solidFill>
                <a:latin typeface="+mn-lt"/>
                <a:cs typeface="Times New Roman" pitchFamily="18" charset="0"/>
              </a:rPr>
              <a:t>also </a:t>
            </a:r>
            <a:r>
              <a:rPr lang="en-US" sz="2000" dirty="0">
                <a:solidFill>
                  <a:schemeClr val="tx1"/>
                </a:solidFill>
                <a:latin typeface="+mn-lt"/>
                <a:cs typeface="Times New Roman" pitchFamily="18" charset="0"/>
              </a:rPr>
              <a:t>induce the ”Apoptosis”. </a:t>
            </a:r>
            <a:r>
              <a:rPr lang="en-US" sz="2000" dirty="0" smtClean="0">
                <a:solidFill>
                  <a:schemeClr val="tx1"/>
                </a:solidFill>
                <a:latin typeface="+mn-lt"/>
                <a:cs typeface="Times New Roman" pitchFamily="18" charset="0"/>
              </a:rPr>
              <a:t> </a:t>
            </a:r>
            <a:r>
              <a:rPr lang="en-US" sz="2000" dirty="0" smtClean="0">
                <a:solidFill>
                  <a:srgbClr val="0000FF"/>
                </a:solidFill>
                <a:latin typeface="+mn-lt"/>
                <a:cs typeface="Times New Roman" pitchFamily="18" charset="0"/>
                <a:sym typeface="Wingdings" pitchFamily="2" charset="2"/>
              </a:rPr>
              <a:t>Verified </a:t>
            </a:r>
            <a:r>
              <a:rPr lang="en-US" sz="2000" dirty="0" smtClean="0">
                <a:solidFill>
                  <a:srgbClr val="0000FF"/>
                </a:solidFill>
                <a:latin typeface="+mn-lt"/>
                <a:cs typeface="Times New Roman" pitchFamily="18" charset="0"/>
                <a:sym typeface="Wingdings" pitchFamily="2" charset="2"/>
              </a:rPr>
              <a:t>by both synchronous &amp; Asynchronous SMV.</a:t>
            </a:r>
          </a:p>
          <a:p>
            <a:pPr marL="457200" indent="-457200">
              <a:defRPr/>
            </a:pPr>
            <a:endParaRPr lang="en-US" sz="2000" i="1" dirty="0" smtClean="0">
              <a:solidFill>
                <a:schemeClr val="tx1"/>
              </a:solidFill>
            </a:endParaRPr>
          </a:p>
          <a:p>
            <a:pPr marL="457200" indent="-457200">
              <a:defRPr/>
            </a:pPr>
            <a:r>
              <a:rPr lang="en-US" sz="2000" i="1" dirty="0">
                <a:solidFill>
                  <a:schemeClr val="tx1"/>
                </a:solidFill>
              </a:rPr>
              <a:t>	</a:t>
            </a:r>
            <a:r>
              <a:rPr lang="en-US" sz="2000" i="1" dirty="0" smtClean="0">
                <a:solidFill>
                  <a:schemeClr val="tx1"/>
                </a:solidFill>
              </a:rPr>
              <a:t>But,  </a:t>
            </a:r>
            <a:r>
              <a:rPr lang="en-US" sz="2000" i="1" dirty="0">
                <a:solidFill>
                  <a:schemeClr val="tx1"/>
                </a:solidFill>
              </a:rPr>
              <a:t>j=1</a:t>
            </a:r>
            <a:r>
              <a:rPr lang="en-US" sz="2000" dirty="0">
                <a:solidFill>
                  <a:schemeClr val="tx1"/>
                </a:solidFill>
              </a:rPr>
              <a:t>: </a:t>
            </a:r>
            <a:r>
              <a:rPr lang="en-US" sz="2000" dirty="0">
                <a:solidFill>
                  <a:srgbClr val="FF0000"/>
                </a:solidFill>
              </a:rPr>
              <a:t>False</a:t>
            </a:r>
          </a:p>
          <a:p>
            <a:pPr marL="457200" indent="-457200">
              <a:defRPr/>
            </a:pPr>
            <a:endParaRPr lang="en-US" sz="900" dirty="0">
              <a:solidFill>
                <a:schemeClr val="tx1"/>
              </a:solidFill>
              <a:latin typeface="+mn-lt"/>
              <a:cs typeface="Times New Roman" pitchFamily="18" charset="0"/>
              <a:sym typeface="Wingdings" pitchFamily="2" charset="2"/>
            </a:endParaRPr>
          </a:p>
          <a:p>
            <a:pPr marL="457200" indent="-457200">
              <a:defRPr/>
            </a:pPr>
            <a:r>
              <a:rPr lang="en-US" sz="2000" dirty="0" smtClean="0">
                <a:solidFill>
                  <a:schemeClr val="tx1"/>
                </a:solidFill>
                <a:latin typeface="+mn-lt"/>
                <a:sym typeface="Wingdings" pitchFamily="2" charset="2"/>
              </a:rPr>
              <a:t>     SMV </a:t>
            </a:r>
            <a:r>
              <a:rPr lang="en-US" sz="2000" dirty="0" smtClean="0">
                <a:solidFill>
                  <a:schemeClr val="tx1"/>
                </a:solidFill>
                <a:latin typeface="+mn-lt"/>
                <a:cs typeface="Times New Roman" pitchFamily="18" charset="0"/>
                <a:sym typeface="Wingdings" pitchFamily="2" charset="2"/>
              </a:rPr>
              <a:t>model checker outputs a </a:t>
            </a:r>
            <a:r>
              <a:rPr lang="en-US" sz="2000" b="1" dirty="0" smtClean="0">
                <a:solidFill>
                  <a:schemeClr val="tx1"/>
                </a:solidFill>
                <a:latin typeface="+mn-lt"/>
                <a:cs typeface="Times New Roman" pitchFamily="18" charset="0"/>
                <a:sym typeface="Wingdings" pitchFamily="2" charset="2"/>
              </a:rPr>
              <a:t>counterexample</a:t>
            </a:r>
            <a:r>
              <a:rPr lang="en-US" sz="2000" dirty="0" smtClean="0">
                <a:solidFill>
                  <a:schemeClr val="tx1"/>
                </a:solidFill>
                <a:latin typeface="+mn-lt"/>
                <a:cs typeface="Times New Roman" pitchFamily="18" charset="0"/>
                <a:sym typeface="Wingdings" pitchFamily="2" charset="2"/>
              </a:rPr>
              <a:t> to show why it is false.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txBox="1">
            <a:spLocks/>
          </p:cNvSpPr>
          <p:nvPr/>
        </p:nvSpPr>
        <p:spPr bwMode="auto">
          <a:xfrm>
            <a:off x="381000" y="56864"/>
            <a:ext cx="8382000" cy="685800"/>
          </a:xfrm>
          <a:prstGeom prst="rect">
            <a:avLst/>
          </a:prstGeom>
          <a:noFill/>
          <a:ln w="9525">
            <a:noFill/>
            <a:miter lim="800000"/>
            <a:headEnd/>
            <a:tailEnd/>
          </a:ln>
          <a:effectLst/>
        </p:spPr>
        <p:txBody>
          <a:bodyPr anchor="ctr"/>
          <a:lstStyle/>
          <a:p>
            <a:pPr algn="ctr">
              <a:defRPr/>
            </a:pPr>
            <a:r>
              <a:rPr lang="en-US" altLang="zh-CN" sz="3600" b="1" dirty="0" smtClean="0">
                <a:solidFill>
                  <a:srgbClr val="FF0000"/>
                </a:solidFill>
                <a:effectLst>
                  <a:outerShdw blurRad="38100" dist="38100" dir="2700000" algn="tl">
                    <a:srgbClr val="000000"/>
                  </a:outerShdw>
                </a:effectLst>
                <a:latin typeface="+mj-lt"/>
                <a:ea typeface="宋体" pitchFamily="2" charset="-122"/>
                <a:cs typeface="+mj-cs"/>
              </a:rPr>
              <a:t>Formal Analysis (II)</a:t>
            </a:r>
            <a:endParaRPr lang="en-US" altLang="zh-CN" sz="3600" b="1" dirty="0">
              <a:solidFill>
                <a:srgbClr val="FF0000"/>
              </a:solidFill>
              <a:effectLst>
                <a:outerShdw blurRad="38100" dist="38100" dir="2700000" algn="tl">
                  <a:srgbClr val="000000"/>
                </a:outerShdw>
              </a:effectLst>
              <a:latin typeface="+mj-lt"/>
              <a:ea typeface="宋体" pitchFamily="2" charset="-122"/>
              <a:cs typeface="+mj-cs"/>
            </a:endParaRPr>
          </a:p>
        </p:txBody>
      </p:sp>
      <p:sp>
        <p:nvSpPr>
          <p:cNvPr id="6" name="Rectangle 5"/>
          <p:cNvSpPr/>
          <p:nvPr/>
        </p:nvSpPr>
        <p:spPr>
          <a:xfrm>
            <a:off x="304800" y="868516"/>
            <a:ext cx="8686800" cy="5870838"/>
          </a:xfrm>
          <a:prstGeom prst="rect">
            <a:avLst/>
          </a:prstGeom>
        </p:spPr>
        <p:txBody>
          <a:bodyPr wrap="square">
            <a:spAutoFit/>
          </a:bodyPr>
          <a:lstStyle/>
          <a:p>
            <a:pPr marL="457200" indent="-457200">
              <a:buAutoNum type="arabicParenR" startAt="2"/>
              <a:defRPr/>
            </a:pPr>
            <a:r>
              <a:rPr lang="en-US" sz="2000" b="1" dirty="0">
                <a:solidFill>
                  <a:schemeClr val="tx1"/>
                </a:solidFill>
              </a:rPr>
              <a:t>Identification of Key </a:t>
            </a:r>
            <a:r>
              <a:rPr lang="en-US" sz="2000" b="1" dirty="0" smtClean="0">
                <a:solidFill>
                  <a:schemeClr val="tx1"/>
                </a:solidFill>
              </a:rPr>
              <a:t>proteins</a:t>
            </a:r>
            <a:endParaRPr lang="en-US" sz="2000" b="1" dirty="0">
              <a:solidFill>
                <a:schemeClr val="tx1"/>
              </a:solidFill>
            </a:endParaRPr>
          </a:p>
          <a:p>
            <a:pPr marL="457200" indent="-457200">
              <a:defRPr/>
            </a:pPr>
            <a:endParaRPr lang="en-US" sz="1050" b="1" dirty="0">
              <a:solidFill>
                <a:schemeClr val="tx1"/>
              </a:solidFill>
            </a:endParaRPr>
          </a:p>
          <a:p>
            <a:pPr>
              <a:defRPr/>
            </a:pPr>
            <a:r>
              <a:rPr lang="en-US" i="1" dirty="0" smtClean="0">
                <a:solidFill>
                  <a:schemeClr val="tx1"/>
                </a:solidFill>
                <a:latin typeface="Times New Roman" pitchFamily="18" charset="0"/>
                <a:cs typeface="Times New Roman" pitchFamily="18" charset="0"/>
                <a:sym typeface="Mathematica3"/>
              </a:rPr>
              <a:t>	</a:t>
            </a:r>
            <a:r>
              <a:rPr lang="en-US" sz="2400" b="1" dirty="0" smtClean="0">
                <a:solidFill>
                  <a:srgbClr val="0000FF"/>
                </a:solidFill>
                <a:sym typeface="Mathematica3"/>
              </a:rPr>
              <a:t>AG</a:t>
            </a:r>
            <a:r>
              <a:rPr lang="en-US" sz="2400" dirty="0" smtClean="0">
                <a:solidFill>
                  <a:srgbClr val="0000FF"/>
                </a:solidFill>
                <a:sym typeface="Mathematica3"/>
              </a:rPr>
              <a:t>{</a:t>
            </a:r>
            <a:r>
              <a:rPr lang="en-US" sz="2400" b="1" dirty="0" smtClean="0">
                <a:solidFill>
                  <a:schemeClr val="tx1"/>
                </a:solidFill>
                <a:sym typeface="Mathematica3"/>
              </a:rPr>
              <a:t> TRAF2 </a:t>
            </a:r>
            <a:r>
              <a:rPr lang="en-US" sz="2400" dirty="0" smtClean="0">
                <a:solidFill>
                  <a:schemeClr val="tx1"/>
                </a:solidFill>
                <a:sym typeface="Mathematica3"/>
              </a:rPr>
              <a:t>= 2</a:t>
            </a:r>
            <a:r>
              <a:rPr lang="en-US" sz="2400" dirty="0" smtClean="0">
                <a:solidFill>
                  <a:srgbClr val="0000FF"/>
                </a:solidFill>
                <a:sym typeface="Mathematica3"/>
              </a:rPr>
              <a:t> </a:t>
            </a:r>
            <a:r>
              <a:rPr lang="en-US" sz="2400" dirty="0" smtClean="0">
                <a:solidFill>
                  <a:srgbClr val="0000FF"/>
                </a:solidFill>
                <a:sym typeface="Wingdings" pitchFamily="2" charset="2"/>
              </a:rPr>
              <a:t> </a:t>
            </a:r>
            <a:r>
              <a:rPr lang="en-US" sz="2400" b="1" dirty="0" smtClean="0">
                <a:solidFill>
                  <a:srgbClr val="0000FF"/>
                </a:solidFill>
                <a:sym typeface="Mathematica3"/>
              </a:rPr>
              <a:t>AF</a:t>
            </a:r>
            <a:r>
              <a:rPr lang="en-US" sz="2400" dirty="0" smtClean="0">
                <a:solidFill>
                  <a:srgbClr val="0000FF"/>
                </a:solidFill>
                <a:sym typeface="Mathematica3"/>
              </a:rPr>
              <a:t>(</a:t>
            </a:r>
            <a:r>
              <a:rPr lang="en-US" sz="2400" dirty="0" smtClean="0">
                <a:solidFill>
                  <a:schemeClr val="tx1"/>
                </a:solidFill>
              </a:rPr>
              <a:t>Aβ ≥ 1 &amp; Alzheimer = True</a:t>
            </a:r>
            <a:r>
              <a:rPr lang="en-US" sz="2400" dirty="0" smtClean="0">
                <a:solidFill>
                  <a:srgbClr val="000000"/>
                </a:solidFill>
                <a:sym typeface="Mathematica3"/>
              </a:rPr>
              <a:t>)</a:t>
            </a:r>
            <a:r>
              <a:rPr lang="en-US" sz="2400" dirty="0" smtClean="0">
                <a:solidFill>
                  <a:srgbClr val="0000FF"/>
                </a:solidFill>
                <a:sym typeface="Mathematica3"/>
              </a:rPr>
              <a:t>}</a:t>
            </a:r>
            <a:r>
              <a:rPr lang="en-US" sz="2400" b="1" dirty="0" smtClean="0">
                <a:solidFill>
                  <a:srgbClr val="0000FF"/>
                </a:solidFill>
                <a:sym typeface="Mathematica3"/>
              </a:rPr>
              <a:t> </a:t>
            </a:r>
          </a:p>
          <a:p>
            <a:pPr>
              <a:defRPr/>
            </a:pPr>
            <a:endParaRPr lang="en-US" sz="700" b="1" dirty="0">
              <a:solidFill>
                <a:srgbClr val="0000FF"/>
              </a:solidFill>
              <a:sym typeface="Mathematica3"/>
            </a:endParaRPr>
          </a:p>
          <a:p>
            <a:pPr>
              <a:defRPr/>
            </a:pPr>
            <a:r>
              <a:rPr lang="en-US" sz="2000" b="1" dirty="0">
                <a:solidFill>
                  <a:srgbClr val="0000FF"/>
                </a:solidFill>
                <a:sym typeface="Mathematica3"/>
              </a:rPr>
              <a:t>	</a:t>
            </a:r>
            <a:r>
              <a:rPr lang="en-US" sz="2400" b="1" dirty="0">
                <a:solidFill>
                  <a:srgbClr val="0000FF"/>
                </a:solidFill>
                <a:sym typeface="Mathematica3"/>
              </a:rPr>
              <a:t>AG</a:t>
            </a:r>
            <a:r>
              <a:rPr lang="en-US" sz="2400" dirty="0">
                <a:solidFill>
                  <a:srgbClr val="0000FF"/>
                </a:solidFill>
                <a:sym typeface="Mathematica3"/>
              </a:rPr>
              <a:t>{</a:t>
            </a:r>
            <a:r>
              <a:rPr lang="en-US" sz="2400" b="1" dirty="0">
                <a:solidFill>
                  <a:schemeClr val="tx1"/>
                </a:solidFill>
                <a:sym typeface="Mathematica3"/>
              </a:rPr>
              <a:t> </a:t>
            </a:r>
            <a:r>
              <a:rPr lang="en-US" sz="2400" b="1" dirty="0" err="1" smtClean="0">
                <a:solidFill>
                  <a:schemeClr val="tx1"/>
                </a:solidFill>
                <a:sym typeface="Mathematica3"/>
              </a:rPr>
              <a:t>NFkB</a:t>
            </a:r>
            <a:r>
              <a:rPr lang="en-US" sz="2400" b="1" dirty="0" smtClean="0">
                <a:solidFill>
                  <a:schemeClr val="tx1"/>
                </a:solidFill>
                <a:sym typeface="Mathematica3"/>
              </a:rPr>
              <a:t> </a:t>
            </a:r>
            <a:r>
              <a:rPr lang="en-US" sz="2400" dirty="0">
                <a:solidFill>
                  <a:schemeClr val="tx1"/>
                </a:solidFill>
                <a:sym typeface="Mathematica3"/>
              </a:rPr>
              <a:t>= 2</a:t>
            </a:r>
            <a:r>
              <a:rPr lang="en-US" sz="2400" dirty="0">
                <a:solidFill>
                  <a:srgbClr val="0000FF"/>
                </a:solidFill>
                <a:sym typeface="Mathematica3"/>
              </a:rPr>
              <a:t> </a:t>
            </a:r>
            <a:r>
              <a:rPr lang="en-US" sz="2400" dirty="0">
                <a:solidFill>
                  <a:srgbClr val="0000FF"/>
                </a:solidFill>
                <a:sym typeface="Wingdings" pitchFamily="2" charset="2"/>
              </a:rPr>
              <a:t> </a:t>
            </a:r>
            <a:r>
              <a:rPr lang="en-US" sz="2400" b="1" dirty="0">
                <a:solidFill>
                  <a:srgbClr val="0000FF"/>
                </a:solidFill>
                <a:sym typeface="Mathematica3"/>
              </a:rPr>
              <a:t>AF</a:t>
            </a:r>
            <a:r>
              <a:rPr lang="en-US" sz="2400" dirty="0">
                <a:solidFill>
                  <a:srgbClr val="0000FF"/>
                </a:solidFill>
                <a:sym typeface="Mathematica3"/>
              </a:rPr>
              <a:t>(</a:t>
            </a:r>
            <a:r>
              <a:rPr lang="en-US" sz="2400" dirty="0">
                <a:solidFill>
                  <a:schemeClr val="tx1"/>
                </a:solidFill>
              </a:rPr>
              <a:t>Aβ ≥ 1 &amp; Alzheimer = True</a:t>
            </a:r>
            <a:r>
              <a:rPr lang="en-US" sz="2400" dirty="0">
                <a:solidFill>
                  <a:srgbClr val="000000"/>
                </a:solidFill>
                <a:sym typeface="Mathematica3"/>
              </a:rPr>
              <a:t>)</a:t>
            </a:r>
            <a:r>
              <a:rPr lang="en-US" sz="2400" dirty="0" smtClean="0">
                <a:solidFill>
                  <a:srgbClr val="0000FF"/>
                </a:solidFill>
                <a:sym typeface="Mathematica3"/>
              </a:rPr>
              <a:t>}</a:t>
            </a:r>
          </a:p>
          <a:p>
            <a:pPr>
              <a:defRPr/>
            </a:pPr>
            <a:endParaRPr lang="en-US" sz="700" b="1" dirty="0" smtClean="0">
              <a:solidFill>
                <a:srgbClr val="0000FF"/>
              </a:solidFill>
              <a:sym typeface="Mathematica3"/>
            </a:endParaRPr>
          </a:p>
          <a:p>
            <a:pPr>
              <a:defRPr/>
            </a:pPr>
            <a:r>
              <a:rPr lang="en-US" sz="2000" b="1" dirty="0" smtClean="0">
                <a:solidFill>
                  <a:srgbClr val="0000FF"/>
                </a:solidFill>
                <a:sym typeface="Mathematica3"/>
              </a:rPr>
              <a:t>	</a:t>
            </a:r>
            <a:r>
              <a:rPr lang="en-US" sz="2400" b="1" dirty="0" smtClean="0">
                <a:solidFill>
                  <a:srgbClr val="0000FF"/>
                </a:solidFill>
                <a:sym typeface="Mathematica3"/>
              </a:rPr>
              <a:t>AG</a:t>
            </a:r>
            <a:r>
              <a:rPr lang="en-US" sz="2400" dirty="0">
                <a:solidFill>
                  <a:srgbClr val="0000FF"/>
                </a:solidFill>
                <a:sym typeface="Mathematica3"/>
              </a:rPr>
              <a:t>{</a:t>
            </a:r>
            <a:r>
              <a:rPr lang="en-US" sz="2400" b="1" dirty="0">
                <a:solidFill>
                  <a:schemeClr val="tx1"/>
                </a:solidFill>
                <a:sym typeface="Mathematica3"/>
              </a:rPr>
              <a:t> </a:t>
            </a:r>
            <a:r>
              <a:rPr lang="en-US" sz="2400" b="1" dirty="0" smtClean="0">
                <a:solidFill>
                  <a:schemeClr val="tx1"/>
                </a:solidFill>
                <a:sym typeface="Mathematica3"/>
              </a:rPr>
              <a:t>ASK1 </a:t>
            </a:r>
            <a:r>
              <a:rPr lang="en-US" sz="2400" dirty="0">
                <a:solidFill>
                  <a:schemeClr val="tx1"/>
                </a:solidFill>
                <a:sym typeface="Mathematica3"/>
              </a:rPr>
              <a:t>= 2</a:t>
            </a:r>
            <a:r>
              <a:rPr lang="en-US" sz="2400" dirty="0">
                <a:solidFill>
                  <a:srgbClr val="0000FF"/>
                </a:solidFill>
                <a:sym typeface="Mathematica3"/>
              </a:rPr>
              <a:t> </a:t>
            </a:r>
            <a:r>
              <a:rPr lang="en-US" sz="2400" dirty="0">
                <a:solidFill>
                  <a:srgbClr val="0000FF"/>
                </a:solidFill>
                <a:sym typeface="Wingdings" pitchFamily="2" charset="2"/>
              </a:rPr>
              <a:t> </a:t>
            </a:r>
            <a:r>
              <a:rPr lang="en-US" sz="2400" b="1" dirty="0">
                <a:solidFill>
                  <a:srgbClr val="0000FF"/>
                </a:solidFill>
                <a:sym typeface="Mathematica3"/>
              </a:rPr>
              <a:t>AF</a:t>
            </a:r>
            <a:r>
              <a:rPr lang="en-US" sz="2400" dirty="0">
                <a:solidFill>
                  <a:srgbClr val="0000FF"/>
                </a:solidFill>
                <a:sym typeface="Mathematica3"/>
              </a:rPr>
              <a:t>(</a:t>
            </a:r>
            <a:r>
              <a:rPr lang="en-US" sz="2400" dirty="0">
                <a:solidFill>
                  <a:schemeClr val="tx1"/>
                </a:solidFill>
              </a:rPr>
              <a:t>Aβ ≥ 1 &amp; Alzheimer = True</a:t>
            </a:r>
            <a:r>
              <a:rPr lang="en-US" sz="2400" dirty="0">
                <a:solidFill>
                  <a:srgbClr val="000000"/>
                </a:solidFill>
                <a:sym typeface="Mathematica3"/>
              </a:rPr>
              <a:t>)</a:t>
            </a:r>
            <a:r>
              <a:rPr lang="en-US" sz="2400" dirty="0" smtClean="0">
                <a:solidFill>
                  <a:srgbClr val="0000FF"/>
                </a:solidFill>
                <a:sym typeface="Mathematica3"/>
              </a:rPr>
              <a:t>} </a:t>
            </a:r>
          </a:p>
          <a:p>
            <a:pPr>
              <a:defRPr/>
            </a:pPr>
            <a:endParaRPr lang="en-US" sz="900" b="1" dirty="0">
              <a:solidFill>
                <a:srgbClr val="0000FF"/>
              </a:solidFill>
              <a:sym typeface="Mathematica3"/>
            </a:endParaRPr>
          </a:p>
          <a:p>
            <a:pPr>
              <a:defRPr/>
            </a:pPr>
            <a:r>
              <a:rPr lang="en-US" sz="2400" b="1" dirty="0" smtClean="0">
                <a:solidFill>
                  <a:srgbClr val="0000FF"/>
                </a:solidFill>
                <a:sym typeface="Mathematica3"/>
              </a:rPr>
              <a:t>	AG</a:t>
            </a:r>
            <a:r>
              <a:rPr lang="en-US" sz="2400" dirty="0">
                <a:solidFill>
                  <a:srgbClr val="0000FF"/>
                </a:solidFill>
                <a:sym typeface="Mathematica3"/>
              </a:rPr>
              <a:t>{</a:t>
            </a:r>
            <a:r>
              <a:rPr lang="en-US" sz="2400" b="1" dirty="0">
                <a:solidFill>
                  <a:schemeClr val="tx1"/>
                </a:solidFill>
                <a:sym typeface="Mathematica3"/>
              </a:rPr>
              <a:t> </a:t>
            </a:r>
            <a:r>
              <a:rPr lang="en-US" sz="2400" b="1" dirty="0" err="1" smtClean="0">
                <a:solidFill>
                  <a:schemeClr val="tx1"/>
                </a:solidFill>
                <a:sym typeface="Mathematica3"/>
              </a:rPr>
              <a:t>NFkB</a:t>
            </a:r>
            <a:r>
              <a:rPr lang="en-US" sz="2400" b="1" dirty="0" smtClean="0">
                <a:solidFill>
                  <a:schemeClr val="tx1"/>
                </a:solidFill>
                <a:sym typeface="Mathematica3"/>
              </a:rPr>
              <a:t> </a:t>
            </a:r>
            <a:r>
              <a:rPr lang="en-US" sz="2400" dirty="0">
                <a:solidFill>
                  <a:schemeClr val="tx1"/>
                </a:solidFill>
                <a:sym typeface="Mathematica3"/>
              </a:rPr>
              <a:t>= 2</a:t>
            </a:r>
            <a:r>
              <a:rPr lang="en-US" sz="2400" dirty="0">
                <a:solidFill>
                  <a:srgbClr val="0000FF"/>
                </a:solidFill>
                <a:sym typeface="Mathematica3"/>
              </a:rPr>
              <a:t> </a:t>
            </a:r>
            <a:r>
              <a:rPr lang="en-US" sz="2400" dirty="0">
                <a:solidFill>
                  <a:srgbClr val="0000FF"/>
                </a:solidFill>
                <a:sym typeface="Wingdings" pitchFamily="2" charset="2"/>
              </a:rPr>
              <a:t> </a:t>
            </a:r>
            <a:r>
              <a:rPr lang="en-US" sz="2400" b="1" dirty="0">
                <a:solidFill>
                  <a:srgbClr val="0000FF"/>
                </a:solidFill>
                <a:sym typeface="Mathematica3"/>
              </a:rPr>
              <a:t>AF</a:t>
            </a:r>
            <a:r>
              <a:rPr lang="en-US" sz="2400" dirty="0" smtClean="0">
                <a:solidFill>
                  <a:srgbClr val="0000FF"/>
                </a:solidFill>
                <a:sym typeface="Mathematica3"/>
              </a:rPr>
              <a:t>(</a:t>
            </a:r>
            <a:r>
              <a:rPr lang="en-US" sz="2400" dirty="0" smtClean="0">
                <a:solidFill>
                  <a:schemeClr val="tx1"/>
                </a:solidFill>
                <a:sym typeface="Mathematica3"/>
              </a:rPr>
              <a:t>P53</a:t>
            </a:r>
            <a:r>
              <a:rPr lang="en-US" sz="2400" dirty="0" smtClean="0">
                <a:solidFill>
                  <a:schemeClr val="tx1"/>
                </a:solidFill>
              </a:rPr>
              <a:t> = 0 </a:t>
            </a:r>
            <a:r>
              <a:rPr lang="en-US" sz="2400" dirty="0">
                <a:solidFill>
                  <a:schemeClr val="tx1"/>
                </a:solidFill>
              </a:rPr>
              <a:t>&amp; </a:t>
            </a:r>
            <a:r>
              <a:rPr lang="en-US" sz="2400" dirty="0" smtClean="0">
                <a:solidFill>
                  <a:schemeClr val="tx1"/>
                </a:solidFill>
              </a:rPr>
              <a:t>Cancer </a:t>
            </a:r>
            <a:r>
              <a:rPr lang="en-US" sz="2400" dirty="0">
                <a:solidFill>
                  <a:schemeClr val="tx1"/>
                </a:solidFill>
              </a:rPr>
              <a:t>= True</a:t>
            </a:r>
            <a:r>
              <a:rPr lang="en-US" sz="2400" dirty="0">
                <a:solidFill>
                  <a:srgbClr val="000000"/>
                </a:solidFill>
                <a:sym typeface="Mathematica3"/>
              </a:rPr>
              <a:t>)</a:t>
            </a:r>
            <a:r>
              <a:rPr lang="en-US" sz="2400" dirty="0">
                <a:solidFill>
                  <a:srgbClr val="0000FF"/>
                </a:solidFill>
                <a:sym typeface="Mathematica3"/>
              </a:rPr>
              <a:t>}</a:t>
            </a:r>
            <a:endParaRPr lang="en-US" sz="2400" b="1" dirty="0">
              <a:solidFill>
                <a:srgbClr val="0000FF"/>
              </a:solidFill>
              <a:sym typeface="Mathematica3"/>
            </a:endParaRPr>
          </a:p>
          <a:p>
            <a:pPr>
              <a:defRPr/>
            </a:pPr>
            <a:endParaRPr lang="en-US" sz="500" b="1" dirty="0" smtClean="0">
              <a:solidFill>
                <a:srgbClr val="0000FF"/>
              </a:solidFill>
              <a:sym typeface="Mathematica3"/>
            </a:endParaRPr>
          </a:p>
          <a:p>
            <a:pPr>
              <a:defRPr/>
            </a:pPr>
            <a:endParaRPr lang="en-US" sz="900" b="1" dirty="0" smtClean="0">
              <a:solidFill>
                <a:srgbClr val="000000"/>
              </a:solidFill>
              <a:sym typeface="Mathematica3"/>
            </a:endParaRPr>
          </a:p>
          <a:p>
            <a:pPr>
              <a:defRPr/>
            </a:pPr>
            <a:r>
              <a:rPr lang="en-US" sz="2000" b="1" dirty="0" smtClean="0">
                <a:solidFill>
                  <a:srgbClr val="000000"/>
                </a:solidFill>
                <a:sym typeface="Mathematica3"/>
              </a:rPr>
              <a:t>These properties were </a:t>
            </a:r>
            <a:r>
              <a:rPr lang="en-US" sz="2000" b="1" dirty="0" smtClean="0">
                <a:solidFill>
                  <a:srgbClr val="0000FF"/>
                </a:solidFill>
                <a:sym typeface="Mathematica3"/>
              </a:rPr>
              <a:t>verified by synchronous SMV</a:t>
            </a:r>
            <a:r>
              <a:rPr lang="en-US" sz="2000" b="1" dirty="0" smtClean="0">
                <a:solidFill>
                  <a:srgbClr val="000000"/>
                </a:solidFill>
                <a:sym typeface="Mathematica3"/>
              </a:rPr>
              <a:t>, but falsified by asynchronous SMV.</a:t>
            </a:r>
          </a:p>
          <a:p>
            <a:pPr>
              <a:defRPr/>
            </a:pPr>
            <a:endParaRPr lang="en-US" sz="1200" b="1" dirty="0" smtClean="0">
              <a:solidFill>
                <a:srgbClr val="000000"/>
              </a:solidFill>
              <a:sym typeface="Mathematica3"/>
            </a:endParaRPr>
          </a:p>
          <a:p>
            <a:pPr>
              <a:defRPr/>
            </a:pPr>
            <a:r>
              <a:rPr lang="en-US" sz="2000" b="1" dirty="0" smtClean="0">
                <a:solidFill>
                  <a:srgbClr val="000000"/>
                </a:solidFill>
                <a:sym typeface="Mathematica3"/>
              </a:rPr>
              <a:t>However,</a:t>
            </a:r>
          </a:p>
          <a:p>
            <a:pPr>
              <a:defRPr/>
            </a:pPr>
            <a:endParaRPr lang="en-US" sz="600" b="1" dirty="0" smtClean="0">
              <a:solidFill>
                <a:srgbClr val="000000"/>
              </a:solidFill>
              <a:sym typeface="Mathematica3"/>
            </a:endParaRPr>
          </a:p>
          <a:p>
            <a:pPr>
              <a:defRPr/>
            </a:pPr>
            <a:r>
              <a:rPr lang="en-US" sz="2400" b="1" dirty="0" smtClean="0">
                <a:solidFill>
                  <a:srgbClr val="0000FF"/>
                </a:solidFill>
                <a:sym typeface="Mathematica3"/>
              </a:rPr>
              <a:t>	AG</a:t>
            </a:r>
            <a:r>
              <a:rPr lang="en-US" sz="2400" dirty="0">
                <a:solidFill>
                  <a:srgbClr val="0000FF"/>
                </a:solidFill>
                <a:sym typeface="Mathematica3"/>
              </a:rPr>
              <a:t>{</a:t>
            </a:r>
            <a:r>
              <a:rPr lang="en-US" sz="2400" b="1" dirty="0">
                <a:solidFill>
                  <a:schemeClr val="tx1"/>
                </a:solidFill>
                <a:sym typeface="Mathematica3"/>
              </a:rPr>
              <a:t> TRAF2 </a:t>
            </a:r>
            <a:r>
              <a:rPr lang="en-US" sz="2400" dirty="0">
                <a:solidFill>
                  <a:schemeClr val="tx1"/>
                </a:solidFill>
                <a:sym typeface="Mathematica3"/>
              </a:rPr>
              <a:t>= 2</a:t>
            </a:r>
            <a:r>
              <a:rPr lang="en-US" sz="2400" dirty="0">
                <a:solidFill>
                  <a:srgbClr val="0000FF"/>
                </a:solidFill>
                <a:sym typeface="Mathematica3"/>
              </a:rPr>
              <a:t> </a:t>
            </a:r>
            <a:r>
              <a:rPr lang="en-US" sz="2400" dirty="0">
                <a:solidFill>
                  <a:srgbClr val="0000FF"/>
                </a:solidFill>
                <a:sym typeface="Wingdings" pitchFamily="2" charset="2"/>
              </a:rPr>
              <a:t> </a:t>
            </a:r>
            <a:r>
              <a:rPr lang="en-US" sz="2400" b="1" dirty="0" smtClean="0">
                <a:solidFill>
                  <a:srgbClr val="FF0000"/>
                </a:solidFill>
                <a:sym typeface="Mathematica3"/>
              </a:rPr>
              <a:t>EF</a:t>
            </a:r>
            <a:r>
              <a:rPr lang="en-US" sz="2400" dirty="0">
                <a:solidFill>
                  <a:srgbClr val="0000FF"/>
                </a:solidFill>
                <a:sym typeface="Mathematica3"/>
              </a:rPr>
              <a:t>(</a:t>
            </a:r>
            <a:r>
              <a:rPr lang="en-US" sz="2400" dirty="0">
                <a:solidFill>
                  <a:schemeClr val="tx1"/>
                </a:solidFill>
              </a:rPr>
              <a:t>Aβ ≥ 1 &amp; Alzheimer = True</a:t>
            </a:r>
            <a:r>
              <a:rPr lang="en-US" sz="2400" dirty="0">
                <a:solidFill>
                  <a:srgbClr val="000000"/>
                </a:solidFill>
                <a:sym typeface="Mathematica3"/>
              </a:rPr>
              <a:t>)</a:t>
            </a:r>
            <a:r>
              <a:rPr lang="en-US" sz="2400" dirty="0">
                <a:solidFill>
                  <a:srgbClr val="0000FF"/>
                </a:solidFill>
                <a:sym typeface="Mathematica3"/>
              </a:rPr>
              <a:t>}</a:t>
            </a:r>
            <a:r>
              <a:rPr lang="en-US" sz="2400" b="1" dirty="0">
                <a:solidFill>
                  <a:srgbClr val="0000FF"/>
                </a:solidFill>
                <a:sym typeface="Mathematica3"/>
              </a:rPr>
              <a:t> </a:t>
            </a:r>
          </a:p>
          <a:p>
            <a:pPr>
              <a:defRPr/>
            </a:pPr>
            <a:endParaRPr lang="en-US" sz="700" b="1" dirty="0">
              <a:solidFill>
                <a:srgbClr val="0000FF"/>
              </a:solidFill>
              <a:sym typeface="Mathematica3"/>
            </a:endParaRPr>
          </a:p>
          <a:p>
            <a:pPr>
              <a:defRPr/>
            </a:pPr>
            <a:r>
              <a:rPr lang="en-US" sz="2800" b="1" dirty="0">
                <a:solidFill>
                  <a:srgbClr val="0000FF"/>
                </a:solidFill>
                <a:sym typeface="Mathematica3"/>
              </a:rPr>
              <a:t>	</a:t>
            </a:r>
            <a:r>
              <a:rPr lang="en-US" sz="2400" b="1" dirty="0">
                <a:solidFill>
                  <a:srgbClr val="0000FF"/>
                </a:solidFill>
                <a:sym typeface="Mathematica3"/>
              </a:rPr>
              <a:t>AG</a:t>
            </a:r>
            <a:r>
              <a:rPr lang="en-US" sz="2400" dirty="0">
                <a:solidFill>
                  <a:srgbClr val="0000FF"/>
                </a:solidFill>
                <a:sym typeface="Mathematica3"/>
              </a:rPr>
              <a:t>{</a:t>
            </a:r>
            <a:r>
              <a:rPr lang="en-US" sz="2400" b="1" dirty="0">
                <a:solidFill>
                  <a:schemeClr val="tx1"/>
                </a:solidFill>
                <a:sym typeface="Mathematica3"/>
              </a:rPr>
              <a:t> </a:t>
            </a:r>
            <a:r>
              <a:rPr lang="en-US" sz="2400" b="1" dirty="0" err="1">
                <a:solidFill>
                  <a:schemeClr val="tx1"/>
                </a:solidFill>
                <a:sym typeface="Mathematica3"/>
              </a:rPr>
              <a:t>NFkB</a:t>
            </a:r>
            <a:r>
              <a:rPr lang="en-US" sz="2400" b="1" dirty="0">
                <a:solidFill>
                  <a:schemeClr val="tx1"/>
                </a:solidFill>
                <a:sym typeface="Mathematica3"/>
              </a:rPr>
              <a:t> </a:t>
            </a:r>
            <a:r>
              <a:rPr lang="en-US" sz="2400" dirty="0">
                <a:solidFill>
                  <a:schemeClr val="tx1"/>
                </a:solidFill>
                <a:sym typeface="Mathematica3"/>
              </a:rPr>
              <a:t>= 2</a:t>
            </a:r>
            <a:r>
              <a:rPr lang="en-US" sz="2400" dirty="0">
                <a:solidFill>
                  <a:srgbClr val="0000FF"/>
                </a:solidFill>
                <a:sym typeface="Mathematica3"/>
              </a:rPr>
              <a:t> </a:t>
            </a:r>
            <a:r>
              <a:rPr lang="en-US" sz="2400" dirty="0">
                <a:solidFill>
                  <a:srgbClr val="0000FF"/>
                </a:solidFill>
                <a:sym typeface="Wingdings" pitchFamily="2" charset="2"/>
              </a:rPr>
              <a:t> </a:t>
            </a:r>
            <a:r>
              <a:rPr lang="en-US" sz="2400" b="1" dirty="0" smtClean="0">
                <a:solidFill>
                  <a:srgbClr val="FF0000"/>
                </a:solidFill>
                <a:sym typeface="Mathematica3"/>
              </a:rPr>
              <a:t>EF</a:t>
            </a:r>
            <a:r>
              <a:rPr lang="en-US" sz="2400" dirty="0">
                <a:solidFill>
                  <a:srgbClr val="0000FF"/>
                </a:solidFill>
                <a:sym typeface="Mathematica3"/>
              </a:rPr>
              <a:t>(</a:t>
            </a:r>
            <a:r>
              <a:rPr lang="en-US" sz="2400" dirty="0">
                <a:solidFill>
                  <a:schemeClr val="tx1"/>
                </a:solidFill>
              </a:rPr>
              <a:t>Aβ ≥ 1 &amp; Alzheimer = True</a:t>
            </a:r>
            <a:r>
              <a:rPr lang="en-US" sz="2400" dirty="0">
                <a:solidFill>
                  <a:srgbClr val="000000"/>
                </a:solidFill>
                <a:sym typeface="Mathematica3"/>
              </a:rPr>
              <a:t>)</a:t>
            </a:r>
            <a:r>
              <a:rPr lang="en-US" sz="2400" dirty="0">
                <a:solidFill>
                  <a:srgbClr val="0000FF"/>
                </a:solidFill>
                <a:sym typeface="Mathematica3"/>
              </a:rPr>
              <a:t>}</a:t>
            </a:r>
          </a:p>
          <a:p>
            <a:pPr>
              <a:defRPr/>
            </a:pPr>
            <a:endParaRPr lang="en-US" sz="700" b="1" dirty="0">
              <a:solidFill>
                <a:srgbClr val="0000FF"/>
              </a:solidFill>
              <a:sym typeface="Mathematica3"/>
            </a:endParaRPr>
          </a:p>
          <a:p>
            <a:pPr>
              <a:defRPr/>
            </a:pPr>
            <a:r>
              <a:rPr lang="en-US" sz="2800" b="1" dirty="0">
                <a:solidFill>
                  <a:srgbClr val="0000FF"/>
                </a:solidFill>
                <a:sym typeface="Mathematica3"/>
              </a:rPr>
              <a:t>	</a:t>
            </a:r>
            <a:r>
              <a:rPr lang="en-US" sz="2400" b="1" dirty="0">
                <a:solidFill>
                  <a:srgbClr val="0000FF"/>
                </a:solidFill>
                <a:sym typeface="Mathematica3"/>
              </a:rPr>
              <a:t>AG</a:t>
            </a:r>
            <a:r>
              <a:rPr lang="en-US" sz="2400" dirty="0">
                <a:solidFill>
                  <a:srgbClr val="0000FF"/>
                </a:solidFill>
                <a:sym typeface="Mathematica3"/>
              </a:rPr>
              <a:t>{</a:t>
            </a:r>
            <a:r>
              <a:rPr lang="en-US" sz="2400" b="1" dirty="0">
                <a:solidFill>
                  <a:schemeClr val="tx1"/>
                </a:solidFill>
                <a:sym typeface="Mathematica3"/>
              </a:rPr>
              <a:t> ASK1 </a:t>
            </a:r>
            <a:r>
              <a:rPr lang="en-US" sz="2400" dirty="0">
                <a:solidFill>
                  <a:schemeClr val="tx1"/>
                </a:solidFill>
                <a:sym typeface="Mathematica3"/>
              </a:rPr>
              <a:t>= 2</a:t>
            </a:r>
            <a:r>
              <a:rPr lang="en-US" sz="2400" dirty="0">
                <a:solidFill>
                  <a:srgbClr val="0000FF"/>
                </a:solidFill>
                <a:sym typeface="Mathematica3"/>
              </a:rPr>
              <a:t> </a:t>
            </a:r>
            <a:r>
              <a:rPr lang="en-US" sz="2400" dirty="0">
                <a:solidFill>
                  <a:srgbClr val="0000FF"/>
                </a:solidFill>
                <a:sym typeface="Wingdings" pitchFamily="2" charset="2"/>
              </a:rPr>
              <a:t> </a:t>
            </a:r>
            <a:r>
              <a:rPr lang="en-US" sz="2400" b="1" dirty="0" smtClean="0">
                <a:solidFill>
                  <a:srgbClr val="FF0000"/>
                </a:solidFill>
                <a:sym typeface="Mathematica3"/>
              </a:rPr>
              <a:t>EF</a:t>
            </a:r>
            <a:r>
              <a:rPr lang="en-US" sz="2400" dirty="0">
                <a:solidFill>
                  <a:srgbClr val="0000FF"/>
                </a:solidFill>
                <a:sym typeface="Mathematica3"/>
              </a:rPr>
              <a:t>(</a:t>
            </a:r>
            <a:r>
              <a:rPr lang="en-US" sz="2400" dirty="0">
                <a:solidFill>
                  <a:schemeClr val="tx1"/>
                </a:solidFill>
              </a:rPr>
              <a:t>Aβ ≥ 1 &amp; Alzheimer = True</a:t>
            </a:r>
            <a:r>
              <a:rPr lang="en-US" sz="2400" dirty="0">
                <a:solidFill>
                  <a:srgbClr val="000000"/>
                </a:solidFill>
                <a:sym typeface="Mathematica3"/>
              </a:rPr>
              <a:t>)</a:t>
            </a:r>
            <a:r>
              <a:rPr lang="en-US" sz="2400" dirty="0" smtClean="0">
                <a:solidFill>
                  <a:srgbClr val="0000FF"/>
                </a:solidFill>
                <a:sym typeface="Mathematica3"/>
              </a:rPr>
              <a:t>}</a:t>
            </a:r>
            <a:endParaRPr lang="en-US" sz="2400" b="1" dirty="0">
              <a:solidFill>
                <a:srgbClr val="0000FF"/>
              </a:solidFill>
              <a:sym typeface="Mathematica3"/>
            </a:endParaRPr>
          </a:p>
          <a:p>
            <a:pPr>
              <a:defRPr/>
            </a:pPr>
            <a:endParaRPr lang="en-US" sz="900" b="1" dirty="0">
              <a:solidFill>
                <a:srgbClr val="0000FF"/>
              </a:solidFill>
              <a:sym typeface="Wingdings" pitchFamily="2" charset="2"/>
            </a:endParaRPr>
          </a:p>
          <a:p>
            <a:r>
              <a:rPr lang="en-US" sz="2000" b="1" dirty="0" smtClean="0">
                <a:solidFill>
                  <a:srgbClr val="000000"/>
                </a:solidFill>
                <a:sym typeface="Mathematica3"/>
              </a:rPr>
              <a:t>    Verified </a:t>
            </a:r>
            <a:r>
              <a:rPr lang="en-US" sz="2000" b="1" dirty="0">
                <a:solidFill>
                  <a:srgbClr val="000000"/>
                </a:solidFill>
                <a:sym typeface="Mathematica3"/>
              </a:rPr>
              <a:t>by </a:t>
            </a:r>
            <a:r>
              <a:rPr lang="en-US" sz="2000" b="1" dirty="0" smtClean="0">
                <a:solidFill>
                  <a:srgbClr val="0000FF"/>
                </a:solidFill>
                <a:sym typeface="Mathematica3"/>
              </a:rPr>
              <a:t>asynchronous</a:t>
            </a:r>
            <a:r>
              <a:rPr lang="en-US" sz="2000" b="1" dirty="0" smtClean="0">
                <a:solidFill>
                  <a:srgbClr val="000000"/>
                </a:solidFill>
                <a:sym typeface="Mathematica3"/>
              </a:rPr>
              <a:t> </a:t>
            </a:r>
            <a:r>
              <a:rPr lang="en-US" sz="2000" b="1" dirty="0" smtClean="0">
                <a:solidFill>
                  <a:srgbClr val="000000"/>
                </a:solidFill>
                <a:sym typeface="Mathematica3"/>
              </a:rPr>
              <a:t>SMV also!</a:t>
            </a:r>
            <a:endParaRPr lang="en-US" sz="2000" b="1" dirty="0" smtClean="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txBox="1">
            <a:spLocks/>
          </p:cNvSpPr>
          <p:nvPr/>
        </p:nvSpPr>
        <p:spPr bwMode="auto">
          <a:xfrm>
            <a:off x="381000" y="56864"/>
            <a:ext cx="8382000" cy="685800"/>
          </a:xfrm>
          <a:prstGeom prst="rect">
            <a:avLst/>
          </a:prstGeom>
          <a:noFill/>
          <a:ln w="9525">
            <a:noFill/>
            <a:miter lim="800000"/>
            <a:headEnd/>
            <a:tailEnd/>
          </a:ln>
          <a:effectLst/>
        </p:spPr>
        <p:txBody>
          <a:bodyPr anchor="ctr"/>
          <a:lstStyle/>
          <a:p>
            <a:pPr algn="ctr">
              <a:defRPr/>
            </a:pPr>
            <a:r>
              <a:rPr lang="en-US" altLang="zh-CN" sz="3600" b="1" dirty="0" smtClean="0">
                <a:solidFill>
                  <a:srgbClr val="FF0000"/>
                </a:solidFill>
                <a:effectLst>
                  <a:outerShdw blurRad="38100" dist="38100" dir="2700000" algn="tl">
                    <a:srgbClr val="000000"/>
                  </a:outerShdw>
                </a:effectLst>
                <a:latin typeface="+mj-lt"/>
                <a:ea typeface="宋体" pitchFamily="2" charset="-122"/>
                <a:cs typeface="+mj-cs"/>
              </a:rPr>
              <a:t>Formal Analysis (III)</a:t>
            </a:r>
            <a:endParaRPr lang="en-US" altLang="zh-CN" sz="3600" b="1" dirty="0">
              <a:solidFill>
                <a:srgbClr val="FF0000"/>
              </a:solidFill>
              <a:effectLst>
                <a:outerShdw blurRad="38100" dist="38100" dir="2700000" algn="tl">
                  <a:srgbClr val="000000"/>
                </a:outerShdw>
              </a:effectLst>
              <a:latin typeface="+mj-lt"/>
              <a:ea typeface="宋体" pitchFamily="2" charset="-122"/>
              <a:cs typeface="+mj-cs"/>
            </a:endParaRPr>
          </a:p>
        </p:txBody>
      </p:sp>
      <p:sp>
        <p:nvSpPr>
          <p:cNvPr id="6" name="Rectangle 5"/>
          <p:cNvSpPr/>
          <p:nvPr/>
        </p:nvSpPr>
        <p:spPr>
          <a:xfrm>
            <a:off x="381000" y="838200"/>
            <a:ext cx="8534400" cy="5847755"/>
          </a:xfrm>
          <a:prstGeom prst="rect">
            <a:avLst/>
          </a:prstGeom>
        </p:spPr>
        <p:txBody>
          <a:bodyPr wrap="square">
            <a:spAutoFit/>
          </a:bodyPr>
          <a:lstStyle/>
          <a:p>
            <a:pPr>
              <a:defRPr/>
            </a:pPr>
            <a:r>
              <a:rPr lang="da-DK" sz="2000" b="1" dirty="0" smtClean="0">
                <a:solidFill>
                  <a:srgbClr val="0000FF"/>
                </a:solidFill>
                <a:sym typeface="Mathematica3"/>
              </a:rPr>
              <a:t>3) </a:t>
            </a:r>
            <a:r>
              <a:rPr lang="en-US" sz="2000" b="1" dirty="0" smtClean="0">
                <a:solidFill>
                  <a:schemeClr val="tx1"/>
                </a:solidFill>
              </a:rPr>
              <a:t>Dynamic Behaviors</a:t>
            </a:r>
          </a:p>
          <a:p>
            <a:pPr marL="457200" indent="-457200">
              <a:buAutoNum type="arabicParenR" startAt="5"/>
              <a:defRPr/>
            </a:pPr>
            <a:endParaRPr lang="en-US" sz="800" dirty="0" smtClean="0">
              <a:solidFill>
                <a:schemeClr val="tx1"/>
              </a:solidFill>
              <a:sym typeface="Mathematica3"/>
            </a:endParaRPr>
          </a:p>
          <a:p>
            <a:pPr marL="457200" indent="-457200">
              <a:defRPr/>
            </a:pPr>
            <a:r>
              <a:rPr lang="en-US" sz="2400" i="1" dirty="0" smtClean="0">
                <a:solidFill>
                  <a:schemeClr val="tx1"/>
                </a:solidFill>
                <a:latin typeface="Times New Roman" pitchFamily="18" charset="0"/>
                <a:cs typeface="Times New Roman" pitchFamily="18" charset="0"/>
                <a:sym typeface="Mathematica3"/>
              </a:rPr>
              <a:t>     NFkB-A20 negative feedback loop, leading to the oscillation of </a:t>
            </a:r>
            <a:r>
              <a:rPr lang="en-US" sz="2400" i="1" dirty="0" err="1" smtClean="0">
                <a:solidFill>
                  <a:schemeClr val="tx1"/>
                </a:solidFill>
                <a:latin typeface="Times New Roman" pitchFamily="18" charset="0"/>
                <a:cs typeface="Times New Roman" pitchFamily="18" charset="0"/>
                <a:sym typeface="Mathematica3"/>
              </a:rPr>
              <a:t>NFkB</a:t>
            </a:r>
            <a:r>
              <a:rPr lang="en-US" sz="2400" i="1" dirty="0" smtClean="0">
                <a:solidFill>
                  <a:schemeClr val="tx1"/>
                </a:solidFill>
                <a:latin typeface="Times New Roman" pitchFamily="18" charset="0"/>
                <a:cs typeface="Times New Roman" pitchFamily="18" charset="0"/>
                <a:sym typeface="Mathematica3"/>
              </a:rPr>
              <a:t> in the nucleus</a:t>
            </a:r>
          </a:p>
          <a:p>
            <a:pPr marL="457200" indent="-457200">
              <a:defRPr/>
            </a:pPr>
            <a:endParaRPr lang="en-US" sz="1200" i="1" dirty="0" smtClean="0">
              <a:solidFill>
                <a:schemeClr val="tx1"/>
              </a:solidFill>
              <a:latin typeface="Times New Roman" pitchFamily="18" charset="0"/>
              <a:cs typeface="Times New Roman" pitchFamily="18" charset="0"/>
              <a:sym typeface="Mathematica3"/>
            </a:endParaRPr>
          </a:p>
          <a:p>
            <a:pPr marL="457200" indent="-457200">
              <a:defRPr/>
            </a:pPr>
            <a:r>
              <a:rPr lang="da-DK" b="1" dirty="0" smtClean="0">
                <a:solidFill>
                  <a:srgbClr val="0000FF"/>
                </a:solidFill>
                <a:sym typeface="Mathematica3"/>
              </a:rPr>
              <a:t>	</a:t>
            </a:r>
            <a:r>
              <a:rPr lang="da-DK" sz="2000" b="1" dirty="0" smtClean="0">
                <a:solidFill>
                  <a:srgbClr val="0000FF"/>
                </a:solidFill>
                <a:latin typeface="+mn-lt"/>
                <a:sym typeface="Mathematica3"/>
              </a:rPr>
              <a:t>AG</a:t>
            </a:r>
            <a:r>
              <a:rPr lang="da-DK" sz="2000" dirty="0" smtClean="0">
                <a:solidFill>
                  <a:srgbClr val="0000FF"/>
                </a:solidFill>
                <a:latin typeface="+mn-lt"/>
                <a:sym typeface="Mathematica3"/>
              </a:rPr>
              <a:t> </a:t>
            </a:r>
            <a:r>
              <a:rPr lang="da-DK" sz="2000" dirty="0">
                <a:solidFill>
                  <a:srgbClr val="0000FF"/>
                </a:solidFill>
                <a:latin typeface="+mn-lt"/>
                <a:sym typeface="Mathematica3"/>
              </a:rPr>
              <a:t>{</a:t>
            </a:r>
            <a:r>
              <a:rPr lang="da-DK" sz="2000" dirty="0">
                <a:solidFill>
                  <a:schemeClr val="tx1"/>
                </a:solidFill>
                <a:latin typeface="+mn-lt"/>
                <a:sym typeface="Mathematica3"/>
              </a:rPr>
              <a:t> </a:t>
            </a:r>
            <a:r>
              <a:rPr lang="da-DK" sz="2000" dirty="0" smtClean="0">
                <a:solidFill>
                  <a:schemeClr val="tx1"/>
                </a:solidFill>
                <a:latin typeface="+mn-lt"/>
                <a:sym typeface="Mathematica3"/>
              </a:rPr>
              <a:t>(</a:t>
            </a:r>
            <a:r>
              <a:rPr lang="da-DK" sz="2000" dirty="0" err="1" smtClean="0">
                <a:solidFill>
                  <a:schemeClr val="tx1"/>
                </a:solidFill>
                <a:latin typeface="+mn-lt"/>
                <a:sym typeface="Mathematica3"/>
              </a:rPr>
              <a:t>NFkB</a:t>
            </a:r>
            <a:r>
              <a:rPr lang="en-US" sz="2000" dirty="0">
                <a:solidFill>
                  <a:schemeClr val="tx1"/>
                </a:solidFill>
                <a:latin typeface="+mn-lt"/>
              </a:rPr>
              <a:t>≥ 1</a:t>
            </a:r>
            <a:r>
              <a:rPr lang="da-DK" sz="2000" dirty="0" smtClean="0">
                <a:solidFill>
                  <a:schemeClr val="tx1"/>
                </a:solidFill>
                <a:latin typeface="+mn-lt"/>
                <a:sym typeface="Mathematica3"/>
              </a:rPr>
              <a:t> </a:t>
            </a:r>
            <a:r>
              <a:rPr lang="da-DK" sz="2000" dirty="0">
                <a:solidFill>
                  <a:schemeClr val="tx1"/>
                </a:solidFill>
                <a:latin typeface="+mn-lt"/>
                <a:sym typeface="Wingdings" pitchFamily="2" charset="2"/>
              </a:rPr>
              <a:t></a:t>
            </a:r>
            <a:r>
              <a:rPr lang="da-DK" sz="2000" dirty="0">
                <a:solidFill>
                  <a:schemeClr val="tx1"/>
                </a:solidFill>
                <a:latin typeface="+mn-lt"/>
                <a:sym typeface="Mathematica3"/>
              </a:rPr>
              <a:t> </a:t>
            </a:r>
            <a:r>
              <a:rPr lang="da-DK" sz="2000" b="1" dirty="0">
                <a:solidFill>
                  <a:srgbClr val="0000FF"/>
                </a:solidFill>
                <a:latin typeface="+mn-lt"/>
                <a:sym typeface="Mathematica3"/>
              </a:rPr>
              <a:t>AF</a:t>
            </a:r>
            <a:r>
              <a:rPr lang="da-DK" sz="2000" dirty="0" smtClean="0">
                <a:solidFill>
                  <a:schemeClr val="tx1"/>
                </a:solidFill>
                <a:latin typeface="+mn-lt"/>
                <a:sym typeface="Mathematica3"/>
              </a:rPr>
              <a:t>(</a:t>
            </a:r>
            <a:r>
              <a:rPr lang="da-DK" sz="2000" dirty="0" err="1" smtClean="0">
                <a:solidFill>
                  <a:schemeClr val="tx1"/>
                </a:solidFill>
                <a:latin typeface="+mn-lt"/>
                <a:sym typeface="Mathematica3"/>
              </a:rPr>
              <a:t>NFkB</a:t>
            </a:r>
            <a:r>
              <a:rPr lang="da-DK" sz="2000" dirty="0" smtClean="0">
                <a:solidFill>
                  <a:schemeClr val="tx1"/>
                </a:solidFill>
                <a:latin typeface="+mn-lt"/>
                <a:sym typeface="Mathematica3"/>
              </a:rPr>
              <a:t>=0)</a:t>
            </a:r>
            <a:r>
              <a:rPr lang="da-DK" sz="2000" dirty="0">
                <a:solidFill>
                  <a:schemeClr val="tx1"/>
                </a:solidFill>
                <a:latin typeface="+mn-lt"/>
                <a:sym typeface="Mathematica3"/>
              </a:rPr>
              <a:t>) &amp; (</a:t>
            </a:r>
            <a:r>
              <a:rPr lang="da-DK" sz="2000" dirty="0" err="1">
                <a:solidFill>
                  <a:schemeClr val="tx1"/>
                </a:solidFill>
                <a:latin typeface="+mn-lt"/>
                <a:sym typeface="Mathematica3"/>
              </a:rPr>
              <a:t>NFkB</a:t>
            </a:r>
            <a:r>
              <a:rPr lang="da-DK" sz="2000" dirty="0">
                <a:solidFill>
                  <a:schemeClr val="tx1"/>
                </a:solidFill>
                <a:latin typeface="+mn-lt"/>
                <a:sym typeface="Mathematica3"/>
              </a:rPr>
              <a:t>=0 </a:t>
            </a:r>
            <a:r>
              <a:rPr lang="da-DK" sz="2000" dirty="0">
                <a:solidFill>
                  <a:schemeClr val="tx1"/>
                </a:solidFill>
                <a:latin typeface="+mn-lt"/>
                <a:sym typeface="Wingdings" pitchFamily="2" charset="2"/>
              </a:rPr>
              <a:t></a:t>
            </a:r>
            <a:r>
              <a:rPr lang="da-DK" sz="2000" dirty="0">
                <a:solidFill>
                  <a:schemeClr val="tx1"/>
                </a:solidFill>
                <a:latin typeface="+mn-lt"/>
                <a:sym typeface="Mathematica3"/>
              </a:rPr>
              <a:t> </a:t>
            </a:r>
            <a:r>
              <a:rPr lang="da-DK" sz="2000" b="1" dirty="0">
                <a:solidFill>
                  <a:srgbClr val="0000FF"/>
                </a:solidFill>
                <a:latin typeface="+mn-lt"/>
                <a:sym typeface="Mathematica3"/>
              </a:rPr>
              <a:t>AF</a:t>
            </a:r>
            <a:r>
              <a:rPr lang="da-DK" sz="2000" dirty="0">
                <a:solidFill>
                  <a:schemeClr val="tx1"/>
                </a:solidFill>
                <a:latin typeface="+mn-lt"/>
                <a:sym typeface="Mathematica3"/>
              </a:rPr>
              <a:t>(</a:t>
            </a:r>
            <a:r>
              <a:rPr lang="da-DK" sz="2000" dirty="0" err="1">
                <a:solidFill>
                  <a:schemeClr val="tx1"/>
                </a:solidFill>
                <a:latin typeface="+mn-lt"/>
                <a:sym typeface="Mathematica3"/>
              </a:rPr>
              <a:t>NFkB</a:t>
            </a:r>
            <a:r>
              <a:rPr lang="en-US" sz="2000" dirty="0">
                <a:solidFill>
                  <a:schemeClr val="tx1"/>
                </a:solidFill>
                <a:latin typeface="+mn-lt"/>
              </a:rPr>
              <a:t>≥ </a:t>
            </a:r>
            <a:r>
              <a:rPr lang="en-US" sz="2000" dirty="0" smtClean="0">
                <a:solidFill>
                  <a:schemeClr val="tx1"/>
                </a:solidFill>
                <a:latin typeface="+mn-lt"/>
              </a:rPr>
              <a:t>1</a:t>
            </a:r>
            <a:r>
              <a:rPr lang="da-DK" sz="2000" dirty="0" smtClean="0">
                <a:solidFill>
                  <a:schemeClr val="tx1"/>
                </a:solidFill>
                <a:latin typeface="+mn-lt"/>
                <a:sym typeface="Mathematica3"/>
              </a:rPr>
              <a:t>)</a:t>
            </a:r>
            <a:r>
              <a:rPr lang="da-DK" sz="2000" dirty="0">
                <a:solidFill>
                  <a:schemeClr val="tx1"/>
                </a:solidFill>
                <a:latin typeface="+mn-lt"/>
                <a:sym typeface="Mathematica3"/>
              </a:rPr>
              <a:t>) </a:t>
            </a:r>
            <a:r>
              <a:rPr lang="da-DK" sz="2000" dirty="0" smtClean="0">
                <a:solidFill>
                  <a:srgbClr val="0000FF"/>
                </a:solidFill>
                <a:latin typeface="+mn-lt"/>
                <a:sym typeface="Mathematica3"/>
              </a:rPr>
              <a:t>}</a:t>
            </a:r>
            <a:endParaRPr lang="en-US" sz="2000" i="1" dirty="0">
              <a:solidFill>
                <a:schemeClr val="tx1"/>
              </a:solidFill>
              <a:latin typeface="+mn-lt"/>
              <a:sym typeface="Mathematica3"/>
            </a:endParaRPr>
          </a:p>
          <a:p>
            <a:pPr marL="457200" indent="-457200">
              <a:defRPr/>
            </a:pPr>
            <a:endParaRPr lang="en-US" sz="2000" i="1" dirty="0" smtClean="0">
              <a:solidFill>
                <a:schemeClr val="tx1"/>
              </a:solidFill>
              <a:latin typeface="+mn-lt"/>
              <a:cs typeface="Times New Roman" pitchFamily="18" charset="0"/>
              <a:sym typeface="Mathematica3"/>
            </a:endParaRPr>
          </a:p>
          <a:p>
            <a:pPr marL="457200" indent="-457200">
              <a:defRPr/>
            </a:pPr>
            <a:r>
              <a:rPr lang="en-US" sz="2000" b="1" dirty="0" smtClean="0">
                <a:solidFill>
                  <a:schemeClr val="tx1"/>
                </a:solidFill>
                <a:latin typeface="+mn-lt"/>
                <a:sym typeface="Mathematica3"/>
              </a:rPr>
              <a:t>	</a:t>
            </a:r>
            <a:r>
              <a:rPr lang="da-DK" sz="2000" b="1" dirty="0">
                <a:solidFill>
                  <a:srgbClr val="0000FF"/>
                </a:solidFill>
                <a:latin typeface="+mn-lt"/>
                <a:sym typeface="Mathematica3"/>
              </a:rPr>
              <a:t>AG</a:t>
            </a:r>
            <a:r>
              <a:rPr lang="da-DK" sz="2000" dirty="0">
                <a:solidFill>
                  <a:srgbClr val="0000FF"/>
                </a:solidFill>
                <a:latin typeface="+mn-lt"/>
                <a:sym typeface="Mathematica3"/>
              </a:rPr>
              <a:t> {</a:t>
            </a:r>
            <a:r>
              <a:rPr lang="da-DK" sz="2000" dirty="0">
                <a:solidFill>
                  <a:schemeClr val="tx1"/>
                </a:solidFill>
                <a:latin typeface="+mn-lt"/>
                <a:sym typeface="Mathematica3"/>
              </a:rPr>
              <a:t> (</a:t>
            </a:r>
            <a:r>
              <a:rPr lang="da-DK" sz="2000" dirty="0" err="1">
                <a:solidFill>
                  <a:schemeClr val="tx1"/>
                </a:solidFill>
                <a:latin typeface="+mn-lt"/>
                <a:sym typeface="Mathematica3"/>
              </a:rPr>
              <a:t>NFkB</a:t>
            </a:r>
            <a:r>
              <a:rPr lang="en-US" sz="2000" dirty="0">
                <a:solidFill>
                  <a:schemeClr val="tx1"/>
                </a:solidFill>
                <a:latin typeface="+mn-lt"/>
              </a:rPr>
              <a:t>≥ 1</a:t>
            </a:r>
            <a:r>
              <a:rPr lang="da-DK" sz="2000" dirty="0">
                <a:solidFill>
                  <a:schemeClr val="tx1"/>
                </a:solidFill>
                <a:latin typeface="+mn-lt"/>
                <a:sym typeface="Mathematica3"/>
              </a:rPr>
              <a:t> </a:t>
            </a:r>
            <a:r>
              <a:rPr lang="da-DK" sz="2000" dirty="0">
                <a:solidFill>
                  <a:schemeClr val="tx1"/>
                </a:solidFill>
                <a:latin typeface="+mn-lt"/>
                <a:sym typeface="Wingdings" pitchFamily="2" charset="2"/>
              </a:rPr>
              <a:t></a:t>
            </a:r>
            <a:r>
              <a:rPr lang="da-DK" sz="2000" dirty="0">
                <a:solidFill>
                  <a:schemeClr val="tx1"/>
                </a:solidFill>
                <a:latin typeface="+mn-lt"/>
                <a:sym typeface="Mathematica3"/>
              </a:rPr>
              <a:t> </a:t>
            </a:r>
            <a:r>
              <a:rPr lang="da-DK" sz="2000" b="1" dirty="0">
                <a:solidFill>
                  <a:srgbClr val="0000FF"/>
                </a:solidFill>
                <a:latin typeface="+mn-lt"/>
                <a:sym typeface="Mathematica3"/>
              </a:rPr>
              <a:t>AF</a:t>
            </a:r>
            <a:r>
              <a:rPr lang="da-DK" sz="2000" dirty="0" smtClean="0">
                <a:solidFill>
                  <a:schemeClr val="tx1"/>
                </a:solidFill>
                <a:latin typeface="+mn-lt"/>
                <a:sym typeface="Mathematica3"/>
              </a:rPr>
              <a:t>(A20</a:t>
            </a:r>
            <a:r>
              <a:rPr lang="en-US" sz="2000" dirty="0">
                <a:solidFill>
                  <a:schemeClr val="tx1"/>
                </a:solidFill>
                <a:latin typeface="+mn-lt"/>
              </a:rPr>
              <a:t>≥ 1</a:t>
            </a:r>
            <a:r>
              <a:rPr lang="da-DK" sz="2000" dirty="0">
                <a:solidFill>
                  <a:schemeClr val="tx1"/>
                </a:solidFill>
                <a:latin typeface="+mn-lt"/>
                <a:sym typeface="Mathematica3"/>
              </a:rPr>
              <a:t> </a:t>
            </a:r>
            <a:r>
              <a:rPr lang="da-DK" sz="2000" dirty="0" smtClean="0">
                <a:solidFill>
                  <a:schemeClr val="tx1"/>
                </a:solidFill>
                <a:latin typeface="+mn-lt"/>
                <a:sym typeface="Mathematica3"/>
              </a:rPr>
              <a:t>)</a:t>
            </a:r>
            <a:r>
              <a:rPr lang="da-DK" sz="2000" dirty="0">
                <a:solidFill>
                  <a:schemeClr val="tx1"/>
                </a:solidFill>
                <a:latin typeface="+mn-lt"/>
                <a:sym typeface="Mathematica3"/>
              </a:rPr>
              <a:t>) &amp; </a:t>
            </a:r>
            <a:r>
              <a:rPr lang="da-DK" sz="2000" dirty="0" smtClean="0">
                <a:solidFill>
                  <a:schemeClr val="tx1"/>
                </a:solidFill>
                <a:latin typeface="+mn-lt"/>
                <a:sym typeface="Mathematica3"/>
              </a:rPr>
              <a:t>(A20 </a:t>
            </a:r>
            <a:r>
              <a:rPr lang="en-US" sz="2000" dirty="0" smtClean="0">
                <a:solidFill>
                  <a:schemeClr val="tx1"/>
                </a:solidFill>
                <a:latin typeface="+mn-lt"/>
              </a:rPr>
              <a:t>≥ </a:t>
            </a:r>
            <a:r>
              <a:rPr lang="en-US" sz="2000" dirty="0">
                <a:solidFill>
                  <a:schemeClr val="tx1"/>
                </a:solidFill>
                <a:latin typeface="+mn-lt"/>
              </a:rPr>
              <a:t>1</a:t>
            </a:r>
            <a:r>
              <a:rPr lang="da-DK" sz="2000" dirty="0">
                <a:solidFill>
                  <a:schemeClr val="tx1"/>
                </a:solidFill>
                <a:latin typeface="+mn-lt"/>
                <a:sym typeface="Mathematica3"/>
              </a:rPr>
              <a:t> </a:t>
            </a:r>
            <a:r>
              <a:rPr lang="da-DK" sz="2000" dirty="0" smtClean="0">
                <a:solidFill>
                  <a:schemeClr val="tx1"/>
                </a:solidFill>
                <a:latin typeface="+mn-lt"/>
                <a:sym typeface="Mathematica3"/>
              </a:rPr>
              <a:t> </a:t>
            </a:r>
            <a:r>
              <a:rPr lang="da-DK" sz="2000" dirty="0">
                <a:solidFill>
                  <a:schemeClr val="tx1"/>
                </a:solidFill>
                <a:latin typeface="+mn-lt"/>
                <a:sym typeface="Wingdings" pitchFamily="2" charset="2"/>
              </a:rPr>
              <a:t></a:t>
            </a:r>
            <a:r>
              <a:rPr lang="da-DK" sz="2000" dirty="0">
                <a:solidFill>
                  <a:schemeClr val="tx1"/>
                </a:solidFill>
                <a:latin typeface="+mn-lt"/>
                <a:sym typeface="Mathematica3"/>
              </a:rPr>
              <a:t> </a:t>
            </a:r>
            <a:r>
              <a:rPr lang="da-DK" sz="2000" b="1" dirty="0">
                <a:solidFill>
                  <a:srgbClr val="0000FF"/>
                </a:solidFill>
                <a:latin typeface="+mn-lt"/>
                <a:sym typeface="Mathematica3"/>
              </a:rPr>
              <a:t>AF</a:t>
            </a:r>
            <a:r>
              <a:rPr lang="da-DK" sz="2000" dirty="0">
                <a:solidFill>
                  <a:schemeClr val="tx1"/>
                </a:solidFill>
                <a:latin typeface="+mn-lt"/>
                <a:sym typeface="Mathematica3"/>
              </a:rPr>
              <a:t>(</a:t>
            </a:r>
            <a:r>
              <a:rPr lang="da-DK" sz="2000" dirty="0" err="1" smtClean="0">
                <a:solidFill>
                  <a:schemeClr val="tx1"/>
                </a:solidFill>
                <a:latin typeface="+mn-lt"/>
                <a:sym typeface="Mathematica3"/>
              </a:rPr>
              <a:t>NFkB</a:t>
            </a:r>
            <a:r>
              <a:rPr lang="en-US" sz="2000" dirty="0">
                <a:solidFill>
                  <a:schemeClr val="tx1"/>
                </a:solidFill>
                <a:latin typeface="+mn-lt"/>
                <a:sym typeface="Mathematica3"/>
              </a:rPr>
              <a:t> </a:t>
            </a:r>
            <a:r>
              <a:rPr lang="en-US" sz="2000" dirty="0" smtClean="0">
                <a:solidFill>
                  <a:schemeClr val="tx1"/>
                </a:solidFill>
                <a:latin typeface="+mn-lt"/>
                <a:sym typeface="Mathematica3"/>
              </a:rPr>
              <a:t>= 0</a:t>
            </a:r>
            <a:r>
              <a:rPr lang="da-DK" sz="2000" dirty="0" smtClean="0">
                <a:solidFill>
                  <a:schemeClr val="tx1"/>
                </a:solidFill>
                <a:latin typeface="+mn-lt"/>
                <a:sym typeface="Mathematica3"/>
              </a:rPr>
              <a:t>)</a:t>
            </a:r>
            <a:r>
              <a:rPr lang="da-DK" sz="2000" dirty="0">
                <a:solidFill>
                  <a:schemeClr val="tx1"/>
                </a:solidFill>
                <a:latin typeface="+mn-lt"/>
                <a:sym typeface="Mathematica3"/>
              </a:rPr>
              <a:t>) </a:t>
            </a:r>
            <a:r>
              <a:rPr lang="da-DK" sz="2000" dirty="0">
                <a:solidFill>
                  <a:srgbClr val="0000FF"/>
                </a:solidFill>
                <a:latin typeface="+mn-lt"/>
                <a:sym typeface="Mathematica3"/>
              </a:rPr>
              <a:t>}</a:t>
            </a:r>
            <a:endParaRPr lang="en-US" sz="2000" i="1" dirty="0">
              <a:solidFill>
                <a:schemeClr val="tx1"/>
              </a:solidFill>
              <a:latin typeface="+mn-lt"/>
              <a:sym typeface="Mathematica3"/>
            </a:endParaRPr>
          </a:p>
          <a:p>
            <a:pPr>
              <a:defRPr/>
            </a:pPr>
            <a:endParaRPr lang="en-US" sz="2000" b="1" dirty="0" smtClean="0">
              <a:solidFill>
                <a:srgbClr val="000000"/>
              </a:solidFill>
              <a:sym typeface="Mathematica3"/>
            </a:endParaRPr>
          </a:p>
          <a:p>
            <a:pPr>
              <a:defRPr/>
            </a:pPr>
            <a:r>
              <a:rPr lang="en-US" sz="2000" b="1" dirty="0" smtClean="0">
                <a:solidFill>
                  <a:srgbClr val="000000"/>
                </a:solidFill>
                <a:sym typeface="Mathematica3"/>
              </a:rPr>
              <a:t>These </a:t>
            </a:r>
            <a:r>
              <a:rPr lang="en-US" sz="2000" b="1" dirty="0">
                <a:solidFill>
                  <a:srgbClr val="000000"/>
                </a:solidFill>
                <a:sym typeface="Mathematica3"/>
              </a:rPr>
              <a:t>properties were verified by synchronous SMV, but falsified by asynchronous SMV.</a:t>
            </a:r>
          </a:p>
          <a:p>
            <a:pPr>
              <a:defRPr/>
            </a:pPr>
            <a:endParaRPr lang="en-US" sz="1200" b="1" dirty="0">
              <a:solidFill>
                <a:srgbClr val="000000"/>
              </a:solidFill>
              <a:sym typeface="Mathematica3"/>
            </a:endParaRPr>
          </a:p>
          <a:p>
            <a:pPr>
              <a:defRPr/>
            </a:pPr>
            <a:r>
              <a:rPr lang="en-US" sz="2000" b="1" dirty="0">
                <a:solidFill>
                  <a:srgbClr val="000000"/>
                </a:solidFill>
                <a:sym typeface="Mathematica3"/>
              </a:rPr>
              <a:t>However</a:t>
            </a:r>
            <a:r>
              <a:rPr lang="en-US" sz="2000" b="1" dirty="0" smtClean="0">
                <a:solidFill>
                  <a:srgbClr val="000000"/>
                </a:solidFill>
                <a:sym typeface="Mathematica3"/>
              </a:rPr>
              <a:t>,</a:t>
            </a:r>
            <a:endParaRPr lang="en-US" sz="2000" i="1" dirty="0">
              <a:solidFill>
                <a:schemeClr val="tx1"/>
              </a:solidFill>
              <a:latin typeface="Times New Roman" pitchFamily="18" charset="0"/>
              <a:cs typeface="Times New Roman" pitchFamily="18" charset="0"/>
              <a:sym typeface="Mathematica3"/>
            </a:endParaRPr>
          </a:p>
          <a:p>
            <a:pPr marL="457200" indent="-457200">
              <a:defRPr/>
            </a:pPr>
            <a:r>
              <a:rPr lang="en-US" sz="2000" b="1" dirty="0">
                <a:solidFill>
                  <a:schemeClr val="tx1"/>
                </a:solidFill>
                <a:sym typeface="Mathematica3"/>
              </a:rPr>
              <a:t>	</a:t>
            </a:r>
            <a:endParaRPr lang="en-US" sz="2000" dirty="0">
              <a:solidFill>
                <a:srgbClr val="0000FF"/>
              </a:solidFill>
              <a:sym typeface="Wingdings" pitchFamily="2" charset="2"/>
            </a:endParaRPr>
          </a:p>
          <a:p>
            <a:pPr marL="457200" indent="-457200">
              <a:defRPr/>
            </a:pPr>
            <a:r>
              <a:rPr lang="da-DK" b="1" dirty="0">
                <a:solidFill>
                  <a:srgbClr val="0000FF"/>
                </a:solidFill>
                <a:sym typeface="Mathematica3"/>
              </a:rPr>
              <a:t>	</a:t>
            </a:r>
            <a:r>
              <a:rPr lang="da-DK" sz="2000" b="1" dirty="0">
                <a:solidFill>
                  <a:srgbClr val="0000FF"/>
                </a:solidFill>
                <a:latin typeface="+mn-lt"/>
                <a:sym typeface="Mathematica3"/>
              </a:rPr>
              <a:t>AG</a:t>
            </a:r>
            <a:r>
              <a:rPr lang="da-DK" sz="2000" dirty="0">
                <a:solidFill>
                  <a:srgbClr val="0000FF"/>
                </a:solidFill>
                <a:latin typeface="+mn-lt"/>
                <a:sym typeface="Mathematica3"/>
              </a:rPr>
              <a:t> {</a:t>
            </a:r>
            <a:r>
              <a:rPr lang="da-DK" sz="2000" dirty="0">
                <a:solidFill>
                  <a:schemeClr val="tx1"/>
                </a:solidFill>
                <a:latin typeface="+mn-lt"/>
                <a:sym typeface="Mathematica3"/>
              </a:rPr>
              <a:t> (</a:t>
            </a:r>
            <a:r>
              <a:rPr lang="da-DK" sz="2000" dirty="0" err="1">
                <a:solidFill>
                  <a:schemeClr val="tx1"/>
                </a:solidFill>
                <a:latin typeface="+mn-lt"/>
                <a:sym typeface="Mathematica3"/>
              </a:rPr>
              <a:t>NFkB</a:t>
            </a:r>
            <a:r>
              <a:rPr lang="en-US" sz="2000" dirty="0">
                <a:solidFill>
                  <a:schemeClr val="tx1"/>
                </a:solidFill>
                <a:latin typeface="+mn-lt"/>
              </a:rPr>
              <a:t>≥ 1</a:t>
            </a:r>
            <a:r>
              <a:rPr lang="da-DK" sz="2000" dirty="0">
                <a:solidFill>
                  <a:schemeClr val="tx1"/>
                </a:solidFill>
                <a:latin typeface="+mn-lt"/>
                <a:sym typeface="Mathematica3"/>
              </a:rPr>
              <a:t> </a:t>
            </a:r>
            <a:r>
              <a:rPr lang="da-DK" sz="2000" dirty="0">
                <a:solidFill>
                  <a:schemeClr val="tx1"/>
                </a:solidFill>
                <a:latin typeface="+mn-lt"/>
                <a:sym typeface="Wingdings" pitchFamily="2" charset="2"/>
              </a:rPr>
              <a:t></a:t>
            </a:r>
            <a:r>
              <a:rPr lang="da-DK" sz="2000" dirty="0">
                <a:solidFill>
                  <a:schemeClr val="tx1"/>
                </a:solidFill>
                <a:latin typeface="+mn-lt"/>
                <a:sym typeface="Mathematica3"/>
              </a:rPr>
              <a:t> </a:t>
            </a:r>
            <a:r>
              <a:rPr lang="da-DK" sz="2000" b="1" dirty="0" smtClean="0">
                <a:solidFill>
                  <a:srgbClr val="FF0000"/>
                </a:solidFill>
                <a:latin typeface="+mn-lt"/>
                <a:sym typeface="Mathematica3"/>
              </a:rPr>
              <a:t>EF</a:t>
            </a:r>
            <a:r>
              <a:rPr lang="da-DK" sz="2000" dirty="0">
                <a:solidFill>
                  <a:schemeClr val="tx1"/>
                </a:solidFill>
                <a:latin typeface="+mn-lt"/>
                <a:sym typeface="Mathematica3"/>
              </a:rPr>
              <a:t>(</a:t>
            </a:r>
            <a:r>
              <a:rPr lang="da-DK" sz="2000" dirty="0" err="1">
                <a:solidFill>
                  <a:schemeClr val="tx1"/>
                </a:solidFill>
                <a:latin typeface="+mn-lt"/>
                <a:sym typeface="Mathematica3"/>
              </a:rPr>
              <a:t>NFkB</a:t>
            </a:r>
            <a:r>
              <a:rPr lang="da-DK" sz="2000" dirty="0">
                <a:solidFill>
                  <a:schemeClr val="tx1"/>
                </a:solidFill>
                <a:latin typeface="+mn-lt"/>
                <a:sym typeface="Mathematica3"/>
              </a:rPr>
              <a:t>=0)) &amp; (</a:t>
            </a:r>
            <a:r>
              <a:rPr lang="da-DK" sz="2000" dirty="0" err="1">
                <a:solidFill>
                  <a:schemeClr val="tx1"/>
                </a:solidFill>
                <a:latin typeface="+mn-lt"/>
                <a:sym typeface="Mathematica3"/>
              </a:rPr>
              <a:t>NFkB</a:t>
            </a:r>
            <a:r>
              <a:rPr lang="da-DK" sz="2000" dirty="0">
                <a:solidFill>
                  <a:schemeClr val="tx1"/>
                </a:solidFill>
                <a:latin typeface="+mn-lt"/>
                <a:sym typeface="Mathematica3"/>
              </a:rPr>
              <a:t>=0 </a:t>
            </a:r>
            <a:r>
              <a:rPr lang="da-DK" sz="2000" dirty="0">
                <a:solidFill>
                  <a:schemeClr val="tx1"/>
                </a:solidFill>
                <a:latin typeface="+mn-lt"/>
                <a:sym typeface="Wingdings" pitchFamily="2" charset="2"/>
              </a:rPr>
              <a:t></a:t>
            </a:r>
            <a:r>
              <a:rPr lang="da-DK" sz="2000" dirty="0">
                <a:solidFill>
                  <a:schemeClr val="tx1"/>
                </a:solidFill>
                <a:latin typeface="+mn-lt"/>
                <a:sym typeface="Mathematica3"/>
              </a:rPr>
              <a:t> </a:t>
            </a:r>
            <a:r>
              <a:rPr lang="da-DK" sz="2000" b="1" dirty="0" smtClean="0">
                <a:solidFill>
                  <a:srgbClr val="FF0000"/>
                </a:solidFill>
                <a:latin typeface="+mn-lt"/>
                <a:sym typeface="Mathematica3"/>
              </a:rPr>
              <a:t>EF</a:t>
            </a:r>
            <a:r>
              <a:rPr lang="da-DK" sz="2000" dirty="0">
                <a:solidFill>
                  <a:schemeClr val="tx1"/>
                </a:solidFill>
                <a:latin typeface="+mn-lt"/>
                <a:sym typeface="Mathematica3"/>
              </a:rPr>
              <a:t>(</a:t>
            </a:r>
            <a:r>
              <a:rPr lang="da-DK" sz="2000" dirty="0" err="1">
                <a:solidFill>
                  <a:schemeClr val="tx1"/>
                </a:solidFill>
                <a:latin typeface="+mn-lt"/>
                <a:sym typeface="Mathematica3"/>
              </a:rPr>
              <a:t>NFkB</a:t>
            </a:r>
            <a:r>
              <a:rPr lang="en-US" sz="2000" dirty="0">
                <a:solidFill>
                  <a:schemeClr val="tx1"/>
                </a:solidFill>
                <a:latin typeface="+mn-lt"/>
              </a:rPr>
              <a:t>≥ 1</a:t>
            </a:r>
            <a:r>
              <a:rPr lang="da-DK" sz="2000" dirty="0">
                <a:solidFill>
                  <a:schemeClr val="tx1"/>
                </a:solidFill>
                <a:latin typeface="+mn-lt"/>
                <a:sym typeface="Mathematica3"/>
              </a:rPr>
              <a:t>)) </a:t>
            </a:r>
            <a:r>
              <a:rPr lang="da-DK" sz="2000" dirty="0">
                <a:solidFill>
                  <a:srgbClr val="0000FF"/>
                </a:solidFill>
                <a:latin typeface="+mn-lt"/>
                <a:sym typeface="Mathematica3"/>
              </a:rPr>
              <a:t>}</a:t>
            </a:r>
            <a:endParaRPr lang="en-US" sz="2000" i="1" dirty="0">
              <a:solidFill>
                <a:schemeClr val="tx1"/>
              </a:solidFill>
              <a:latin typeface="+mn-lt"/>
              <a:sym typeface="Mathematica3"/>
            </a:endParaRPr>
          </a:p>
          <a:p>
            <a:pPr marL="457200" indent="-457200">
              <a:defRPr/>
            </a:pPr>
            <a:endParaRPr lang="en-US" sz="2000" i="1" dirty="0">
              <a:solidFill>
                <a:schemeClr val="tx1"/>
              </a:solidFill>
              <a:latin typeface="+mn-lt"/>
              <a:cs typeface="Times New Roman" pitchFamily="18" charset="0"/>
              <a:sym typeface="Mathematica3"/>
            </a:endParaRPr>
          </a:p>
          <a:p>
            <a:pPr marL="457200" indent="-457200">
              <a:defRPr/>
            </a:pPr>
            <a:r>
              <a:rPr lang="en-US" sz="2000" b="1" dirty="0">
                <a:solidFill>
                  <a:schemeClr val="tx1"/>
                </a:solidFill>
                <a:latin typeface="+mn-lt"/>
                <a:sym typeface="Mathematica3"/>
              </a:rPr>
              <a:t>	</a:t>
            </a:r>
            <a:r>
              <a:rPr lang="da-DK" sz="2000" b="1" dirty="0">
                <a:solidFill>
                  <a:srgbClr val="0000FF"/>
                </a:solidFill>
                <a:latin typeface="+mn-lt"/>
                <a:sym typeface="Mathematica3"/>
              </a:rPr>
              <a:t>AG</a:t>
            </a:r>
            <a:r>
              <a:rPr lang="da-DK" sz="2000" dirty="0">
                <a:solidFill>
                  <a:srgbClr val="0000FF"/>
                </a:solidFill>
                <a:latin typeface="+mn-lt"/>
                <a:sym typeface="Mathematica3"/>
              </a:rPr>
              <a:t> {</a:t>
            </a:r>
            <a:r>
              <a:rPr lang="da-DK" sz="2000" dirty="0">
                <a:solidFill>
                  <a:schemeClr val="tx1"/>
                </a:solidFill>
                <a:latin typeface="+mn-lt"/>
                <a:sym typeface="Mathematica3"/>
              </a:rPr>
              <a:t> (</a:t>
            </a:r>
            <a:r>
              <a:rPr lang="da-DK" sz="2000" dirty="0" err="1">
                <a:solidFill>
                  <a:schemeClr val="tx1"/>
                </a:solidFill>
                <a:latin typeface="+mn-lt"/>
                <a:sym typeface="Mathematica3"/>
              </a:rPr>
              <a:t>NFkB</a:t>
            </a:r>
            <a:r>
              <a:rPr lang="en-US" sz="2000" dirty="0">
                <a:solidFill>
                  <a:schemeClr val="tx1"/>
                </a:solidFill>
                <a:latin typeface="+mn-lt"/>
              </a:rPr>
              <a:t>≥ 1</a:t>
            </a:r>
            <a:r>
              <a:rPr lang="da-DK" sz="2000" dirty="0">
                <a:solidFill>
                  <a:schemeClr val="tx1"/>
                </a:solidFill>
                <a:latin typeface="+mn-lt"/>
                <a:sym typeface="Mathematica3"/>
              </a:rPr>
              <a:t> </a:t>
            </a:r>
            <a:r>
              <a:rPr lang="da-DK" sz="2000" dirty="0">
                <a:solidFill>
                  <a:schemeClr val="tx1"/>
                </a:solidFill>
                <a:latin typeface="+mn-lt"/>
                <a:sym typeface="Wingdings" pitchFamily="2" charset="2"/>
              </a:rPr>
              <a:t></a:t>
            </a:r>
            <a:r>
              <a:rPr lang="da-DK" sz="2000" dirty="0">
                <a:solidFill>
                  <a:schemeClr val="tx1"/>
                </a:solidFill>
                <a:latin typeface="+mn-lt"/>
                <a:sym typeface="Mathematica3"/>
              </a:rPr>
              <a:t> </a:t>
            </a:r>
            <a:r>
              <a:rPr lang="da-DK" sz="2000" b="1" dirty="0" smtClean="0">
                <a:solidFill>
                  <a:srgbClr val="FF0000"/>
                </a:solidFill>
                <a:latin typeface="+mn-lt"/>
                <a:sym typeface="Mathematica3"/>
              </a:rPr>
              <a:t>EF</a:t>
            </a:r>
            <a:r>
              <a:rPr lang="da-DK" sz="2000" dirty="0">
                <a:solidFill>
                  <a:schemeClr val="tx1"/>
                </a:solidFill>
                <a:latin typeface="+mn-lt"/>
                <a:sym typeface="Mathematica3"/>
              </a:rPr>
              <a:t>(A20</a:t>
            </a:r>
            <a:r>
              <a:rPr lang="en-US" sz="2000" dirty="0">
                <a:solidFill>
                  <a:schemeClr val="tx1"/>
                </a:solidFill>
                <a:latin typeface="+mn-lt"/>
              </a:rPr>
              <a:t>≥ 1</a:t>
            </a:r>
            <a:r>
              <a:rPr lang="da-DK" sz="2000" dirty="0">
                <a:solidFill>
                  <a:schemeClr val="tx1"/>
                </a:solidFill>
                <a:latin typeface="+mn-lt"/>
                <a:sym typeface="Mathematica3"/>
              </a:rPr>
              <a:t> )) &amp; (A20 </a:t>
            </a:r>
            <a:r>
              <a:rPr lang="en-US" sz="2000" dirty="0">
                <a:solidFill>
                  <a:schemeClr val="tx1"/>
                </a:solidFill>
                <a:latin typeface="+mn-lt"/>
              </a:rPr>
              <a:t>≥ 1</a:t>
            </a:r>
            <a:r>
              <a:rPr lang="da-DK" sz="2000" dirty="0">
                <a:solidFill>
                  <a:schemeClr val="tx1"/>
                </a:solidFill>
                <a:latin typeface="+mn-lt"/>
                <a:sym typeface="Mathematica3"/>
              </a:rPr>
              <a:t>  </a:t>
            </a:r>
            <a:r>
              <a:rPr lang="da-DK" sz="2000" dirty="0">
                <a:solidFill>
                  <a:schemeClr val="tx1"/>
                </a:solidFill>
                <a:latin typeface="+mn-lt"/>
                <a:sym typeface="Wingdings" pitchFamily="2" charset="2"/>
              </a:rPr>
              <a:t></a:t>
            </a:r>
            <a:r>
              <a:rPr lang="da-DK" sz="2000" dirty="0">
                <a:solidFill>
                  <a:schemeClr val="tx1"/>
                </a:solidFill>
                <a:latin typeface="+mn-lt"/>
                <a:sym typeface="Mathematica3"/>
              </a:rPr>
              <a:t> </a:t>
            </a:r>
            <a:r>
              <a:rPr lang="da-DK" sz="2000" b="1" dirty="0" smtClean="0">
                <a:solidFill>
                  <a:srgbClr val="FF0000"/>
                </a:solidFill>
                <a:latin typeface="+mn-lt"/>
                <a:sym typeface="Mathematica3"/>
              </a:rPr>
              <a:t>EF</a:t>
            </a:r>
            <a:r>
              <a:rPr lang="da-DK" sz="2000" dirty="0">
                <a:solidFill>
                  <a:schemeClr val="tx1"/>
                </a:solidFill>
                <a:latin typeface="+mn-lt"/>
                <a:sym typeface="Mathematica3"/>
              </a:rPr>
              <a:t>(</a:t>
            </a:r>
            <a:r>
              <a:rPr lang="da-DK" sz="2000" dirty="0" err="1">
                <a:solidFill>
                  <a:schemeClr val="tx1"/>
                </a:solidFill>
                <a:latin typeface="+mn-lt"/>
                <a:sym typeface="Mathematica3"/>
              </a:rPr>
              <a:t>NFkB</a:t>
            </a:r>
            <a:r>
              <a:rPr lang="en-US" sz="2000" dirty="0">
                <a:solidFill>
                  <a:schemeClr val="tx1"/>
                </a:solidFill>
                <a:latin typeface="+mn-lt"/>
                <a:sym typeface="Mathematica3"/>
              </a:rPr>
              <a:t> = 0</a:t>
            </a:r>
            <a:r>
              <a:rPr lang="da-DK" sz="2000" dirty="0">
                <a:solidFill>
                  <a:schemeClr val="tx1"/>
                </a:solidFill>
                <a:latin typeface="+mn-lt"/>
                <a:sym typeface="Mathematica3"/>
              </a:rPr>
              <a:t>)) </a:t>
            </a:r>
            <a:r>
              <a:rPr lang="da-DK" sz="2000" dirty="0" smtClean="0">
                <a:solidFill>
                  <a:srgbClr val="0000FF"/>
                </a:solidFill>
                <a:latin typeface="+mn-lt"/>
                <a:sym typeface="Mathematica3"/>
              </a:rPr>
              <a:t>}</a:t>
            </a:r>
          </a:p>
          <a:p>
            <a:pPr marL="457200" indent="-457200">
              <a:defRPr/>
            </a:pPr>
            <a:endParaRPr lang="en-US" i="1" dirty="0">
              <a:solidFill>
                <a:schemeClr val="tx1"/>
              </a:solidFill>
              <a:sym typeface="Mathematica3"/>
            </a:endParaRPr>
          </a:p>
          <a:p>
            <a:pPr marL="457200" indent="-457200">
              <a:defRPr/>
            </a:pPr>
            <a:r>
              <a:rPr lang="en-US" b="1" dirty="0">
                <a:solidFill>
                  <a:srgbClr val="000000"/>
                </a:solidFill>
                <a:sym typeface="Mathematica3"/>
              </a:rPr>
              <a:t>Verified by asynchronous </a:t>
            </a:r>
            <a:r>
              <a:rPr lang="en-US" b="1" dirty="0" smtClean="0">
                <a:solidFill>
                  <a:srgbClr val="000000"/>
                </a:solidFill>
                <a:sym typeface="Mathematica3"/>
              </a:rPr>
              <a:t>SMV also!</a:t>
            </a:r>
            <a:endParaRPr lang="en-US" b="1" dirty="0">
              <a:solidFill>
                <a:schemeClr val="tx1"/>
              </a:solidFill>
            </a:endParaRPr>
          </a:p>
          <a:p>
            <a:pPr marL="457200" indent="-457200">
              <a:defRPr/>
            </a:pPr>
            <a:endParaRPr lang="en-US" dirty="0">
              <a:solidFill>
                <a:srgbClr val="0000FF"/>
              </a:solidFill>
              <a:sym typeface="Wingdings" pitchFamily="2" charset="2"/>
            </a:endParaRPr>
          </a:p>
        </p:txBody>
      </p:sp>
    </p:spTree>
    <p:extLst>
      <p:ext uri="{BB962C8B-B14F-4D97-AF65-F5344CB8AC3E}">
        <p14:creationId xmlns:p14="http://schemas.microsoft.com/office/powerpoint/2010/main" val="34569456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76200"/>
            <a:ext cx="8229600" cy="685800"/>
          </a:xfrm>
        </p:spPr>
        <p:txBody>
          <a:bodyPr/>
          <a:lstStyle/>
          <a:p>
            <a:r>
              <a:rPr lang="en-US" dirty="0">
                <a:latin typeface="Arial" charset="0"/>
                <a:cs typeface="Arial" charset="0"/>
              </a:rPr>
              <a:t>Conclusions</a:t>
            </a:r>
          </a:p>
        </p:txBody>
      </p:sp>
      <p:sp>
        <p:nvSpPr>
          <p:cNvPr id="43011" name="Content Placeholder 2"/>
          <p:cNvSpPr>
            <a:spLocks noGrp="1"/>
          </p:cNvSpPr>
          <p:nvPr>
            <p:ph idx="1"/>
          </p:nvPr>
        </p:nvSpPr>
        <p:spPr>
          <a:xfrm>
            <a:off x="304800" y="914400"/>
            <a:ext cx="8610600" cy="5410200"/>
          </a:xfrm>
        </p:spPr>
        <p:txBody>
          <a:bodyPr/>
          <a:lstStyle/>
          <a:p>
            <a:pPr marL="0" indent="0">
              <a:buNone/>
            </a:pPr>
            <a:endParaRPr lang="en-US" sz="100" dirty="0">
              <a:latin typeface="Arial" charset="0"/>
              <a:cs typeface="Arial" charset="0"/>
            </a:endParaRPr>
          </a:p>
          <a:p>
            <a:pPr>
              <a:buFont typeface="Wingdings" charset="0"/>
              <a:buChar char="§"/>
            </a:pPr>
            <a:r>
              <a:rPr lang="en-US" sz="2400" dirty="0" smtClean="0">
                <a:latin typeface="Arial" charset="0"/>
                <a:cs typeface="Arial" charset="0"/>
              </a:rPr>
              <a:t>Symbolic Model </a:t>
            </a:r>
            <a:r>
              <a:rPr lang="en-US" sz="2400" dirty="0">
                <a:latin typeface="Arial" charset="0"/>
                <a:cs typeface="Arial" charset="0"/>
              </a:rPr>
              <a:t>Checking allows </a:t>
            </a:r>
            <a:r>
              <a:rPr lang="en-US" sz="2400" dirty="0">
                <a:solidFill>
                  <a:srgbClr val="0000FF"/>
                </a:solidFill>
                <a:latin typeface="Arial" charset="0"/>
                <a:cs typeface="Arial" charset="0"/>
              </a:rPr>
              <a:t>efficient </a:t>
            </a:r>
            <a:r>
              <a:rPr lang="en-US" sz="2400" dirty="0">
                <a:latin typeface="Arial" charset="0"/>
                <a:cs typeface="Arial" charset="0"/>
              </a:rPr>
              <a:t>and</a:t>
            </a:r>
            <a:r>
              <a:rPr lang="en-US" sz="2400" dirty="0">
                <a:solidFill>
                  <a:srgbClr val="0000FF"/>
                </a:solidFill>
                <a:latin typeface="Arial" charset="0"/>
                <a:cs typeface="Arial" charset="0"/>
              </a:rPr>
              <a:t> automatic verification </a:t>
            </a:r>
            <a:r>
              <a:rPr lang="en-US" sz="2400" dirty="0">
                <a:latin typeface="Arial" charset="0"/>
                <a:cs typeface="Arial" charset="0"/>
              </a:rPr>
              <a:t>of </a:t>
            </a:r>
            <a:r>
              <a:rPr lang="en-US" sz="2400" dirty="0" smtClean="0">
                <a:solidFill>
                  <a:srgbClr val="0000FF"/>
                </a:solidFill>
                <a:latin typeface="Arial" charset="0"/>
                <a:cs typeface="Arial" charset="0"/>
              </a:rPr>
              <a:t>temporal and dynamic </a:t>
            </a:r>
            <a:r>
              <a:rPr lang="en-US" sz="2400" dirty="0" smtClean="0">
                <a:latin typeface="Arial" charset="0"/>
                <a:cs typeface="Arial" charset="0"/>
              </a:rPr>
              <a:t>properties in both </a:t>
            </a:r>
            <a:r>
              <a:rPr lang="en-US" sz="2400" dirty="0" smtClean="0">
                <a:solidFill>
                  <a:srgbClr val="FF0000"/>
                </a:solidFill>
                <a:latin typeface="Arial" charset="0"/>
                <a:cs typeface="Arial" charset="0"/>
              </a:rPr>
              <a:t>synchronous</a:t>
            </a:r>
            <a:r>
              <a:rPr lang="en-US" sz="2400" dirty="0" smtClean="0">
                <a:latin typeface="Arial" charset="0"/>
                <a:cs typeface="Arial" charset="0"/>
              </a:rPr>
              <a:t> and </a:t>
            </a:r>
            <a:r>
              <a:rPr lang="en-US" sz="2400" dirty="0" smtClean="0">
                <a:solidFill>
                  <a:srgbClr val="FF0000"/>
                </a:solidFill>
                <a:latin typeface="Arial" charset="0"/>
                <a:cs typeface="Arial" charset="0"/>
              </a:rPr>
              <a:t>asynchronous</a:t>
            </a:r>
            <a:r>
              <a:rPr lang="en-US" sz="2400" dirty="0" smtClean="0">
                <a:latin typeface="Arial" charset="0"/>
                <a:cs typeface="Arial" charset="0"/>
              </a:rPr>
              <a:t> models.</a:t>
            </a:r>
          </a:p>
          <a:p>
            <a:pPr marL="0" indent="0">
              <a:buNone/>
            </a:pPr>
            <a:endParaRPr lang="en-US" sz="2000" dirty="0" smtClean="0">
              <a:solidFill>
                <a:srgbClr val="0000FF"/>
              </a:solidFill>
              <a:latin typeface="Arial" charset="0"/>
              <a:cs typeface="Arial" charset="0"/>
            </a:endParaRPr>
          </a:p>
          <a:p>
            <a:pPr marL="0" indent="0">
              <a:buNone/>
            </a:pPr>
            <a:endParaRPr lang="en-US" sz="2000" dirty="0">
              <a:solidFill>
                <a:srgbClr val="0000FF"/>
              </a:solidFill>
              <a:latin typeface="Arial" charset="0"/>
              <a:cs typeface="Arial" charset="0"/>
            </a:endParaRPr>
          </a:p>
          <a:p>
            <a:pPr>
              <a:buFont typeface="Wingdings" charset="0"/>
              <a:buChar char="§"/>
            </a:pPr>
            <a:r>
              <a:rPr lang="en-US" sz="2400" dirty="0" smtClean="0">
                <a:latin typeface="Arial" charset="0"/>
                <a:cs typeface="Arial" charset="0"/>
              </a:rPr>
              <a:t>Identify several </a:t>
            </a:r>
            <a:r>
              <a:rPr lang="en-US" sz="2400" dirty="0" smtClean="0">
                <a:solidFill>
                  <a:srgbClr val="0000FF"/>
                </a:solidFill>
                <a:latin typeface="Arial" charset="0"/>
                <a:cs typeface="Arial" charset="0"/>
              </a:rPr>
              <a:t>proteins</a:t>
            </a:r>
            <a:r>
              <a:rPr lang="en-US" sz="2400" dirty="0" smtClean="0">
                <a:latin typeface="Arial" charset="0"/>
                <a:cs typeface="Arial" charset="0"/>
              </a:rPr>
              <a:t>: TRAF2, IKK, </a:t>
            </a:r>
            <a:r>
              <a:rPr lang="en-US" sz="2400" dirty="0" err="1" smtClean="0">
                <a:latin typeface="Arial" charset="0"/>
                <a:cs typeface="Arial" charset="0"/>
              </a:rPr>
              <a:t>NFkB</a:t>
            </a:r>
            <a:r>
              <a:rPr lang="en-US" sz="2400" dirty="0" smtClean="0">
                <a:latin typeface="Arial" charset="0"/>
                <a:cs typeface="Arial" charset="0"/>
              </a:rPr>
              <a:t>, ASK1,  whose mutation can promote pathogenesis of Alzheimer’s disease, induce uncontrolled growth and inhibit apoptosis.</a:t>
            </a:r>
            <a:endParaRPr lang="en-US" sz="2400" dirty="0">
              <a:latin typeface="Arial" charset="0"/>
              <a:cs typeface="Arial" charset="0"/>
            </a:endParaRPr>
          </a:p>
          <a:p>
            <a:pPr marL="0" indent="0">
              <a:buNone/>
            </a:pPr>
            <a:endParaRPr lang="en-US" sz="2000" dirty="0" smtClean="0">
              <a:latin typeface="Arial" charset="0"/>
              <a:cs typeface="Arial" charset="0"/>
            </a:endParaRPr>
          </a:p>
          <a:p>
            <a:pPr marL="0" indent="0">
              <a:buNone/>
            </a:pPr>
            <a:endParaRPr lang="en-US" sz="2000" dirty="0">
              <a:latin typeface="Arial" charset="0"/>
              <a:cs typeface="Arial" charset="0"/>
            </a:endParaRPr>
          </a:p>
          <a:p>
            <a:pPr>
              <a:buFont typeface="Wingdings" charset="0"/>
              <a:buChar char="§"/>
            </a:pPr>
            <a:r>
              <a:rPr lang="en-US" sz="2400" dirty="0" smtClean="0">
                <a:latin typeface="Arial" charset="0"/>
                <a:cs typeface="Arial" charset="0"/>
              </a:rPr>
              <a:t>Current and Further </a:t>
            </a:r>
            <a:r>
              <a:rPr lang="en-US" sz="2400" dirty="0">
                <a:latin typeface="Arial" charset="0"/>
                <a:cs typeface="Arial" charset="0"/>
              </a:rPr>
              <a:t>work: </a:t>
            </a:r>
            <a:r>
              <a:rPr lang="en-US" sz="2400" dirty="0" smtClean="0">
                <a:latin typeface="Arial" charset="0"/>
                <a:cs typeface="Arial" charset="0"/>
              </a:rPr>
              <a:t>Combine </a:t>
            </a:r>
            <a:r>
              <a:rPr lang="en-US" sz="2400" dirty="0">
                <a:solidFill>
                  <a:srgbClr val="0000FF"/>
                </a:solidFill>
                <a:latin typeface="Arial" charset="0"/>
                <a:cs typeface="Arial" charset="0"/>
              </a:rPr>
              <a:t>Machine Learning</a:t>
            </a:r>
            <a:r>
              <a:rPr lang="en-US" sz="2400" dirty="0">
                <a:latin typeface="Arial" charset="0"/>
                <a:cs typeface="Arial" charset="0"/>
              </a:rPr>
              <a:t> and </a:t>
            </a:r>
            <a:r>
              <a:rPr lang="en-US" sz="2400" dirty="0">
                <a:solidFill>
                  <a:srgbClr val="FF0000"/>
                </a:solidFill>
                <a:latin typeface="Arial" charset="0"/>
                <a:cs typeface="Arial" charset="0"/>
              </a:rPr>
              <a:t>Model Checking </a:t>
            </a:r>
            <a:r>
              <a:rPr lang="en-US" sz="2400" dirty="0">
                <a:latin typeface="Arial" charset="0"/>
                <a:cs typeface="Arial" charset="0"/>
              </a:rPr>
              <a:t>to infer Gene Regulatory Network</a:t>
            </a:r>
          </a:p>
        </p:txBody>
      </p:sp>
    </p:spTree>
    <p:extLst>
      <p:ext uri="{BB962C8B-B14F-4D97-AF65-F5344CB8AC3E}">
        <p14:creationId xmlns:p14="http://schemas.microsoft.com/office/powerpoint/2010/main" val="13266503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4"/>
          <p:cNvSpPr>
            <a:spLocks noGrp="1"/>
          </p:cNvSpPr>
          <p:nvPr>
            <p:ph type="ctrTitle"/>
          </p:nvPr>
        </p:nvSpPr>
        <p:spPr>
          <a:xfrm>
            <a:off x="685800" y="1143000"/>
            <a:ext cx="7772400" cy="2895599"/>
          </a:xfrm>
        </p:spPr>
        <p:txBody>
          <a:bodyPr/>
          <a:lstStyle/>
          <a:p>
            <a:r>
              <a:rPr lang="en-US" sz="2800" dirty="0" smtClean="0"/>
              <a:t>This work supported by the </a:t>
            </a:r>
            <a:br>
              <a:rPr lang="en-US" sz="2800" dirty="0" smtClean="0"/>
            </a:br>
            <a:r>
              <a:rPr lang="en-US" sz="2800" dirty="0" smtClean="0"/>
              <a:t>New Faculty Start-up Grant</a:t>
            </a:r>
            <a:r>
              <a:rPr lang="en-US" sz="2800" dirty="0"/>
              <a:t> </a:t>
            </a:r>
            <a:r>
              <a:rPr lang="en-US" sz="2800" dirty="0" smtClean="0"/>
              <a:t/>
            </a:r>
            <a:br>
              <a:rPr lang="en-US" sz="2800" dirty="0" smtClean="0"/>
            </a:br>
            <a:r>
              <a:rPr lang="en-US" sz="2800" dirty="0" smtClean="0"/>
              <a:t>and President’s Research Funds </a:t>
            </a:r>
            <a:br>
              <a:rPr lang="en-US" sz="2800" dirty="0" smtClean="0"/>
            </a:br>
            <a:r>
              <a:rPr lang="en-US" sz="2800" dirty="0" smtClean="0"/>
              <a:t>at Saint Louis University</a:t>
            </a:r>
            <a:r>
              <a:rPr lang="en-US" sz="2800" dirty="0"/>
              <a:t/>
            </a:r>
            <a:br>
              <a:rPr lang="en-US" sz="2800" dirty="0"/>
            </a:br>
            <a:r>
              <a:rPr lang="en-US" sz="2800" dirty="0" smtClean="0"/>
              <a:t/>
            </a:r>
            <a:br>
              <a:rPr lang="en-US" sz="2800" dirty="0" smtClean="0"/>
            </a:br>
            <a:r>
              <a:rPr lang="en-US" sz="2800" dirty="0" smtClean="0"/>
              <a:t/>
            </a:r>
            <a:br>
              <a:rPr lang="en-US" sz="2800" dirty="0" smtClean="0"/>
            </a:br>
            <a:r>
              <a:rPr lang="en-US" dirty="0" smtClean="0">
                <a:solidFill>
                  <a:schemeClr val="accent2"/>
                </a:solidFill>
                <a:latin typeface="+mn-lt"/>
                <a:ea typeface="+mn-ea"/>
                <a:cs typeface="+mn-cs"/>
              </a:rPr>
              <a:t>Thank you!</a:t>
            </a:r>
          </a:p>
        </p:txBody>
      </p:sp>
      <p:sp>
        <p:nvSpPr>
          <p:cNvPr id="60419" name="Subtitle 5"/>
          <p:cNvSpPr>
            <a:spLocks noGrp="1"/>
          </p:cNvSpPr>
          <p:nvPr>
            <p:ph type="subTitle" idx="1"/>
          </p:nvPr>
        </p:nvSpPr>
        <p:spPr>
          <a:xfrm>
            <a:off x="1371600" y="4648200"/>
            <a:ext cx="6400800" cy="990600"/>
          </a:xfrm>
        </p:spPr>
        <p:txBody>
          <a:bodyPr/>
          <a:lstStyle/>
          <a:p>
            <a:r>
              <a:rPr lang="en-US" sz="3200" dirty="0" smtClean="0">
                <a:solidFill>
                  <a:schemeClr val="accent2"/>
                </a:solidFill>
              </a:rPr>
              <a:t>Questions?</a:t>
            </a:r>
          </a:p>
        </p:txBody>
      </p:sp>
      <p:sp>
        <p:nvSpPr>
          <p:cNvPr id="5" name="Rectangle 4"/>
          <p:cNvSpPr/>
          <p:nvPr/>
        </p:nvSpPr>
        <p:spPr>
          <a:xfrm>
            <a:off x="2209800" y="304800"/>
            <a:ext cx="4504818" cy="646331"/>
          </a:xfrm>
          <a:prstGeom prst="rect">
            <a:avLst/>
          </a:prstGeom>
        </p:spPr>
        <p:txBody>
          <a:bodyPr wrap="square">
            <a:spAutoFit/>
          </a:bodyPr>
          <a:lstStyle/>
          <a:p>
            <a:pPr algn="ctr"/>
            <a:r>
              <a:rPr lang="en-US" altLang="zh-CN" sz="3600" b="1" dirty="0" smtClean="0">
                <a:solidFill>
                  <a:srgbClr val="333399"/>
                </a:solidFill>
                <a:latin typeface="+mj-lt"/>
                <a:ea typeface="+mj-ea"/>
                <a:cs typeface="+mj-cs"/>
              </a:rPr>
              <a:t>Acknowledgement</a:t>
            </a:r>
            <a:endParaRPr lang="en-US" sz="3600" b="1" dirty="0" smtClean="0">
              <a:solidFill>
                <a:srgbClr val="333399"/>
              </a:solidFill>
              <a:latin typeface="+mj-lt"/>
              <a:ea typeface="+mj-ea"/>
              <a:cs typeface="+mj-cs"/>
            </a:endParaRPr>
          </a:p>
        </p:txBody>
      </p:sp>
    </p:spTree>
    <p:extLst>
      <p:ext uri="{BB962C8B-B14F-4D97-AF65-F5344CB8AC3E}">
        <p14:creationId xmlns:p14="http://schemas.microsoft.com/office/powerpoint/2010/main" val="1953768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457200" y="76200"/>
            <a:ext cx="8229600" cy="838200"/>
          </a:xfrm>
        </p:spPr>
        <p:txBody>
          <a:bodyPr/>
          <a:lstStyle/>
          <a:p>
            <a:pPr eaLnBrk="1" hangingPunct="1"/>
            <a:r>
              <a:rPr lang="en-US" dirty="0" smtClean="0"/>
              <a:t>ER-Golgi Network</a:t>
            </a:r>
          </a:p>
        </p:txBody>
      </p:sp>
      <p:sp>
        <p:nvSpPr>
          <p:cNvPr id="11" name="Rectangle 10"/>
          <p:cNvSpPr/>
          <p:nvPr/>
        </p:nvSpPr>
        <p:spPr>
          <a:xfrm>
            <a:off x="381000" y="976983"/>
            <a:ext cx="8458200" cy="5347618"/>
          </a:xfrm>
          <a:prstGeom prst="rect">
            <a:avLst/>
          </a:prstGeom>
        </p:spPr>
        <p:txBody>
          <a:bodyPr wrap="square">
            <a:spAutoFit/>
          </a:bodyPr>
          <a:lstStyle/>
          <a:p>
            <a:pPr marL="457200" indent="-457200" algn="just" eaLnBrk="1" hangingPunct="1">
              <a:spcAft>
                <a:spcPct val="35000"/>
              </a:spcAft>
              <a:buFont typeface="Arial" panose="020B0604020202020204" pitchFamily="34" charset="0"/>
              <a:buChar char="•"/>
            </a:pPr>
            <a:r>
              <a:rPr lang="en-AU" sz="2200" dirty="0" smtClean="0">
                <a:solidFill>
                  <a:schemeClr val="tx1"/>
                </a:solidFill>
              </a:rPr>
              <a:t>Endoplasmic </a:t>
            </a:r>
            <a:r>
              <a:rPr lang="en-AU" sz="2200" dirty="0">
                <a:solidFill>
                  <a:schemeClr val="tx1"/>
                </a:solidFill>
              </a:rPr>
              <a:t>reticulum (</a:t>
            </a:r>
            <a:r>
              <a:rPr lang="en-AU" sz="2200" dirty="0">
                <a:solidFill>
                  <a:srgbClr val="0000FF"/>
                </a:solidFill>
              </a:rPr>
              <a:t>ER</a:t>
            </a:r>
            <a:r>
              <a:rPr lang="en-AU" sz="2200" dirty="0">
                <a:solidFill>
                  <a:schemeClr val="tx1"/>
                </a:solidFill>
              </a:rPr>
              <a:t>) and </a:t>
            </a:r>
            <a:r>
              <a:rPr lang="en-AU" sz="2200" dirty="0">
                <a:solidFill>
                  <a:srgbClr val="0000FF"/>
                </a:solidFill>
              </a:rPr>
              <a:t>Golgi</a:t>
            </a:r>
            <a:r>
              <a:rPr lang="en-AU" sz="2200" dirty="0">
                <a:solidFill>
                  <a:schemeClr val="tx1"/>
                </a:solidFill>
              </a:rPr>
              <a:t> </a:t>
            </a:r>
            <a:r>
              <a:rPr lang="en-AU" sz="2200" dirty="0" smtClean="0">
                <a:solidFill>
                  <a:schemeClr val="tx1"/>
                </a:solidFill>
              </a:rPr>
              <a:t>apparatus: regulate the </a:t>
            </a:r>
            <a:r>
              <a:rPr lang="en-AU" sz="2200" dirty="0" smtClean="0">
                <a:solidFill>
                  <a:srgbClr val="0000FF"/>
                </a:solidFill>
              </a:rPr>
              <a:t>assembling, </a:t>
            </a:r>
            <a:r>
              <a:rPr lang="en-AU" sz="2200" dirty="0">
                <a:solidFill>
                  <a:srgbClr val="0000FF"/>
                </a:solidFill>
              </a:rPr>
              <a:t>folding, sorting and transport </a:t>
            </a:r>
            <a:r>
              <a:rPr lang="en-AU" sz="2200" dirty="0">
                <a:solidFill>
                  <a:schemeClr val="tx1"/>
                </a:solidFill>
              </a:rPr>
              <a:t>of newly synthesized secretory proteins in the final stages of biosynthesis. </a:t>
            </a:r>
            <a:endParaRPr lang="en-AU" sz="2200" dirty="0">
              <a:solidFill>
                <a:schemeClr val="tx1"/>
              </a:solidFill>
            </a:endParaRPr>
          </a:p>
          <a:p>
            <a:pPr marL="457200" indent="-457200" algn="just" eaLnBrk="1" hangingPunct="1">
              <a:spcAft>
                <a:spcPct val="35000"/>
              </a:spcAft>
              <a:buFont typeface="Arial" panose="020B0604020202020204" pitchFamily="34" charset="0"/>
              <a:buChar char="•"/>
            </a:pPr>
            <a:endParaRPr lang="en-AU" sz="800" dirty="0" smtClean="0">
              <a:solidFill>
                <a:schemeClr val="tx1"/>
              </a:solidFill>
            </a:endParaRPr>
          </a:p>
          <a:p>
            <a:pPr marL="457200" indent="-457200" algn="just" eaLnBrk="1" hangingPunct="1">
              <a:spcAft>
                <a:spcPct val="35000"/>
              </a:spcAft>
              <a:buFont typeface="Arial" panose="020B0604020202020204" pitchFamily="34" charset="0"/>
              <a:buChar char="•"/>
            </a:pPr>
            <a:r>
              <a:rPr lang="en-AU" sz="2200" dirty="0" smtClean="0">
                <a:solidFill>
                  <a:srgbClr val="0000FF"/>
                </a:solidFill>
              </a:rPr>
              <a:t>ER </a:t>
            </a:r>
            <a:r>
              <a:rPr lang="en-AU" sz="2200" dirty="0">
                <a:solidFill>
                  <a:srgbClr val="0000FF"/>
                </a:solidFill>
              </a:rPr>
              <a:t>stress-induced </a:t>
            </a:r>
            <a:r>
              <a:rPr lang="en-AU" sz="2200" dirty="0" err="1">
                <a:solidFill>
                  <a:srgbClr val="0000FF"/>
                </a:solidFill>
              </a:rPr>
              <a:t>signaling</a:t>
            </a:r>
            <a:r>
              <a:rPr lang="en-AU" sz="2200" dirty="0">
                <a:solidFill>
                  <a:srgbClr val="0000FF"/>
                </a:solidFill>
              </a:rPr>
              <a:t> pathways </a:t>
            </a:r>
            <a:r>
              <a:rPr lang="en-AU" sz="2200" dirty="0">
                <a:solidFill>
                  <a:schemeClr val="tx1"/>
                </a:solidFill>
              </a:rPr>
              <a:t>and malfunction of Golgi apparatus are associated with the pathogenesis of cancer and Alzheimer’s </a:t>
            </a:r>
            <a:r>
              <a:rPr lang="en-AU" sz="2200" dirty="0" smtClean="0">
                <a:solidFill>
                  <a:schemeClr val="tx1"/>
                </a:solidFill>
              </a:rPr>
              <a:t>disease (AD). </a:t>
            </a:r>
            <a:endParaRPr lang="en-AU" sz="2200" dirty="0">
              <a:solidFill>
                <a:schemeClr val="tx1"/>
              </a:solidFill>
            </a:endParaRPr>
          </a:p>
          <a:p>
            <a:pPr marL="457200" indent="-457200" algn="just" eaLnBrk="1" hangingPunct="1">
              <a:spcAft>
                <a:spcPct val="35000"/>
              </a:spcAft>
              <a:buFont typeface="Arial" panose="020B0604020202020204" pitchFamily="34" charset="0"/>
              <a:buChar char="•"/>
            </a:pPr>
            <a:endParaRPr lang="en-AU" sz="800" dirty="0">
              <a:solidFill>
                <a:schemeClr val="tx1"/>
              </a:solidFill>
            </a:endParaRPr>
          </a:p>
          <a:p>
            <a:pPr marL="457200" indent="-457200" algn="just">
              <a:spcAft>
                <a:spcPct val="35000"/>
              </a:spcAft>
              <a:buFont typeface="Arial" panose="020B0604020202020204" pitchFamily="34" charset="0"/>
              <a:buChar char="•"/>
            </a:pPr>
            <a:r>
              <a:rPr lang="en-AU" sz="2200" dirty="0">
                <a:solidFill>
                  <a:schemeClr val="tx1"/>
                </a:solidFill>
              </a:rPr>
              <a:t>P</a:t>
            </a:r>
            <a:r>
              <a:rPr lang="en-AU" sz="2200" dirty="0" smtClean="0">
                <a:solidFill>
                  <a:schemeClr val="tx1"/>
                </a:solidFill>
              </a:rPr>
              <a:t>athway </a:t>
            </a:r>
            <a:r>
              <a:rPr lang="en-AU" sz="2200" dirty="0">
                <a:solidFill>
                  <a:schemeClr val="tx1"/>
                </a:solidFill>
              </a:rPr>
              <a:t>regulated by the </a:t>
            </a:r>
            <a:r>
              <a:rPr lang="en-AU" sz="2200" dirty="0" smtClean="0">
                <a:solidFill>
                  <a:schemeClr val="tx1"/>
                </a:solidFill>
              </a:rPr>
              <a:t>ER-Golgi network </a:t>
            </a:r>
            <a:r>
              <a:rPr lang="en-AU" sz="2200" dirty="0">
                <a:solidFill>
                  <a:schemeClr val="tx1"/>
                </a:solidFill>
              </a:rPr>
              <a:t>can sense the external stress or stimulus, possibly leading to the activation of both </a:t>
            </a:r>
            <a:r>
              <a:rPr lang="en-AU" sz="2200" dirty="0">
                <a:solidFill>
                  <a:srgbClr val="0000FF"/>
                </a:solidFill>
              </a:rPr>
              <a:t>pro-survival and apoptosis </a:t>
            </a:r>
            <a:r>
              <a:rPr lang="en-AU" sz="2200" dirty="0" err="1">
                <a:solidFill>
                  <a:schemeClr val="tx1"/>
                </a:solidFill>
              </a:rPr>
              <a:t>signaling</a:t>
            </a:r>
            <a:r>
              <a:rPr lang="en-AU" sz="2200" dirty="0">
                <a:solidFill>
                  <a:schemeClr val="tx1"/>
                </a:solidFill>
              </a:rPr>
              <a:t> pathways if the threshold of stress-</a:t>
            </a:r>
            <a:r>
              <a:rPr lang="en-AU" sz="2200" dirty="0" err="1">
                <a:solidFill>
                  <a:schemeClr val="tx1"/>
                </a:solidFill>
              </a:rPr>
              <a:t>signaling</a:t>
            </a:r>
            <a:r>
              <a:rPr lang="en-AU" sz="2200" dirty="0">
                <a:solidFill>
                  <a:schemeClr val="tx1"/>
                </a:solidFill>
              </a:rPr>
              <a:t> is exceeded. </a:t>
            </a:r>
          </a:p>
          <a:p>
            <a:pPr marL="457200" indent="-457200" algn="just" eaLnBrk="1" hangingPunct="1">
              <a:spcAft>
                <a:spcPct val="35000"/>
              </a:spcAft>
              <a:buFont typeface="Arial" panose="020B0604020202020204" pitchFamily="34" charset="0"/>
              <a:buChar char="•"/>
            </a:pPr>
            <a:endParaRPr lang="en-AU" sz="800" dirty="0">
              <a:solidFill>
                <a:schemeClr val="tx1"/>
              </a:solidFill>
            </a:endParaRPr>
          </a:p>
          <a:p>
            <a:pPr marL="457200" indent="-457200" algn="just">
              <a:spcAft>
                <a:spcPct val="35000"/>
              </a:spcAft>
              <a:buFont typeface="Arial" panose="020B0604020202020204" pitchFamily="34" charset="0"/>
              <a:buChar char="•"/>
            </a:pPr>
            <a:r>
              <a:rPr lang="en-AU" sz="2200" dirty="0">
                <a:solidFill>
                  <a:schemeClr val="tx1"/>
                </a:solidFill>
              </a:rPr>
              <a:t>T</a:t>
            </a:r>
            <a:r>
              <a:rPr lang="en-AU" sz="2200" dirty="0" smtClean="0">
                <a:solidFill>
                  <a:schemeClr val="tx1"/>
                </a:solidFill>
              </a:rPr>
              <a:t>argeting ER-Golgi-regulated apoptosis</a:t>
            </a:r>
            <a:r>
              <a:rPr lang="en-AU" sz="2200" dirty="0">
                <a:solidFill>
                  <a:schemeClr val="tx1"/>
                </a:solidFill>
              </a:rPr>
              <a:t>-survival </a:t>
            </a:r>
            <a:r>
              <a:rPr lang="en-AU" sz="2200" dirty="0" err="1">
                <a:solidFill>
                  <a:schemeClr val="tx1"/>
                </a:solidFill>
              </a:rPr>
              <a:t>signaling</a:t>
            </a:r>
            <a:r>
              <a:rPr lang="en-AU" sz="2200" dirty="0">
                <a:solidFill>
                  <a:schemeClr val="tx1"/>
                </a:solidFill>
              </a:rPr>
              <a:t> pathways </a:t>
            </a:r>
            <a:r>
              <a:rPr lang="en-AU" sz="2200" dirty="0" smtClean="0">
                <a:solidFill>
                  <a:schemeClr val="tx1"/>
                </a:solidFill>
              </a:rPr>
              <a:t>could </a:t>
            </a:r>
            <a:r>
              <a:rPr lang="en-AU" sz="2200" dirty="0">
                <a:solidFill>
                  <a:schemeClr val="tx1"/>
                </a:solidFill>
              </a:rPr>
              <a:t>be </a:t>
            </a:r>
            <a:r>
              <a:rPr lang="en-AU" sz="2200" dirty="0">
                <a:solidFill>
                  <a:srgbClr val="0000FF"/>
                </a:solidFill>
              </a:rPr>
              <a:t>novel therapeutic targets </a:t>
            </a:r>
            <a:r>
              <a:rPr lang="en-AU" sz="2200" dirty="0">
                <a:solidFill>
                  <a:schemeClr val="tx1"/>
                </a:solidFill>
              </a:rPr>
              <a:t>for cancer and AD treatment. </a:t>
            </a: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9"/>
          <p:cNvSpPr>
            <a:spLocks noGrp="1"/>
          </p:cNvSpPr>
          <p:nvPr>
            <p:ph type="title"/>
          </p:nvPr>
        </p:nvSpPr>
        <p:spPr>
          <a:xfrm>
            <a:off x="228600" y="56865"/>
            <a:ext cx="8610600" cy="762000"/>
          </a:xfrm>
        </p:spPr>
        <p:txBody>
          <a:bodyPr/>
          <a:lstStyle/>
          <a:p>
            <a:r>
              <a:rPr lang="en-US" altLang="zh-CN" sz="3400" dirty="0" smtClean="0"/>
              <a:t>Signaling Pathway</a:t>
            </a:r>
          </a:p>
        </p:txBody>
      </p:sp>
      <p:pic>
        <p:nvPicPr>
          <p:cNvPr id="3" name="Picture 2"/>
          <p:cNvPicPr>
            <a:picLocks noChangeAspect="1"/>
          </p:cNvPicPr>
          <p:nvPr/>
        </p:nvPicPr>
        <p:blipFill>
          <a:blip r:embed="rId3"/>
          <a:stretch>
            <a:fillRect/>
          </a:stretch>
        </p:blipFill>
        <p:spPr>
          <a:xfrm>
            <a:off x="0" y="1066800"/>
            <a:ext cx="9144000" cy="5638800"/>
          </a:xfrm>
          <a:prstGeom prst="rect">
            <a:avLst/>
          </a:prstGeom>
        </p:spPr>
      </p:pic>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1963" y="57151"/>
            <a:ext cx="8148637" cy="857250"/>
          </a:xfrm>
          <a:noFill/>
        </p:spPr>
        <p:txBody>
          <a:bodyPr lIns="90487" tIns="44450" rIns="90487" bIns="44450"/>
          <a:lstStyle/>
          <a:p>
            <a:r>
              <a:rPr lang="en-US" dirty="0" smtClean="0"/>
              <a:t>    Key Signaling Pathways</a:t>
            </a:r>
          </a:p>
        </p:txBody>
      </p:sp>
      <p:sp>
        <p:nvSpPr>
          <p:cNvPr id="262147" name="Rectangle 3"/>
          <p:cNvSpPr>
            <a:spLocks noGrp="1" noChangeArrowheads="1"/>
          </p:cNvSpPr>
          <p:nvPr>
            <p:ph type="body" idx="4294967295"/>
          </p:nvPr>
        </p:nvSpPr>
        <p:spPr>
          <a:xfrm>
            <a:off x="152400" y="762000"/>
            <a:ext cx="8763000" cy="5715000"/>
          </a:xfrm>
        </p:spPr>
        <p:txBody>
          <a:bodyPr lIns="90487" tIns="44450" rIns="90487" bIns="44450"/>
          <a:lstStyle/>
          <a:p>
            <a:pPr marL="0" indent="0">
              <a:buNone/>
              <a:defRPr/>
            </a:pPr>
            <a:endParaRPr lang="en-US" sz="2400" dirty="0">
              <a:solidFill>
                <a:srgbClr val="6600FF"/>
              </a:solidFill>
              <a:effectLst>
                <a:outerShdw blurRad="38100" dist="38100" dir="2700000" algn="tl">
                  <a:srgbClr val="C0C0C0"/>
                </a:outerShdw>
              </a:effectLst>
              <a:latin typeface="+mj-lt"/>
            </a:endParaRPr>
          </a:p>
          <a:p>
            <a:pPr>
              <a:buFont typeface="Wingdings" pitchFamily="2" charset="2"/>
              <a:buChar char="§"/>
              <a:defRPr/>
            </a:pPr>
            <a:r>
              <a:rPr lang="en-US" sz="2400" dirty="0" smtClean="0">
                <a:latin typeface="+mj-lt"/>
              </a:rPr>
              <a:t>ATF </a:t>
            </a:r>
            <a:r>
              <a:rPr lang="en-US" sz="2400" dirty="0">
                <a:latin typeface="+mj-lt"/>
              </a:rPr>
              <a:t>6 + S1/2P → ATF6f </a:t>
            </a:r>
            <a:r>
              <a:rPr lang="en-US" sz="2400" dirty="0" smtClean="0">
                <a:latin typeface="+mj-lt"/>
              </a:rPr>
              <a:t>→ XBP1</a:t>
            </a:r>
            <a:r>
              <a:rPr lang="en-US" sz="2400" dirty="0">
                <a:latin typeface="+mj-lt"/>
              </a:rPr>
              <a:t>→{cMYC,Bcl-</a:t>
            </a:r>
            <a:r>
              <a:rPr lang="en-US" sz="2400" dirty="0" smtClean="0">
                <a:latin typeface="+mj-lt"/>
              </a:rPr>
              <a:t>2} →</a:t>
            </a:r>
            <a:r>
              <a:rPr lang="en-US" sz="2400" dirty="0">
                <a:latin typeface="+mj-lt"/>
              </a:rPr>
              <a:t>Survival. </a:t>
            </a:r>
          </a:p>
          <a:p>
            <a:pPr>
              <a:buFont typeface="Wingdings" pitchFamily="2" charset="2"/>
              <a:buChar char="§"/>
              <a:defRPr/>
            </a:pPr>
            <a:endParaRPr lang="en-US" sz="2400" dirty="0" smtClean="0">
              <a:solidFill>
                <a:srgbClr val="6600FF"/>
              </a:solidFill>
              <a:effectLst>
                <a:outerShdw blurRad="38100" dist="38100" dir="2700000" algn="tl">
                  <a:srgbClr val="C0C0C0"/>
                </a:outerShdw>
              </a:effectLst>
              <a:latin typeface="+mj-lt"/>
            </a:endParaRPr>
          </a:p>
          <a:p>
            <a:pPr>
              <a:buFont typeface="Wingdings" pitchFamily="2" charset="2"/>
              <a:buChar char="§"/>
              <a:defRPr/>
            </a:pPr>
            <a:r>
              <a:rPr lang="el-GR" sz="2400" dirty="0" smtClean="0">
                <a:latin typeface="+mj-lt"/>
              </a:rPr>
              <a:t>PERK </a:t>
            </a:r>
            <a:r>
              <a:rPr lang="el-GR" sz="2400" dirty="0">
                <a:latin typeface="+mj-lt"/>
              </a:rPr>
              <a:t>→ </a:t>
            </a:r>
            <a:r>
              <a:rPr lang="el-GR" sz="2400" dirty="0" smtClean="0">
                <a:latin typeface="+mj-lt"/>
              </a:rPr>
              <a:t>eIF2α </a:t>
            </a:r>
            <a:r>
              <a:rPr lang="el-GR" sz="2400" dirty="0">
                <a:latin typeface="+mj-lt"/>
              </a:rPr>
              <a:t>→ </a:t>
            </a:r>
            <a:r>
              <a:rPr lang="el-GR" sz="2400" dirty="0" smtClean="0">
                <a:latin typeface="+mj-lt"/>
              </a:rPr>
              <a:t>ATF4 </a:t>
            </a:r>
            <a:r>
              <a:rPr lang="el-GR" sz="2400" dirty="0">
                <a:latin typeface="+mj-lt"/>
              </a:rPr>
              <a:t>→ CHOP → GADD34 → </a:t>
            </a:r>
            <a:r>
              <a:rPr lang="el-GR" sz="2400" dirty="0" smtClean="0">
                <a:latin typeface="+mj-lt"/>
              </a:rPr>
              <a:t>P53 </a:t>
            </a:r>
            <a:r>
              <a:rPr lang="el-GR" sz="2400" dirty="0">
                <a:latin typeface="+mj-lt"/>
              </a:rPr>
              <a:t>→ Apoptosis. </a:t>
            </a:r>
          </a:p>
          <a:p>
            <a:pPr>
              <a:buFont typeface="Wingdings" pitchFamily="2" charset="2"/>
              <a:buChar char="§"/>
              <a:defRPr/>
            </a:pPr>
            <a:endParaRPr lang="en-US" sz="2400" dirty="0" smtClean="0">
              <a:solidFill>
                <a:srgbClr val="6600FF"/>
              </a:solidFill>
              <a:effectLst>
                <a:outerShdw blurRad="38100" dist="38100" dir="2700000" algn="tl">
                  <a:srgbClr val="C0C0C0"/>
                </a:outerShdw>
              </a:effectLst>
              <a:latin typeface="+mj-lt"/>
            </a:endParaRPr>
          </a:p>
          <a:p>
            <a:pPr>
              <a:buFont typeface="Wingdings" pitchFamily="2" charset="2"/>
              <a:buChar char="§"/>
              <a:defRPr/>
            </a:pPr>
            <a:r>
              <a:rPr lang="en-US" sz="2400" dirty="0">
                <a:latin typeface="+mj-lt"/>
              </a:rPr>
              <a:t>IRE1 → TRAF2 → ASK1 → JNK → BACE1 → Aβ → Alzheimer </a:t>
            </a:r>
            <a:r>
              <a:rPr lang="en-US" sz="2400" dirty="0" smtClean="0">
                <a:latin typeface="+mj-lt"/>
              </a:rPr>
              <a:t>Disease</a:t>
            </a:r>
            <a:endParaRPr lang="en-US" sz="2400" dirty="0">
              <a:latin typeface="+mj-lt"/>
            </a:endParaRPr>
          </a:p>
          <a:p>
            <a:pPr>
              <a:buFont typeface="Wingdings" pitchFamily="2" charset="2"/>
              <a:buChar char="§"/>
              <a:defRPr/>
            </a:pPr>
            <a:endParaRPr lang="en-US" sz="2400" dirty="0" smtClean="0">
              <a:solidFill>
                <a:srgbClr val="6600FF"/>
              </a:solidFill>
              <a:effectLst>
                <a:outerShdw blurRad="38100" dist="38100" dir="2700000" algn="tl">
                  <a:srgbClr val="C0C0C0"/>
                </a:outerShdw>
              </a:effectLst>
              <a:latin typeface="+mj-lt"/>
            </a:endParaRPr>
          </a:p>
          <a:p>
            <a:pPr>
              <a:buFont typeface="Wingdings" pitchFamily="2" charset="2"/>
              <a:buChar char="§"/>
              <a:defRPr/>
            </a:pPr>
            <a:r>
              <a:rPr lang="el-GR" sz="2400" dirty="0">
                <a:latin typeface="+mj-lt"/>
              </a:rPr>
              <a:t>TRAF2 → IKK ⊣ IκB ⊣ NFκB → {CyclinD,BACE1,A20}: </a:t>
            </a:r>
          </a:p>
          <a:p>
            <a:pPr>
              <a:buFont typeface="Wingdings" pitchFamily="2" charset="2"/>
              <a:buChar char="§"/>
              <a:defRPr/>
            </a:pPr>
            <a:endParaRPr lang="en-US" sz="2400" dirty="0" smtClean="0">
              <a:solidFill>
                <a:srgbClr val="6600FF"/>
              </a:solidFill>
              <a:effectLst>
                <a:outerShdw blurRad="38100" dist="38100" dir="2700000" algn="tl">
                  <a:srgbClr val="C0C0C0"/>
                </a:outerShdw>
              </a:effectLst>
              <a:latin typeface="+mj-lt"/>
            </a:endParaRPr>
          </a:p>
          <a:p>
            <a:pPr>
              <a:buFont typeface="Wingdings" pitchFamily="2" charset="2"/>
              <a:buChar char="§"/>
              <a:defRPr/>
            </a:pPr>
            <a:r>
              <a:rPr lang="en-US" sz="2400" dirty="0">
                <a:latin typeface="+mj-lt"/>
              </a:rPr>
              <a:t>JNK → BAX → </a:t>
            </a:r>
            <a:r>
              <a:rPr lang="en-US" sz="2400" dirty="0" smtClean="0">
                <a:latin typeface="+mj-lt"/>
              </a:rPr>
              <a:t>Cytochrome c </a:t>
            </a:r>
            <a:r>
              <a:rPr lang="en-US" sz="2400" dirty="0">
                <a:latin typeface="+mj-lt"/>
              </a:rPr>
              <a:t>→ Caspase9 → Apoptosis. </a:t>
            </a:r>
          </a:p>
          <a:p>
            <a:pPr>
              <a:buFont typeface="Wingdings" pitchFamily="2" charset="2"/>
              <a:buChar char="§"/>
              <a:defRPr/>
            </a:pPr>
            <a:endParaRPr lang="en-US" sz="1600" dirty="0" smtClean="0">
              <a:solidFill>
                <a:srgbClr val="6600FF"/>
              </a:solidFill>
              <a:effectLst>
                <a:outerShdw blurRad="38100" dist="38100" dir="2700000" algn="tl">
                  <a:srgbClr val="C0C0C0"/>
                </a:outerShdw>
              </a:effectLst>
            </a:endParaRPr>
          </a:p>
        </p:txBody>
      </p:sp>
    </p:spTree>
    <p:extLst>
      <p:ext uri="{BB962C8B-B14F-4D97-AF65-F5344CB8AC3E}">
        <p14:creationId xmlns:p14="http://schemas.microsoft.com/office/powerpoint/2010/main" val="109068707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457200" y="76200"/>
            <a:ext cx="8229600" cy="762000"/>
          </a:xfrm>
        </p:spPr>
        <p:txBody>
          <a:bodyPr/>
          <a:lstStyle/>
          <a:p>
            <a:pPr eaLnBrk="1" hangingPunct="1"/>
            <a:r>
              <a:rPr lang="en-US" dirty="0" smtClean="0"/>
              <a:t>Challenges for Modeling</a:t>
            </a:r>
          </a:p>
        </p:txBody>
      </p:sp>
      <p:sp>
        <p:nvSpPr>
          <p:cNvPr id="11" name="Content Placeholder 7"/>
          <p:cNvSpPr>
            <a:spLocks noGrp="1"/>
          </p:cNvSpPr>
          <p:nvPr>
            <p:ph idx="4294967295"/>
          </p:nvPr>
        </p:nvSpPr>
        <p:spPr>
          <a:xfrm>
            <a:off x="228600" y="1219200"/>
            <a:ext cx="8763000" cy="4953000"/>
          </a:xfrm>
        </p:spPr>
        <p:txBody>
          <a:bodyPr/>
          <a:lstStyle/>
          <a:p>
            <a:pPr algn="just">
              <a:buFont typeface="Wingdings" pitchFamily="2" charset="2"/>
              <a:buChar char="§"/>
            </a:pPr>
            <a:r>
              <a:rPr lang="en-AU" sz="2400" dirty="0" smtClean="0">
                <a:solidFill>
                  <a:srgbClr val="0000FF"/>
                </a:solidFill>
              </a:rPr>
              <a:t>Large number </a:t>
            </a:r>
            <a:r>
              <a:rPr lang="en-AU" sz="2400" dirty="0" smtClean="0"/>
              <a:t>of </a:t>
            </a:r>
            <a:r>
              <a:rPr lang="en-AU" sz="2400" dirty="0" smtClean="0"/>
              <a:t>components</a:t>
            </a:r>
            <a:r>
              <a:rPr lang="en-AU" sz="2400" dirty="0"/>
              <a:t> </a:t>
            </a:r>
            <a:r>
              <a:rPr lang="en-AU" sz="2400" dirty="0" smtClean="0"/>
              <a:t>with many </a:t>
            </a:r>
            <a:r>
              <a:rPr lang="en-AU" sz="2400" dirty="0" smtClean="0">
                <a:solidFill>
                  <a:srgbClr val="FF0000"/>
                </a:solidFill>
              </a:rPr>
              <a:t>unknown parameters</a:t>
            </a:r>
            <a:r>
              <a:rPr lang="en-AU" sz="2400" dirty="0" smtClean="0"/>
              <a:t>.</a:t>
            </a:r>
            <a:endParaRPr lang="en-AU" sz="1400" dirty="0" smtClean="0">
              <a:solidFill>
                <a:srgbClr val="7030A0"/>
              </a:solidFill>
            </a:endParaRPr>
          </a:p>
          <a:p>
            <a:pPr marL="0" indent="0" algn="just">
              <a:buNone/>
            </a:pPr>
            <a:endParaRPr lang="en-US" sz="1400" dirty="0" smtClean="0">
              <a:solidFill>
                <a:srgbClr val="FF0000"/>
              </a:solidFill>
            </a:endParaRPr>
          </a:p>
          <a:p>
            <a:pPr marL="0" indent="0" algn="just">
              <a:buNone/>
            </a:pPr>
            <a:endParaRPr lang="en-US" sz="1400" dirty="0" smtClean="0">
              <a:solidFill>
                <a:srgbClr val="FF0000"/>
              </a:solidFill>
            </a:endParaRPr>
          </a:p>
          <a:p>
            <a:pPr algn="just">
              <a:buFont typeface="Wingdings" pitchFamily="2" charset="2"/>
              <a:buChar char="§"/>
            </a:pPr>
            <a:r>
              <a:rPr lang="en-US" sz="2400" dirty="0" smtClean="0"/>
              <a:t>It is </a:t>
            </a:r>
            <a:r>
              <a:rPr lang="en-US" sz="2400" dirty="0" smtClean="0">
                <a:solidFill>
                  <a:srgbClr val="FF0000"/>
                </a:solidFill>
              </a:rPr>
              <a:t>time-consuming</a:t>
            </a:r>
            <a:r>
              <a:rPr lang="en-US" sz="2400" dirty="0" smtClean="0"/>
              <a:t> and </a:t>
            </a:r>
            <a:r>
              <a:rPr lang="en-US" sz="2400" dirty="0" smtClean="0">
                <a:solidFill>
                  <a:srgbClr val="FF0000"/>
                </a:solidFill>
              </a:rPr>
              <a:t>not realistic </a:t>
            </a:r>
            <a:r>
              <a:rPr lang="en-US" sz="2400" dirty="0" smtClean="0"/>
              <a:t>to use </a:t>
            </a:r>
            <a:r>
              <a:rPr lang="en-US" sz="2400" dirty="0" smtClean="0">
                <a:solidFill>
                  <a:srgbClr val="FF0000"/>
                </a:solidFill>
              </a:rPr>
              <a:t>traditional</a:t>
            </a:r>
            <a:r>
              <a:rPr lang="en-US" sz="2400" dirty="0" smtClean="0"/>
              <a:t> methods (</a:t>
            </a:r>
            <a:r>
              <a:rPr lang="en-US" sz="2400" b="1" dirty="0" smtClean="0"/>
              <a:t>ODE, SDE, SSA, Boolean Simulation</a:t>
            </a:r>
            <a:r>
              <a:rPr lang="en-US" sz="2400" dirty="0" smtClean="0"/>
              <a:t>) to analyze a </a:t>
            </a:r>
            <a:r>
              <a:rPr lang="en-US" sz="2400" dirty="0" smtClean="0"/>
              <a:t>large </a:t>
            </a:r>
            <a:r>
              <a:rPr lang="en-US" sz="2400" dirty="0" smtClean="0"/>
              <a:t>network with </a:t>
            </a:r>
            <a:r>
              <a:rPr lang="en-US" sz="2400" dirty="0" smtClean="0">
                <a:solidFill>
                  <a:srgbClr val="0000FF"/>
                </a:solidFill>
              </a:rPr>
              <a:t>an astronomical number of states</a:t>
            </a:r>
            <a:r>
              <a:rPr lang="en-US" sz="2400" dirty="0" smtClean="0"/>
              <a:t>!</a:t>
            </a:r>
          </a:p>
          <a:p>
            <a:pPr algn="just">
              <a:buFont typeface="Wingdings" pitchFamily="2" charset="2"/>
              <a:buChar char="§"/>
            </a:pPr>
            <a:endParaRPr lang="en-US" sz="1400" dirty="0" smtClean="0"/>
          </a:p>
          <a:p>
            <a:pPr algn="just">
              <a:buFont typeface="Wingdings" pitchFamily="2" charset="2"/>
              <a:buChar char="§"/>
            </a:pPr>
            <a:endParaRPr lang="en-US" sz="1400" dirty="0" smtClean="0"/>
          </a:p>
          <a:p>
            <a:pPr algn="just">
              <a:buFont typeface="Wingdings" pitchFamily="2" charset="2"/>
              <a:buChar char="§"/>
            </a:pPr>
            <a:r>
              <a:rPr lang="en-US" sz="2400" dirty="0" smtClean="0"/>
              <a:t>One of systems biologist’s interests is to </a:t>
            </a:r>
            <a:r>
              <a:rPr lang="en-US" sz="2400" dirty="0" smtClean="0">
                <a:solidFill>
                  <a:srgbClr val="0000FF"/>
                </a:solidFill>
              </a:rPr>
              <a:t>verify the signal transduction sequences</a:t>
            </a:r>
            <a:r>
              <a:rPr lang="en-US" sz="2400" dirty="0" smtClean="0"/>
              <a:t> that will drive the network to a </a:t>
            </a:r>
            <a:r>
              <a:rPr lang="en-US" sz="2400" dirty="0" smtClean="0">
                <a:solidFill>
                  <a:srgbClr val="0000FF"/>
                </a:solidFill>
              </a:rPr>
              <a:t>pre-specified state </a:t>
            </a:r>
            <a:r>
              <a:rPr lang="en-US" sz="2400" dirty="0" smtClean="0"/>
              <a:t>at or before a </a:t>
            </a:r>
            <a:r>
              <a:rPr lang="en-US" sz="2400" dirty="0" smtClean="0">
                <a:solidFill>
                  <a:srgbClr val="0000FF"/>
                </a:solidFill>
              </a:rPr>
              <a:t>pre-specified time</a:t>
            </a:r>
            <a:r>
              <a:rPr lang="en-US" sz="2400" dirty="0" smtClean="0"/>
              <a:t>.</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9"/>
          <p:cNvSpPr>
            <a:spLocks noGrp="1"/>
          </p:cNvSpPr>
          <p:nvPr>
            <p:ph type="title"/>
          </p:nvPr>
        </p:nvSpPr>
        <p:spPr>
          <a:xfrm>
            <a:off x="228600" y="76200"/>
            <a:ext cx="8534400" cy="762000"/>
          </a:xfrm>
        </p:spPr>
        <p:txBody>
          <a:bodyPr/>
          <a:lstStyle/>
          <a:p>
            <a:r>
              <a:rPr lang="en-US" altLang="zh-CN" dirty="0" smtClean="0">
                <a:latin typeface="Times New Roman" pitchFamily="18" charset="0"/>
                <a:ea typeface="宋体" pitchFamily="2" charset="-122"/>
              </a:rPr>
              <a:t>Discrete Value Model</a:t>
            </a:r>
          </a:p>
        </p:txBody>
      </p:sp>
      <p:sp>
        <p:nvSpPr>
          <p:cNvPr id="14339" name="Content Placeholder 11"/>
          <p:cNvSpPr>
            <a:spLocks noGrp="1"/>
          </p:cNvSpPr>
          <p:nvPr>
            <p:ph idx="1"/>
          </p:nvPr>
        </p:nvSpPr>
        <p:spPr>
          <a:xfrm>
            <a:off x="152400" y="762000"/>
            <a:ext cx="8839200" cy="3886200"/>
          </a:xfrm>
        </p:spPr>
        <p:txBody>
          <a:bodyPr/>
          <a:lstStyle/>
          <a:p>
            <a:pPr algn="just">
              <a:buFont typeface="Arial" panose="020B0604020202020204" pitchFamily="34" charset="0"/>
              <a:buChar char="•"/>
              <a:defRPr/>
            </a:pPr>
            <a:r>
              <a:rPr lang="en-US" sz="2200" dirty="0" smtClean="0"/>
              <a:t>Each </a:t>
            </a:r>
            <a:r>
              <a:rPr lang="en-US" sz="2200" dirty="0"/>
              <a:t>n</a:t>
            </a:r>
            <a:r>
              <a:rPr lang="en-US" sz="2200" dirty="0" smtClean="0"/>
              <a:t>ode represents a regulatory component in the pathway. </a:t>
            </a:r>
          </a:p>
          <a:p>
            <a:pPr algn="just">
              <a:buFont typeface="Arial" panose="020B0604020202020204" pitchFamily="34" charset="0"/>
              <a:buChar char="•"/>
              <a:defRPr/>
            </a:pPr>
            <a:endParaRPr lang="en-US" sz="1500" dirty="0"/>
          </a:p>
          <a:p>
            <a:pPr algn="just">
              <a:buFont typeface="Arial" panose="020B0604020202020204" pitchFamily="34" charset="0"/>
              <a:buChar char="•"/>
              <a:defRPr/>
            </a:pPr>
            <a:r>
              <a:rPr lang="en-US" sz="2200" dirty="0" smtClean="0"/>
              <a:t>State (expression level) of each node takes </a:t>
            </a:r>
            <a:r>
              <a:rPr lang="en-US" sz="2200" dirty="0" smtClean="0">
                <a:solidFill>
                  <a:srgbClr val="0000FF"/>
                </a:solidFill>
              </a:rPr>
              <a:t>discrete values </a:t>
            </a:r>
            <a:r>
              <a:rPr lang="en-US" sz="2200" dirty="0" smtClean="0"/>
              <a:t>at any time: {</a:t>
            </a:r>
            <a:r>
              <a:rPr lang="en-US" sz="2200" dirty="0" smtClean="0">
                <a:solidFill>
                  <a:srgbClr val="0000FF"/>
                </a:solidFill>
              </a:rPr>
              <a:t>0,1,...,n-1</a:t>
            </a:r>
            <a:r>
              <a:rPr lang="en-US" sz="2200" dirty="0" smtClean="0"/>
              <a:t>}, namely, </a:t>
            </a:r>
            <a:r>
              <a:rPr lang="en-US" sz="2200" i="1" dirty="0" smtClean="0"/>
              <a:t>0=inhibited, ..., n-1=overexpressed</a:t>
            </a:r>
            <a:r>
              <a:rPr lang="en-US" sz="2200" dirty="0" smtClean="0"/>
              <a:t>.</a:t>
            </a:r>
          </a:p>
          <a:p>
            <a:pPr algn="just">
              <a:buFont typeface="Arial" panose="020B0604020202020204" pitchFamily="34" charset="0"/>
              <a:buChar char="•"/>
              <a:defRPr/>
            </a:pPr>
            <a:endParaRPr lang="en-US" sz="1500" b="1" dirty="0"/>
          </a:p>
          <a:p>
            <a:pPr algn="just">
              <a:buFont typeface="Arial" panose="020B0604020202020204" pitchFamily="34" charset="0"/>
              <a:buChar char="•"/>
              <a:defRPr/>
            </a:pPr>
            <a:r>
              <a:rPr lang="en-US" sz="2200" dirty="0" smtClean="0"/>
              <a:t>State </a:t>
            </a:r>
            <a:r>
              <a:rPr lang="en-US" sz="2200" dirty="0"/>
              <a:t>of each node can take</a:t>
            </a:r>
            <a:r>
              <a:rPr lang="en-US" sz="2200" b="1" dirty="0">
                <a:solidFill>
                  <a:srgbClr val="FF0000"/>
                </a:solidFill>
              </a:rPr>
              <a:t> </a:t>
            </a:r>
            <a:r>
              <a:rPr lang="en-US" sz="2200" dirty="0">
                <a:solidFill>
                  <a:srgbClr val="FF0000"/>
                </a:solidFill>
              </a:rPr>
              <a:t>n</a:t>
            </a:r>
            <a:r>
              <a:rPr lang="en-US" sz="2200" dirty="0" smtClean="0">
                <a:solidFill>
                  <a:srgbClr val="FF0000"/>
                </a:solidFill>
              </a:rPr>
              <a:t> possible values</a:t>
            </a:r>
            <a:r>
              <a:rPr lang="en-US" sz="2200" b="1" dirty="0" smtClean="0">
                <a:solidFill>
                  <a:srgbClr val="FF0000"/>
                </a:solidFill>
              </a:rPr>
              <a:t> </a:t>
            </a:r>
            <a:r>
              <a:rPr lang="en-US" sz="2200" dirty="0" smtClean="0">
                <a:solidFill>
                  <a:srgbClr val="FF0000"/>
                </a:solidFill>
              </a:rPr>
              <a:t>{0,1,...,n-1}</a:t>
            </a:r>
            <a:r>
              <a:rPr lang="en-US" sz="2200" dirty="0" smtClean="0"/>
              <a:t>, so the network with </a:t>
            </a:r>
            <a:r>
              <a:rPr lang="en-US" sz="2200" b="1" dirty="0">
                <a:solidFill>
                  <a:srgbClr val="FF0000"/>
                </a:solidFill>
              </a:rPr>
              <a:t>m</a:t>
            </a:r>
            <a:r>
              <a:rPr lang="en-US" sz="2200" b="1" dirty="0" smtClean="0">
                <a:solidFill>
                  <a:srgbClr val="FF0000"/>
                </a:solidFill>
              </a:rPr>
              <a:t> </a:t>
            </a:r>
            <a:r>
              <a:rPr lang="en-US" sz="2200" dirty="0"/>
              <a:t>proteins has </a:t>
            </a:r>
            <a:r>
              <a:rPr lang="en-US" sz="2200" b="1" dirty="0" smtClean="0">
                <a:solidFill>
                  <a:srgbClr val="0000FF"/>
                </a:solidFill>
              </a:rPr>
              <a:t>n</a:t>
            </a:r>
            <a:r>
              <a:rPr lang="en-US" sz="2200" b="1" baseline="30000" dirty="0">
                <a:solidFill>
                  <a:srgbClr val="0000FF"/>
                </a:solidFill>
              </a:rPr>
              <a:t>m</a:t>
            </a:r>
            <a:r>
              <a:rPr lang="en-US" sz="2200" dirty="0" smtClean="0"/>
              <a:t> </a:t>
            </a:r>
            <a:r>
              <a:rPr lang="en-US" sz="2200" dirty="0"/>
              <a:t>possible states. </a:t>
            </a:r>
            <a:endParaRPr lang="en-US" sz="2200" b="1" dirty="0" smtClean="0"/>
          </a:p>
          <a:p>
            <a:pPr algn="just">
              <a:buFont typeface="Arial" panose="020B0604020202020204" pitchFamily="34" charset="0"/>
              <a:buChar char="•"/>
              <a:defRPr/>
            </a:pPr>
            <a:endParaRPr lang="en-US" sz="1500" dirty="0" smtClean="0"/>
          </a:p>
          <a:p>
            <a:pPr algn="just">
              <a:buFont typeface="Arial" panose="020B0604020202020204" pitchFamily="34" charset="0"/>
              <a:buChar char="•"/>
              <a:defRPr/>
            </a:pPr>
            <a:r>
              <a:rPr lang="en-US" sz="2200" dirty="0" smtClean="0"/>
              <a:t>The </a:t>
            </a:r>
            <a:r>
              <a:rPr lang="en-US" sz="2200" dirty="0" smtClean="0">
                <a:solidFill>
                  <a:srgbClr val="0000FF"/>
                </a:solidFill>
              </a:rPr>
              <a:t>evolution (state update) </a:t>
            </a:r>
            <a:r>
              <a:rPr lang="en-US" sz="2200" dirty="0" smtClean="0"/>
              <a:t>of each node from time </a:t>
            </a:r>
            <a:r>
              <a:rPr lang="en-US" sz="2200" dirty="0" smtClean="0">
                <a:solidFill>
                  <a:srgbClr val="0000FF"/>
                </a:solidFill>
              </a:rPr>
              <a:t>t</a:t>
            </a:r>
            <a:r>
              <a:rPr lang="en-US" sz="2200" dirty="0" smtClean="0"/>
              <a:t> to </a:t>
            </a:r>
            <a:r>
              <a:rPr lang="en-US" sz="2200" dirty="0" smtClean="0">
                <a:solidFill>
                  <a:srgbClr val="0000FF"/>
                </a:solidFill>
              </a:rPr>
              <a:t>t+1</a:t>
            </a:r>
            <a:r>
              <a:rPr lang="en-US" sz="2200" dirty="0" smtClean="0"/>
              <a:t> is described by a </a:t>
            </a:r>
            <a:r>
              <a:rPr lang="en-US" sz="2200" b="1" dirty="0" smtClean="0">
                <a:solidFill>
                  <a:srgbClr val="0000FF"/>
                </a:solidFill>
              </a:rPr>
              <a:t>discrete state transfer function</a:t>
            </a:r>
            <a:r>
              <a:rPr lang="en-US" sz="2200" dirty="0" smtClean="0"/>
              <a:t>, which is regulated by the parental </a:t>
            </a:r>
            <a:r>
              <a:rPr lang="en-US" sz="2200" b="1" i="1" dirty="0" smtClean="0">
                <a:solidFill>
                  <a:srgbClr val="0000FF"/>
                </a:solidFill>
              </a:rPr>
              <a:t>Activators</a:t>
            </a:r>
            <a:r>
              <a:rPr lang="en-US" sz="2200" dirty="0" smtClean="0"/>
              <a:t> and </a:t>
            </a:r>
            <a:r>
              <a:rPr lang="en-US" sz="2200" b="1" i="1" dirty="0" smtClean="0">
                <a:solidFill>
                  <a:srgbClr val="0000FF"/>
                </a:solidFill>
              </a:rPr>
              <a:t>Inhibitors</a:t>
            </a:r>
            <a:r>
              <a:rPr lang="en-US" sz="2200" dirty="0" smtClean="0"/>
              <a:t>.</a:t>
            </a:r>
            <a:endParaRPr lang="en-US" sz="1800" dirty="0" smtClean="0"/>
          </a:p>
          <a:p>
            <a:pPr marL="457200" indent="-457200">
              <a:defRPr/>
            </a:pPr>
            <a:endParaRPr lang="en-US" sz="1800" dirty="0" smtClean="0">
              <a:latin typeface="Times New Roman" pitchFamily="18" charset="0"/>
              <a:cs typeface="Times New Roman" pitchFamily="18" charset="0"/>
            </a:endParaRPr>
          </a:p>
        </p:txBody>
      </p:sp>
      <p:sp>
        <p:nvSpPr>
          <p:cNvPr id="45060" name="Date Placeholder 2"/>
          <p:cNvSpPr txBox="1">
            <a:spLocks noGrp="1"/>
          </p:cNvSpPr>
          <p:nvPr/>
        </p:nvSpPr>
        <p:spPr bwMode="auto">
          <a:xfrm>
            <a:off x="0" y="6477000"/>
            <a:ext cx="2132013" cy="304800"/>
          </a:xfrm>
          <a:prstGeom prst="rect">
            <a:avLst/>
          </a:prstGeom>
          <a:noFill/>
          <a:ln w="9525">
            <a:noFill/>
            <a:miter lim="800000"/>
            <a:headEnd/>
            <a:tailEnd/>
          </a:ln>
        </p:spPr>
        <p:txBody>
          <a:bodyPr/>
          <a:lstStyle/>
          <a:p>
            <a:r>
              <a:rPr lang="en-US"/>
              <a:t>07/16/09</a:t>
            </a:r>
          </a:p>
        </p:txBody>
      </p:sp>
      <p:sp>
        <p:nvSpPr>
          <p:cNvPr id="45061" name="Date Placeholder 3"/>
          <p:cNvSpPr txBox="1">
            <a:spLocks noGrp="1"/>
          </p:cNvSpPr>
          <p:nvPr/>
        </p:nvSpPr>
        <p:spPr bwMode="auto">
          <a:xfrm>
            <a:off x="0" y="6477000"/>
            <a:ext cx="2132013" cy="304800"/>
          </a:xfrm>
          <a:prstGeom prst="rect">
            <a:avLst/>
          </a:prstGeom>
          <a:noFill/>
          <a:ln w="9525">
            <a:noFill/>
            <a:miter lim="800000"/>
            <a:headEnd/>
            <a:tailEnd/>
          </a:ln>
        </p:spPr>
        <p:txBody>
          <a:bodyPr/>
          <a:lstStyle/>
          <a:p>
            <a:r>
              <a:rPr lang="en-US"/>
              <a:t>07/16/09</a:t>
            </a:r>
          </a:p>
        </p:txBody>
      </p:sp>
      <p:sp>
        <p:nvSpPr>
          <p:cNvPr id="45062" name="Date Placeholder 4"/>
          <p:cNvSpPr txBox="1">
            <a:spLocks noGrp="1"/>
          </p:cNvSpPr>
          <p:nvPr/>
        </p:nvSpPr>
        <p:spPr bwMode="auto">
          <a:xfrm>
            <a:off x="0" y="6477000"/>
            <a:ext cx="2132013" cy="304800"/>
          </a:xfrm>
          <a:prstGeom prst="rect">
            <a:avLst/>
          </a:prstGeom>
          <a:noFill/>
          <a:ln w="9525">
            <a:noFill/>
            <a:miter lim="800000"/>
            <a:headEnd/>
            <a:tailEnd/>
          </a:ln>
        </p:spPr>
        <p:txBody>
          <a:bodyPr/>
          <a:lstStyle/>
          <a:p>
            <a:r>
              <a:rPr lang="en-US"/>
              <a:t>07/16/09</a:t>
            </a:r>
          </a:p>
        </p:txBody>
      </p:sp>
      <p:sp>
        <p:nvSpPr>
          <p:cNvPr id="45063" name="Date Placeholder 5"/>
          <p:cNvSpPr txBox="1">
            <a:spLocks noGrp="1"/>
          </p:cNvSpPr>
          <p:nvPr/>
        </p:nvSpPr>
        <p:spPr bwMode="auto">
          <a:xfrm>
            <a:off x="0" y="6477000"/>
            <a:ext cx="2132013" cy="304800"/>
          </a:xfrm>
          <a:prstGeom prst="rect">
            <a:avLst/>
          </a:prstGeom>
          <a:noFill/>
          <a:ln w="9525">
            <a:noFill/>
            <a:miter lim="800000"/>
            <a:headEnd/>
            <a:tailEnd/>
          </a:ln>
        </p:spPr>
        <p:txBody>
          <a:bodyPr/>
          <a:lstStyle/>
          <a:p>
            <a:r>
              <a:rPr lang="en-US"/>
              <a:t>07/16/09</a:t>
            </a:r>
          </a:p>
        </p:txBody>
      </p:sp>
      <p:pic>
        <p:nvPicPr>
          <p:cNvPr id="4" name="Picture 3"/>
          <p:cNvPicPr>
            <a:picLocks noChangeAspect="1"/>
          </p:cNvPicPr>
          <p:nvPr/>
        </p:nvPicPr>
        <p:blipFill>
          <a:blip r:embed="rId3"/>
          <a:stretch>
            <a:fillRect/>
          </a:stretch>
        </p:blipFill>
        <p:spPr>
          <a:xfrm>
            <a:off x="1219200" y="4559245"/>
            <a:ext cx="5609281" cy="2146355"/>
          </a:xfrm>
          <a:prstGeom prst="rect">
            <a:avLst/>
          </a:prstGeom>
        </p:spPr>
      </p:pic>
    </p:spTree>
    <p:extLst>
      <p:ext uri="{BB962C8B-B14F-4D97-AF65-F5344CB8AC3E}">
        <p14:creationId xmlns:p14="http://schemas.microsoft.com/office/powerpoint/2010/main" val="778845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9"/>
          <p:cNvSpPr>
            <a:spLocks noGrp="1"/>
          </p:cNvSpPr>
          <p:nvPr>
            <p:ph type="title"/>
          </p:nvPr>
        </p:nvSpPr>
        <p:spPr>
          <a:xfrm>
            <a:off x="228600" y="56865"/>
            <a:ext cx="8610600" cy="762000"/>
          </a:xfrm>
        </p:spPr>
        <p:txBody>
          <a:bodyPr/>
          <a:lstStyle/>
          <a:p>
            <a:r>
              <a:rPr lang="en-US" altLang="zh-CN" sz="3400" dirty="0" smtClean="0"/>
              <a:t>ER-Golgi-regulated Signaling Pathway</a:t>
            </a:r>
          </a:p>
        </p:txBody>
      </p:sp>
      <p:sp>
        <p:nvSpPr>
          <p:cNvPr id="15" name="Rectangle 14"/>
          <p:cNvSpPr/>
          <p:nvPr/>
        </p:nvSpPr>
        <p:spPr>
          <a:xfrm>
            <a:off x="152400" y="838200"/>
            <a:ext cx="8839200" cy="5791200"/>
          </a:xfrm>
          <a:prstGeom prst="rect">
            <a:avLst/>
          </a:prstGeom>
          <a:solidFill>
            <a:schemeClr val="accent1">
              <a:alpha val="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76200" y="914400"/>
            <a:ext cx="9020432" cy="5562600"/>
          </a:xfrm>
          <a:prstGeom prst="rect">
            <a:avLst/>
          </a:prstGeom>
        </p:spPr>
      </p:pic>
      <p:sp>
        <p:nvSpPr>
          <p:cNvPr id="8" name="Oval Callout 7"/>
          <p:cNvSpPr/>
          <p:nvPr/>
        </p:nvSpPr>
        <p:spPr>
          <a:xfrm>
            <a:off x="1676400" y="1219200"/>
            <a:ext cx="7086600" cy="2286000"/>
          </a:xfrm>
          <a:prstGeom prst="wedgeEllipseCallout">
            <a:avLst>
              <a:gd name="adj1" fmla="val -47699"/>
              <a:gd name="adj2" fmla="val 113673"/>
            </a:avLst>
          </a:prstGeom>
          <a:solidFill>
            <a:srgbClr val="FFC000">
              <a:alpha val="87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smtClean="0">
              <a:solidFill>
                <a:srgbClr val="0000FF"/>
              </a:solidFill>
            </a:endParaRPr>
          </a:p>
          <a:p>
            <a:r>
              <a:rPr lang="en-US" sz="2400" b="1" dirty="0" smtClean="0">
                <a:solidFill>
                  <a:srgbClr val="0000FF"/>
                </a:solidFill>
              </a:rPr>
              <a:t>30</a:t>
            </a:r>
            <a:r>
              <a:rPr lang="en-US" b="1" dirty="0" smtClean="0">
                <a:solidFill>
                  <a:srgbClr val="0000FF"/>
                </a:solidFill>
              </a:rPr>
              <a:t> nodes, the state of each node can take {0, 1, 2}.</a:t>
            </a:r>
          </a:p>
          <a:p>
            <a:endParaRPr lang="en-US" sz="1000" b="1" dirty="0" smtClean="0">
              <a:solidFill>
                <a:srgbClr val="0000FF"/>
              </a:solidFill>
            </a:endParaRPr>
          </a:p>
          <a:p>
            <a:r>
              <a:rPr lang="en-US" sz="2400" b="1" dirty="0" smtClean="0">
                <a:solidFill>
                  <a:srgbClr val="FF0000"/>
                </a:solidFill>
              </a:rPr>
              <a:t>&gt; 3</a:t>
            </a:r>
            <a:r>
              <a:rPr lang="en-US" sz="2400" b="1" baseline="30000" dirty="0" smtClean="0">
                <a:solidFill>
                  <a:srgbClr val="FF0000"/>
                </a:solidFill>
              </a:rPr>
              <a:t>30</a:t>
            </a:r>
            <a:r>
              <a:rPr lang="en-US" sz="2400" b="1" dirty="0" smtClean="0">
                <a:solidFill>
                  <a:srgbClr val="FF0000"/>
                </a:solidFill>
              </a:rPr>
              <a:t> =  20 trillion possible states!</a:t>
            </a:r>
          </a:p>
          <a:p>
            <a:endParaRPr lang="en-US" dirty="0"/>
          </a:p>
        </p:txBody>
      </p:sp>
      <p:sp>
        <p:nvSpPr>
          <p:cNvPr id="9" name="Rectangle 8"/>
          <p:cNvSpPr/>
          <p:nvPr/>
        </p:nvSpPr>
        <p:spPr>
          <a:xfrm>
            <a:off x="2514600" y="4495800"/>
            <a:ext cx="6172200" cy="1200328"/>
          </a:xfrm>
          <a:prstGeom prst="rect">
            <a:avLst/>
          </a:prstGeom>
          <a:solidFill>
            <a:srgbClr val="FFFF00"/>
          </a:solidFill>
          <a:ln w="28575" cmpd="sng">
            <a:solidFill>
              <a:srgbClr val="FF0000"/>
            </a:solidFill>
          </a:ln>
        </p:spPr>
        <p:txBody>
          <a:bodyPr wrap="square">
            <a:spAutoFit/>
          </a:bodyPr>
          <a:lstStyle/>
          <a:p>
            <a:r>
              <a:rPr lang="en-US" sz="2400" b="1" dirty="0">
                <a:solidFill>
                  <a:srgbClr val="0000FF"/>
                </a:solidFill>
              </a:rPr>
              <a:t>Model Checking </a:t>
            </a:r>
            <a:r>
              <a:rPr lang="en-US" sz="2400" dirty="0">
                <a:solidFill>
                  <a:srgbClr val="0000FF"/>
                </a:solidFill>
              </a:rPr>
              <a:t>method can solve this problem gracefully: can check up to </a:t>
            </a:r>
            <a:r>
              <a:rPr lang="en-US" sz="2400" b="1" dirty="0">
                <a:solidFill>
                  <a:srgbClr val="0000FF"/>
                </a:solidFill>
                <a:latin typeface="Times New Roman" pitchFamily="18" charset="0"/>
                <a:cs typeface="Times New Roman" pitchFamily="18" charset="0"/>
              </a:rPr>
              <a:t>10</a:t>
            </a:r>
            <a:r>
              <a:rPr lang="en-US" sz="2400" b="1" baseline="30000" dirty="0">
                <a:solidFill>
                  <a:srgbClr val="0000FF"/>
                </a:solidFill>
                <a:latin typeface="Times New Roman" pitchFamily="18" charset="0"/>
                <a:cs typeface="Times New Roman" pitchFamily="18" charset="0"/>
              </a:rPr>
              <a:t>100</a:t>
            </a:r>
            <a:r>
              <a:rPr lang="en-US" sz="2400" dirty="0">
                <a:solidFill>
                  <a:srgbClr val="0000FF"/>
                </a:solidFill>
                <a:latin typeface="Times New Roman" pitchFamily="18" charset="0"/>
                <a:cs typeface="Times New Roman" pitchFamily="18" charset="0"/>
              </a:rPr>
              <a:t> </a:t>
            </a:r>
            <a:r>
              <a:rPr lang="en-US" sz="2400" dirty="0">
                <a:solidFill>
                  <a:srgbClr val="0000FF"/>
                </a:solidFill>
              </a:rPr>
              <a:t>possible states!</a:t>
            </a:r>
          </a:p>
        </p:txBody>
      </p:sp>
    </p:spTree>
    <p:extLst>
      <p:ext uri="{BB962C8B-B14F-4D97-AF65-F5344CB8AC3E}">
        <p14:creationId xmlns:p14="http://schemas.microsoft.com/office/powerpoint/2010/main" val="218708606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461963" y="70513"/>
            <a:ext cx="8148637" cy="838200"/>
          </a:xfrm>
          <a:noFill/>
        </p:spPr>
        <p:txBody>
          <a:bodyPr lIns="90487" tIns="44450" rIns="90487" bIns="44450"/>
          <a:lstStyle/>
          <a:p>
            <a:r>
              <a:rPr lang="en-US" dirty="0" smtClean="0"/>
              <a:t>Model Checking</a:t>
            </a:r>
          </a:p>
        </p:txBody>
      </p:sp>
      <p:sp>
        <p:nvSpPr>
          <p:cNvPr id="262147" name="Rectangle 3"/>
          <p:cNvSpPr>
            <a:spLocks noGrp="1" noChangeArrowheads="1"/>
          </p:cNvSpPr>
          <p:nvPr>
            <p:ph type="body" idx="4294967295"/>
          </p:nvPr>
        </p:nvSpPr>
        <p:spPr>
          <a:xfrm>
            <a:off x="152400" y="945096"/>
            <a:ext cx="8839200" cy="5588768"/>
          </a:xfrm>
        </p:spPr>
        <p:txBody>
          <a:bodyPr lIns="90487" tIns="44450" rIns="90487" bIns="44450"/>
          <a:lstStyle/>
          <a:p>
            <a:pPr>
              <a:buFont typeface="Wingdings" pitchFamily="2" charset="2"/>
              <a:buChar char="§"/>
              <a:defRPr/>
            </a:pPr>
            <a:r>
              <a:rPr lang="en-US" sz="2400" b="1" dirty="0">
                <a:solidFill>
                  <a:srgbClr val="0000FF"/>
                </a:solidFill>
              </a:rPr>
              <a:t>Model checking </a:t>
            </a:r>
            <a:r>
              <a:rPr lang="en-US" sz="2400" dirty="0"/>
              <a:t>is an </a:t>
            </a:r>
            <a:r>
              <a:rPr lang="en-US" sz="2400" b="1" dirty="0"/>
              <a:t>automatic verification technique</a:t>
            </a:r>
            <a:r>
              <a:rPr lang="en-US" sz="2400" dirty="0">
                <a:effectLst>
                  <a:outerShdw blurRad="38100" dist="38100" dir="2700000" algn="tl">
                    <a:srgbClr val="000000"/>
                  </a:outerShdw>
                </a:effectLst>
              </a:rPr>
              <a:t>  </a:t>
            </a:r>
            <a:r>
              <a:rPr lang="en-US" sz="2400" dirty="0"/>
              <a:t>for </a:t>
            </a:r>
            <a:r>
              <a:rPr lang="en-US" sz="2400" dirty="0" smtClean="0"/>
              <a:t>the hardware systems (digital circuits, CPU).</a:t>
            </a:r>
            <a:endParaRPr lang="en-US" sz="2400" dirty="0"/>
          </a:p>
          <a:p>
            <a:pPr>
              <a:buFont typeface="Wingdings" pitchFamily="2" charset="2"/>
              <a:buChar char="§"/>
              <a:defRPr/>
            </a:pPr>
            <a:endParaRPr lang="en-US" sz="1200" dirty="0"/>
          </a:p>
          <a:p>
            <a:pPr>
              <a:buFont typeface="Wingdings" pitchFamily="2" charset="2"/>
              <a:buChar char="§"/>
              <a:defRPr/>
            </a:pPr>
            <a:r>
              <a:rPr lang="en-US" sz="2400" dirty="0"/>
              <a:t>Developed independently by Clarke and Emerson and by </a:t>
            </a:r>
            <a:r>
              <a:rPr lang="en-US" sz="2400" dirty="0" err="1"/>
              <a:t>Queille</a:t>
            </a:r>
            <a:r>
              <a:rPr lang="en-US" sz="2400" dirty="0"/>
              <a:t> and </a:t>
            </a:r>
            <a:r>
              <a:rPr lang="en-US" sz="2400" dirty="0" err="1"/>
              <a:t>Sifakis</a:t>
            </a:r>
            <a:r>
              <a:rPr lang="en-US" sz="2400" dirty="0"/>
              <a:t> in early </a:t>
            </a:r>
            <a:r>
              <a:rPr lang="en-US" sz="2400" dirty="0" smtClean="0"/>
              <a:t>1980’s, 2007 Turing Award.</a:t>
            </a:r>
          </a:p>
          <a:p>
            <a:pPr>
              <a:buFont typeface="Wingdings" pitchFamily="2" charset="2"/>
              <a:buChar char="§"/>
              <a:defRPr/>
            </a:pPr>
            <a:endParaRPr lang="en-US" sz="1200" dirty="0" smtClean="0"/>
          </a:p>
          <a:p>
            <a:pPr marL="342900" lvl="1" indent="-342900">
              <a:spcBef>
                <a:spcPts val="600"/>
              </a:spcBef>
              <a:buFont typeface="Wingdings" pitchFamily="2" charset="2"/>
              <a:buChar char="§"/>
              <a:defRPr/>
            </a:pPr>
            <a:r>
              <a:rPr lang="en-US" sz="2400" dirty="0" smtClean="0">
                <a:ea typeface="+mn-ea"/>
                <a:cs typeface="+mn-cs"/>
              </a:rPr>
              <a:t>Model checking is the process of determining whether or not a given </a:t>
            </a:r>
            <a:r>
              <a:rPr lang="en-US" sz="2400" b="1" dirty="0">
                <a:solidFill>
                  <a:srgbClr val="0000FF"/>
                </a:solidFill>
                <a:ea typeface="+mn-ea"/>
                <a:cs typeface="+mn-cs"/>
              </a:rPr>
              <a:t>model </a:t>
            </a:r>
            <a:r>
              <a:rPr lang="en-US" sz="2400" b="1" i="1" dirty="0">
                <a:solidFill>
                  <a:srgbClr val="0000FF"/>
                </a:solidFill>
                <a:ea typeface="+mn-ea"/>
                <a:cs typeface="+mn-cs"/>
              </a:rPr>
              <a:t>M</a:t>
            </a:r>
            <a:r>
              <a:rPr lang="en-US" sz="2400" i="1" dirty="0" smtClean="0">
                <a:solidFill>
                  <a:srgbClr val="FF0000"/>
                </a:solidFill>
                <a:effectLst>
                  <a:outerShdw blurRad="38100" dist="38100" dir="2700000" algn="tl">
                    <a:srgbClr val="000000"/>
                  </a:outerShdw>
                </a:effectLst>
                <a:ea typeface="+mn-ea"/>
                <a:cs typeface="+mn-cs"/>
              </a:rPr>
              <a:t> </a:t>
            </a:r>
            <a:r>
              <a:rPr lang="en-US" sz="2400" dirty="0" smtClean="0">
                <a:ea typeface="+mn-ea"/>
                <a:cs typeface="+mn-cs"/>
              </a:rPr>
              <a:t>satisfies a desired </a:t>
            </a:r>
            <a:r>
              <a:rPr lang="en-US" sz="2400" b="1" dirty="0">
                <a:solidFill>
                  <a:srgbClr val="0000FF"/>
                </a:solidFill>
                <a:ea typeface="+mn-ea"/>
                <a:cs typeface="+mn-cs"/>
              </a:rPr>
              <a:t>property</a:t>
            </a:r>
            <a:r>
              <a:rPr lang="en-US" sz="2400" dirty="0" smtClean="0">
                <a:ea typeface="+mn-ea"/>
                <a:cs typeface="+mn-cs"/>
              </a:rPr>
              <a:t> – </a:t>
            </a:r>
            <a:r>
              <a:rPr lang="en-US" sz="2400" i="1" dirty="0" smtClean="0">
                <a:solidFill>
                  <a:srgbClr val="FF0000"/>
                </a:solidFill>
                <a:effectLst>
                  <a:outerShdw blurRad="38100" dist="38100" dir="2700000" algn="tl">
                    <a:srgbClr val="000000"/>
                  </a:outerShdw>
                </a:effectLst>
                <a:ea typeface="+mn-ea"/>
                <a:cs typeface="+mn-cs"/>
              </a:rPr>
              <a:t>ƒ</a:t>
            </a:r>
            <a:r>
              <a:rPr lang="en-US" sz="2400" dirty="0" smtClean="0">
                <a:ea typeface="+mn-ea"/>
                <a:cs typeface="+mn-cs"/>
              </a:rPr>
              <a:t> written </a:t>
            </a:r>
            <a:r>
              <a:rPr lang="en-US" sz="2400" dirty="0" smtClean="0"/>
              <a:t>in </a:t>
            </a:r>
            <a:r>
              <a:rPr lang="en-US" sz="2400" b="1" dirty="0">
                <a:solidFill>
                  <a:srgbClr val="0000FF"/>
                </a:solidFill>
                <a:ea typeface="+mn-ea"/>
                <a:cs typeface="+mn-cs"/>
              </a:rPr>
              <a:t>temporal logic</a:t>
            </a:r>
            <a:r>
              <a:rPr lang="en-US" sz="2400" dirty="0" smtClean="0"/>
              <a:t>.</a:t>
            </a:r>
            <a:endParaRPr lang="en-US" sz="2400" dirty="0" smtClean="0">
              <a:ea typeface="+mn-ea"/>
              <a:cs typeface="+mn-cs"/>
            </a:endParaRPr>
          </a:p>
          <a:p>
            <a:pPr marL="342900" lvl="1" indent="-342900">
              <a:spcBef>
                <a:spcPts val="600"/>
              </a:spcBef>
              <a:buFont typeface="Wingdings" pitchFamily="2" charset="2"/>
              <a:buChar char="§"/>
              <a:defRPr/>
            </a:pPr>
            <a:endParaRPr lang="en-US" sz="1200" dirty="0" smtClean="0">
              <a:ea typeface="+mn-ea"/>
              <a:cs typeface="+mn-cs"/>
            </a:endParaRPr>
          </a:p>
          <a:p>
            <a:pPr marL="342900" lvl="1" indent="-342900">
              <a:spcBef>
                <a:spcPts val="600"/>
              </a:spcBef>
              <a:buFont typeface="Wingdings" pitchFamily="2" charset="2"/>
              <a:buChar char="§"/>
              <a:defRPr/>
            </a:pPr>
            <a:r>
              <a:rPr lang="en-US" sz="2400" dirty="0" smtClean="0">
                <a:solidFill>
                  <a:srgbClr val="0000FF"/>
                </a:solidFill>
                <a:ea typeface="+mn-ea"/>
                <a:cs typeface="+mn-cs"/>
              </a:rPr>
              <a:t>Model Checking Problem</a:t>
            </a:r>
            <a:r>
              <a:rPr lang="en-US" sz="2400" dirty="0" smtClean="0">
                <a:ea typeface="+mn-ea"/>
                <a:cs typeface="+mn-cs"/>
              </a:rPr>
              <a:t>: Give a desired property </a:t>
            </a:r>
            <a:r>
              <a:rPr lang="en-US" sz="2400" i="1" dirty="0" smtClean="0">
                <a:solidFill>
                  <a:srgbClr val="FF0000"/>
                </a:solidFill>
                <a:effectLst>
                  <a:outerShdw blurRad="38100" dist="38100" dir="2700000" algn="tl">
                    <a:srgbClr val="000000"/>
                  </a:outerShdw>
                </a:effectLst>
              </a:rPr>
              <a:t>ƒ</a:t>
            </a:r>
            <a:r>
              <a:rPr lang="en-US" sz="2400" dirty="0" smtClean="0"/>
              <a:t>, a Model/System </a:t>
            </a:r>
            <a:r>
              <a:rPr lang="en-US" sz="2400" i="1" dirty="0" smtClean="0">
                <a:solidFill>
                  <a:srgbClr val="FF0000"/>
                </a:solidFill>
                <a:effectLst>
                  <a:outerShdw blurRad="38100" dist="38100" dir="2700000" algn="tl">
                    <a:srgbClr val="000000"/>
                  </a:outerShdw>
                </a:effectLst>
                <a:ea typeface="+mn-ea"/>
                <a:cs typeface="+mn-cs"/>
              </a:rPr>
              <a:t>M</a:t>
            </a:r>
            <a:r>
              <a:rPr lang="en-US" sz="2400" dirty="0" smtClean="0">
                <a:ea typeface="+mn-ea"/>
                <a:cs typeface="+mn-cs"/>
              </a:rPr>
              <a:t>  with initial state </a:t>
            </a:r>
            <a:r>
              <a:rPr lang="en-US" sz="2400" i="1" dirty="0" smtClean="0">
                <a:solidFill>
                  <a:srgbClr val="FF0000"/>
                </a:solidFill>
                <a:effectLst>
                  <a:outerShdw blurRad="38100" dist="38100" dir="2700000" algn="tl">
                    <a:srgbClr val="000000"/>
                  </a:outerShdw>
                </a:effectLst>
                <a:ea typeface="+mn-ea"/>
                <a:cs typeface="+mn-cs"/>
              </a:rPr>
              <a:t>s</a:t>
            </a:r>
            <a:r>
              <a:rPr lang="en-US" sz="2400" dirty="0" smtClean="0">
                <a:ea typeface="+mn-ea"/>
                <a:cs typeface="+mn-cs"/>
              </a:rPr>
              <a:t>, decide  </a:t>
            </a:r>
            <a:r>
              <a:rPr lang="en-US" sz="2400" i="1" dirty="0" smtClean="0">
                <a:solidFill>
                  <a:srgbClr val="FF0000"/>
                </a:solidFill>
                <a:effectLst>
                  <a:outerShdw blurRad="38100" dist="38100" dir="2700000" algn="tl">
                    <a:srgbClr val="000000"/>
                  </a:outerShdw>
                </a:effectLst>
                <a:ea typeface="+mn-ea"/>
                <a:cs typeface="+mn-cs"/>
              </a:rPr>
              <a:t>M, s </a:t>
            </a:r>
            <a:r>
              <a:rPr lang="en-US" sz="2400" dirty="0" smtClean="0">
                <a:solidFill>
                  <a:srgbClr val="FF0000"/>
                </a:solidFill>
                <a:effectLst>
                  <a:outerShdw blurRad="38100" dist="38100" dir="2700000" algn="tl">
                    <a:srgbClr val="000000"/>
                  </a:outerShdw>
                </a:effectLst>
                <a:ea typeface="+mn-ea"/>
                <a:cs typeface="+mn-cs"/>
              </a:rPr>
              <a:t>|=  ƒ</a:t>
            </a:r>
            <a:r>
              <a:rPr lang="en-US" sz="2400" dirty="0" smtClean="0">
                <a:ea typeface="+mn-ea"/>
                <a:cs typeface="+mn-cs"/>
              </a:rPr>
              <a:t>.</a:t>
            </a:r>
          </a:p>
          <a:p>
            <a:pPr>
              <a:buNone/>
              <a:defRPr/>
            </a:pPr>
            <a:endParaRPr lang="en-US" sz="1200" dirty="0"/>
          </a:p>
          <a:p>
            <a:pPr>
              <a:buFont typeface="Wingdings" pitchFamily="2" charset="2"/>
              <a:buChar char="§"/>
              <a:defRPr/>
            </a:pPr>
            <a:r>
              <a:rPr lang="en-US" sz="2400" dirty="0"/>
              <a:t>Verification procedure is an </a:t>
            </a:r>
            <a:r>
              <a:rPr lang="en-US" sz="2400" b="1" dirty="0">
                <a:solidFill>
                  <a:srgbClr val="0000FF"/>
                </a:solidFill>
              </a:rPr>
              <a:t>intelligent exhaustive </a:t>
            </a:r>
            <a:r>
              <a:rPr lang="en-US" sz="2400" dirty="0"/>
              <a:t>search of the state space of the </a:t>
            </a:r>
            <a:r>
              <a:rPr lang="en-US" sz="2400" dirty="0" smtClean="0"/>
              <a:t>model.  </a:t>
            </a:r>
            <a:endParaRPr lang="en-US" sz="2400" dirty="0"/>
          </a:p>
        </p:txBody>
      </p:sp>
      <p:sp>
        <p:nvSpPr>
          <p:cNvPr id="4" name="Rectangle 3"/>
          <p:cNvSpPr/>
          <p:nvPr/>
        </p:nvSpPr>
        <p:spPr bwMode="auto">
          <a:xfrm>
            <a:off x="2667000" y="6400800"/>
            <a:ext cx="6231384" cy="250208"/>
          </a:xfrm>
          <a:prstGeom prst="rect">
            <a:avLst/>
          </a:prstGeom>
          <a:solidFill>
            <a:srgbClr val="009900">
              <a:alpha val="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0000"/>
              </a:buClr>
              <a:buSzPct val="100000"/>
            </a:pPr>
            <a:r>
              <a:rPr lang="en-US" sz="1400" i="1" dirty="0" smtClean="0">
                <a:solidFill>
                  <a:srgbClr val="0000FF"/>
                </a:solidFill>
              </a:rPr>
              <a:t>Clarke EM, </a:t>
            </a:r>
            <a:r>
              <a:rPr lang="en-US" sz="1400" i="1" dirty="0" err="1" smtClean="0">
                <a:solidFill>
                  <a:srgbClr val="0000FF"/>
                </a:solidFill>
              </a:rPr>
              <a:t>Grumberg</a:t>
            </a:r>
            <a:r>
              <a:rPr lang="en-US" sz="1400" i="1" dirty="0" smtClean="0">
                <a:solidFill>
                  <a:srgbClr val="0000FF"/>
                </a:solidFill>
              </a:rPr>
              <a:t> O, </a:t>
            </a:r>
            <a:r>
              <a:rPr lang="en-US" sz="1400" i="1" dirty="0" err="1" smtClean="0">
                <a:solidFill>
                  <a:srgbClr val="0000FF"/>
                </a:solidFill>
              </a:rPr>
              <a:t>Peled</a:t>
            </a:r>
            <a:r>
              <a:rPr lang="en-US" sz="1400" i="1" dirty="0" smtClean="0">
                <a:solidFill>
                  <a:srgbClr val="0000FF"/>
                </a:solidFill>
              </a:rPr>
              <a:t> DA: Model Checking. MIT Press 1999</a:t>
            </a:r>
            <a:endParaRPr kumimoji="0" lang="en-US" sz="1400" b="0" i="1" u="none" strike="noStrike" cap="none" normalizeH="0" baseline="0" dirty="0" smtClean="0">
              <a:ln>
                <a:noFill/>
              </a:ln>
              <a:solidFill>
                <a:srgbClr val="0000FF"/>
              </a:solidFill>
              <a:effectLst/>
              <a:latin typeface="Arial" charset="0"/>
              <a:cs typeface="Arial" charset="0"/>
            </a:endParaRPr>
          </a:p>
        </p:txBody>
      </p:sp>
      <p:pic>
        <p:nvPicPr>
          <p:cNvPr id="5" name="Picture 4"/>
          <p:cNvPicPr>
            <a:picLocks noChangeAspect="1" noChangeArrowheads="1"/>
          </p:cNvPicPr>
          <p:nvPr/>
        </p:nvPicPr>
        <p:blipFill>
          <a:blip r:embed="rId3" cstate="print"/>
          <a:srcRect/>
          <a:stretch>
            <a:fillRect/>
          </a:stretch>
        </p:blipFill>
        <p:spPr bwMode="auto">
          <a:xfrm>
            <a:off x="6597025" y="1295400"/>
            <a:ext cx="565775" cy="533400"/>
          </a:xfrm>
          <a:prstGeom prst="rect">
            <a:avLst/>
          </a:prstGeom>
          <a:noFill/>
          <a:ln w="9525">
            <a:noFill/>
            <a:round/>
            <a:headEnd/>
            <a:tailEnd/>
          </a:ln>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ONTSIZE" val="10"/>
  <p:tag name="PREAMBLE" val="\documentclass{article}&#10;\pagestyle{empty}&#10;\usepackage{xspace,amssymb,amsfonts,amsmath}&#10;\usepackage{color}&#10;\usepackage{TeX4PPT}&#10;"/>
  <p:tag name="MAGPC" val="200"/>
  <p:tag name="FIRSTEMC@ZIWJMN1ORLIECML9" val="2691"/>
</p:tagLst>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47802</TotalTime>
  <Words>2220</Words>
  <Application>Microsoft Office PowerPoint</Application>
  <PresentationFormat>On-screen Show (4:3)</PresentationFormat>
  <Paragraphs>339</Paragraphs>
  <Slides>26</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Custom Design</vt:lpstr>
      <vt:lpstr>Clip</vt:lpstr>
      <vt:lpstr>PowerPoint Presentation</vt:lpstr>
      <vt:lpstr>Outlines</vt:lpstr>
      <vt:lpstr>ER-Golgi Network</vt:lpstr>
      <vt:lpstr>Signaling Pathway</vt:lpstr>
      <vt:lpstr>    Key Signaling Pathways</vt:lpstr>
      <vt:lpstr>Challenges for Modeling</vt:lpstr>
      <vt:lpstr>Discrete Value Model</vt:lpstr>
      <vt:lpstr>ER-Golgi-regulated Signaling Pathway</vt:lpstr>
      <vt:lpstr>Model Checking</vt:lpstr>
      <vt:lpstr>Intel Pentium FDIV Bug</vt:lpstr>
      <vt:lpstr>Model Verification</vt:lpstr>
      <vt:lpstr>Model Falsification</vt:lpstr>
      <vt:lpstr>Counterexamples</vt:lpstr>
      <vt:lpstr>LTL - Linear Temporal Logic</vt:lpstr>
      <vt:lpstr>LTL - Linear Temporal Logic</vt:lpstr>
      <vt:lpstr>Branching Time</vt:lpstr>
      <vt:lpstr>CTL: Computation Tree Logic</vt:lpstr>
      <vt:lpstr>CTL: Computation Tree Logic</vt:lpstr>
      <vt:lpstr>Symbolic Model Checking Algorithm</vt:lpstr>
      <vt:lpstr>Synchronous Symbolic Model Checking</vt:lpstr>
      <vt:lpstr>Asynchronous Symbolic Model Checking</vt:lpstr>
      <vt:lpstr>PowerPoint Presentation</vt:lpstr>
      <vt:lpstr>PowerPoint Presentation</vt:lpstr>
      <vt:lpstr>PowerPoint Presentation</vt:lpstr>
      <vt:lpstr>Conclusions</vt:lpstr>
      <vt:lpstr>This work supported by the  New Faculty Start-up Grant  and President’s Research Funds  at Saint Louis University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PZ</dc:creator>
  <cp:lastModifiedBy>Haijun Gong</cp:lastModifiedBy>
  <cp:revision>4436</cp:revision>
  <cp:lastPrinted>1601-01-01T00:00:00Z</cp:lastPrinted>
  <dcterms:created xsi:type="dcterms:W3CDTF">2009-06-02T15:28:59Z</dcterms:created>
  <dcterms:modified xsi:type="dcterms:W3CDTF">2014-08-01T00:09:51Z</dcterms:modified>
</cp:coreProperties>
</file>