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311" r:id="rId5"/>
    <p:sldId id="2257" r:id="rId6"/>
    <p:sldId id="2258" r:id="rId7"/>
    <p:sldId id="2259" r:id="rId8"/>
    <p:sldId id="2261" r:id="rId9"/>
    <p:sldId id="2262" r:id="rId10"/>
    <p:sldId id="2263" r:id="rId11"/>
    <p:sldId id="2260" r:id="rId12"/>
    <p:sldId id="2264" r:id="rId13"/>
    <p:sldId id="2266" r:id="rId14"/>
    <p:sldId id="2254" r:id="rId15"/>
    <p:sldId id="2253" r:id="rId16"/>
    <p:sldId id="2250" r:id="rId17"/>
    <p:sldId id="2299" r:id="rId18"/>
    <p:sldId id="2318" r:id="rId19"/>
    <p:sldId id="2319" r:id="rId20"/>
    <p:sldId id="2320" r:id="rId21"/>
    <p:sldId id="2317" r:id="rId22"/>
    <p:sldId id="2307" r:id="rId23"/>
    <p:sldId id="2306" r:id="rId24"/>
    <p:sldId id="2303" r:id="rId25"/>
    <p:sldId id="2305" r:id="rId26"/>
    <p:sldId id="230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A621B27-437B-E0EF-8C6D-23DDEDC39E52}" name="공덕호" initials="공" userId="S::rhdejrgh15@office.knu.ac.kr::71ce1358-e66d-48ff-a044-821898ec7d3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3" clrIdx="0">
    <p:extLst>
      <p:ext uri="{19B8F6BF-5375-455C-9EA6-DF929625EA0E}">
        <p15:presenceInfo xmlns:p15="http://schemas.microsoft.com/office/powerpoint/2012/main" userId=" "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EDEDED"/>
    <a:srgbClr val="EAEAEA"/>
    <a:srgbClr val="4472C4"/>
    <a:srgbClr val="0070C0"/>
    <a:srgbClr val="F3D8C1"/>
    <a:srgbClr val="A9D18E"/>
    <a:srgbClr val="62A336"/>
    <a:srgbClr val="75B4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3746D3-0554-49C8-99E7-F3C7F31DDD55}" v="114" dt="2023-01-16T14:37:00.495"/>
    <p1510:client id="{F8AEAE44-D42A-4E2E-B7B9-E07B0A0CE252}" v="21" dt="2023-01-16T16:22:26.578"/>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5647" autoAdjust="0"/>
  </p:normalViewPr>
  <p:slideViewPr>
    <p:cSldViewPr snapToGrid="0">
      <p:cViewPr varScale="1">
        <p:scale>
          <a:sx n="114" d="100"/>
          <a:sy n="114" d="100"/>
        </p:scale>
        <p:origin x="153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9f8db50c-2a06-4de9-9233-933c977ed558" providerId="ADAL" clId="{A9AF40B2-077B-4E34-B8F6-8AC9FE45701F}"/>
    <pc:docChg chg="modSld sldOrd">
      <pc:chgData name=" " userId="9f8db50c-2a06-4de9-9233-933c977ed558" providerId="ADAL" clId="{A9AF40B2-077B-4E34-B8F6-8AC9FE45701F}" dt="2023-01-16T23:40:47.612" v="75"/>
      <pc:docMkLst>
        <pc:docMk/>
      </pc:docMkLst>
      <pc:sldChg chg="modSp">
        <pc:chgData name=" " userId="9f8db50c-2a06-4de9-9233-933c977ed558" providerId="ADAL" clId="{A9AF40B2-077B-4E34-B8F6-8AC9FE45701F}" dt="2023-01-16T23:33:38.916" v="74"/>
        <pc:sldMkLst>
          <pc:docMk/>
          <pc:sldMk cId="1969423459" sldId="2250"/>
        </pc:sldMkLst>
        <pc:spChg chg="mod">
          <ac:chgData name=" " userId="9f8db50c-2a06-4de9-9233-933c977ed558" providerId="ADAL" clId="{A9AF40B2-077B-4E34-B8F6-8AC9FE45701F}" dt="2023-01-16T23:33:38.916" v="74"/>
          <ac:spMkLst>
            <pc:docMk/>
            <pc:sldMk cId="1969423459" sldId="2250"/>
            <ac:spMk id="67" creationId="{98024796-9207-429C-B9FA-B6E8B54D3D7F}"/>
          </ac:spMkLst>
        </pc:spChg>
      </pc:sldChg>
      <pc:sldChg chg="modSp">
        <pc:chgData name=" " userId="9f8db50c-2a06-4de9-9233-933c977ed558" providerId="ADAL" clId="{A9AF40B2-077B-4E34-B8F6-8AC9FE45701F}" dt="2023-01-16T23:33:35.893" v="73" actId="20577"/>
        <pc:sldMkLst>
          <pc:docMk/>
          <pc:sldMk cId="2815843786" sldId="2253"/>
        </pc:sldMkLst>
        <pc:spChg chg="mod">
          <ac:chgData name=" " userId="9f8db50c-2a06-4de9-9233-933c977ed558" providerId="ADAL" clId="{A9AF40B2-077B-4E34-B8F6-8AC9FE45701F}" dt="2023-01-16T23:33:35.893" v="73" actId="20577"/>
          <ac:spMkLst>
            <pc:docMk/>
            <pc:sldMk cId="2815843786" sldId="2253"/>
            <ac:spMk id="15" creationId="{A331F9E7-3B9B-41F5-924E-A777F2692C90}"/>
          </ac:spMkLst>
        </pc:spChg>
      </pc:sldChg>
      <pc:sldChg chg="ord">
        <pc:chgData name=" " userId="9f8db50c-2a06-4de9-9233-933c977ed558" providerId="ADAL" clId="{A9AF40B2-077B-4E34-B8F6-8AC9FE45701F}" dt="2023-01-16T23:40:47.612" v="75"/>
        <pc:sldMkLst>
          <pc:docMk/>
          <pc:sldMk cId="2130069036" sldId="2307"/>
        </pc:sldMkLst>
      </pc:sldChg>
      <pc:sldChg chg="modSp addCm modCm">
        <pc:chgData name=" " userId="9f8db50c-2a06-4de9-9233-933c977ed558" providerId="ADAL" clId="{A9AF40B2-077B-4E34-B8F6-8AC9FE45701F}" dt="2023-01-16T23:33:08.671" v="42"/>
        <pc:sldMkLst>
          <pc:docMk/>
          <pc:sldMk cId="2616648482" sldId="2310"/>
        </pc:sldMkLst>
        <pc:spChg chg="mod">
          <ac:chgData name=" " userId="9f8db50c-2a06-4de9-9233-933c977ed558" providerId="ADAL" clId="{A9AF40B2-077B-4E34-B8F6-8AC9FE45701F}" dt="2023-01-16T23:32:36.473" v="41" actId="6549"/>
          <ac:spMkLst>
            <pc:docMk/>
            <pc:sldMk cId="2616648482" sldId="2310"/>
            <ac:spMk id="4" creationId="{FBE38E25-F20F-12A0-11A2-45C77FCFE73A}"/>
          </ac:spMkLst>
        </pc:spChg>
      </pc:sldChg>
    </pc:docChg>
  </pc:docChgLst>
  <pc:docChgLst>
    <pc:chgData name=" " userId="9f8db50c-2a06-4de9-9233-933c977ed558" providerId="ADAL" clId="{C2B3AA8C-6202-4A28-9DB5-F4B565206F32}"/>
    <pc:docChg chg="undo custSel addSld delSld modSld sldOrd">
      <pc:chgData name=" " userId="9f8db50c-2a06-4de9-9233-933c977ed558" providerId="ADAL" clId="{C2B3AA8C-6202-4A28-9DB5-F4B565206F32}" dt="2023-01-17T00:59:53.606" v="1276" actId="20577"/>
      <pc:docMkLst>
        <pc:docMk/>
      </pc:docMkLst>
      <pc:sldChg chg="del">
        <pc:chgData name=" " userId="9f8db50c-2a06-4de9-9233-933c977ed558" providerId="ADAL" clId="{C2B3AA8C-6202-4A28-9DB5-F4B565206F32}" dt="2023-01-17T00:50:37.471" v="960" actId="2696"/>
        <pc:sldMkLst>
          <pc:docMk/>
          <pc:sldMk cId="2677407600" sldId="2298"/>
        </pc:sldMkLst>
      </pc:sldChg>
      <pc:sldChg chg="ord">
        <pc:chgData name=" " userId="9f8db50c-2a06-4de9-9233-933c977ed558" providerId="ADAL" clId="{C2B3AA8C-6202-4A28-9DB5-F4B565206F32}" dt="2023-01-17T00:50:39.759" v="961"/>
        <pc:sldMkLst>
          <pc:docMk/>
          <pc:sldMk cId="2130069036" sldId="2307"/>
        </pc:sldMkLst>
      </pc:sldChg>
      <pc:sldChg chg="modSp add del modCm">
        <pc:chgData name=" " userId="9f8db50c-2a06-4de9-9233-933c977ed558" providerId="ADAL" clId="{C2B3AA8C-6202-4A28-9DB5-F4B565206F32}" dt="2023-01-17T00:20:34.989" v="41"/>
        <pc:sldMkLst>
          <pc:docMk/>
          <pc:sldMk cId="2616648482" sldId="2310"/>
        </pc:sldMkLst>
        <pc:spChg chg="mod">
          <ac:chgData name=" " userId="9f8db50c-2a06-4de9-9233-933c977ed558" providerId="ADAL" clId="{C2B3AA8C-6202-4A28-9DB5-F4B565206F32}" dt="2023-01-17T00:20:00.028" v="25"/>
          <ac:spMkLst>
            <pc:docMk/>
            <pc:sldMk cId="2616648482" sldId="2310"/>
            <ac:spMk id="23" creationId="{EED87B3A-FD05-2AEA-45F2-DCECD8C5978A}"/>
          </ac:spMkLst>
        </pc:spChg>
      </pc:sldChg>
      <pc:sldChg chg="modSp">
        <pc:chgData name=" " userId="9f8db50c-2a06-4de9-9233-933c977ed558" providerId="ADAL" clId="{C2B3AA8C-6202-4A28-9DB5-F4B565206F32}" dt="2023-01-17T00:30:02.466" v="72" actId="6549"/>
        <pc:sldMkLst>
          <pc:docMk/>
          <pc:sldMk cId="2320270003" sldId="2317"/>
        </pc:sldMkLst>
        <pc:graphicFrameChg chg="modGraphic">
          <ac:chgData name=" " userId="9f8db50c-2a06-4de9-9233-933c977ed558" providerId="ADAL" clId="{C2B3AA8C-6202-4A28-9DB5-F4B565206F32}" dt="2023-01-17T00:30:02.466" v="72" actId="6549"/>
          <ac:graphicFrameMkLst>
            <pc:docMk/>
            <pc:sldMk cId="2320270003" sldId="2317"/>
            <ac:graphicFrameMk id="11" creationId="{BC3F6B78-6C89-83A0-CE81-33E9E1B4B0E9}"/>
          </ac:graphicFrameMkLst>
        </pc:graphicFrameChg>
      </pc:sldChg>
      <pc:sldChg chg="addSp delSp modSp add">
        <pc:chgData name=" " userId="9f8db50c-2a06-4de9-9233-933c977ed558" providerId="ADAL" clId="{C2B3AA8C-6202-4A28-9DB5-F4B565206F32}" dt="2023-01-17T00:42:24.955" v="803" actId="20577"/>
        <pc:sldMkLst>
          <pc:docMk/>
          <pc:sldMk cId="948806904" sldId="2318"/>
        </pc:sldMkLst>
        <pc:spChg chg="mod">
          <ac:chgData name=" " userId="9f8db50c-2a06-4de9-9233-933c977ed558" providerId="ADAL" clId="{C2B3AA8C-6202-4A28-9DB5-F4B565206F32}" dt="2023-01-17T00:19:28.831" v="12"/>
          <ac:spMkLst>
            <pc:docMk/>
            <pc:sldMk cId="948806904" sldId="2318"/>
            <ac:spMk id="3" creationId="{8842C775-E8A8-4289-B180-77AD91A9677D}"/>
          </ac:spMkLst>
        </pc:spChg>
        <pc:spChg chg="mod">
          <ac:chgData name=" " userId="9f8db50c-2a06-4de9-9233-933c977ed558" providerId="ADAL" clId="{C2B3AA8C-6202-4A28-9DB5-F4B565206F32}" dt="2023-01-17T00:34:01.946" v="213" actId="20577"/>
          <ac:spMkLst>
            <pc:docMk/>
            <pc:sldMk cId="948806904" sldId="2318"/>
            <ac:spMk id="4" creationId="{FBE38E25-F20F-12A0-11A2-45C77FCFE73A}"/>
          </ac:spMkLst>
        </pc:spChg>
        <pc:spChg chg="add mod">
          <ac:chgData name=" " userId="9f8db50c-2a06-4de9-9233-933c977ed558" providerId="ADAL" clId="{C2B3AA8C-6202-4A28-9DB5-F4B565206F32}" dt="2023-01-17T00:42:19.532" v="802" actId="20577"/>
          <ac:spMkLst>
            <pc:docMk/>
            <pc:sldMk cId="948806904" sldId="2318"/>
            <ac:spMk id="6" creationId="{385D4A72-E09B-46E7-9BF5-45EA80CF5E50}"/>
          </ac:spMkLst>
        </pc:spChg>
        <pc:spChg chg="mod">
          <ac:chgData name=" " userId="9f8db50c-2a06-4de9-9233-933c977ed558" providerId="ADAL" clId="{C2B3AA8C-6202-4A28-9DB5-F4B565206F32}" dt="2023-01-17T00:35:09.648" v="267"/>
          <ac:spMkLst>
            <pc:docMk/>
            <pc:sldMk cId="948806904" sldId="2318"/>
            <ac:spMk id="9" creationId="{0C1CA91D-B235-553D-3B7A-AF56DF1074BA}"/>
          </ac:spMkLst>
        </pc:spChg>
        <pc:spChg chg="mod">
          <ac:chgData name=" " userId="9f8db50c-2a06-4de9-9233-933c977ed558" providerId="ADAL" clId="{C2B3AA8C-6202-4A28-9DB5-F4B565206F32}" dt="2023-01-17T00:35:18.011" v="269" actId="6549"/>
          <ac:spMkLst>
            <pc:docMk/>
            <pc:sldMk cId="948806904" sldId="2318"/>
            <ac:spMk id="10" creationId="{FC48D22B-D587-7F8A-DE12-6F979BEFB720}"/>
          </ac:spMkLst>
        </pc:spChg>
        <pc:spChg chg="mod">
          <ac:chgData name=" " userId="9f8db50c-2a06-4de9-9233-933c977ed558" providerId="ADAL" clId="{C2B3AA8C-6202-4A28-9DB5-F4B565206F32}" dt="2023-01-17T00:35:36.230" v="270" actId="1076"/>
          <ac:spMkLst>
            <pc:docMk/>
            <pc:sldMk cId="948806904" sldId="2318"/>
            <ac:spMk id="11" creationId="{6B2C8583-2835-D8FE-5B36-65605530EF30}"/>
          </ac:spMkLst>
        </pc:spChg>
        <pc:spChg chg="mod">
          <ac:chgData name=" " userId="9f8db50c-2a06-4de9-9233-933c977ed558" providerId="ADAL" clId="{C2B3AA8C-6202-4A28-9DB5-F4B565206F32}" dt="2023-01-17T00:30:27.387" v="79" actId="6549"/>
          <ac:spMkLst>
            <pc:docMk/>
            <pc:sldMk cId="948806904" sldId="2318"/>
            <ac:spMk id="12" creationId="{C030BEAB-1FA8-8ABC-C19D-45EC1E853DB5}"/>
          </ac:spMkLst>
        </pc:spChg>
        <pc:spChg chg="mod">
          <ac:chgData name=" " userId="9f8db50c-2a06-4de9-9233-933c977ed558" providerId="ADAL" clId="{C2B3AA8C-6202-4A28-9DB5-F4B565206F32}" dt="2023-01-17T00:20:25.874" v="30"/>
          <ac:spMkLst>
            <pc:docMk/>
            <pc:sldMk cId="948806904" sldId="2318"/>
            <ac:spMk id="23" creationId="{EED87B3A-FD05-2AEA-45F2-DCECD8C5978A}"/>
          </ac:spMkLst>
        </pc:spChg>
        <pc:spChg chg="mod">
          <ac:chgData name=" " userId="9f8db50c-2a06-4de9-9233-933c977ed558" providerId="ADAL" clId="{C2B3AA8C-6202-4A28-9DB5-F4B565206F32}" dt="2023-01-17T00:20:38.355" v="43"/>
          <ac:spMkLst>
            <pc:docMk/>
            <pc:sldMk cId="948806904" sldId="2318"/>
            <ac:spMk id="25" creationId="{189CDF33-9A0D-4FA4-3734-C9EC483419DB}"/>
          </ac:spMkLst>
        </pc:spChg>
        <pc:spChg chg="mod">
          <ac:chgData name=" " userId="9f8db50c-2a06-4de9-9233-933c977ed558" providerId="ADAL" clId="{C2B3AA8C-6202-4A28-9DB5-F4B565206F32}" dt="2023-01-17T00:20:45.504" v="45"/>
          <ac:spMkLst>
            <pc:docMk/>
            <pc:sldMk cId="948806904" sldId="2318"/>
            <ac:spMk id="27" creationId="{268C294F-BE46-FDE5-DA76-C2A0BC5F337D}"/>
          </ac:spMkLst>
        </pc:spChg>
        <pc:spChg chg="mod">
          <ac:chgData name=" " userId="9f8db50c-2a06-4de9-9233-933c977ed558" providerId="ADAL" clId="{C2B3AA8C-6202-4A28-9DB5-F4B565206F32}" dt="2023-01-17T00:20:27.894" v="38"/>
          <ac:spMkLst>
            <pc:docMk/>
            <pc:sldMk cId="948806904" sldId="2318"/>
            <ac:spMk id="30" creationId="{05029205-7179-227A-F60A-E7EEFB0AE161}"/>
          </ac:spMkLst>
        </pc:spChg>
        <pc:spChg chg="mod">
          <ac:chgData name=" " userId="9f8db50c-2a06-4de9-9233-933c977ed558" providerId="ADAL" clId="{C2B3AA8C-6202-4A28-9DB5-F4B565206F32}" dt="2023-01-17T00:20:26.936" v="36"/>
          <ac:spMkLst>
            <pc:docMk/>
            <pc:sldMk cId="948806904" sldId="2318"/>
            <ac:spMk id="33" creationId="{CB81F5B2-CBE6-64D3-F3CC-BC241D6A417F}"/>
          </ac:spMkLst>
        </pc:spChg>
        <pc:spChg chg="mod">
          <ac:chgData name=" " userId="9f8db50c-2a06-4de9-9233-933c977ed558" providerId="ADAL" clId="{C2B3AA8C-6202-4A28-9DB5-F4B565206F32}" dt="2023-01-17T00:19:28.831" v="12"/>
          <ac:spMkLst>
            <pc:docMk/>
            <pc:sldMk cId="948806904" sldId="2318"/>
            <ac:spMk id="34" creationId="{9D131C43-2FF2-11D7-D881-41D1CF08CA33}"/>
          </ac:spMkLst>
        </pc:spChg>
        <pc:spChg chg="mod">
          <ac:chgData name=" " userId="9f8db50c-2a06-4de9-9233-933c977ed558" providerId="ADAL" clId="{C2B3AA8C-6202-4A28-9DB5-F4B565206F32}" dt="2023-01-17T00:19:28.831" v="12"/>
          <ac:spMkLst>
            <pc:docMk/>
            <pc:sldMk cId="948806904" sldId="2318"/>
            <ac:spMk id="39" creationId="{6924C55E-A0F7-7D3B-3DDC-85A446528C5D}"/>
          </ac:spMkLst>
        </pc:spChg>
        <pc:spChg chg="mod">
          <ac:chgData name=" " userId="9f8db50c-2a06-4de9-9233-933c977ed558" providerId="ADAL" clId="{C2B3AA8C-6202-4A28-9DB5-F4B565206F32}" dt="2023-01-17T00:19:28.831" v="12"/>
          <ac:spMkLst>
            <pc:docMk/>
            <pc:sldMk cId="948806904" sldId="2318"/>
            <ac:spMk id="51" creationId="{98A5C1EA-DF23-C6DC-AE55-6AE4034EBD4D}"/>
          </ac:spMkLst>
        </pc:spChg>
        <pc:spChg chg="mod">
          <ac:chgData name=" " userId="9f8db50c-2a06-4de9-9233-933c977ed558" providerId="ADAL" clId="{C2B3AA8C-6202-4A28-9DB5-F4B565206F32}" dt="2023-01-17T00:19:28.831" v="12"/>
          <ac:spMkLst>
            <pc:docMk/>
            <pc:sldMk cId="948806904" sldId="2318"/>
            <ac:spMk id="52" creationId="{EAD2CF3D-124A-9B81-CB42-D40334BCF5C1}"/>
          </ac:spMkLst>
        </pc:spChg>
        <pc:spChg chg="mod">
          <ac:chgData name=" " userId="9f8db50c-2a06-4de9-9233-933c977ed558" providerId="ADAL" clId="{C2B3AA8C-6202-4A28-9DB5-F4B565206F32}" dt="2023-01-17T00:19:28.831" v="12"/>
          <ac:spMkLst>
            <pc:docMk/>
            <pc:sldMk cId="948806904" sldId="2318"/>
            <ac:spMk id="53" creationId="{19EE16FF-5394-B434-E950-EAD8F21BCBC8}"/>
          </ac:spMkLst>
        </pc:spChg>
        <pc:spChg chg="mod">
          <ac:chgData name=" " userId="9f8db50c-2a06-4de9-9233-933c977ed558" providerId="ADAL" clId="{C2B3AA8C-6202-4A28-9DB5-F4B565206F32}" dt="2023-01-17T00:19:28.831" v="12"/>
          <ac:spMkLst>
            <pc:docMk/>
            <pc:sldMk cId="948806904" sldId="2318"/>
            <ac:spMk id="54" creationId="{5B879ECF-DC22-20F7-D71D-1DCE02C52FED}"/>
          </ac:spMkLst>
        </pc:spChg>
        <pc:spChg chg="mod">
          <ac:chgData name=" " userId="9f8db50c-2a06-4de9-9233-933c977ed558" providerId="ADAL" clId="{C2B3AA8C-6202-4A28-9DB5-F4B565206F32}" dt="2023-01-17T00:42:24.955" v="803" actId="20577"/>
          <ac:spMkLst>
            <pc:docMk/>
            <pc:sldMk cId="948806904" sldId="2318"/>
            <ac:spMk id="58" creationId="{B8667C2D-12D7-41DF-9C6F-3599320B9A04}"/>
          </ac:spMkLst>
        </pc:spChg>
        <pc:spChg chg="mod">
          <ac:chgData name=" " userId="9f8db50c-2a06-4de9-9233-933c977ed558" providerId="ADAL" clId="{C2B3AA8C-6202-4A28-9DB5-F4B565206F32}" dt="2023-01-17T00:37:59.982" v="471" actId="20577"/>
          <ac:spMkLst>
            <pc:docMk/>
            <pc:sldMk cId="948806904" sldId="2318"/>
            <ac:spMk id="59" creationId="{F3275F24-E297-4EF7-B5CC-8D2E4A6DC47B}"/>
          </ac:spMkLst>
        </pc:spChg>
        <pc:spChg chg="mod">
          <ac:chgData name=" " userId="9f8db50c-2a06-4de9-9233-933c977ed558" providerId="ADAL" clId="{C2B3AA8C-6202-4A28-9DB5-F4B565206F32}" dt="2023-01-17T00:19:28.831" v="12"/>
          <ac:spMkLst>
            <pc:docMk/>
            <pc:sldMk cId="948806904" sldId="2318"/>
            <ac:spMk id="62" creationId="{0F3314CB-788B-464C-A622-77587B05DA81}"/>
          </ac:spMkLst>
        </pc:spChg>
        <pc:spChg chg="add del mod">
          <ac:chgData name=" " userId="9f8db50c-2a06-4de9-9233-933c977ed558" providerId="ADAL" clId="{C2B3AA8C-6202-4A28-9DB5-F4B565206F32}" dt="2023-01-17T00:42:09.098" v="769" actId="478"/>
          <ac:spMkLst>
            <pc:docMk/>
            <pc:sldMk cId="948806904" sldId="2318"/>
            <ac:spMk id="65" creationId="{E65FD47C-2AD3-47BE-84E7-BFEB929E4E5C}"/>
          </ac:spMkLst>
        </pc:spChg>
        <pc:spChg chg="mod">
          <ac:chgData name=" " userId="9f8db50c-2a06-4de9-9233-933c977ed558" providerId="ADAL" clId="{C2B3AA8C-6202-4A28-9DB5-F4B565206F32}" dt="2023-01-17T00:38:43.157" v="501"/>
          <ac:spMkLst>
            <pc:docMk/>
            <pc:sldMk cId="948806904" sldId="2318"/>
            <ac:spMk id="68" creationId="{3E5210AD-0772-44D8-873E-EB1F1AD1C5FB}"/>
          </ac:spMkLst>
        </pc:spChg>
      </pc:sldChg>
      <pc:sldChg chg="add del">
        <pc:chgData name=" " userId="9f8db50c-2a06-4de9-9233-933c977ed558" providerId="ADAL" clId="{C2B3AA8C-6202-4A28-9DB5-F4B565206F32}" dt="2023-01-17T00:19:59.306" v="23"/>
        <pc:sldMkLst>
          <pc:docMk/>
          <pc:sldMk cId="1971542753" sldId="2319"/>
        </pc:sldMkLst>
      </pc:sldChg>
      <pc:sldChg chg="addSp delSp modSp add ord">
        <pc:chgData name=" " userId="9f8db50c-2a06-4de9-9233-933c977ed558" providerId="ADAL" clId="{C2B3AA8C-6202-4A28-9DB5-F4B565206F32}" dt="2023-01-17T00:59:53.606" v="1276" actId="20577"/>
        <pc:sldMkLst>
          <pc:docMk/>
          <pc:sldMk cId="3828376667" sldId="2319"/>
        </pc:sldMkLst>
        <pc:spChg chg="mod">
          <ac:chgData name=" " userId="9f8db50c-2a06-4de9-9233-933c977ed558" providerId="ADAL" clId="{C2B3AA8C-6202-4A28-9DB5-F4B565206F32}" dt="2023-01-17T00:51:40.843" v="1022" actId="20577"/>
          <ac:spMkLst>
            <pc:docMk/>
            <pc:sldMk cId="3828376667" sldId="2319"/>
            <ac:spMk id="2" creationId="{7509E29A-7F22-4FA4-AFBF-41D678D0B24B}"/>
          </ac:spMkLst>
        </pc:spChg>
        <pc:spChg chg="add mod topLvl">
          <ac:chgData name=" " userId="9f8db50c-2a06-4de9-9233-933c977ed558" providerId="ADAL" clId="{C2B3AA8C-6202-4A28-9DB5-F4B565206F32}" dt="2023-01-17T00:50:06.119" v="928" actId="165"/>
          <ac:spMkLst>
            <pc:docMk/>
            <pc:sldMk cId="3828376667" sldId="2319"/>
            <ac:spMk id="3" creationId="{E79E718A-C5C6-4D0D-A441-5877D535293C}"/>
          </ac:spMkLst>
        </pc:spChg>
        <pc:spChg chg="add mod topLvl">
          <ac:chgData name=" " userId="9f8db50c-2a06-4de9-9233-933c977ed558" providerId="ADAL" clId="{C2B3AA8C-6202-4A28-9DB5-F4B565206F32}" dt="2023-01-17T00:50:06.119" v="928" actId="165"/>
          <ac:spMkLst>
            <pc:docMk/>
            <pc:sldMk cId="3828376667" sldId="2319"/>
            <ac:spMk id="5" creationId="{FBDDC149-3FB9-4CFD-8FD8-B91C53A7C87A}"/>
          </ac:spMkLst>
        </pc:spChg>
        <pc:spChg chg="add mod topLvl">
          <ac:chgData name=" " userId="9f8db50c-2a06-4de9-9233-933c977ed558" providerId="ADAL" clId="{C2B3AA8C-6202-4A28-9DB5-F4B565206F32}" dt="2023-01-17T00:50:06.119" v="928" actId="165"/>
          <ac:spMkLst>
            <pc:docMk/>
            <pc:sldMk cId="3828376667" sldId="2319"/>
            <ac:spMk id="6" creationId="{21C32ADF-1E1C-4854-A6E4-9EB643DA73DB}"/>
          </ac:spMkLst>
        </pc:spChg>
        <pc:spChg chg="add mod topLvl">
          <ac:chgData name=" " userId="9f8db50c-2a06-4de9-9233-933c977ed558" providerId="ADAL" clId="{C2B3AA8C-6202-4A28-9DB5-F4B565206F32}" dt="2023-01-17T00:54:41.366" v="1057"/>
          <ac:spMkLst>
            <pc:docMk/>
            <pc:sldMk cId="3828376667" sldId="2319"/>
            <ac:spMk id="7" creationId="{D26C9FAD-757E-4C9C-A4E5-E70A5B20B1C3}"/>
          </ac:spMkLst>
        </pc:spChg>
        <pc:spChg chg="add del mod">
          <ac:chgData name=" " userId="9f8db50c-2a06-4de9-9233-933c977ed558" providerId="ADAL" clId="{C2B3AA8C-6202-4A28-9DB5-F4B565206F32}" dt="2023-01-17T00:48:55.575" v="890" actId="478"/>
          <ac:spMkLst>
            <pc:docMk/>
            <pc:sldMk cId="3828376667" sldId="2319"/>
            <ac:spMk id="8" creationId="{99FD1388-B661-4A43-9023-51E0C8F18721}"/>
          </ac:spMkLst>
        </pc:spChg>
        <pc:spChg chg="add mod topLvl">
          <ac:chgData name=" " userId="9f8db50c-2a06-4de9-9233-933c977ed558" providerId="ADAL" clId="{C2B3AA8C-6202-4A28-9DB5-F4B565206F32}" dt="2023-01-17T00:50:06.119" v="928" actId="165"/>
          <ac:spMkLst>
            <pc:docMk/>
            <pc:sldMk cId="3828376667" sldId="2319"/>
            <ac:spMk id="9" creationId="{50872A5C-22D0-44B8-99B7-75B92D8F10BC}"/>
          </ac:spMkLst>
        </pc:spChg>
        <pc:spChg chg="add mod topLvl">
          <ac:chgData name=" " userId="9f8db50c-2a06-4de9-9233-933c977ed558" providerId="ADAL" clId="{C2B3AA8C-6202-4A28-9DB5-F4B565206F32}" dt="2023-01-17T00:55:43.217" v="1066" actId="1076"/>
          <ac:spMkLst>
            <pc:docMk/>
            <pc:sldMk cId="3828376667" sldId="2319"/>
            <ac:spMk id="10" creationId="{FD598CE0-FFEA-48C4-A984-F65BFE46E08C}"/>
          </ac:spMkLst>
        </pc:spChg>
        <pc:spChg chg="add mod topLvl">
          <ac:chgData name=" " userId="9f8db50c-2a06-4de9-9233-933c977ed558" providerId="ADAL" clId="{C2B3AA8C-6202-4A28-9DB5-F4B565206F32}" dt="2023-01-17T00:55:43.217" v="1066" actId="1076"/>
          <ac:spMkLst>
            <pc:docMk/>
            <pc:sldMk cId="3828376667" sldId="2319"/>
            <ac:spMk id="11" creationId="{BA4E88D3-9DBF-4815-8524-FB8306F75ABA}"/>
          </ac:spMkLst>
        </pc:spChg>
        <pc:spChg chg="add del mod topLvl">
          <ac:chgData name=" " userId="9f8db50c-2a06-4de9-9233-933c977ed558" providerId="ADAL" clId="{C2B3AA8C-6202-4A28-9DB5-F4B565206F32}" dt="2023-01-17T00:56:28.177" v="1067" actId="478"/>
          <ac:spMkLst>
            <pc:docMk/>
            <pc:sldMk cId="3828376667" sldId="2319"/>
            <ac:spMk id="12" creationId="{A0C596E7-1378-443D-B58A-9B719346AFA9}"/>
          </ac:spMkLst>
        </pc:spChg>
        <pc:spChg chg="add mod topLvl">
          <ac:chgData name=" " userId="9f8db50c-2a06-4de9-9233-933c977ed558" providerId="ADAL" clId="{C2B3AA8C-6202-4A28-9DB5-F4B565206F32}" dt="2023-01-17T00:55:43.217" v="1066" actId="1076"/>
          <ac:spMkLst>
            <pc:docMk/>
            <pc:sldMk cId="3828376667" sldId="2319"/>
            <ac:spMk id="13" creationId="{C222494C-0939-4B76-BB37-64971F8E272E}"/>
          </ac:spMkLst>
        </pc:spChg>
        <pc:spChg chg="add mod topLvl">
          <ac:chgData name=" " userId="9f8db50c-2a06-4de9-9233-933c977ed558" providerId="ADAL" clId="{C2B3AA8C-6202-4A28-9DB5-F4B565206F32}" dt="2023-01-17T00:50:06.119" v="928" actId="165"/>
          <ac:spMkLst>
            <pc:docMk/>
            <pc:sldMk cId="3828376667" sldId="2319"/>
            <ac:spMk id="14" creationId="{F3847885-6AD1-4F82-B740-1A350361D631}"/>
          </ac:spMkLst>
        </pc:spChg>
        <pc:spChg chg="add mod">
          <ac:chgData name=" " userId="9f8db50c-2a06-4de9-9233-933c977ed558" providerId="ADAL" clId="{C2B3AA8C-6202-4A28-9DB5-F4B565206F32}" dt="2023-01-17T00:59:53.606" v="1276" actId="20577"/>
          <ac:spMkLst>
            <pc:docMk/>
            <pc:sldMk cId="3828376667" sldId="2319"/>
            <ac:spMk id="16" creationId="{86B0E4FF-D137-4A9B-A371-F2709BF86113}"/>
          </ac:spMkLst>
        </pc:spChg>
        <pc:spChg chg="add mod">
          <ac:chgData name=" " userId="9f8db50c-2a06-4de9-9233-933c977ed558" providerId="ADAL" clId="{C2B3AA8C-6202-4A28-9DB5-F4B565206F32}" dt="2023-01-17T00:58:29.512" v="1226" actId="1076"/>
          <ac:spMkLst>
            <pc:docMk/>
            <pc:sldMk cId="3828376667" sldId="2319"/>
            <ac:spMk id="21" creationId="{19360F51-AAD3-4D9E-9908-34AEF1EE7910}"/>
          </ac:spMkLst>
        </pc:spChg>
        <pc:spChg chg="add mod">
          <ac:chgData name=" " userId="9f8db50c-2a06-4de9-9233-933c977ed558" providerId="ADAL" clId="{C2B3AA8C-6202-4A28-9DB5-F4B565206F32}" dt="2023-01-17T00:59:37.258" v="1266" actId="2710"/>
          <ac:spMkLst>
            <pc:docMk/>
            <pc:sldMk cId="3828376667" sldId="2319"/>
            <ac:spMk id="25" creationId="{31D848C4-91E8-4E60-BAFF-FCFC300FB2EE}"/>
          </ac:spMkLst>
        </pc:spChg>
        <pc:spChg chg="add mod">
          <ac:chgData name=" " userId="9f8db50c-2a06-4de9-9233-933c977ed558" providerId="ADAL" clId="{C2B3AA8C-6202-4A28-9DB5-F4B565206F32}" dt="2023-01-17T00:57:06.560" v="1095" actId="1076"/>
          <ac:spMkLst>
            <pc:docMk/>
            <pc:sldMk cId="3828376667" sldId="2319"/>
            <ac:spMk id="26" creationId="{9CFD249F-9B40-402A-9816-F5AA78AA9D68}"/>
          </ac:spMkLst>
        </pc:spChg>
        <pc:grpChg chg="add del mod">
          <ac:chgData name=" " userId="9f8db50c-2a06-4de9-9233-933c977ed558" providerId="ADAL" clId="{C2B3AA8C-6202-4A28-9DB5-F4B565206F32}" dt="2023-01-17T00:50:06.119" v="928" actId="165"/>
          <ac:grpSpMkLst>
            <pc:docMk/>
            <pc:sldMk cId="3828376667" sldId="2319"/>
            <ac:grpSpMk id="15" creationId="{E5EA53D4-7320-4698-847F-78F89E52E678}"/>
          </ac:grpSpMkLst>
        </pc:grpChg>
        <pc:grpChg chg="add del mod">
          <ac:chgData name=" " userId="9f8db50c-2a06-4de9-9233-933c977ed558" providerId="ADAL" clId="{C2B3AA8C-6202-4A28-9DB5-F4B565206F32}" dt="2023-01-17T00:59:14.878" v="1228" actId="165"/>
          <ac:grpSpMkLst>
            <pc:docMk/>
            <pc:sldMk cId="3828376667" sldId="2319"/>
            <ac:grpSpMk id="24" creationId="{DD282577-36C4-489D-880B-07DE51E2ECA7}"/>
          </ac:grpSpMkLst>
        </pc:grpChg>
        <pc:cxnChg chg="add mod topLvl">
          <ac:chgData name=" " userId="9f8db50c-2a06-4de9-9233-933c977ed558" providerId="ADAL" clId="{C2B3AA8C-6202-4A28-9DB5-F4B565206F32}" dt="2023-01-17T00:50:06.119" v="928" actId="165"/>
          <ac:cxnSpMkLst>
            <pc:docMk/>
            <pc:sldMk cId="3828376667" sldId="2319"/>
            <ac:cxnSpMk id="4" creationId="{CDFE2D60-BE52-4B0C-A284-068BD18D20D3}"/>
          </ac:cxnSpMkLst>
        </pc:cxnChg>
        <pc:cxnChg chg="add mod">
          <ac:chgData name=" " userId="9f8db50c-2a06-4de9-9233-933c977ed558" providerId="ADAL" clId="{C2B3AA8C-6202-4A28-9DB5-F4B565206F32}" dt="2023-01-17T00:53:30.883" v="1036" actId="1076"/>
          <ac:cxnSpMkLst>
            <pc:docMk/>
            <pc:sldMk cId="3828376667" sldId="2319"/>
            <ac:cxnSpMk id="18" creationId="{8BA1E3B0-D430-4009-AF97-0531F1C51232}"/>
          </ac:cxnSpMkLst>
        </pc:cxnChg>
        <pc:cxnChg chg="add mod">
          <ac:chgData name=" " userId="9f8db50c-2a06-4de9-9233-933c977ed558" providerId="ADAL" clId="{C2B3AA8C-6202-4A28-9DB5-F4B565206F32}" dt="2023-01-17T00:53:30.883" v="1036" actId="1076"/>
          <ac:cxnSpMkLst>
            <pc:docMk/>
            <pc:sldMk cId="3828376667" sldId="2319"/>
            <ac:cxnSpMk id="20" creationId="{58F41A37-1CBC-4EC8-ACD4-1CE1126468EA}"/>
          </ac:cxnSpMkLst>
        </pc:cxnChg>
        <pc:cxnChg chg="add mod topLvl">
          <ac:chgData name=" " userId="9f8db50c-2a06-4de9-9233-933c977ed558" providerId="ADAL" clId="{C2B3AA8C-6202-4A28-9DB5-F4B565206F32}" dt="2023-01-17T00:59:17.728" v="1252" actId="1036"/>
          <ac:cxnSpMkLst>
            <pc:docMk/>
            <pc:sldMk cId="3828376667" sldId="2319"/>
            <ac:cxnSpMk id="22" creationId="{AB760427-FEF2-4945-8B21-898C7B1565B2}"/>
          </ac:cxnSpMkLst>
        </pc:cxnChg>
        <pc:cxnChg chg="add mod topLvl">
          <ac:chgData name=" " userId="9f8db50c-2a06-4de9-9233-933c977ed558" providerId="ADAL" clId="{C2B3AA8C-6202-4A28-9DB5-F4B565206F32}" dt="2023-01-17T00:59:23.838" v="1258" actId="1036"/>
          <ac:cxnSpMkLst>
            <pc:docMk/>
            <pc:sldMk cId="3828376667" sldId="2319"/>
            <ac:cxnSpMk id="23" creationId="{22054A6E-386A-4ADF-8C6B-22751CDEA0A1}"/>
          </ac:cxnSpMkLst>
        </pc:cxnChg>
      </pc:sldChg>
      <pc:sldChg chg="modSp add">
        <pc:chgData name=" " userId="9f8db50c-2a06-4de9-9233-933c977ed558" providerId="ADAL" clId="{C2B3AA8C-6202-4A28-9DB5-F4B565206F32}" dt="2023-01-17T00:55:02.502" v="1063" actId="6549"/>
        <pc:sldMkLst>
          <pc:docMk/>
          <pc:sldMk cId="1332998205" sldId="2320"/>
        </pc:sldMkLst>
        <pc:spChg chg="mod">
          <ac:chgData name=" " userId="9f8db50c-2a06-4de9-9233-933c977ed558" providerId="ADAL" clId="{C2B3AA8C-6202-4A28-9DB5-F4B565206F32}" dt="2023-01-17T00:55:01.257" v="1061" actId="20577"/>
          <ac:spMkLst>
            <pc:docMk/>
            <pc:sldMk cId="1332998205" sldId="2320"/>
            <ac:spMk id="31" creationId="{CA6006BB-43D6-9BA7-2EB9-D9D196C4135A}"/>
          </ac:spMkLst>
        </pc:spChg>
        <pc:spChg chg="mod">
          <ac:chgData name=" " userId="9f8db50c-2a06-4de9-9233-933c977ed558" providerId="ADAL" clId="{C2B3AA8C-6202-4A28-9DB5-F4B565206F32}" dt="2023-01-17T00:55:02.502" v="1063" actId="6549"/>
          <ac:spMkLst>
            <pc:docMk/>
            <pc:sldMk cId="1332998205" sldId="2320"/>
            <ac:spMk id="105" creationId="{B728CCF2-BC83-4C71-6C7F-F054B2701012}"/>
          </ac:spMkLst>
        </pc:spChg>
      </pc:sldChg>
    </pc:docChg>
  </pc:docChgLst>
  <pc:docChgLst>
    <pc:chgData name="공덕호" userId="71ce1358-e66d-48ff-a044-821898ec7d32" providerId="ADAL" clId="{F8AEAE44-D42A-4E2E-B7B9-E07B0A0CE252}"/>
    <pc:docChg chg="undo custSel addSld delSld modSld">
      <pc:chgData name="공덕호" userId="71ce1358-e66d-48ff-a044-821898ec7d32" providerId="ADAL" clId="{F8AEAE44-D42A-4E2E-B7B9-E07B0A0CE252}" dt="2023-01-16T16:22:37.632" v="367" actId="1592"/>
      <pc:docMkLst>
        <pc:docMk/>
      </pc:docMkLst>
      <pc:sldChg chg="add del">
        <pc:chgData name="공덕호" userId="71ce1358-e66d-48ff-a044-821898ec7d32" providerId="ADAL" clId="{F8AEAE44-D42A-4E2E-B7B9-E07B0A0CE252}" dt="2023-01-16T16:22:20.225" v="361"/>
        <pc:sldMkLst>
          <pc:docMk/>
          <pc:sldMk cId="1969423459" sldId="2250"/>
        </pc:sldMkLst>
      </pc:sldChg>
      <pc:sldChg chg="add del">
        <pc:chgData name="공덕호" userId="71ce1358-e66d-48ff-a044-821898ec7d32" providerId="ADAL" clId="{F8AEAE44-D42A-4E2E-B7B9-E07B0A0CE252}" dt="2023-01-16T16:22:20.225" v="361"/>
        <pc:sldMkLst>
          <pc:docMk/>
          <pc:sldMk cId="2815843786" sldId="2253"/>
        </pc:sldMkLst>
      </pc:sldChg>
      <pc:sldChg chg="add del">
        <pc:chgData name="공덕호" userId="71ce1358-e66d-48ff-a044-821898ec7d32" providerId="ADAL" clId="{F8AEAE44-D42A-4E2E-B7B9-E07B0A0CE252}" dt="2023-01-16T16:22:20.225" v="361"/>
        <pc:sldMkLst>
          <pc:docMk/>
          <pc:sldMk cId="1575768027" sldId="2254"/>
        </pc:sldMkLst>
      </pc:sldChg>
      <pc:sldChg chg="add del">
        <pc:chgData name="공덕호" userId="71ce1358-e66d-48ff-a044-821898ec7d32" providerId="ADAL" clId="{F8AEAE44-D42A-4E2E-B7B9-E07B0A0CE252}" dt="2023-01-16T16:22:20.225" v="361"/>
        <pc:sldMkLst>
          <pc:docMk/>
          <pc:sldMk cId="1370640619" sldId="2257"/>
        </pc:sldMkLst>
      </pc:sldChg>
      <pc:sldChg chg="add del">
        <pc:chgData name="공덕호" userId="71ce1358-e66d-48ff-a044-821898ec7d32" providerId="ADAL" clId="{F8AEAE44-D42A-4E2E-B7B9-E07B0A0CE252}" dt="2023-01-16T16:22:20.225" v="361"/>
        <pc:sldMkLst>
          <pc:docMk/>
          <pc:sldMk cId="1392189407" sldId="2258"/>
        </pc:sldMkLst>
      </pc:sldChg>
      <pc:sldChg chg="add del">
        <pc:chgData name="공덕호" userId="71ce1358-e66d-48ff-a044-821898ec7d32" providerId="ADAL" clId="{F8AEAE44-D42A-4E2E-B7B9-E07B0A0CE252}" dt="2023-01-16T16:22:20.225" v="361"/>
        <pc:sldMkLst>
          <pc:docMk/>
          <pc:sldMk cId="4271763196" sldId="2259"/>
        </pc:sldMkLst>
      </pc:sldChg>
      <pc:sldChg chg="add del">
        <pc:chgData name="공덕호" userId="71ce1358-e66d-48ff-a044-821898ec7d32" providerId="ADAL" clId="{F8AEAE44-D42A-4E2E-B7B9-E07B0A0CE252}" dt="2023-01-16T16:22:20.225" v="361"/>
        <pc:sldMkLst>
          <pc:docMk/>
          <pc:sldMk cId="2958727120" sldId="2260"/>
        </pc:sldMkLst>
      </pc:sldChg>
      <pc:sldChg chg="add del">
        <pc:chgData name="공덕호" userId="71ce1358-e66d-48ff-a044-821898ec7d32" providerId="ADAL" clId="{F8AEAE44-D42A-4E2E-B7B9-E07B0A0CE252}" dt="2023-01-16T16:22:20.225" v="361"/>
        <pc:sldMkLst>
          <pc:docMk/>
          <pc:sldMk cId="499034310" sldId="2261"/>
        </pc:sldMkLst>
      </pc:sldChg>
      <pc:sldChg chg="add del">
        <pc:chgData name="공덕호" userId="71ce1358-e66d-48ff-a044-821898ec7d32" providerId="ADAL" clId="{F8AEAE44-D42A-4E2E-B7B9-E07B0A0CE252}" dt="2023-01-16T16:22:20.225" v="361"/>
        <pc:sldMkLst>
          <pc:docMk/>
          <pc:sldMk cId="3501470239" sldId="2262"/>
        </pc:sldMkLst>
      </pc:sldChg>
      <pc:sldChg chg="add del">
        <pc:chgData name="공덕호" userId="71ce1358-e66d-48ff-a044-821898ec7d32" providerId="ADAL" clId="{F8AEAE44-D42A-4E2E-B7B9-E07B0A0CE252}" dt="2023-01-16T16:22:20.225" v="361"/>
        <pc:sldMkLst>
          <pc:docMk/>
          <pc:sldMk cId="170106853" sldId="2263"/>
        </pc:sldMkLst>
      </pc:sldChg>
      <pc:sldChg chg="add del">
        <pc:chgData name="공덕호" userId="71ce1358-e66d-48ff-a044-821898ec7d32" providerId="ADAL" clId="{F8AEAE44-D42A-4E2E-B7B9-E07B0A0CE252}" dt="2023-01-16T16:22:20.225" v="361"/>
        <pc:sldMkLst>
          <pc:docMk/>
          <pc:sldMk cId="2558365650" sldId="2264"/>
        </pc:sldMkLst>
      </pc:sldChg>
      <pc:sldChg chg="add del">
        <pc:chgData name="공덕호" userId="71ce1358-e66d-48ff-a044-821898ec7d32" providerId="ADAL" clId="{F8AEAE44-D42A-4E2E-B7B9-E07B0A0CE252}" dt="2023-01-16T16:22:20.225" v="361"/>
        <pc:sldMkLst>
          <pc:docMk/>
          <pc:sldMk cId="1907035488" sldId="2266"/>
        </pc:sldMkLst>
      </pc:sldChg>
      <pc:sldChg chg="addSp delSp modSp add del mod">
        <pc:chgData name="공덕호" userId="71ce1358-e66d-48ff-a044-821898ec7d32" providerId="ADAL" clId="{F8AEAE44-D42A-4E2E-B7B9-E07B0A0CE252}" dt="2023-01-16T16:22:20.225" v="361"/>
        <pc:sldMkLst>
          <pc:docMk/>
          <pc:sldMk cId="2677407600" sldId="2298"/>
        </pc:sldMkLst>
        <pc:spChg chg="add del mod topLvl">
          <ac:chgData name="공덕호" userId="71ce1358-e66d-48ff-a044-821898ec7d32" providerId="ADAL" clId="{F8AEAE44-D42A-4E2E-B7B9-E07B0A0CE252}" dt="2023-01-16T15:41:47.643" v="347" actId="1076"/>
          <ac:spMkLst>
            <pc:docMk/>
            <pc:sldMk cId="2677407600" sldId="2298"/>
            <ac:spMk id="37" creationId="{4CEE2BF4-54DE-442C-A100-C41381D533EE}"/>
          </ac:spMkLst>
        </pc:spChg>
        <pc:spChg chg="add del mod topLvl">
          <ac:chgData name="공덕호" userId="71ce1358-e66d-48ff-a044-821898ec7d32" providerId="ADAL" clId="{F8AEAE44-D42A-4E2E-B7B9-E07B0A0CE252}" dt="2023-01-16T15:41:53.748" v="359" actId="20577"/>
          <ac:spMkLst>
            <pc:docMk/>
            <pc:sldMk cId="2677407600" sldId="2298"/>
            <ac:spMk id="38" creationId="{1EF8F790-ECBA-431B-BA67-9AAF32732DB3}"/>
          </ac:spMkLst>
        </pc:spChg>
        <pc:grpChg chg="del">
          <ac:chgData name="공덕호" userId="71ce1358-e66d-48ff-a044-821898ec7d32" providerId="ADAL" clId="{F8AEAE44-D42A-4E2E-B7B9-E07B0A0CE252}" dt="2023-01-16T15:41:07.088" v="331" actId="165"/>
          <ac:grpSpMkLst>
            <pc:docMk/>
            <pc:sldMk cId="2677407600" sldId="2298"/>
            <ac:grpSpMk id="12" creationId="{99794563-B445-4769-9412-FF87BD135F3A}"/>
          </ac:grpSpMkLst>
        </pc:grpChg>
        <pc:picChg chg="mod">
          <ac:chgData name="공덕호" userId="71ce1358-e66d-48ff-a044-821898ec7d32" providerId="ADAL" clId="{F8AEAE44-D42A-4E2E-B7B9-E07B0A0CE252}" dt="2023-01-16T15:41:47.206" v="346" actId="14100"/>
          <ac:picMkLst>
            <pc:docMk/>
            <pc:sldMk cId="2677407600" sldId="2298"/>
            <ac:picMk id="17" creationId="{67A9879C-6CEE-4DC0-827A-51B4DAB7D9A4}"/>
          </ac:picMkLst>
        </pc:picChg>
      </pc:sldChg>
      <pc:sldChg chg="add del">
        <pc:chgData name="공덕호" userId="71ce1358-e66d-48ff-a044-821898ec7d32" providerId="ADAL" clId="{F8AEAE44-D42A-4E2E-B7B9-E07B0A0CE252}" dt="2023-01-16T16:22:20.225" v="361"/>
        <pc:sldMkLst>
          <pc:docMk/>
          <pc:sldMk cId="4267523459" sldId="2299"/>
        </pc:sldMkLst>
      </pc:sldChg>
      <pc:sldChg chg="add del">
        <pc:chgData name="공덕호" userId="71ce1358-e66d-48ff-a044-821898ec7d32" providerId="ADAL" clId="{F8AEAE44-D42A-4E2E-B7B9-E07B0A0CE252}" dt="2023-01-16T16:22:20.225" v="361"/>
        <pc:sldMkLst>
          <pc:docMk/>
          <pc:sldMk cId="3398324785" sldId="2303"/>
        </pc:sldMkLst>
      </pc:sldChg>
      <pc:sldChg chg="add del">
        <pc:chgData name="공덕호" userId="71ce1358-e66d-48ff-a044-821898ec7d32" providerId="ADAL" clId="{F8AEAE44-D42A-4E2E-B7B9-E07B0A0CE252}" dt="2023-01-16T16:22:20.225" v="361"/>
        <pc:sldMkLst>
          <pc:docMk/>
          <pc:sldMk cId="1517989382" sldId="2305"/>
        </pc:sldMkLst>
      </pc:sldChg>
      <pc:sldChg chg="add del">
        <pc:chgData name="공덕호" userId="71ce1358-e66d-48ff-a044-821898ec7d32" providerId="ADAL" clId="{F8AEAE44-D42A-4E2E-B7B9-E07B0A0CE252}" dt="2023-01-16T16:22:20.225" v="361"/>
        <pc:sldMkLst>
          <pc:docMk/>
          <pc:sldMk cId="907182872" sldId="2306"/>
        </pc:sldMkLst>
      </pc:sldChg>
      <pc:sldChg chg="add">
        <pc:chgData name="공덕호" userId="71ce1358-e66d-48ff-a044-821898ec7d32" providerId="ADAL" clId="{F8AEAE44-D42A-4E2E-B7B9-E07B0A0CE252}" dt="2023-01-16T16:22:20.225" v="361"/>
        <pc:sldMkLst>
          <pc:docMk/>
          <pc:sldMk cId="2130069036" sldId="2307"/>
        </pc:sldMkLst>
      </pc:sldChg>
      <pc:sldChg chg="add del">
        <pc:chgData name="공덕호" userId="71ce1358-e66d-48ff-a044-821898ec7d32" providerId="ADAL" clId="{F8AEAE44-D42A-4E2E-B7B9-E07B0A0CE252}" dt="2023-01-16T16:22:20.225" v="361"/>
        <pc:sldMkLst>
          <pc:docMk/>
          <pc:sldMk cId="3036501055" sldId="2308"/>
        </pc:sldMkLst>
      </pc:sldChg>
      <pc:sldChg chg="addSp delSp modSp del mod">
        <pc:chgData name="공덕호" userId="71ce1358-e66d-48ff-a044-821898ec7d32" providerId="ADAL" clId="{F8AEAE44-D42A-4E2E-B7B9-E07B0A0CE252}" dt="2023-01-16T16:22:21.814" v="362" actId="2696"/>
        <pc:sldMkLst>
          <pc:docMk/>
          <pc:sldMk cId="721937710" sldId="2310"/>
        </pc:sldMkLst>
        <pc:spChg chg="mod">
          <ac:chgData name="공덕호" userId="71ce1358-e66d-48ff-a044-821898ec7d32" providerId="ADAL" clId="{F8AEAE44-D42A-4E2E-B7B9-E07B0A0CE252}" dt="2023-01-16T15:40:10.837" v="330" actId="554"/>
          <ac:spMkLst>
            <pc:docMk/>
            <pc:sldMk cId="721937710" sldId="2310"/>
            <ac:spMk id="4" creationId="{FBE38E25-F20F-12A0-11A2-45C77FCFE73A}"/>
          </ac:spMkLst>
        </pc:spChg>
        <pc:spChg chg="mod topLvl">
          <ac:chgData name="공덕호" userId="71ce1358-e66d-48ff-a044-821898ec7d32" providerId="ADAL" clId="{F8AEAE44-D42A-4E2E-B7B9-E07B0A0CE252}" dt="2023-01-16T15:35:19.529" v="229" actId="408"/>
          <ac:spMkLst>
            <pc:docMk/>
            <pc:sldMk cId="721937710" sldId="2310"/>
            <ac:spMk id="29" creationId="{4856B605-C591-810C-C2A2-EDA2E611E7EE}"/>
          </ac:spMkLst>
        </pc:spChg>
        <pc:spChg chg="mod topLvl">
          <ac:chgData name="공덕호" userId="71ce1358-e66d-48ff-a044-821898ec7d32" providerId="ADAL" clId="{F8AEAE44-D42A-4E2E-B7B9-E07B0A0CE252}" dt="2023-01-16T15:35:36.152" v="230" actId="12788"/>
          <ac:spMkLst>
            <pc:docMk/>
            <pc:sldMk cId="721937710" sldId="2310"/>
            <ac:spMk id="30" creationId="{05029205-7179-227A-F60A-E7EEFB0AE161}"/>
          </ac:spMkLst>
        </pc:spChg>
        <pc:spChg chg="mod topLvl">
          <ac:chgData name="공덕호" userId="71ce1358-e66d-48ff-a044-821898ec7d32" providerId="ADAL" clId="{F8AEAE44-D42A-4E2E-B7B9-E07B0A0CE252}" dt="2023-01-16T15:35:19.529" v="229" actId="408"/>
          <ac:spMkLst>
            <pc:docMk/>
            <pc:sldMk cId="721937710" sldId="2310"/>
            <ac:spMk id="55" creationId="{5BB04566-3E66-4869-90DB-7D2991A233FE}"/>
          </ac:spMkLst>
        </pc:spChg>
        <pc:spChg chg="mod topLvl">
          <ac:chgData name="공덕호" userId="71ce1358-e66d-48ff-a044-821898ec7d32" providerId="ADAL" clId="{F8AEAE44-D42A-4E2E-B7B9-E07B0A0CE252}" dt="2023-01-16T15:35:19.529" v="229" actId="408"/>
          <ac:spMkLst>
            <pc:docMk/>
            <pc:sldMk cId="721937710" sldId="2310"/>
            <ac:spMk id="56" creationId="{1860C807-358D-4075-A0C9-E5F581C3F847}"/>
          </ac:spMkLst>
        </pc:spChg>
        <pc:spChg chg="mod topLvl">
          <ac:chgData name="공덕호" userId="71ce1358-e66d-48ff-a044-821898ec7d32" providerId="ADAL" clId="{F8AEAE44-D42A-4E2E-B7B9-E07B0A0CE252}" dt="2023-01-16T15:35:19.529" v="229" actId="408"/>
          <ac:spMkLst>
            <pc:docMk/>
            <pc:sldMk cId="721937710" sldId="2310"/>
            <ac:spMk id="57" creationId="{10AAFC8D-C2D5-461A-8E65-2FBF8158986A}"/>
          </ac:spMkLst>
        </pc:spChg>
        <pc:spChg chg="mod">
          <ac:chgData name="공덕호" userId="71ce1358-e66d-48ff-a044-821898ec7d32" providerId="ADAL" clId="{F8AEAE44-D42A-4E2E-B7B9-E07B0A0CE252}" dt="2023-01-16T15:38:19.807" v="307" actId="6549"/>
          <ac:spMkLst>
            <pc:docMk/>
            <pc:sldMk cId="721937710" sldId="2310"/>
            <ac:spMk id="58" creationId="{B8667C2D-12D7-41DF-9C6F-3599320B9A04}"/>
          </ac:spMkLst>
        </pc:spChg>
        <pc:spChg chg="mod">
          <ac:chgData name="공덕호" userId="71ce1358-e66d-48ff-a044-821898ec7d32" providerId="ADAL" clId="{F8AEAE44-D42A-4E2E-B7B9-E07B0A0CE252}" dt="2023-01-16T15:38:46.248" v="315" actId="20577"/>
          <ac:spMkLst>
            <pc:docMk/>
            <pc:sldMk cId="721937710" sldId="2310"/>
            <ac:spMk id="59" creationId="{F3275F24-E297-4EF7-B5CC-8D2E4A6DC47B}"/>
          </ac:spMkLst>
        </pc:spChg>
        <pc:spChg chg="mod">
          <ac:chgData name="공덕호" userId="71ce1358-e66d-48ff-a044-821898ec7d32" providerId="ADAL" clId="{F8AEAE44-D42A-4E2E-B7B9-E07B0A0CE252}" dt="2023-01-16T15:35:19.529" v="229" actId="408"/>
          <ac:spMkLst>
            <pc:docMk/>
            <pc:sldMk cId="721937710" sldId="2310"/>
            <ac:spMk id="60" creationId="{A2E90060-5A9A-4288-93C0-66357EB0B6BF}"/>
          </ac:spMkLst>
        </pc:spChg>
        <pc:spChg chg="ord">
          <ac:chgData name="공덕호" userId="71ce1358-e66d-48ff-a044-821898ec7d32" providerId="ADAL" clId="{F8AEAE44-D42A-4E2E-B7B9-E07B0A0CE252}" dt="2023-01-16T15:35:02.310" v="228" actId="167"/>
          <ac:spMkLst>
            <pc:docMk/>
            <pc:sldMk cId="721937710" sldId="2310"/>
            <ac:spMk id="62" creationId="{0F3314CB-788B-464C-A622-77587B05DA81}"/>
          </ac:spMkLst>
        </pc:spChg>
        <pc:spChg chg="mod">
          <ac:chgData name="공덕호" userId="71ce1358-e66d-48ff-a044-821898ec7d32" providerId="ADAL" clId="{F8AEAE44-D42A-4E2E-B7B9-E07B0A0CE252}" dt="2023-01-16T15:38:53.950" v="323" actId="20577"/>
          <ac:spMkLst>
            <pc:docMk/>
            <pc:sldMk cId="721937710" sldId="2310"/>
            <ac:spMk id="65" creationId="{E65FD47C-2AD3-47BE-84E7-BFEB929E4E5C}"/>
          </ac:spMkLst>
        </pc:spChg>
        <pc:spChg chg="mod">
          <ac:chgData name="공덕호" userId="71ce1358-e66d-48ff-a044-821898ec7d32" providerId="ADAL" clId="{F8AEAE44-D42A-4E2E-B7B9-E07B0A0CE252}" dt="2023-01-16T15:35:36.152" v="230" actId="12788"/>
          <ac:spMkLst>
            <pc:docMk/>
            <pc:sldMk cId="721937710" sldId="2310"/>
            <ac:spMk id="67" creationId="{AF8788B6-0D07-4AA9-8586-DEC388D92599}"/>
          </ac:spMkLst>
        </pc:spChg>
        <pc:spChg chg="add mod">
          <ac:chgData name="공덕호" userId="71ce1358-e66d-48ff-a044-821898ec7d32" providerId="ADAL" clId="{F8AEAE44-D42A-4E2E-B7B9-E07B0A0CE252}" dt="2023-01-16T15:40:10.837" v="330" actId="554"/>
          <ac:spMkLst>
            <pc:docMk/>
            <pc:sldMk cId="721937710" sldId="2310"/>
            <ac:spMk id="68" creationId="{3E5210AD-0772-44D8-873E-EB1F1AD1C5FB}"/>
          </ac:spMkLst>
        </pc:spChg>
        <pc:grpChg chg="mod">
          <ac:chgData name="공덕호" userId="71ce1358-e66d-48ff-a044-821898ec7d32" providerId="ADAL" clId="{F8AEAE44-D42A-4E2E-B7B9-E07B0A0CE252}" dt="2023-01-16T15:35:41.875" v="231" actId="14100"/>
          <ac:grpSpMkLst>
            <pc:docMk/>
            <pc:sldMk cId="721937710" sldId="2310"/>
            <ac:grpSpMk id="14" creationId="{5BFBFC5C-EBB7-E697-43B1-1C0BCDE26FF5}"/>
          </ac:grpSpMkLst>
        </pc:grpChg>
        <pc:grpChg chg="del">
          <ac:chgData name="공덕호" userId="71ce1358-e66d-48ff-a044-821898ec7d32" providerId="ADAL" clId="{F8AEAE44-D42A-4E2E-B7B9-E07B0A0CE252}" dt="2023-01-16T15:34:52.990" v="227" actId="165"/>
          <ac:grpSpMkLst>
            <pc:docMk/>
            <pc:sldMk cId="721937710" sldId="2310"/>
            <ac:grpSpMk id="25" creationId="{C8E9AA26-C774-86F6-C3EA-B5C8287A9D0F}"/>
          </ac:grpSpMkLst>
        </pc:grpChg>
      </pc:sldChg>
      <pc:sldChg chg="add delCm">
        <pc:chgData name="공덕호" userId="71ce1358-e66d-48ff-a044-821898ec7d32" providerId="ADAL" clId="{F8AEAE44-D42A-4E2E-B7B9-E07B0A0CE252}" dt="2023-01-16T16:22:37.632" v="367" actId="1592"/>
        <pc:sldMkLst>
          <pc:docMk/>
          <pc:sldMk cId="2616648482" sldId="2310"/>
        </pc:sldMkLst>
      </pc:sldChg>
      <pc:sldChg chg="add del">
        <pc:chgData name="공덕호" userId="71ce1358-e66d-48ff-a044-821898ec7d32" providerId="ADAL" clId="{F8AEAE44-D42A-4E2E-B7B9-E07B0A0CE252}" dt="2023-01-16T16:22:20.225" v="361"/>
        <pc:sldMkLst>
          <pc:docMk/>
          <pc:sldMk cId="2324941275" sldId="2311"/>
        </pc:sldMkLst>
      </pc:sldChg>
      <pc:sldChg chg="del">
        <pc:chgData name="공덕호" userId="71ce1358-e66d-48ff-a044-821898ec7d32" providerId="ADAL" clId="{F8AEAE44-D42A-4E2E-B7B9-E07B0A0CE252}" dt="2023-01-16T16:22:19.695" v="360" actId="47"/>
        <pc:sldMkLst>
          <pc:docMk/>
          <pc:sldMk cId="2407402440" sldId="2315"/>
        </pc:sldMkLst>
      </pc:sldChg>
      <pc:sldChg chg="add del">
        <pc:chgData name="공덕호" userId="71ce1358-e66d-48ff-a044-821898ec7d32" providerId="ADAL" clId="{F8AEAE44-D42A-4E2E-B7B9-E07B0A0CE252}" dt="2023-01-16T16:22:20.225" v="361"/>
        <pc:sldMkLst>
          <pc:docMk/>
          <pc:sldMk cId="2320270003" sldId="2317"/>
        </pc:sldMkLst>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59212C-1895-4895-A712-26A9E7AF25AB}" type="datetimeFigureOut">
              <a:rPr lang="ko-KR" altLang="en-US" smtClean="0"/>
              <a:t>2023-01-17</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1612F-9041-41E5-A254-5D4F226D7A1F}" type="slidenum">
              <a:rPr lang="ko-KR" altLang="en-US" smtClean="0"/>
              <a:t>‹#›</a:t>
            </a:fld>
            <a:endParaRPr lang="ko-KR" altLang="en-US"/>
          </a:p>
        </p:txBody>
      </p:sp>
    </p:spTree>
    <p:extLst>
      <p:ext uri="{BB962C8B-B14F-4D97-AF65-F5344CB8AC3E}">
        <p14:creationId xmlns:p14="http://schemas.microsoft.com/office/powerpoint/2010/main" val="41017566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241612F-9041-41E5-A254-5D4F226D7A1F}" type="slidenum">
              <a:rPr lang="ko-KR" altLang="en-US" smtClean="0"/>
              <a:t>1</a:t>
            </a:fld>
            <a:endParaRPr lang="ko-KR" altLang="en-US"/>
          </a:p>
        </p:txBody>
      </p:sp>
    </p:spTree>
    <p:extLst>
      <p:ext uri="{BB962C8B-B14F-4D97-AF65-F5344CB8AC3E}">
        <p14:creationId xmlns:p14="http://schemas.microsoft.com/office/powerpoint/2010/main" val="2703406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241612F-9041-41E5-A254-5D4F226D7A1F}" type="slidenum">
              <a:rPr lang="ko-KR" altLang="en-US" smtClean="0"/>
              <a:t>15</a:t>
            </a:fld>
            <a:endParaRPr lang="ko-KR" altLang="en-US"/>
          </a:p>
        </p:txBody>
      </p:sp>
    </p:spTree>
    <p:extLst>
      <p:ext uri="{BB962C8B-B14F-4D97-AF65-F5344CB8AC3E}">
        <p14:creationId xmlns:p14="http://schemas.microsoft.com/office/powerpoint/2010/main" val="1644483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241612F-9041-41E5-A254-5D4F226D7A1F}" type="slidenum">
              <a:rPr lang="ko-KR" altLang="en-US" smtClean="0"/>
              <a:t>18</a:t>
            </a:fld>
            <a:endParaRPr lang="ko-KR" altLang="en-US"/>
          </a:p>
        </p:txBody>
      </p:sp>
    </p:spTree>
    <p:extLst>
      <p:ext uri="{BB962C8B-B14F-4D97-AF65-F5344CB8AC3E}">
        <p14:creationId xmlns:p14="http://schemas.microsoft.com/office/powerpoint/2010/main" val="1223855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9241612F-9041-41E5-A254-5D4F226D7A1F}" type="slidenum">
              <a:rPr lang="ko-KR" altLang="en-US" smtClean="0"/>
              <a:t>19</a:t>
            </a:fld>
            <a:endParaRPr lang="ko-KR" altLang="en-US"/>
          </a:p>
        </p:txBody>
      </p:sp>
    </p:spTree>
    <p:extLst>
      <p:ext uri="{BB962C8B-B14F-4D97-AF65-F5344CB8AC3E}">
        <p14:creationId xmlns:p14="http://schemas.microsoft.com/office/powerpoint/2010/main" val="316530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9241612F-9041-41E5-A254-5D4F226D7A1F}" type="slidenum">
              <a:rPr lang="ko-KR" altLang="en-US" smtClean="0"/>
              <a:t>20</a:t>
            </a:fld>
            <a:endParaRPr lang="ko-KR" altLang="en-US"/>
          </a:p>
        </p:txBody>
      </p:sp>
    </p:spTree>
    <p:extLst>
      <p:ext uri="{BB962C8B-B14F-4D97-AF65-F5344CB8AC3E}">
        <p14:creationId xmlns:p14="http://schemas.microsoft.com/office/powerpoint/2010/main" val="527404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9241612F-9041-41E5-A254-5D4F226D7A1F}" type="slidenum">
              <a:rPr lang="ko-KR" altLang="en-US" smtClean="0"/>
              <a:t>21</a:t>
            </a:fld>
            <a:endParaRPr lang="ko-KR" altLang="en-US"/>
          </a:p>
        </p:txBody>
      </p:sp>
    </p:spTree>
    <p:extLst>
      <p:ext uri="{BB962C8B-B14F-4D97-AF65-F5344CB8AC3E}">
        <p14:creationId xmlns:p14="http://schemas.microsoft.com/office/powerpoint/2010/main" val="740686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9241612F-9041-41E5-A254-5D4F226D7A1F}" type="slidenum">
              <a:rPr lang="ko-KR" altLang="en-US" smtClean="0"/>
              <a:t>22</a:t>
            </a:fld>
            <a:endParaRPr lang="ko-KR" altLang="en-US"/>
          </a:p>
        </p:txBody>
      </p:sp>
    </p:spTree>
    <p:extLst>
      <p:ext uri="{BB962C8B-B14F-4D97-AF65-F5344CB8AC3E}">
        <p14:creationId xmlns:p14="http://schemas.microsoft.com/office/powerpoint/2010/main" val="155643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9241612F-9041-41E5-A254-5D4F226D7A1F}" type="slidenum">
              <a:rPr lang="ko-KR" altLang="en-US" smtClean="0"/>
              <a:t>23</a:t>
            </a:fld>
            <a:endParaRPr lang="ko-KR" altLang="en-US"/>
          </a:p>
        </p:txBody>
      </p:sp>
    </p:spTree>
    <p:extLst>
      <p:ext uri="{BB962C8B-B14F-4D97-AF65-F5344CB8AC3E}">
        <p14:creationId xmlns:p14="http://schemas.microsoft.com/office/powerpoint/2010/main" val="2123680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50F4BB49-F3C2-4D55-9808-EC5E35E6E216}" type="datetimeFigureOut">
              <a:rPr lang="ko-KR" altLang="en-US" smtClean="0"/>
              <a:t>2023-01-17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7E92156-86B6-41F7-BAAD-3F9381C3BEE8}" type="slidenum">
              <a:rPr lang="ko-KR" altLang="en-US" smtClean="0"/>
              <a:t>‹#›</a:t>
            </a:fld>
            <a:endParaRPr lang="ko-KR" altLang="en-US"/>
          </a:p>
        </p:txBody>
      </p:sp>
    </p:spTree>
    <p:extLst>
      <p:ext uri="{BB962C8B-B14F-4D97-AF65-F5344CB8AC3E}">
        <p14:creationId xmlns:p14="http://schemas.microsoft.com/office/powerpoint/2010/main" val="3757604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50F4BB49-F3C2-4D55-9808-EC5E35E6E216}" type="datetimeFigureOut">
              <a:rPr lang="ko-KR" altLang="en-US" smtClean="0"/>
              <a:t>2023-01-17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7E92156-86B6-41F7-BAAD-3F9381C3BEE8}" type="slidenum">
              <a:rPr lang="ko-KR" altLang="en-US" smtClean="0"/>
              <a:t>‹#›</a:t>
            </a:fld>
            <a:endParaRPr lang="ko-KR" altLang="en-US"/>
          </a:p>
        </p:txBody>
      </p:sp>
    </p:spTree>
    <p:extLst>
      <p:ext uri="{BB962C8B-B14F-4D97-AF65-F5344CB8AC3E}">
        <p14:creationId xmlns:p14="http://schemas.microsoft.com/office/powerpoint/2010/main" val="927392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50F4BB49-F3C2-4D55-9808-EC5E35E6E216}" type="datetimeFigureOut">
              <a:rPr lang="ko-KR" altLang="en-US" smtClean="0"/>
              <a:t>2023-01-17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7E92156-86B6-41F7-BAAD-3F9381C3BEE8}" type="slidenum">
              <a:rPr lang="ko-KR" altLang="en-US" smtClean="0"/>
              <a:t>‹#›</a:t>
            </a:fld>
            <a:endParaRPr lang="ko-KR" altLang="en-US"/>
          </a:p>
        </p:txBody>
      </p:sp>
    </p:spTree>
    <p:extLst>
      <p:ext uri="{BB962C8B-B14F-4D97-AF65-F5344CB8AC3E}">
        <p14:creationId xmlns:p14="http://schemas.microsoft.com/office/powerpoint/2010/main" val="4160582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cxnSp>
        <p:nvCxnSpPr>
          <p:cNvPr id="3" name="직선 연결선 2"/>
          <p:cNvCxnSpPr/>
          <p:nvPr userDrawn="1"/>
        </p:nvCxnSpPr>
        <p:spPr>
          <a:xfrm flipV="1">
            <a:off x="331178" y="728663"/>
            <a:ext cx="8478715" cy="476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직사각형 1"/>
          <p:cNvSpPr>
            <a:spLocks noChangeArrowheads="1"/>
          </p:cNvSpPr>
          <p:nvPr userDrawn="1"/>
        </p:nvSpPr>
        <p:spPr bwMode="auto">
          <a:xfrm>
            <a:off x="331177" y="728664"/>
            <a:ext cx="3323492" cy="34925"/>
          </a:xfrm>
          <a:prstGeom prst="rect">
            <a:avLst/>
          </a:prstGeom>
          <a:solidFill>
            <a:srgbClr val="333399"/>
          </a:solidFill>
          <a:ln>
            <a:noFill/>
          </a:ln>
          <a:extLst>
            <a:ext uri="{91240B29-F687-4F45-9708-019B960494DF}">
              <a14:hiddenLine xmlns:a14="http://schemas.microsoft.com/office/drawing/2010/main" w="9525" algn="ctr">
                <a:solidFill>
                  <a:srgbClr val="000000"/>
                </a:solidFill>
                <a:round/>
                <a:headEnd/>
                <a:tailEnd/>
              </a14:hiddenLine>
            </a:ext>
          </a:extLst>
        </p:spPr>
        <p:txBody>
          <a:bodyPr lIns="88371" tIns="44188" rIns="88371" bIns="44188"/>
          <a:lstStyle>
            <a:lvl1pPr marL="777875" indent="-298450" defTabSz="957263">
              <a:defRPr kumimoji="1">
                <a:solidFill>
                  <a:schemeClr val="tx1"/>
                </a:solidFill>
                <a:latin typeface="HY헤드라인M" panose="02030600000101010101" pitchFamily="18" charset="-127"/>
                <a:ea typeface="HY헤드라인M" panose="02030600000101010101" pitchFamily="18" charset="-127"/>
              </a:defRPr>
            </a:lvl1pPr>
            <a:lvl2pPr marL="742950" indent="-285750" defTabSz="957263">
              <a:defRPr kumimoji="1">
                <a:solidFill>
                  <a:schemeClr val="tx1"/>
                </a:solidFill>
                <a:latin typeface="HY헤드라인M" panose="02030600000101010101" pitchFamily="18" charset="-127"/>
                <a:ea typeface="HY헤드라인M" panose="02030600000101010101" pitchFamily="18" charset="-127"/>
              </a:defRPr>
            </a:lvl2pPr>
            <a:lvl3pPr marL="1143000" indent="-228600" defTabSz="957263">
              <a:defRPr kumimoji="1">
                <a:solidFill>
                  <a:schemeClr val="tx1"/>
                </a:solidFill>
                <a:latin typeface="HY헤드라인M" panose="02030600000101010101" pitchFamily="18" charset="-127"/>
                <a:ea typeface="HY헤드라인M" panose="02030600000101010101" pitchFamily="18" charset="-127"/>
              </a:defRPr>
            </a:lvl3pPr>
            <a:lvl4pPr marL="1600200" indent="-228600" defTabSz="957263">
              <a:defRPr kumimoji="1">
                <a:solidFill>
                  <a:schemeClr val="tx1"/>
                </a:solidFill>
                <a:latin typeface="HY헤드라인M" panose="02030600000101010101" pitchFamily="18" charset="-127"/>
                <a:ea typeface="HY헤드라인M" panose="02030600000101010101" pitchFamily="18" charset="-127"/>
              </a:defRPr>
            </a:lvl4pPr>
            <a:lvl5pPr marL="2057400" indent="-228600" defTabSz="957263">
              <a:defRPr kumimoji="1">
                <a:solidFill>
                  <a:schemeClr val="tx1"/>
                </a:solidFill>
                <a:latin typeface="HY헤드라인M" panose="02030600000101010101" pitchFamily="18" charset="-127"/>
                <a:ea typeface="HY헤드라인M" panose="02030600000101010101" pitchFamily="18" charset="-127"/>
              </a:defRPr>
            </a:lvl5pPr>
            <a:lvl6pPr marL="2514600" indent="-228600" defTabSz="957263" eaLnBrk="0" fontAlgn="base" hangingPunct="0">
              <a:spcBef>
                <a:spcPct val="0"/>
              </a:spcBef>
              <a:spcAft>
                <a:spcPct val="0"/>
              </a:spcAft>
              <a:defRPr kumimoji="1">
                <a:solidFill>
                  <a:schemeClr val="tx1"/>
                </a:solidFill>
                <a:latin typeface="HY헤드라인M" panose="02030600000101010101" pitchFamily="18" charset="-127"/>
                <a:ea typeface="HY헤드라인M" panose="02030600000101010101" pitchFamily="18" charset="-127"/>
              </a:defRPr>
            </a:lvl6pPr>
            <a:lvl7pPr marL="2971800" indent="-228600" defTabSz="957263" eaLnBrk="0" fontAlgn="base" hangingPunct="0">
              <a:spcBef>
                <a:spcPct val="0"/>
              </a:spcBef>
              <a:spcAft>
                <a:spcPct val="0"/>
              </a:spcAft>
              <a:defRPr kumimoji="1">
                <a:solidFill>
                  <a:schemeClr val="tx1"/>
                </a:solidFill>
                <a:latin typeface="HY헤드라인M" panose="02030600000101010101" pitchFamily="18" charset="-127"/>
                <a:ea typeface="HY헤드라인M" panose="02030600000101010101" pitchFamily="18" charset="-127"/>
              </a:defRPr>
            </a:lvl7pPr>
            <a:lvl8pPr marL="3429000" indent="-228600" defTabSz="957263" eaLnBrk="0" fontAlgn="base" hangingPunct="0">
              <a:spcBef>
                <a:spcPct val="0"/>
              </a:spcBef>
              <a:spcAft>
                <a:spcPct val="0"/>
              </a:spcAft>
              <a:defRPr kumimoji="1">
                <a:solidFill>
                  <a:schemeClr val="tx1"/>
                </a:solidFill>
                <a:latin typeface="HY헤드라인M" panose="02030600000101010101" pitchFamily="18" charset="-127"/>
                <a:ea typeface="HY헤드라인M" panose="02030600000101010101" pitchFamily="18" charset="-127"/>
              </a:defRPr>
            </a:lvl8pPr>
            <a:lvl9pPr marL="3886200" indent="-228600" defTabSz="957263" eaLnBrk="0" fontAlgn="base" hangingPunct="0">
              <a:spcBef>
                <a:spcPct val="0"/>
              </a:spcBef>
              <a:spcAft>
                <a:spcPct val="0"/>
              </a:spcAft>
              <a:defRPr kumimoji="1">
                <a:solidFill>
                  <a:schemeClr val="tx1"/>
                </a:solidFill>
                <a:latin typeface="HY헤드라인M" panose="02030600000101010101" pitchFamily="18" charset="-127"/>
                <a:ea typeface="HY헤드라인M" panose="02030600000101010101" pitchFamily="18" charset="-127"/>
              </a:defRPr>
            </a:lvl9pPr>
          </a:lstStyle>
          <a:p>
            <a:pPr eaLnBrk="1" latinLnBrk="1" hangingPunct="1">
              <a:lnSpc>
                <a:spcPct val="160000"/>
              </a:lnSpc>
              <a:spcBef>
                <a:spcPct val="20000"/>
              </a:spcBef>
              <a:buClr>
                <a:schemeClr val="accent2"/>
              </a:buClr>
              <a:buSzPct val="80000"/>
              <a:buFont typeface="Wingdings" panose="05000000000000000000" pitchFamily="2" charset="2"/>
              <a:buNone/>
              <a:defRPr/>
            </a:pPr>
            <a:endParaRPr lang="ko-KR" altLang="en-US" sz="1662"/>
          </a:p>
        </p:txBody>
      </p:sp>
      <p:sp>
        <p:nvSpPr>
          <p:cNvPr id="5" name="제목 4"/>
          <p:cNvSpPr>
            <a:spLocks noGrp="1"/>
          </p:cNvSpPr>
          <p:nvPr>
            <p:ph type="title"/>
          </p:nvPr>
        </p:nvSpPr>
        <p:spPr>
          <a:xfrm>
            <a:off x="376149" y="233646"/>
            <a:ext cx="8229600" cy="454025"/>
          </a:xfrm>
          <a:prstGeom prst="rect">
            <a:avLst/>
          </a:prstGeom>
        </p:spPr>
        <p:txBody>
          <a:bodyPr>
            <a:noAutofit/>
          </a:bodyPr>
          <a:lstStyle>
            <a:lvl1pPr algn="l">
              <a:defRPr sz="2215" b="1">
                <a:solidFill>
                  <a:schemeClr val="tx1"/>
                </a:solidFill>
              </a:defRPr>
            </a:lvl1pPr>
          </a:lstStyle>
          <a:p>
            <a:r>
              <a:rPr lang="ko-KR" altLang="en-US"/>
              <a:t>마스터 제목 스타일 편집</a:t>
            </a:r>
          </a:p>
        </p:txBody>
      </p:sp>
      <p:sp>
        <p:nvSpPr>
          <p:cNvPr id="6" name="Rectangle 8"/>
          <p:cNvSpPr>
            <a:spLocks noGrp="1" noChangeArrowheads="1"/>
          </p:cNvSpPr>
          <p:nvPr>
            <p:ph type="sldNum" sz="quarter" idx="10"/>
          </p:nvPr>
        </p:nvSpPr>
        <p:spPr>
          <a:xfrm>
            <a:off x="8782050" y="6588126"/>
            <a:ext cx="361950" cy="269875"/>
          </a:xfrm>
        </p:spPr>
        <p:txBody>
          <a:bodyPr wrap="square" numCol="1" anchor="t" anchorCtr="0" compatLnSpc="1">
            <a:prstTxWarp prst="textNoShape">
              <a:avLst/>
            </a:prstTxWarp>
          </a:bodyPr>
          <a:lstStyle>
            <a:lvl1pPr>
              <a:defRPr/>
            </a:lvl1pPr>
          </a:lstStyle>
          <a:p>
            <a:pPr>
              <a:defRPr/>
            </a:pPr>
            <a:fld id="{3CFBCD7E-D3EA-4FE0-AA0E-02B5C8325411}" type="slidenum">
              <a:rPr lang="en-US" altLang="ko-KR"/>
              <a:pPr>
                <a:defRPr/>
              </a:pPr>
              <a:t>‹#›</a:t>
            </a:fld>
            <a:endParaRPr lang="en-US" altLang="ko-KR"/>
          </a:p>
        </p:txBody>
      </p:sp>
    </p:spTree>
    <p:extLst>
      <p:ext uri="{BB962C8B-B14F-4D97-AF65-F5344CB8AC3E}">
        <p14:creationId xmlns:p14="http://schemas.microsoft.com/office/powerpoint/2010/main" val="265586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50F4BB49-F3C2-4D55-9808-EC5E35E6E216}" type="datetimeFigureOut">
              <a:rPr lang="ko-KR" altLang="en-US" smtClean="0"/>
              <a:t>2023-01-17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7E92156-86B6-41F7-BAAD-3F9381C3BEE8}" type="slidenum">
              <a:rPr lang="ko-KR" altLang="en-US" smtClean="0"/>
              <a:t>‹#›</a:t>
            </a:fld>
            <a:endParaRPr lang="ko-KR" altLang="en-US"/>
          </a:p>
        </p:txBody>
      </p:sp>
    </p:spTree>
    <p:extLst>
      <p:ext uri="{BB962C8B-B14F-4D97-AF65-F5344CB8AC3E}">
        <p14:creationId xmlns:p14="http://schemas.microsoft.com/office/powerpoint/2010/main" val="138084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50F4BB49-F3C2-4D55-9808-EC5E35E6E216}" type="datetimeFigureOut">
              <a:rPr lang="ko-KR" altLang="en-US" smtClean="0"/>
              <a:t>2023-01-17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7E92156-86B6-41F7-BAAD-3F9381C3BEE8}" type="slidenum">
              <a:rPr lang="ko-KR" altLang="en-US" smtClean="0"/>
              <a:t>‹#›</a:t>
            </a:fld>
            <a:endParaRPr lang="ko-KR" altLang="en-US"/>
          </a:p>
        </p:txBody>
      </p:sp>
    </p:spTree>
    <p:extLst>
      <p:ext uri="{BB962C8B-B14F-4D97-AF65-F5344CB8AC3E}">
        <p14:creationId xmlns:p14="http://schemas.microsoft.com/office/powerpoint/2010/main" val="80255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50F4BB49-F3C2-4D55-9808-EC5E35E6E216}" type="datetimeFigureOut">
              <a:rPr lang="ko-KR" altLang="en-US" smtClean="0"/>
              <a:t>2023-01-17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7E92156-86B6-41F7-BAAD-3F9381C3BEE8}" type="slidenum">
              <a:rPr lang="ko-KR" altLang="en-US" smtClean="0"/>
              <a:t>‹#›</a:t>
            </a:fld>
            <a:endParaRPr lang="ko-KR" altLang="en-US"/>
          </a:p>
        </p:txBody>
      </p:sp>
    </p:spTree>
    <p:extLst>
      <p:ext uri="{BB962C8B-B14F-4D97-AF65-F5344CB8AC3E}">
        <p14:creationId xmlns:p14="http://schemas.microsoft.com/office/powerpoint/2010/main" val="16157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50F4BB49-F3C2-4D55-9808-EC5E35E6E216}" type="datetimeFigureOut">
              <a:rPr lang="ko-KR" altLang="en-US" smtClean="0"/>
              <a:t>2023-01-17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37E92156-86B6-41F7-BAAD-3F9381C3BEE8}" type="slidenum">
              <a:rPr lang="ko-KR" altLang="en-US" smtClean="0"/>
              <a:t>‹#›</a:t>
            </a:fld>
            <a:endParaRPr lang="ko-KR" altLang="en-US"/>
          </a:p>
        </p:txBody>
      </p:sp>
    </p:spTree>
    <p:extLst>
      <p:ext uri="{BB962C8B-B14F-4D97-AF65-F5344CB8AC3E}">
        <p14:creationId xmlns:p14="http://schemas.microsoft.com/office/powerpoint/2010/main" val="200541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50F4BB49-F3C2-4D55-9808-EC5E35E6E216}" type="datetimeFigureOut">
              <a:rPr lang="ko-KR" altLang="en-US" smtClean="0"/>
              <a:t>2023-01-17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37E92156-86B6-41F7-BAAD-3F9381C3BEE8}" type="slidenum">
              <a:rPr lang="ko-KR" altLang="en-US" smtClean="0"/>
              <a:t>‹#›</a:t>
            </a:fld>
            <a:endParaRPr lang="ko-KR" altLang="en-US"/>
          </a:p>
        </p:txBody>
      </p:sp>
    </p:spTree>
    <p:extLst>
      <p:ext uri="{BB962C8B-B14F-4D97-AF65-F5344CB8AC3E}">
        <p14:creationId xmlns:p14="http://schemas.microsoft.com/office/powerpoint/2010/main" val="723111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F4BB49-F3C2-4D55-9808-EC5E35E6E216}" type="datetimeFigureOut">
              <a:rPr lang="ko-KR" altLang="en-US" smtClean="0"/>
              <a:t>2023-01-17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37E92156-86B6-41F7-BAAD-3F9381C3BEE8}" type="slidenum">
              <a:rPr lang="ko-KR" altLang="en-US" smtClean="0"/>
              <a:t>‹#›</a:t>
            </a:fld>
            <a:endParaRPr lang="ko-KR" altLang="en-US"/>
          </a:p>
        </p:txBody>
      </p:sp>
    </p:spTree>
    <p:extLst>
      <p:ext uri="{BB962C8B-B14F-4D97-AF65-F5344CB8AC3E}">
        <p14:creationId xmlns:p14="http://schemas.microsoft.com/office/powerpoint/2010/main" val="56529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50F4BB49-F3C2-4D55-9808-EC5E35E6E216}" type="datetimeFigureOut">
              <a:rPr lang="ko-KR" altLang="en-US" smtClean="0"/>
              <a:t>2023-01-17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7E92156-86B6-41F7-BAAD-3F9381C3BEE8}" type="slidenum">
              <a:rPr lang="ko-KR" altLang="en-US" smtClean="0"/>
              <a:t>‹#›</a:t>
            </a:fld>
            <a:endParaRPr lang="ko-KR" altLang="en-US"/>
          </a:p>
        </p:txBody>
      </p:sp>
    </p:spTree>
    <p:extLst>
      <p:ext uri="{BB962C8B-B14F-4D97-AF65-F5344CB8AC3E}">
        <p14:creationId xmlns:p14="http://schemas.microsoft.com/office/powerpoint/2010/main" val="568822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50F4BB49-F3C2-4D55-9808-EC5E35E6E216}" type="datetimeFigureOut">
              <a:rPr lang="ko-KR" altLang="en-US" smtClean="0"/>
              <a:t>2023-01-17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7E92156-86B6-41F7-BAAD-3F9381C3BEE8}" type="slidenum">
              <a:rPr lang="ko-KR" altLang="en-US" smtClean="0"/>
              <a:t>‹#›</a:t>
            </a:fld>
            <a:endParaRPr lang="ko-KR" altLang="en-US"/>
          </a:p>
        </p:txBody>
      </p:sp>
    </p:spTree>
    <p:extLst>
      <p:ext uri="{BB962C8B-B14F-4D97-AF65-F5344CB8AC3E}">
        <p14:creationId xmlns:p14="http://schemas.microsoft.com/office/powerpoint/2010/main" val="766328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4BB49-F3C2-4D55-9808-EC5E35E6E216}" type="datetimeFigureOut">
              <a:rPr lang="ko-KR" altLang="en-US" smtClean="0"/>
              <a:t>2023-01-17</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E92156-86B6-41F7-BAAD-3F9381C3BEE8}" type="slidenum">
              <a:rPr lang="ko-KR" altLang="en-US" smtClean="0"/>
              <a:t>‹#›</a:t>
            </a:fld>
            <a:endParaRPr lang="ko-KR" altLang="en-US"/>
          </a:p>
        </p:txBody>
      </p:sp>
    </p:spTree>
    <p:extLst>
      <p:ext uri="{BB962C8B-B14F-4D97-AF65-F5344CB8AC3E}">
        <p14:creationId xmlns:p14="http://schemas.microsoft.com/office/powerpoint/2010/main" val="3006892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29.jpe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png"/><Relationship Id="rId7" Type="http://schemas.openxmlformats.org/officeDocument/2006/relationships/image" Target="../media/image37.png"/><Relationship Id="rId2" Type="http://schemas.openxmlformats.org/officeDocument/2006/relationships/image" Target="../media/image27.jpeg"/><Relationship Id="rId1" Type="http://schemas.openxmlformats.org/officeDocument/2006/relationships/slideLayout" Target="../slideLayouts/slideLayout1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2.png"/><Relationship Id="rId7" Type="http://schemas.openxmlformats.org/officeDocument/2006/relationships/image" Target="../media/image45.png"/><Relationship Id="rId12" Type="http://schemas.openxmlformats.org/officeDocument/2006/relationships/image" Target="../media/image49.png"/><Relationship Id="rId2"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image" Target="../media/image37.png"/><Relationship Id="rId11" Type="http://schemas.openxmlformats.org/officeDocument/2006/relationships/image" Target="../media/image35.png"/><Relationship Id="rId5" Type="http://schemas.openxmlformats.org/officeDocument/2006/relationships/image" Target="../media/image44.png"/><Relationship Id="rId10" Type="http://schemas.openxmlformats.org/officeDocument/2006/relationships/image" Target="../media/image48.png"/><Relationship Id="rId4" Type="http://schemas.openxmlformats.org/officeDocument/2006/relationships/image" Target="../media/image43.png"/><Relationship Id="rId9" Type="http://schemas.openxmlformats.org/officeDocument/2006/relationships/image" Target="../media/image4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41.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oleObject" Target="../embeddings/oleObject1.bin"/><Relationship Id="rId7" Type="http://schemas.openxmlformats.org/officeDocument/2006/relationships/image" Target="../media/image12.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oleObject" Target="../embeddings/oleObject2.bin"/><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7.png"/><Relationship Id="rId1" Type="http://schemas.openxmlformats.org/officeDocument/2006/relationships/slideLayout" Target="../slideLayouts/slideLayout12.xml"/><Relationship Id="rId5" Type="http://schemas.openxmlformats.org/officeDocument/2006/relationships/image" Target="../media/image19.jpeg"/><Relationship Id="rId4" Type="http://schemas.openxmlformats.org/officeDocument/2006/relationships/image" Target="../media/image18.jpeg"/></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2.png"/><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2">
            <a:extLst>
              <a:ext uri="{FF2B5EF4-FFF2-40B4-BE49-F238E27FC236}">
                <a16:creationId xmlns:a16="http://schemas.microsoft.com/office/drawing/2014/main" id="{1F2BAD0C-32C7-EF56-FEFC-0816C9C6EC06}"/>
              </a:ext>
            </a:extLst>
          </p:cNvPr>
          <p:cNvSpPr txBox="1">
            <a:spLocks/>
          </p:cNvSpPr>
          <p:nvPr/>
        </p:nvSpPr>
        <p:spPr>
          <a:xfrm>
            <a:off x="294608" y="304533"/>
            <a:ext cx="8915400" cy="454025"/>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215" b="1" kern="1200">
                <a:solidFill>
                  <a:schemeClr val="tx1"/>
                </a:solidFill>
                <a:latin typeface="+mj-lt"/>
                <a:ea typeface="+mj-ea"/>
                <a:cs typeface="+mj-cs"/>
              </a:defRPr>
            </a:lvl1pPr>
          </a:lstStyle>
          <a:p>
            <a:pPr marL="361950" indent="-361950">
              <a:buFont typeface="+mj-lt"/>
              <a:buAutoNum type="romanUcPeriod"/>
              <a:tabLst>
                <a:tab pos="266700" algn="l"/>
              </a:tabLst>
              <a:defRPr/>
            </a:pPr>
            <a:r>
              <a:rPr lang="ko-KR" altLang="en-US" sz="2000" kern="0" dirty="0">
                <a:latin typeface="맑은 고딕" pitchFamily="50" charset="-127"/>
              </a:rPr>
              <a:t>연구 목표</a:t>
            </a:r>
          </a:p>
        </p:txBody>
      </p:sp>
      <p:sp>
        <p:nvSpPr>
          <p:cNvPr id="24" name="TextBox 23">
            <a:extLst>
              <a:ext uri="{FF2B5EF4-FFF2-40B4-BE49-F238E27FC236}">
                <a16:creationId xmlns:a16="http://schemas.microsoft.com/office/drawing/2014/main" id="{317E32B5-EC7F-348D-A863-D04D51DE9878}"/>
              </a:ext>
            </a:extLst>
          </p:cNvPr>
          <p:cNvSpPr txBox="1"/>
          <p:nvPr/>
        </p:nvSpPr>
        <p:spPr>
          <a:xfrm>
            <a:off x="-1" y="990174"/>
            <a:ext cx="8830491" cy="2457276"/>
          </a:xfrm>
          <a:prstGeom prst="rect">
            <a:avLst/>
          </a:prstGeom>
          <a:noFill/>
        </p:spPr>
        <p:txBody>
          <a:bodyPr wrap="square">
            <a:spAutoFit/>
          </a:bodyPr>
          <a:lstStyle/>
          <a:p>
            <a:pPr marL="628650" lvl="1" indent="-171450" defTabSz="957263" eaLnBrk="1" latinLnBrk="1" hangingPunct="1">
              <a:lnSpc>
                <a:spcPct val="150000"/>
              </a:lnSpc>
              <a:spcBef>
                <a:spcPts val="600"/>
              </a:spcBef>
              <a:buSzPct val="100000"/>
              <a:buFont typeface="Arial" panose="020B0604020202020204" pitchFamily="34" charset="0"/>
              <a:buChar char="•"/>
            </a:pPr>
            <a:r>
              <a:rPr lang="ko-KR" altLang="en-US" sz="1200" dirty="0">
                <a:latin typeface="맑은 고딕" pitchFamily="50" charset="-127"/>
                <a:ea typeface="맑은 고딕" pitchFamily="50" charset="-127"/>
              </a:rPr>
              <a:t>제어 불확실성을 고려한 </a:t>
            </a:r>
            <a:r>
              <a:rPr lang="en-US" altLang="ko-KR" sz="1200" b="1" dirty="0">
                <a:latin typeface="맑은 고딕" pitchFamily="50" charset="-127"/>
                <a:ea typeface="맑은 고딕" pitchFamily="50" charset="-127"/>
              </a:rPr>
              <a:t>Simulink </a:t>
            </a:r>
            <a:r>
              <a:rPr lang="ko-KR" altLang="en-US" sz="1200" b="1" dirty="0">
                <a:latin typeface="맑은 고딕" pitchFamily="50" charset="-127"/>
                <a:ea typeface="맑은 고딕" pitchFamily="50" charset="-127"/>
              </a:rPr>
              <a:t>기반 </a:t>
            </a:r>
            <a:r>
              <a:rPr lang="en-US" altLang="ko-KR" sz="1200" b="1" dirty="0">
                <a:latin typeface="맑은 고딕" pitchFamily="50" charset="-127"/>
                <a:ea typeface="맑은 고딕" pitchFamily="50" charset="-127"/>
              </a:rPr>
              <a:t>V2G</a:t>
            </a:r>
            <a:r>
              <a:rPr lang="ko-KR" altLang="en-US" sz="1200" b="1" dirty="0">
                <a:latin typeface="맑은 고딕" pitchFamily="50" charset="-127"/>
                <a:ea typeface="맑은 고딕" pitchFamily="50" charset="-127"/>
              </a:rPr>
              <a:t> 시뮬레이터</a:t>
            </a:r>
            <a:r>
              <a:rPr lang="ko-KR" altLang="en-US" sz="1200" dirty="0">
                <a:latin typeface="맑은 고딕" pitchFamily="50" charset="-127"/>
                <a:ea typeface="맑은 고딕" pitchFamily="50" charset="-127"/>
              </a:rPr>
              <a:t> 개발</a:t>
            </a:r>
            <a:endParaRPr lang="en-US" altLang="ko-KR" sz="1200" dirty="0">
              <a:latin typeface="맑은 고딕" pitchFamily="50" charset="-127"/>
              <a:ea typeface="맑은 고딕" pitchFamily="50" charset="-127"/>
            </a:endParaRPr>
          </a:p>
          <a:p>
            <a:pPr marL="1200150" lvl="2" indent="-285750" defTabSz="957263" latinLnBrk="1">
              <a:lnSpc>
                <a:spcPct val="150000"/>
              </a:lnSpc>
              <a:spcBef>
                <a:spcPts val="600"/>
              </a:spcBef>
              <a:buSzPct val="100000"/>
              <a:buFont typeface="Wingdings" panose="05000000000000000000" pitchFamily="2" charset="2"/>
              <a:buChar char="§"/>
            </a:pPr>
            <a:r>
              <a:rPr lang="en-US" altLang="ko-KR" sz="1200" dirty="0">
                <a:latin typeface="맑은 고딕" pitchFamily="50" charset="-127"/>
              </a:rPr>
              <a:t>Plug-in/out, Plug-SoC </a:t>
            </a:r>
            <a:r>
              <a:rPr lang="ko-KR" altLang="en-US" sz="1200" dirty="0">
                <a:latin typeface="맑은 고딕" pitchFamily="50" charset="-127"/>
              </a:rPr>
              <a:t>등 </a:t>
            </a:r>
            <a:r>
              <a:rPr lang="en-US" altLang="ko-KR" sz="1200" dirty="0">
                <a:latin typeface="맑은 고딕" pitchFamily="50" charset="-127"/>
              </a:rPr>
              <a:t>EV </a:t>
            </a:r>
            <a:r>
              <a:rPr lang="ko-KR" altLang="en-US" sz="1200" dirty="0">
                <a:latin typeface="맑은 고딕" pitchFamily="50" charset="-127"/>
              </a:rPr>
              <a:t>자원의 확률적</a:t>
            </a:r>
            <a:r>
              <a:rPr lang="en-US" altLang="ko-KR" sz="1200" dirty="0">
                <a:latin typeface="맑은 고딕" pitchFamily="50" charset="-127"/>
              </a:rPr>
              <a:t>-</a:t>
            </a:r>
            <a:r>
              <a:rPr lang="ko-KR" altLang="en-US" sz="1200" dirty="0">
                <a:latin typeface="맑은 고딕" pitchFamily="50" charset="-127"/>
              </a:rPr>
              <a:t>불확실성 반영</a:t>
            </a:r>
            <a:endParaRPr lang="en-US" altLang="ko-KR" sz="1200" dirty="0">
              <a:latin typeface="맑은 고딕" pitchFamily="50" charset="-127"/>
            </a:endParaRPr>
          </a:p>
          <a:p>
            <a:pPr marL="1200150" lvl="2" indent="-285750" defTabSz="957263" latinLnBrk="1">
              <a:lnSpc>
                <a:spcPct val="150000"/>
              </a:lnSpc>
              <a:spcBef>
                <a:spcPts val="600"/>
              </a:spcBef>
              <a:buSzPct val="100000"/>
              <a:buFont typeface="Wingdings" panose="05000000000000000000" pitchFamily="2" charset="2"/>
              <a:buChar char="§"/>
            </a:pPr>
            <a:r>
              <a:rPr lang="ko-KR" altLang="en-US" sz="1200" b="1" dirty="0">
                <a:latin typeface="맑은 고딕" pitchFamily="50" charset="-127"/>
              </a:rPr>
              <a:t>현실적인 문제 상황</a:t>
            </a:r>
            <a:r>
              <a:rPr lang="ko-KR" altLang="en-US" sz="1200" dirty="0">
                <a:latin typeface="맑은 고딕" pitchFamily="50" charset="-127"/>
              </a:rPr>
              <a:t> 정의 및 반영 </a:t>
            </a:r>
            <a:r>
              <a:rPr lang="en-US" altLang="ko-KR" sz="1200" dirty="0">
                <a:latin typeface="맑은 고딕" pitchFamily="50" charset="-127"/>
              </a:rPr>
              <a:t>(EV</a:t>
            </a:r>
            <a:r>
              <a:rPr lang="ko-KR" altLang="en-US" sz="1200" dirty="0">
                <a:latin typeface="맑은 고딕" pitchFamily="50" charset="-127"/>
              </a:rPr>
              <a:t>간 정보 수집 통신 </a:t>
            </a:r>
            <a:r>
              <a:rPr lang="en-US" altLang="ko-KR" sz="1200" dirty="0">
                <a:latin typeface="맑은 고딕" pitchFamily="50" charset="-127"/>
              </a:rPr>
              <a:t>delay/fail </a:t>
            </a:r>
            <a:r>
              <a:rPr lang="ko-KR" altLang="en-US" sz="1200" dirty="0">
                <a:latin typeface="맑은 고딕" pitchFamily="50" charset="-127"/>
              </a:rPr>
              <a:t>등</a:t>
            </a:r>
            <a:r>
              <a:rPr lang="en-US" altLang="ko-KR" sz="1200" dirty="0">
                <a:latin typeface="맑은 고딕" pitchFamily="50" charset="-127"/>
              </a:rPr>
              <a:t>)</a:t>
            </a:r>
          </a:p>
          <a:p>
            <a:pPr marL="1200150" lvl="2" indent="-285750" defTabSz="957263" latinLnBrk="1">
              <a:lnSpc>
                <a:spcPct val="150000"/>
              </a:lnSpc>
              <a:spcBef>
                <a:spcPts val="600"/>
              </a:spcBef>
              <a:buSzPct val="100000"/>
              <a:buFont typeface="Wingdings" panose="05000000000000000000" pitchFamily="2" charset="2"/>
              <a:buChar char="§"/>
            </a:pPr>
            <a:r>
              <a:rPr lang="ko-KR" altLang="en-US" sz="1200" dirty="0">
                <a:latin typeface="맑은 고딕" pitchFamily="50" charset="-127"/>
              </a:rPr>
              <a:t>전력시장 및 주요요소의 </a:t>
            </a:r>
            <a:r>
              <a:rPr lang="ko-KR" altLang="en-US" sz="1200" b="1" dirty="0">
                <a:latin typeface="맑은 고딕" pitchFamily="50" charset="-127"/>
              </a:rPr>
              <a:t>동적 시뮬레이션 환경</a:t>
            </a:r>
            <a:r>
              <a:rPr lang="ko-KR" altLang="en-US" sz="1200" dirty="0">
                <a:latin typeface="맑은 고딕" pitchFamily="50" charset="-127"/>
              </a:rPr>
              <a:t> 구축</a:t>
            </a:r>
            <a:endParaRPr lang="en-US" altLang="ko-KR" sz="1200" dirty="0">
              <a:latin typeface="맑은 고딕" pitchFamily="50" charset="-127"/>
              <a:ea typeface="맑은 고딕" pitchFamily="50" charset="-127"/>
            </a:endParaRPr>
          </a:p>
          <a:p>
            <a:pPr marL="628650" lvl="1" indent="-171450" defTabSz="957263" latinLnBrk="1">
              <a:lnSpc>
                <a:spcPct val="150000"/>
              </a:lnSpc>
              <a:spcBef>
                <a:spcPts val="600"/>
              </a:spcBef>
              <a:buSzPct val="100000"/>
              <a:buFont typeface="Arial" panose="020B0604020202020204" pitchFamily="34" charset="0"/>
              <a:buChar char="•"/>
            </a:pPr>
            <a:r>
              <a:rPr lang="en-US" altLang="ko-KR" sz="1200" b="1" dirty="0">
                <a:latin typeface="맑은 고딕" pitchFamily="50" charset="-127"/>
              </a:rPr>
              <a:t>Large-scale Fleet </a:t>
            </a:r>
            <a:r>
              <a:rPr lang="ko-KR" altLang="en-US" sz="1200" b="1" dirty="0">
                <a:latin typeface="맑은 고딕" pitchFamily="50" charset="-127"/>
              </a:rPr>
              <a:t>스케줄링 </a:t>
            </a:r>
            <a:r>
              <a:rPr lang="ko-KR" altLang="en-US" sz="1200" dirty="0">
                <a:latin typeface="맑은 고딕" pitchFamily="50" charset="-127"/>
              </a:rPr>
              <a:t>및 병렬화를 통한 </a:t>
            </a:r>
            <a:r>
              <a:rPr lang="en-US" altLang="ko-KR" sz="1200" b="1" dirty="0">
                <a:latin typeface="맑은 고딕" pitchFamily="50" charset="-127"/>
              </a:rPr>
              <a:t>Massive-scale Fleet </a:t>
            </a:r>
            <a:r>
              <a:rPr lang="ko-KR" altLang="en-US" sz="1200" b="1" dirty="0">
                <a:latin typeface="맑은 고딕" pitchFamily="50" charset="-127"/>
              </a:rPr>
              <a:t>스케줄링 방법론 개발</a:t>
            </a:r>
            <a:endParaRPr lang="en-US" altLang="ko-KR" sz="1200" dirty="0">
              <a:latin typeface="맑은 고딕" pitchFamily="50" charset="-127"/>
              <a:ea typeface="맑은 고딕" pitchFamily="50" charset="-127"/>
            </a:endParaRPr>
          </a:p>
          <a:p>
            <a:pPr marL="1085850" lvl="2" indent="-171450" defTabSz="957263" latinLnBrk="1">
              <a:lnSpc>
                <a:spcPct val="150000"/>
              </a:lnSpc>
              <a:spcBef>
                <a:spcPts val="600"/>
              </a:spcBef>
              <a:buSzPct val="100000"/>
              <a:buFont typeface="Wingdings" panose="05000000000000000000" pitchFamily="2" charset="2"/>
              <a:buChar char="§"/>
            </a:pPr>
            <a:r>
              <a:rPr lang="ko-KR" altLang="en-US" sz="1200" dirty="0">
                <a:latin typeface="맑은 고딕" pitchFamily="50" charset="-127"/>
                <a:ea typeface="맑은 고딕" pitchFamily="50" charset="-127"/>
              </a:rPr>
              <a:t>복수 </a:t>
            </a:r>
            <a:r>
              <a:rPr lang="en-US" altLang="ko-KR" sz="1200" dirty="0">
                <a:latin typeface="맑은 고딕" pitchFamily="50" charset="-127"/>
                <a:ea typeface="맑은 고딕" pitchFamily="50" charset="-127"/>
              </a:rPr>
              <a:t>EV</a:t>
            </a:r>
            <a:r>
              <a:rPr lang="ko-KR" altLang="en-US" sz="1200" dirty="0">
                <a:latin typeface="맑은 고딕" pitchFamily="50" charset="-127"/>
                <a:ea typeface="맑은 고딕" pitchFamily="50" charset="-127"/>
              </a:rPr>
              <a:t>의 집합 자원화를 통해 </a:t>
            </a:r>
            <a:r>
              <a:rPr lang="en-US" altLang="ko-KR" sz="1200" dirty="0">
                <a:latin typeface="맑은 고딕" pitchFamily="50" charset="-127"/>
                <a:ea typeface="맑은 고딕" pitchFamily="50" charset="-127"/>
              </a:rPr>
              <a:t>computational</a:t>
            </a:r>
            <a:r>
              <a:rPr lang="ko-KR" altLang="en-US" sz="1200" dirty="0">
                <a:latin typeface="맑은 고딕" pitchFamily="50" charset="-127"/>
                <a:ea typeface="맑은 고딕" pitchFamily="50" charset="-127"/>
              </a:rPr>
              <a:t> </a:t>
            </a:r>
            <a:r>
              <a:rPr lang="en-US" altLang="ko-KR" sz="1200" dirty="0">
                <a:latin typeface="맑은 고딕" pitchFamily="50" charset="-127"/>
                <a:ea typeface="맑은 고딕" pitchFamily="50" charset="-127"/>
              </a:rPr>
              <a:t>complexity </a:t>
            </a:r>
            <a:r>
              <a:rPr lang="ko-KR" altLang="en-US" sz="1200" dirty="0">
                <a:latin typeface="맑은 고딕" pitchFamily="50" charset="-127"/>
                <a:ea typeface="맑은 고딕" pitchFamily="50" charset="-127"/>
              </a:rPr>
              <a:t>경감</a:t>
            </a:r>
            <a:endParaRPr lang="en-US" altLang="ko-KR" sz="1200" dirty="0">
              <a:latin typeface="맑은 고딕" pitchFamily="50" charset="-127"/>
              <a:ea typeface="맑은 고딕" pitchFamily="50" charset="-127"/>
            </a:endParaRPr>
          </a:p>
          <a:p>
            <a:pPr lvl="1" defTabSz="957263" eaLnBrk="1" latinLnBrk="1" hangingPunct="1">
              <a:lnSpc>
                <a:spcPct val="150000"/>
              </a:lnSpc>
              <a:spcBef>
                <a:spcPts val="600"/>
              </a:spcBef>
              <a:buSzPct val="100000"/>
            </a:pPr>
            <a:endParaRPr lang="ko-KR" altLang="en-US" sz="1200" dirty="0">
              <a:latin typeface="맑은 고딕" pitchFamily="50" charset="-127"/>
              <a:ea typeface="맑은 고딕" pitchFamily="50" charset="-127"/>
            </a:endParaRPr>
          </a:p>
        </p:txBody>
      </p:sp>
      <p:grpSp>
        <p:nvGrpSpPr>
          <p:cNvPr id="56" name="그룹 55">
            <a:extLst>
              <a:ext uri="{FF2B5EF4-FFF2-40B4-BE49-F238E27FC236}">
                <a16:creationId xmlns:a16="http://schemas.microsoft.com/office/drawing/2014/main" id="{393334C7-D22C-4DB8-035C-87054E835E22}"/>
              </a:ext>
            </a:extLst>
          </p:cNvPr>
          <p:cNvGrpSpPr/>
          <p:nvPr/>
        </p:nvGrpSpPr>
        <p:grpSpPr>
          <a:xfrm>
            <a:off x="449174" y="3637512"/>
            <a:ext cx="3873129" cy="2705896"/>
            <a:chOff x="693014" y="4025048"/>
            <a:chExt cx="3873129" cy="2705896"/>
          </a:xfrm>
        </p:grpSpPr>
        <p:pic>
          <p:nvPicPr>
            <p:cNvPr id="1026" name="Picture 2" descr="블랙박스 테스트, 화이트박스 테스트">
              <a:extLst>
                <a:ext uri="{FF2B5EF4-FFF2-40B4-BE49-F238E27FC236}">
                  <a16:creationId xmlns:a16="http://schemas.microsoft.com/office/drawing/2014/main" id="{ED112A63-9AF3-58C2-DE93-1D52B94D08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014" y="4628620"/>
              <a:ext cx="3696106" cy="2102324"/>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직선 연결선 24">
              <a:extLst>
                <a:ext uri="{FF2B5EF4-FFF2-40B4-BE49-F238E27FC236}">
                  <a16:creationId xmlns:a16="http://schemas.microsoft.com/office/drawing/2014/main" id="{C074326F-75DB-E58B-4369-7E583B2E48DA}"/>
                </a:ext>
              </a:extLst>
            </p:cNvPr>
            <p:cNvCxnSpPr>
              <a:cxnSpLocks/>
              <a:endCxn id="35" idx="1"/>
            </p:cNvCxnSpPr>
            <p:nvPr/>
          </p:nvCxnSpPr>
          <p:spPr>
            <a:xfrm flipV="1">
              <a:off x="1048366" y="4234598"/>
              <a:ext cx="0" cy="1335622"/>
            </a:xfrm>
            <a:prstGeom prst="line">
              <a:avLst/>
            </a:prstGeom>
            <a:ln w="12700">
              <a:headEnd type="triangle"/>
            </a:ln>
          </p:spPr>
          <p:style>
            <a:lnRef idx="1">
              <a:schemeClr val="accent1"/>
            </a:lnRef>
            <a:fillRef idx="0">
              <a:schemeClr val="accent1"/>
            </a:fillRef>
            <a:effectRef idx="0">
              <a:schemeClr val="accent1"/>
            </a:effectRef>
            <a:fontRef idx="minor">
              <a:schemeClr val="tx1"/>
            </a:fontRef>
          </p:style>
        </p:cxnSp>
        <p:sp>
          <p:nvSpPr>
            <p:cNvPr id="33" name="사각형: 둥근 모서리 32">
              <a:extLst>
                <a:ext uri="{FF2B5EF4-FFF2-40B4-BE49-F238E27FC236}">
                  <a16:creationId xmlns:a16="http://schemas.microsoft.com/office/drawing/2014/main" id="{7BC9CA4C-5121-DFDD-5738-9BDA344BDACA}"/>
                </a:ext>
              </a:extLst>
            </p:cNvPr>
            <p:cNvSpPr/>
            <p:nvPr/>
          </p:nvSpPr>
          <p:spPr>
            <a:xfrm>
              <a:off x="1048366" y="4502820"/>
              <a:ext cx="763468" cy="25160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EV Spec</a:t>
              </a:r>
            </a:p>
          </p:txBody>
        </p:sp>
        <p:sp>
          <p:nvSpPr>
            <p:cNvPr id="35" name="사각형: 둥근 모서리 34">
              <a:extLst>
                <a:ext uri="{FF2B5EF4-FFF2-40B4-BE49-F238E27FC236}">
                  <a16:creationId xmlns:a16="http://schemas.microsoft.com/office/drawing/2014/main" id="{1A5FB043-E59D-C0AB-2D5F-243293D17A4B}"/>
                </a:ext>
              </a:extLst>
            </p:cNvPr>
            <p:cNvSpPr/>
            <p:nvPr/>
          </p:nvSpPr>
          <p:spPr>
            <a:xfrm>
              <a:off x="1048366" y="4025048"/>
              <a:ext cx="968179" cy="41910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Simulation Option</a:t>
              </a:r>
            </a:p>
          </p:txBody>
        </p:sp>
        <p:cxnSp>
          <p:nvCxnSpPr>
            <p:cNvPr id="52" name="직선 연결선 51">
              <a:extLst>
                <a:ext uri="{FF2B5EF4-FFF2-40B4-BE49-F238E27FC236}">
                  <a16:creationId xmlns:a16="http://schemas.microsoft.com/office/drawing/2014/main" id="{5AA3C5BE-B021-42CB-8A96-5EB004286185}"/>
                </a:ext>
              </a:extLst>
            </p:cNvPr>
            <p:cNvCxnSpPr>
              <a:cxnSpLocks/>
              <a:endCxn id="54" idx="1"/>
            </p:cNvCxnSpPr>
            <p:nvPr/>
          </p:nvCxnSpPr>
          <p:spPr>
            <a:xfrm flipV="1">
              <a:off x="3802674" y="4335480"/>
              <a:ext cx="1" cy="1293412"/>
            </a:xfrm>
            <a:prstGeom prst="line">
              <a:avLst/>
            </a:prstGeom>
            <a:ln w="12700">
              <a:solidFill>
                <a:srgbClr val="FFC000"/>
              </a:solidFill>
              <a:headEnd type="triangle"/>
            </a:ln>
          </p:spPr>
          <p:style>
            <a:lnRef idx="1">
              <a:schemeClr val="accent1"/>
            </a:lnRef>
            <a:fillRef idx="0">
              <a:schemeClr val="accent1"/>
            </a:fillRef>
            <a:effectRef idx="0">
              <a:schemeClr val="accent1"/>
            </a:effectRef>
            <a:fontRef idx="minor">
              <a:schemeClr val="tx1"/>
            </a:fontRef>
          </p:style>
        </p:cxnSp>
        <p:sp>
          <p:nvSpPr>
            <p:cNvPr id="53" name="사각형: 둥근 모서리 52">
              <a:extLst>
                <a:ext uri="{FF2B5EF4-FFF2-40B4-BE49-F238E27FC236}">
                  <a16:creationId xmlns:a16="http://schemas.microsoft.com/office/drawing/2014/main" id="{E570E7B4-6C45-32FF-D361-C17A306D1958}"/>
                </a:ext>
              </a:extLst>
            </p:cNvPr>
            <p:cNvSpPr/>
            <p:nvPr/>
          </p:nvSpPr>
          <p:spPr>
            <a:xfrm>
              <a:off x="3802674" y="4561492"/>
              <a:ext cx="763468" cy="33468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System</a:t>
              </a:r>
            </a:p>
            <a:p>
              <a:pPr algn="ctr"/>
              <a:r>
                <a:rPr lang="en-US" altLang="ko-KR" sz="1100" dirty="0">
                  <a:solidFill>
                    <a:schemeClr val="tx1"/>
                  </a:solidFill>
                </a:rPr>
                <a:t>reliability</a:t>
              </a:r>
            </a:p>
          </p:txBody>
        </p:sp>
        <p:sp>
          <p:nvSpPr>
            <p:cNvPr id="54" name="사각형: 둥근 모서리 53">
              <a:extLst>
                <a:ext uri="{FF2B5EF4-FFF2-40B4-BE49-F238E27FC236}">
                  <a16:creationId xmlns:a16="http://schemas.microsoft.com/office/drawing/2014/main" id="{F057CE97-CD9E-F074-C868-2064231526DC}"/>
                </a:ext>
              </a:extLst>
            </p:cNvPr>
            <p:cNvSpPr/>
            <p:nvPr/>
          </p:nvSpPr>
          <p:spPr>
            <a:xfrm>
              <a:off x="3802675" y="4168140"/>
              <a:ext cx="763468" cy="33468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Cost</a:t>
              </a:r>
            </a:p>
            <a:p>
              <a:pPr algn="ctr"/>
              <a:r>
                <a:rPr lang="en-US" altLang="ko-KR" sz="1100" dirty="0">
                  <a:solidFill>
                    <a:schemeClr val="tx1"/>
                  </a:solidFill>
                </a:rPr>
                <a:t>Analysis</a:t>
              </a:r>
            </a:p>
          </p:txBody>
        </p:sp>
      </p:grpSp>
      <p:cxnSp>
        <p:nvCxnSpPr>
          <p:cNvPr id="57" name="직선 연결선 56">
            <a:extLst>
              <a:ext uri="{FF2B5EF4-FFF2-40B4-BE49-F238E27FC236}">
                <a16:creationId xmlns:a16="http://schemas.microsoft.com/office/drawing/2014/main" id="{E43CE655-9D94-E586-911D-C66264622DD2}"/>
              </a:ext>
            </a:extLst>
          </p:cNvPr>
          <p:cNvCxnSpPr>
            <a:cxnSpLocks/>
          </p:cNvCxnSpPr>
          <p:nvPr/>
        </p:nvCxnSpPr>
        <p:spPr>
          <a:xfrm>
            <a:off x="4560718" y="3451368"/>
            <a:ext cx="0" cy="2922378"/>
          </a:xfrm>
          <a:prstGeom prst="line">
            <a:avLst/>
          </a:prstGeom>
          <a:ln w="25400">
            <a:solidFill>
              <a:schemeClr val="tx1"/>
            </a:solidFill>
            <a:prstDash val="dashDot"/>
          </a:ln>
        </p:spPr>
        <p:style>
          <a:lnRef idx="1">
            <a:schemeClr val="accent1"/>
          </a:lnRef>
          <a:fillRef idx="0">
            <a:schemeClr val="accent1"/>
          </a:fillRef>
          <a:effectRef idx="0">
            <a:schemeClr val="accent1"/>
          </a:effectRef>
          <a:fontRef idx="minor">
            <a:schemeClr val="tx1"/>
          </a:fontRef>
        </p:style>
      </p:cxnSp>
      <p:pic>
        <p:nvPicPr>
          <p:cNvPr id="7308" name="그림 7307">
            <a:extLst>
              <a:ext uri="{FF2B5EF4-FFF2-40B4-BE49-F238E27FC236}">
                <a16:creationId xmlns:a16="http://schemas.microsoft.com/office/drawing/2014/main" id="{D53F97C8-E05C-6ABB-7323-ACFED5242225}"/>
              </a:ext>
            </a:extLst>
          </p:cNvPr>
          <p:cNvPicPr>
            <a:picLocks noChangeAspect="1"/>
          </p:cNvPicPr>
          <p:nvPr/>
        </p:nvPicPr>
        <p:blipFill>
          <a:blip r:embed="rId4"/>
          <a:stretch>
            <a:fillRect/>
          </a:stretch>
        </p:blipFill>
        <p:spPr>
          <a:xfrm>
            <a:off x="4752308" y="3852070"/>
            <a:ext cx="3953691" cy="2173987"/>
          </a:xfrm>
          <a:prstGeom prst="rect">
            <a:avLst/>
          </a:prstGeom>
        </p:spPr>
      </p:pic>
      <p:sp>
        <p:nvSpPr>
          <p:cNvPr id="7309" name="TextBox 7308">
            <a:extLst>
              <a:ext uri="{FF2B5EF4-FFF2-40B4-BE49-F238E27FC236}">
                <a16:creationId xmlns:a16="http://schemas.microsoft.com/office/drawing/2014/main" id="{32E737A8-7CE3-5624-E370-6B69EE080B59}"/>
              </a:ext>
            </a:extLst>
          </p:cNvPr>
          <p:cNvSpPr txBox="1"/>
          <p:nvPr/>
        </p:nvSpPr>
        <p:spPr>
          <a:xfrm>
            <a:off x="4583284" y="3362816"/>
            <a:ext cx="1617220" cy="261610"/>
          </a:xfrm>
          <a:prstGeom prst="rect">
            <a:avLst/>
          </a:prstGeom>
          <a:noFill/>
        </p:spPr>
        <p:txBody>
          <a:bodyPr wrap="square" rtlCol="0">
            <a:spAutoFit/>
          </a:bodyPr>
          <a:lstStyle/>
          <a:p>
            <a:r>
              <a:rPr lang="en-US" altLang="ko-KR" sz="1100" dirty="0"/>
              <a:t>Massive EV Scheduling</a:t>
            </a:r>
            <a:endParaRPr lang="ko-KR" altLang="en-US" sz="1100" dirty="0"/>
          </a:p>
        </p:txBody>
      </p:sp>
      <p:sp>
        <p:nvSpPr>
          <p:cNvPr id="7310" name="TextBox 7309">
            <a:extLst>
              <a:ext uri="{FF2B5EF4-FFF2-40B4-BE49-F238E27FC236}">
                <a16:creationId xmlns:a16="http://schemas.microsoft.com/office/drawing/2014/main" id="{FBE9DC11-FF0D-BADF-B4C3-574DDE5D7A66}"/>
              </a:ext>
            </a:extLst>
          </p:cNvPr>
          <p:cNvSpPr txBox="1"/>
          <p:nvPr/>
        </p:nvSpPr>
        <p:spPr>
          <a:xfrm>
            <a:off x="3222172" y="3353609"/>
            <a:ext cx="1359523" cy="261610"/>
          </a:xfrm>
          <a:prstGeom prst="rect">
            <a:avLst/>
          </a:prstGeom>
          <a:noFill/>
        </p:spPr>
        <p:txBody>
          <a:bodyPr wrap="square" rtlCol="0">
            <a:spAutoFit/>
          </a:bodyPr>
          <a:lstStyle/>
          <a:p>
            <a:r>
              <a:rPr lang="en-US" altLang="ko-KR" sz="1100" dirty="0"/>
              <a:t>Black Box Simulator</a:t>
            </a:r>
            <a:endParaRPr lang="ko-KR" altLang="en-US" sz="1100" dirty="0"/>
          </a:p>
        </p:txBody>
      </p:sp>
    </p:spTree>
    <p:extLst>
      <p:ext uri="{BB962C8B-B14F-4D97-AF65-F5344CB8AC3E}">
        <p14:creationId xmlns:p14="http://schemas.microsoft.com/office/powerpoint/2010/main" val="232494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46B4D0-80A5-48CC-BDAE-5EA6B3913452}"/>
              </a:ext>
            </a:extLst>
          </p:cNvPr>
          <p:cNvSpPr>
            <a:spLocks noGrp="1"/>
          </p:cNvSpPr>
          <p:nvPr>
            <p:ph type="title"/>
          </p:nvPr>
        </p:nvSpPr>
        <p:spPr>
          <a:xfrm>
            <a:off x="308393" y="743601"/>
            <a:ext cx="1171297" cy="223554"/>
          </a:xfrm>
        </p:spPr>
        <p:txBody>
          <a:bodyPr/>
          <a:lstStyle/>
          <a:p>
            <a:r>
              <a:rPr lang="ko-KR" altLang="en-US" sz="1200" dirty="0">
                <a:latin typeface="맑은 고딕" pitchFamily="50" charset="-127"/>
                <a:ea typeface="맑은 고딕" pitchFamily="50" charset="-127"/>
                <a:cs typeface="+mn-cs"/>
              </a:rPr>
              <a:t>사례 연구－２</a:t>
            </a:r>
          </a:p>
        </p:txBody>
      </p:sp>
      <p:sp>
        <p:nvSpPr>
          <p:cNvPr id="3" name="슬라이드 번호 개체 틀 2">
            <a:extLst>
              <a:ext uri="{FF2B5EF4-FFF2-40B4-BE49-F238E27FC236}">
                <a16:creationId xmlns:a16="http://schemas.microsoft.com/office/drawing/2014/main" id="{90171E61-DBE9-4629-9112-C7E78FD95340}"/>
              </a:ext>
            </a:extLst>
          </p:cNvPr>
          <p:cNvSpPr>
            <a:spLocks noGrp="1"/>
          </p:cNvSpPr>
          <p:nvPr>
            <p:ph type="sldNum" sz="quarter" idx="10"/>
          </p:nvPr>
        </p:nvSpPr>
        <p:spPr/>
        <p:txBody>
          <a:bodyPr/>
          <a:lstStyle/>
          <a:p>
            <a:pPr>
              <a:defRPr/>
            </a:pPr>
            <a:fld id="{3CFBCD7E-D3EA-4FE0-AA0E-02B5C8325411}" type="slidenum">
              <a:rPr lang="en-US" altLang="ko-KR" smtClean="0"/>
              <a:pPr>
                <a:defRPr/>
              </a:pPr>
              <a:t>10</a:t>
            </a:fld>
            <a:endParaRPr lang="en-US" altLang="ko-KR"/>
          </a:p>
        </p:txBody>
      </p:sp>
      <p:sp>
        <p:nvSpPr>
          <p:cNvPr id="4" name="TextBox 3">
            <a:extLst>
              <a:ext uri="{FF2B5EF4-FFF2-40B4-BE49-F238E27FC236}">
                <a16:creationId xmlns:a16="http://schemas.microsoft.com/office/drawing/2014/main" id="{1B2D54D5-B86F-42D6-ACA6-CE9FDAD012CE}"/>
              </a:ext>
            </a:extLst>
          </p:cNvPr>
          <p:cNvSpPr txBox="1"/>
          <p:nvPr/>
        </p:nvSpPr>
        <p:spPr>
          <a:xfrm>
            <a:off x="1160480" y="4093689"/>
            <a:ext cx="2602523" cy="490006"/>
          </a:xfrm>
          <a:prstGeom prst="rect">
            <a:avLst/>
          </a:prstGeom>
          <a:noFill/>
        </p:spPr>
        <p:txBody>
          <a:bodyPr wrap="square" rtlCol="0">
            <a:spAutoFit/>
          </a:bodyPr>
          <a:lstStyle/>
          <a:p>
            <a:pPr algn="ctr"/>
            <a:r>
              <a:rPr lang="en-US" altLang="ko-KR" sz="1292" dirty="0">
                <a:latin typeface="+mn-ea"/>
              </a:rPr>
              <a:t>&lt;</a:t>
            </a:r>
            <a:r>
              <a:rPr lang="ko-KR" altLang="en-US" sz="1292" dirty="0">
                <a:latin typeface="+mn-ea"/>
              </a:rPr>
              <a:t>스케줄링 중 용량 위반</a:t>
            </a:r>
            <a:r>
              <a:rPr lang="en-US" altLang="ko-KR" sz="1292" dirty="0">
                <a:latin typeface="+mn-ea"/>
              </a:rPr>
              <a:t>&gt;</a:t>
            </a:r>
            <a:br>
              <a:rPr lang="en-US" altLang="ko-KR" sz="1292" dirty="0">
                <a:latin typeface="+mn-ea"/>
              </a:rPr>
            </a:br>
            <a:r>
              <a:rPr lang="en-US" altLang="ko-KR" sz="1292" dirty="0">
                <a:latin typeface="+mn-ea"/>
              </a:rPr>
              <a:t>(ICUI X)</a:t>
            </a:r>
            <a:endParaRPr lang="ko-KR" altLang="en-US" sz="1292" dirty="0">
              <a:latin typeface="+mn-ea"/>
            </a:endParaRPr>
          </a:p>
        </p:txBody>
      </p:sp>
      <p:sp>
        <p:nvSpPr>
          <p:cNvPr id="5" name="TextBox 4">
            <a:extLst>
              <a:ext uri="{FF2B5EF4-FFF2-40B4-BE49-F238E27FC236}">
                <a16:creationId xmlns:a16="http://schemas.microsoft.com/office/drawing/2014/main" id="{BF0BF747-3F9A-4228-954E-6A768E41F16D}"/>
              </a:ext>
            </a:extLst>
          </p:cNvPr>
          <p:cNvSpPr txBox="1"/>
          <p:nvPr/>
        </p:nvSpPr>
        <p:spPr>
          <a:xfrm>
            <a:off x="5285327" y="4093688"/>
            <a:ext cx="2602523" cy="490006"/>
          </a:xfrm>
          <a:prstGeom prst="rect">
            <a:avLst/>
          </a:prstGeom>
          <a:noFill/>
        </p:spPr>
        <p:txBody>
          <a:bodyPr wrap="square" rtlCol="0">
            <a:spAutoFit/>
          </a:bodyPr>
          <a:lstStyle/>
          <a:p>
            <a:pPr algn="ctr"/>
            <a:r>
              <a:rPr lang="en-US" altLang="ko-KR" sz="1292" dirty="0">
                <a:latin typeface="+mn-ea"/>
              </a:rPr>
              <a:t>&lt;</a:t>
            </a:r>
            <a:r>
              <a:rPr lang="ko-KR" altLang="en-US" sz="1292" dirty="0">
                <a:latin typeface="+mn-ea"/>
              </a:rPr>
              <a:t>스케줄링 중 용량 위반</a:t>
            </a:r>
            <a:r>
              <a:rPr lang="en-US" altLang="ko-KR" sz="1292" dirty="0">
                <a:latin typeface="+mn-ea"/>
              </a:rPr>
              <a:t>&gt;</a:t>
            </a:r>
            <a:br>
              <a:rPr lang="en-US" altLang="ko-KR" sz="1292" dirty="0">
                <a:latin typeface="+mn-ea"/>
              </a:rPr>
            </a:br>
            <a:r>
              <a:rPr lang="en-US" altLang="ko-KR" sz="1292" dirty="0">
                <a:latin typeface="+mn-ea"/>
              </a:rPr>
              <a:t>(ICUI O)</a:t>
            </a:r>
            <a:endParaRPr lang="ko-KR" altLang="en-US" sz="1292" dirty="0">
              <a:latin typeface="+mn-ea"/>
            </a:endParaRPr>
          </a:p>
        </p:txBody>
      </p:sp>
      <p:sp>
        <p:nvSpPr>
          <p:cNvPr id="6" name="TextBox 5">
            <a:extLst>
              <a:ext uri="{FF2B5EF4-FFF2-40B4-BE49-F238E27FC236}">
                <a16:creationId xmlns:a16="http://schemas.microsoft.com/office/drawing/2014/main" id="{24750737-6514-400E-BABA-6897BF54029B}"/>
              </a:ext>
            </a:extLst>
          </p:cNvPr>
          <p:cNvSpPr txBox="1"/>
          <p:nvPr/>
        </p:nvSpPr>
        <p:spPr>
          <a:xfrm>
            <a:off x="666951" y="4780623"/>
            <a:ext cx="7521330" cy="774251"/>
          </a:xfrm>
          <a:prstGeom prst="rect">
            <a:avLst/>
          </a:prstGeom>
          <a:noFill/>
        </p:spPr>
        <p:txBody>
          <a:bodyPr wrap="square" rtlCol="0">
            <a:spAutoFit/>
          </a:bodyPr>
          <a:lstStyle/>
          <a:p>
            <a:pPr marL="263776" indent="-263776">
              <a:buFont typeface="Arial" panose="020B0604020202020204" pitchFamily="34" charset="0"/>
              <a:buChar char="•"/>
            </a:pPr>
            <a:r>
              <a:rPr lang="en-US" altLang="ko-KR" sz="1477" dirty="0">
                <a:latin typeface="+mn-ea"/>
              </a:rPr>
              <a:t>&lt;</a:t>
            </a:r>
            <a:r>
              <a:rPr lang="ko-KR" altLang="en-US" sz="1477" dirty="0">
                <a:latin typeface="+mn-ea"/>
              </a:rPr>
              <a:t>스케줄링 용량위반</a:t>
            </a:r>
            <a:r>
              <a:rPr lang="en-US" altLang="ko-KR" sz="1477" dirty="0">
                <a:latin typeface="+mn-ea"/>
              </a:rPr>
              <a:t>&gt;</a:t>
            </a:r>
            <a:br>
              <a:rPr lang="en-US" altLang="ko-KR" sz="1477" dirty="0">
                <a:latin typeface="+mn-ea"/>
              </a:rPr>
            </a:br>
            <a:r>
              <a:rPr lang="en-US" altLang="ko-KR" sz="1477" dirty="0">
                <a:latin typeface="+mn-ea"/>
              </a:rPr>
              <a:t>EV fleet</a:t>
            </a:r>
            <a:r>
              <a:rPr lang="ko-KR" altLang="en-US" sz="1477" dirty="0">
                <a:latin typeface="+mn-ea"/>
              </a:rPr>
              <a:t>을 </a:t>
            </a:r>
            <a:r>
              <a:rPr lang="ko-KR" altLang="en-US" sz="1477" dirty="0" err="1">
                <a:latin typeface="+mn-ea"/>
              </a:rPr>
              <a:t>클러스터링하여</a:t>
            </a:r>
            <a:r>
              <a:rPr lang="ko-KR" altLang="en-US" sz="1477" dirty="0">
                <a:latin typeface="+mn-ea"/>
              </a:rPr>
              <a:t> 구한 </a:t>
            </a:r>
            <a:r>
              <a:rPr lang="en-US" altLang="ko-KR" sz="1477" dirty="0">
                <a:latin typeface="+mn-ea"/>
              </a:rPr>
              <a:t>virtual</a:t>
            </a:r>
            <a:r>
              <a:rPr lang="ko-KR" altLang="en-US" sz="1477" dirty="0">
                <a:latin typeface="+mn-ea"/>
              </a:rPr>
              <a:t> </a:t>
            </a:r>
            <a:r>
              <a:rPr lang="en-US" altLang="ko-KR" sz="1477" dirty="0">
                <a:latin typeface="+mn-ea"/>
              </a:rPr>
              <a:t>EV</a:t>
            </a:r>
            <a:r>
              <a:rPr lang="ko-KR" altLang="en-US" sz="1477" dirty="0">
                <a:latin typeface="+mn-ea"/>
              </a:rPr>
              <a:t>의 스케줄을</a:t>
            </a:r>
            <a:r>
              <a:rPr lang="en-US" altLang="ko-KR" sz="1477" dirty="0">
                <a:latin typeface="+mn-ea"/>
              </a:rPr>
              <a:t> feedback </a:t>
            </a:r>
            <a:r>
              <a:rPr lang="ko-KR" altLang="en-US" sz="1477" dirty="0">
                <a:latin typeface="+mn-ea"/>
              </a:rPr>
              <a:t>모델 없이 분배 시</a:t>
            </a:r>
            <a:br>
              <a:rPr lang="en-US" altLang="ko-KR" sz="1477" dirty="0">
                <a:latin typeface="+mn-ea"/>
              </a:rPr>
            </a:br>
            <a:r>
              <a:rPr lang="ko-KR" altLang="en-US" sz="1477" dirty="0">
                <a:latin typeface="+mn-ea"/>
              </a:rPr>
              <a:t>왼쪽 그림과 같은 용량 위반 발생</a:t>
            </a:r>
          </a:p>
        </p:txBody>
      </p:sp>
      <p:grpSp>
        <p:nvGrpSpPr>
          <p:cNvPr id="7" name="그룹 6">
            <a:extLst>
              <a:ext uri="{FF2B5EF4-FFF2-40B4-BE49-F238E27FC236}">
                <a16:creationId xmlns:a16="http://schemas.microsoft.com/office/drawing/2014/main" id="{37ECD4EE-7C8C-42B0-8EFD-5E5EF0D6A0EF}"/>
              </a:ext>
            </a:extLst>
          </p:cNvPr>
          <p:cNvGrpSpPr/>
          <p:nvPr/>
        </p:nvGrpSpPr>
        <p:grpSpPr>
          <a:xfrm>
            <a:off x="308393" y="1674035"/>
            <a:ext cx="8307126" cy="2069013"/>
            <a:chOff x="285226" y="1458114"/>
            <a:chExt cx="6233617" cy="1552575"/>
          </a:xfrm>
        </p:grpSpPr>
        <p:graphicFrame>
          <p:nvGraphicFramePr>
            <p:cNvPr id="8" name="개체 7">
              <a:extLst>
                <a:ext uri="{FF2B5EF4-FFF2-40B4-BE49-F238E27FC236}">
                  <a16:creationId xmlns:a16="http://schemas.microsoft.com/office/drawing/2014/main" id="{A03F3EFF-4885-48E1-AAB6-E607E68B4E4B}"/>
                </a:ext>
              </a:extLst>
            </p:cNvPr>
            <p:cNvGraphicFramePr>
              <a:graphicFrameLocks noChangeAspect="1"/>
            </p:cNvGraphicFramePr>
            <p:nvPr/>
          </p:nvGraphicFramePr>
          <p:xfrm>
            <a:off x="285226" y="1458114"/>
            <a:ext cx="3019425" cy="1552575"/>
          </p:xfrm>
          <a:graphic>
            <a:graphicData uri="http://schemas.openxmlformats.org/presentationml/2006/ole">
              <mc:AlternateContent xmlns:mc="http://schemas.openxmlformats.org/markup-compatibility/2006">
                <mc:Choice xmlns:v="urn:schemas-microsoft-com:vml" Requires="v">
                  <p:oleObj spid="_x0000_s3074" name="비트맵 이미지" r:id="rId3" imgW="9142857" imgH="4742857" progId="Paint.Picture">
                    <p:embed/>
                  </p:oleObj>
                </mc:Choice>
                <mc:Fallback>
                  <p:oleObj name="비트맵 이미지" r:id="rId3" imgW="9142857" imgH="4742857" progId="Paint.Picture">
                    <p:embed/>
                    <p:pic>
                      <p:nvPicPr>
                        <p:cNvPr id="8" name="개체 7">
                          <a:extLst>
                            <a:ext uri="{FF2B5EF4-FFF2-40B4-BE49-F238E27FC236}">
                              <a16:creationId xmlns:a16="http://schemas.microsoft.com/office/drawing/2014/main" id="{A03F3EFF-4885-48E1-AAB6-E607E68B4E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226" y="1458114"/>
                          <a:ext cx="3019425" cy="155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그림 8">
              <a:extLst>
                <a:ext uri="{FF2B5EF4-FFF2-40B4-BE49-F238E27FC236}">
                  <a16:creationId xmlns:a16="http://schemas.microsoft.com/office/drawing/2014/main" id="{293CC762-7C4A-4F8E-B6BD-A3556BAFD795}"/>
                </a:ext>
              </a:extLst>
            </p:cNvPr>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31168" y="1463194"/>
              <a:ext cx="2987675" cy="1547495"/>
            </a:xfrm>
            <a:prstGeom prst="rect">
              <a:avLst/>
            </a:prstGeom>
            <a:noFill/>
            <a:ln>
              <a:noFill/>
            </a:ln>
          </p:spPr>
        </p:pic>
      </p:grpSp>
      <p:sp>
        <p:nvSpPr>
          <p:cNvPr id="10" name="제목 2">
            <a:extLst>
              <a:ext uri="{FF2B5EF4-FFF2-40B4-BE49-F238E27FC236}">
                <a16:creationId xmlns:a16="http://schemas.microsoft.com/office/drawing/2014/main" id="{44674BE2-AD83-4ED2-9A05-5B5BB1102677}"/>
              </a:ext>
            </a:extLst>
          </p:cNvPr>
          <p:cNvSpPr txBox="1">
            <a:spLocks/>
          </p:cNvSpPr>
          <p:nvPr/>
        </p:nvSpPr>
        <p:spPr>
          <a:xfrm>
            <a:off x="300325" y="274180"/>
            <a:ext cx="8915400" cy="454025"/>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215" b="1" kern="1200">
                <a:solidFill>
                  <a:schemeClr val="tx1"/>
                </a:solidFill>
                <a:latin typeface="+mj-lt"/>
                <a:ea typeface="+mj-ea"/>
                <a:cs typeface="+mj-cs"/>
              </a:defRPr>
            </a:lvl1pPr>
          </a:lstStyle>
          <a:p>
            <a:pPr marL="514350" indent="-514350">
              <a:buFont typeface="+mj-lt"/>
              <a:buAutoNum type="romanUcPeriod" startAt="2"/>
              <a:defRPr/>
            </a:pPr>
            <a:r>
              <a:rPr lang="ko-KR" altLang="en-US" sz="2000" kern="0" dirty="0">
                <a:latin typeface="맑은 고딕" pitchFamily="50" charset="-127"/>
              </a:rPr>
              <a:t>이전 연구 요약</a:t>
            </a:r>
          </a:p>
        </p:txBody>
      </p:sp>
    </p:spTree>
    <p:extLst>
      <p:ext uri="{BB962C8B-B14F-4D97-AF65-F5344CB8AC3E}">
        <p14:creationId xmlns:p14="http://schemas.microsoft.com/office/powerpoint/2010/main" val="1907035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23084A-E0ED-40F2-86D6-9C7672AF2BDF}"/>
              </a:ext>
            </a:extLst>
          </p:cNvPr>
          <p:cNvSpPr>
            <a:spLocks noGrp="1"/>
          </p:cNvSpPr>
          <p:nvPr>
            <p:ph type="title"/>
          </p:nvPr>
        </p:nvSpPr>
        <p:spPr>
          <a:xfrm>
            <a:off x="317438" y="745612"/>
            <a:ext cx="863566" cy="236568"/>
          </a:xfrm>
        </p:spPr>
        <p:txBody>
          <a:bodyPr/>
          <a:lstStyle/>
          <a:p>
            <a:r>
              <a:rPr lang="ko-KR" altLang="en-US" sz="1200" dirty="0">
                <a:latin typeface="맑은 고딕" pitchFamily="50" charset="-127"/>
                <a:ea typeface="맑은 고딕" pitchFamily="50" charset="-127"/>
                <a:cs typeface="+mn-cs"/>
              </a:rPr>
              <a:t>한계점</a:t>
            </a:r>
          </a:p>
        </p:txBody>
      </p:sp>
      <p:sp>
        <p:nvSpPr>
          <p:cNvPr id="71" name="슬라이드 번호 개체 틀 2">
            <a:extLst>
              <a:ext uri="{FF2B5EF4-FFF2-40B4-BE49-F238E27FC236}">
                <a16:creationId xmlns:a16="http://schemas.microsoft.com/office/drawing/2014/main" id="{40AF5098-0AA7-4545-A668-4CC3F01A47F2}"/>
              </a:ext>
            </a:extLst>
          </p:cNvPr>
          <p:cNvSpPr>
            <a:spLocks noGrp="1"/>
          </p:cNvSpPr>
          <p:nvPr>
            <p:ph type="sldNum" sz="quarter" idx="10"/>
          </p:nvPr>
        </p:nvSpPr>
        <p:spPr>
          <a:xfrm>
            <a:off x="8782050" y="6345116"/>
            <a:ext cx="361950" cy="249115"/>
          </a:xfrm>
        </p:spPr>
        <p:txBody>
          <a:bodyPr/>
          <a:lstStyle/>
          <a:p>
            <a:pPr>
              <a:defRPr/>
            </a:pPr>
            <a:fld id="{3CFBCD7E-D3EA-4FE0-AA0E-02B5C8325411}" type="slidenum">
              <a:rPr lang="en-US" altLang="ko-KR" smtClean="0"/>
              <a:pPr>
                <a:defRPr/>
              </a:pPr>
              <a:t>11</a:t>
            </a:fld>
            <a:endParaRPr lang="en-US" altLang="ko-KR" dirty="0"/>
          </a:p>
        </p:txBody>
      </p:sp>
      <p:sp>
        <p:nvSpPr>
          <p:cNvPr id="3" name="TextBox 2">
            <a:extLst>
              <a:ext uri="{FF2B5EF4-FFF2-40B4-BE49-F238E27FC236}">
                <a16:creationId xmlns:a16="http://schemas.microsoft.com/office/drawing/2014/main" id="{A8C5C5A1-9A5C-42C8-BFFE-EBEA25F124BB}"/>
              </a:ext>
            </a:extLst>
          </p:cNvPr>
          <p:cNvSpPr txBox="1"/>
          <p:nvPr/>
        </p:nvSpPr>
        <p:spPr>
          <a:xfrm>
            <a:off x="4691571" y="3916899"/>
            <a:ext cx="4283670" cy="2728760"/>
          </a:xfrm>
          <a:prstGeom prst="rect">
            <a:avLst/>
          </a:prstGeom>
          <a:noFill/>
        </p:spPr>
        <p:txBody>
          <a:bodyPr wrap="square" rtlCol="0">
            <a:spAutoFit/>
          </a:bodyPr>
          <a:lstStyle/>
          <a:p>
            <a:pPr marL="263776" indent="-263776">
              <a:lnSpc>
                <a:spcPct val="150000"/>
              </a:lnSpc>
              <a:buFont typeface="Arial" panose="020B0604020202020204" pitchFamily="34" charset="0"/>
              <a:buChar char="•"/>
            </a:pPr>
            <a:r>
              <a:rPr lang="en-US" altLang="ko-KR" sz="1662" dirty="0">
                <a:latin typeface="+mn-ea"/>
              </a:rPr>
              <a:t>Issue 1:</a:t>
            </a:r>
            <a:br>
              <a:rPr lang="en-US" altLang="ko-KR" sz="1662" dirty="0">
                <a:latin typeface="+mn-ea"/>
              </a:rPr>
            </a:br>
            <a:r>
              <a:rPr lang="en-US" altLang="ko-KR" sz="1662" dirty="0">
                <a:latin typeface="+mn-ea"/>
              </a:rPr>
              <a:t>Non-feasible </a:t>
            </a:r>
            <a:r>
              <a:rPr lang="ko-KR" altLang="en-US" sz="1662" dirty="0">
                <a:latin typeface="+mn-ea"/>
              </a:rPr>
              <a:t>문제를 </a:t>
            </a:r>
            <a:r>
              <a:rPr lang="en-US" altLang="ko-KR" sz="1662" dirty="0">
                <a:latin typeface="+mn-ea"/>
              </a:rPr>
              <a:t>Iterative </a:t>
            </a:r>
            <a:r>
              <a:rPr lang="ko-KR" altLang="en-US" sz="1662" dirty="0">
                <a:latin typeface="+mn-ea"/>
              </a:rPr>
              <a:t>에 기반하여 해결하였음 </a:t>
            </a:r>
            <a:r>
              <a:rPr lang="en-US" altLang="ko-KR" sz="1662" dirty="0">
                <a:latin typeface="+mn-ea"/>
                <a:sym typeface="Wingdings" panose="05000000000000000000" pitchFamily="2" charset="2"/>
              </a:rPr>
              <a:t> </a:t>
            </a:r>
            <a:r>
              <a:rPr lang="ko-KR" altLang="en-US" sz="1662" dirty="0">
                <a:latin typeface="+mn-ea"/>
                <a:sym typeface="Wingdings" panose="05000000000000000000" pitchFamily="2" charset="2"/>
              </a:rPr>
              <a:t>내부적으로 많은 </a:t>
            </a:r>
            <a:r>
              <a:rPr lang="en-US" altLang="ko-KR" sz="1662" dirty="0">
                <a:latin typeface="+mn-ea"/>
                <a:sym typeface="Wingdings" panose="05000000000000000000" pitchFamily="2" charset="2"/>
              </a:rPr>
              <a:t>Iteration</a:t>
            </a:r>
            <a:r>
              <a:rPr lang="ko-KR" altLang="en-US" sz="1662" dirty="0">
                <a:latin typeface="+mn-ea"/>
                <a:sym typeface="Wingdings" panose="05000000000000000000" pitchFamily="2" charset="2"/>
              </a:rPr>
              <a:t>이 요구됨</a:t>
            </a:r>
            <a:endParaRPr lang="en-US" altLang="ko-KR" sz="1662" dirty="0">
              <a:latin typeface="+mn-ea"/>
            </a:endParaRPr>
          </a:p>
          <a:p>
            <a:pPr marL="263776" indent="-263776">
              <a:lnSpc>
                <a:spcPct val="150000"/>
              </a:lnSpc>
              <a:buFont typeface="Arial" panose="020B0604020202020204" pitchFamily="34" charset="0"/>
              <a:buChar char="•"/>
            </a:pPr>
            <a:r>
              <a:rPr lang="en-US" altLang="ko-KR" sz="1662" dirty="0">
                <a:latin typeface="+mn-ea"/>
              </a:rPr>
              <a:t>Issue</a:t>
            </a:r>
            <a:r>
              <a:rPr lang="ko-KR" altLang="en-US" sz="1662" dirty="0">
                <a:latin typeface="+mn-ea"/>
              </a:rPr>
              <a:t> </a:t>
            </a:r>
            <a:r>
              <a:rPr lang="en-US" altLang="ko-KR" sz="1662" dirty="0">
                <a:latin typeface="+mn-ea"/>
              </a:rPr>
              <a:t>2:</a:t>
            </a:r>
            <a:br>
              <a:rPr lang="en-US" altLang="ko-KR" sz="1662" dirty="0">
                <a:latin typeface="+mn-ea"/>
              </a:rPr>
            </a:br>
            <a:r>
              <a:rPr lang="ko-KR" altLang="en-US" sz="1662" dirty="0">
                <a:latin typeface="+mn-ea"/>
              </a:rPr>
              <a:t>기존 모델 대비 빠른 계산 시간을 보이지만</a:t>
            </a:r>
            <a:r>
              <a:rPr lang="en-US" altLang="ko-KR" sz="1662" dirty="0">
                <a:latin typeface="+mn-ea"/>
              </a:rPr>
              <a:t>, </a:t>
            </a:r>
            <a:r>
              <a:rPr lang="ko-KR" altLang="en-US" sz="1662" dirty="0">
                <a:latin typeface="+mn-ea"/>
              </a:rPr>
              <a:t>여전히 </a:t>
            </a:r>
            <a:r>
              <a:rPr lang="en-US" altLang="ko-KR" sz="1662" dirty="0">
                <a:latin typeface="+mn-ea"/>
              </a:rPr>
              <a:t>2</a:t>
            </a:r>
            <a:r>
              <a:rPr lang="ko-KR" altLang="en-US" sz="1662" dirty="0">
                <a:latin typeface="+mn-ea"/>
              </a:rPr>
              <a:t>천대 기준 </a:t>
            </a:r>
            <a:r>
              <a:rPr lang="en-US" altLang="ko-KR" sz="1662" dirty="0">
                <a:latin typeface="+mn-ea"/>
              </a:rPr>
              <a:t>2,500 </a:t>
            </a:r>
            <a:r>
              <a:rPr lang="ko-KR" altLang="en-US" sz="1662" dirty="0">
                <a:latin typeface="+mn-ea"/>
              </a:rPr>
              <a:t>소요</a:t>
            </a:r>
          </a:p>
        </p:txBody>
      </p:sp>
      <p:pic>
        <p:nvPicPr>
          <p:cNvPr id="35" name="그림 34">
            <a:extLst>
              <a:ext uri="{FF2B5EF4-FFF2-40B4-BE49-F238E27FC236}">
                <a16:creationId xmlns:a16="http://schemas.microsoft.com/office/drawing/2014/main" id="{6357B825-0404-42F4-839F-11DBDA19DD85}"/>
              </a:ext>
            </a:extLst>
          </p:cNvPr>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65970" y="1200178"/>
            <a:ext cx="3809272" cy="2851968"/>
          </a:xfrm>
          <a:prstGeom prst="rect">
            <a:avLst/>
          </a:prstGeom>
          <a:noFill/>
          <a:ln>
            <a:noFill/>
          </a:ln>
        </p:spPr>
      </p:pic>
      <p:grpSp>
        <p:nvGrpSpPr>
          <p:cNvPr id="4" name="그룹 3">
            <a:extLst>
              <a:ext uri="{FF2B5EF4-FFF2-40B4-BE49-F238E27FC236}">
                <a16:creationId xmlns:a16="http://schemas.microsoft.com/office/drawing/2014/main" id="{6F3B95B3-1E68-43AE-984F-965FD713C66A}"/>
              </a:ext>
            </a:extLst>
          </p:cNvPr>
          <p:cNvGrpSpPr/>
          <p:nvPr/>
        </p:nvGrpSpPr>
        <p:grpSpPr>
          <a:xfrm>
            <a:off x="376150" y="1346787"/>
            <a:ext cx="4414987" cy="4329498"/>
            <a:chOff x="71705" y="908720"/>
            <a:chExt cx="5045454" cy="4947756"/>
          </a:xfrm>
        </p:grpSpPr>
        <p:pic>
          <p:nvPicPr>
            <p:cNvPr id="36" name="Picture 2" descr="자동차 아이콘 에 Car brands">
              <a:extLst>
                <a:ext uri="{FF2B5EF4-FFF2-40B4-BE49-F238E27FC236}">
                  <a16:creationId xmlns:a16="http://schemas.microsoft.com/office/drawing/2014/main" id="{CD15AC42-9A9A-4602-A07B-C32C3619B22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7140" y="932859"/>
              <a:ext cx="707038" cy="70703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자동차 아이콘 에 Car brands">
              <a:extLst>
                <a:ext uri="{FF2B5EF4-FFF2-40B4-BE49-F238E27FC236}">
                  <a16:creationId xmlns:a16="http://schemas.microsoft.com/office/drawing/2014/main" id="{9D28C443-1A2F-404D-844C-03605021843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7140" y="1540760"/>
              <a:ext cx="707038" cy="70703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자동차 아이콘 에 Car brands">
              <a:extLst>
                <a:ext uri="{FF2B5EF4-FFF2-40B4-BE49-F238E27FC236}">
                  <a16:creationId xmlns:a16="http://schemas.microsoft.com/office/drawing/2014/main" id="{07B27586-7F33-4441-AC9A-535B57392FE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7140" y="2148662"/>
              <a:ext cx="707038" cy="7070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409FE53-3954-4502-86BE-0D16F5343A1B}"/>
                    </a:ext>
                  </a:extLst>
                </p:cNvPr>
                <p:cNvSpPr txBox="1"/>
                <p:nvPr/>
              </p:nvSpPr>
              <p:spPr>
                <a:xfrm>
                  <a:off x="894179" y="984905"/>
                  <a:ext cx="1732918" cy="559980"/>
                </a:xfrm>
                <a:prstGeom prst="rect">
                  <a:avLst/>
                </a:prstGeom>
                <a:noFill/>
              </p:spPr>
              <p:txBody>
                <a:bodyPr wrap="none" rtlCol="0">
                  <a:spAutoFit/>
                </a:bodyPr>
                <a:lstStyle/>
                <a:p>
                  <a:r>
                    <a:rPr lang="en-US" altLang="ko-KR" sz="1292" b="1" dirty="0">
                      <a:solidFill>
                        <a:srgbClr val="FF0000"/>
                      </a:solidFill>
                    </a:rPr>
                    <a:t>0</a:t>
                  </a:r>
                  <a:r>
                    <a:rPr lang="en-US" altLang="ko-KR" sz="1292" dirty="0"/>
                    <a:t>/100 kWh, </a:t>
                  </a:r>
                </a:p>
                <a:p>
                  <a14:m>
                    <m:oMath xmlns:m="http://schemas.openxmlformats.org/officeDocument/2006/math">
                      <m:r>
                        <a:rPr lang="en-US" altLang="ko-KR" sz="1292" i="1">
                          <a:latin typeface="Cambria Math" panose="02040503050406030204" pitchFamily="18" charset="0"/>
                          <a:ea typeface="Cambria Math" panose="02040503050406030204" pitchFamily="18" charset="0"/>
                        </a:rPr>
                        <m:t>±</m:t>
                      </m:r>
                    </m:oMath>
                  </a14:m>
                  <a:r>
                    <a:rPr lang="en-US" altLang="ko-KR" sz="1292" dirty="0"/>
                    <a:t>20 kW/h available</a:t>
                  </a:r>
                  <a:endParaRPr lang="ko-KR" altLang="en-US" sz="1292" dirty="0"/>
                </a:p>
              </p:txBody>
            </p:sp>
          </mc:Choice>
          <mc:Fallback xmlns="">
            <p:sp>
              <p:nvSpPr>
                <p:cNvPr id="39" name="TextBox 38">
                  <a:extLst>
                    <a:ext uri="{FF2B5EF4-FFF2-40B4-BE49-F238E27FC236}">
                      <a16:creationId xmlns:a16="http://schemas.microsoft.com/office/drawing/2014/main" id="{5409FE53-3954-4502-86BE-0D16F5343A1B}"/>
                    </a:ext>
                  </a:extLst>
                </p:cNvPr>
                <p:cNvSpPr txBox="1">
                  <a:spLocks noRot="1" noChangeAspect="1" noMove="1" noResize="1" noEditPoints="1" noAdjustHandles="1" noChangeArrowheads="1" noChangeShapeType="1" noTextEdit="1"/>
                </p:cNvSpPr>
                <p:nvPr/>
              </p:nvSpPr>
              <p:spPr>
                <a:xfrm>
                  <a:off x="894179" y="984905"/>
                  <a:ext cx="1732918" cy="559980"/>
                </a:xfrm>
                <a:prstGeom prst="rect">
                  <a:avLst/>
                </a:prstGeom>
                <a:blipFill>
                  <a:blip r:embed="rId4"/>
                  <a:stretch>
                    <a:fillRect l="-803" t="-1250" b="-1125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0B5C835-AA51-4DE4-97AC-596BA4185A66}"/>
                    </a:ext>
                  </a:extLst>
                </p:cNvPr>
                <p:cNvSpPr txBox="1"/>
                <p:nvPr/>
              </p:nvSpPr>
              <p:spPr>
                <a:xfrm>
                  <a:off x="894178" y="1660319"/>
                  <a:ext cx="1732918" cy="559980"/>
                </a:xfrm>
                <a:prstGeom prst="rect">
                  <a:avLst/>
                </a:prstGeom>
                <a:noFill/>
              </p:spPr>
              <p:txBody>
                <a:bodyPr wrap="none" rtlCol="0">
                  <a:spAutoFit/>
                </a:bodyPr>
                <a:lstStyle/>
                <a:p>
                  <a:r>
                    <a:rPr lang="en-US" altLang="ko-KR" sz="1292" b="1" dirty="0">
                      <a:solidFill>
                        <a:srgbClr val="FF0000"/>
                      </a:solidFill>
                    </a:rPr>
                    <a:t>50</a:t>
                  </a:r>
                  <a:r>
                    <a:rPr lang="en-US" altLang="ko-KR" sz="1292" dirty="0"/>
                    <a:t>/100 kWh,</a:t>
                  </a:r>
                  <a:br>
                    <a:rPr lang="en-US" altLang="ko-KR" sz="1292" i="1" dirty="0">
                      <a:latin typeface="Cambria Math" panose="02040503050406030204" pitchFamily="18" charset="0"/>
                      <a:ea typeface="Cambria Math" panose="02040503050406030204" pitchFamily="18" charset="0"/>
                    </a:rPr>
                  </a:br>
                  <a14:m>
                    <m:oMath xmlns:m="http://schemas.openxmlformats.org/officeDocument/2006/math">
                      <m:r>
                        <a:rPr lang="en-US" altLang="ko-KR" sz="1292" i="1">
                          <a:latin typeface="Cambria Math" panose="02040503050406030204" pitchFamily="18" charset="0"/>
                          <a:ea typeface="Cambria Math" panose="02040503050406030204" pitchFamily="18" charset="0"/>
                        </a:rPr>
                        <m:t>±</m:t>
                      </m:r>
                    </m:oMath>
                  </a14:m>
                  <a:r>
                    <a:rPr lang="en-US" altLang="ko-KR" sz="1292" dirty="0"/>
                    <a:t>20 kW/h available</a:t>
                  </a:r>
                  <a:endParaRPr lang="ko-KR" altLang="en-US" sz="1292" dirty="0"/>
                </a:p>
              </p:txBody>
            </p:sp>
          </mc:Choice>
          <mc:Fallback xmlns="">
            <p:sp>
              <p:nvSpPr>
                <p:cNvPr id="40" name="TextBox 39">
                  <a:extLst>
                    <a:ext uri="{FF2B5EF4-FFF2-40B4-BE49-F238E27FC236}">
                      <a16:creationId xmlns:a16="http://schemas.microsoft.com/office/drawing/2014/main" id="{50B5C835-AA51-4DE4-97AC-596BA4185A66}"/>
                    </a:ext>
                  </a:extLst>
                </p:cNvPr>
                <p:cNvSpPr txBox="1">
                  <a:spLocks noRot="1" noChangeAspect="1" noMove="1" noResize="1" noEditPoints="1" noAdjustHandles="1" noChangeArrowheads="1" noChangeShapeType="1" noTextEdit="1"/>
                </p:cNvSpPr>
                <p:nvPr/>
              </p:nvSpPr>
              <p:spPr>
                <a:xfrm>
                  <a:off x="894178" y="1660319"/>
                  <a:ext cx="1732918" cy="559980"/>
                </a:xfrm>
                <a:prstGeom prst="rect">
                  <a:avLst/>
                </a:prstGeom>
                <a:blipFill>
                  <a:blip r:embed="rId5"/>
                  <a:stretch>
                    <a:fillRect l="-803" t="-1250" b="-1125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6CAD792-B3CA-485D-8544-0462A14CD12C}"/>
                    </a:ext>
                  </a:extLst>
                </p:cNvPr>
                <p:cNvSpPr txBox="1"/>
                <p:nvPr/>
              </p:nvSpPr>
              <p:spPr>
                <a:xfrm>
                  <a:off x="894178" y="2268220"/>
                  <a:ext cx="1732918" cy="559980"/>
                </a:xfrm>
                <a:prstGeom prst="rect">
                  <a:avLst/>
                </a:prstGeom>
                <a:noFill/>
              </p:spPr>
              <p:txBody>
                <a:bodyPr wrap="none" rtlCol="0">
                  <a:spAutoFit/>
                </a:bodyPr>
                <a:lstStyle/>
                <a:p>
                  <a:r>
                    <a:rPr lang="en-US" altLang="ko-KR" sz="1292" b="1" dirty="0">
                      <a:solidFill>
                        <a:srgbClr val="FF0000"/>
                      </a:solidFill>
                    </a:rPr>
                    <a:t>100</a:t>
                  </a:r>
                  <a:r>
                    <a:rPr lang="en-US" altLang="ko-KR" sz="1292" dirty="0"/>
                    <a:t>/100 kWh, </a:t>
                  </a:r>
                </a:p>
                <a:p>
                  <a14:m>
                    <m:oMath xmlns:m="http://schemas.openxmlformats.org/officeDocument/2006/math">
                      <m:r>
                        <a:rPr lang="en-US" altLang="ko-KR" sz="1292" i="1">
                          <a:latin typeface="Cambria Math" panose="02040503050406030204" pitchFamily="18" charset="0"/>
                          <a:ea typeface="Cambria Math" panose="02040503050406030204" pitchFamily="18" charset="0"/>
                        </a:rPr>
                        <m:t>±</m:t>
                      </m:r>
                    </m:oMath>
                  </a14:m>
                  <a:r>
                    <a:rPr lang="en-US" altLang="ko-KR" sz="1292" dirty="0"/>
                    <a:t>20 kW/h available</a:t>
                  </a:r>
                  <a:endParaRPr lang="ko-KR" altLang="en-US" sz="1292" dirty="0"/>
                </a:p>
              </p:txBody>
            </p:sp>
          </mc:Choice>
          <mc:Fallback xmlns="">
            <p:sp>
              <p:nvSpPr>
                <p:cNvPr id="41" name="TextBox 40">
                  <a:extLst>
                    <a:ext uri="{FF2B5EF4-FFF2-40B4-BE49-F238E27FC236}">
                      <a16:creationId xmlns:a16="http://schemas.microsoft.com/office/drawing/2014/main" id="{86CAD792-B3CA-485D-8544-0462A14CD12C}"/>
                    </a:ext>
                  </a:extLst>
                </p:cNvPr>
                <p:cNvSpPr txBox="1">
                  <a:spLocks noRot="1" noChangeAspect="1" noMove="1" noResize="1" noEditPoints="1" noAdjustHandles="1" noChangeArrowheads="1" noChangeShapeType="1" noTextEdit="1"/>
                </p:cNvSpPr>
                <p:nvPr/>
              </p:nvSpPr>
              <p:spPr>
                <a:xfrm>
                  <a:off x="894178" y="2268220"/>
                  <a:ext cx="1732918" cy="559980"/>
                </a:xfrm>
                <a:prstGeom prst="rect">
                  <a:avLst/>
                </a:prstGeom>
                <a:blipFill>
                  <a:blip r:embed="rId6"/>
                  <a:stretch>
                    <a:fillRect l="-803" t="-1250" b="-11250"/>
                  </a:stretch>
                </a:blipFill>
              </p:spPr>
              <p:txBody>
                <a:bodyPr/>
                <a:lstStyle/>
                <a:p>
                  <a:r>
                    <a:rPr lang="ko-KR" altLang="en-US">
                      <a:noFill/>
                    </a:rPr>
                    <a:t> </a:t>
                  </a:r>
                </a:p>
              </p:txBody>
            </p:sp>
          </mc:Fallback>
        </mc:AlternateContent>
        <p:sp>
          <p:nvSpPr>
            <p:cNvPr id="42" name="직사각형 41">
              <a:extLst>
                <a:ext uri="{FF2B5EF4-FFF2-40B4-BE49-F238E27FC236}">
                  <a16:creationId xmlns:a16="http://schemas.microsoft.com/office/drawing/2014/main" id="{4E971DCD-2CC4-41C2-A758-6A1EE60B6F05}"/>
                </a:ext>
              </a:extLst>
            </p:cNvPr>
            <p:cNvSpPr/>
            <p:nvPr/>
          </p:nvSpPr>
          <p:spPr>
            <a:xfrm>
              <a:off x="71705" y="984905"/>
              <a:ext cx="2743424" cy="1870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92"/>
            </a:p>
          </p:txBody>
        </p:sp>
        <p:sp>
          <p:nvSpPr>
            <p:cNvPr id="43" name="화살표: 오른쪽 42">
              <a:extLst>
                <a:ext uri="{FF2B5EF4-FFF2-40B4-BE49-F238E27FC236}">
                  <a16:creationId xmlns:a16="http://schemas.microsoft.com/office/drawing/2014/main" id="{F442B321-C5D5-4621-A886-1828015E075E}"/>
                </a:ext>
              </a:extLst>
            </p:cNvPr>
            <p:cNvSpPr/>
            <p:nvPr/>
          </p:nvSpPr>
          <p:spPr>
            <a:xfrm>
              <a:off x="2972001" y="984905"/>
              <a:ext cx="421378" cy="409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92"/>
            </a:p>
          </p:txBody>
        </p:sp>
        <p:pic>
          <p:nvPicPr>
            <p:cNvPr id="44" name="Picture 2" descr="자동차 아이콘 에 Car brands">
              <a:extLst>
                <a:ext uri="{FF2B5EF4-FFF2-40B4-BE49-F238E27FC236}">
                  <a16:creationId xmlns:a16="http://schemas.microsoft.com/office/drawing/2014/main" id="{1A436707-40C0-4F1E-AD5E-3A6A00959176}"/>
                </a:ext>
              </a:extLst>
            </p:cNvPr>
            <p:cNvPicPr>
              <a:picLocks noChangeAspect="1" noChangeArrowheads="1"/>
            </p:cNvPicPr>
            <p:nvPr/>
          </p:nvPicPr>
          <p:blipFill>
            <a:blip r:embed="rId3">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59088" y="908720"/>
              <a:ext cx="1460866" cy="14608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5E5F2B20-CE81-4AA5-8A54-E73730109B92}"/>
                    </a:ext>
                  </a:extLst>
                </p:cNvPr>
                <p:cNvSpPr txBox="1"/>
                <p:nvPr/>
              </p:nvSpPr>
              <p:spPr>
                <a:xfrm>
                  <a:off x="3229044" y="2313895"/>
                  <a:ext cx="1732918" cy="559980"/>
                </a:xfrm>
                <a:prstGeom prst="rect">
                  <a:avLst/>
                </a:prstGeom>
                <a:noFill/>
              </p:spPr>
              <p:txBody>
                <a:bodyPr wrap="none" rtlCol="0">
                  <a:spAutoFit/>
                </a:bodyPr>
                <a:lstStyle/>
                <a:p>
                  <a:r>
                    <a:rPr lang="en-US" altLang="ko-KR" sz="1292" b="1" dirty="0">
                      <a:solidFill>
                        <a:srgbClr val="FF0000"/>
                      </a:solidFill>
                    </a:rPr>
                    <a:t>150</a:t>
                  </a:r>
                  <a:r>
                    <a:rPr lang="en-US" altLang="ko-KR" sz="1292" dirty="0"/>
                    <a:t>/300 kWh,</a:t>
                  </a:r>
                  <a:br>
                    <a:rPr lang="en-US" altLang="ko-KR" sz="1292" i="1" dirty="0">
                      <a:latin typeface="Cambria Math" panose="02040503050406030204" pitchFamily="18" charset="0"/>
                      <a:ea typeface="Cambria Math" panose="02040503050406030204" pitchFamily="18" charset="0"/>
                    </a:rPr>
                  </a:br>
                  <a14:m>
                    <m:oMath xmlns:m="http://schemas.openxmlformats.org/officeDocument/2006/math">
                      <m:r>
                        <a:rPr lang="en-US" altLang="ko-KR" sz="1292" i="1">
                          <a:latin typeface="Cambria Math" panose="02040503050406030204" pitchFamily="18" charset="0"/>
                          <a:ea typeface="Cambria Math" panose="02040503050406030204" pitchFamily="18" charset="0"/>
                        </a:rPr>
                        <m:t>±</m:t>
                      </m:r>
                    </m:oMath>
                  </a14:m>
                  <a:r>
                    <a:rPr lang="en-US" altLang="ko-KR" sz="1292" dirty="0"/>
                    <a:t>60 kW/h available</a:t>
                  </a:r>
                  <a:endParaRPr lang="ko-KR" altLang="en-US" sz="1292" dirty="0"/>
                </a:p>
              </p:txBody>
            </p:sp>
          </mc:Choice>
          <mc:Fallback xmlns="">
            <p:sp>
              <p:nvSpPr>
                <p:cNvPr id="45" name="TextBox 44">
                  <a:extLst>
                    <a:ext uri="{FF2B5EF4-FFF2-40B4-BE49-F238E27FC236}">
                      <a16:creationId xmlns:a16="http://schemas.microsoft.com/office/drawing/2014/main" id="{5E5F2B20-CE81-4AA5-8A54-E73730109B92}"/>
                    </a:ext>
                  </a:extLst>
                </p:cNvPr>
                <p:cNvSpPr txBox="1">
                  <a:spLocks noRot="1" noChangeAspect="1" noMove="1" noResize="1" noEditPoints="1" noAdjustHandles="1" noChangeArrowheads="1" noChangeShapeType="1" noTextEdit="1"/>
                </p:cNvSpPr>
                <p:nvPr/>
              </p:nvSpPr>
              <p:spPr>
                <a:xfrm>
                  <a:off x="3229044" y="2313895"/>
                  <a:ext cx="1732918" cy="559980"/>
                </a:xfrm>
                <a:prstGeom prst="rect">
                  <a:avLst/>
                </a:prstGeom>
                <a:blipFill>
                  <a:blip r:embed="rId7"/>
                  <a:stretch>
                    <a:fillRect l="-803" t="-1250" b="-11250"/>
                  </a:stretch>
                </a:blipFill>
              </p:spPr>
              <p:txBody>
                <a:bodyPr/>
                <a:lstStyle/>
                <a:p>
                  <a:r>
                    <a:rPr lang="ko-KR" altLang="en-US">
                      <a:noFill/>
                    </a:rPr>
                    <a:t> </a:t>
                  </a:r>
                </a:p>
              </p:txBody>
            </p:sp>
          </mc:Fallback>
        </mc:AlternateContent>
        <p:pic>
          <p:nvPicPr>
            <p:cNvPr id="46" name="Picture 2" descr="자동차 아이콘 에 Car brands">
              <a:extLst>
                <a:ext uri="{FF2B5EF4-FFF2-40B4-BE49-F238E27FC236}">
                  <a16:creationId xmlns:a16="http://schemas.microsoft.com/office/drawing/2014/main" id="{8801CDD9-161E-4DAC-9110-0B09DC897673}"/>
                </a:ext>
              </a:extLst>
            </p:cNvPr>
            <p:cNvPicPr>
              <a:picLocks noChangeAspect="1" noChangeArrowheads="1"/>
            </p:cNvPicPr>
            <p:nvPr/>
          </p:nvPicPr>
          <p:blipFill>
            <a:blip r:embed="rId3">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62179" y="2968803"/>
              <a:ext cx="1054980" cy="1054980"/>
            </a:xfrm>
            <a:prstGeom prst="rect">
              <a:avLst/>
            </a:prstGeom>
            <a:noFill/>
            <a:extLst>
              <a:ext uri="{909E8E84-426E-40DD-AFC4-6F175D3DCCD1}">
                <a14:hiddenFill xmlns:a14="http://schemas.microsoft.com/office/drawing/2010/main">
                  <a:solidFill>
                    <a:srgbClr val="FFFFFF"/>
                  </a:solidFill>
                </a14:hiddenFill>
              </a:ext>
            </a:extLst>
          </p:spPr>
        </p:pic>
        <p:sp>
          <p:nvSpPr>
            <p:cNvPr id="47" name="직사각형 46">
              <a:extLst>
                <a:ext uri="{FF2B5EF4-FFF2-40B4-BE49-F238E27FC236}">
                  <a16:creationId xmlns:a16="http://schemas.microsoft.com/office/drawing/2014/main" id="{A55A84A5-9B51-41D8-A5FE-5FD57BC3C252}"/>
                </a:ext>
              </a:extLst>
            </p:cNvPr>
            <p:cNvSpPr/>
            <p:nvPr/>
          </p:nvSpPr>
          <p:spPr>
            <a:xfrm>
              <a:off x="187141" y="3337478"/>
              <a:ext cx="979122" cy="332749"/>
            </a:xfrm>
            <a:prstGeom prst="rect">
              <a:avLst/>
            </a:prstGeom>
          </p:spPr>
          <p:txBody>
            <a:bodyPr wrap="none">
              <a:spAutoFit/>
            </a:bodyPr>
            <a:lstStyle/>
            <a:p>
              <a:r>
                <a:rPr lang="en-US" altLang="ko-KR" sz="1292" dirty="0"/>
                <a:t>Algorithm</a:t>
              </a:r>
              <a:endParaRPr lang="ko-KR" altLang="en-US" sz="1292" dirty="0"/>
            </a:p>
          </p:txBody>
        </p:sp>
        <p:sp>
          <p:nvSpPr>
            <p:cNvPr id="48" name="화살표: 오른쪽 47">
              <a:extLst>
                <a:ext uri="{FF2B5EF4-FFF2-40B4-BE49-F238E27FC236}">
                  <a16:creationId xmlns:a16="http://schemas.microsoft.com/office/drawing/2014/main" id="{7ED228A1-6675-430A-88F9-5E6203763146}"/>
                </a:ext>
              </a:extLst>
            </p:cNvPr>
            <p:cNvSpPr/>
            <p:nvPr/>
          </p:nvSpPr>
          <p:spPr>
            <a:xfrm>
              <a:off x="1254786" y="3291414"/>
              <a:ext cx="421378" cy="40975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sz="1292"/>
            </a:p>
          </p:txBody>
        </p:sp>
        <p:sp>
          <p:nvSpPr>
            <p:cNvPr id="49" name="직사각형 48">
              <a:extLst>
                <a:ext uri="{FF2B5EF4-FFF2-40B4-BE49-F238E27FC236}">
                  <a16:creationId xmlns:a16="http://schemas.microsoft.com/office/drawing/2014/main" id="{AD1ABD75-853E-4262-815D-717D2343AA3D}"/>
                </a:ext>
              </a:extLst>
            </p:cNvPr>
            <p:cNvSpPr/>
            <p:nvPr/>
          </p:nvSpPr>
          <p:spPr>
            <a:xfrm>
              <a:off x="1690278" y="3337478"/>
              <a:ext cx="1672465" cy="332749"/>
            </a:xfrm>
            <a:prstGeom prst="rect">
              <a:avLst/>
            </a:prstGeom>
          </p:spPr>
          <p:txBody>
            <a:bodyPr wrap="none">
              <a:spAutoFit/>
            </a:bodyPr>
            <a:lstStyle/>
            <a:p>
              <a:r>
                <a:rPr lang="en-US" altLang="ko-KR" sz="1292" dirty="0"/>
                <a:t>Discharge: 45kW/h</a:t>
              </a:r>
              <a:endParaRPr lang="ko-KR" altLang="en-US" sz="1292" dirty="0"/>
            </a:p>
          </p:txBody>
        </p:sp>
        <p:sp>
          <p:nvSpPr>
            <p:cNvPr id="50" name="화살표: 오른쪽 49">
              <a:extLst>
                <a:ext uri="{FF2B5EF4-FFF2-40B4-BE49-F238E27FC236}">
                  <a16:creationId xmlns:a16="http://schemas.microsoft.com/office/drawing/2014/main" id="{B5BC2230-AC5A-4028-9577-6725B9705B53}"/>
                </a:ext>
              </a:extLst>
            </p:cNvPr>
            <p:cNvSpPr/>
            <p:nvPr/>
          </p:nvSpPr>
          <p:spPr>
            <a:xfrm>
              <a:off x="3550878" y="3291414"/>
              <a:ext cx="421378" cy="40975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sz="1292"/>
            </a:p>
          </p:txBody>
        </p:sp>
        <p:sp>
          <p:nvSpPr>
            <p:cNvPr id="51" name="화살표: 오른쪽 50">
              <a:extLst>
                <a:ext uri="{FF2B5EF4-FFF2-40B4-BE49-F238E27FC236}">
                  <a16:creationId xmlns:a16="http://schemas.microsoft.com/office/drawing/2014/main" id="{A0F8CC8F-7985-4DF3-98FB-3F5FB32B03F4}"/>
                </a:ext>
              </a:extLst>
            </p:cNvPr>
            <p:cNvSpPr/>
            <p:nvPr/>
          </p:nvSpPr>
          <p:spPr>
            <a:xfrm rot="5400000">
              <a:off x="4378980" y="3991490"/>
              <a:ext cx="421378" cy="40975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sz="1292"/>
            </a:p>
          </p:txBody>
        </p:sp>
        <p:sp>
          <p:nvSpPr>
            <p:cNvPr id="52" name="직사각형 51">
              <a:extLst>
                <a:ext uri="{FF2B5EF4-FFF2-40B4-BE49-F238E27FC236}">
                  <a16:creationId xmlns:a16="http://schemas.microsoft.com/office/drawing/2014/main" id="{221BC8D0-6434-4D36-8212-2A6391105C3C}"/>
                </a:ext>
              </a:extLst>
            </p:cNvPr>
            <p:cNvSpPr/>
            <p:nvPr/>
          </p:nvSpPr>
          <p:spPr>
            <a:xfrm>
              <a:off x="4382069" y="4505169"/>
              <a:ext cx="421707" cy="332749"/>
            </a:xfrm>
            <a:prstGeom prst="rect">
              <a:avLst/>
            </a:prstGeom>
          </p:spPr>
          <p:txBody>
            <a:bodyPr wrap="none">
              <a:spAutoFit/>
            </a:bodyPr>
            <a:lstStyle/>
            <a:p>
              <a:r>
                <a:rPr lang="en-US" altLang="ko-KR" sz="1292" dirty="0"/>
                <a:t>Ok</a:t>
              </a:r>
              <a:endParaRPr lang="ko-KR" altLang="en-US" sz="1292" dirty="0"/>
            </a:p>
          </p:txBody>
        </p:sp>
        <p:sp>
          <p:nvSpPr>
            <p:cNvPr id="53" name="화살표: 오른쪽 52">
              <a:extLst>
                <a:ext uri="{FF2B5EF4-FFF2-40B4-BE49-F238E27FC236}">
                  <a16:creationId xmlns:a16="http://schemas.microsoft.com/office/drawing/2014/main" id="{E6773C4A-A88B-425B-B422-6840E82C728C}"/>
                </a:ext>
              </a:extLst>
            </p:cNvPr>
            <p:cNvSpPr/>
            <p:nvPr/>
          </p:nvSpPr>
          <p:spPr>
            <a:xfrm rot="10800000">
              <a:off x="4377619" y="4920911"/>
              <a:ext cx="421378" cy="40975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sz="1292"/>
            </a:p>
          </p:txBody>
        </p:sp>
        <p:pic>
          <p:nvPicPr>
            <p:cNvPr id="54" name="Picture 2" descr="자동차 아이콘 에 Car brands">
              <a:extLst>
                <a:ext uri="{FF2B5EF4-FFF2-40B4-BE49-F238E27FC236}">
                  <a16:creationId xmlns:a16="http://schemas.microsoft.com/office/drawing/2014/main" id="{D82BBADC-E106-4B4C-8A36-AF3DE83BDBE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52421" y="3933634"/>
              <a:ext cx="707038" cy="70703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자동차 아이콘 에 Car brands">
              <a:extLst>
                <a:ext uri="{FF2B5EF4-FFF2-40B4-BE49-F238E27FC236}">
                  <a16:creationId xmlns:a16="http://schemas.microsoft.com/office/drawing/2014/main" id="{774D617D-5C2A-4BB5-A8FB-2D370AF61BA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52421" y="4541536"/>
              <a:ext cx="707038" cy="70703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자동차 아이콘 에 Car brands">
              <a:extLst>
                <a:ext uri="{FF2B5EF4-FFF2-40B4-BE49-F238E27FC236}">
                  <a16:creationId xmlns:a16="http://schemas.microsoft.com/office/drawing/2014/main" id="{525D55D0-CC7F-47B5-9972-B99A39965FF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52421" y="5149437"/>
              <a:ext cx="707038" cy="7070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E57D887-A2F8-4C45-A86B-2CAA8AF1FFB2}"/>
                    </a:ext>
                  </a:extLst>
                </p:cNvPr>
                <p:cNvSpPr txBox="1"/>
                <p:nvPr/>
              </p:nvSpPr>
              <p:spPr>
                <a:xfrm>
                  <a:off x="2259459" y="3985681"/>
                  <a:ext cx="1732918" cy="559980"/>
                </a:xfrm>
                <a:prstGeom prst="rect">
                  <a:avLst/>
                </a:prstGeom>
                <a:noFill/>
              </p:spPr>
              <p:txBody>
                <a:bodyPr wrap="none" rtlCol="0">
                  <a:spAutoFit/>
                </a:bodyPr>
                <a:lstStyle/>
                <a:p>
                  <a:r>
                    <a:rPr lang="en-US" altLang="ko-KR" sz="1292" b="1" dirty="0">
                      <a:solidFill>
                        <a:srgbClr val="FF0000"/>
                      </a:solidFill>
                    </a:rPr>
                    <a:t>-5</a:t>
                  </a:r>
                  <a:r>
                    <a:rPr lang="en-US" altLang="ko-KR" sz="1292" dirty="0"/>
                    <a:t>/100 kWh, </a:t>
                  </a:r>
                </a:p>
                <a:p>
                  <a14:m>
                    <m:oMath xmlns:m="http://schemas.openxmlformats.org/officeDocument/2006/math">
                      <m:r>
                        <a:rPr lang="en-US" altLang="ko-KR" sz="1292" i="1">
                          <a:latin typeface="Cambria Math" panose="02040503050406030204" pitchFamily="18" charset="0"/>
                          <a:ea typeface="Cambria Math" panose="02040503050406030204" pitchFamily="18" charset="0"/>
                        </a:rPr>
                        <m:t>±</m:t>
                      </m:r>
                    </m:oMath>
                  </a14:m>
                  <a:r>
                    <a:rPr lang="en-US" altLang="ko-KR" sz="1292" dirty="0"/>
                    <a:t>20 kW/h available</a:t>
                  </a:r>
                  <a:endParaRPr lang="ko-KR" altLang="en-US" sz="1292" dirty="0"/>
                </a:p>
              </p:txBody>
            </p:sp>
          </mc:Choice>
          <mc:Fallback xmlns="">
            <p:sp>
              <p:nvSpPr>
                <p:cNvPr id="57" name="TextBox 56">
                  <a:extLst>
                    <a:ext uri="{FF2B5EF4-FFF2-40B4-BE49-F238E27FC236}">
                      <a16:creationId xmlns:a16="http://schemas.microsoft.com/office/drawing/2014/main" id="{3E57D887-A2F8-4C45-A86B-2CAA8AF1FFB2}"/>
                    </a:ext>
                  </a:extLst>
                </p:cNvPr>
                <p:cNvSpPr txBox="1">
                  <a:spLocks noRot="1" noChangeAspect="1" noMove="1" noResize="1" noEditPoints="1" noAdjustHandles="1" noChangeArrowheads="1" noChangeShapeType="1" noTextEdit="1"/>
                </p:cNvSpPr>
                <p:nvPr/>
              </p:nvSpPr>
              <p:spPr>
                <a:xfrm>
                  <a:off x="2259459" y="3985681"/>
                  <a:ext cx="1732918" cy="559980"/>
                </a:xfrm>
                <a:prstGeom prst="rect">
                  <a:avLst/>
                </a:prstGeom>
                <a:blipFill>
                  <a:blip r:embed="rId8"/>
                  <a:stretch>
                    <a:fillRect l="-806" t="-1250" b="-1125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0D6CA03-F97D-45EA-A1F2-F1230F4963BE}"/>
                    </a:ext>
                  </a:extLst>
                </p:cNvPr>
                <p:cNvSpPr txBox="1"/>
                <p:nvPr/>
              </p:nvSpPr>
              <p:spPr>
                <a:xfrm>
                  <a:off x="2259459" y="4661094"/>
                  <a:ext cx="1732918" cy="559980"/>
                </a:xfrm>
                <a:prstGeom prst="rect">
                  <a:avLst/>
                </a:prstGeom>
                <a:noFill/>
              </p:spPr>
              <p:txBody>
                <a:bodyPr wrap="none" rtlCol="0">
                  <a:spAutoFit/>
                </a:bodyPr>
                <a:lstStyle/>
                <a:p>
                  <a:r>
                    <a:rPr lang="en-US" altLang="ko-KR" sz="1292" b="1" dirty="0">
                      <a:solidFill>
                        <a:srgbClr val="FF0000"/>
                      </a:solidFill>
                    </a:rPr>
                    <a:t>30</a:t>
                  </a:r>
                  <a:r>
                    <a:rPr lang="en-US" altLang="ko-KR" sz="1292" dirty="0"/>
                    <a:t>/100 kWh,</a:t>
                  </a:r>
                  <a:br>
                    <a:rPr lang="en-US" altLang="ko-KR" sz="1292" i="1" dirty="0">
                      <a:latin typeface="Cambria Math" panose="02040503050406030204" pitchFamily="18" charset="0"/>
                      <a:ea typeface="Cambria Math" panose="02040503050406030204" pitchFamily="18" charset="0"/>
                    </a:rPr>
                  </a:br>
                  <a14:m>
                    <m:oMath xmlns:m="http://schemas.openxmlformats.org/officeDocument/2006/math">
                      <m:r>
                        <a:rPr lang="en-US" altLang="ko-KR" sz="1292" i="1">
                          <a:latin typeface="Cambria Math" panose="02040503050406030204" pitchFamily="18" charset="0"/>
                          <a:ea typeface="Cambria Math" panose="02040503050406030204" pitchFamily="18" charset="0"/>
                        </a:rPr>
                        <m:t>±</m:t>
                      </m:r>
                    </m:oMath>
                  </a14:m>
                  <a:r>
                    <a:rPr lang="en-US" altLang="ko-KR" sz="1292" dirty="0"/>
                    <a:t>20 kW/h available</a:t>
                  </a:r>
                  <a:endParaRPr lang="ko-KR" altLang="en-US" sz="1292" dirty="0"/>
                </a:p>
              </p:txBody>
            </p:sp>
          </mc:Choice>
          <mc:Fallback xmlns="">
            <p:sp>
              <p:nvSpPr>
                <p:cNvPr id="58" name="TextBox 57">
                  <a:extLst>
                    <a:ext uri="{FF2B5EF4-FFF2-40B4-BE49-F238E27FC236}">
                      <a16:creationId xmlns:a16="http://schemas.microsoft.com/office/drawing/2014/main" id="{B0D6CA03-F97D-45EA-A1F2-F1230F4963BE}"/>
                    </a:ext>
                  </a:extLst>
                </p:cNvPr>
                <p:cNvSpPr txBox="1">
                  <a:spLocks noRot="1" noChangeAspect="1" noMove="1" noResize="1" noEditPoints="1" noAdjustHandles="1" noChangeArrowheads="1" noChangeShapeType="1" noTextEdit="1"/>
                </p:cNvSpPr>
                <p:nvPr/>
              </p:nvSpPr>
              <p:spPr>
                <a:xfrm>
                  <a:off x="2259459" y="4661094"/>
                  <a:ext cx="1732918" cy="559980"/>
                </a:xfrm>
                <a:prstGeom prst="rect">
                  <a:avLst/>
                </a:prstGeom>
                <a:blipFill>
                  <a:blip r:embed="rId9"/>
                  <a:stretch>
                    <a:fillRect l="-806" t="-1250" b="-1125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EF66F17-5B27-47DD-B11B-602F374CB2E5}"/>
                    </a:ext>
                  </a:extLst>
                </p:cNvPr>
                <p:cNvSpPr txBox="1"/>
                <p:nvPr/>
              </p:nvSpPr>
              <p:spPr>
                <a:xfrm>
                  <a:off x="2259459" y="5268996"/>
                  <a:ext cx="1732918" cy="559980"/>
                </a:xfrm>
                <a:prstGeom prst="rect">
                  <a:avLst/>
                </a:prstGeom>
                <a:noFill/>
              </p:spPr>
              <p:txBody>
                <a:bodyPr wrap="none" rtlCol="0">
                  <a:spAutoFit/>
                </a:bodyPr>
                <a:lstStyle/>
                <a:p>
                  <a:r>
                    <a:rPr lang="en-US" altLang="ko-KR" sz="1292" b="1" dirty="0">
                      <a:solidFill>
                        <a:srgbClr val="FF0000"/>
                      </a:solidFill>
                    </a:rPr>
                    <a:t>80</a:t>
                  </a:r>
                  <a:r>
                    <a:rPr lang="en-US" altLang="ko-KR" sz="1292" dirty="0"/>
                    <a:t>/100 kWh, </a:t>
                  </a:r>
                </a:p>
                <a:p>
                  <a14:m>
                    <m:oMath xmlns:m="http://schemas.openxmlformats.org/officeDocument/2006/math">
                      <m:r>
                        <a:rPr lang="en-US" altLang="ko-KR" sz="1292" i="1">
                          <a:latin typeface="Cambria Math" panose="02040503050406030204" pitchFamily="18" charset="0"/>
                          <a:ea typeface="Cambria Math" panose="02040503050406030204" pitchFamily="18" charset="0"/>
                        </a:rPr>
                        <m:t>±</m:t>
                      </m:r>
                    </m:oMath>
                  </a14:m>
                  <a:r>
                    <a:rPr lang="en-US" altLang="ko-KR" sz="1292" dirty="0"/>
                    <a:t>20 kW/h available</a:t>
                  </a:r>
                  <a:endParaRPr lang="ko-KR" altLang="en-US" sz="1292" dirty="0"/>
                </a:p>
              </p:txBody>
            </p:sp>
          </mc:Choice>
          <mc:Fallback xmlns="">
            <p:sp>
              <p:nvSpPr>
                <p:cNvPr id="59" name="TextBox 58">
                  <a:extLst>
                    <a:ext uri="{FF2B5EF4-FFF2-40B4-BE49-F238E27FC236}">
                      <a16:creationId xmlns:a16="http://schemas.microsoft.com/office/drawing/2014/main" id="{BEF66F17-5B27-47DD-B11B-602F374CB2E5}"/>
                    </a:ext>
                  </a:extLst>
                </p:cNvPr>
                <p:cNvSpPr txBox="1">
                  <a:spLocks noRot="1" noChangeAspect="1" noMove="1" noResize="1" noEditPoints="1" noAdjustHandles="1" noChangeArrowheads="1" noChangeShapeType="1" noTextEdit="1"/>
                </p:cNvSpPr>
                <p:nvPr/>
              </p:nvSpPr>
              <p:spPr>
                <a:xfrm>
                  <a:off x="2259459" y="5268996"/>
                  <a:ext cx="1732918" cy="559980"/>
                </a:xfrm>
                <a:prstGeom prst="rect">
                  <a:avLst/>
                </a:prstGeom>
                <a:blipFill>
                  <a:blip r:embed="rId10"/>
                  <a:stretch>
                    <a:fillRect l="-806" t="-1250" b="-11250"/>
                  </a:stretch>
                </a:blipFill>
              </p:spPr>
              <p:txBody>
                <a:bodyPr/>
                <a:lstStyle/>
                <a:p>
                  <a:r>
                    <a:rPr lang="ko-KR" altLang="en-US">
                      <a:noFill/>
                    </a:rPr>
                    <a:t> </a:t>
                  </a:r>
                </a:p>
              </p:txBody>
            </p:sp>
          </mc:Fallback>
        </mc:AlternateContent>
        <p:sp>
          <p:nvSpPr>
            <p:cNvPr id="60" name="직사각형 59">
              <a:extLst>
                <a:ext uri="{FF2B5EF4-FFF2-40B4-BE49-F238E27FC236}">
                  <a16:creationId xmlns:a16="http://schemas.microsoft.com/office/drawing/2014/main" id="{2876BBB3-1114-4085-B560-32D046B0591E}"/>
                </a:ext>
              </a:extLst>
            </p:cNvPr>
            <p:cNvSpPr/>
            <p:nvPr/>
          </p:nvSpPr>
          <p:spPr>
            <a:xfrm>
              <a:off x="1436987" y="3985681"/>
              <a:ext cx="2743424" cy="1870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92"/>
            </a:p>
          </p:txBody>
        </p:sp>
        <p:sp>
          <p:nvSpPr>
            <p:cNvPr id="61" name="직사각형 60">
              <a:extLst>
                <a:ext uri="{FF2B5EF4-FFF2-40B4-BE49-F238E27FC236}">
                  <a16:creationId xmlns:a16="http://schemas.microsoft.com/office/drawing/2014/main" id="{D01792EF-8BA0-4454-985D-6DB65F1CF18C}"/>
                </a:ext>
              </a:extLst>
            </p:cNvPr>
            <p:cNvSpPr/>
            <p:nvPr/>
          </p:nvSpPr>
          <p:spPr>
            <a:xfrm>
              <a:off x="107194" y="3978069"/>
              <a:ext cx="1180999" cy="332749"/>
            </a:xfrm>
            <a:prstGeom prst="rect">
              <a:avLst/>
            </a:prstGeom>
          </p:spPr>
          <p:txBody>
            <a:bodyPr wrap="none">
              <a:spAutoFit/>
            </a:bodyPr>
            <a:lstStyle/>
            <a:p>
              <a:r>
                <a:rPr lang="en-US" altLang="ko-KR" sz="1292" b="1">
                  <a:solidFill>
                    <a:srgbClr val="FF0000"/>
                  </a:solidFill>
                </a:rPr>
                <a:t>Not Feasible</a:t>
              </a:r>
              <a:endParaRPr lang="ko-KR" altLang="en-US" sz="1292" b="1" dirty="0">
                <a:solidFill>
                  <a:srgbClr val="FF0000"/>
                </a:solidFill>
              </a:endParaRPr>
            </a:p>
          </p:txBody>
        </p:sp>
      </p:grpSp>
      <p:sp>
        <p:nvSpPr>
          <p:cNvPr id="30" name="TextBox 29">
            <a:extLst>
              <a:ext uri="{FF2B5EF4-FFF2-40B4-BE49-F238E27FC236}">
                <a16:creationId xmlns:a16="http://schemas.microsoft.com/office/drawing/2014/main" id="{91E8DE6E-1C36-48A7-AAB7-AAF0F86AEB9B}"/>
              </a:ext>
            </a:extLst>
          </p:cNvPr>
          <p:cNvSpPr txBox="1"/>
          <p:nvPr/>
        </p:nvSpPr>
        <p:spPr>
          <a:xfrm>
            <a:off x="317438" y="977959"/>
            <a:ext cx="1278320" cy="348109"/>
          </a:xfrm>
          <a:prstGeom prst="rect">
            <a:avLst/>
          </a:prstGeom>
          <a:noFill/>
        </p:spPr>
        <p:txBody>
          <a:bodyPr wrap="square" rtlCol="0">
            <a:spAutoFit/>
          </a:bodyPr>
          <a:lstStyle/>
          <a:p>
            <a:r>
              <a:rPr lang="en-US" altLang="ko-KR" sz="1662" dirty="0"/>
              <a:t>Issue 1</a:t>
            </a:r>
            <a:endParaRPr lang="ko-KR" altLang="en-US" sz="1662" dirty="0"/>
          </a:p>
        </p:txBody>
      </p:sp>
      <p:sp>
        <p:nvSpPr>
          <p:cNvPr id="64" name="TextBox 63">
            <a:extLst>
              <a:ext uri="{FF2B5EF4-FFF2-40B4-BE49-F238E27FC236}">
                <a16:creationId xmlns:a16="http://schemas.microsoft.com/office/drawing/2014/main" id="{F9DDB59B-6606-45E1-9CB9-B2F6D33A39B0}"/>
              </a:ext>
            </a:extLst>
          </p:cNvPr>
          <p:cNvSpPr txBox="1"/>
          <p:nvPr/>
        </p:nvSpPr>
        <p:spPr>
          <a:xfrm>
            <a:off x="5227878" y="977959"/>
            <a:ext cx="1278320" cy="348109"/>
          </a:xfrm>
          <a:prstGeom prst="rect">
            <a:avLst/>
          </a:prstGeom>
          <a:noFill/>
        </p:spPr>
        <p:txBody>
          <a:bodyPr wrap="square" rtlCol="0">
            <a:spAutoFit/>
          </a:bodyPr>
          <a:lstStyle/>
          <a:p>
            <a:r>
              <a:rPr lang="en-US" altLang="ko-KR" sz="1662" dirty="0"/>
              <a:t>Issue 2</a:t>
            </a:r>
            <a:endParaRPr lang="ko-KR" altLang="en-US" sz="1662" dirty="0"/>
          </a:p>
        </p:txBody>
      </p:sp>
      <p:sp>
        <p:nvSpPr>
          <p:cNvPr id="62" name="제목 2">
            <a:extLst>
              <a:ext uri="{FF2B5EF4-FFF2-40B4-BE49-F238E27FC236}">
                <a16:creationId xmlns:a16="http://schemas.microsoft.com/office/drawing/2014/main" id="{5B97AEFF-FA23-49DA-962F-0A355E75F381}"/>
              </a:ext>
            </a:extLst>
          </p:cNvPr>
          <p:cNvSpPr txBox="1">
            <a:spLocks/>
          </p:cNvSpPr>
          <p:nvPr/>
        </p:nvSpPr>
        <p:spPr>
          <a:xfrm>
            <a:off x="300325" y="274180"/>
            <a:ext cx="8915400" cy="454025"/>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215" b="1" kern="1200">
                <a:solidFill>
                  <a:schemeClr val="tx1"/>
                </a:solidFill>
                <a:latin typeface="+mj-lt"/>
                <a:ea typeface="+mj-ea"/>
                <a:cs typeface="+mj-cs"/>
              </a:defRPr>
            </a:lvl1pPr>
          </a:lstStyle>
          <a:p>
            <a:pPr marL="514350" indent="-514350">
              <a:buFont typeface="+mj-lt"/>
              <a:buAutoNum type="romanUcPeriod" startAt="2"/>
              <a:defRPr/>
            </a:pPr>
            <a:r>
              <a:rPr lang="ko-KR" altLang="en-US" sz="2000" kern="0" dirty="0">
                <a:latin typeface="맑은 고딕" pitchFamily="50" charset="-127"/>
              </a:rPr>
              <a:t>이전 연구 요약</a:t>
            </a:r>
          </a:p>
        </p:txBody>
      </p:sp>
    </p:spTree>
    <p:extLst>
      <p:ext uri="{BB962C8B-B14F-4D97-AF65-F5344CB8AC3E}">
        <p14:creationId xmlns:p14="http://schemas.microsoft.com/office/powerpoint/2010/main" val="1575768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103740-C948-49AE-B099-3377EBBE4DA9}"/>
              </a:ext>
            </a:extLst>
          </p:cNvPr>
          <p:cNvSpPr>
            <a:spLocks noGrp="1"/>
          </p:cNvSpPr>
          <p:nvPr>
            <p:ph type="title"/>
          </p:nvPr>
        </p:nvSpPr>
        <p:spPr>
          <a:xfrm>
            <a:off x="349772" y="743599"/>
            <a:ext cx="1962605" cy="241139"/>
          </a:xfrm>
        </p:spPr>
        <p:txBody>
          <a:bodyPr/>
          <a:lstStyle/>
          <a:p>
            <a:r>
              <a:rPr lang="en-US" altLang="ko-KR" sz="1200" dirty="0">
                <a:latin typeface="맑은 고딕" pitchFamily="50" charset="-127"/>
                <a:ea typeface="맑은 고딕" pitchFamily="50" charset="-127"/>
                <a:cs typeface="+mn-cs"/>
              </a:rPr>
              <a:t>Cluster-based Scheduler</a:t>
            </a:r>
            <a:endParaRPr lang="ko-KR" altLang="en-US" sz="1200" dirty="0">
              <a:latin typeface="맑은 고딕" pitchFamily="50" charset="-127"/>
              <a:ea typeface="맑은 고딕" pitchFamily="50" charset="-127"/>
              <a:cs typeface="+mn-cs"/>
            </a:endParaRPr>
          </a:p>
        </p:txBody>
      </p:sp>
      <p:sp>
        <p:nvSpPr>
          <p:cNvPr id="3" name="슬라이드 번호 개체 틀 2">
            <a:extLst>
              <a:ext uri="{FF2B5EF4-FFF2-40B4-BE49-F238E27FC236}">
                <a16:creationId xmlns:a16="http://schemas.microsoft.com/office/drawing/2014/main" id="{15828875-F883-4A58-92EF-6163D2BB37D3}"/>
              </a:ext>
            </a:extLst>
          </p:cNvPr>
          <p:cNvSpPr>
            <a:spLocks noGrp="1"/>
          </p:cNvSpPr>
          <p:nvPr>
            <p:ph type="sldNum" sz="quarter" idx="10"/>
          </p:nvPr>
        </p:nvSpPr>
        <p:spPr/>
        <p:txBody>
          <a:bodyPr/>
          <a:lstStyle/>
          <a:p>
            <a:pPr>
              <a:defRPr/>
            </a:pPr>
            <a:fld id="{3CFBCD7E-D3EA-4FE0-AA0E-02B5C8325411}" type="slidenum">
              <a:rPr lang="en-US" altLang="ko-KR" smtClean="0"/>
              <a:pPr>
                <a:defRPr/>
              </a:pPr>
              <a:t>12</a:t>
            </a:fld>
            <a:endParaRPr lang="en-US" altLang="ko-KR"/>
          </a:p>
        </p:txBody>
      </p:sp>
      <p:sp>
        <p:nvSpPr>
          <p:cNvPr id="6" name="직사각형 5">
            <a:extLst>
              <a:ext uri="{FF2B5EF4-FFF2-40B4-BE49-F238E27FC236}">
                <a16:creationId xmlns:a16="http://schemas.microsoft.com/office/drawing/2014/main" id="{BB6F9A33-8502-4745-ADE6-AC225D8AB3B2}"/>
              </a:ext>
            </a:extLst>
          </p:cNvPr>
          <p:cNvSpPr/>
          <p:nvPr/>
        </p:nvSpPr>
        <p:spPr>
          <a:xfrm>
            <a:off x="-10097" y="1685733"/>
            <a:ext cx="3924149" cy="3931717"/>
          </a:xfrm>
          <a:prstGeom prst="rect">
            <a:avLst/>
          </a:prstGeom>
        </p:spPr>
        <p:txBody>
          <a:bodyPr wrap="square">
            <a:spAutoFit/>
          </a:bodyPr>
          <a:lstStyle/>
          <a:p>
            <a:pPr marL="430834" indent="-263776">
              <a:lnSpc>
                <a:spcPct val="150000"/>
              </a:lnSpc>
              <a:spcBef>
                <a:spcPct val="50000"/>
              </a:spcBef>
              <a:buFont typeface="Arial" panose="020B0604020202020204" pitchFamily="34" charset="0"/>
              <a:buChar char="•"/>
              <a:defRPr/>
            </a:pPr>
            <a:r>
              <a:rPr lang="ko-KR" altLang="en-US" sz="1292" dirty="0">
                <a:solidFill>
                  <a:srgbClr val="FF0000"/>
                </a:solidFill>
                <a:latin typeface="+mn-ea"/>
              </a:rPr>
              <a:t>배터리 잔량에 따른 </a:t>
            </a:r>
            <a:r>
              <a:rPr lang="en-US" altLang="ko-KR" sz="1292" dirty="0">
                <a:solidFill>
                  <a:srgbClr val="FF0000"/>
                </a:solidFill>
                <a:latin typeface="+mn-ea"/>
              </a:rPr>
              <a:t>cluster </a:t>
            </a:r>
            <a:r>
              <a:rPr lang="ko-KR" altLang="en-US" sz="1292" dirty="0">
                <a:solidFill>
                  <a:srgbClr val="FF0000"/>
                </a:solidFill>
                <a:latin typeface="+mn-ea"/>
              </a:rPr>
              <a:t>구분 </a:t>
            </a:r>
            <a:r>
              <a:rPr lang="ko-KR" altLang="en-US" sz="1292" dirty="0">
                <a:latin typeface="+mn-ea"/>
              </a:rPr>
              <a:t>및 </a:t>
            </a:r>
            <a:r>
              <a:rPr lang="en-US" altLang="ko-KR" sz="1292" dirty="0">
                <a:solidFill>
                  <a:srgbClr val="FF0000"/>
                </a:solidFill>
                <a:latin typeface="+mn-ea"/>
              </a:rPr>
              <a:t>cluster </a:t>
            </a:r>
            <a:r>
              <a:rPr lang="ko-KR" altLang="en-US" sz="1292" dirty="0">
                <a:solidFill>
                  <a:srgbClr val="FF0000"/>
                </a:solidFill>
                <a:latin typeface="+mn-ea"/>
              </a:rPr>
              <a:t>간 이동 규칙</a:t>
            </a:r>
            <a:r>
              <a:rPr lang="en-US" altLang="ko-KR" sz="1292" dirty="0">
                <a:latin typeface="+mn-ea"/>
              </a:rPr>
              <a:t>(</a:t>
            </a:r>
            <a:r>
              <a:rPr lang="ko-KR" altLang="en-US" sz="1292" dirty="0">
                <a:latin typeface="+mn-ea"/>
              </a:rPr>
              <a:t>제약조건</a:t>
            </a:r>
            <a:r>
              <a:rPr lang="en-US" altLang="ko-KR" sz="1292" dirty="0">
                <a:latin typeface="+mn-ea"/>
              </a:rPr>
              <a:t>)</a:t>
            </a:r>
            <a:r>
              <a:rPr lang="ko-KR" altLang="en-US" sz="1292" dirty="0">
                <a:latin typeface="+mn-ea"/>
              </a:rPr>
              <a:t>에 따른 </a:t>
            </a:r>
            <a:r>
              <a:rPr lang="ko-KR" altLang="en-US" sz="1292" b="1" dirty="0">
                <a:solidFill>
                  <a:srgbClr val="FF0000"/>
                </a:solidFill>
                <a:latin typeface="+mn-ea"/>
              </a:rPr>
              <a:t>제어 스케줄 </a:t>
            </a:r>
            <a:r>
              <a:rPr lang="ko-KR" altLang="en-US" sz="1292" dirty="0">
                <a:latin typeface="+mn-ea"/>
              </a:rPr>
              <a:t>도출</a:t>
            </a:r>
            <a:endParaRPr lang="en-US" altLang="ko-KR" sz="1292" dirty="0">
              <a:latin typeface="+mn-ea"/>
            </a:endParaRPr>
          </a:p>
          <a:p>
            <a:pPr marL="430834" indent="-263776">
              <a:lnSpc>
                <a:spcPct val="150000"/>
              </a:lnSpc>
              <a:spcBef>
                <a:spcPct val="50000"/>
              </a:spcBef>
              <a:buFont typeface="Arial" panose="020B0604020202020204" pitchFamily="34" charset="0"/>
              <a:buChar char="•"/>
              <a:defRPr/>
            </a:pPr>
            <a:r>
              <a:rPr lang="ko-KR" altLang="en-US" sz="1292" b="1" dirty="0">
                <a:solidFill>
                  <a:srgbClr val="FF0000"/>
                </a:solidFill>
                <a:latin typeface="+mn-ea"/>
              </a:rPr>
              <a:t>제안된 방법</a:t>
            </a:r>
            <a:r>
              <a:rPr lang="en-US" altLang="ko-KR" sz="1292" b="1" dirty="0">
                <a:solidFill>
                  <a:srgbClr val="FF0000"/>
                </a:solidFill>
                <a:latin typeface="+mn-ea"/>
              </a:rPr>
              <a:t>) </a:t>
            </a:r>
            <a:r>
              <a:rPr lang="en-US" altLang="ko-KR" sz="1292" dirty="0">
                <a:latin typeface="+mn-ea"/>
              </a:rPr>
              <a:t>SoC </a:t>
            </a:r>
            <a:r>
              <a:rPr lang="ko-KR" altLang="en-US" sz="1292" dirty="0">
                <a:latin typeface="+mn-ea"/>
              </a:rPr>
              <a:t>구간 변동 </a:t>
            </a:r>
            <a:r>
              <a:rPr lang="en-US" altLang="ko-KR" sz="1292" dirty="0">
                <a:latin typeface="+mn-ea"/>
              </a:rPr>
              <a:t>(</a:t>
            </a:r>
            <a:r>
              <a:rPr lang="ko-KR" altLang="en-US" sz="1292" dirty="0">
                <a:latin typeface="+mn-ea"/>
              </a:rPr>
              <a:t>차량 수</a:t>
            </a:r>
            <a:r>
              <a:rPr lang="en-US" altLang="ko-KR" sz="1292" dirty="0">
                <a:latin typeface="+mn-ea"/>
              </a:rPr>
              <a:t>)</a:t>
            </a:r>
            <a:br>
              <a:rPr lang="en-US" altLang="ko-KR" sz="1292" dirty="0">
                <a:latin typeface="+mn-ea"/>
              </a:rPr>
            </a:br>
            <a:r>
              <a:rPr lang="en-US" altLang="ko-KR" sz="1292" dirty="0">
                <a:latin typeface="+mn-ea"/>
              </a:rPr>
              <a:t>	        -&gt; </a:t>
            </a:r>
            <a:r>
              <a:rPr lang="ko-KR" altLang="en-US" sz="1292" dirty="0">
                <a:latin typeface="+mn-ea"/>
              </a:rPr>
              <a:t>충전</a:t>
            </a:r>
            <a:r>
              <a:rPr lang="en-US" altLang="ko-KR" sz="1292" dirty="0">
                <a:latin typeface="+mn-ea"/>
              </a:rPr>
              <a:t>/</a:t>
            </a:r>
            <a:r>
              <a:rPr lang="ko-KR" altLang="en-US" sz="1292" dirty="0">
                <a:latin typeface="+mn-ea"/>
              </a:rPr>
              <a:t>방전 전력 산출</a:t>
            </a:r>
            <a:br>
              <a:rPr lang="en-US" altLang="ko-KR" sz="1292" dirty="0">
                <a:latin typeface="+mn-ea"/>
              </a:rPr>
            </a:br>
            <a:r>
              <a:rPr lang="ko-KR" altLang="en-US" sz="1292" b="1" dirty="0">
                <a:solidFill>
                  <a:schemeClr val="accent5">
                    <a:lumMod val="75000"/>
                  </a:schemeClr>
                </a:solidFill>
                <a:latin typeface="+mn-ea"/>
              </a:rPr>
              <a:t>기존 방법</a:t>
            </a:r>
            <a:r>
              <a:rPr lang="en-US" altLang="ko-KR" sz="1292" b="1" dirty="0">
                <a:solidFill>
                  <a:schemeClr val="accent5">
                    <a:lumMod val="75000"/>
                  </a:schemeClr>
                </a:solidFill>
                <a:latin typeface="+mn-ea"/>
              </a:rPr>
              <a:t>) </a:t>
            </a:r>
            <a:r>
              <a:rPr lang="ko-KR" altLang="en-US" sz="1292" dirty="0">
                <a:latin typeface="+mn-ea"/>
              </a:rPr>
              <a:t>충전</a:t>
            </a:r>
            <a:r>
              <a:rPr lang="en-US" altLang="ko-KR" sz="1292" dirty="0">
                <a:latin typeface="+mn-ea"/>
              </a:rPr>
              <a:t>/</a:t>
            </a:r>
            <a:r>
              <a:rPr lang="ko-KR" altLang="en-US" sz="1292" dirty="0">
                <a:latin typeface="+mn-ea"/>
              </a:rPr>
              <a:t>방전 전력 산출 </a:t>
            </a:r>
            <a:br>
              <a:rPr lang="en-US" altLang="ko-KR" sz="1292" dirty="0">
                <a:latin typeface="+mn-ea"/>
              </a:rPr>
            </a:br>
            <a:r>
              <a:rPr lang="en-US" altLang="ko-KR" sz="1292" dirty="0">
                <a:latin typeface="+mn-ea"/>
              </a:rPr>
              <a:t>	        -&gt; SoC </a:t>
            </a:r>
            <a:r>
              <a:rPr lang="ko-KR" altLang="en-US" sz="1292" dirty="0">
                <a:latin typeface="+mn-ea"/>
              </a:rPr>
              <a:t>구간 변동</a:t>
            </a:r>
            <a:r>
              <a:rPr lang="en-US" altLang="ko-KR" sz="1292" dirty="0">
                <a:latin typeface="+mn-ea"/>
              </a:rPr>
              <a:t> </a:t>
            </a:r>
            <a:r>
              <a:rPr lang="ko-KR" altLang="en-US" sz="1292" dirty="0">
                <a:latin typeface="+mn-ea"/>
              </a:rPr>
              <a:t>산출</a:t>
            </a:r>
            <a:r>
              <a:rPr lang="en-US" altLang="ko-KR" sz="1292" dirty="0">
                <a:latin typeface="+mn-ea"/>
              </a:rPr>
              <a:t>	         	        -&gt; </a:t>
            </a:r>
            <a:r>
              <a:rPr lang="ko-KR" altLang="en-US" sz="1292" dirty="0">
                <a:latin typeface="+mn-ea"/>
              </a:rPr>
              <a:t>제약조건에 활용</a:t>
            </a:r>
            <a:endParaRPr lang="en-US" altLang="ko-KR" sz="1292" dirty="0">
              <a:latin typeface="+mn-ea"/>
            </a:endParaRPr>
          </a:p>
          <a:p>
            <a:pPr marL="430834" indent="-263776">
              <a:lnSpc>
                <a:spcPct val="150000"/>
              </a:lnSpc>
              <a:spcBef>
                <a:spcPct val="50000"/>
              </a:spcBef>
              <a:buFont typeface="Arial" panose="020B0604020202020204" pitchFamily="34" charset="0"/>
              <a:buChar char="•"/>
              <a:defRPr/>
            </a:pPr>
            <a:r>
              <a:rPr lang="ko-KR" altLang="en-US" sz="1292" dirty="0">
                <a:latin typeface="+mn-ea"/>
              </a:rPr>
              <a:t>전체 시스템에 대하여 </a:t>
            </a:r>
            <a:r>
              <a:rPr lang="ko-KR" altLang="en-US" sz="1292" dirty="0">
                <a:solidFill>
                  <a:srgbClr val="FF0000"/>
                </a:solidFill>
                <a:latin typeface="+mn-ea"/>
              </a:rPr>
              <a:t>한번에 스케줄링이 가능</a:t>
            </a:r>
            <a:r>
              <a:rPr lang="ko-KR" altLang="en-US" sz="1292" dirty="0">
                <a:latin typeface="+mn-ea"/>
              </a:rPr>
              <a:t>하지만</a:t>
            </a:r>
            <a:r>
              <a:rPr lang="en-US" altLang="ko-KR" sz="1292" dirty="0">
                <a:latin typeface="+mn-ea"/>
              </a:rPr>
              <a:t>,</a:t>
            </a:r>
            <a:r>
              <a:rPr lang="ko-KR" altLang="en-US" sz="1292" dirty="0">
                <a:latin typeface="+mn-ea"/>
              </a:rPr>
              <a:t> 이후 각 </a:t>
            </a:r>
            <a:r>
              <a:rPr lang="en-US" altLang="ko-KR" sz="1292" dirty="0">
                <a:latin typeface="+mn-ea"/>
              </a:rPr>
              <a:t>EV</a:t>
            </a:r>
            <a:r>
              <a:rPr lang="ko-KR" altLang="en-US" sz="1292" dirty="0">
                <a:latin typeface="+mn-ea"/>
              </a:rPr>
              <a:t>에 대한 </a:t>
            </a:r>
            <a:r>
              <a:rPr lang="ko-KR" altLang="en-US" sz="1292" dirty="0">
                <a:solidFill>
                  <a:srgbClr val="FF0000"/>
                </a:solidFill>
                <a:latin typeface="+mn-ea"/>
              </a:rPr>
              <a:t>스케줄 분배 필요</a:t>
            </a:r>
            <a:r>
              <a:rPr lang="ko-KR" altLang="en-US" sz="1292" dirty="0">
                <a:latin typeface="+mn-ea"/>
              </a:rPr>
              <a:t> </a:t>
            </a:r>
            <a:endParaRPr lang="en-US" altLang="ko-KR" sz="1292" dirty="0">
              <a:latin typeface="+mn-ea"/>
            </a:endParaRPr>
          </a:p>
          <a:p>
            <a:pPr marL="430834" indent="-263776">
              <a:lnSpc>
                <a:spcPct val="150000"/>
              </a:lnSpc>
              <a:spcBef>
                <a:spcPct val="50000"/>
              </a:spcBef>
              <a:buFont typeface="Arial" panose="020B0604020202020204" pitchFamily="34" charset="0"/>
              <a:buChar char="•"/>
              <a:defRPr/>
            </a:pPr>
            <a:endParaRPr lang="en-US" altLang="ko-KR" sz="1292" dirty="0">
              <a:latin typeface="+mn-ea"/>
            </a:endParaRPr>
          </a:p>
        </p:txBody>
      </p:sp>
      <p:grpSp>
        <p:nvGrpSpPr>
          <p:cNvPr id="4" name="그룹 3">
            <a:extLst>
              <a:ext uri="{FF2B5EF4-FFF2-40B4-BE49-F238E27FC236}">
                <a16:creationId xmlns:a16="http://schemas.microsoft.com/office/drawing/2014/main" id="{9286C1B7-C51E-49E5-8B74-9C388ED08247}"/>
              </a:ext>
            </a:extLst>
          </p:cNvPr>
          <p:cNvGrpSpPr/>
          <p:nvPr/>
        </p:nvGrpSpPr>
        <p:grpSpPr>
          <a:xfrm>
            <a:off x="3701195" y="1243422"/>
            <a:ext cx="5313202" cy="4387362"/>
            <a:chOff x="4110651" y="1452754"/>
            <a:chExt cx="5755968" cy="4752975"/>
          </a:xfrm>
        </p:grpSpPr>
        <p:pic>
          <p:nvPicPr>
            <p:cNvPr id="20" name="그림 19">
              <a:extLst>
                <a:ext uri="{FF2B5EF4-FFF2-40B4-BE49-F238E27FC236}">
                  <a16:creationId xmlns:a16="http://schemas.microsoft.com/office/drawing/2014/main" id="{60DB4848-7D2A-487C-AAC3-A191E86E0843}"/>
                </a:ext>
              </a:extLst>
            </p:cNvPr>
            <p:cNvPicPr>
              <a:picLocks noChangeAspect="1"/>
            </p:cNvPicPr>
            <p:nvPr/>
          </p:nvPicPr>
          <p:blipFill>
            <a:blip r:embed="rId2"/>
            <a:stretch>
              <a:fillRect/>
            </a:stretch>
          </p:blipFill>
          <p:spPr>
            <a:xfrm>
              <a:off x="4569508" y="1452754"/>
              <a:ext cx="5181600" cy="4752975"/>
            </a:xfrm>
            <a:prstGeom prst="rect">
              <a:avLst/>
            </a:prstGeom>
          </p:spPr>
        </p:pic>
        <p:sp>
          <p:nvSpPr>
            <p:cNvPr id="16" name="직사각형 15">
              <a:extLst>
                <a:ext uri="{FF2B5EF4-FFF2-40B4-BE49-F238E27FC236}">
                  <a16:creationId xmlns:a16="http://schemas.microsoft.com/office/drawing/2014/main" id="{4643E42B-5291-4099-9877-A9E0B9D99FEF}"/>
                </a:ext>
              </a:extLst>
            </p:cNvPr>
            <p:cNvSpPr/>
            <p:nvPr/>
          </p:nvSpPr>
          <p:spPr>
            <a:xfrm>
              <a:off x="4189394" y="1572072"/>
              <a:ext cx="641149" cy="284731"/>
            </a:xfrm>
            <a:prstGeom prst="rect">
              <a:avLst/>
            </a:prstGeom>
          </p:spPr>
          <p:txBody>
            <a:bodyPr wrap="none">
              <a:spAutoFit/>
            </a:bodyPr>
            <a:lstStyle/>
            <a:p>
              <a:pPr algn="ctr"/>
              <a:r>
                <a:rPr lang="en-US" altLang="ko-KR" sz="1108" dirty="0"/>
                <a:t>Cluster</a:t>
              </a:r>
              <a:endParaRPr lang="ko-KR" altLang="en-US" sz="1108" dirty="0"/>
            </a:p>
          </p:txBody>
        </p:sp>
        <p:sp>
          <p:nvSpPr>
            <p:cNvPr id="17" name="직사각형 16">
              <a:extLst>
                <a:ext uri="{FF2B5EF4-FFF2-40B4-BE49-F238E27FC236}">
                  <a16:creationId xmlns:a16="http://schemas.microsoft.com/office/drawing/2014/main" id="{8EC352D1-E919-447B-BEAB-C6252A0B9F2A}"/>
                </a:ext>
              </a:extLst>
            </p:cNvPr>
            <p:cNvSpPr/>
            <p:nvPr/>
          </p:nvSpPr>
          <p:spPr>
            <a:xfrm>
              <a:off x="8779168" y="4727089"/>
              <a:ext cx="1087451" cy="438453"/>
            </a:xfrm>
            <a:prstGeom prst="rect">
              <a:avLst/>
            </a:prstGeom>
          </p:spPr>
          <p:txBody>
            <a:bodyPr wrap="none">
              <a:spAutoFit/>
            </a:bodyPr>
            <a:lstStyle/>
            <a:p>
              <a:pPr algn="ctr"/>
              <a:r>
                <a:rPr lang="en-US" altLang="ko-KR" sz="1015" dirty="0">
                  <a:solidFill>
                    <a:srgbClr val="00B050"/>
                  </a:solidFill>
                </a:rPr>
                <a:t>Cluster</a:t>
              </a:r>
              <a:r>
                <a:rPr lang="ko-KR" altLang="en-US" sz="1015" dirty="0">
                  <a:solidFill>
                    <a:srgbClr val="00B050"/>
                  </a:solidFill>
                </a:rPr>
                <a:t> 간 이동</a:t>
              </a:r>
              <a:endParaRPr lang="en-US" altLang="ko-KR" sz="1015" dirty="0">
                <a:solidFill>
                  <a:srgbClr val="00B050"/>
                </a:solidFill>
              </a:endParaRPr>
            </a:p>
            <a:p>
              <a:pPr algn="ctr"/>
              <a:r>
                <a:rPr lang="en-US" altLang="ko-KR" sz="1015" dirty="0">
                  <a:solidFill>
                    <a:srgbClr val="00B050"/>
                  </a:solidFill>
                </a:rPr>
                <a:t>n-&gt;m</a:t>
              </a:r>
              <a:endParaRPr lang="ko-KR" altLang="en-US" sz="1015" dirty="0">
                <a:solidFill>
                  <a:srgbClr val="00B050"/>
                </a:solidFill>
              </a:endParaRPr>
            </a:p>
          </p:txBody>
        </p:sp>
        <p:sp>
          <p:nvSpPr>
            <p:cNvPr id="18" name="직사각형 17">
              <a:extLst>
                <a:ext uri="{FF2B5EF4-FFF2-40B4-BE49-F238E27FC236}">
                  <a16:creationId xmlns:a16="http://schemas.microsoft.com/office/drawing/2014/main" id="{60B18ED9-D498-4FDF-A8B4-928FFC0CCFFF}"/>
                </a:ext>
              </a:extLst>
            </p:cNvPr>
            <p:cNvSpPr/>
            <p:nvPr/>
          </p:nvSpPr>
          <p:spPr>
            <a:xfrm>
              <a:off x="4591956" y="2610637"/>
              <a:ext cx="4501504" cy="2524614"/>
            </a:xfrm>
            <a:prstGeom prst="rect">
              <a:avLst/>
            </a:prstGeom>
            <a:noFill/>
            <a:ln>
              <a:solidFill>
                <a:srgbClr val="00B05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5"/>
            </a:p>
          </p:txBody>
        </p:sp>
        <p:sp>
          <p:nvSpPr>
            <p:cNvPr id="21" name="직사각형 20">
              <a:extLst>
                <a:ext uri="{FF2B5EF4-FFF2-40B4-BE49-F238E27FC236}">
                  <a16:creationId xmlns:a16="http://schemas.microsoft.com/office/drawing/2014/main" id="{14700FCA-97FC-4E22-82E0-54E5ED0B5294}"/>
                </a:ext>
              </a:extLst>
            </p:cNvPr>
            <p:cNvSpPr/>
            <p:nvPr/>
          </p:nvSpPr>
          <p:spPr>
            <a:xfrm>
              <a:off x="4200021" y="2729955"/>
              <a:ext cx="387606" cy="284731"/>
            </a:xfrm>
            <a:prstGeom prst="rect">
              <a:avLst/>
            </a:prstGeom>
          </p:spPr>
          <p:txBody>
            <a:bodyPr wrap="none">
              <a:spAutoFit/>
            </a:bodyPr>
            <a:lstStyle/>
            <a:p>
              <a:pPr algn="ctr"/>
              <a:r>
                <a:rPr lang="en-US" altLang="ko-KR" sz="1108" dirty="0"/>
                <a:t>0%</a:t>
              </a:r>
              <a:endParaRPr lang="ko-KR" altLang="en-US" sz="1108" dirty="0"/>
            </a:p>
          </p:txBody>
        </p:sp>
        <p:sp>
          <p:nvSpPr>
            <p:cNvPr id="22" name="직사각형 21">
              <a:extLst>
                <a:ext uri="{FF2B5EF4-FFF2-40B4-BE49-F238E27FC236}">
                  <a16:creationId xmlns:a16="http://schemas.microsoft.com/office/drawing/2014/main" id="{29240189-431D-4956-8022-47CBBED09718}"/>
                </a:ext>
              </a:extLst>
            </p:cNvPr>
            <p:cNvSpPr/>
            <p:nvPr/>
          </p:nvSpPr>
          <p:spPr>
            <a:xfrm>
              <a:off x="4160949" y="3206730"/>
              <a:ext cx="465753" cy="284731"/>
            </a:xfrm>
            <a:prstGeom prst="rect">
              <a:avLst/>
            </a:prstGeom>
          </p:spPr>
          <p:txBody>
            <a:bodyPr wrap="none">
              <a:spAutoFit/>
            </a:bodyPr>
            <a:lstStyle/>
            <a:p>
              <a:pPr algn="ctr"/>
              <a:r>
                <a:rPr lang="en-US" altLang="ko-KR" sz="1108" dirty="0"/>
                <a:t>25%</a:t>
              </a:r>
              <a:endParaRPr lang="ko-KR" altLang="en-US" sz="1108" dirty="0"/>
            </a:p>
          </p:txBody>
        </p:sp>
        <p:sp>
          <p:nvSpPr>
            <p:cNvPr id="23" name="직사각형 22">
              <a:extLst>
                <a:ext uri="{FF2B5EF4-FFF2-40B4-BE49-F238E27FC236}">
                  <a16:creationId xmlns:a16="http://schemas.microsoft.com/office/drawing/2014/main" id="{EBA3DC54-563C-4CD9-86ED-96AD7AADC5D8}"/>
                </a:ext>
              </a:extLst>
            </p:cNvPr>
            <p:cNvSpPr/>
            <p:nvPr/>
          </p:nvSpPr>
          <p:spPr>
            <a:xfrm>
              <a:off x="4160948" y="3690741"/>
              <a:ext cx="465753" cy="284731"/>
            </a:xfrm>
            <a:prstGeom prst="rect">
              <a:avLst/>
            </a:prstGeom>
          </p:spPr>
          <p:txBody>
            <a:bodyPr wrap="none">
              <a:spAutoFit/>
            </a:bodyPr>
            <a:lstStyle/>
            <a:p>
              <a:pPr algn="ctr"/>
              <a:r>
                <a:rPr lang="en-US" altLang="ko-KR" sz="1108" dirty="0"/>
                <a:t>50%</a:t>
              </a:r>
              <a:endParaRPr lang="ko-KR" altLang="en-US" sz="1108" dirty="0"/>
            </a:p>
          </p:txBody>
        </p:sp>
        <p:sp>
          <p:nvSpPr>
            <p:cNvPr id="24" name="직사각형 23">
              <a:extLst>
                <a:ext uri="{FF2B5EF4-FFF2-40B4-BE49-F238E27FC236}">
                  <a16:creationId xmlns:a16="http://schemas.microsoft.com/office/drawing/2014/main" id="{11071DA1-7BAE-417C-8D6E-16215598F6FB}"/>
                </a:ext>
              </a:extLst>
            </p:cNvPr>
            <p:cNvSpPr/>
            <p:nvPr/>
          </p:nvSpPr>
          <p:spPr>
            <a:xfrm>
              <a:off x="4160948" y="4127088"/>
              <a:ext cx="465753" cy="284731"/>
            </a:xfrm>
            <a:prstGeom prst="rect">
              <a:avLst/>
            </a:prstGeom>
          </p:spPr>
          <p:txBody>
            <a:bodyPr wrap="none">
              <a:spAutoFit/>
            </a:bodyPr>
            <a:lstStyle/>
            <a:p>
              <a:pPr algn="ctr"/>
              <a:r>
                <a:rPr lang="en-US" altLang="ko-KR" sz="1108" dirty="0"/>
                <a:t>75%</a:t>
              </a:r>
              <a:endParaRPr lang="ko-KR" altLang="en-US" sz="1108" dirty="0"/>
            </a:p>
          </p:txBody>
        </p:sp>
        <p:sp>
          <p:nvSpPr>
            <p:cNvPr id="25" name="직사각형 24">
              <a:extLst>
                <a:ext uri="{FF2B5EF4-FFF2-40B4-BE49-F238E27FC236}">
                  <a16:creationId xmlns:a16="http://schemas.microsoft.com/office/drawing/2014/main" id="{9718A8EE-4F7A-42DC-BB1D-C351E1A4E273}"/>
                </a:ext>
              </a:extLst>
            </p:cNvPr>
            <p:cNvSpPr/>
            <p:nvPr/>
          </p:nvSpPr>
          <p:spPr>
            <a:xfrm>
              <a:off x="4110651" y="4560500"/>
              <a:ext cx="543900" cy="284731"/>
            </a:xfrm>
            <a:prstGeom prst="rect">
              <a:avLst/>
            </a:prstGeom>
          </p:spPr>
          <p:txBody>
            <a:bodyPr wrap="none">
              <a:spAutoFit/>
            </a:bodyPr>
            <a:lstStyle/>
            <a:p>
              <a:pPr algn="ctr"/>
              <a:r>
                <a:rPr lang="en-US" altLang="ko-KR" sz="1108" dirty="0"/>
                <a:t>100%</a:t>
              </a:r>
              <a:endParaRPr lang="ko-KR" altLang="en-US" sz="1108" dirty="0"/>
            </a:p>
          </p:txBody>
        </p:sp>
      </p:grpSp>
      <p:sp>
        <p:nvSpPr>
          <p:cNvPr id="15" name="제목 2">
            <a:extLst>
              <a:ext uri="{FF2B5EF4-FFF2-40B4-BE49-F238E27FC236}">
                <a16:creationId xmlns:a16="http://schemas.microsoft.com/office/drawing/2014/main" id="{A331F9E7-3B9B-41F5-924E-A777F2692C90}"/>
              </a:ext>
            </a:extLst>
          </p:cNvPr>
          <p:cNvSpPr txBox="1">
            <a:spLocks/>
          </p:cNvSpPr>
          <p:nvPr/>
        </p:nvSpPr>
        <p:spPr>
          <a:xfrm>
            <a:off x="300325" y="274180"/>
            <a:ext cx="8915400" cy="454025"/>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215" b="1" kern="1200">
                <a:solidFill>
                  <a:schemeClr val="tx1"/>
                </a:solidFill>
                <a:latin typeface="+mj-lt"/>
                <a:ea typeface="+mj-ea"/>
                <a:cs typeface="+mj-cs"/>
              </a:defRPr>
            </a:lvl1pPr>
          </a:lstStyle>
          <a:p>
            <a:pPr marL="514350" indent="-514350">
              <a:buFont typeface="+mj-lt"/>
              <a:buAutoNum type="romanUcPeriod" startAt="2"/>
              <a:defRPr/>
            </a:pPr>
            <a:r>
              <a:rPr lang="ko-KR" altLang="en-US" sz="2000" kern="0" dirty="0">
                <a:latin typeface="맑은 고딕" pitchFamily="50" charset="-127"/>
              </a:rPr>
              <a:t>금년 연구 진행 계획</a:t>
            </a:r>
          </a:p>
        </p:txBody>
      </p:sp>
    </p:spTree>
    <p:extLst>
      <p:ext uri="{BB962C8B-B14F-4D97-AF65-F5344CB8AC3E}">
        <p14:creationId xmlns:p14="http://schemas.microsoft.com/office/powerpoint/2010/main" val="2815843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23084A-E0ED-40F2-86D6-9C7672AF2BDF}"/>
              </a:ext>
            </a:extLst>
          </p:cNvPr>
          <p:cNvSpPr>
            <a:spLocks noGrp="1"/>
          </p:cNvSpPr>
          <p:nvPr>
            <p:ph type="title"/>
          </p:nvPr>
        </p:nvSpPr>
        <p:spPr>
          <a:xfrm>
            <a:off x="357745" y="760594"/>
            <a:ext cx="2901584" cy="244674"/>
          </a:xfrm>
        </p:spPr>
        <p:txBody>
          <a:bodyPr/>
          <a:lstStyle/>
          <a:p>
            <a:r>
              <a:rPr lang="en-US" altLang="ko-KR" sz="1200" dirty="0">
                <a:latin typeface="맑은 고딕" pitchFamily="50" charset="-127"/>
                <a:ea typeface="맑은 고딕" pitchFamily="50" charset="-127"/>
                <a:cs typeface="+mn-cs"/>
              </a:rPr>
              <a:t>Cluster-based Scheduler</a:t>
            </a:r>
            <a:r>
              <a:rPr lang="ko-KR" altLang="en-US" sz="1200" dirty="0">
                <a:latin typeface="맑은 고딕" pitchFamily="50" charset="-127"/>
                <a:ea typeface="맑은 고딕" pitchFamily="50" charset="-127"/>
                <a:cs typeface="+mn-cs"/>
              </a:rPr>
              <a:t>의 </a:t>
            </a:r>
            <a:r>
              <a:rPr lang="en-US" altLang="ko-KR" sz="1200" dirty="0">
                <a:latin typeface="맑은 고딕" pitchFamily="50" charset="-127"/>
                <a:ea typeface="맑은 고딕" pitchFamily="50" charset="-127"/>
                <a:cs typeface="+mn-cs"/>
              </a:rPr>
              <a:t>Feasibility</a:t>
            </a:r>
            <a:endParaRPr lang="ko-KR" altLang="en-US" sz="1200" dirty="0">
              <a:latin typeface="맑은 고딕" pitchFamily="50" charset="-127"/>
              <a:ea typeface="맑은 고딕" pitchFamily="50" charset="-127"/>
              <a:cs typeface="+mn-cs"/>
            </a:endParaRPr>
          </a:p>
        </p:txBody>
      </p:sp>
      <p:sp>
        <p:nvSpPr>
          <p:cNvPr id="3" name="슬라이드 번호 개체 틀 2">
            <a:extLst>
              <a:ext uri="{FF2B5EF4-FFF2-40B4-BE49-F238E27FC236}">
                <a16:creationId xmlns:a16="http://schemas.microsoft.com/office/drawing/2014/main" id="{53EC1CED-1455-4933-902E-8F3ABB1A9867}"/>
              </a:ext>
            </a:extLst>
          </p:cNvPr>
          <p:cNvSpPr>
            <a:spLocks noGrp="1"/>
          </p:cNvSpPr>
          <p:nvPr>
            <p:ph type="sldNum" sz="quarter" idx="10"/>
          </p:nvPr>
        </p:nvSpPr>
        <p:spPr>
          <a:xfrm>
            <a:off x="8821332" y="6303573"/>
            <a:ext cx="361950" cy="249115"/>
          </a:xfrm>
        </p:spPr>
        <p:txBody>
          <a:bodyPr/>
          <a:lstStyle/>
          <a:p>
            <a:pPr>
              <a:defRPr/>
            </a:pPr>
            <a:fld id="{3CFBCD7E-D3EA-4FE0-AA0E-02B5C8325411}" type="slidenum">
              <a:rPr lang="en-US" altLang="ko-KR" smtClean="0"/>
              <a:pPr>
                <a:defRPr/>
              </a:pPr>
              <a:t>13</a:t>
            </a:fld>
            <a:endParaRPr lang="en-US" altLang="ko-KR"/>
          </a:p>
        </p:txBody>
      </p:sp>
      <p:grpSp>
        <p:nvGrpSpPr>
          <p:cNvPr id="65" name="그룹 64">
            <a:extLst>
              <a:ext uri="{FF2B5EF4-FFF2-40B4-BE49-F238E27FC236}">
                <a16:creationId xmlns:a16="http://schemas.microsoft.com/office/drawing/2014/main" id="{CE46FC56-DEAC-40D6-8DE6-0BF872ADA89B}"/>
              </a:ext>
            </a:extLst>
          </p:cNvPr>
          <p:cNvGrpSpPr/>
          <p:nvPr/>
        </p:nvGrpSpPr>
        <p:grpSpPr>
          <a:xfrm>
            <a:off x="66189" y="1102588"/>
            <a:ext cx="9034006" cy="4610811"/>
            <a:chOff x="0" y="819220"/>
            <a:chExt cx="11379833" cy="5808083"/>
          </a:xfrm>
        </p:grpSpPr>
        <p:cxnSp>
          <p:nvCxnSpPr>
            <p:cNvPr id="4" name="직선 연결선 3">
              <a:extLst>
                <a:ext uri="{FF2B5EF4-FFF2-40B4-BE49-F238E27FC236}">
                  <a16:creationId xmlns:a16="http://schemas.microsoft.com/office/drawing/2014/main" id="{1BA445FA-40CD-428A-9B8B-A16FB28A4B51}"/>
                </a:ext>
              </a:extLst>
            </p:cNvPr>
            <p:cNvCxnSpPr/>
            <p:nvPr/>
          </p:nvCxnSpPr>
          <p:spPr>
            <a:xfrm>
              <a:off x="6096000" y="847288"/>
              <a:ext cx="0" cy="57800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2" descr="자동차 아이콘 에 Car brands">
              <a:extLst>
                <a:ext uri="{FF2B5EF4-FFF2-40B4-BE49-F238E27FC236}">
                  <a16:creationId xmlns:a16="http://schemas.microsoft.com/office/drawing/2014/main" id="{CF8242B5-3852-4861-8F25-CB70E631FF0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224" y="847288"/>
              <a:ext cx="822122" cy="8221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자동차 아이콘 에 Car brands">
              <a:extLst>
                <a:ext uri="{FF2B5EF4-FFF2-40B4-BE49-F238E27FC236}">
                  <a16:creationId xmlns:a16="http://schemas.microsoft.com/office/drawing/2014/main" id="{AA3DAF71-93D6-46F8-999E-1D829FA6EF5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224" y="1554137"/>
              <a:ext cx="822122" cy="8221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자동차 아이콘 에 Car brands">
              <a:extLst>
                <a:ext uri="{FF2B5EF4-FFF2-40B4-BE49-F238E27FC236}">
                  <a16:creationId xmlns:a16="http://schemas.microsoft.com/office/drawing/2014/main" id="{04824E33-A329-4706-BD2E-E59B15E25F0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224" y="2260986"/>
              <a:ext cx="822122" cy="82212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AEBFE77-A372-4421-AFB0-133F40BACDA4}"/>
                    </a:ext>
                  </a:extLst>
                </p:cNvPr>
                <p:cNvSpPr txBox="1"/>
                <p:nvPr/>
              </p:nvSpPr>
              <p:spPr>
                <a:xfrm>
                  <a:off x="956347" y="907806"/>
                  <a:ext cx="1910129" cy="617244"/>
                </a:xfrm>
                <a:prstGeom prst="rect">
                  <a:avLst/>
                </a:prstGeom>
                <a:noFill/>
              </p:spPr>
              <p:txBody>
                <a:bodyPr wrap="none" rtlCol="0">
                  <a:spAutoFit/>
                </a:bodyPr>
                <a:lstStyle/>
                <a:p>
                  <a:r>
                    <a:rPr lang="en-US" altLang="ko-KR" sz="1292" b="1" dirty="0">
                      <a:solidFill>
                        <a:srgbClr val="FF0000"/>
                      </a:solidFill>
                    </a:rPr>
                    <a:t>0</a:t>
                  </a:r>
                  <a:r>
                    <a:rPr lang="en-US" altLang="ko-KR" sz="1292" dirty="0"/>
                    <a:t>/100 kWh, </a:t>
                  </a:r>
                </a:p>
                <a:p>
                  <a14:m>
                    <m:oMath xmlns:m="http://schemas.openxmlformats.org/officeDocument/2006/math">
                      <m:r>
                        <a:rPr lang="en-US" altLang="ko-KR" sz="1292" i="1">
                          <a:latin typeface="Cambria Math" panose="02040503050406030204" pitchFamily="18" charset="0"/>
                          <a:ea typeface="Cambria Math" panose="02040503050406030204" pitchFamily="18" charset="0"/>
                        </a:rPr>
                        <m:t>±</m:t>
                      </m:r>
                    </m:oMath>
                  </a14:m>
                  <a:r>
                    <a:rPr lang="en-US" altLang="ko-KR" sz="1292" dirty="0"/>
                    <a:t>20 kW/h available</a:t>
                  </a:r>
                  <a:endParaRPr lang="ko-KR" altLang="en-US" sz="1292" dirty="0"/>
                </a:p>
              </p:txBody>
            </p:sp>
          </mc:Choice>
          <mc:Fallback xmlns="">
            <p:sp>
              <p:nvSpPr>
                <p:cNvPr id="8" name="TextBox 7">
                  <a:extLst>
                    <a:ext uri="{FF2B5EF4-FFF2-40B4-BE49-F238E27FC236}">
                      <a16:creationId xmlns:a16="http://schemas.microsoft.com/office/drawing/2014/main" id="{0AEBFE77-A372-4421-AFB0-133F40BACDA4}"/>
                    </a:ext>
                  </a:extLst>
                </p:cNvPr>
                <p:cNvSpPr txBox="1">
                  <a:spLocks noRot="1" noChangeAspect="1" noMove="1" noResize="1" noEditPoints="1" noAdjustHandles="1" noChangeArrowheads="1" noChangeShapeType="1" noTextEdit="1"/>
                </p:cNvSpPr>
                <p:nvPr/>
              </p:nvSpPr>
              <p:spPr>
                <a:xfrm>
                  <a:off x="956347" y="907806"/>
                  <a:ext cx="1910129" cy="617244"/>
                </a:xfrm>
                <a:prstGeom prst="rect">
                  <a:avLst/>
                </a:prstGeom>
                <a:blipFill>
                  <a:blip r:embed="rId3"/>
                  <a:stretch>
                    <a:fillRect l="-402" t="-1235" b="-987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2B6CABF-CC52-448E-81F2-D6A909E86B27}"/>
                    </a:ext>
                  </a:extLst>
                </p:cNvPr>
                <p:cNvSpPr txBox="1"/>
                <p:nvPr/>
              </p:nvSpPr>
              <p:spPr>
                <a:xfrm>
                  <a:off x="956346" y="1693156"/>
                  <a:ext cx="1910129" cy="617244"/>
                </a:xfrm>
                <a:prstGeom prst="rect">
                  <a:avLst/>
                </a:prstGeom>
                <a:noFill/>
              </p:spPr>
              <p:txBody>
                <a:bodyPr wrap="none" rtlCol="0">
                  <a:spAutoFit/>
                </a:bodyPr>
                <a:lstStyle/>
                <a:p>
                  <a:r>
                    <a:rPr lang="en-US" altLang="ko-KR" sz="1292" b="1" dirty="0">
                      <a:solidFill>
                        <a:srgbClr val="FF0000"/>
                      </a:solidFill>
                    </a:rPr>
                    <a:t>50</a:t>
                  </a:r>
                  <a:r>
                    <a:rPr lang="en-US" altLang="ko-KR" sz="1292" dirty="0"/>
                    <a:t>/100 kWh,</a:t>
                  </a:r>
                  <a:br>
                    <a:rPr lang="en-US" altLang="ko-KR" sz="1292" i="1" dirty="0">
                      <a:latin typeface="Cambria Math" panose="02040503050406030204" pitchFamily="18" charset="0"/>
                      <a:ea typeface="Cambria Math" panose="02040503050406030204" pitchFamily="18" charset="0"/>
                    </a:rPr>
                  </a:br>
                  <a14:m>
                    <m:oMath xmlns:m="http://schemas.openxmlformats.org/officeDocument/2006/math">
                      <m:r>
                        <a:rPr lang="en-US" altLang="ko-KR" sz="1292" i="1">
                          <a:latin typeface="Cambria Math" panose="02040503050406030204" pitchFamily="18" charset="0"/>
                          <a:ea typeface="Cambria Math" panose="02040503050406030204" pitchFamily="18" charset="0"/>
                        </a:rPr>
                        <m:t>±</m:t>
                      </m:r>
                    </m:oMath>
                  </a14:m>
                  <a:r>
                    <a:rPr lang="en-US" altLang="ko-KR" sz="1292" dirty="0"/>
                    <a:t>20 kW/h available</a:t>
                  </a:r>
                  <a:endParaRPr lang="ko-KR" altLang="en-US" sz="1292" dirty="0"/>
                </a:p>
              </p:txBody>
            </p:sp>
          </mc:Choice>
          <mc:Fallback xmlns="">
            <p:sp>
              <p:nvSpPr>
                <p:cNvPr id="9" name="TextBox 8">
                  <a:extLst>
                    <a:ext uri="{FF2B5EF4-FFF2-40B4-BE49-F238E27FC236}">
                      <a16:creationId xmlns:a16="http://schemas.microsoft.com/office/drawing/2014/main" id="{22B6CABF-CC52-448E-81F2-D6A909E86B27}"/>
                    </a:ext>
                  </a:extLst>
                </p:cNvPr>
                <p:cNvSpPr txBox="1">
                  <a:spLocks noRot="1" noChangeAspect="1" noMove="1" noResize="1" noEditPoints="1" noAdjustHandles="1" noChangeArrowheads="1" noChangeShapeType="1" noTextEdit="1"/>
                </p:cNvSpPr>
                <p:nvPr/>
              </p:nvSpPr>
              <p:spPr>
                <a:xfrm>
                  <a:off x="956346" y="1693156"/>
                  <a:ext cx="1910129" cy="617244"/>
                </a:xfrm>
                <a:prstGeom prst="rect">
                  <a:avLst/>
                </a:prstGeom>
                <a:blipFill>
                  <a:blip r:embed="rId4"/>
                  <a:stretch>
                    <a:fillRect l="-402" t="-1250" b="-1125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CA8D1E7-E2FF-431C-8FC2-2D8872E06050}"/>
                    </a:ext>
                  </a:extLst>
                </p:cNvPr>
                <p:cNvSpPr txBox="1"/>
                <p:nvPr/>
              </p:nvSpPr>
              <p:spPr>
                <a:xfrm>
                  <a:off x="956346" y="2400005"/>
                  <a:ext cx="1910129" cy="617244"/>
                </a:xfrm>
                <a:prstGeom prst="rect">
                  <a:avLst/>
                </a:prstGeom>
                <a:noFill/>
              </p:spPr>
              <p:txBody>
                <a:bodyPr wrap="none" rtlCol="0">
                  <a:spAutoFit/>
                </a:bodyPr>
                <a:lstStyle/>
                <a:p>
                  <a:r>
                    <a:rPr lang="en-US" altLang="ko-KR" sz="1292" b="1" dirty="0">
                      <a:solidFill>
                        <a:srgbClr val="FF0000"/>
                      </a:solidFill>
                    </a:rPr>
                    <a:t>100</a:t>
                  </a:r>
                  <a:r>
                    <a:rPr lang="en-US" altLang="ko-KR" sz="1292" dirty="0"/>
                    <a:t>/100 kWh, </a:t>
                  </a:r>
                </a:p>
                <a:p>
                  <a14:m>
                    <m:oMath xmlns:m="http://schemas.openxmlformats.org/officeDocument/2006/math">
                      <m:r>
                        <a:rPr lang="en-US" altLang="ko-KR" sz="1292" i="1">
                          <a:latin typeface="Cambria Math" panose="02040503050406030204" pitchFamily="18" charset="0"/>
                          <a:ea typeface="Cambria Math" panose="02040503050406030204" pitchFamily="18" charset="0"/>
                        </a:rPr>
                        <m:t>±</m:t>
                      </m:r>
                    </m:oMath>
                  </a14:m>
                  <a:r>
                    <a:rPr lang="en-US" altLang="ko-KR" sz="1292" dirty="0"/>
                    <a:t>20 kW/h available</a:t>
                  </a:r>
                  <a:endParaRPr lang="ko-KR" altLang="en-US" sz="1292" dirty="0"/>
                </a:p>
              </p:txBody>
            </p:sp>
          </mc:Choice>
          <mc:Fallback xmlns="">
            <p:sp>
              <p:nvSpPr>
                <p:cNvPr id="10" name="TextBox 9">
                  <a:extLst>
                    <a:ext uri="{FF2B5EF4-FFF2-40B4-BE49-F238E27FC236}">
                      <a16:creationId xmlns:a16="http://schemas.microsoft.com/office/drawing/2014/main" id="{DCA8D1E7-E2FF-431C-8FC2-2D8872E06050}"/>
                    </a:ext>
                  </a:extLst>
                </p:cNvPr>
                <p:cNvSpPr txBox="1">
                  <a:spLocks noRot="1" noChangeAspect="1" noMove="1" noResize="1" noEditPoints="1" noAdjustHandles="1" noChangeArrowheads="1" noChangeShapeType="1" noTextEdit="1"/>
                </p:cNvSpPr>
                <p:nvPr/>
              </p:nvSpPr>
              <p:spPr>
                <a:xfrm>
                  <a:off x="956346" y="2400005"/>
                  <a:ext cx="1910129" cy="617244"/>
                </a:xfrm>
                <a:prstGeom prst="rect">
                  <a:avLst/>
                </a:prstGeom>
                <a:blipFill>
                  <a:blip r:embed="rId5"/>
                  <a:stretch>
                    <a:fillRect l="-402" t="-1250" b="-11250"/>
                  </a:stretch>
                </a:blipFill>
              </p:spPr>
              <p:txBody>
                <a:bodyPr/>
                <a:lstStyle/>
                <a:p>
                  <a:r>
                    <a:rPr lang="ko-KR" altLang="en-US">
                      <a:noFill/>
                    </a:rPr>
                    <a:t> </a:t>
                  </a:r>
                </a:p>
              </p:txBody>
            </p:sp>
          </mc:Fallback>
        </mc:AlternateContent>
        <p:sp>
          <p:nvSpPr>
            <p:cNvPr id="11" name="직사각형 10">
              <a:extLst>
                <a:ext uri="{FF2B5EF4-FFF2-40B4-BE49-F238E27FC236}">
                  <a16:creationId xmlns:a16="http://schemas.microsoft.com/office/drawing/2014/main" id="{28B39B62-BDE3-4F53-A2CC-1EF26D9108D2}"/>
                </a:ext>
              </a:extLst>
            </p:cNvPr>
            <p:cNvSpPr/>
            <p:nvPr/>
          </p:nvSpPr>
          <p:spPr>
            <a:xfrm>
              <a:off x="0" y="907806"/>
              <a:ext cx="3189968" cy="2175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92"/>
            </a:p>
          </p:txBody>
        </p:sp>
        <p:sp>
          <p:nvSpPr>
            <p:cNvPr id="12" name="화살표: 오른쪽 11">
              <a:extLst>
                <a:ext uri="{FF2B5EF4-FFF2-40B4-BE49-F238E27FC236}">
                  <a16:creationId xmlns:a16="http://schemas.microsoft.com/office/drawing/2014/main" id="{F4C51167-1E42-4718-850F-398C171A38EE}"/>
                </a:ext>
              </a:extLst>
            </p:cNvPr>
            <p:cNvSpPr/>
            <p:nvPr/>
          </p:nvSpPr>
          <p:spPr>
            <a:xfrm>
              <a:off x="3372374" y="907806"/>
              <a:ext cx="489965" cy="476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92"/>
            </a:p>
          </p:txBody>
        </p:sp>
        <p:pic>
          <p:nvPicPr>
            <p:cNvPr id="13" name="Picture 2" descr="자동차 아이콘 에 Car brands">
              <a:extLst>
                <a:ext uri="{FF2B5EF4-FFF2-40B4-BE49-F238E27FC236}">
                  <a16:creationId xmlns:a16="http://schemas.microsoft.com/office/drawing/2014/main" id="{79061829-B882-444B-9AC2-0A615AD18BD7}"/>
                </a:ext>
              </a:extLst>
            </p:cNvPr>
            <p:cNvPicPr>
              <a:picLocks noChangeAspect="1" noChangeArrowheads="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38744" y="819220"/>
              <a:ext cx="1698649" cy="169864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B170DA-485B-48E1-B05B-B0A4461FB49D}"/>
                    </a:ext>
                  </a:extLst>
                </p:cNvPr>
                <p:cNvSpPr txBox="1"/>
                <p:nvPr/>
              </p:nvSpPr>
              <p:spPr>
                <a:xfrm>
                  <a:off x="3671256" y="2453114"/>
                  <a:ext cx="1910129" cy="617244"/>
                </a:xfrm>
                <a:prstGeom prst="rect">
                  <a:avLst/>
                </a:prstGeom>
                <a:noFill/>
              </p:spPr>
              <p:txBody>
                <a:bodyPr wrap="none" rtlCol="0">
                  <a:spAutoFit/>
                </a:bodyPr>
                <a:lstStyle/>
                <a:p>
                  <a:r>
                    <a:rPr lang="en-US" altLang="ko-KR" sz="1292" b="1" dirty="0">
                      <a:solidFill>
                        <a:srgbClr val="FF0000"/>
                      </a:solidFill>
                    </a:rPr>
                    <a:t>150</a:t>
                  </a:r>
                  <a:r>
                    <a:rPr lang="en-US" altLang="ko-KR" sz="1292" dirty="0"/>
                    <a:t>/300 kWh,</a:t>
                  </a:r>
                  <a:br>
                    <a:rPr lang="en-US" altLang="ko-KR" sz="1292" i="1" dirty="0">
                      <a:latin typeface="Cambria Math" panose="02040503050406030204" pitchFamily="18" charset="0"/>
                      <a:ea typeface="Cambria Math" panose="02040503050406030204" pitchFamily="18" charset="0"/>
                    </a:rPr>
                  </a:br>
                  <a14:m>
                    <m:oMath xmlns:m="http://schemas.openxmlformats.org/officeDocument/2006/math">
                      <m:r>
                        <a:rPr lang="en-US" altLang="ko-KR" sz="1292" i="1">
                          <a:latin typeface="Cambria Math" panose="02040503050406030204" pitchFamily="18" charset="0"/>
                          <a:ea typeface="Cambria Math" panose="02040503050406030204" pitchFamily="18" charset="0"/>
                        </a:rPr>
                        <m:t>±</m:t>
                      </m:r>
                    </m:oMath>
                  </a14:m>
                  <a:r>
                    <a:rPr lang="en-US" altLang="ko-KR" sz="1292" dirty="0"/>
                    <a:t>60 kW/h available</a:t>
                  </a:r>
                  <a:endParaRPr lang="ko-KR" altLang="en-US" sz="1292" dirty="0"/>
                </a:p>
              </p:txBody>
            </p:sp>
          </mc:Choice>
          <mc:Fallback xmlns="">
            <p:sp>
              <p:nvSpPr>
                <p:cNvPr id="14" name="TextBox 13">
                  <a:extLst>
                    <a:ext uri="{FF2B5EF4-FFF2-40B4-BE49-F238E27FC236}">
                      <a16:creationId xmlns:a16="http://schemas.microsoft.com/office/drawing/2014/main" id="{67B170DA-485B-48E1-B05B-B0A4461FB49D}"/>
                    </a:ext>
                  </a:extLst>
                </p:cNvPr>
                <p:cNvSpPr txBox="1">
                  <a:spLocks noRot="1" noChangeAspect="1" noMove="1" noResize="1" noEditPoints="1" noAdjustHandles="1" noChangeArrowheads="1" noChangeShapeType="1" noTextEdit="1"/>
                </p:cNvSpPr>
                <p:nvPr/>
              </p:nvSpPr>
              <p:spPr>
                <a:xfrm>
                  <a:off x="3671256" y="2453114"/>
                  <a:ext cx="1910129" cy="617244"/>
                </a:xfrm>
                <a:prstGeom prst="rect">
                  <a:avLst/>
                </a:prstGeom>
                <a:blipFill>
                  <a:blip r:embed="rId6"/>
                  <a:stretch>
                    <a:fillRect l="-803" t="-1250" b="-11250"/>
                  </a:stretch>
                </a:blipFill>
              </p:spPr>
              <p:txBody>
                <a:bodyPr/>
                <a:lstStyle/>
                <a:p>
                  <a:r>
                    <a:rPr lang="ko-KR" altLang="en-US">
                      <a:noFill/>
                    </a:rPr>
                    <a:t> </a:t>
                  </a:r>
                </a:p>
              </p:txBody>
            </p:sp>
          </mc:Fallback>
        </mc:AlternateContent>
        <p:pic>
          <p:nvPicPr>
            <p:cNvPr id="15" name="Picture 2" descr="자동차 아이콘 에 Car brands">
              <a:extLst>
                <a:ext uri="{FF2B5EF4-FFF2-40B4-BE49-F238E27FC236}">
                  <a16:creationId xmlns:a16="http://schemas.microsoft.com/office/drawing/2014/main" id="{5D09BA2D-98B0-4F10-A8AD-30452FCBC6EF}"/>
                </a:ext>
              </a:extLst>
            </p:cNvPr>
            <p:cNvPicPr>
              <a:picLocks noChangeAspect="1" noChangeArrowheads="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39999" y="3214620"/>
              <a:ext cx="1226698" cy="1226698"/>
            </a:xfrm>
            <a:prstGeom prst="rect">
              <a:avLst/>
            </a:prstGeom>
            <a:noFill/>
            <a:extLst>
              <a:ext uri="{909E8E84-426E-40DD-AFC4-6F175D3DCCD1}">
                <a14:hiddenFill xmlns:a14="http://schemas.microsoft.com/office/drawing/2010/main">
                  <a:solidFill>
                    <a:srgbClr val="FFFFFF"/>
                  </a:solidFill>
                </a14:hiddenFill>
              </a:ext>
            </a:extLst>
          </p:spPr>
        </p:pic>
        <p:sp>
          <p:nvSpPr>
            <p:cNvPr id="16" name="직사각형 15">
              <a:extLst>
                <a:ext uri="{FF2B5EF4-FFF2-40B4-BE49-F238E27FC236}">
                  <a16:creationId xmlns:a16="http://schemas.microsoft.com/office/drawing/2014/main" id="{837A7FBF-106F-4567-8288-BDA3F188491C}"/>
                </a:ext>
              </a:extLst>
            </p:cNvPr>
            <p:cNvSpPr/>
            <p:nvPr/>
          </p:nvSpPr>
          <p:spPr>
            <a:xfrm>
              <a:off x="134224" y="3643304"/>
              <a:ext cx="1079248" cy="366777"/>
            </a:xfrm>
            <a:prstGeom prst="rect">
              <a:avLst/>
            </a:prstGeom>
          </p:spPr>
          <p:txBody>
            <a:bodyPr wrap="none">
              <a:spAutoFit/>
            </a:bodyPr>
            <a:lstStyle/>
            <a:p>
              <a:r>
                <a:rPr lang="en-US" altLang="ko-KR" sz="1292" dirty="0"/>
                <a:t>Algorithm</a:t>
              </a:r>
              <a:endParaRPr lang="ko-KR" altLang="en-US" sz="1292" dirty="0"/>
            </a:p>
          </p:txBody>
        </p:sp>
        <p:sp>
          <p:nvSpPr>
            <p:cNvPr id="17" name="화살표: 오른쪽 16">
              <a:extLst>
                <a:ext uri="{FF2B5EF4-FFF2-40B4-BE49-F238E27FC236}">
                  <a16:creationId xmlns:a16="http://schemas.microsoft.com/office/drawing/2014/main" id="{55D7910F-5F5B-4C7B-BC23-21FF046D4A2D}"/>
                </a:ext>
              </a:extLst>
            </p:cNvPr>
            <p:cNvSpPr/>
            <p:nvPr/>
          </p:nvSpPr>
          <p:spPr>
            <a:xfrm>
              <a:off x="1375650" y="3589742"/>
              <a:ext cx="489965" cy="476455"/>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sz="1292"/>
            </a:p>
          </p:txBody>
        </p:sp>
        <p:sp>
          <p:nvSpPr>
            <p:cNvPr id="18" name="직사각형 17">
              <a:extLst>
                <a:ext uri="{FF2B5EF4-FFF2-40B4-BE49-F238E27FC236}">
                  <a16:creationId xmlns:a16="http://schemas.microsoft.com/office/drawing/2014/main" id="{8736CBD6-C2BE-4FBA-8343-93D0954F57D7}"/>
                </a:ext>
              </a:extLst>
            </p:cNvPr>
            <p:cNvSpPr/>
            <p:nvPr/>
          </p:nvSpPr>
          <p:spPr>
            <a:xfrm>
              <a:off x="1882026" y="3643304"/>
              <a:ext cx="1843494" cy="366777"/>
            </a:xfrm>
            <a:prstGeom prst="rect">
              <a:avLst/>
            </a:prstGeom>
          </p:spPr>
          <p:txBody>
            <a:bodyPr wrap="none">
              <a:spAutoFit/>
            </a:bodyPr>
            <a:lstStyle/>
            <a:p>
              <a:r>
                <a:rPr lang="en-US" altLang="ko-KR" sz="1292" dirty="0"/>
                <a:t>Discharge: 45kW/h</a:t>
              </a:r>
              <a:endParaRPr lang="ko-KR" altLang="en-US" sz="1292" dirty="0"/>
            </a:p>
          </p:txBody>
        </p:sp>
        <p:sp>
          <p:nvSpPr>
            <p:cNvPr id="19" name="화살표: 오른쪽 18">
              <a:extLst>
                <a:ext uri="{FF2B5EF4-FFF2-40B4-BE49-F238E27FC236}">
                  <a16:creationId xmlns:a16="http://schemas.microsoft.com/office/drawing/2014/main" id="{E41D7BD8-CD42-4226-BA90-1DED83896C14}"/>
                </a:ext>
              </a:extLst>
            </p:cNvPr>
            <p:cNvSpPr/>
            <p:nvPr/>
          </p:nvSpPr>
          <p:spPr>
            <a:xfrm>
              <a:off x="4045474" y="3589742"/>
              <a:ext cx="489965" cy="476455"/>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sz="1292"/>
            </a:p>
          </p:txBody>
        </p:sp>
        <p:sp>
          <p:nvSpPr>
            <p:cNvPr id="20" name="화살표: 오른쪽 19">
              <a:extLst>
                <a:ext uri="{FF2B5EF4-FFF2-40B4-BE49-F238E27FC236}">
                  <a16:creationId xmlns:a16="http://schemas.microsoft.com/office/drawing/2014/main" id="{016B994C-A678-498B-A0DC-EE6957130B29}"/>
                </a:ext>
              </a:extLst>
            </p:cNvPr>
            <p:cNvSpPr/>
            <p:nvPr/>
          </p:nvSpPr>
          <p:spPr>
            <a:xfrm rot="5400000">
              <a:off x="5008365" y="4403769"/>
              <a:ext cx="489965" cy="476455"/>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sz="1292"/>
            </a:p>
          </p:txBody>
        </p:sp>
        <p:sp>
          <p:nvSpPr>
            <p:cNvPr id="21" name="직사각형 20">
              <a:extLst>
                <a:ext uri="{FF2B5EF4-FFF2-40B4-BE49-F238E27FC236}">
                  <a16:creationId xmlns:a16="http://schemas.microsoft.com/office/drawing/2014/main" id="{2F4A5181-147C-48E3-8689-408C7368054A}"/>
                </a:ext>
              </a:extLst>
            </p:cNvPr>
            <p:cNvSpPr/>
            <p:nvPr/>
          </p:nvSpPr>
          <p:spPr>
            <a:xfrm>
              <a:off x="5011957" y="5001059"/>
              <a:ext cx="464832" cy="366777"/>
            </a:xfrm>
            <a:prstGeom prst="rect">
              <a:avLst/>
            </a:prstGeom>
          </p:spPr>
          <p:txBody>
            <a:bodyPr wrap="none">
              <a:spAutoFit/>
            </a:bodyPr>
            <a:lstStyle/>
            <a:p>
              <a:r>
                <a:rPr lang="en-US" altLang="ko-KR" sz="1292" dirty="0"/>
                <a:t>Ok</a:t>
              </a:r>
              <a:endParaRPr lang="ko-KR" altLang="en-US" sz="1292" dirty="0"/>
            </a:p>
          </p:txBody>
        </p:sp>
        <p:sp>
          <p:nvSpPr>
            <p:cNvPr id="22" name="화살표: 오른쪽 21">
              <a:extLst>
                <a:ext uri="{FF2B5EF4-FFF2-40B4-BE49-F238E27FC236}">
                  <a16:creationId xmlns:a16="http://schemas.microsoft.com/office/drawing/2014/main" id="{70715862-29E3-45A6-98B6-1D15DF12F8B8}"/>
                </a:ext>
              </a:extLst>
            </p:cNvPr>
            <p:cNvSpPr/>
            <p:nvPr/>
          </p:nvSpPr>
          <p:spPr>
            <a:xfrm rot="10800000">
              <a:off x="5006783" y="5484471"/>
              <a:ext cx="489965" cy="476455"/>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sz="1292"/>
            </a:p>
          </p:txBody>
        </p:sp>
        <p:pic>
          <p:nvPicPr>
            <p:cNvPr id="23" name="Picture 2" descr="자동차 아이콘 에 Car brands">
              <a:extLst>
                <a:ext uri="{FF2B5EF4-FFF2-40B4-BE49-F238E27FC236}">
                  <a16:creationId xmlns:a16="http://schemas.microsoft.com/office/drawing/2014/main" id="{DE3869BC-816F-483E-BEE6-E369DFB418D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21731" y="4336496"/>
              <a:ext cx="822122" cy="82212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자동차 아이콘 에 Car brands">
              <a:extLst>
                <a:ext uri="{FF2B5EF4-FFF2-40B4-BE49-F238E27FC236}">
                  <a16:creationId xmlns:a16="http://schemas.microsoft.com/office/drawing/2014/main" id="{675C90F6-2028-45AE-BA13-68647D5C050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21731" y="5043345"/>
              <a:ext cx="822122" cy="82212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자동차 아이콘 에 Car brands">
              <a:extLst>
                <a:ext uri="{FF2B5EF4-FFF2-40B4-BE49-F238E27FC236}">
                  <a16:creationId xmlns:a16="http://schemas.microsoft.com/office/drawing/2014/main" id="{E371FD9C-E1BE-43E4-810F-0EF781FCDED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21731" y="5750194"/>
              <a:ext cx="822122" cy="82212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CCFD43C-0E4D-40B8-8B81-534EC528D1B9}"/>
                    </a:ext>
                  </a:extLst>
                </p:cNvPr>
                <p:cNvSpPr txBox="1"/>
                <p:nvPr/>
              </p:nvSpPr>
              <p:spPr>
                <a:xfrm>
                  <a:off x="2543853" y="4397015"/>
                  <a:ext cx="1910129" cy="617244"/>
                </a:xfrm>
                <a:prstGeom prst="rect">
                  <a:avLst/>
                </a:prstGeom>
                <a:noFill/>
              </p:spPr>
              <p:txBody>
                <a:bodyPr wrap="none" rtlCol="0">
                  <a:spAutoFit/>
                </a:bodyPr>
                <a:lstStyle/>
                <a:p>
                  <a:r>
                    <a:rPr lang="en-US" altLang="ko-KR" sz="1292" b="1" dirty="0">
                      <a:solidFill>
                        <a:srgbClr val="FF0000"/>
                      </a:solidFill>
                    </a:rPr>
                    <a:t>-5</a:t>
                  </a:r>
                  <a:r>
                    <a:rPr lang="en-US" altLang="ko-KR" sz="1292" dirty="0"/>
                    <a:t>/100 kWh, </a:t>
                  </a:r>
                </a:p>
                <a:p>
                  <a14:m>
                    <m:oMath xmlns:m="http://schemas.openxmlformats.org/officeDocument/2006/math">
                      <m:r>
                        <a:rPr lang="en-US" altLang="ko-KR" sz="1292" i="1">
                          <a:latin typeface="Cambria Math" panose="02040503050406030204" pitchFamily="18" charset="0"/>
                          <a:ea typeface="Cambria Math" panose="02040503050406030204" pitchFamily="18" charset="0"/>
                        </a:rPr>
                        <m:t>±</m:t>
                      </m:r>
                    </m:oMath>
                  </a14:m>
                  <a:r>
                    <a:rPr lang="en-US" altLang="ko-KR" sz="1292" dirty="0"/>
                    <a:t>20 kW/h available</a:t>
                  </a:r>
                  <a:endParaRPr lang="ko-KR" altLang="en-US" sz="1292" dirty="0"/>
                </a:p>
              </p:txBody>
            </p:sp>
          </mc:Choice>
          <mc:Fallback xmlns="">
            <p:sp>
              <p:nvSpPr>
                <p:cNvPr id="26" name="TextBox 25">
                  <a:extLst>
                    <a:ext uri="{FF2B5EF4-FFF2-40B4-BE49-F238E27FC236}">
                      <a16:creationId xmlns:a16="http://schemas.microsoft.com/office/drawing/2014/main" id="{ECCFD43C-0E4D-40B8-8B81-534EC528D1B9}"/>
                    </a:ext>
                  </a:extLst>
                </p:cNvPr>
                <p:cNvSpPr txBox="1">
                  <a:spLocks noRot="1" noChangeAspect="1" noMove="1" noResize="1" noEditPoints="1" noAdjustHandles="1" noChangeArrowheads="1" noChangeShapeType="1" noTextEdit="1"/>
                </p:cNvSpPr>
                <p:nvPr/>
              </p:nvSpPr>
              <p:spPr>
                <a:xfrm>
                  <a:off x="2543853" y="4397015"/>
                  <a:ext cx="1910129" cy="617244"/>
                </a:xfrm>
                <a:prstGeom prst="rect">
                  <a:avLst/>
                </a:prstGeom>
                <a:blipFill>
                  <a:blip r:embed="rId7"/>
                  <a:stretch>
                    <a:fillRect l="-402" t="-1250" b="-1125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881C8D3-CC62-453A-8574-504C323D760C}"/>
                    </a:ext>
                  </a:extLst>
                </p:cNvPr>
                <p:cNvSpPr txBox="1"/>
                <p:nvPr/>
              </p:nvSpPr>
              <p:spPr>
                <a:xfrm>
                  <a:off x="2543853" y="5182364"/>
                  <a:ext cx="1910129" cy="617244"/>
                </a:xfrm>
                <a:prstGeom prst="rect">
                  <a:avLst/>
                </a:prstGeom>
                <a:noFill/>
              </p:spPr>
              <p:txBody>
                <a:bodyPr wrap="none" rtlCol="0">
                  <a:spAutoFit/>
                </a:bodyPr>
                <a:lstStyle/>
                <a:p>
                  <a:r>
                    <a:rPr lang="en-US" altLang="ko-KR" sz="1292" b="1" dirty="0">
                      <a:solidFill>
                        <a:srgbClr val="FF0000"/>
                      </a:solidFill>
                    </a:rPr>
                    <a:t>30</a:t>
                  </a:r>
                  <a:r>
                    <a:rPr lang="en-US" altLang="ko-KR" sz="1292" dirty="0"/>
                    <a:t>/100 kWh,</a:t>
                  </a:r>
                  <a:br>
                    <a:rPr lang="en-US" altLang="ko-KR" sz="1292" i="1" dirty="0">
                      <a:latin typeface="Cambria Math" panose="02040503050406030204" pitchFamily="18" charset="0"/>
                      <a:ea typeface="Cambria Math" panose="02040503050406030204" pitchFamily="18" charset="0"/>
                    </a:rPr>
                  </a:br>
                  <a14:m>
                    <m:oMath xmlns:m="http://schemas.openxmlformats.org/officeDocument/2006/math">
                      <m:r>
                        <a:rPr lang="en-US" altLang="ko-KR" sz="1292" i="1">
                          <a:latin typeface="Cambria Math" panose="02040503050406030204" pitchFamily="18" charset="0"/>
                          <a:ea typeface="Cambria Math" panose="02040503050406030204" pitchFamily="18" charset="0"/>
                        </a:rPr>
                        <m:t>±</m:t>
                      </m:r>
                    </m:oMath>
                  </a14:m>
                  <a:r>
                    <a:rPr lang="en-US" altLang="ko-KR" sz="1292" dirty="0"/>
                    <a:t>20 kW/h available</a:t>
                  </a:r>
                  <a:endParaRPr lang="ko-KR" altLang="en-US" sz="1292" dirty="0"/>
                </a:p>
              </p:txBody>
            </p:sp>
          </mc:Choice>
          <mc:Fallback xmlns="">
            <p:sp>
              <p:nvSpPr>
                <p:cNvPr id="27" name="TextBox 26">
                  <a:extLst>
                    <a:ext uri="{FF2B5EF4-FFF2-40B4-BE49-F238E27FC236}">
                      <a16:creationId xmlns:a16="http://schemas.microsoft.com/office/drawing/2014/main" id="{9881C8D3-CC62-453A-8574-504C323D760C}"/>
                    </a:ext>
                  </a:extLst>
                </p:cNvPr>
                <p:cNvSpPr txBox="1">
                  <a:spLocks noRot="1" noChangeAspect="1" noMove="1" noResize="1" noEditPoints="1" noAdjustHandles="1" noChangeArrowheads="1" noChangeShapeType="1" noTextEdit="1"/>
                </p:cNvSpPr>
                <p:nvPr/>
              </p:nvSpPr>
              <p:spPr>
                <a:xfrm>
                  <a:off x="2543853" y="5182364"/>
                  <a:ext cx="1910129" cy="617244"/>
                </a:xfrm>
                <a:prstGeom prst="rect">
                  <a:avLst/>
                </a:prstGeom>
                <a:blipFill>
                  <a:blip r:embed="rId8"/>
                  <a:stretch>
                    <a:fillRect l="-402" t="-1250" b="-1125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06628CF-5360-465E-B46D-47BD064AFFBB}"/>
                    </a:ext>
                  </a:extLst>
                </p:cNvPr>
                <p:cNvSpPr txBox="1"/>
                <p:nvPr/>
              </p:nvSpPr>
              <p:spPr>
                <a:xfrm>
                  <a:off x="2543853" y="5889213"/>
                  <a:ext cx="1910129" cy="617244"/>
                </a:xfrm>
                <a:prstGeom prst="rect">
                  <a:avLst/>
                </a:prstGeom>
                <a:noFill/>
              </p:spPr>
              <p:txBody>
                <a:bodyPr wrap="none" rtlCol="0">
                  <a:spAutoFit/>
                </a:bodyPr>
                <a:lstStyle/>
                <a:p>
                  <a:r>
                    <a:rPr lang="en-US" altLang="ko-KR" sz="1292" b="1" dirty="0">
                      <a:solidFill>
                        <a:srgbClr val="FF0000"/>
                      </a:solidFill>
                    </a:rPr>
                    <a:t>80</a:t>
                  </a:r>
                  <a:r>
                    <a:rPr lang="en-US" altLang="ko-KR" sz="1292" dirty="0"/>
                    <a:t>/100 kWh, </a:t>
                  </a:r>
                </a:p>
                <a:p>
                  <a14:m>
                    <m:oMath xmlns:m="http://schemas.openxmlformats.org/officeDocument/2006/math">
                      <m:r>
                        <a:rPr lang="en-US" altLang="ko-KR" sz="1292" i="1">
                          <a:latin typeface="Cambria Math" panose="02040503050406030204" pitchFamily="18" charset="0"/>
                          <a:ea typeface="Cambria Math" panose="02040503050406030204" pitchFamily="18" charset="0"/>
                        </a:rPr>
                        <m:t>±</m:t>
                      </m:r>
                    </m:oMath>
                  </a14:m>
                  <a:r>
                    <a:rPr lang="en-US" altLang="ko-KR" sz="1292" dirty="0"/>
                    <a:t>20 kW/h available</a:t>
                  </a:r>
                  <a:endParaRPr lang="ko-KR" altLang="en-US" sz="1292" dirty="0"/>
                </a:p>
              </p:txBody>
            </p:sp>
          </mc:Choice>
          <mc:Fallback xmlns="">
            <p:sp>
              <p:nvSpPr>
                <p:cNvPr id="28" name="TextBox 27">
                  <a:extLst>
                    <a:ext uri="{FF2B5EF4-FFF2-40B4-BE49-F238E27FC236}">
                      <a16:creationId xmlns:a16="http://schemas.microsoft.com/office/drawing/2014/main" id="{C06628CF-5360-465E-B46D-47BD064AFFBB}"/>
                    </a:ext>
                  </a:extLst>
                </p:cNvPr>
                <p:cNvSpPr txBox="1">
                  <a:spLocks noRot="1" noChangeAspect="1" noMove="1" noResize="1" noEditPoints="1" noAdjustHandles="1" noChangeArrowheads="1" noChangeShapeType="1" noTextEdit="1"/>
                </p:cNvSpPr>
                <p:nvPr/>
              </p:nvSpPr>
              <p:spPr>
                <a:xfrm>
                  <a:off x="2543853" y="5889213"/>
                  <a:ext cx="1910129" cy="617244"/>
                </a:xfrm>
                <a:prstGeom prst="rect">
                  <a:avLst/>
                </a:prstGeom>
                <a:blipFill>
                  <a:blip r:embed="rId9"/>
                  <a:stretch>
                    <a:fillRect l="-402" t="-1235" b="-9877"/>
                  </a:stretch>
                </a:blipFill>
              </p:spPr>
              <p:txBody>
                <a:bodyPr/>
                <a:lstStyle/>
                <a:p>
                  <a:r>
                    <a:rPr lang="ko-KR" altLang="en-US">
                      <a:noFill/>
                    </a:rPr>
                    <a:t> </a:t>
                  </a:r>
                </a:p>
              </p:txBody>
            </p:sp>
          </mc:Fallback>
        </mc:AlternateContent>
        <p:sp>
          <p:nvSpPr>
            <p:cNvPr id="29" name="직사각형 28">
              <a:extLst>
                <a:ext uri="{FF2B5EF4-FFF2-40B4-BE49-F238E27FC236}">
                  <a16:creationId xmlns:a16="http://schemas.microsoft.com/office/drawing/2014/main" id="{155AE859-8DCD-473D-BC8F-ABC1B9EA1217}"/>
                </a:ext>
              </a:extLst>
            </p:cNvPr>
            <p:cNvSpPr/>
            <p:nvPr/>
          </p:nvSpPr>
          <p:spPr>
            <a:xfrm>
              <a:off x="1587507" y="4397014"/>
              <a:ext cx="3189968" cy="2175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92"/>
            </a:p>
          </p:txBody>
        </p:sp>
        <p:pic>
          <p:nvPicPr>
            <p:cNvPr id="30" name="Picture 2" descr="자동차 아이콘 에 Car brands">
              <a:extLst>
                <a:ext uri="{FF2B5EF4-FFF2-40B4-BE49-F238E27FC236}">
                  <a16:creationId xmlns:a16="http://schemas.microsoft.com/office/drawing/2014/main" id="{77832D02-C991-4492-99DA-240B2A413C0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80218" y="847288"/>
              <a:ext cx="822122" cy="82212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자동차 아이콘 에 Car brands">
              <a:extLst>
                <a:ext uri="{FF2B5EF4-FFF2-40B4-BE49-F238E27FC236}">
                  <a16:creationId xmlns:a16="http://schemas.microsoft.com/office/drawing/2014/main" id="{36D0D7ED-B5CD-4419-A791-0F090B50ED6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80218" y="1554137"/>
              <a:ext cx="822122" cy="82212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자동차 아이콘 에 Car brands">
              <a:extLst>
                <a:ext uri="{FF2B5EF4-FFF2-40B4-BE49-F238E27FC236}">
                  <a16:creationId xmlns:a16="http://schemas.microsoft.com/office/drawing/2014/main" id="{15DC3BED-E359-4E1D-8FB4-F1F1A0C3A9C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80218" y="2260986"/>
              <a:ext cx="822122" cy="82212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3AEE8C6-C8FC-4536-8074-B9DD4359DD10}"/>
                    </a:ext>
                  </a:extLst>
                </p:cNvPr>
                <p:cNvSpPr txBox="1"/>
                <p:nvPr/>
              </p:nvSpPr>
              <p:spPr>
                <a:xfrm>
                  <a:off x="7202340" y="907806"/>
                  <a:ext cx="1910129" cy="617244"/>
                </a:xfrm>
                <a:prstGeom prst="rect">
                  <a:avLst/>
                </a:prstGeom>
                <a:noFill/>
              </p:spPr>
              <p:txBody>
                <a:bodyPr wrap="none" rtlCol="0">
                  <a:spAutoFit/>
                </a:bodyPr>
                <a:lstStyle/>
                <a:p>
                  <a:r>
                    <a:rPr lang="en-US" altLang="ko-KR" sz="1292" b="1" dirty="0">
                      <a:solidFill>
                        <a:srgbClr val="FF0000"/>
                      </a:solidFill>
                    </a:rPr>
                    <a:t>0</a:t>
                  </a:r>
                  <a:r>
                    <a:rPr lang="en-US" altLang="ko-KR" sz="1292" dirty="0"/>
                    <a:t>/100 kWh, </a:t>
                  </a:r>
                </a:p>
                <a:p>
                  <a14:m>
                    <m:oMath xmlns:m="http://schemas.openxmlformats.org/officeDocument/2006/math">
                      <m:r>
                        <a:rPr lang="en-US" altLang="ko-KR" sz="1292" i="1">
                          <a:latin typeface="Cambria Math" panose="02040503050406030204" pitchFamily="18" charset="0"/>
                          <a:ea typeface="Cambria Math" panose="02040503050406030204" pitchFamily="18" charset="0"/>
                        </a:rPr>
                        <m:t>±</m:t>
                      </m:r>
                    </m:oMath>
                  </a14:m>
                  <a:r>
                    <a:rPr lang="en-US" altLang="ko-KR" sz="1292" dirty="0"/>
                    <a:t>20 kW/h available</a:t>
                  </a:r>
                  <a:endParaRPr lang="ko-KR" altLang="en-US" sz="1292" dirty="0"/>
                </a:p>
              </p:txBody>
            </p:sp>
          </mc:Choice>
          <mc:Fallback xmlns="">
            <p:sp>
              <p:nvSpPr>
                <p:cNvPr id="33" name="TextBox 32">
                  <a:extLst>
                    <a:ext uri="{FF2B5EF4-FFF2-40B4-BE49-F238E27FC236}">
                      <a16:creationId xmlns:a16="http://schemas.microsoft.com/office/drawing/2014/main" id="{D3AEE8C6-C8FC-4536-8074-B9DD4359DD10}"/>
                    </a:ext>
                  </a:extLst>
                </p:cNvPr>
                <p:cNvSpPr txBox="1">
                  <a:spLocks noRot="1" noChangeAspect="1" noMove="1" noResize="1" noEditPoints="1" noAdjustHandles="1" noChangeArrowheads="1" noChangeShapeType="1" noTextEdit="1"/>
                </p:cNvSpPr>
                <p:nvPr/>
              </p:nvSpPr>
              <p:spPr>
                <a:xfrm>
                  <a:off x="7202340" y="907806"/>
                  <a:ext cx="1910129" cy="617244"/>
                </a:xfrm>
                <a:prstGeom prst="rect">
                  <a:avLst/>
                </a:prstGeom>
                <a:blipFill>
                  <a:blip r:embed="rId10"/>
                  <a:stretch>
                    <a:fillRect l="-803" t="-1235" b="-987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4BF48B30-A876-4F29-9D5B-D0DCE8D7DAE0}"/>
                    </a:ext>
                  </a:extLst>
                </p:cNvPr>
                <p:cNvSpPr txBox="1"/>
                <p:nvPr/>
              </p:nvSpPr>
              <p:spPr>
                <a:xfrm>
                  <a:off x="7202340" y="1693156"/>
                  <a:ext cx="1910129" cy="617244"/>
                </a:xfrm>
                <a:prstGeom prst="rect">
                  <a:avLst/>
                </a:prstGeom>
                <a:noFill/>
              </p:spPr>
              <p:txBody>
                <a:bodyPr wrap="none" rtlCol="0">
                  <a:spAutoFit/>
                </a:bodyPr>
                <a:lstStyle/>
                <a:p>
                  <a:r>
                    <a:rPr lang="en-US" altLang="ko-KR" sz="1292" b="1" dirty="0">
                      <a:solidFill>
                        <a:srgbClr val="FF0000"/>
                      </a:solidFill>
                    </a:rPr>
                    <a:t>50</a:t>
                  </a:r>
                  <a:r>
                    <a:rPr lang="en-US" altLang="ko-KR" sz="1292" dirty="0"/>
                    <a:t>/100 kWh,</a:t>
                  </a:r>
                  <a:br>
                    <a:rPr lang="en-US" altLang="ko-KR" sz="1292" i="1" dirty="0">
                      <a:latin typeface="Cambria Math" panose="02040503050406030204" pitchFamily="18" charset="0"/>
                      <a:ea typeface="Cambria Math" panose="02040503050406030204" pitchFamily="18" charset="0"/>
                    </a:rPr>
                  </a:br>
                  <a14:m>
                    <m:oMath xmlns:m="http://schemas.openxmlformats.org/officeDocument/2006/math">
                      <m:r>
                        <a:rPr lang="en-US" altLang="ko-KR" sz="1292" i="1">
                          <a:latin typeface="Cambria Math" panose="02040503050406030204" pitchFamily="18" charset="0"/>
                          <a:ea typeface="Cambria Math" panose="02040503050406030204" pitchFamily="18" charset="0"/>
                        </a:rPr>
                        <m:t>±</m:t>
                      </m:r>
                    </m:oMath>
                  </a14:m>
                  <a:r>
                    <a:rPr lang="en-US" altLang="ko-KR" sz="1292" dirty="0"/>
                    <a:t>20 kW/h available</a:t>
                  </a:r>
                  <a:endParaRPr lang="ko-KR" altLang="en-US" sz="1292" dirty="0"/>
                </a:p>
              </p:txBody>
            </p:sp>
          </mc:Choice>
          <mc:Fallback xmlns="">
            <p:sp>
              <p:nvSpPr>
                <p:cNvPr id="34" name="TextBox 33">
                  <a:extLst>
                    <a:ext uri="{FF2B5EF4-FFF2-40B4-BE49-F238E27FC236}">
                      <a16:creationId xmlns:a16="http://schemas.microsoft.com/office/drawing/2014/main" id="{4BF48B30-A876-4F29-9D5B-D0DCE8D7DAE0}"/>
                    </a:ext>
                  </a:extLst>
                </p:cNvPr>
                <p:cNvSpPr txBox="1">
                  <a:spLocks noRot="1" noChangeAspect="1" noMove="1" noResize="1" noEditPoints="1" noAdjustHandles="1" noChangeArrowheads="1" noChangeShapeType="1" noTextEdit="1"/>
                </p:cNvSpPr>
                <p:nvPr/>
              </p:nvSpPr>
              <p:spPr>
                <a:xfrm>
                  <a:off x="7202340" y="1693156"/>
                  <a:ext cx="1910129" cy="617244"/>
                </a:xfrm>
                <a:prstGeom prst="rect">
                  <a:avLst/>
                </a:prstGeom>
                <a:blipFill>
                  <a:blip r:embed="rId11"/>
                  <a:stretch>
                    <a:fillRect l="-803" t="-1250" b="-1125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376C555-40FE-487F-85D0-9807F09B7A56}"/>
                    </a:ext>
                  </a:extLst>
                </p:cNvPr>
                <p:cNvSpPr txBox="1"/>
                <p:nvPr/>
              </p:nvSpPr>
              <p:spPr>
                <a:xfrm>
                  <a:off x="7202340" y="2400005"/>
                  <a:ext cx="1910129" cy="617244"/>
                </a:xfrm>
                <a:prstGeom prst="rect">
                  <a:avLst/>
                </a:prstGeom>
                <a:noFill/>
              </p:spPr>
              <p:txBody>
                <a:bodyPr wrap="none" rtlCol="0">
                  <a:spAutoFit/>
                </a:bodyPr>
                <a:lstStyle/>
                <a:p>
                  <a:r>
                    <a:rPr lang="en-US" altLang="ko-KR" sz="1292" b="1" dirty="0">
                      <a:solidFill>
                        <a:srgbClr val="FF0000"/>
                      </a:solidFill>
                    </a:rPr>
                    <a:t>100</a:t>
                  </a:r>
                  <a:r>
                    <a:rPr lang="en-US" altLang="ko-KR" sz="1292" dirty="0"/>
                    <a:t>/100 kWh, </a:t>
                  </a:r>
                </a:p>
                <a:p>
                  <a14:m>
                    <m:oMath xmlns:m="http://schemas.openxmlformats.org/officeDocument/2006/math">
                      <m:r>
                        <a:rPr lang="en-US" altLang="ko-KR" sz="1292" i="1">
                          <a:latin typeface="Cambria Math" panose="02040503050406030204" pitchFamily="18" charset="0"/>
                          <a:ea typeface="Cambria Math" panose="02040503050406030204" pitchFamily="18" charset="0"/>
                        </a:rPr>
                        <m:t>±</m:t>
                      </m:r>
                    </m:oMath>
                  </a14:m>
                  <a:r>
                    <a:rPr lang="en-US" altLang="ko-KR" sz="1292" dirty="0"/>
                    <a:t>20 kW/h available</a:t>
                  </a:r>
                  <a:endParaRPr lang="ko-KR" altLang="en-US" sz="1292" dirty="0"/>
                </a:p>
              </p:txBody>
            </p:sp>
          </mc:Choice>
          <mc:Fallback xmlns="">
            <p:sp>
              <p:nvSpPr>
                <p:cNvPr id="35" name="TextBox 34">
                  <a:extLst>
                    <a:ext uri="{FF2B5EF4-FFF2-40B4-BE49-F238E27FC236}">
                      <a16:creationId xmlns:a16="http://schemas.microsoft.com/office/drawing/2014/main" id="{0376C555-40FE-487F-85D0-9807F09B7A56}"/>
                    </a:ext>
                  </a:extLst>
                </p:cNvPr>
                <p:cNvSpPr txBox="1">
                  <a:spLocks noRot="1" noChangeAspect="1" noMove="1" noResize="1" noEditPoints="1" noAdjustHandles="1" noChangeArrowheads="1" noChangeShapeType="1" noTextEdit="1"/>
                </p:cNvSpPr>
                <p:nvPr/>
              </p:nvSpPr>
              <p:spPr>
                <a:xfrm>
                  <a:off x="7202340" y="2400005"/>
                  <a:ext cx="1910129" cy="617244"/>
                </a:xfrm>
                <a:prstGeom prst="rect">
                  <a:avLst/>
                </a:prstGeom>
                <a:blipFill>
                  <a:blip r:embed="rId12"/>
                  <a:stretch>
                    <a:fillRect l="-803" t="-1250" b="-11250"/>
                  </a:stretch>
                </a:blipFill>
              </p:spPr>
              <p:txBody>
                <a:bodyPr/>
                <a:lstStyle/>
                <a:p>
                  <a:r>
                    <a:rPr lang="ko-KR" altLang="en-US">
                      <a:noFill/>
                    </a:rPr>
                    <a:t> </a:t>
                  </a:r>
                </a:p>
              </p:txBody>
            </p:sp>
          </mc:Fallback>
        </mc:AlternateContent>
        <p:sp>
          <p:nvSpPr>
            <p:cNvPr id="36" name="직사각형 35">
              <a:extLst>
                <a:ext uri="{FF2B5EF4-FFF2-40B4-BE49-F238E27FC236}">
                  <a16:creationId xmlns:a16="http://schemas.microsoft.com/office/drawing/2014/main" id="{F4BBB689-5DCB-4984-BEC5-BDC15E58F6E6}"/>
                </a:ext>
              </a:extLst>
            </p:cNvPr>
            <p:cNvSpPr/>
            <p:nvPr/>
          </p:nvSpPr>
          <p:spPr>
            <a:xfrm>
              <a:off x="6245994" y="907806"/>
              <a:ext cx="3189968" cy="2175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92"/>
            </a:p>
          </p:txBody>
        </p:sp>
        <p:sp>
          <p:nvSpPr>
            <p:cNvPr id="37" name="화살표: 오른쪽 36">
              <a:extLst>
                <a:ext uri="{FF2B5EF4-FFF2-40B4-BE49-F238E27FC236}">
                  <a16:creationId xmlns:a16="http://schemas.microsoft.com/office/drawing/2014/main" id="{F11DE5F0-120F-4060-B457-C3E7F4A6A14E}"/>
                </a:ext>
              </a:extLst>
            </p:cNvPr>
            <p:cNvSpPr/>
            <p:nvPr/>
          </p:nvSpPr>
          <p:spPr>
            <a:xfrm rot="5400000">
              <a:off x="9641393" y="2489520"/>
              <a:ext cx="489965" cy="476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92"/>
            </a:p>
          </p:txBody>
        </p:sp>
        <p:sp>
          <p:nvSpPr>
            <p:cNvPr id="38" name="사각형: 둥근 모서리 37">
              <a:extLst>
                <a:ext uri="{FF2B5EF4-FFF2-40B4-BE49-F238E27FC236}">
                  <a16:creationId xmlns:a16="http://schemas.microsoft.com/office/drawing/2014/main" id="{A94E423A-2DB7-4977-ADE6-BD8E1F59F1F5}"/>
                </a:ext>
              </a:extLst>
            </p:cNvPr>
            <p:cNvSpPr/>
            <p:nvPr/>
          </p:nvSpPr>
          <p:spPr>
            <a:xfrm>
              <a:off x="7606369" y="3624027"/>
              <a:ext cx="939567" cy="5360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292"/>
            </a:p>
          </p:txBody>
        </p:sp>
        <p:sp>
          <p:nvSpPr>
            <p:cNvPr id="39" name="사각형: 둥근 모서리 38">
              <a:extLst>
                <a:ext uri="{FF2B5EF4-FFF2-40B4-BE49-F238E27FC236}">
                  <a16:creationId xmlns:a16="http://schemas.microsoft.com/office/drawing/2014/main" id="{7381048C-8F49-43D1-BE30-46436290EED0}"/>
                </a:ext>
              </a:extLst>
            </p:cNvPr>
            <p:cNvSpPr/>
            <p:nvPr/>
          </p:nvSpPr>
          <p:spPr>
            <a:xfrm>
              <a:off x="8965121" y="3618099"/>
              <a:ext cx="939567" cy="5360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969" dirty="0"/>
            </a:p>
          </p:txBody>
        </p:sp>
        <p:sp>
          <p:nvSpPr>
            <p:cNvPr id="40" name="사각형: 둥근 모서리 39">
              <a:extLst>
                <a:ext uri="{FF2B5EF4-FFF2-40B4-BE49-F238E27FC236}">
                  <a16:creationId xmlns:a16="http://schemas.microsoft.com/office/drawing/2014/main" id="{A9B85E71-37FD-4B2B-BCE8-2B0E78B59426}"/>
                </a:ext>
              </a:extLst>
            </p:cNvPr>
            <p:cNvSpPr/>
            <p:nvPr/>
          </p:nvSpPr>
          <p:spPr>
            <a:xfrm>
              <a:off x="10282265" y="3614467"/>
              <a:ext cx="939567" cy="5360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969" dirty="0"/>
            </a:p>
          </p:txBody>
        </p:sp>
        <p:sp>
          <p:nvSpPr>
            <p:cNvPr id="41" name="직사각형 40">
              <a:extLst>
                <a:ext uri="{FF2B5EF4-FFF2-40B4-BE49-F238E27FC236}">
                  <a16:creationId xmlns:a16="http://schemas.microsoft.com/office/drawing/2014/main" id="{C2A958C5-13D1-4CB0-B0AF-07BF10BF36C2}"/>
                </a:ext>
              </a:extLst>
            </p:cNvPr>
            <p:cNvSpPr/>
            <p:nvPr/>
          </p:nvSpPr>
          <p:spPr>
            <a:xfrm>
              <a:off x="7403452" y="3219282"/>
              <a:ext cx="3976381" cy="1068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92"/>
            </a:p>
          </p:txBody>
        </p:sp>
        <p:sp>
          <p:nvSpPr>
            <p:cNvPr id="42" name="직사각형 41">
              <a:extLst>
                <a:ext uri="{FF2B5EF4-FFF2-40B4-BE49-F238E27FC236}">
                  <a16:creationId xmlns:a16="http://schemas.microsoft.com/office/drawing/2014/main" id="{6E3B2136-1940-4075-8F2A-04D6FAE6F987}"/>
                </a:ext>
              </a:extLst>
            </p:cNvPr>
            <p:cNvSpPr/>
            <p:nvPr/>
          </p:nvSpPr>
          <p:spPr>
            <a:xfrm>
              <a:off x="7632037" y="3244117"/>
              <a:ext cx="800027" cy="366777"/>
            </a:xfrm>
            <a:prstGeom prst="rect">
              <a:avLst/>
            </a:prstGeom>
          </p:spPr>
          <p:txBody>
            <a:bodyPr wrap="none">
              <a:spAutoFit/>
            </a:bodyPr>
            <a:lstStyle/>
            <a:p>
              <a:pPr algn="ctr"/>
              <a:r>
                <a:rPr lang="en-US" altLang="ko-KR" sz="1292" dirty="0"/>
                <a:t>0~33%</a:t>
              </a:r>
              <a:endParaRPr lang="ko-KR" altLang="en-US" sz="1292" dirty="0"/>
            </a:p>
          </p:txBody>
        </p:sp>
        <p:sp>
          <p:nvSpPr>
            <p:cNvPr id="43" name="직사각형 42">
              <a:extLst>
                <a:ext uri="{FF2B5EF4-FFF2-40B4-BE49-F238E27FC236}">
                  <a16:creationId xmlns:a16="http://schemas.microsoft.com/office/drawing/2014/main" id="{E2AB977F-F306-45CE-81A1-F816475D5DF3}"/>
                </a:ext>
              </a:extLst>
            </p:cNvPr>
            <p:cNvSpPr/>
            <p:nvPr/>
          </p:nvSpPr>
          <p:spPr>
            <a:xfrm>
              <a:off x="8939127" y="3219282"/>
              <a:ext cx="905027" cy="366777"/>
            </a:xfrm>
            <a:prstGeom prst="rect">
              <a:avLst/>
            </a:prstGeom>
          </p:spPr>
          <p:txBody>
            <a:bodyPr wrap="none">
              <a:spAutoFit/>
            </a:bodyPr>
            <a:lstStyle/>
            <a:p>
              <a:pPr algn="ctr"/>
              <a:r>
                <a:rPr lang="en-US" altLang="ko-KR" sz="1292" dirty="0"/>
                <a:t>34~66%</a:t>
              </a:r>
              <a:endParaRPr lang="ko-KR" altLang="en-US" sz="1292" dirty="0"/>
            </a:p>
          </p:txBody>
        </p:sp>
        <p:sp>
          <p:nvSpPr>
            <p:cNvPr id="44" name="직사각형 43">
              <a:extLst>
                <a:ext uri="{FF2B5EF4-FFF2-40B4-BE49-F238E27FC236}">
                  <a16:creationId xmlns:a16="http://schemas.microsoft.com/office/drawing/2014/main" id="{5ADCB58E-C08C-4EED-A98F-136A5031AFB4}"/>
                </a:ext>
              </a:extLst>
            </p:cNvPr>
            <p:cNvSpPr/>
            <p:nvPr/>
          </p:nvSpPr>
          <p:spPr>
            <a:xfrm>
              <a:off x="10191168" y="3244117"/>
              <a:ext cx="1010029" cy="366777"/>
            </a:xfrm>
            <a:prstGeom prst="rect">
              <a:avLst/>
            </a:prstGeom>
          </p:spPr>
          <p:txBody>
            <a:bodyPr wrap="none">
              <a:spAutoFit/>
            </a:bodyPr>
            <a:lstStyle/>
            <a:p>
              <a:pPr algn="ctr"/>
              <a:r>
                <a:rPr lang="en-US" altLang="ko-KR" sz="1292" dirty="0"/>
                <a:t>67~100%</a:t>
              </a:r>
              <a:endParaRPr lang="ko-KR" altLang="en-US" sz="1292" dirty="0"/>
            </a:p>
          </p:txBody>
        </p:sp>
        <p:sp>
          <p:nvSpPr>
            <p:cNvPr id="45" name="직사각형 44">
              <a:extLst>
                <a:ext uri="{FF2B5EF4-FFF2-40B4-BE49-F238E27FC236}">
                  <a16:creationId xmlns:a16="http://schemas.microsoft.com/office/drawing/2014/main" id="{62C20A0F-A294-468A-AD5C-01B717079058}"/>
                </a:ext>
              </a:extLst>
            </p:cNvPr>
            <p:cNvSpPr/>
            <p:nvPr/>
          </p:nvSpPr>
          <p:spPr>
            <a:xfrm>
              <a:off x="6494900" y="3194908"/>
              <a:ext cx="835486" cy="617244"/>
            </a:xfrm>
            <a:prstGeom prst="rect">
              <a:avLst/>
            </a:prstGeom>
          </p:spPr>
          <p:txBody>
            <a:bodyPr wrap="none">
              <a:spAutoFit/>
            </a:bodyPr>
            <a:lstStyle/>
            <a:p>
              <a:pPr algn="ctr"/>
              <a:r>
                <a:rPr lang="en-US" altLang="ko-KR" sz="1292" b="1" dirty="0"/>
                <a:t>Cluster</a:t>
              </a:r>
              <a:br>
                <a:rPr lang="en-US" altLang="ko-KR" sz="1292" b="1" dirty="0"/>
              </a:br>
              <a:r>
                <a:rPr lang="en-US" altLang="ko-KR" sz="1292" b="1" dirty="0"/>
                <a:t>(t-1)</a:t>
              </a:r>
              <a:endParaRPr lang="ko-KR" altLang="en-US" sz="1292" b="1" dirty="0"/>
            </a:p>
          </p:txBody>
        </p:sp>
        <p:pic>
          <p:nvPicPr>
            <p:cNvPr id="46" name="Picture 2" descr="자동차 아이콘 에 Car brands">
              <a:extLst>
                <a:ext uri="{FF2B5EF4-FFF2-40B4-BE49-F238E27FC236}">
                  <a16:creationId xmlns:a16="http://schemas.microsoft.com/office/drawing/2014/main" id="{973E20A9-21EB-4169-980B-3BC033038B2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53271" y="3659603"/>
              <a:ext cx="445761" cy="445761"/>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자동차 아이콘 에 Car brands">
              <a:extLst>
                <a:ext uri="{FF2B5EF4-FFF2-40B4-BE49-F238E27FC236}">
                  <a16:creationId xmlns:a16="http://schemas.microsoft.com/office/drawing/2014/main" id="{0C59CFEE-2825-454B-8D2E-E46B85305C0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12023" y="3659603"/>
              <a:ext cx="445761" cy="44576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자동차 아이콘 에 Car brands">
              <a:extLst>
                <a:ext uri="{FF2B5EF4-FFF2-40B4-BE49-F238E27FC236}">
                  <a16:creationId xmlns:a16="http://schemas.microsoft.com/office/drawing/2014/main" id="{401FA08A-A547-4909-B2C5-F33BD7961D3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29167" y="3659603"/>
              <a:ext cx="445761" cy="445761"/>
            </a:xfrm>
            <a:prstGeom prst="rect">
              <a:avLst/>
            </a:prstGeom>
            <a:noFill/>
            <a:extLst>
              <a:ext uri="{909E8E84-426E-40DD-AFC4-6F175D3DCCD1}">
                <a14:hiddenFill xmlns:a14="http://schemas.microsoft.com/office/drawing/2010/main">
                  <a:solidFill>
                    <a:srgbClr val="FFFFFF"/>
                  </a:solidFill>
                </a14:hiddenFill>
              </a:ext>
            </a:extLst>
          </p:spPr>
        </p:pic>
        <p:sp>
          <p:nvSpPr>
            <p:cNvPr id="49" name="사각형: 둥근 모서리 48">
              <a:extLst>
                <a:ext uri="{FF2B5EF4-FFF2-40B4-BE49-F238E27FC236}">
                  <a16:creationId xmlns:a16="http://schemas.microsoft.com/office/drawing/2014/main" id="{86E2CBC4-DDCE-4C75-886D-F8DD5CEB8BB8}"/>
                </a:ext>
              </a:extLst>
            </p:cNvPr>
            <p:cNvSpPr/>
            <p:nvPr/>
          </p:nvSpPr>
          <p:spPr>
            <a:xfrm>
              <a:off x="7548882" y="5308740"/>
              <a:ext cx="939567" cy="5360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292"/>
            </a:p>
          </p:txBody>
        </p:sp>
        <p:sp>
          <p:nvSpPr>
            <p:cNvPr id="50" name="사각형: 둥근 모서리 49">
              <a:extLst>
                <a:ext uri="{FF2B5EF4-FFF2-40B4-BE49-F238E27FC236}">
                  <a16:creationId xmlns:a16="http://schemas.microsoft.com/office/drawing/2014/main" id="{176961C3-43E8-4951-8E4A-9E98E0B83961}"/>
                </a:ext>
              </a:extLst>
            </p:cNvPr>
            <p:cNvSpPr/>
            <p:nvPr/>
          </p:nvSpPr>
          <p:spPr>
            <a:xfrm>
              <a:off x="8907634" y="5302812"/>
              <a:ext cx="939567" cy="5360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969" dirty="0"/>
            </a:p>
          </p:txBody>
        </p:sp>
        <p:sp>
          <p:nvSpPr>
            <p:cNvPr id="51" name="사각형: 둥근 모서리 50">
              <a:extLst>
                <a:ext uri="{FF2B5EF4-FFF2-40B4-BE49-F238E27FC236}">
                  <a16:creationId xmlns:a16="http://schemas.microsoft.com/office/drawing/2014/main" id="{6BD4ADE9-888B-4E71-85C6-B2828422D40E}"/>
                </a:ext>
              </a:extLst>
            </p:cNvPr>
            <p:cNvSpPr/>
            <p:nvPr/>
          </p:nvSpPr>
          <p:spPr>
            <a:xfrm>
              <a:off x="10224778" y="5299180"/>
              <a:ext cx="939567" cy="5360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969" dirty="0"/>
            </a:p>
          </p:txBody>
        </p:sp>
        <p:sp>
          <p:nvSpPr>
            <p:cNvPr id="52" name="직사각형 51">
              <a:extLst>
                <a:ext uri="{FF2B5EF4-FFF2-40B4-BE49-F238E27FC236}">
                  <a16:creationId xmlns:a16="http://schemas.microsoft.com/office/drawing/2014/main" id="{9B687CE7-7D95-4040-8B24-1D19E0B5BA45}"/>
                </a:ext>
              </a:extLst>
            </p:cNvPr>
            <p:cNvSpPr/>
            <p:nvPr/>
          </p:nvSpPr>
          <p:spPr>
            <a:xfrm>
              <a:off x="7345965" y="4903995"/>
              <a:ext cx="3976381" cy="1068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92"/>
            </a:p>
          </p:txBody>
        </p:sp>
        <p:sp>
          <p:nvSpPr>
            <p:cNvPr id="53" name="직사각형 52">
              <a:extLst>
                <a:ext uri="{FF2B5EF4-FFF2-40B4-BE49-F238E27FC236}">
                  <a16:creationId xmlns:a16="http://schemas.microsoft.com/office/drawing/2014/main" id="{9D40DDCA-F61F-40D1-A583-EA512A5AA54A}"/>
                </a:ext>
              </a:extLst>
            </p:cNvPr>
            <p:cNvSpPr/>
            <p:nvPr/>
          </p:nvSpPr>
          <p:spPr>
            <a:xfrm>
              <a:off x="7574550" y="4928829"/>
              <a:ext cx="800027" cy="366777"/>
            </a:xfrm>
            <a:prstGeom prst="rect">
              <a:avLst/>
            </a:prstGeom>
          </p:spPr>
          <p:txBody>
            <a:bodyPr wrap="none">
              <a:spAutoFit/>
            </a:bodyPr>
            <a:lstStyle/>
            <a:p>
              <a:pPr algn="ctr"/>
              <a:r>
                <a:rPr lang="en-US" altLang="ko-KR" sz="1292" dirty="0"/>
                <a:t>0~33%</a:t>
              </a:r>
              <a:endParaRPr lang="ko-KR" altLang="en-US" sz="1292" dirty="0"/>
            </a:p>
          </p:txBody>
        </p:sp>
        <p:sp>
          <p:nvSpPr>
            <p:cNvPr id="54" name="직사각형 53">
              <a:extLst>
                <a:ext uri="{FF2B5EF4-FFF2-40B4-BE49-F238E27FC236}">
                  <a16:creationId xmlns:a16="http://schemas.microsoft.com/office/drawing/2014/main" id="{0F56E518-9BE4-45A8-B133-FFEB557E1AF7}"/>
                </a:ext>
              </a:extLst>
            </p:cNvPr>
            <p:cNvSpPr/>
            <p:nvPr/>
          </p:nvSpPr>
          <p:spPr>
            <a:xfrm>
              <a:off x="8881640" y="4903995"/>
              <a:ext cx="905027" cy="366777"/>
            </a:xfrm>
            <a:prstGeom prst="rect">
              <a:avLst/>
            </a:prstGeom>
          </p:spPr>
          <p:txBody>
            <a:bodyPr wrap="none">
              <a:spAutoFit/>
            </a:bodyPr>
            <a:lstStyle/>
            <a:p>
              <a:pPr algn="ctr"/>
              <a:r>
                <a:rPr lang="en-US" altLang="ko-KR" sz="1292" dirty="0"/>
                <a:t>34~66%</a:t>
              </a:r>
              <a:endParaRPr lang="ko-KR" altLang="en-US" sz="1292" dirty="0"/>
            </a:p>
          </p:txBody>
        </p:sp>
        <p:sp>
          <p:nvSpPr>
            <p:cNvPr id="55" name="직사각형 54">
              <a:extLst>
                <a:ext uri="{FF2B5EF4-FFF2-40B4-BE49-F238E27FC236}">
                  <a16:creationId xmlns:a16="http://schemas.microsoft.com/office/drawing/2014/main" id="{37457D1E-CB9B-4367-A66B-3BBFF3FF54F1}"/>
                </a:ext>
              </a:extLst>
            </p:cNvPr>
            <p:cNvSpPr/>
            <p:nvPr/>
          </p:nvSpPr>
          <p:spPr>
            <a:xfrm>
              <a:off x="10133682" y="4928829"/>
              <a:ext cx="1010029" cy="366777"/>
            </a:xfrm>
            <a:prstGeom prst="rect">
              <a:avLst/>
            </a:prstGeom>
          </p:spPr>
          <p:txBody>
            <a:bodyPr wrap="none">
              <a:spAutoFit/>
            </a:bodyPr>
            <a:lstStyle/>
            <a:p>
              <a:pPr algn="ctr"/>
              <a:r>
                <a:rPr lang="en-US" altLang="ko-KR" sz="1292" dirty="0"/>
                <a:t>67~100%</a:t>
              </a:r>
              <a:endParaRPr lang="ko-KR" altLang="en-US" sz="1292" dirty="0"/>
            </a:p>
          </p:txBody>
        </p:sp>
        <p:sp>
          <p:nvSpPr>
            <p:cNvPr id="56" name="직사각형 55">
              <a:extLst>
                <a:ext uri="{FF2B5EF4-FFF2-40B4-BE49-F238E27FC236}">
                  <a16:creationId xmlns:a16="http://schemas.microsoft.com/office/drawing/2014/main" id="{465D5F15-F4B2-4476-93CA-25A7E8CF0D1C}"/>
                </a:ext>
              </a:extLst>
            </p:cNvPr>
            <p:cNvSpPr/>
            <p:nvPr/>
          </p:nvSpPr>
          <p:spPr>
            <a:xfrm>
              <a:off x="6437411" y="4879621"/>
              <a:ext cx="835486" cy="617244"/>
            </a:xfrm>
            <a:prstGeom prst="rect">
              <a:avLst/>
            </a:prstGeom>
          </p:spPr>
          <p:txBody>
            <a:bodyPr wrap="none">
              <a:spAutoFit/>
            </a:bodyPr>
            <a:lstStyle/>
            <a:p>
              <a:pPr algn="ctr"/>
              <a:r>
                <a:rPr lang="en-US" altLang="ko-KR" sz="1292" b="1" dirty="0"/>
                <a:t>Cluster</a:t>
              </a:r>
              <a:br>
                <a:rPr lang="en-US" altLang="ko-KR" sz="1292" b="1" dirty="0"/>
              </a:br>
              <a:r>
                <a:rPr lang="en-US" altLang="ko-KR" sz="1292" b="1" dirty="0"/>
                <a:t>(t)</a:t>
              </a:r>
              <a:endParaRPr lang="ko-KR" altLang="en-US" sz="1292" b="1" dirty="0"/>
            </a:p>
          </p:txBody>
        </p:sp>
        <p:pic>
          <p:nvPicPr>
            <p:cNvPr id="57" name="Picture 2" descr="자동차 아이콘 에 Car brands">
              <a:extLst>
                <a:ext uri="{FF2B5EF4-FFF2-40B4-BE49-F238E27FC236}">
                  <a16:creationId xmlns:a16="http://schemas.microsoft.com/office/drawing/2014/main" id="{4B5E59AC-554A-4F70-A6D6-BBF0EEDEB3D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84988" y="5370391"/>
              <a:ext cx="445761" cy="445761"/>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자동차 아이콘 에 Car brands">
              <a:extLst>
                <a:ext uri="{FF2B5EF4-FFF2-40B4-BE49-F238E27FC236}">
                  <a16:creationId xmlns:a16="http://schemas.microsoft.com/office/drawing/2014/main" id="{476276F4-4060-4DAD-A3E0-848BB94324B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29400" y="5359812"/>
              <a:ext cx="445761" cy="445761"/>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자동차 아이콘 에 Car brands">
              <a:extLst>
                <a:ext uri="{FF2B5EF4-FFF2-40B4-BE49-F238E27FC236}">
                  <a16:creationId xmlns:a16="http://schemas.microsoft.com/office/drawing/2014/main" id="{EEFF3E18-CAA9-4F16-B024-C7F76283EDF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54035" y="5359812"/>
              <a:ext cx="445761" cy="445761"/>
            </a:xfrm>
            <a:prstGeom prst="rect">
              <a:avLst/>
            </a:prstGeom>
            <a:noFill/>
            <a:extLst>
              <a:ext uri="{909E8E84-426E-40DD-AFC4-6F175D3DCCD1}">
                <a14:hiddenFill xmlns:a14="http://schemas.microsoft.com/office/drawing/2010/main">
                  <a:solidFill>
                    <a:srgbClr val="FFFFFF"/>
                  </a:solidFill>
                </a14:hiddenFill>
              </a:ext>
            </a:extLst>
          </p:spPr>
        </p:pic>
        <p:sp>
          <p:nvSpPr>
            <p:cNvPr id="60" name="화살표: 오른쪽 59">
              <a:extLst>
                <a:ext uri="{FF2B5EF4-FFF2-40B4-BE49-F238E27FC236}">
                  <a16:creationId xmlns:a16="http://schemas.microsoft.com/office/drawing/2014/main" id="{76D0CAAE-1BED-4B27-9C11-3593CC718DFB}"/>
                </a:ext>
              </a:extLst>
            </p:cNvPr>
            <p:cNvSpPr/>
            <p:nvPr/>
          </p:nvSpPr>
          <p:spPr>
            <a:xfrm rot="5400000">
              <a:off x="9132433" y="4372015"/>
              <a:ext cx="489965" cy="476455"/>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sz="1292"/>
            </a:p>
          </p:txBody>
        </p:sp>
        <p:cxnSp>
          <p:nvCxnSpPr>
            <p:cNvPr id="61" name="직선 화살표 연결선 60">
              <a:extLst>
                <a:ext uri="{FF2B5EF4-FFF2-40B4-BE49-F238E27FC236}">
                  <a16:creationId xmlns:a16="http://schemas.microsoft.com/office/drawing/2014/main" id="{57B88D4B-47EE-47F6-8D58-095D017D2CB4}"/>
                </a:ext>
              </a:extLst>
            </p:cNvPr>
            <p:cNvCxnSpPr>
              <a:cxnSpLocks/>
            </p:cNvCxnSpPr>
            <p:nvPr/>
          </p:nvCxnSpPr>
          <p:spPr>
            <a:xfrm flipH="1">
              <a:off x="8378698" y="4004632"/>
              <a:ext cx="1056205" cy="1449774"/>
            </a:xfrm>
            <a:prstGeom prst="straightConnector1">
              <a:avLst/>
            </a:prstGeom>
            <a:ln w="12700">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62" name="직선 화살표 연결선 61">
              <a:extLst>
                <a:ext uri="{FF2B5EF4-FFF2-40B4-BE49-F238E27FC236}">
                  <a16:creationId xmlns:a16="http://schemas.microsoft.com/office/drawing/2014/main" id="{6DC3DB7B-4125-413E-A5BA-170BF8BED6A9}"/>
                </a:ext>
              </a:extLst>
            </p:cNvPr>
            <p:cNvCxnSpPr>
              <a:cxnSpLocks/>
            </p:cNvCxnSpPr>
            <p:nvPr/>
          </p:nvCxnSpPr>
          <p:spPr>
            <a:xfrm flipH="1">
              <a:off x="9537054" y="3994394"/>
              <a:ext cx="1212831" cy="1460012"/>
            </a:xfrm>
            <a:prstGeom prst="straightConnector1">
              <a:avLst/>
            </a:prstGeom>
            <a:ln w="12700">
              <a:prstDash val="sysDash"/>
              <a:tailEnd type="triangle"/>
            </a:ln>
          </p:spPr>
          <p:style>
            <a:lnRef idx="1">
              <a:schemeClr val="accent5"/>
            </a:lnRef>
            <a:fillRef idx="0">
              <a:schemeClr val="accent5"/>
            </a:fillRef>
            <a:effectRef idx="0">
              <a:schemeClr val="accent5"/>
            </a:effectRef>
            <a:fontRef idx="minor">
              <a:schemeClr val="tx1"/>
            </a:fontRef>
          </p:style>
        </p:cxnSp>
        <p:sp>
          <p:nvSpPr>
            <p:cNvPr id="63" name="직사각형 62">
              <a:extLst>
                <a:ext uri="{FF2B5EF4-FFF2-40B4-BE49-F238E27FC236}">
                  <a16:creationId xmlns:a16="http://schemas.microsoft.com/office/drawing/2014/main" id="{1CD00552-FD75-4842-A13D-FAF083CDE04F}"/>
                </a:ext>
              </a:extLst>
            </p:cNvPr>
            <p:cNvSpPr/>
            <p:nvPr/>
          </p:nvSpPr>
          <p:spPr>
            <a:xfrm>
              <a:off x="41265" y="4388166"/>
              <a:ext cx="1301769" cy="366777"/>
            </a:xfrm>
            <a:prstGeom prst="rect">
              <a:avLst/>
            </a:prstGeom>
          </p:spPr>
          <p:txBody>
            <a:bodyPr wrap="none">
              <a:spAutoFit/>
            </a:bodyPr>
            <a:lstStyle/>
            <a:p>
              <a:r>
                <a:rPr lang="en-US" altLang="ko-KR" sz="1292" b="1">
                  <a:solidFill>
                    <a:srgbClr val="FF0000"/>
                  </a:solidFill>
                </a:rPr>
                <a:t>Not Feasible</a:t>
              </a:r>
              <a:endParaRPr lang="ko-KR" altLang="en-US" sz="1292" b="1" dirty="0">
                <a:solidFill>
                  <a:srgbClr val="FF0000"/>
                </a:solidFill>
              </a:endParaRPr>
            </a:p>
          </p:txBody>
        </p:sp>
        <p:sp>
          <p:nvSpPr>
            <p:cNvPr id="64" name="직사각형 63">
              <a:extLst>
                <a:ext uri="{FF2B5EF4-FFF2-40B4-BE49-F238E27FC236}">
                  <a16:creationId xmlns:a16="http://schemas.microsoft.com/office/drawing/2014/main" id="{2B21BC9D-59D9-41F4-9E1C-0DCF4234BEF9}"/>
                </a:ext>
              </a:extLst>
            </p:cNvPr>
            <p:cNvSpPr/>
            <p:nvPr/>
          </p:nvSpPr>
          <p:spPr>
            <a:xfrm>
              <a:off x="7352942" y="6007606"/>
              <a:ext cx="932246" cy="366777"/>
            </a:xfrm>
            <a:prstGeom prst="rect">
              <a:avLst/>
            </a:prstGeom>
          </p:spPr>
          <p:txBody>
            <a:bodyPr wrap="none">
              <a:spAutoFit/>
            </a:bodyPr>
            <a:lstStyle/>
            <a:p>
              <a:r>
                <a:rPr lang="en-US" altLang="ko-KR" sz="1292" b="1" dirty="0">
                  <a:solidFill>
                    <a:srgbClr val="FF0000"/>
                  </a:solidFill>
                </a:rPr>
                <a:t>Feasible</a:t>
              </a:r>
              <a:endParaRPr lang="ko-KR" altLang="en-US" sz="1292" b="1" dirty="0">
                <a:solidFill>
                  <a:srgbClr val="FF0000"/>
                </a:solidFill>
              </a:endParaRPr>
            </a:p>
          </p:txBody>
        </p:sp>
      </p:grpSp>
      <p:sp>
        <p:nvSpPr>
          <p:cNvPr id="66" name="사각형: 둥근 모서리 65">
            <a:extLst>
              <a:ext uri="{FF2B5EF4-FFF2-40B4-BE49-F238E27FC236}">
                <a16:creationId xmlns:a16="http://schemas.microsoft.com/office/drawing/2014/main" id="{5FFDF265-3C91-4446-9F21-F5668C6ED8FB}"/>
              </a:ext>
            </a:extLst>
          </p:cNvPr>
          <p:cNvSpPr/>
          <p:nvPr/>
        </p:nvSpPr>
        <p:spPr>
          <a:xfrm>
            <a:off x="2859514" y="5852971"/>
            <a:ext cx="3424972" cy="52558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ko-KR" altLang="en-US" sz="1662" dirty="0"/>
              <a:t>추후 구현 및 성능평가 예정</a:t>
            </a:r>
          </a:p>
        </p:txBody>
      </p:sp>
      <p:sp>
        <p:nvSpPr>
          <p:cNvPr id="67" name="제목 2">
            <a:extLst>
              <a:ext uri="{FF2B5EF4-FFF2-40B4-BE49-F238E27FC236}">
                <a16:creationId xmlns:a16="http://schemas.microsoft.com/office/drawing/2014/main" id="{98024796-9207-429C-B9FA-B6E8B54D3D7F}"/>
              </a:ext>
            </a:extLst>
          </p:cNvPr>
          <p:cNvSpPr txBox="1">
            <a:spLocks/>
          </p:cNvSpPr>
          <p:nvPr/>
        </p:nvSpPr>
        <p:spPr>
          <a:xfrm>
            <a:off x="300325" y="274180"/>
            <a:ext cx="8915400" cy="454025"/>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215" b="1" kern="1200">
                <a:solidFill>
                  <a:schemeClr val="tx1"/>
                </a:solidFill>
                <a:latin typeface="+mj-lt"/>
                <a:ea typeface="+mj-ea"/>
                <a:cs typeface="+mj-cs"/>
              </a:defRPr>
            </a:lvl1pPr>
          </a:lstStyle>
          <a:p>
            <a:pPr marL="514350" indent="-514350">
              <a:buFont typeface="+mj-lt"/>
              <a:buAutoNum type="romanUcPeriod" startAt="2"/>
              <a:defRPr/>
            </a:pPr>
            <a:r>
              <a:rPr lang="ko-KR" altLang="en-US" sz="2000" kern="0" dirty="0">
                <a:latin typeface="맑은 고딕" pitchFamily="50" charset="-127"/>
              </a:rPr>
              <a:t>금년 연구 진행 계획</a:t>
            </a:r>
          </a:p>
        </p:txBody>
      </p:sp>
    </p:spTree>
    <p:extLst>
      <p:ext uri="{BB962C8B-B14F-4D97-AF65-F5344CB8AC3E}">
        <p14:creationId xmlns:p14="http://schemas.microsoft.com/office/powerpoint/2010/main" val="1969423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76">
            <a:extLst>
              <a:ext uri="{FF2B5EF4-FFF2-40B4-BE49-F238E27FC236}">
                <a16:creationId xmlns:a16="http://schemas.microsoft.com/office/drawing/2014/main" id="{7C0D227F-97B0-BD0E-3E6B-469722F22C4F}"/>
              </a:ext>
            </a:extLst>
          </p:cNvPr>
          <p:cNvSpPr>
            <a:spLocks noChangeArrowheads="1"/>
          </p:cNvSpPr>
          <p:nvPr/>
        </p:nvSpPr>
        <p:spPr bwMode="auto">
          <a:xfrm>
            <a:off x="380479" y="745527"/>
            <a:ext cx="8405382" cy="33201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8371" tIns="44188" rIns="88371" bIns="44188"/>
          <a:lstStyle/>
          <a:p>
            <a:pPr defTabSz="883649" latinLnBrk="1">
              <a:spcBef>
                <a:spcPts val="554"/>
              </a:spcBef>
              <a:buSzPct val="100000"/>
            </a:pPr>
            <a:r>
              <a:rPr lang="ko-KR" altLang="en-US" sz="1292" b="1">
                <a:latin typeface="맑은 고딕" pitchFamily="50" charset="-127"/>
                <a:ea typeface="맑은 고딕" pitchFamily="50" charset="-127"/>
              </a:rPr>
              <a:t>불확실성 관련 논문 조사</a:t>
            </a:r>
            <a:endParaRPr lang="en-US" altLang="ko-KR" sz="1200" b="1" i="0" u="none" strike="noStrike" dirty="0">
              <a:solidFill>
                <a:srgbClr val="000000"/>
              </a:solidFill>
              <a:effectLst/>
              <a:latin typeface="맑은 고딕" panose="020B0503020000020004" pitchFamily="50" charset="-127"/>
              <a:ea typeface="+mn-ea"/>
            </a:endParaRPr>
          </a:p>
        </p:txBody>
      </p:sp>
      <p:sp>
        <p:nvSpPr>
          <p:cNvPr id="8" name="제목 2">
            <a:extLst>
              <a:ext uri="{FF2B5EF4-FFF2-40B4-BE49-F238E27FC236}">
                <a16:creationId xmlns:a16="http://schemas.microsoft.com/office/drawing/2014/main" id="{52038C79-E098-89F5-E461-E738D38EF344}"/>
              </a:ext>
            </a:extLst>
          </p:cNvPr>
          <p:cNvSpPr txBox="1">
            <a:spLocks/>
          </p:cNvSpPr>
          <p:nvPr/>
        </p:nvSpPr>
        <p:spPr>
          <a:xfrm>
            <a:off x="300325" y="274180"/>
            <a:ext cx="8915400" cy="454025"/>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215" b="1" kern="1200">
                <a:solidFill>
                  <a:schemeClr val="tx1"/>
                </a:solidFill>
                <a:latin typeface="+mj-lt"/>
                <a:ea typeface="+mj-ea"/>
                <a:cs typeface="+mj-cs"/>
              </a:defRPr>
            </a:lvl1pPr>
          </a:lstStyle>
          <a:p>
            <a:pPr marL="514350" indent="-514350">
              <a:buFont typeface="+mj-lt"/>
              <a:buAutoNum type="romanUcPeriod" startAt="3"/>
              <a:defRPr/>
            </a:pPr>
            <a:r>
              <a:rPr lang="ko-KR" altLang="en-US" sz="2000" kern="0" dirty="0">
                <a:latin typeface="맑은 고딕" pitchFamily="50" charset="-127"/>
              </a:rPr>
              <a:t>연구 진행 상황</a:t>
            </a:r>
            <a:endParaRPr lang="ko-KR" altLang="en-US" kern="0" dirty="0">
              <a:latin typeface="맑은 고딕" pitchFamily="50" charset="-127"/>
            </a:endParaRPr>
          </a:p>
        </p:txBody>
      </p:sp>
      <p:graphicFrame>
        <p:nvGraphicFramePr>
          <p:cNvPr id="13" name="표 13">
            <a:extLst>
              <a:ext uri="{FF2B5EF4-FFF2-40B4-BE49-F238E27FC236}">
                <a16:creationId xmlns:a16="http://schemas.microsoft.com/office/drawing/2014/main" id="{86AB788B-909A-6816-FC8F-2DE1B022AF07}"/>
              </a:ext>
            </a:extLst>
          </p:cNvPr>
          <p:cNvGraphicFramePr>
            <a:graphicFrameLocks noGrp="1"/>
          </p:cNvGraphicFramePr>
          <p:nvPr/>
        </p:nvGraphicFramePr>
        <p:xfrm>
          <a:off x="300325" y="1420174"/>
          <a:ext cx="8485536" cy="1709302"/>
        </p:xfrm>
        <a:graphic>
          <a:graphicData uri="http://schemas.openxmlformats.org/drawingml/2006/table">
            <a:tbl>
              <a:tblPr firstRow="1" bandRow="1">
                <a:tableStyleId>{5C22544A-7EE6-4342-B048-85BDC9FD1C3A}</a:tableStyleId>
              </a:tblPr>
              <a:tblGrid>
                <a:gridCol w="1467515">
                  <a:extLst>
                    <a:ext uri="{9D8B030D-6E8A-4147-A177-3AD203B41FA5}">
                      <a16:colId xmlns:a16="http://schemas.microsoft.com/office/drawing/2014/main" val="2471871737"/>
                    </a:ext>
                  </a:extLst>
                </a:gridCol>
                <a:gridCol w="3457303">
                  <a:extLst>
                    <a:ext uri="{9D8B030D-6E8A-4147-A177-3AD203B41FA5}">
                      <a16:colId xmlns:a16="http://schemas.microsoft.com/office/drawing/2014/main" val="2340573569"/>
                    </a:ext>
                  </a:extLst>
                </a:gridCol>
                <a:gridCol w="3126377">
                  <a:extLst>
                    <a:ext uri="{9D8B030D-6E8A-4147-A177-3AD203B41FA5}">
                      <a16:colId xmlns:a16="http://schemas.microsoft.com/office/drawing/2014/main" val="2964003046"/>
                    </a:ext>
                  </a:extLst>
                </a:gridCol>
                <a:gridCol w="434341">
                  <a:extLst>
                    <a:ext uri="{9D8B030D-6E8A-4147-A177-3AD203B41FA5}">
                      <a16:colId xmlns:a16="http://schemas.microsoft.com/office/drawing/2014/main" val="1163483769"/>
                    </a:ext>
                  </a:extLst>
                </a:gridCol>
              </a:tblGrid>
              <a:tr h="244186">
                <a:tc>
                  <a:txBody>
                    <a:bodyPr/>
                    <a:lstStyle/>
                    <a:p>
                      <a:pPr algn="ctr" fontAlgn="ctr"/>
                      <a:r>
                        <a:rPr lang="en-US" sz="1000" u="none" strike="noStrike" dirty="0">
                          <a:effectLst/>
                        </a:rPr>
                        <a:t>Title</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2245" marR="2245" marT="2245" marB="0" anchor="ctr"/>
                </a:tc>
                <a:tc>
                  <a:txBody>
                    <a:bodyPr/>
                    <a:lstStyle/>
                    <a:p>
                      <a:pPr algn="ctr" fontAlgn="ctr"/>
                      <a:r>
                        <a:rPr lang="en-US" sz="1000" u="none" strike="noStrike" dirty="0">
                          <a:effectLst/>
                        </a:rPr>
                        <a:t>Method</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2245" marR="2245" marT="2245" marB="0" anchor="ctr"/>
                </a:tc>
                <a:tc>
                  <a:txBody>
                    <a:bodyPr/>
                    <a:lstStyle/>
                    <a:p>
                      <a:pPr algn="ctr" fontAlgn="ctr"/>
                      <a:r>
                        <a:rPr lang="en-US" sz="1000" u="none" strike="noStrike" dirty="0">
                          <a:effectLst/>
                        </a:rPr>
                        <a:t>Uncertainty</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2245" marR="2245" marT="2245" marB="0" anchor="ctr"/>
                </a:tc>
                <a:tc>
                  <a:txBody>
                    <a:bodyPr/>
                    <a:lstStyle/>
                    <a:p>
                      <a:pPr algn="ctr" fontAlgn="ctr"/>
                      <a:r>
                        <a:rPr lang="en-US" sz="1000" u="none" strike="noStrike" dirty="0">
                          <a:effectLst/>
                        </a:rPr>
                        <a:t>year</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2245" marR="2245" marT="2245" marB="0" anchor="ctr"/>
                </a:tc>
                <a:extLst>
                  <a:ext uri="{0D108BD9-81ED-4DB2-BD59-A6C34878D82A}">
                    <a16:rowId xmlns:a16="http://schemas.microsoft.com/office/drawing/2014/main" val="106761310"/>
                  </a:ext>
                </a:extLst>
              </a:tr>
              <a:tr h="244186">
                <a:tc>
                  <a:txBody>
                    <a:bodyPr/>
                    <a:lstStyle/>
                    <a:p>
                      <a:pPr algn="ctr" fontAlgn="ct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논문 </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No</a:t>
                      </a: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 [1]</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2245" marR="2245" marT="2245" marB="0" anchor="ctr"/>
                </a:tc>
                <a:tc>
                  <a:txBody>
                    <a:bodyPr/>
                    <a:lstStyle/>
                    <a:p>
                      <a:pPr algn="ctr" fontAlgn="ctr"/>
                      <a:r>
                        <a:rPr lang="en-US" sz="1000" u="none" strike="noStrike" dirty="0" err="1">
                          <a:effectLst/>
                        </a:rPr>
                        <a:t>Marcov</a:t>
                      </a:r>
                      <a:r>
                        <a:rPr lang="en-US" sz="1000" u="none" strike="noStrike" dirty="0">
                          <a:effectLst/>
                        </a:rPr>
                        <a:t> Chain + </a:t>
                      </a:r>
                      <a:r>
                        <a:rPr lang="en-US" sz="1000" b="0" u="none" strike="noStrike" dirty="0">
                          <a:effectLst/>
                        </a:rPr>
                        <a:t>Monte Carlo </a:t>
                      </a:r>
                      <a:r>
                        <a:rPr lang="en-US" sz="1000" b="0" u="none" strike="noStrike" dirty="0" err="1">
                          <a:effectLst/>
                        </a:rPr>
                        <a:t>simultaion</a:t>
                      </a:r>
                      <a:r>
                        <a:rPr lang="en-US" sz="1000" b="0" u="none" strike="noStrike" dirty="0">
                          <a:effectLst/>
                        </a:rPr>
                        <a:t> </a:t>
                      </a:r>
                      <a:r>
                        <a:rPr lang="en-US" sz="1000" u="none" strike="noStrike" dirty="0">
                          <a:effectLst/>
                        </a:rPr>
                        <a:t>&amp; uniform Distribution</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2245" marR="2245" marT="2245" marB="0" anchor="ctr"/>
                </a:tc>
                <a:tc>
                  <a:txBody>
                    <a:bodyPr/>
                    <a:lstStyle/>
                    <a:p>
                      <a:pPr algn="ctr" fontAlgn="ctr"/>
                      <a:r>
                        <a:rPr lang="en-US" sz="1000" b="1" u="none" strike="noStrike" dirty="0">
                          <a:effectLst/>
                        </a:rPr>
                        <a:t>EV</a:t>
                      </a:r>
                      <a:r>
                        <a:rPr lang="ko-KR" altLang="en-US" sz="1000" b="1" u="none" strike="noStrike" dirty="0">
                          <a:effectLst/>
                        </a:rPr>
                        <a:t>의 출발</a:t>
                      </a:r>
                      <a:r>
                        <a:rPr lang="en-US" altLang="ko-KR" sz="1000" b="1" u="none" strike="noStrike" dirty="0">
                          <a:effectLst/>
                        </a:rPr>
                        <a:t>&amp;</a:t>
                      </a:r>
                      <a:r>
                        <a:rPr lang="ko-KR" altLang="en-US" sz="1000" b="1" u="none" strike="noStrike" dirty="0">
                          <a:effectLst/>
                        </a:rPr>
                        <a:t>도착시간</a:t>
                      </a:r>
                      <a:r>
                        <a:rPr lang="en-US" altLang="ko-KR" sz="1000" b="1" u="none" strike="noStrike" dirty="0">
                          <a:effectLst/>
                        </a:rPr>
                        <a:t>, </a:t>
                      </a:r>
                      <a:r>
                        <a:rPr lang="en-US" sz="1000" b="1" u="none" strike="noStrike" dirty="0" err="1">
                          <a:effectLst/>
                        </a:rPr>
                        <a:t>init</a:t>
                      </a:r>
                      <a:r>
                        <a:rPr lang="en-US" sz="1000" b="1" u="none" strike="noStrike" dirty="0">
                          <a:effectLst/>
                        </a:rPr>
                        <a:t>/target SoC</a:t>
                      </a:r>
                      <a:endParaRPr lang="en-US" sz="1000" b="1" i="0" u="none" strike="noStrike" dirty="0">
                        <a:solidFill>
                          <a:srgbClr val="2E2E2E"/>
                        </a:solidFill>
                        <a:effectLst/>
                        <a:latin typeface="맑은 고딕" panose="020B0503020000020004" pitchFamily="50" charset="-127"/>
                        <a:ea typeface="맑은 고딕" panose="020B0503020000020004" pitchFamily="50" charset="-127"/>
                      </a:endParaRPr>
                    </a:p>
                  </a:txBody>
                  <a:tcPr marL="2245" marR="2245" marT="2245" marB="0" anchor="ctr"/>
                </a:tc>
                <a:tc>
                  <a:txBody>
                    <a:bodyPr/>
                    <a:lstStyle/>
                    <a:p>
                      <a:pPr algn="ctr" fontAlgn="ctr"/>
                      <a:r>
                        <a:rPr lang="en-US" altLang="ko-KR" sz="1000" u="none" strike="noStrike" dirty="0">
                          <a:effectLst/>
                        </a:rPr>
                        <a:t>2020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2245" marR="2245" marT="2245" marB="0" anchor="ctr"/>
                </a:tc>
                <a:extLst>
                  <a:ext uri="{0D108BD9-81ED-4DB2-BD59-A6C34878D82A}">
                    <a16:rowId xmlns:a16="http://schemas.microsoft.com/office/drawing/2014/main" val="3790753609"/>
                  </a:ext>
                </a:extLst>
              </a:tr>
              <a:tr h="244186">
                <a:tc>
                  <a:txBody>
                    <a:bodyPr/>
                    <a:lstStyle/>
                    <a:p>
                      <a:pPr algn="ctr" fontAlgn="ctr"/>
                      <a:r>
                        <a:rPr lang="ko-KR" altLang="en-US" sz="1000" b="0" i="0" u="none" strike="noStrike" dirty="0">
                          <a:solidFill>
                            <a:srgbClr val="000000"/>
                          </a:solidFill>
                          <a:effectLst/>
                          <a:latin typeface="맑은 고딕" panose="020B0503020000020004" pitchFamily="50" charset="-127"/>
                          <a:ea typeface="+mn-ea"/>
                        </a:rPr>
                        <a:t>논문 </a:t>
                      </a:r>
                      <a:r>
                        <a:rPr lang="en-US" altLang="ko-KR" sz="1000" b="0" i="0" u="none" strike="noStrike" dirty="0">
                          <a:solidFill>
                            <a:srgbClr val="000000"/>
                          </a:solidFill>
                          <a:effectLst/>
                          <a:latin typeface="맑은 고딕" panose="020B0503020000020004" pitchFamily="50" charset="-127"/>
                          <a:ea typeface="+mn-ea"/>
                        </a:rPr>
                        <a:t>No</a:t>
                      </a:r>
                      <a:r>
                        <a:rPr lang="en-US" altLang="ko-KR" sz="1000" b="0" i="0" u="none" strike="noStrike">
                          <a:solidFill>
                            <a:srgbClr val="000000"/>
                          </a:solidFill>
                          <a:effectLst/>
                          <a:latin typeface="맑은 고딕" panose="020B0503020000020004" pitchFamily="50" charset="-127"/>
                          <a:ea typeface="+mn-ea"/>
                        </a:rPr>
                        <a:t>.2 [2]</a:t>
                      </a:r>
                      <a:endParaRPr lang="en-US" altLang="ko-KR" sz="1000" b="0" i="0" u="none" strike="noStrike" dirty="0">
                        <a:solidFill>
                          <a:srgbClr val="000000"/>
                        </a:solidFill>
                        <a:effectLst/>
                        <a:latin typeface="맑은 고딕" panose="020B0503020000020004" pitchFamily="50" charset="-127"/>
                        <a:ea typeface="+mn-ea"/>
                      </a:endParaRPr>
                    </a:p>
                  </a:txBody>
                  <a:tcPr marL="2245" marR="2245" marT="2245" marB="0" anchor="ctr"/>
                </a:tc>
                <a:tc>
                  <a:txBody>
                    <a:bodyPr/>
                    <a:lstStyle/>
                    <a:p>
                      <a:pPr algn="ctr" fontAlgn="ctr"/>
                      <a:r>
                        <a:rPr lang="en-US" sz="1000" b="1" u="none" strike="noStrike" dirty="0">
                          <a:solidFill>
                            <a:schemeClr val="accent6">
                              <a:lumMod val="75000"/>
                            </a:schemeClr>
                          </a:solidFill>
                          <a:effectLst/>
                        </a:rPr>
                        <a:t>Normal Distribution </a:t>
                      </a:r>
                      <a:r>
                        <a:rPr lang="en-US" sz="1000" u="none" strike="noStrike" dirty="0">
                          <a:effectLst/>
                        </a:rPr>
                        <a:t>+ Robust-Stochastic Approach</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2245" marR="2245" marT="2245" marB="0" anchor="ctr"/>
                </a:tc>
                <a:tc>
                  <a:txBody>
                    <a:bodyPr/>
                    <a:lstStyle/>
                    <a:p>
                      <a:pPr algn="ctr" fontAlgn="ctr"/>
                      <a:r>
                        <a:rPr lang="en-US" sz="1000" u="none" strike="noStrike" dirty="0">
                          <a:effectLst/>
                        </a:rPr>
                        <a:t>Market Price, </a:t>
                      </a:r>
                      <a:r>
                        <a:rPr lang="en-US" sz="1000" b="1" u="none" strike="noStrike" dirty="0">
                          <a:effectLst/>
                        </a:rPr>
                        <a:t>EV SoC, </a:t>
                      </a:r>
                      <a:r>
                        <a:rPr lang="ko-KR" altLang="en-US" sz="1000" b="1" u="none" strike="noStrike" dirty="0">
                          <a:effectLst/>
                        </a:rPr>
                        <a:t>출발</a:t>
                      </a:r>
                      <a:r>
                        <a:rPr lang="en-US" altLang="ko-KR" sz="1000" b="1" u="none" strike="noStrike" dirty="0">
                          <a:effectLst/>
                        </a:rPr>
                        <a:t>&amp;</a:t>
                      </a:r>
                      <a:r>
                        <a:rPr lang="ko-KR" altLang="en-US" sz="1000" b="1" u="none" strike="noStrike" dirty="0">
                          <a:effectLst/>
                        </a:rPr>
                        <a:t>도착시간</a:t>
                      </a:r>
                      <a:r>
                        <a:rPr lang="en-US" altLang="ko-KR" sz="1000" u="none" strike="noStrike" dirty="0">
                          <a:effectLst/>
                        </a:rPr>
                        <a:t>,</a:t>
                      </a:r>
                      <a:r>
                        <a:rPr lang="en-US" sz="1000" u="none" strike="noStrike" dirty="0">
                          <a:effectLst/>
                        </a:rPr>
                        <a:t>imbalance price</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2245" marR="2245" marT="2245" marB="0" anchor="ctr"/>
                </a:tc>
                <a:tc>
                  <a:txBody>
                    <a:bodyPr/>
                    <a:lstStyle/>
                    <a:p>
                      <a:pPr algn="ctr" fontAlgn="ctr"/>
                      <a:r>
                        <a:rPr lang="en-US" altLang="ko-KR" sz="1000" u="none" strike="noStrike">
                          <a:effectLst/>
                        </a:rPr>
                        <a:t>2019</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2245" marR="2245" marT="2245" marB="0" anchor="ctr"/>
                </a:tc>
                <a:extLst>
                  <a:ext uri="{0D108BD9-81ED-4DB2-BD59-A6C34878D82A}">
                    <a16:rowId xmlns:a16="http://schemas.microsoft.com/office/drawing/2014/main" val="3740751862"/>
                  </a:ext>
                </a:extLst>
              </a:tr>
              <a:tr h="244186">
                <a:tc>
                  <a:txBody>
                    <a:bodyPr/>
                    <a:lstStyle/>
                    <a:p>
                      <a:pPr algn="ctr" fontAlgn="ctr"/>
                      <a:r>
                        <a:rPr lang="ko-KR" altLang="en-US" sz="1000" b="0" i="0" u="none" strike="noStrike" dirty="0">
                          <a:solidFill>
                            <a:srgbClr val="000000"/>
                          </a:solidFill>
                          <a:effectLst/>
                          <a:latin typeface="맑은 고딕" panose="020B0503020000020004" pitchFamily="50" charset="-127"/>
                          <a:ea typeface="+mn-ea"/>
                        </a:rPr>
                        <a:t>논문 </a:t>
                      </a:r>
                      <a:r>
                        <a:rPr lang="en-US" altLang="ko-KR" sz="1000" b="0" i="0" u="none" strike="noStrike" dirty="0">
                          <a:solidFill>
                            <a:srgbClr val="000000"/>
                          </a:solidFill>
                          <a:effectLst/>
                          <a:latin typeface="맑은 고딕" panose="020B0503020000020004" pitchFamily="50" charset="-127"/>
                          <a:ea typeface="+mn-ea"/>
                        </a:rPr>
                        <a:t>No</a:t>
                      </a:r>
                      <a:r>
                        <a:rPr lang="en-US" altLang="ko-KR" sz="1000" b="0" i="0" u="none" strike="noStrike">
                          <a:solidFill>
                            <a:srgbClr val="000000"/>
                          </a:solidFill>
                          <a:effectLst/>
                          <a:latin typeface="맑은 고딕" panose="020B0503020000020004" pitchFamily="50" charset="-127"/>
                          <a:ea typeface="+mn-ea"/>
                        </a:rPr>
                        <a:t>.3 [3]</a:t>
                      </a:r>
                      <a:endParaRPr lang="en-US" altLang="ko-KR" sz="1000" b="0" i="0" u="none" strike="noStrike" dirty="0">
                        <a:solidFill>
                          <a:srgbClr val="000000"/>
                        </a:solidFill>
                        <a:effectLst/>
                        <a:latin typeface="맑은 고딕" panose="020B0503020000020004" pitchFamily="50" charset="-127"/>
                        <a:ea typeface="+mn-ea"/>
                      </a:endParaRPr>
                    </a:p>
                  </a:txBody>
                  <a:tcPr marL="2245" marR="2245" marT="2245" marB="0" anchor="ctr"/>
                </a:tc>
                <a:tc>
                  <a:txBody>
                    <a:bodyPr/>
                    <a:lstStyle/>
                    <a:p>
                      <a:pPr algn="ctr" fontAlgn="ctr"/>
                      <a:r>
                        <a:rPr lang="en-US" sz="1000" u="none" strike="noStrike" dirty="0" err="1">
                          <a:effectLst/>
                        </a:rPr>
                        <a:t>Marcov</a:t>
                      </a:r>
                      <a:r>
                        <a:rPr lang="en-US" sz="1000" u="none" strike="noStrike" dirty="0">
                          <a:effectLst/>
                        </a:rPr>
                        <a:t> Chain</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2245" marR="2245" marT="2245" marB="0" anchor="ctr"/>
                </a:tc>
                <a:tc>
                  <a:txBody>
                    <a:bodyPr/>
                    <a:lstStyle/>
                    <a:p>
                      <a:pPr algn="ctr" fontAlgn="ctr"/>
                      <a:r>
                        <a:rPr lang="en-US" altLang="ko-KR" sz="1000" b="1" u="none" strike="noStrike" dirty="0">
                          <a:effectLst/>
                        </a:rPr>
                        <a:t>EV </a:t>
                      </a:r>
                      <a:r>
                        <a:rPr lang="ko-KR" altLang="en-US" sz="1000" b="1" u="none" strike="noStrike" dirty="0">
                          <a:effectLst/>
                        </a:rPr>
                        <a:t>출발</a:t>
                      </a:r>
                      <a:r>
                        <a:rPr lang="en-US" altLang="ko-KR" sz="1000" b="1" u="none" strike="noStrike" dirty="0">
                          <a:effectLst/>
                        </a:rPr>
                        <a:t>&amp;</a:t>
                      </a:r>
                      <a:r>
                        <a:rPr lang="ko-KR" altLang="en-US" sz="1000" b="1" u="none" strike="noStrike" dirty="0">
                          <a:effectLst/>
                        </a:rPr>
                        <a:t>도착시간</a:t>
                      </a:r>
                      <a:endParaRPr lang="ko-KR" alt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2245" marR="2245" marT="2245" marB="0" anchor="ctr"/>
                </a:tc>
                <a:tc>
                  <a:txBody>
                    <a:bodyPr/>
                    <a:lstStyle/>
                    <a:p>
                      <a:pPr algn="ctr" fontAlgn="ctr"/>
                      <a:r>
                        <a:rPr lang="en-US" altLang="ko-KR" sz="1000" u="none" strike="noStrike" dirty="0">
                          <a:effectLst/>
                        </a:rPr>
                        <a:t>2022</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2245" marR="2245" marT="2245" marB="0" anchor="ctr"/>
                </a:tc>
                <a:extLst>
                  <a:ext uri="{0D108BD9-81ED-4DB2-BD59-A6C34878D82A}">
                    <a16:rowId xmlns:a16="http://schemas.microsoft.com/office/drawing/2014/main" val="1927534299"/>
                  </a:ext>
                </a:extLst>
              </a:tr>
              <a:tr h="244186">
                <a:tc>
                  <a:txBody>
                    <a:bodyPr/>
                    <a:lstStyle/>
                    <a:p>
                      <a:pPr algn="ctr" fontAlgn="ctr"/>
                      <a:r>
                        <a:rPr lang="ko-KR" altLang="en-US" sz="1000" b="0" i="0" u="none" strike="noStrike" dirty="0">
                          <a:solidFill>
                            <a:srgbClr val="000000"/>
                          </a:solidFill>
                          <a:effectLst/>
                          <a:latin typeface="맑은 고딕" panose="020B0503020000020004" pitchFamily="50" charset="-127"/>
                          <a:ea typeface="+mn-ea"/>
                        </a:rPr>
                        <a:t>논문 </a:t>
                      </a:r>
                      <a:r>
                        <a:rPr lang="en-US" altLang="ko-KR" sz="1000" b="0" i="0" u="none" strike="noStrike" dirty="0">
                          <a:solidFill>
                            <a:srgbClr val="000000"/>
                          </a:solidFill>
                          <a:effectLst/>
                          <a:latin typeface="맑은 고딕" panose="020B0503020000020004" pitchFamily="50" charset="-127"/>
                          <a:ea typeface="+mn-ea"/>
                        </a:rPr>
                        <a:t>No</a:t>
                      </a:r>
                      <a:r>
                        <a:rPr lang="en-US" altLang="ko-KR" sz="1000" b="0" i="0" u="none" strike="noStrike">
                          <a:solidFill>
                            <a:srgbClr val="000000"/>
                          </a:solidFill>
                          <a:effectLst/>
                          <a:latin typeface="맑은 고딕" panose="020B0503020000020004" pitchFamily="50" charset="-127"/>
                          <a:ea typeface="+mn-ea"/>
                        </a:rPr>
                        <a:t>.4 [4]</a:t>
                      </a:r>
                      <a:endParaRPr lang="en-US" altLang="ko-KR" sz="1000" b="0" i="0" u="none" strike="noStrike" dirty="0">
                        <a:solidFill>
                          <a:srgbClr val="000000"/>
                        </a:solidFill>
                        <a:effectLst/>
                        <a:latin typeface="맑은 고딕" panose="020B0503020000020004" pitchFamily="50" charset="-127"/>
                        <a:ea typeface="+mn-ea"/>
                      </a:endParaRPr>
                    </a:p>
                  </a:txBody>
                  <a:tcPr marL="2245" marR="2245" marT="2245" marB="0" anchor="ctr"/>
                </a:tc>
                <a:tc>
                  <a:txBody>
                    <a:bodyPr/>
                    <a:lstStyle/>
                    <a:p>
                      <a:pPr algn="ctr" fontAlgn="ctr"/>
                      <a:r>
                        <a:rPr lang="en-US" sz="1000" u="none" strike="noStrike" dirty="0">
                          <a:effectLst/>
                        </a:rPr>
                        <a:t>Robust optimization approach</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2245" marR="2245" marT="2245" marB="0" anchor="ctr"/>
                </a:tc>
                <a:tc>
                  <a:txBody>
                    <a:bodyPr/>
                    <a:lstStyle/>
                    <a:p>
                      <a:pPr algn="ctr" fontAlgn="ctr"/>
                      <a:r>
                        <a:rPr lang="en-US" sz="1000" u="none" strike="noStrike" dirty="0">
                          <a:effectLst/>
                        </a:rPr>
                        <a:t>Upstream grid price</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2245" marR="2245" marT="2245" marB="0" anchor="ctr"/>
                </a:tc>
                <a:tc>
                  <a:txBody>
                    <a:bodyPr/>
                    <a:lstStyle/>
                    <a:p>
                      <a:pPr algn="ctr" fontAlgn="ctr"/>
                      <a:r>
                        <a:rPr lang="en-US" altLang="ko-KR" sz="1000" u="none" strike="noStrike">
                          <a:effectLst/>
                        </a:rPr>
                        <a:t>2020</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2245" marR="2245" marT="2245" marB="0" anchor="ctr"/>
                </a:tc>
                <a:extLst>
                  <a:ext uri="{0D108BD9-81ED-4DB2-BD59-A6C34878D82A}">
                    <a16:rowId xmlns:a16="http://schemas.microsoft.com/office/drawing/2014/main" val="3803145773"/>
                  </a:ext>
                </a:extLst>
              </a:tr>
              <a:tr h="244186">
                <a:tc>
                  <a:txBody>
                    <a:bodyPr/>
                    <a:lstStyle/>
                    <a:p>
                      <a:pPr algn="ctr" fontAlgn="ctr"/>
                      <a:r>
                        <a:rPr lang="ko-KR" altLang="en-US" sz="1000" b="0" i="0" u="none" strike="noStrike" dirty="0">
                          <a:solidFill>
                            <a:srgbClr val="000000"/>
                          </a:solidFill>
                          <a:effectLst/>
                          <a:latin typeface="맑은 고딕" panose="020B0503020000020004" pitchFamily="50" charset="-127"/>
                          <a:ea typeface="+mn-ea"/>
                        </a:rPr>
                        <a:t>논문 </a:t>
                      </a:r>
                      <a:r>
                        <a:rPr lang="en-US" altLang="ko-KR" sz="1000" b="0" i="0" u="none" strike="noStrike" dirty="0">
                          <a:solidFill>
                            <a:srgbClr val="000000"/>
                          </a:solidFill>
                          <a:effectLst/>
                          <a:latin typeface="맑은 고딕" panose="020B0503020000020004" pitchFamily="50" charset="-127"/>
                          <a:ea typeface="+mn-ea"/>
                        </a:rPr>
                        <a:t>No</a:t>
                      </a:r>
                      <a:r>
                        <a:rPr lang="en-US" altLang="ko-KR" sz="1000" b="0" i="0" u="none" strike="noStrike">
                          <a:solidFill>
                            <a:srgbClr val="000000"/>
                          </a:solidFill>
                          <a:effectLst/>
                          <a:latin typeface="맑은 고딕" panose="020B0503020000020004" pitchFamily="50" charset="-127"/>
                          <a:ea typeface="+mn-ea"/>
                        </a:rPr>
                        <a:t>.5 [5]</a:t>
                      </a:r>
                      <a:endParaRPr lang="en-US" altLang="ko-KR" sz="1000" b="0" i="0" u="none" strike="noStrike" dirty="0">
                        <a:solidFill>
                          <a:srgbClr val="000000"/>
                        </a:solidFill>
                        <a:effectLst/>
                        <a:latin typeface="맑은 고딕" panose="020B0503020000020004" pitchFamily="50" charset="-127"/>
                        <a:ea typeface="+mn-ea"/>
                      </a:endParaRPr>
                    </a:p>
                  </a:txBody>
                  <a:tcPr marL="2245" marR="2245" marT="2245" marB="0" anchor="ctr"/>
                </a:tc>
                <a:tc>
                  <a:txBody>
                    <a:bodyPr/>
                    <a:lstStyle/>
                    <a:p>
                      <a:pPr algn="ctr" fontAlgn="ctr"/>
                      <a:r>
                        <a:rPr lang="en-US" sz="1000" b="0" u="none" strike="noStrike" dirty="0">
                          <a:effectLst/>
                        </a:rPr>
                        <a:t>Monte Carlo Approach </a:t>
                      </a:r>
                      <a:r>
                        <a:rPr lang="en-US" sz="1000" u="none" strike="noStrike" dirty="0">
                          <a:effectLst/>
                        </a:rPr>
                        <a:t>&amp; </a:t>
                      </a:r>
                      <a:r>
                        <a:rPr lang="en-US" sz="1000" b="1" u="none" strike="noStrike" dirty="0">
                          <a:solidFill>
                            <a:schemeClr val="accent6">
                              <a:lumMod val="75000"/>
                            </a:schemeClr>
                          </a:solidFill>
                          <a:effectLst/>
                        </a:rPr>
                        <a:t>Normal Distribution</a:t>
                      </a:r>
                      <a:endParaRPr lang="en-US" sz="1000" b="1" i="0" u="none" strike="noStrike" dirty="0">
                        <a:solidFill>
                          <a:schemeClr val="accent6">
                            <a:lumMod val="75000"/>
                          </a:schemeClr>
                        </a:solidFill>
                        <a:effectLst/>
                        <a:latin typeface="맑은 고딕" panose="020B0503020000020004" pitchFamily="50" charset="-127"/>
                        <a:ea typeface="맑은 고딕" panose="020B0503020000020004" pitchFamily="50" charset="-127"/>
                      </a:endParaRPr>
                    </a:p>
                  </a:txBody>
                  <a:tcPr marL="2245" marR="2245" marT="2245" marB="0" anchor="ctr"/>
                </a:tc>
                <a:tc>
                  <a:txBody>
                    <a:bodyPr/>
                    <a:lstStyle/>
                    <a:p>
                      <a:pPr algn="ctr" fontAlgn="ctr"/>
                      <a:r>
                        <a:rPr lang="en-US" altLang="ko-KR" sz="1000" u="none" strike="noStrike" dirty="0">
                          <a:effectLst/>
                        </a:rPr>
                        <a:t>PV, </a:t>
                      </a:r>
                      <a:r>
                        <a:rPr lang="en-US" altLang="ko-KR" sz="1000" b="1" u="none" strike="noStrike" dirty="0">
                          <a:effectLst/>
                        </a:rPr>
                        <a:t>SoC, </a:t>
                      </a:r>
                      <a:r>
                        <a:rPr lang="ko-KR" altLang="en-US" sz="1000" b="1" u="none" strike="noStrike" dirty="0">
                          <a:effectLst/>
                        </a:rPr>
                        <a:t>출발</a:t>
                      </a:r>
                      <a:r>
                        <a:rPr lang="en-US" altLang="ko-KR" sz="1000" b="1" u="none" strike="noStrike" dirty="0">
                          <a:effectLst/>
                        </a:rPr>
                        <a:t>&amp;</a:t>
                      </a:r>
                      <a:r>
                        <a:rPr lang="ko-KR" altLang="en-US" sz="1000" b="1" u="none" strike="noStrike" dirty="0">
                          <a:effectLst/>
                        </a:rPr>
                        <a:t>도착시간</a:t>
                      </a:r>
                      <a:endParaRPr lang="ko-KR" alt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2245" marR="2245" marT="2245" marB="0" anchor="ctr"/>
                </a:tc>
                <a:tc>
                  <a:txBody>
                    <a:bodyPr/>
                    <a:lstStyle/>
                    <a:p>
                      <a:pPr algn="ctr" fontAlgn="ctr"/>
                      <a:r>
                        <a:rPr lang="en-US" altLang="ko-KR" sz="1000" u="none" strike="noStrike">
                          <a:effectLst/>
                        </a:rPr>
                        <a:t>2020</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2245" marR="2245" marT="2245" marB="0" anchor="ctr"/>
                </a:tc>
                <a:extLst>
                  <a:ext uri="{0D108BD9-81ED-4DB2-BD59-A6C34878D82A}">
                    <a16:rowId xmlns:a16="http://schemas.microsoft.com/office/drawing/2014/main" val="1133752590"/>
                  </a:ext>
                </a:extLst>
              </a:tr>
              <a:tr h="244186">
                <a:tc>
                  <a:txBody>
                    <a:bodyPr/>
                    <a:lstStyle/>
                    <a:p>
                      <a:pPr algn="ctr" fontAlgn="ctr"/>
                      <a:r>
                        <a:rPr lang="ko-KR" altLang="en-US" sz="1000" b="0" i="0" u="none" strike="noStrike" dirty="0">
                          <a:solidFill>
                            <a:srgbClr val="000000"/>
                          </a:solidFill>
                          <a:effectLst/>
                          <a:latin typeface="맑은 고딕" panose="020B0503020000020004" pitchFamily="50" charset="-127"/>
                          <a:ea typeface="+mn-ea"/>
                        </a:rPr>
                        <a:t>논문 </a:t>
                      </a:r>
                      <a:r>
                        <a:rPr lang="en-US" altLang="ko-KR" sz="1000" b="0" i="0" u="none" strike="noStrike" dirty="0">
                          <a:solidFill>
                            <a:srgbClr val="000000"/>
                          </a:solidFill>
                          <a:effectLst/>
                          <a:latin typeface="맑은 고딕" panose="020B0503020000020004" pitchFamily="50" charset="-127"/>
                          <a:ea typeface="+mn-ea"/>
                        </a:rPr>
                        <a:t>No</a:t>
                      </a:r>
                      <a:r>
                        <a:rPr lang="en-US" altLang="ko-KR" sz="1000" b="0" i="0" u="none" strike="noStrike">
                          <a:solidFill>
                            <a:srgbClr val="000000"/>
                          </a:solidFill>
                          <a:effectLst/>
                          <a:latin typeface="맑은 고딕" panose="020B0503020000020004" pitchFamily="50" charset="-127"/>
                          <a:ea typeface="+mn-ea"/>
                        </a:rPr>
                        <a:t>.6 [6]</a:t>
                      </a:r>
                      <a:endParaRPr lang="en-US" altLang="ko-KR" sz="1000" b="0" i="0" u="none" strike="noStrike" dirty="0">
                        <a:solidFill>
                          <a:srgbClr val="000000"/>
                        </a:solidFill>
                        <a:effectLst/>
                        <a:latin typeface="맑은 고딕" panose="020B0503020000020004" pitchFamily="50" charset="-127"/>
                        <a:ea typeface="+mn-ea"/>
                      </a:endParaRPr>
                    </a:p>
                  </a:txBody>
                  <a:tcPr marL="2245" marR="2245" marT="2245" marB="0" anchor="ctr"/>
                </a:tc>
                <a:tc>
                  <a:txBody>
                    <a:bodyPr/>
                    <a:lstStyle/>
                    <a:p>
                      <a:pPr algn="ctr" fontAlgn="ctr"/>
                      <a:r>
                        <a:rPr lang="en-US" sz="1000" b="1" u="none" strike="noStrike" dirty="0">
                          <a:solidFill>
                            <a:schemeClr val="accent6">
                              <a:lumMod val="75000"/>
                            </a:schemeClr>
                          </a:solidFill>
                          <a:effectLst/>
                        </a:rPr>
                        <a:t>Normal Distribution</a:t>
                      </a:r>
                      <a:endParaRPr lang="en-US" sz="1000" b="1" i="0" u="none" strike="noStrike" dirty="0">
                        <a:solidFill>
                          <a:schemeClr val="accent6">
                            <a:lumMod val="75000"/>
                          </a:schemeClr>
                        </a:solidFill>
                        <a:effectLst/>
                        <a:latin typeface="맑은 고딕" panose="020B0503020000020004" pitchFamily="50" charset="-127"/>
                        <a:ea typeface="맑은 고딕" panose="020B0503020000020004" pitchFamily="50" charset="-127"/>
                      </a:endParaRPr>
                    </a:p>
                  </a:txBody>
                  <a:tcPr marL="2245" marR="2245" marT="2245" marB="0" anchor="ctr"/>
                </a:tc>
                <a:tc>
                  <a:txBody>
                    <a:bodyPr/>
                    <a:lstStyle/>
                    <a:p>
                      <a:pPr algn="ctr" fontAlgn="ctr"/>
                      <a:r>
                        <a:rPr lang="ko-KR" altLang="en-US" sz="1000" u="none" strike="noStrike" dirty="0">
                          <a:effectLst/>
                        </a:rPr>
                        <a:t>이동거리</a:t>
                      </a:r>
                      <a:r>
                        <a:rPr lang="en-US" altLang="ko-KR" sz="1000" u="none" strike="noStrike" dirty="0">
                          <a:effectLst/>
                        </a:rPr>
                        <a:t>, </a:t>
                      </a:r>
                      <a:r>
                        <a:rPr lang="ko-KR" altLang="en-US" sz="1000" b="1" u="none" strike="noStrike" dirty="0">
                          <a:effectLst/>
                        </a:rPr>
                        <a:t>출발 </a:t>
                      </a:r>
                      <a:r>
                        <a:rPr lang="en-US" altLang="ko-KR" sz="1000" b="1" u="none" strike="noStrike" dirty="0">
                          <a:effectLst/>
                        </a:rPr>
                        <a:t>&amp; </a:t>
                      </a:r>
                      <a:r>
                        <a:rPr lang="ko-KR" altLang="en-US" sz="1000" b="1" u="none" strike="noStrike" dirty="0">
                          <a:effectLst/>
                        </a:rPr>
                        <a:t>도착시간</a:t>
                      </a:r>
                      <a:endParaRPr lang="ko-KR" alt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2245" marR="2245" marT="2245" marB="0" anchor="ctr"/>
                </a:tc>
                <a:tc>
                  <a:txBody>
                    <a:bodyPr/>
                    <a:lstStyle/>
                    <a:p>
                      <a:pPr algn="ctr" fontAlgn="ctr"/>
                      <a:r>
                        <a:rPr lang="en-US" altLang="ko-KR" sz="1000" u="none" strike="noStrike" dirty="0">
                          <a:effectLst/>
                        </a:rPr>
                        <a:t>2020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2245" marR="2245" marT="2245" marB="0" anchor="ctr"/>
                </a:tc>
                <a:extLst>
                  <a:ext uri="{0D108BD9-81ED-4DB2-BD59-A6C34878D82A}">
                    <a16:rowId xmlns:a16="http://schemas.microsoft.com/office/drawing/2014/main" val="314120274"/>
                  </a:ext>
                </a:extLst>
              </a:tr>
            </a:tbl>
          </a:graphicData>
        </a:graphic>
      </p:graphicFrame>
      <p:sp>
        <p:nvSpPr>
          <p:cNvPr id="14" name="TextBox 13">
            <a:extLst>
              <a:ext uri="{FF2B5EF4-FFF2-40B4-BE49-F238E27FC236}">
                <a16:creationId xmlns:a16="http://schemas.microsoft.com/office/drawing/2014/main" id="{F49CEAD0-4CA2-6526-DC4D-EBD15F727579}"/>
              </a:ext>
            </a:extLst>
          </p:cNvPr>
          <p:cNvSpPr txBox="1"/>
          <p:nvPr/>
        </p:nvSpPr>
        <p:spPr>
          <a:xfrm>
            <a:off x="300325" y="3341061"/>
            <a:ext cx="7796871" cy="610616"/>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ko-KR" altLang="en-US" sz="1200">
                <a:latin typeface="맑은 고딕" pitchFamily="50" charset="-127"/>
              </a:rPr>
              <a:t>주로 </a:t>
            </a:r>
            <a:r>
              <a:rPr lang="en-US" altLang="ko-KR" sz="1200" u="sng">
                <a:latin typeface="맑은 고딕" pitchFamily="50" charset="-127"/>
              </a:rPr>
              <a:t>EV</a:t>
            </a:r>
            <a:r>
              <a:rPr lang="ko-KR" altLang="en-US" sz="1200" u="sng">
                <a:latin typeface="맑은 고딕" pitchFamily="50" charset="-127"/>
              </a:rPr>
              <a:t> </a:t>
            </a:r>
            <a:r>
              <a:rPr lang="en-US" altLang="ko-KR" sz="1200" u="sng">
                <a:latin typeface="맑은 고딕" pitchFamily="50" charset="-127"/>
              </a:rPr>
              <a:t>user</a:t>
            </a:r>
            <a:r>
              <a:rPr lang="ko-KR" altLang="en-US" sz="1200" u="sng">
                <a:latin typeface="맑은 고딕" pitchFamily="50" charset="-127"/>
              </a:rPr>
              <a:t> </a:t>
            </a:r>
            <a:r>
              <a:rPr lang="en-US" altLang="ko-KR" sz="1200" u="sng">
                <a:latin typeface="맑은 고딕" pitchFamily="50" charset="-127"/>
              </a:rPr>
              <a:t>Behavior ( </a:t>
            </a:r>
            <a:r>
              <a:rPr lang="en-US" altLang="ko-KR" sz="1200" u="sng" dirty="0">
                <a:latin typeface="맑은 고딕" pitchFamily="50" charset="-127"/>
              </a:rPr>
              <a:t>Arrival &amp; Departure time)</a:t>
            </a:r>
            <a:r>
              <a:rPr lang="ko-KR" altLang="en-US" sz="1200" u="sng">
                <a:latin typeface="맑은 고딕" pitchFamily="50" charset="-127"/>
              </a:rPr>
              <a:t>와 </a:t>
            </a:r>
            <a:r>
              <a:rPr lang="en-US" altLang="ko-KR" sz="1200" u="sng" dirty="0">
                <a:latin typeface="맑은 고딕" pitchFamily="50" charset="-127"/>
              </a:rPr>
              <a:t>EV initial SoC</a:t>
            </a:r>
            <a:r>
              <a:rPr lang="ko-KR" altLang="en-US" sz="1200" dirty="0">
                <a:latin typeface="맑은 고딕" pitchFamily="50" charset="-127"/>
              </a:rPr>
              <a:t>를 </a:t>
            </a:r>
            <a:r>
              <a:rPr lang="ko-KR" altLang="en-US" sz="1200">
                <a:latin typeface="맑은 고딕" pitchFamily="50" charset="-127"/>
              </a:rPr>
              <a:t>불확실성으로 고려함</a:t>
            </a:r>
            <a:r>
              <a:rPr lang="en-US" altLang="ko-KR" sz="1200">
                <a:latin typeface="맑은 고딕" pitchFamily="50" charset="-127"/>
              </a:rPr>
              <a:t>.</a:t>
            </a:r>
          </a:p>
          <a:p>
            <a:pPr marL="171450" indent="-171450">
              <a:lnSpc>
                <a:spcPct val="150000"/>
              </a:lnSpc>
              <a:buFont typeface="Arial" panose="020B0604020202020204" pitchFamily="34" charset="0"/>
              <a:buChar char="•"/>
            </a:pPr>
            <a:r>
              <a:rPr lang="en-US" altLang="ko-KR" sz="1200">
                <a:latin typeface="맑은 고딕" pitchFamily="50" charset="-127"/>
              </a:rPr>
              <a:t>EV </a:t>
            </a:r>
            <a:r>
              <a:rPr lang="ko-KR" altLang="en-US" sz="1200">
                <a:latin typeface="맑은 고딕" pitchFamily="50" charset="-127"/>
              </a:rPr>
              <a:t>접속에 대한 불확실성에 초점을 맞췄으며 </a:t>
            </a:r>
            <a:r>
              <a:rPr lang="ko-KR" altLang="en-US" sz="1200" u="sng">
                <a:latin typeface="맑은 고딕" pitchFamily="50" charset="-127"/>
              </a:rPr>
              <a:t>현실적인 상황</a:t>
            </a:r>
            <a:r>
              <a:rPr lang="ko-KR" altLang="en-US" sz="1200">
                <a:latin typeface="맑은 고딕" pitchFamily="50" charset="-127"/>
              </a:rPr>
              <a:t>에 대해 고려한 논문은 거의 없음</a:t>
            </a:r>
            <a:r>
              <a:rPr lang="en-US" altLang="ko-KR" sz="1200">
                <a:latin typeface="맑은 고딕" pitchFamily="50" charset="-127"/>
              </a:rPr>
              <a:t>.</a:t>
            </a:r>
          </a:p>
        </p:txBody>
      </p:sp>
      <p:sp>
        <p:nvSpPr>
          <p:cNvPr id="2" name="화살표: 오른쪽 1">
            <a:extLst>
              <a:ext uri="{FF2B5EF4-FFF2-40B4-BE49-F238E27FC236}">
                <a16:creationId xmlns:a16="http://schemas.microsoft.com/office/drawing/2014/main" id="{455A5143-21E9-4EF3-F62D-084691352254}"/>
              </a:ext>
            </a:extLst>
          </p:cNvPr>
          <p:cNvSpPr/>
          <p:nvPr/>
        </p:nvSpPr>
        <p:spPr>
          <a:xfrm>
            <a:off x="380479" y="4340871"/>
            <a:ext cx="841652" cy="573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0787C190-0796-6190-261C-F87798D5B6FF}"/>
              </a:ext>
            </a:extLst>
          </p:cNvPr>
          <p:cNvSpPr txBox="1"/>
          <p:nvPr/>
        </p:nvSpPr>
        <p:spPr>
          <a:xfrm>
            <a:off x="1347129" y="4349663"/>
            <a:ext cx="7796871" cy="610616"/>
          </a:xfrm>
          <a:prstGeom prst="rect">
            <a:avLst/>
          </a:prstGeom>
          <a:noFill/>
        </p:spPr>
        <p:txBody>
          <a:bodyPr wrap="square" rtlCol="0">
            <a:spAutoFit/>
          </a:bodyPr>
          <a:lstStyle/>
          <a:p>
            <a:pPr>
              <a:lnSpc>
                <a:spcPct val="150000"/>
              </a:lnSpc>
            </a:pPr>
            <a:r>
              <a:rPr lang="ko-KR" altLang="en-US" sz="1200" dirty="0">
                <a:latin typeface="맑은 고딕" pitchFamily="50" charset="-127"/>
              </a:rPr>
              <a:t>일반적으로 발생하는 </a:t>
            </a:r>
            <a:r>
              <a:rPr lang="ko-KR" altLang="en-US" sz="1200" b="1" dirty="0">
                <a:latin typeface="맑은 고딕" pitchFamily="50" charset="-127"/>
              </a:rPr>
              <a:t>문제 상황</a:t>
            </a:r>
            <a:r>
              <a:rPr lang="ko-KR" altLang="en-US" sz="1200" dirty="0">
                <a:latin typeface="맑은 고딕" pitchFamily="50" charset="-127"/>
              </a:rPr>
              <a:t>을 정의하고</a:t>
            </a:r>
            <a:br>
              <a:rPr lang="en-US" altLang="ko-KR" sz="1200" dirty="0">
                <a:latin typeface="맑은 고딕" pitchFamily="50" charset="-127"/>
              </a:rPr>
            </a:br>
            <a:r>
              <a:rPr lang="ko-KR" altLang="en-US" sz="1200" b="1" dirty="0">
                <a:latin typeface="맑은 고딕" pitchFamily="50" charset="-127"/>
              </a:rPr>
              <a:t>정규분포와 이항분포를 </a:t>
            </a:r>
            <a:r>
              <a:rPr lang="ko-KR" altLang="en-US" sz="1200" dirty="0">
                <a:latin typeface="맑은 고딕" pitchFamily="50" charset="-127"/>
              </a:rPr>
              <a:t>기반으로 시뮬레이터를 개발 진행중</a:t>
            </a:r>
            <a:r>
              <a:rPr lang="en-US" altLang="ko-KR" sz="1200" dirty="0">
                <a:latin typeface="맑은 고딕" pitchFamily="50" charset="-127"/>
              </a:rPr>
              <a:t>.</a:t>
            </a:r>
          </a:p>
        </p:txBody>
      </p:sp>
      <p:sp>
        <p:nvSpPr>
          <p:cNvPr id="11" name="TextBox 10">
            <a:extLst>
              <a:ext uri="{FF2B5EF4-FFF2-40B4-BE49-F238E27FC236}">
                <a16:creationId xmlns:a16="http://schemas.microsoft.com/office/drawing/2014/main" id="{B70752E5-B015-046E-2899-9BEFC3C58E3F}"/>
              </a:ext>
            </a:extLst>
          </p:cNvPr>
          <p:cNvSpPr txBox="1"/>
          <p:nvPr/>
        </p:nvSpPr>
        <p:spPr>
          <a:xfrm>
            <a:off x="300326" y="5266087"/>
            <a:ext cx="8485535" cy="1692771"/>
          </a:xfrm>
          <a:prstGeom prst="rect">
            <a:avLst/>
          </a:prstGeom>
          <a:noFill/>
        </p:spPr>
        <p:txBody>
          <a:bodyPr wrap="square">
            <a:spAutoFit/>
          </a:bodyPr>
          <a:lstStyle/>
          <a:p>
            <a:r>
              <a:rPr lang="ko-KR" altLang="en-US" sz="800"/>
              <a:t>[1]	Z. Wang, P. Jochem, and W. Fichtner, “A scenario-based stochastic optimization model for charging scheduling of electric vehicles under uncertainties of vehicle availability and charging demand,” J Clean Prod, vol. 254, May 2020, doi: 10.1016/j.jclepro.2019.119886.</a:t>
            </a:r>
          </a:p>
          <a:p>
            <a:r>
              <a:rPr lang="ko-KR" altLang="en-US" sz="800"/>
              <a:t>[2]	Y. Cao, L. Huang, Y. Li, K. Jermsittiparsert, H. Ahmadi-Nezamabad, and S. Nojavan, “Optimal scheduling of electric vehicles aggregator under market price uncertainty using robust optimization technique,” International Journal of Electrical Power and Energy Systems, vol. 117, May 2020, doi: 10.1016/j.ijepes.2019.105628.</a:t>
            </a:r>
          </a:p>
          <a:p>
            <a:r>
              <a:rPr lang="ko-KR" altLang="en-US" sz="800"/>
              <a:t>[3]	W. Sun, F. Neumann, and G. P. Harrison, “Robust Scheduling of Electric Vehicle Charging in LV Distribution Networks under Uncertainty,” IEEE Trans Ind Appl, vol. 56, no. 5, pp. 5785–5795, Sep. 2020, doi: 10.1109/TIA.2020.2983906.</a:t>
            </a:r>
          </a:p>
          <a:p>
            <a:r>
              <a:rPr lang="ko-KR" altLang="en-US" sz="800"/>
              <a:t>[4]	E. Srilakshmi and S. P. Singh, “Energy regulation of EV using MILP for optimal operation of incentive based prosumer microgrid with uncertainty modelling,” International Journal of Electrical Power and Energy Systems, vol. 134, Jan. 2022, doi: 10.1016/j.ijepes.2021.107353.</a:t>
            </a:r>
          </a:p>
          <a:p>
            <a:r>
              <a:rPr lang="ko-KR" altLang="en-US" sz="800"/>
              <a:t>[5]	R. Ghotge, Y. Snow, S. Farahani, Z. Lukszo, and A. van Wijk, “Optimized scheduling of EV charging in solar parking lots for local peak reduction under EV demand uncertainty,” Energies (Basel), vol. 13, no. 5, Mar. 2020, doi: 10.3390/en13051275.</a:t>
            </a:r>
          </a:p>
          <a:p>
            <a:r>
              <a:rPr lang="ko-KR" altLang="en-US" sz="800"/>
              <a:t>[6]	S. Minniti, A. N. M. M. Haque, N. G. Paterakis, and P. H. Nguyen, “A Hybrid Robust-Stochastic Approach for the Day-Ahead Scheduling of an EV Aggregator; A Hybrid Robust-Stochastic Approach for the Day-Ahead Scheduling of an EV Aggregator,” 2019. [Online]. Available: http://m2m-grid.eu</a:t>
            </a:r>
          </a:p>
          <a:p>
            <a:r>
              <a:rPr lang="ko-KR" altLang="en-US" sz="800"/>
              <a:t> </a:t>
            </a:r>
          </a:p>
        </p:txBody>
      </p:sp>
    </p:spTree>
    <p:extLst>
      <p:ext uri="{BB962C8B-B14F-4D97-AF65-F5344CB8AC3E}">
        <p14:creationId xmlns:p14="http://schemas.microsoft.com/office/powerpoint/2010/main" val="4267523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직사각형 60">
            <a:extLst>
              <a:ext uri="{FF2B5EF4-FFF2-40B4-BE49-F238E27FC236}">
                <a16:creationId xmlns:a16="http://schemas.microsoft.com/office/drawing/2014/main" id="{D15D4B7A-760B-4456-AC5D-A2642322E6E7}"/>
              </a:ext>
            </a:extLst>
          </p:cNvPr>
          <p:cNvSpPr/>
          <p:nvPr/>
        </p:nvSpPr>
        <p:spPr>
          <a:xfrm>
            <a:off x="624840" y="1077537"/>
            <a:ext cx="4975860" cy="1951993"/>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직사각형 61">
            <a:extLst>
              <a:ext uri="{FF2B5EF4-FFF2-40B4-BE49-F238E27FC236}">
                <a16:creationId xmlns:a16="http://schemas.microsoft.com/office/drawing/2014/main" id="{0F3314CB-788B-464C-A622-77587B05DA81}"/>
              </a:ext>
            </a:extLst>
          </p:cNvPr>
          <p:cNvSpPr/>
          <p:nvPr/>
        </p:nvSpPr>
        <p:spPr>
          <a:xfrm>
            <a:off x="624840" y="3075612"/>
            <a:ext cx="4975860" cy="3650696"/>
          </a:xfrm>
          <a:prstGeom prst="rect">
            <a:avLst/>
          </a:prstGeom>
          <a:solidFill>
            <a:schemeClr val="bg1">
              <a:lumMod val="6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7" name="그룹 16">
            <a:extLst>
              <a:ext uri="{FF2B5EF4-FFF2-40B4-BE49-F238E27FC236}">
                <a16:creationId xmlns:a16="http://schemas.microsoft.com/office/drawing/2014/main" id="{BAD05897-E63A-990A-CC30-752237C88D3B}"/>
              </a:ext>
            </a:extLst>
          </p:cNvPr>
          <p:cNvGrpSpPr/>
          <p:nvPr/>
        </p:nvGrpSpPr>
        <p:grpSpPr>
          <a:xfrm>
            <a:off x="4175555" y="1161575"/>
            <a:ext cx="1338004" cy="625936"/>
            <a:chOff x="6831488" y="790674"/>
            <a:chExt cx="1784005" cy="834581"/>
          </a:xfrm>
        </p:grpSpPr>
        <p:sp>
          <p:nvSpPr>
            <p:cNvPr id="18" name="사각형: 둥근 모서리 17">
              <a:extLst>
                <a:ext uri="{FF2B5EF4-FFF2-40B4-BE49-F238E27FC236}">
                  <a16:creationId xmlns:a16="http://schemas.microsoft.com/office/drawing/2014/main" id="{47BE71BF-CE35-4BD5-B0FB-C17A7B12A4CD}"/>
                </a:ext>
              </a:extLst>
            </p:cNvPr>
            <p:cNvSpPr/>
            <p:nvPr/>
          </p:nvSpPr>
          <p:spPr>
            <a:xfrm flipH="1">
              <a:off x="7540366" y="918460"/>
              <a:ext cx="922524" cy="25160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Input</a:t>
              </a:r>
            </a:p>
          </p:txBody>
        </p:sp>
        <p:cxnSp>
          <p:nvCxnSpPr>
            <p:cNvPr id="19" name="직선 화살표 연결선 18">
              <a:extLst>
                <a:ext uri="{FF2B5EF4-FFF2-40B4-BE49-F238E27FC236}">
                  <a16:creationId xmlns:a16="http://schemas.microsoft.com/office/drawing/2014/main" id="{75476649-56C0-8549-27E0-28ED0EC2FCEB}"/>
                </a:ext>
              </a:extLst>
            </p:cNvPr>
            <p:cNvCxnSpPr>
              <a:cxnSpLocks/>
            </p:cNvCxnSpPr>
            <p:nvPr/>
          </p:nvCxnSpPr>
          <p:spPr>
            <a:xfrm>
              <a:off x="6945403" y="1044260"/>
              <a:ext cx="452817"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E15D3F7D-8399-DB39-59C9-E9F06AB865C5}"/>
                </a:ext>
              </a:extLst>
            </p:cNvPr>
            <p:cNvCxnSpPr>
              <a:cxnSpLocks/>
            </p:cNvCxnSpPr>
            <p:nvPr/>
          </p:nvCxnSpPr>
          <p:spPr>
            <a:xfrm>
              <a:off x="6945403" y="1378985"/>
              <a:ext cx="452817"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사각형: 둥근 모서리 20">
              <a:extLst>
                <a:ext uri="{FF2B5EF4-FFF2-40B4-BE49-F238E27FC236}">
                  <a16:creationId xmlns:a16="http://schemas.microsoft.com/office/drawing/2014/main" id="{7EBBC0DD-6B55-D614-92CC-743D69E6B59C}"/>
                </a:ext>
              </a:extLst>
            </p:cNvPr>
            <p:cNvSpPr/>
            <p:nvPr/>
          </p:nvSpPr>
          <p:spPr>
            <a:xfrm flipH="1">
              <a:off x="7540366" y="1253185"/>
              <a:ext cx="922524" cy="2516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Output</a:t>
              </a:r>
            </a:p>
          </p:txBody>
        </p:sp>
        <p:sp>
          <p:nvSpPr>
            <p:cNvPr id="22" name="사각형: 둥근 모서리 21">
              <a:extLst>
                <a:ext uri="{FF2B5EF4-FFF2-40B4-BE49-F238E27FC236}">
                  <a16:creationId xmlns:a16="http://schemas.microsoft.com/office/drawing/2014/main" id="{21CD2281-C33B-1704-E8B5-1FA0E3230466}"/>
                </a:ext>
              </a:extLst>
            </p:cNvPr>
            <p:cNvSpPr/>
            <p:nvPr/>
          </p:nvSpPr>
          <p:spPr>
            <a:xfrm>
              <a:off x="6831488" y="790674"/>
              <a:ext cx="1784005" cy="834581"/>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endParaRPr>
            </a:p>
          </p:txBody>
        </p:sp>
      </p:grpSp>
      <p:sp>
        <p:nvSpPr>
          <p:cNvPr id="2" name="AutoShape 176">
            <a:extLst>
              <a:ext uri="{FF2B5EF4-FFF2-40B4-BE49-F238E27FC236}">
                <a16:creationId xmlns:a16="http://schemas.microsoft.com/office/drawing/2014/main" id="{2EFC503C-CD8B-61B0-C327-01BF03AA8371}"/>
              </a:ext>
            </a:extLst>
          </p:cNvPr>
          <p:cNvSpPr>
            <a:spLocks noChangeArrowheads="1"/>
          </p:cNvSpPr>
          <p:nvPr/>
        </p:nvSpPr>
        <p:spPr bwMode="auto">
          <a:xfrm>
            <a:off x="380479" y="745527"/>
            <a:ext cx="8405382" cy="33201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8371" tIns="44188" rIns="88371" bIns="44188"/>
          <a:lstStyle/>
          <a:p>
            <a:pPr defTabSz="883649" latinLnBrk="1">
              <a:spcBef>
                <a:spcPts val="554"/>
              </a:spcBef>
              <a:buSzPct val="100000"/>
            </a:pPr>
            <a:r>
              <a:rPr lang="en-US" altLang="ko-KR" sz="1200" b="1" i="0" u="none" strike="noStrike">
                <a:solidFill>
                  <a:srgbClr val="000000"/>
                </a:solidFill>
                <a:effectLst/>
                <a:latin typeface="맑은 고딕" panose="020B0503020000020004" pitchFamily="50" charset="-127"/>
                <a:ea typeface="+mn-ea"/>
              </a:rPr>
              <a:t>Model Framework</a:t>
            </a:r>
            <a:endParaRPr lang="en-US" altLang="ko-KR" sz="1200" b="1" i="0" u="none" strike="noStrike" dirty="0">
              <a:solidFill>
                <a:srgbClr val="000000"/>
              </a:solidFill>
              <a:effectLst/>
              <a:latin typeface="맑은 고딕" panose="020B0503020000020004" pitchFamily="50" charset="-127"/>
              <a:ea typeface="+mn-ea"/>
            </a:endParaRPr>
          </a:p>
        </p:txBody>
      </p:sp>
      <p:sp>
        <p:nvSpPr>
          <p:cNvPr id="4" name="TextBox 3">
            <a:extLst>
              <a:ext uri="{FF2B5EF4-FFF2-40B4-BE49-F238E27FC236}">
                <a16:creationId xmlns:a16="http://schemas.microsoft.com/office/drawing/2014/main" id="{FBE38E25-F20F-12A0-11A2-45C77FCFE73A}"/>
              </a:ext>
            </a:extLst>
          </p:cNvPr>
          <p:cNvSpPr txBox="1"/>
          <p:nvPr/>
        </p:nvSpPr>
        <p:spPr>
          <a:xfrm>
            <a:off x="1832525" y="4467689"/>
            <a:ext cx="1101933" cy="1036759"/>
          </a:xfrm>
          <a:prstGeom prst="rect">
            <a:avLst/>
          </a:prstGeom>
          <a:noFill/>
          <a:ln w="12700">
            <a:noFill/>
          </a:ln>
        </p:spPr>
        <p:txBody>
          <a:bodyPr wrap="square" rtlCol="0">
            <a:spAutoFit/>
          </a:bodyPr>
          <a:lstStyle/>
          <a:p>
            <a:pPr algn="ctr">
              <a:lnSpc>
                <a:spcPct val="150000"/>
              </a:lnSpc>
            </a:pPr>
            <a:r>
              <a:rPr lang="en-US" altLang="ko-KR" sz="1050" b="1" dirty="0"/>
              <a:t>Event </a:t>
            </a:r>
            <a:r>
              <a:rPr lang="ko-KR" altLang="en-US" sz="1050" b="1" dirty="0"/>
              <a:t>데이터</a:t>
            </a:r>
            <a:endParaRPr lang="en-US" altLang="ko-KR" sz="1050" b="1" dirty="0"/>
          </a:p>
          <a:p>
            <a:pPr algn="ctr">
              <a:lnSpc>
                <a:spcPct val="150000"/>
              </a:lnSpc>
            </a:pPr>
            <a:r>
              <a:rPr lang="en-US" altLang="ko-KR" sz="1050" dirty="0"/>
              <a:t>EV Configuration</a:t>
            </a:r>
          </a:p>
          <a:p>
            <a:pPr algn="ctr">
              <a:lnSpc>
                <a:spcPct val="150000"/>
              </a:lnSpc>
            </a:pPr>
            <a:r>
              <a:rPr lang="en-US" altLang="ko-KR" sz="1050" dirty="0"/>
              <a:t>Plug-SoC</a:t>
            </a:r>
            <a:endParaRPr lang="ko-KR" altLang="en-US" sz="1050" dirty="0"/>
          </a:p>
          <a:p>
            <a:pPr algn="ctr">
              <a:lnSpc>
                <a:spcPct val="150000"/>
              </a:lnSpc>
            </a:pPr>
            <a:r>
              <a:rPr lang="en-US" altLang="ko-KR" sz="1050" dirty="0"/>
              <a:t>Plug trigger</a:t>
            </a:r>
            <a:endParaRPr lang="ko-KR" altLang="en-US" sz="1050" dirty="0"/>
          </a:p>
        </p:txBody>
      </p:sp>
      <p:sp>
        <p:nvSpPr>
          <p:cNvPr id="8" name="사각형: 둥근 모서리 7">
            <a:extLst>
              <a:ext uri="{FF2B5EF4-FFF2-40B4-BE49-F238E27FC236}">
                <a16:creationId xmlns:a16="http://schemas.microsoft.com/office/drawing/2014/main" id="{E2967374-E7A3-979F-71F8-6A4A015304EB}"/>
              </a:ext>
            </a:extLst>
          </p:cNvPr>
          <p:cNvSpPr/>
          <p:nvPr/>
        </p:nvSpPr>
        <p:spPr>
          <a:xfrm>
            <a:off x="7269727" y="3598810"/>
            <a:ext cx="1208377" cy="5024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rPr>
              <a:t>Uncertainty</a:t>
            </a:r>
          </a:p>
        </p:txBody>
      </p:sp>
      <p:sp>
        <p:nvSpPr>
          <p:cNvPr id="13" name="사각형: 둥근 모서리 12">
            <a:extLst>
              <a:ext uri="{FF2B5EF4-FFF2-40B4-BE49-F238E27FC236}">
                <a16:creationId xmlns:a16="http://schemas.microsoft.com/office/drawing/2014/main" id="{D4D50AB7-11C8-B585-69B8-AAC78EC53723}"/>
              </a:ext>
            </a:extLst>
          </p:cNvPr>
          <p:cNvSpPr/>
          <p:nvPr/>
        </p:nvSpPr>
        <p:spPr>
          <a:xfrm>
            <a:off x="2469628" y="1327131"/>
            <a:ext cx="1199143" cy="38557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rPr>
              <a:t>Aggregator</a:t>
            </a:r>
          </a:p>
        </p:txBody>
      </p:sp>
      <p:grpSp>
        <p:nvGrpSpPr>
          <p:cNvPr id="14" name="그룹 13">
            <a:extLst>
              <a:ext uri="{FF2B5EF4-FFF2-40B4-BE49-F238E27FC236}">
                <a16:creationId xmlns:a16="http://schemas.microsoft.com/office/drawing/2014/main" id="{5BFBFC5C-EBB7-E697-43B1-1C0BCDE26FF5}"/>
              </a:ext>
            </a:extLst>
          </p:cNvPr>
          <p:cNvGrpSpPr/>
          <p:nvPr/>
        </p:nvGrpSpPr>
        <p:grpSpPr>
          <a:xfrm rot="16200000">
            <a:off x="2358918" y="2370957"/>
            <a:ext cx="1353744" cy="249898"/>
            <a:chOff x="1224793" y="2667699"/>
            <a:chExt cx="907042" cy="190427"/>
          </a:xfrm>
        </p:grpSpPr>
        <p:cxnSp>
          <p:nvCxnSpPr>
            <p:cNvPr id="15" name="직선 화살표 연결선 14">
              <a:extLst>
                <a:ext uri="{FF2B5EF4-FFF2-40B4-BE49-F238E27FC236}">
                  <a16:creationId xmlns:a16="http://schemas.microsoft.com/office/drawing/2014/main" id="{CA6160D1-87D1-4E5E-D078-1705B74F24AB}"/>
                </a:ext>
              </a:extLst>
            </p:cNvPr>
            <p:cNvCxnSpPr/>
            <p:nvPr/>
          </p:nvCxnSpPr>
          <p:spPr>
            <a:xfrm>
              <a:off x="1224793" y="2667699"/>
              <a:ext cx="907042"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591D4466-ACF4-6E73-61CA-E644A43991FB}"/>
                </a:ext>
              </a:extLst>
            </p:cNvPr>
            <p:cNvCxnSpPr/>
            <p:nvPr/>
          </p:nvCxnSpPr>
          <p:spPr>
            <a:xfrm>
              <a:off x="1224793" y="2858126"/>
              <a:ext cx="907042" cy="0"/>
            </a:xfrm>
            <a:prstGeom prst="straightConnector1">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29" name="사각형: 둥근 모서리 28">
            <a:extLst>
              <a:ext uri="{FF2B5EF4-FFF2-40B4-BE49-F238E27FC236}">
                <a16:creationId xmlns:a16="http://schemas.microsoft.com/office/drawing/2014/main" id="{4856B605-C591-810C-C2A2-EDA2E611E7EE}"/>
              </a:ext>
            </a:extLst>
          </p:cNvPr>
          <p:cNvSpPr/>
          <p:nvPr/>
        </p:nvSpPr>
        <p:spPr>
          <a:xfrm>
            <a:off x="4342011" y="3651397"/>
            <a:ext cx="624236" cy="3488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EVSE</a:t>
            </a:r>
          </a:p>
        </p:txBody>
      </p:sp>
      <p:sp>
        <p:nvSpPr>
          <p:cNvPr id="30" name="사각형: 둥근 모서리 29">
            <a:extLst>
              <a:ext uri="{FF2B5EF4-FFF2-40B4-BE49-F238E27FC236}">
                <a16:creationId xmlns:a16="http://schemas.microsoft.com/office/drawing/2014/main" id="{05029205-7179-227A-F60A-E7EEFB0AE161}"/>
              </a:ext>
            </a:extLst>
          </p:cNvPr>
          <p:cNvSpPr/>
          <p:nvPr/>
        </p:nvSpPr>
        <p:spPr>
          <a:xfrm>
            <a:off x="801567" y="3469680"/>
            <a:ext cx="4535264" cy="746298"/>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55" name="사각형: 둥근 모서리 54">
            <a:extLst>
              <a:ext uri="{FF2B5EF4-FFF2-40B4-BE49-F238E27FC236}">
                <a16:creationId xmlns:a16="http://schemas.microsoft.com/office/drawing/2014/main" id="{5BB04566-3E66-4869-90DB-7D2991A233FE}"/>
              </a:ext>
            </a:extLst>
          </p:cNvPr>
          <p:cNvSpPr/>
          <p:nvPr/>
        </p:nvSpPr>
        <p:spPr>
          <a:xfrm>
            <a:off x="3522407" y="3651397"/>
            <a:ext cx="624236" cy="3488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EVSE</a:t>
            </a:r>
          </a:p>
        </p:txBody>
      </p:sp>
      <p:sp>
        <p:nvSpPr>
          <p:cNvPr id="56" name="사각형: 둥근 모서리 55">
            <a:extLst>
              <a:ext uri="{FF2B5EF4-FFF2-40B4-BE49-F238E27FC236}">
                <a16:creationId xmlns:a16="http://schemas.microsoft.com/office/drawing/2014/main" id="{1860C807-358D-4075-A0C9-E5F581C3F847}"/>
              </a:ext>
            </a:extLst>
          </p:cNvPr>
          <p:cNvSpPr/>
          <p:nvPr/>
        </p:nvSpPr>
        <p:spPr>
          <a:xfrm>
            <a:off x="1973784" y="3651397"/>
            <a:ext cx="624236" cy="3488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EVSE</a:t>
            </a:r>
          </a:p>
        </p:txBody>
      </p:sp>
      <p:sp>
        <p:nvSpPr>
          <p:cNvPr id="57" name="사각형: 둥근 모서리 56">
            <a:extLst>
              <a:ext uri="{FF2B5EF4-FFF2-40B4-BE49-F238E27FC236}">
                <a16:creationId xmlns:a16="http://schemas.microsoft.com/office/drawing/2014/main" id="{10AAFC8D-C2D5-461A-8E65-2FBF8158986A}"/>
              </a:ext>
            </a:extLst>
          </p:cNvPr>
          <p:cNvSpPr/>
          <p:nvPr/>
        </p:nvSpPr>
        <p:spPr>
          <a:xfrm>
            <a:off x="1154181" y="3651397"/>
            <a:ext cx="624236" cy="3488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EVSE</a:t>
            </a:r>
          </a:p>
        </p:txBody>
      </p:sp>
      <p:grpSp>
        <p:nvGrpSpPr>
          <p:cNvPr id="40" name="그룹 39">
            <a:extLst>
              <a:ext uri="{FF2B5EF4-FFF2-40B4-BE49-F238E27FC236}">
                <a16:creationId xmlns:a16="http://schemas.microsoft.com/office/drawing/2014/main" id="{2C4BB285-8E07-7C70-8A1D-1A2B509FA5F3}"/>
              </a:ext>
            </a:extLst>
          </p:cNvPr>
          <p:cNvGrpSpPr/>
          <p:nvPr/>
        </p:nvGrpSpPr>
        <p:grpSpPr>
          <a:xfrm rot="16200000">
            <a:off x="2441065" y="4899919"/>
            <a:ext cx="1250617" cy="188732"/>
            <a:chOff x="1224792" y="2667699"/>
            <a:chExt cx="907043" cy="137713"/>
          </a:xfrm>
        </p:grpSpPr>
        <p:cxnSp>
          <p:nvCxnSpPr>
            <p:cNvPr id="41" name="직선 화살표 연결선 40">
              <a:extLst>
                <a:ext uri="{FF2B5EF4-FFF2-40B4-BE49-F238E27FC236}">
                  <a16:creationId xmlns:a16="http://schemas.microsoft.com/office/drawing/2014/main" id="{D4265684-D911-73FE-E2CD-FBC6F2F56685}"/>
                </a:ext>
              </a:extLst>
            </p:cNvPr>
            <p:cNvCxnSpPr/>
            <p:nvPr/>
          </p:nvCxnSpPr>
          <p:spPr>
            <a:xfrm>
              <a:off x="1224793" y="2667699"/>
              <a:ext cx="907042"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A9778307-84DB-BD5F-11B8-6A9D3A567020}"/>
                </a:ext>
              </a:extLst>
            </p:cNvPr>
            <p:cNvCxnSpPr/>
            <p:nvPr/>
          </p:nvCxnSpPr>
          <p:spPr>
            <a:xfrm>
              <a:off x="1224792" y="2805412"/>
              <a:ext cx="907042" cy="0"/>
            </a:xfrm>
            <a:prstGeom prst="straightConnector1">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43" name="그룹 42">
            <a:extLst>
              <a:ext uri="{FF2B5EF4-FFF2-40B4-BE49-F238E27FC236}">
                <a16:creationId xmlns:a16="http://schemas.microsoft.com/office/drawing/2014/main" id="{ED6B3777-C6D4-5930-F02B-ECE4A40334E4}"/>
              </a:ext>
            </a:extLst>
          </p:cNvPr>
          <p:cNvGrpSpPr/>
          <p:nvPr/>
        </p:nvGrpSpPr>
        <p:grpSpPr>
          <a:xfrm>
            <a:off x="5916510" y="1442487"/>
            <a:ext cx="1147543" cy="4821152"/>
            <a:chOff x="5754080" y="7354164"/>
            <a:chExt cx="1363062" cy="4821152"/>
          </a:xfrm>
        </p:grpSpPr>
        <p:cxnSp>
          <p:nvCxnSpPr>
            <p:cNvPr id="44" name="직선 화살표 연결선 43">
              <a:extLst>
                <a:ext uri="{FF2B5EF4-FFF2-40B4-BE49-F238E27FC236}">
                  <a16:creationId xmlns:a16="http://schemas.microsoft.com/office/drawing/2014/main" id="{7B990DD5-E1E8-6D4E-2498-3942B5F81544}"/>
                </a:ext>
              </a:extLst>
            </p:cNvPr>
            <p:cNvCxnSpPr>
              <a:cxnSpLocks/>
            </p:cNvCxnSpPr>
            <p:nvPr/>
          </p:nvCxnSpPr>
          <p:spPr>
            <a:xfrm flipH="1">
              <a:off x="5754080" y="7354164"/>
              <a:ext cx="1243572" cy="0"/>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왼쪽 중괄호 44">
              <a:extLst>
                <a:ext uri="{FF2B5EF4-FFF2-40B4-BE49-F238E27FC236}">
                  <a16:creationId xmlns:a16="http://schemas.microsoft.com/office/drawing/2014/main" id="{C5C21A69-707F-8CD8-886A-B8054F784F95}"/>
                </a:ext>
              </a:extLst>
            </p:cNvPr>
            <p:cNvSpPr/>
            <p:nvPr/>
          </p:nvSpPr>
          <p:spPr>
            <a:xfrm flipH="1">
              <a:off x="6961127" y="7354651"/>
              <a:ext cx="156015" cy="4820656"/>
            </a:xfrm>
            <a:prstGeom prst="leftBrac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000"/>
            </a:p>
          </p:txBody>
        </p:sp>
        <p:cxnSp>
          <p:nvCxnSpPr>
            <p:cNvPr id="46" name="직선 화살표 연결선 45">
              <a:extLst>
                <a:ext uri="{FF2B5EF4-FFF2-40B4-BE49-F238E27FC236}">
                  <a16:creationId xmlns:a16="http://schemas.microsoft.com/office/drawing/2014/main" id="{DE8667B5-9F6E-BCC0-C67A-D1A6E1F693D3}"/>
                </a:ext>
              </a:extLst>
            </p:cNvPr>
            <p:cNvCxnSpPr>
              <a:cxnSpLocks/>
            </p:cNvCxnSpPr>
            <p:nvPr/>
          </p:nvCxnSpPr>
          <p:spPr>
            <a:xfrm flipH="1">
              <a:off x="5758101" y="12175316"/>
              <a:ext cx="1243572" cy="0"/>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58" name="TextBox 57">
            <a:extLst>
              <a:ext uri="{FF2B5EF4-FFF2-40B4-BE49-F238E27FC236}">
                <a16:creationId xmlns:a16="http://schemas.microsoft.com/office/drawing/2014/main" id="{B8667C2D-12D7-41DF-9C6F-3599320B9A04}"/>
              </a:ext>
            </a:extLst>
          </p:cNvPr>
          <p:cNvSpPr txBox="1"/>
          <p:nvPr/>
        </p:nvSpPr>
        <p:spPr>
          <a:xfrm>
            <a:off x="7027018" y="4169457"/>
            <a:ext cx="2535174" cy="2320315"/>
          </a:xfrm>
          <a:prstGeom prst="rect">
            <a:avLst/>
          </a:prstGeom>
          <a:noFill/>
          <a:ln w="12700">
            <a:noFill/>
          </a:ln>
        </p:spPr>
        <p:txBody>
          <a:bodyPr wrap="square" rtlCol="0">
            <a:spAutoFit/>
          </a:bodyPr>
          <a:lstStyle/>
          <a:p>
            <a:pPr>
              <a:lnSpc>
                <a:spcPct val="150000"/>
              </a:lnSpc>
            </a:pPr>
            <a:r>
              <a:rPr lang="en-US" altLang="ko-KR" sz="1050" b="1" dirty="0"/>
              <a:t>Uncertain: Real-time</a:t>
            </a:r>
          </a:p>
          <a:p>
            <a:pPr marL="171450" indent="-171450">
              <a:lnSpc>
                <a:spcPct val="150000"/>
              </a:lnSpc>
              <a:buFontTx/>
              <a:buChar char="-"/>
            </a:pPr>
            <a:r>
              <a:rPr lang="ko-KR" altLang="en-US" sz="900" dirty="0"/>
              <a:t>충전 지령 불이행 및 부분 이행</a:t>
            </a:r>
            <a:endParaRPr lang="en-US" altLang="ko-KR" sz="900" dirty="0"/>
          </a:p>
          <a:p>
            <a:pPr marL="171450" indent="-171450">
              <a:lnSpc>
                <a:spcPct val="150000"/>
              </a:lnSpc>
              <a:buFontTx/>
              <a:buChar char="-"/>
            </a:pPr>
            <a:endParaRPr lang="en-US" altLang="ko-KR" sz="900" dirty="0"/>
          </a:p>
          <a:p>
            <a:pPr>
              <a:lnSpc>
                <a:spcPct val="150000"/>
              </a:lnSpc>
            </a:pPr>
            <a:endParaRPr lang="en-US" altLang="ko-KR" sz="1050" b="1" dirty="0"/>
          </a:p>
          <a:p>
            <a:pPr>
              <a:lnSpc>
                <a:spcPct val="150000"/>
              </a:lnSpc>
            </a:pPr>
            <a:endParaRPr lang="en-US" altLang="ko-KR" sz="1050" b="1" dirty="0"/>
          </a:p>
          <a:p>
            <a:pPr>
              <a:lnSpc>
                <a:spcPct val="150000"/>
              </a:lnSpc>
            </a:pPr>
            <a:endParaRPr lang="en-US" altLang="ko-KR" sz="1050" b="1" dirty="0"/>
          </a:p>
          <a:p>
            <a:pPr>
              <a:lnSpc>
                <a:spcPct val="150000"/>
              </a:lnSpc>
            </a:pPr>
            <a:r>
              <a:rPr lang="en-US" altLang="ko-KR" sz="1050" b="1" dirty="0"/>
              <a:t>Uncertain: Event</a:t>
            </a:r>
          </a:p>
          <a:p>
            <a:pPr marL="171450" indent="-171450">
              <a:lnSpc>
                <a:spcPct val="150000"/>
              </a:lnSpc>
              <a:buFontTx/>
              <a:buChar char="-"/>
            </a:pPr>
            <a:r>
              <a:rPr lang="en-US" altLang="ko-KR" sz="900" dirty="0"/>
              <a:t>Plug-SoC </a:t>
            </a:r>
            <a:r>
              <a:rPr lang="ko-KR" altLang="en-US" sz="900" dirty="0"/>
              <a:t>예측 </a:t>
            </a:r>
            <a:r>
              <a:rPr lang="en-US" altLang="ko-KR" sz="900" dirty="0"/>
              <a:t>Error</a:t>
            </a:r>
          </a:p>
          <a:p>
            <a:pPr marL="171450" indent="-171450">
              <a:lnSpc>
                <a:spcPct val="150000"/>
              </a:lnSpc>
              <a:buFontTx/>
              <a:buChar char="-"/>
            </a:pPr>
            <a:r>
              <a:rPr lang="en-US" altLang="ko-KR" sz="900" dirty="0"/>
              <a:t>Departure time </a:t>
            </a:r>
            <a:r>
              <a:rPr lang="ko-KR" altLang="en-US" sz="900" dirty="0"/>
              <a:t>예측 </a:t>
            </a:r>
            <a:r>
              <a:rPr lang="en-US" altLang="ko-KR" sz="900" dirty="0"/>
              <a:t>Error</a:t>
            </a:r>
          </a:p>
          <a:p>
            <a:pPr marL="171450" indent="-171450">
              <a:lnSpc>
                <a:spcPct val="150000"/>
              </a:lnSpc>
              <a:buFontTx/>
              <a:buChar char="-"/>
            </a:pPr>
            <a:r>
              <a:rPr lang="ko-KR" altLang="en-US" sz="900" dirty="0"/>
              <a:t>충전 지령 이행 오차 지속 시간</a:t>
            </a:r>
            <a:endParaRPr lang="en-US" altLang="ko-KR" sz="900" dirty="0"/>
          </a:p>
        </p:txBody>
      </p:sp>
      <p:sp>
        <p:nvSpPr>
          <p:cNvPr id="59" name="TextBox 58">
            <a:extLst>
              <a:ext uri="{FF2B5EF4-FFF2-40B4-BE49-F238E27FC236}">
                <a16:creationId xmlns:a16="http://schemas.microsoft.com/office/drawing/2014/main" id="{F3275F24-E297-4EF7-B5CC-8D2E4A6DC47B}"/>
              </a:ext>
            </a:extLst>
          </p:cNvPr>
          <p:cNvSpPr txBox="1"/>
          <p:nvPr/>
        </p:nvSpPr>
        <p:spPr>
          <a:xfrm>
            <a:off x="7018624" y="1672505"/>
            <a:ext cx="1969610" cy="969946"/>
          </a:xfrm>
          <a:prstGeom prst="rect">
            <a:avLst/>
          </a:prstGeom>
          <a:noFill/>
          <a:ln w="12700">
            <a:noFill/>
          </a:ln>
        </p:spPr>
        <p:txBody>
          <a:bodyPr wrap="square" rtlCol="0">
            <a:spAutoFit/>
          </a:bodyPr>
          <a:lstStyle/>
          <a:p>
            <a:pPr>
              <a:lnSpc>
                <a:spcPct val="150000"/>
              </a:lnSpc>
            </a:pPr>
            <a:r>
              <a:rPr lang="en-US" altLang="ko-KR" sz="1050" b="1" dirty="0"/>
              <a:t>Uncertain: Real-time</a:t>
            </a:r>
          </a:p>
          <a:p>
            <a:pPr marL="171450" indent="-171450">
              <a:lnSpc>
                <a:spcPct val="150000"/>
              </a:lnSpc>
              <a:buFontTx/>
              <a:buChar char="-"/>
            </a:pPr>
            <a:r>
              <a:rPr lang="ko-KR" altLang="en-US" sz="900" dirty="0"/>
              <a:t>통신 회복 시간</a:t>
            </a:r>
            <a:endParaRPr lang="en-US" altLang="ko-KR" sz="900" dirty="0"/>
          </a:p>
          <a:p>
            <a:pPr>
              <a:lnSpc>
                <a:spcPct val="150000"/>
              </a:lnSpc>
            </a:pPr>
            <a:r>
              <a:rPr lang="en-US" altLang="ko-KR" sz="1050" b="1" dirty="0"/>
              <a:t>Uncertain: Event</a:t>
            </a:r>
          </a:p>
          <a:p>
            <a:pPr marL="171450" indent="-171450">
              <a:lnSpc>
                <a:spcPct val="150000"/>
              </a:lnSpc>
              <a:buFontTx/>
              <a:buChar char="-"/>
            </a:pPr>
            <a:r>
              <a:rPr lang="en-US" altLang="ko-KR" sz="900" dirty="0"/>
              <a:t>Aggregator-EVSE </a:t>
            </a:r>
            <a:r>
              <a:rPr lang="ko-KR" altLang="en-US" sz="900" dirty="0"/>
              <a:t>통신 단절</a:t>
            </a:r>
            <a:endParaRPr lang="en-US" altLang="ko-KR" sz="900" dirty="0"/>
          </a:p>
        </p:txBody>
      </p:sp>
      <p:grpSp>
        <p:nvGrpSpPr>
          <p:cNvPr id="5" name="그룹 4">
            <a:extLst>
              <a:ext uri="{FF2B5EF4-FFF2-40B4-BE49-F238E27FC236}">
                <a16:creationId xmlns:a16="http://schemas.microsoft.com/office/drawing/2014/main" id="{45EADD73-588F-4A33-8D58-7A7DE73A1858}"/>
              </a:ext>
            </a:extLst>
          </p:cNvPr>
          <p:cNvGrpSpPr/>
          <p:nvPr/>
        </p:nvGrpSpPr>
        <p:grpSpPr>
          <a:xfrm>
            <a:off x="989522" y="5764937"/>
            <a:ext cx="4147995" cy="828885"/>
            <a:chOff x="995202" y="5576153"/>
            <a:chExt cx="4147995" cy="828885"/>
          </a:xfrm>
        </p:grpSpPr>
        <p:grpSp>
          <p:nvGrpSpPr>
            <p:cNvPr id="31" name="그룹 30">
              <a:extLst>
                <a:ext uri="{FF2B5EF4-FFF2-40B4-BE49-F238E27FC236}">
                  <a16:creationId xmlns:a16="http://schemas.microsoft.com/office/drawing/2014/main" id="{F8482BB9-58BE-1959-FFF5-DBAA1AF678B3}"/>
                </a:ext>
              </a:extLst>
            </p:cNvPr>
            <p:cNvGrpSpPr/>
            <p:nvPr/>
          </p:nvGrpSpPr>
          <p:grpSpPr>
            <a:xfrm>
              <a:off x="995202" y="5659395"/>
              <a:ext cx="4147995" cy="745643"/>
              <a:chOff x="1936881" y="4577335"/>
              <a:chExt cx="4211271" cy="844410"/>
            </a:xfrm>
          </p:grpSpPr>
          <p:grpSp>
            <p:nvGrpSpPr>
              <p:cNvPr id="32" name="그룹 31">
                <a:extLst>
                  <a:ext uri="{FF2B5EF4-FFF2-40B4-BE49-F238E27FC236}">
                    <a16:creationId xmlns:a16="http://schemas.microsoft.com/office/drawing/2014/main" id="{7FC34DE3-88DC-2E04-801A-BB4EF0AB90E1}"/>
                  </a:ext>
                </a:extLst>
              </p:cNvPr>
              <p:cNvGrpSpPr/>
              <p:nvPr/>
            </p:nvGrpSpPr>
            <p:grpSpPr>
              <a:xfrm>
                <a:off x="2025633" y="4577335"/>
                <a:ext cx="4055664" cy="731943"/>
                <a:chOff x="2025633" y="4577335"/>
                <a:chExt cx="4055664" cy="731943"/>
              </a:xfrm>
            </p:grpSpPr>
            <p:sp>
              <p:nvSpPr>
                <p:cNvPr id="34" name="사각형: 둥근 모서리 33">
                  <a:extLst>
                    <a:ext uri="{FF2B5EF4-FFF2-40B4-BE49-F238E27FC236}">
                      <a16:creationId xmlns:a16="http://schemas.microsoft.com/office/drawing/2014/main" id="{9D131C43-2FF2-11D7-D881-41D1CF08CA33}"/>
                    </a:ext>
                  </a:extLst>
                </p:cNvPr>
                <p:cNvSpPr/>
                <p:nvPr/>
              </p:nvSpPr>
              <p:spPr>
                <a:xfrm>
                  <a:off x="2025633" y="4878923"/>
                  <a:ext cx="605273" cy="3695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a:solidFill>
                        <a:schemeClr val="tx1"/>
                      </a:solidFill>
                    </a:rPr>
                    <a:t>EV</a:t>
                  </a:r>
                </a:p>
                <a:p>
                  <a:pPr algn="ctr"/>
                  <a:r>
                    <a:rPr lang="en-US" altLang="ko-KR" sz="1100">
                      <a:solidFill>
                        <a:schemeClr val="tx1"/>
                      </a:solidFill>
                    </a:rPr>
                    <a:t>(OBC)</a:t>
                  </a:r>
                  <a:endParaRPr lang="en-US" altLang="ko-KR" sz="1100" dirty="0">
                    <a:solidFill>
                      <a:schemeClr val="tx1"/>
                    </a:solidFill>
                  </a:endParaRPr>
                </a:p>
              </p:txBody>
            </p:sp>
            <p:sp>
              <p:nvSpPr>
                <p:cNvPr id="39" name="TextBox 38">
                  <a:extLst>
                    <a:ext uri="{FF2B5EF4-FFF2-40B4-BE49-F238E27FC236}">
                      <a16:creationId xmlns:a16="http://schemas.microsoft.com/office/drawing/2014/main" id="{6924C55E-A0F7-7D3B-3DDC-85A446528C5D}"/>
                    </a:ext>
                  </a:extLst>
                </p:cNvPr>
                <p:cNvSpPr txBox="1"/>
                <p:nvPr/>
              </p:nvSpPr>
              <p:spPr>
                <a:xfrm>
                  <a:off x="4180296" y="4577335"/>
                  <a:ext cx="541793" cy="731943"/>
                </a:xfrm>
                <a:prstGeom prst="rect">
                  <a:avLst/>
                </a:prstGeom>
                <a:noFill/>
              </p:spPr>
              <p:txBody>
                <a:bodyPr wrap="square" rtlCol="0">
                  <a:spAutoFit/>
                </a:bodyPr>
                <a:lstStyle/>
                <a:p>
                  <a:pPr algn="ctr"/>
                  <a:r>
                    <a:rPr lang="en-US" altLang="ko-KR" sz="3600"/>
                    <a:t>…</a:t>
                  </a:r>
                  <a:endParaRPr lang="ko-KR" altLang="en-US" sz="3600" dirty="0"/>
                </a:p>
              </p:txBody>
            </p:sp>
            <p:sp>
              <p:nvSpPr>
                <p:cNvPr id="51" name="사각형: 둥근 모서리 50">
                  <a:extLst>
                    <a:ext uri="{FF2B5EF4-FFF2-40B4-BE49-F238E27FC236}">
                      <a16:creationId xmlns:a16="http://schemas.microsoft.com/office/drawing/2014/main" id="{98A5C1EA-DF23-C6DC-AE55-6AE4034EBD4D}"/>
                    </a:ext>
                  </a:extLst>
                </p:cNvPr>
                <p:cNvSpPr/>
                <p:nvPr/>
              </p:nvSpPr>
              <p:spPr>
                <a:xfrm>
                  <a:off x="2792744" y="4869450"/>
                  <a:ext cx="605273" cy="3695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a:solidFill>
                        <a:schemeClr val="tx1"/>
                      </a:solidFill>
                    </a:rPr>
                    <a:t>EV</a:t>
                  </a:r>
                </a:p>
                <a:p>
                  <a:pPr algn="ctr"/>
                  <a:r>
                    <a:rPr lang="en-US" altLang="ko-KR" sz="1100">
                      <a:solidFill>
                        <a:schemeClr val="tx1"/>
                      </a:solidFill>
                    </a:rPr>
                    <a:t>(OBC)</a:t>
                  </a:r>
                  <a:endParaRPr lang="en-US" altLang="ko-KR" sz="1100" dirty="0">
                    <a:solidFill>
                      <a:schemeClr val="tx1"/>
                    </a:solidFill>
                  </a:endParaRPr>
                </a:p>
              </p:txBody>
            </p:sp>
            <p:sp>
              <p:nvSpPr>
                <p:cNvPr id="52" name="사각형: 둥근 모서리 51">
                  <a:extLst>
                    <a:ext uri="{FF2B5EF4-FFF2-40B4-BE49-F238E27FC236}">
                      <a16:creationId xmlns:a16="http://schemas.microsoft.com/office/drawing/2014/main" id="{EAD2CF3D-124A-9B81-CB42-D40334BCF5C1}"/>
                    </a:ext>
                  </a:extLst>
                </p:cNvPr>
                <p:cNvSpPr/>
                <p:nvPr/>
              </p:nvSpPr>
              <p:spPr>
                <a:xfrm>
                  <a:off x="3609638" y="4869450"/>
                  <a:ext cx="605273" cy="3695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a:solidFill>
                        <a:schemeClr val="tx1"/>
                      </a:solidFill>
                    </a:rPr>
                    <a:t>EV</a:t>
                  </a:r>
                </a:p>
                <a:p>
                  <a:pPr algn="ctr"/>
                  <a:r>
                    <a:rPr lang="en-US" altLang="ko-KR" sz="1100">
                      <a:solidFill>
                        <a:schemeClr val="tx1"/>
                      </a:solidFill>
                    </a:rPr>
                    <a:t>(OBC)</a:t>
                  </a:r>
                  <a:endParaRPr lang="en-US" altLang="ko-KR" sz="1100" dirty="0">
                    <a:solidFill>
                      <a:schemeClr val="tx1"/>
                    </a:solidFill>
                  </a:endParaRPr>
                </a:p>
              </p:txBody>
            </p:sp>
            <p:sp>
              <p:nvSpPr>
                <p:cNvPr id="53" name="사각형: 둥근 모서리 52">
                  <a:extLst>
                    <a:ext uri="{FF2B5EF4-FFF2-40B4-BE49-F238E27FC236}">
                      <a16:creationId xmlns:a16="http://schemas.microsoft.com/office/drawing/2014/main" id="{19EE16FF-5394-B434-E950-EAD8F21BCBC8}"/>
                    </a:ext>
                  </a:extLst>
                </p:cNvPr>
                <p:cNvSpPr/>
                <p:nvPr/>
              </p:nvSpPr>
              <p:spPr>
                <a:xfrm>
                  <a:off x="4687471" y="4869450"/>
                  <a:ext cx="605273" cy="3695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a:solidFill>
                        <a:schemeClr val="tx1"/>
                      </a:solidFill>
                    </a:rPr>
                    <a:t>EV</a:t>
                  </a:r>
                </a:p>
                <a:p>
                  <a:pPr algn="ctr"/>
                  <a:r>
                    <a:rPr lang="en-US" altLang="ko-KR" sz="1100">
                      <a:solidFill>
                        <a:schemeClr val="tx1"/>
                      </a:solidFill>
                    </a:rPr>
                    <a:t>(OBC)</a:t>
                  </a:r>
                  <a:endParaRPr lang="en-US" altLang="ko-KR" sz="1100" dirty="0">
                    <a:solidFill>
                      <a:schemeClr val="tx1"/>
                    </a:solidFill>
                  </a:endParaRPr>
                </a:p>
              </p:txBody>
            </p:sp>
            <p:sp>
              <p:nvSpPr>
                <p:cNvPr id="54" name="사각형: 둥근 모서리 53">
                  <a:extLst>
                    <a:ext uri="{FF2B5EF4-FFF2-40B4-BE49-F238E27FC236}">
                      <a16:creationId xmlns:a16="http://schemas.microsoft.com/office/drawing/2014/main" id="{5B879ECF-DC22-20F7-D71D-1DCE02C52FED}"/>
                    </a:ext>
                  </a:extLst>
                </p:cNvPr>
                <p:cNvSpPr/>
                <p:nvPr/>
              </p:nvSpPr>
              <p:spPr>
                <a:xfrm>
                  <a:off x="5476024" y="4869450"/>
                  <a:ext cx="605273" cy="3695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a:solidFill>
                        <a:schemeClr val="tx1"/>
                      </a:solidFill>
                    </a:rPr>
                    <a:t>EV</a:t>
                  </a:r>
                </a:p>
                <a:p>
                  <a:pPr algn="ctr"/>
                  <a:r>
                    <a:rPr lang="en-US" altLang="ko-KR" sz="1100">
                      <a:solidFill>
                        <a:schemeClr val="tx1"/>
                      </a:solidFill>
                    </a:rPr>
                    <a:t>(OBC)</a:t>
                  </a:r>
                  <a:endParaRPr lang="en-US" altLang="ko-KR" sz="1100" dirty="0">
                    <a:solidFill>
                      <a:schemeClr val="tx1"/>
                    </a:solidFill>
                  </a:endParaRPr>
                </a:p>
              </p:txBody>
            </p:sp>
          </p:grpSp>
          <p:sp>
            <p:nvSpPr>
              <p:cNvPr id="33" name="사각형: 둥근 모서리 32">
                <a:extLst>
                  <a:ext uri="{FF2B5EF4-FFF2-40B4-BE49-F238E27FC236}">
                    <a16:creationId xmlns:a16="http://schemas.microsoft.com/office/drawing/2014/main" id="{CB81F5B2-CBE6-64D3-F3CC-BC241D6A417F}"/>
                  </a:ext>
                </a:extLst>
              </p:cNvPr>
              <p:cNvSpPr/>
              <p:nvPr/>
            </p:nvSpPr>
            <p:spPr>
              <a:xfrm>
                <a:off x="1936881" y="4645289"/>
                <a:ext cx="4211271" cy="776456"/>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grpSp>
        <p:sp>
          <p:nvSpPr>
            <p:cNvPr id="3" name="사각형: 둥근 모서리 2">
              <a:extLst>
                <a:ext uri="{FF2B5EF4-FFF2-40B4-BE49-F238E27FC236}">
                  <a16:creationId xmlns:a16="http://schemas.microsoft.com/office/drawing/2014/main" id="{8842C775-E8A8-4289-B180-77AD91A9677D}"/>
                </a:ext>
              </a:extLst>
            </p:cNvPr>
            <p:cNvSpPr/>
            <p:nvPr/>
          </p:nvSpPr>
          <p:spPr>
            <a:xfrm>
              <a:off x="2698457" y="5576153"/>
              <a:ext cx="741485" cy="300448"/>
            </a:xfrm>
            <a:prstGeom prst="roundRect">
              <a:avLst/>
            </a:prstGeom>
            <a:solidFill>
              <a:srgbClr val="EDED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a:solidFill>
                    <a:schemeClr val="tx1"/>
                  </a:solidFill>
                </a:rPr>
                <a:t>emulator</a:t>
              </a:r>
              <a:endParaRPr lang="ko-KR" altLang="en-US" sz="1100" dirty="0">
                <a:solidFill>
                  <a:schemeClr val="tx1"/>
                </a:solidFill>
              </a:endParaRPr>
            </a:p>
          </p:txBody>
        </p:sp>
      </p:grpSp>
      <p:cxnSp>
        <p:nvCxnSpPr>
          <p:cNvPr id="37" name="직선 화살표 연결선 36">
            <a:extLst>
              <a:ext uri="{FF2B5EF4-FFF2-40B4-BE49-F238E27FC236}">
                <a16:creationId xmlns:a16="http://schemas.microsoft.com/office/drawing/2014/main" id="{7B25FAC0-3330-4BF9-A879-AF34A30B1061}"/>
              </a:ext>
            </a:extLst>
          </p:cNvPr>
          <p:cNvCxnSpPr>
            <a:cxnSpLocks/>
          </p:cNvCxnSpPr>
          <p:nvPr/>
        </p:nvCxnSpPr>
        <p:spPr>
          <a:xfrm flipH="1">
            <a:off x="5939368" y="3852386"/>
            <a:ext cx="10579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AC3A6FE8-AB23-4C85-A4AC-4B0B2F152DCC}"/>
              </a:ext>
            </a:extLst>
          </p:cNvPr>
          <p:cNvSpPr txBox="1"/>
          <p:nvPr/>
        </p:nvSpPr>
        <p:spPr>
          <a:xfrm flipH="1">
            <a:off x="630447" y="1084823"/>
            <a:ext cx="538297" cy="309637"/>
          </a:xfrm>
          <a:prstGeom prst="rect">
            <a:avLst/>
          </a:prstGeom>
          <a:solidFill>
            <a:schemeClr val="accent1">
              <a:alpha val="51000"/>
            </a:schemeClr>
          </a:solidFill>
          <a:ln w="12700">
            <a:noFill/>
          </a:ln>
        </p:spPr>
        <p:txBody>
          <a:bodyPr wrap="square" rtlCol="0">
            <a:spAutoFit/>
          </a:bodyPr>
          <a:lstStyle/>
          <a:p>
            <a:pPr algn="ctr">
              <a:lnSpc>
                <a:spcPct val="150000"/>
              </a:lnSpc>
            </a:pPr>
            <a:r>
              <a:rPr lang="en-US" altLang="ko-KR" sz="1050" dirty="0"/>
              <a:t>Server</a:t>
            </a:r>
          </a:p>
        </p:txBody>
      </p:sp>
      <p:sp>
        <p:nvSpPr>
          <p:cNvPr id="64" name="TextBox 63">
            <a:extLst>
              <a:ext uri="{FF2B5EF4-FFF2-40B4-BE49-F238E27FC236}">
                <a16:creationId xmlns:a16="http://schemas.microsoft.com/office/drawing/2014/main" id="{C6BFAD5E-D12D-4BD3-8810-EA929FFC5DD8}"/>
              </a:ext>
            </a:extLst>
          </p:cNvPr>
          <p:cNvSpPr txBox="1"/>
          <p:nvPr/>
        </p:nvSpPr>
        <p:spPr>
          <a:xfrm flipH="1">
            <a:off x="622828" y="3075612"/>
            <a:ext cx="531353" cy="308354"/>
          </a:xfrm>
          <a:prstGeom prst="rect">
            <a:avLst/>
          </a:prstGeom>
          <a:solidFill>
            <a:schemeClr val="bg1">
              <a:lumMod val="75000"/>
            </a:schemeClr>
          </a:solidFill>
          <a:ln w="12700">
            <a:noFill/>
          </a:ln>
        </p:spPr>
        <p:txBody>
          <a:bodyPr wrap="square" rtlCol="0">
            <a:spAutoFit/>
          </a:bodyPr>
          <a:lstStyle/>
          <a:p>
            <a:pPr algn="ctr">
              <a:lnSpc>
                <a:spcPct val="150000"/>
              </a:lnSpc>
            </a:pPr>
            <a:r>
              <a:rPr lang="en-US" altLang="ko-KR" sz="1050" dirty="0"/>
              <a:t>RTDS</a:t>
            </a:r>
          </a:p>
        </p:txBody>
      </p:sp>
      <p:sp>
        <p:nvSpPr>
          <p:cNvPr id="66" name="제목 2">
            <a:extLst>
              <a:ext uri="{FF2B5EF4-FFF2-40B4-BE49-F238E27FC236}">
                <a16:creationId xmlns:a16="http://schemas.microsoft.com/office/drawing/2014/main" id="{9F9CE40A-067E-44FE-9AC6-D218E75B2421}"/>
              </a:ext>
            </a:extLst>
          </p:cNvPr>
          <p:cNvSpPr txBox="1">
            <a:spLocks/>
          </p:cNvSpPr>
          <p:nvPr/>
        </p:nvSpPr>
        <p:spPr>
          <a:xfrm>
            <a:off x="300325" y="274180"/>
            <a:ext cx="8915400" cy="454025"/>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215" b="1" kern="1200">
                <a:solidFill>
                  <a:schemeClr val="tx1"/>
                </a:solidFill>
                <a:latin typeface="+mj-lt"/>
                <a:ea typeface="+mj-ea"/>
                <a:cs typeface="+mj-cs"/>
              </a:defRPr>
            </a:lvl1pPr>
          </a:lstStyle>
          <a:p>
            <a:pPr marL="514350" indent="-514350">
              <a:buFont typeface="+mj-lt"/>
              <a:buAutoNum type="romanUcPeriod" startAt="3"/>
              <a:defRPr/>
            </a:pPr>
            <a:r>
              <a:rPr lang="ko-KR" altLang="en-US" sz="2000" kern="0" dirty="0">
                <a:latin typeface="맑은 고딕" pitchFamily="50" charset="-127"/>
              </a:rPr>
              <a:t>연구 진행 상황</a:t>
            </a:r>
            <a:endParaRPr lang="ko-KR" altLang="en-US" kern="0" dirty="0">
              <a:latin typeface="맑은 고딕" pitchFamily="50" charset="-127"/>
            </a:endParaRPr>
          </a:p>
        </p:txBody>
      </p:sp>
      <p:sp>
        <p:nvSpPr>
          <p:cNvPr id="60" name="TextBox 59">
            <a:extLst>
              <a:ext uri="{FF2B5EF4-FFF2-40B4-BE49-F238E27FC236}">
                <a16:creationId xmlns:a16="http://schemas.microsoft.com/office/drawing/2014/main" id="{A2E90060-5A9A-4288-93C0-66357EB0B6BF}"/>
              </a:ext>
            </a:extLst>
          </p:cNvPr>
          <p:cNvSpPr txBox="1"/>
          <p:nvPr/>
        </p:nvSpPr>
        <p:spPr>
          <a:xfrm>
            <a:off x="2793387" y="3391365"/>
            <a:ext cx="533652" cy="646331"/>
          </a:xfrm>
          <a:prstGeom prst="rect">
            <a:avLst/>
          </a:prstGeom>
          <a:noFill/>
        </p:spPr>
        <p:txBody>
          <a:bodyPr wrap="square" rtlCol="0">
            <a:spAutoFit/>
          </a:bodyPr>
          <a:lstStyle/>
          <a:p>
            <a:pPr algn="ctr"/>
            <a:r>
              <a:rPr lang="en-US" altLang="ko-KR" sz="3600" dirty="0"/>
              <a:t>…</a:t>
            </a:r>
            <a:endParaRPr lang="ko-KR" altLang="en-US" sz="3600" dirty="0"/>
          </a:p>
        </p:txBody>
      </p:sp>
      <p:sp>
        <p:nvSpPr>
          <p:cNvPr id="67" name="사각형: 둥근 모서리 66">
            <a:extLst>
              <a:ext uri="{FF2B5EF4-FFF2-40B4-BE49-F238E27FC236}">
                <a16:creationId xmlns:a16="http://schemas.microsoft.com/office/drawing/2014/main" id="{AF8788B6-0D07-4AA9-8586-DEC388D92599}"/>
              </a:ext>
            </a:extLst>
          </p:cNvPr>
          <p:cNvSpPr/>
          <p:nvPr/>
        </p:nvSpPr>
        <p:spPr>
          <a:xfrm>
            <a:off x="2698457" y="3288898"/>
            <a:ext cx="741485" cy="300448"/>
          </a:xfrm>
          <a:prstGeom prst="roundRect">
            <a:avLst/>
          </a:prstGeom>
          <a:solidFill>
            <a:srgbClr val="EDED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emulator</a:t>
            </a:r>
            <a:endParaRPr lang="ko-KR" altLang="en-US" sz="1100" dirty="0">
              <a:solidFill>
                <a:schemeClr val="tx1"/>
              </a:solidFill>
            </a:endParaRPr>
          </a:p>
        </p:txBody>
      </p:sp>
      <p:sp>
        <p:nvSpPr>
          <p:cNvPr id="68" name="TextBox 67">
            <a:extLst>
              <a:ext uri="{FF2B5EF4-FFF2-40B4-BE49-F238E27FC236}">
                <a16:creationId xmlns:a16="http://schemas.microsoft.com/office/drawing/2014/main" id="{3E5210AD-0772-44D8-873E-EB1F1AD1C5FB}"/>
              </a:ext>
            </a:extLst>
          </p:cNvPr>
          <p:cNvSpPr txBox="1"/>
          <p:nvPr/>
        </p:nvSpPr>
        <p:spPr>
          <a:xfrm>
            <a:off x="864572" y="4467689"/>
            <a:ext cx="1033735" cy="793102"/>
          </a:xfrm>
          <a:prstGeom prst="rect">
            <a:avLst/>
          </a:prstGeom>
          <a:noFill/>
          <a:ln w="12700">
            <a:noFill/>
          </a:ln>
        </p:spPr>
        <p:txBody>
          <a:bodyPr wrap="square" rtlCol="0">
            <a:spAutoFit/>
          </a:bodyPr>
          <a:lstStyle/>
          <a:p>
            <a:pPr algn="ctr">
              <a:lnSpc>
                <a:spcPct val="150000"/>
              </a:lnSpc>
            </a:pPr>
            <a:r>
              <a:rPr lang="ko-KR" altLang="en-US" sz="1050" b="1" dirty="0"/>
              <a:t>주기성</a:t>
            </a:r>
            <a:r>
              <a:rPr lang="en-US" altLang="ko-KR" sz="1050" b="1" dirty="0"/>
              <a:t> </a:t>
            </a:r>
            <a:r>
              <a:rPr lang="ko-KR" altLang="en-US" sz="1050" b="1" dirty="0"/>
              <a:t>데이터</a:t>
            </a:r>
            <a:endParaRPr lang="en-US" altLang="ko-KR" sz="1050" b="1" dirty="0"/>
          </a:p>
          <a:p>
            <a:pPr algn="ctr">
              <a:lnSpc>
                <a:spcPct val="150000"/>
              </a:lnSpc>
            </a:pPr>
            <a:r>
              <a:rPr lang="en-US" altLang="ko-KR" sz="1050" dirty="0"/>
              <a:t>SoC Status</a:t>
            </a:r>
          </a:p>
          <a:p>
            <a:pPr algn="ctr">
              <a:lnSpc>
                <a:spcPct val="150000"/>
              </a:lnSpc>
            </a:pPr>
            <a:r>
              <a:rPr lang="ko-KR" altLang="en-US" sz="1050" dirty="0"/>
              <a:t>지령 </a:t>
            </a:r>
            <a:r>
              <a:rPr lang="ko-KR" altLang="en-US" sz="1050" dirty="0" err="1"/>
              <a:t>이행률</a:t>
            </a:r>
            <a:endParaRPr lang="en-US" altLang="ko-KR" sz="1050" dirty="0"/>
          </a:p>
        </p:txBody>
      </p:sp>
      <p:sp>
        <p:nvSpPr>
          <p:cNvPr id="9" name="TextBox 8">
            <a:extLst>
              <a:ext uri="{FF2B5EF4-FFF2-40B4-BE49-F238E27FC236}">
                <a16:creationId xmlns:a16="http://schemas.microsoft.com/office/drawing/2014/main" id="{0C1CA91D-B235-553D-3B7A-AF56DF1074BA}"/>
              </a:ext>
            </a:extLst>
          </p:cNvPr>
          <p:cNvSpPr txBox="1"/>
          <p:nvPr/>
        </p:nvSpPr>
        <p:spPr>
          <a:xfrm>
            <a:off x="1832525" y="1894639"/>
            <a:ext cx="1147145" cy="1036759"/>
          </a:xfrm>
          <a:prstGeom prst="rect">
            <a:avLst/>
          </a:prstGeom>
          <a:noFill/>
          <a:ln w="12700">
            <a:noFill/>
          </a:ln>
        </p:spPr>
        <p:txBody>
          <a:bodyPr wrap="square" rtlCol="0">
            <a:spAutoFit/>
          </a:bodyPr>
          <a:lstStyle/>
          <a:p>
            <a:pPr algn="ctr">
              <a:lnSpc>
                <a:spcPct val="150000"/>
              </a:lnSpc>
            </a:pPr>
            <a:r>
              <a:rPr lang="en-US" altLang="ko-KR" sz="1050" b="1" dirty="0"/>
              <a:t>Event </a:t>
            </a:r>
            <a:r>
              <a:rPr lang="ko-KR" altLang="en-US" sz="1050" b="1" dirty="0"/>
              <a:t>데이터</a:t>
            </a:r>
            <a:endParaRPr lang="en-US" altLang="ko-KR" sz="1050" b="1" dirty="0"/>
          </a:p>
          <a:p>
            <a:pPr algn="ctr">
              <a:lnSpc>
                <a:spcPct val="150000"/>
              </a:lnSpc>
            </a:pPr>
            <a:r>
              <a:rPr lang="en-US" altLang="ko-KR" sz="1050" dirty="0"/>
              <a:t>EVs Configuration</a:t>
            </a:r>
            <a:br>
              <a:rPr lang="en-US" altLang="ko-KR" sz="1050" dirty="0"/>
            </a:br>
            <a:r>
              <a:rPr lang="en-US" altLang="ko-KR" sz="1050" dirty="0"/>
              <a:t>(Target SoC, </a:t>
            </a:r>
            <a:br>
              <a:rPr lang="en-US" altLang="ko-KR" sz="1050" dirty="0"/>
            </a:br>
            <a:r>
              <a:rPr lang="en-US" altLang="ko-KR" sz="1050" dirty="0"/>
              <a:t>Plug-time)</a:t>
            </a:r>
            <a:endParaRPr lang="ko-KR" altLang="en-US" sz="1050" dirty="0"/>
          </a:p>
        </p:txBody>
      </p:sp>
      <p:sp>
        <p:nvSpPr>
          <p:cNvPr id="10" name="TextBox 9">
            <a:extLst>
              <a:ext uri="{FF2B5EF4-FFF2-40B4-BE49-F238E27FC236}">
                <a16:creationId xmlns:a16="http://schemas.microsoft.com/office/drawing/2014/main" id="{FC48D22B-D587-7F8A-DE12-6F979BEFB720}"/>
              </a:ext>
            </a:extLst>
          </p:cNvPr>
          <p:cNvSpPr txBox="1"/>
          <p:nvPr/>
        </p:nvSpPr>
        <p:spPr>
          <a:xfrm>
            <a:off x="909784" y="1894639"/>
            <a:ext cx="1033735" cy="552011"/>
          </a:xfrm>
          <a:prstGeom prst="rect">
            <a:avLst/>
          </a:prstGeom>
          <a:noFill/>
          <a:ln w="12700">
            <a:noFill/>
          </a:ln>
        </p:spPr>
        <p:txBody>
          <a:bodyPr wrap="square" rtlCol="0">
            <a:spAutoFit/>
          </a:bodyPr>
          <a:lstStyle/>
          <a:p>
            <a:pPr algn="ctr">
              <a:lnSpc>
                <a:spcPct val="150000"/>
              </a:lnSpc>
            </a:pPr>
            <a:r>
              <a:rPr lang="ko-KR" altLang="en-US" sz="1050" b="1" dirty="0"/>
              <a:t>주기성</a:t>
            </a:r>
            <a:r>
              <a:rPr lang="en-US" altLang="ko-KR" sz="1050" b="1" dirty="0"/>
              <a:t> </a:t>
            </a:r>
            <a:r>
              <a:rPr lang="ko-KR" altLang="en-US" sz="1050" b="1" dirty="0"/>
              <a:t>데이터</a:t>
            </a:r>
            <a:endParaRPr lang="en-US" altLang="ko-KR" sz="1050" b="1" dirty="0"/>
          </a:p>
          <a:p>
            <a:pPr algn="ctr">
              <a:lnSpc>
                <a:spcPct val="150000"/>
              </a:lnSpc>
            </a:pPr>
            <a:r>
              <a:rPr lang="en-US" altLang="ko-KR" sz="1050" dirty="0"/>
              <a:t>EVs Status</a:t>
            </a:r>
          </a:p>
        </p:txBody>
      </p:sp>
      <p:sp>
        <p:nvSpPr>
          <p:cNvPr id="11" name="TextBox 10">
            <a:extLst>
              <a:ext uri="{FF2B5EF4-FFF2-40B4-BE49-F238E27FC236}">
                <a16:creationId xmlns:a16="http://schemas.microsoft.com/office/drawing/2014/main" id="{6B2C8583-2835-D8FE-5B36-65605530EF30}"/>
              </a:ext>
            </a:extLst>
          </p:cNvPr>
          <p:cNvSpPr txBox="1"/>
          <p:nvPr/>
        </p:nvSpPr>
        <p:spPr>
          <a:xfrm>
            <a:off x="3151204" y="1900815"/>
            <a:ext cx="1353323" cy="794385"/>
          </a:xfrm>
          <a:prstGeom prst="rect">
            <a:avLst/>
          </a:prstGeom>
          <a:noFill/>
          <a:ln w="12700">
            <a:noFill/>
          </a:ln>
        </p:spPr>
        <p:txBody>
          <a:bodyPr wrap="square" rtlCol="0">
            <a:spAutoFit/>
          </a:bodyPr>
          <a:lstStyle/>
          <a:p>
            <a:pPr algn="ctr">
              <a:lnSpc>
                <a:spcPct val="150000"/>
              </a:lnSpc>
            </a:pPr>
            <a:r>
              <a:rPr lang="ko-KR" altLang="en-US" sz="1050" b="1" dirty="0"/>
              <a:t>주기성</a:t>
            </a:r>
            <a:r>
              <a:rPr lang="en-US" altLang="ko-KR" sz="1050" b="1" dirty="0"/>
              <a:t> </a:t>
            </a:r>
            <a:r>
              <a:rPr lang="ko-KR" altLang="en-US" sz="1050" b="1" dirty="0"/>
              <a:t>데이터</a:t>
            </a:r>
            <a:endParaRPr lang="en-US" altLang="ko-KR" sz="1050" b="1" dirty="0"/>
          </a:p>
          <a:p>
            <a:pPr algn="ctr">
              <a:lnSpc>
                <a:spcPct val="150000"/>
              </a:lnSpc>
            </a:pPr>
            <a:r>
              <a:rPr lang="en-US" altLang="ko-KR" sz="1050" dirty="0"/>
              <a:t>V2G </a:t>
            </a:r>
            <a:r>
              <a:rPr lang="ko-KR" altLang="en-US" sz="1050" dirty="0"/>
              <a:t>지령</a:t>
            </a:r>
            <a:endParaRPr lang="en-US" altLang="ko-KR" sz="1050" dirty="0"/>
          </a:p>
          <a:p>
            <a:pPr algn="ctr">
              <a:lnSpc>
                <a:spcPct val="150000"/>
              </a:lnSpc>
            </a:pPr>
            <a:r>
              <a:rPr lang="en-US" altLang="ko-KR" sz="1050" dirty="0"/>
              <a:t>(ex. 3 kWh for 5 hour)</a:t>
            </a:r>
          </a:p>
        </p:txBody>
      </p:sp>
      <p:sp>
        <p:nvSpPr>
          <p:cNvPr id="12" name="TextBox 11">
            <a:extLst>
              <a:ext uri="{FF2B5EF4-FFF2-40B4-BE49-F238E27FC236}">
                <a16:creationId xmlns:a16="http://schemas.microsoft.com/office/drawing/2014/main" id="{C030BEAB-1FA8-8ABC-C19D-45EC1E853DB5}"/>
              </a:ext>
            </a:extLst>
          </p:cNvPr>
          <p:cNvSpPr txBox="1"/>
          <p:nvPr/>
        </p:nvSpPr>
        <p:spPr>
          <a:xfrm>
            <a:off x="3161022" y="4449998"/>
            <a:ext cx="1353323" cy="794385"/>
          </a:xfrm>
          <a:prstGeom prst="rect">
            <a:avLst/>
          </a:prstGeom>
          <a:noFill/>
          <a:ln w="12700">
            <a:noFill/>
          </a:ln>
        </p:spPr>
        <p:txBody>
          <a:bodyPr wrap="square" rtlCol="0">
            <a:spAutoFit/>
          </a:bodyPr>
          <a:lstStyle/>
          <a:p>
            <a:pPr algn="ctr">
              <a:lnSpc>
                <a:spcPct val="150000"/>
              </a:lnSpc>
            </a:pPr>
            <a:r>
              <a:rPr lang="ko-KR" altLang="en-US" sz="1050" b="1" dirty="0"/>
              <a:t>주기성</a:t>
            </a:r>
            <a:r>
              <a:rPr lang="en-US" altLang="ko-KR" sz="1050" b="1" dirty="0"/>
              <a:t> </a:t>
            </a:r>
            <a:r>
              <a:rPr lang="ko-KR" altLang="en-US" sz="1050" b="1" dirty="0"/>
              <a:t>데이터</a:t>
            </a:r>
            <a:endParaRPr lang="en-US" altLang="ko-KR" sz="1050" b="1" dirty="0"/>
          </a:p>
          <a:p>
            <a:pPr algn="ctr">
              <a:lnSpc>
                <a:spcPct val="150000"/>
              </a:lnSpc>
            </a:pPr>
            <a:r>
              <a:rPr lang="en-US" altLang="ko-KR" sz="1050" dirty="0"/>
              <a:t>V2G</a:t>
            </a:r>
            <a:r>
              <a:rPr lang="ko-KR" altLang="en-US" sz="1050" dirty="0"/>
              <a:t> 지령</a:t>
            </a:r>
            <a:endParaRPr lang="en-US" altLang="ko-KR" sz="1050" dirty="0"/>
          </a:p>
          <a:p>
            <a:pPr algn="ctr">
              <a:lnSpc>
                <a:spcPct val="150000"/>
              </a:lnSpc>
            </a:pPr>
            <a:r>
              <a:rPr lang="en-US" altLang="ko-KR" sz="1050" dirty="0"/>
              <a:t>(ex. 3 kWh for 5 hour)</a:t>
            </a:r>
          </a:p>
        </p:txBody>
      </p:sp>
      <p:sp>
        <p:nvSpPr>
          <p:cNvPr id="23" name="직사각형 22">
            <a:extLst>
              <a:ext uri="{FF2B5EF4-FFF2-40B4-BE49-F238E27FC236}">
                <a16:creationId xmlns:a16="http://schemas.microsoft.com/office/drawing/2014/main" id="{EED87B3A-FD05-2AEA-45F2-DCECD8C5978A}"/>
              </a:ext>
            </a:extLst>
          </p:cNvPr>
          <p:cNvSpPr/>
          <p:nvPr/>
        </p:nvSpPr>
        <p:spPr>
          <a:xfrm>
            <a:off x="622828" y="1077537"/>
            <a:ext cx="4975860" cy="5648771"/>
          </a:xfrm>
          <a:prstGeom prst="rect">
            <a:avLst/>
          </a:prstGeom>
          <a:no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189CDF33-9A0D-4FA4-3734-C9EC483419DB}"/>
              </a:ext>
            </a:extLst>
          </p:cNvPr>
          <p:cNvSpPr/>
          <p:nvPr/>
        </p:nvSpPr>
        <p:spPr>
          <a:xfrm>
            <a:off x="2064218" y="836519"/>
            <a:ext cx="447863" cy="14128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26" name="TextBox 25">
            <a:extLst>
              <a:ext uri="{FF2B5EF4-FFF2-40B4-BE49-F238E27FC236}">
                <a16:creationId xmlns:a16="http://schemas.microsoft.com/office/drawing/2014/main" id="{9C324FD1-C995-A279-62A2-D3C5C6E4379D}"/>
              </a:ext>
            </a:extLst>
          </p:cNvPr>
          <p:cNvSpPr txBox="1"/>
          <p:nvPr/>
        </p:nvSpPr>
        <p:spPr>
          <a:xfrm>
            <a:off x="2503876" y="762736"/>
            <a:ext cx="687119" cy="309637"/>
          </a:xfrm>
          <a:prstGeom prst="rect">
            <a:avLst/>
          </a:prstGeom>
          <a:noFill/>
          <a:ln w="12700">
            <a:noFill/>
          </a:ln>
        </p:spPr>
        <p:txBody>
          <a:bodyPr wrap="square" rtlCol="0">
            <a:spAutoFit/>
          </a:bodyPr>
          <a:lstStyle/>
          <a:p>
            <a:pPr algn="ctr">
              <a:lnSpc>
                <a:spcPct val="150000"/>
              </a:lnSpc>
            </a:pPr>
            <a:r>
              <a:rPr lang="ko-KR" altLang="en-US" sz="1050" b="1" dirty="0"/>
              <a:t>현대차</a:t>
            </a:r>
            <a:endParaRPr lang="en-US" altLang="ko-KR" sz="1050" dirty="0"/>
          </a:p>
        </p:txBody>
      </p:sp>
      <p:sp>
        <p:nvSpPr>
          <p:cNvPr id="27" name="사각형: 둥근 모서리 26">
            <a:extLst>
              <a:ext uri="{FF2B5EF4-FFF2-40B4-BE49-F238E27FC236}">
                <a16:creationId xmlns:a16="http://schemas.microsoft.com/office/drawing/2014/main" id="{268C294F-BE46-FDE5-DA76-C2A0BC5F337D}"/>
              </a:ext>
            </a:extLst>
          </p:cNvPr>
          <p:cNvSpPr/>
          <p:nvPr/>
        </p:nvSpPr>
        <p:spPr>
          <a:xfrm>
            <a:off x="3152763" y="841976"/>
            <a:ext cx="482162" cy="177101"/>
          </a:xfrm>
          <a:prstGeom prst="roundRect">
            <a:avLst/>
          </a:prstGeom>
          <a:no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DAE7E4A4-1491-97B9-DD4F-EBD265D4B733}"/>
              </a:ext>
            </a:extLst>
          </p:cNvPr>
          <p:cNvSpPr txBox="1"/>
          <p:nvPr/>
        </p:nvSpPr>
        <p:spPr>
          <a:xfrm>
            <a:off x="3630653" y="762736"/>
            <a:ext cx="687119" cy="309637"/>
          </a:xfrm>
          <a:prstGeom prst="rect">
            <a:avLst/>
          </a:prstGeom>
          <a:noFill/>
          <a:ln w="12700">
            <a:noFill/>
          </a:ln>
        </p:spPr>
        <p:txBody>
          <a:bodyPr wrap="square" rtlCol="0">
            <a:spAutoFit/>
          </a:bodyPr>
          <a:lstStyle/>
          <a:p>
            <a:pPr algn="ctr">
              <a:lnSpc>
                <a:spcPct val="150000"/>
              </a:lnSpc>
            </a:pPr>
            <a:r>
              <a:rPr lang="ko-KR" altLang="en-US" sz="1050" b="1" dirty="0"/>
              <a:t>경북대</a:t>
            </a:r>
            <a:endParaRPr lang="en-US" altLang="ko-KR" sz="1050" dirty="0"/>
          </a:p>
        </p:txBody>
      </p:sp>
      <p:sp>
        <p:nvSpPr>
          <p:cNvPr id="6" name="직사각형 5">
            <a:extLst>
              <a:ext uri="{FF2B5EF4-FFF2-40B4-BE49-F238E27FC236}">
                <a16:creationId xmlns:a16="http://schemas.microsoft.com/office/drawing/2014/main" id="{385D4A72-E09B-46E7-9BF5-45EA80CF5E50}"/>
              </a:ext>
            </a:extLst>
          </p:cNvPr>
          <p:cNvSpPr/>
          <p:nvPr/>
        </p:nvSpPr>
        <p:spPr>
          <a:xfrm>
            <a:off x="6672389" y="4612614"/>
            <a:ext cx="2535173" cy="1109599"/>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altLang="ko-KR" sz="900" dirty="0"/>
              <a:t>EVSE-EV </a:t>
            </a:r>
            <a:r>
              <a:rPr lang="ko-KR" altLang="en-US" sz="900" dirty="0"/>
              <a:t>연결 불량</a:t>
            </a:r>
            <a:endParaRPr lang="en-US" altLang="ko-KR" sz="900" dirty="0"/>
          </a:p>
          <a:p>
            <a:pPr marL="628650" lvl="1" indent="-171450">
              <a:lnSpc>
                <a:spcPct val="150000"/>
              </a:lnSpc>
              <a:buFont typeface="Arial" panose="020B0604020202020204" pitchFamily="34" charset="0"/>
              <a:buChar char="•"/>
            </a:pPr>
            <a:r>
              <a:rPr lang="ko-KR" altLang="en-US" sz="900" dirty="0"/>
              <a:t>단기성 </a:t>
            </a:r>
            <a:r>
              <a:rPr lang="en-US" altLang="ko-KR" sz="900" dirty="0"/>
              <a:t>OBC </a:t>
            </a:r>
            <a:r>
              <a:rPr lang="ko-KR" altLang="en-US" sz="900" dirty="0"/>
              <a:t>고장</a:t>
            </a:r>
            <a:endParaRPr lang="en-US" altLang="ko-KR" sz="900" dirty="0"/>
          </a:p>
          <a:p>
            <a:pPr marL="628650" lvl="1" indent="-171450">
              <a:lnSpc>
                <a:spcPct val="150000"/>
              </a:lnSpc>
              <a:buFont typeface="Arial" panose="020B0604020202020204" pitchFamily="34" charset="0"/>
              <a:buChar char="•"/>
            </a:pPr>
            <a:r>
              <a:rPr lang="ko-KR" altLang="en-US" sz="900" dirty="0"/>
              <a:t>극저온에서 배터리 성능 저하</a:t>
            </a:r>
            <a:endParaRPr lang="en-US" altLang="ko-KR" sz="900" dirty="0"/>
          </a:p>
          <a:p>
            <a:pPr marL="628650" lvl="1" indent="-171450">
              <a:lnSpc>
                <a:spcPct val="150000"/>
              </a:lnSpc>
              <a:buFont typeface="Arial" panose="020B0604020202020204" pitchFamily="34" charset="0"/>
              <a:buChar char="•"/>
            </a:pPr>
            <a:r>
              <a:rPr lang="ko-KR" altLang="en-US" sz="900" dirty="0"/>
              <a:t>고온 감지로 인한 보호제어</a:t>
            </a:r>
            <a:endParaRPr lang="en-US" altLang="ko-KR" sz="900" dirty="0"/>
          </a:p>
          <a:p>
            <a:pPr marL="628650" lvl="1" indent="-171450">
              <a:lnSpc>
                <a:spcPct val="150000"/>
              </a:lnSpc>
              <a:buFont typeface="Arial" panose="020B0604020202020204" pitchFamily="34" charset="0"/>
              <a:buChar char="•"/>
            </a:pPr>
            <a:endParaRPr lang="en-US" altLang="ko-KR" sz="900" dirty="0"/>
          </a:p>
        </p:txBody>
      </p:sp>
    </p:spTree>
    <p:extLst>
      <p:ext uri="{BB962C8B-B14F-4D97-AF65-F5344CB8AC3E}">
        <p14:creationId xmlns:p14="http://schemas.microsoft.com/office/powerpoint/2010/main" val="948806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09E29A-7F22-4FA4-AFBF-41D678D0B24B}"/>
              </a:ext>
            </a:extLst>
          </p:cNvPr>
          <p:cNvSpPr>
            <a:spLocks noGrp="1"/>
          </p:cNvSpPr>
          <p:nvPr>
            <p:ph type="title"/>
          </p:nvPr>
        </p:nvSpPr>
        <p:spPr/>
        <p:txBody>
          <a:bodyPr/>
          <a:lstStyle/>
          <a:p>
            <a:r>
              <a:rPr lang="en-US" altLang="ko-KR" dirty="0"/>
              <a:t>Specific System Configuration</a:t>
            </a:r>
            <a:endParaRPr lang="ko-KR" altLang="en-US" dirty="0"/>
          </a:p>
        </p:txBody>
      </p:sp>
      <p:sp>
        <p:nvSpPr>
          <p:cNvPr id="3" name="직사각형 2">
            <a:extLst>
              <a:ext uri="{FF2B5EF4-FFF2-40B4-BE49-F238E27FC236}">
                <a16:creationId xmlns:a16="http://schemas.microsoft.com/office/drawing/2014/main" id="{E79E718A-C5C6-4D0D-A441-5877D535293C}"/>
              </a:ext>
            </a:extLst>
          </p:cNvPr>
          <p:cNvSpPr/>
          <p:nvPr/>
        </p:nvSpPr>
        <p:spPr>
          <a:xfrm>
            <a:off x="398426" y="1371429"/>
            <a:ext cx="6193314" cy="4386085"/>
          </a:xfrm>
          <a:prstGeom prst="rect">
            <a:avLst/>
          </a:prstGeom>
          <a:solidFill>
            <a:schemeClr val="accent1">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cxnSp>
        <p:nvCxnSpPr>
          <p:cNvPr id="4" name="직선 연결선 3">
            <a:extLst>
              <a:ext uri="{FF2B5EF4-FFF2-40B4-BE49-F238E27FC236}">
                <a16:creationId xmlns:a16="http://schemas.microsoft.com/office/drawing/2014/main" id="{CDFE2D60-BE52-4B0C-A284-068BD18D20D3}"/>
              </a:ext>
            </a:extLst>
          </p:cNvPr>
          <p:cNvCxnSpPr/>
          <p:nvPr/>
        </p:nvCxnSpPr>
        <p:spPr>
          <a:xfrm>
            <a:off x="6855717" y="1259746"/>
            <a:ext cx="0" cy="457899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FBDDC149-3FB9-4CFD-8FD8-B91C53A7C87A}"/>
              </a:ext>
            </a:extLst>
          </p:cNvPr>
          <p:cNvSpPr/>
          <p:nvPr/>
        </p:nvSpPr>
        <p:spPr>
          <a:xfrm>
            <a:off x="5539478" y="1371429"/>
            <a:ext cx="1052261" cy="36107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tx1"/>
                </a:solidFill>
              </a:rPr>
              <a:t>EVCS</a:t>
            </a:r>
            <a:endParaRPr lang="ko-KR" altLang="en-US" sz="1400" b="1" dirty="0">
              <a:solidFill>
                <a:schemeClr val="tx1"/>
              </a:solidFill>
            </a:endParaRPr>
          </a:p>
        </p:txBody>
      </p:sp>
      <p:sp>
        <p:nvSpPr>
          <p:cNvPr id="6" name="직사각형 5">
            <a:extLst>
              <a:ext uri="{FF2B5EF4-FFF2-40B4-BE49-F238E27FC236}">
                <a16:creationId xmlns:a16="http://schemas.microsoft.com/office/drawing/2014/main" id="{21C32ADF-1E1C-4854-A6E4-9EB643DA73DB}"/>
              </a:ext>
            </a:extLst>
          </p:cNvPr>
          <p:cNvSpPr/>
          <p:nvPr/>
        </p:nvSpPr>
        <p:spPr>
          <a:xfrm>
            <a:off x="660136" y="2073019"/>
            <a:ext cx="5653530" cy="3419827"/>
          </a:xfrm>
          <a:prstGeom prst="rect">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w</a:t>
            </a:r>
            <a:endParaRPr lang="ko-KR" altLang="en-US" sz="1200" dirty="0"/>
          </a:p>
        </p:txBody>
      </p:sp>
      <p:sp>
        <p:nvSpPr>
          <p:cNvPr id="7" name="직사각형 6">
            <a:extLst>
              <a:ext uri="{FF2B5EF4-FFF2-40B4-BE49-F238E27FC236}">
                <a16:creationId xmlns:a16="http://schemas.microsoft.com/office/drawing/2014/main" id="{D26C9FAD-757E-4C9C-A4E5-E70A5B20B1C3}"/>
              </a:ext>
            </a:extLst>
          </p:cNvPr>
          <p:cNvSpPr/>
          <p:nvPr/>
        </p:nvSpPr>
        <p:spPr>
          <a:xfrm>
            <a:off x="4381448" y="2073019"/>
            <a:ext cx="1932219" cy="36107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tx1"/>
                </a:solidFill>
              </a:rPr>
              <a:t>KNU (EVSE, EV)</a:t>
            </a:r>
            <a:endParaRPr lang="ko-KR" altLang="en-US" sz="1400" b="1" dirty="0">
              <a:solidFill>
                <a:schemeClr val="tx1"/>
              </a:solidFill>
            </a:endParaRPr>
          </a:p>
        </p:txBody>
      </p:sp>
      <p:sp>
        <p:nvSpPr>
          <p:cNvPr id="9" name="TextBox 8">
            <a:extLst>
              <a:ext uri="{FF2B5EF4-FFF2-40B4-BE49-F238E27FC236}">
                <a16:creationId xmlns:a16="http://schemas.microsoft.com/office/drawing/2014/main" id="{50872A5C-22D0-44B8-99B7-75B92D8F10BC}"/>
              </a:ext>
            </a:extLst>
          </p:cNvPr>
          <p:cNvSpPr txBox="1"/>
          <p:nvPr/>
        </p:nvSpPr>
        <p:spPr>
          <a:xfrm>
            <a:off x="398426" y="1391367"/>
            <a:ext cx="3039683" cy="400110"/>
          </a:xfrm>
          <a:prstGeom prst="rect">
            <a:avLst/>
          </a:prstGeom>
          <a:noFill/>
        </p:spPr>
        <p:txBody>
          <a:bodyPr wrap="square" rtlCol="0">
            <a:spAutoFit/>
          </a:bodyPr>
          <a:lstStyle/>
          <a:p>
            <a:r>
              <a:rPr lang="en-US" altLang="ko-KR" sz="2000" b="1" dirty="0"/>
              <a:t>HYUNDAI MOTOR (EVCS)</a:t>
            </a:r>
            <a:endParaRPr lang="ko-KR" altLang="en-US" sz="2000" b="1" dirty="0"/>
          </a:p>
        </p:txBody>
      </p:sp>
      <p:sp>
        <p:nvSpPr>
          <p:cNvPr id="10" name="직사각형 9">
            <a:extLst>
              <a:ext uri="{FF2B5EF4-FFF2-40B4-BE49-F238E27FC236}">
                <a16:creationId xmlns:a16="http://schemas.microsoft.com/office/drawing/2014/main" id="{FD598CE0-FFEA-48C4-A984-F65BFE46E08C}"/>
              </a:ext>
            </a:extLst>
          </p:cNvPr>
          <p:cNvSpPr/>
          <p:nvPr/>
        </p:nvSpPr>
        <p:spPr>
          <a:xfrm>
            <a:off x="1460962" y="3056459"/>
            <a:ext cx="3917865" cy="2022119"/>
          </a:xfrm>
          <a:prstGeom prst="rect">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1" name="TextBox 10">
            <a:extLst>
              <a:ext uri="{FF2B5EF4-FFF2-40B4-BE49-F238E27FC236}">
                <a16:creationId xmlns:a16="http://schemas.microsoft.com/office/drawing/2014/main" id="{BA4E88D3-9DBF-4815-8524-FB8306F75ABA}"/>
              </a:ext>
            </a:extLst>
          </p:cNvPr>
          <p:cNvSpPr txBox="1"/>
          <p:nvPr/>
        </p:nvSpPr>
        <p:spPr>
          <a:xfrm>
            <a:off x="1530850" y="3098324"/>
            <a:ext cx="2227731" cy="400110"/>
          </a:xfrm>
          <a:prstGeom prst="rect">
            <a:avLst/>
          </a:prstGeom>
          <a:noFill/>
        </p:spPr>
        <p:txBody>
          <a:bodyPr wrap="square" rtlCol="0">
            <a:spAutoFit/>
          </a:bodyPr>
          <a:lstStyle/>
          <a:p>
            <a:pPr algn="ctr"/>
            <a:r>
              <a:rPr lang="en-US" altLang="ko-KR" sz="2000" b="1" dirty="0"/>
              <a:t>EV</a:t>
            </a:r>
            <a:r>
              <a:rPr lang="ko-KR" altLang="en-US" sz="2000" b="1" dirty="0"/>
              <a:t> </a:t>
            </a:r>
            <a:r>
              <a:rPr lang="en-US" altLang="ko-KR" sz="2000" b="1" dirty="0"/>
              <a:t>Behavior Model</a:t>
            </a:r>
            <a:endParaRPr lang="ko-KR" altLang="en-US" sz="2000" b="1" dirty="0"/>
          </a:p>
        </p:txBody>
      </p:sp>
      <p:sp>
        <p:nvSpPr>
          <p:cNvPr id="13" name="사각형: 둥근 모서리 12">
            <a:extLst>
              <a:ext uri="{FF2B5EF4-FFF2-40B4-BE49-F238E27FC236}">
                <a16:creationId xmlns:a16="http://schemas.microsoft.com/office/drawing/2014/main" id="{C222494C-0939-4B76-BB37-64971F8E272E}"/>
              </a:ext>
            </a:extLst>
          </p:cNvPr>
          <p:cNvSpPr/>
          <p:nvPr/>
        </p:nvSpPr>
        <p:spPr>
          <a:xfrm>
            <a:off x="2552456" y="3749548"/>
            <a:ext cx="1734877" cy="63594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tx1"/>
                </a:solidFill>
              </a:rPr>
              <a:t>Considering</a:t>
            </a:r>
          </a:p>
          <a:p>
            <a:pPr algn="ctr"/>
            <a:r>
              <a:rPr lang="en-US" altLang="ko-KR" sz="1400" b="1" dirty="0">
                <a:solidFill>
                  <a:schemeClr val="tx1"/>
                </a:solidFill>
              </a:rPr>
              <a:t>Uncertainties</a:t>
            </a:r>
            <a:endParaRPr lang="ko-KR" altLang="en-US" sz="1400" b="1" dirty="0">
              <a:solidFill>
                <a:schemeClr val="tx1"/>
              </a:solidFill>
            </a:endParaRPr>
          </a:p>
        </p:txBody>
      </p:sp>
      <p:sp>
        <p:nvSpPr>
          <p:cNvPr id="14" name="사각형: 둥근 모서리 13">
            <a:extLst>
              <a:ext uri="{FF2B5EF4-FFF2-40B4-BE49-F238E27FC236}">
                <a16:creationId xmlns:a16="http://schemas.microsoft.com/office/drawing/2014/main" id="{F3847885-6AD1-4F82-B740-1A350361D631}"/>
              </a:ext>
            </a:extLst>
          </p:cNvPr>
          <p:cNvSpPr/>
          <p:nvPr/>
        </p:nvSpPr>
        <p:spPr>
          <a:xfrm>
            <a:off x="7369769" y="3087027"/>
            <a:ext cx="1690915" cy="1315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Aggregator</a:t>
            </a:r>
            <a:endParaRPr lang="ko-KR" altLang="en-US" dirty="0"/>
          </a:p>
        </p:txBody>
      </p:sp>
      <p:sp>
        <p:nvSpPr>
          <p:cNvPr id="16" name="TextBox 15">
            <a:extLst>
              <a:ext uri="{FF2B5EF4-FFF2-40B4-BE49-F238E27FC236}">
                <a16:creationId xmlns:a16="http://schemas.microsoft.com/office/drawing/2014/main" id="{86B0E4FF-D137-4A9B-A371-F2709BF86113}"/>
              </a:ext>
            </a:extLst>
          </p:cNvPr>
          <p:cNvSpPr txBox="1"/>
          <p:nvPr/>
        </p:nvSpPr>
        <p:spPr>
          <a:xfrm>
            <a:off x="1969436" y="2151884"/>
            <a:ext cx="3057184" cy="923330"/>
          </a:xfrm>
          <a:prstGeom prst="rect">
            <a:avLst/>
          </a:prstGeom>
          <a:noFill/>
        </p:spPr>
        <p:txBody>
          <a:bodyPr wrap="none" rtlCol="0">
            <a:spAutoFit/>
          </a:bodyPr>
          <a:lstStyle/>
          <a:p>
            <a:pPr marL="285750" indent="-285750">
              <a:buFont typeface="Arial" panose="020B0604020202020204" pitchFamily="34" charset="0"/>
              <a:buChar char="•"/>
            </a:pPr>
            <a:r>
              <a:rPr lang="en-US" altLang="ko-KR" dirty="0"/>
              <a:t>EVSE-EV Plug Event</a:t>
            </a:r>
          </a:p>
          <a:p>
            <a:pPr marL="285750" indent="-285750">
              <a:buFont typeface="Arial" panose="020B0604020202020204" pitchFamily="34" charset="0"/>
              <a:buChar char="•"/>
            </a:pPr>
            <a:r>
              <a:rPr lang="en-US" altLang="ko-KR" dirty="0"/>
              <a:t>EVs Status (SoC, </a:t>
            </a:r>
            <a:r>
              <a:rPr lang="ko-KR" altLang="en-US" dirty="0"/>
              <a:t>실 </a:t>
            </a:r>
            <a:r>
              <a:rPr lang="ko-KR" altLang="en-US" dirty="0" err="1"/>
              <a:t>충전량</a:t>
            </a:r>
            <a:r>
              <a:rPr lang="en-US" altLang="ko-KR" dirty="0"/>
              <a:t>)</a:t>
            </a:r>
          </a:p>
          <a:p>
            <a:pPr marL="285750" indent="-285750">
              <a:buFont typeface="Arial" panose="020B0604020202020204" pitchFamily="34" charset="0"/>
              <a:buChar char="•"/>
            </a:pPr>
            <a:r>
              <a:rPr lang="en-US" altLang="ko-KR" dirty="0"/>
              <a:t>Uncertainty Events ()</a:t>
            </a:r>
            <a:endParaRPr lang="ko-KR" altLang="en-US" dirty="0"/>
          </a:p>
        </p:txBody>
      </p:sp>
      <p:cxnSp>
        <p:nvCxnSpPr>
          <p:cNvPr id="18" name="직선 화살표 연결선 17">
            <a:extLst>
              <a:ext uri="{FF2B5EF4-FFF2-40B4-BE49-F238E27FC236}">
                <a16:creationId xmlns:a16="http://schemas.microsoft.com/office/drawing/2014/main" id="{8BA1E3B0-D430-4009-AF97-0531F1C51232}"/>
              </a:ext>
            </a:extLst>
          </p:cNvPr>
          <p:cNvCxnSpPr/>
          <p:nvPr/>
        </p:nvCxnSpPr>
        <p:spPr>
          <a:xfrm flipV="1">
            <a:off x="1980149" y="1874574"/>
            <a:ext cx="0" cy="673863"/>
          </a:xfrm>
          <a:prstGeom prst="straightConnector1">
            <a:avLst/>
          </a:prstGeom>
          <a:ln w="57150">
            <a:solidFill>
              <a:srgbClr val="BFBFB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58F41A37-1CBC-4EC8-ACD4-1CE1126468EA}"/>
              </a:ext>
            </a:extLst>
          </p:cNvPr>
          <p:cNvCxnSpPr/>
          <p:nvPr/>
        </p:nvCxnSpPr>
        <p:spPr>
          <a:xfrm>
            <a:off x="1770424" y="1868012"/>
            <a:ext cx="0" cy="704675"/>
          </a:xfrm>
          <a:prstGeom prst="straightConnector1">
            <a:avLst/>
          </a:prstGeom>
          <a:ln w="57150">
            <a:solidFill>
              <a:srgbClr val="BFBFB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9360F51-AAD3-4D9E-9908-34AEF1EE7910}"/>
              </a:ext>
            </a:extLst>
          </p:cNvPr>
          <p:cNvSpPr txBox="1"/>
          <p:nvPr/>
        </p:nvSpPr>
        <p:spPr>
          <a:xfrm>
            <a:off x="353177" y="2159014"/>
            <a:ext cx="1382110" cy="646331"/>
          </a:xfrm>
          <a:prstGeom prst="rect">
            <a:avLst/>
          </a:prstGeom>
          <a:noFill/>
        </p:spPr>
        <p:txBody>
          <a:bodyPr wrap="none" rtlCol="0">
            <a:spAutoFit/>
          </a:bodyPr>
          <a:lstStyle/>
          <a:p>
            <a:pPr marL="285750" indent="-285750">
              <a:buFont typeface="Arial" panose="020B0604020202020204" pitchFamily="34" charset="0"/>
              <a:buChar char="•"/>
            </a:pPr>
            <a:r>
              <a:rPr lang="en-US" altLang="ko-KR" dirty="0"/>
              <a:t>V2G</a:t>
            </a:r>
            <a:r>
              <a:rPr lang="ko-KR" altLang="en-US" dirty="0"/>
              <a:t> 지령</a:t>
            </a:r>
            <a:endParaRPr lang="en-US" altLang="ko-KR" dirty="0"/>
          </a:p>
          <a:p>
            <a:pPr marL="285750" indent="-285750">
              <a:buFont typeface="Arial" panose="020B0604020202020204" pitchFamily="34" charset="0"/>
              <a:buChar char="•"/>
            </a:pPr>
            <a:endParaRPr lang="ko-KR" altLang="en-US" dirty="0"/>
          </a:p>
        </p:txBody>
      </p:sp>
      <p:cxnSp>
        <p:nvCxnSpPr>
          <p:cNvPr id="22" name="직선 화살표 연결선 21">
            <a:extLst>
              <a:ext uri="{FF2B5EF4-FFF2-40B4-BE49-F238E27FC236}">
                <a16:creationId xmlns:a16="http://schemas.microsoft.com/office/drawing/2014/main" id="{AB760427-FEF2-4945-8B21-898C7B1565B2}"/>
              </a:ext>
            </a:extLst>
          </p:cNvPr>
          <p:cNvCxnSpPr/>
          <p:nvPr/>
        </p:nvCxnSpPr>
        <p:spPr>
          <a:xfrm rot="5400000" flipV="1">
            <a:off x="6986012" y="3913599"/>
            <a:ext cx="0" cy="673863"/>
          </a:xfrm>
          <a:prstGeom prst="straightConnector1">
            <a:avLst/>
          </a:prstGeom>
          <a:ln w="57150">
            <a:solidFill>
              <a:srgbClr val="BFBFB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22054A6E-386A-4ADF-8C6B-22751CDEA0A1}"/>
              </a:ext>
            </a:extLst>
          </p:cNvPr>
          <p:cNvCxnSpPr/>
          <p:nvPr/>
        </p:nvCxnSpPr>
        <p:spPr>
          <a:xfrm rot="5400000">
            <a:off x="6968779" y="2883124"/>
            <a:ext cx="0" cy="704675"/>
          </a:xfrm>
          <a:prstGeom prst="straightConnector1">
            <a:avLst/>
          </a:prstGeom>
          <a:ln w="57150">
            <a:solidFill>
              <a:srgbClr val="BFBFBF"/>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1D848C4-91E8-4E60-BAFF-FCFC300FB2EE}"/>
              </a:ext>
            </a:extLst>
          </p:cNvPr>
          <p:cNvSpPr txBox="1"/>
          <p:nvPr/>
        </p:nvSpPr>
        <p:spPr>
          <a:xfrm>
            <a:off x="6870731" y="4437594"/>
            <a:ext cx="2238721" cy="923330"/>
          </a:xfrm>
          <a:prstGeom prst="rect">
            <a:avLst/>
          </a:prstGeom>
          <a:noFill/>
        </p:spPr>
        <p:txBody>
          <a:bodyPr wrap="square" rtlCol="0">
            <a:spAutoFit/>
          </a:bodyPr>
          <a:lstStyle/>
          <a:p>
            <a:pPr marL="285750" indent="-285750">
              <a:buFont typeface="Arial" panose="020B0604020202020204" pitchFamily="34" charset="0"/>
              <a:buChar char="•"/>
            </a:pPr>
            <a:r>
              <a:rPr lang="ko-KR" altLang="en-US" dirty="0"/>
              <a:t>스케줄링 대상 </a:t>
            </a:r>
            <a:br>
              <a:rPr lang="en-US" altLang="ko-KR" dirty="0"/>
            </a:br>
            <a:r>
              <a:rPr lang="en-US" altLang="ko-KR" dirty="0"/>
              <a:t>EV Configuration</a:t>
            </a:r>
          </a:p>
          <a:p>
            <a:pPr marL="285750" indent="-285750">
              <a:buFont typeface="Arial" panose="020B0604020202020204" pitchFamily="34" charset="0"/>
              <a:buChar char="•"/>
            </a:pPr>
            <a:r>
              <a:rPr lang="en-US" altLang="ko-KR" dirty="0"/>
              <a:t>EVs Status</a:t>
            </a:r>
            <a:endParaRPr lang="ko-KR" altLang="en-US" dirty="0"/>
          </a:p>
        </p:txBody>
      </p:sp>
      <p:sp>
        <p:nvSpPr>
          <p:cNvPr id="26" name="TextBox 25">
            <a:extLst>
              <a:ext uri="{FF2B5EF4-FFF2-40B4-BE49-F238E27FC236}">
                <a16:creationId xmlns:a16="http://schemas.microsoft.com/office/drawing/2014/main" id="{9CFD249F-9B40-402A-9816-F5AA78AA9D68}"/>
              </a:ext>
            </a:extLst>
          </p:cNvPr>
          <p:cNvSpPr txBox="1"/>
          <p:nvPr/>
        </p:nvSpPr>
        <p:spPr>
          <a:xfrm>
            <a:off x="6888808" y="2713542"/>
            <a:ext cx="1896673" cy="646331"/>
          </a:xfrm>
          <a:prstGeom prst="rect">
            <a:avLst/>
          </a:prstGeom>
          <a:noFill/>
        </p:spPr>
        <p:txBody>
          <a:bodyPr wrap="none" rtlCol="0">
            <a:spAutoFit/>
          </a:bodyPr>
          <a:lstStyle/>
          <a:p>
            <a:pPr marL="285750" indent="-285750">
              <a:buFont typeface="Arial" panose="020B0604020202020204" pitchFamily="34" charset="0"/>
              <a:buChar char="•"/>
            </a:pPr>
            <a:r>
              <a:rPr lang="en-US" altLang="ko-KR" dirty="0"/>
              <a:t>V2G</a:t>
            </a:r>
            <a:r>
              <a:rPr lang="ko-KR" altLang="en-US" dirty="0"/>
              <a:t> 지령 생성</a:t>
            </a:r>
            <a:endParaRPr lang="en-US" altLang="ko-KR" dirty="0"/>
          </a:p>
          <a:p>
            <a:pPr marL="285750" indent="-285750">
              <a:buFont typeface="Arial" panose="020B0604020202020204" pitchFamily="34" charset="0"/>
              <a:buChar char="•"/>
            </a:pPr>
            <a:endParaRPr lang="ko-KR" altLang="en-US" dirty="0"/>
          </a:p>
        </p:txBody>
      </p:sp>
    </p:spTree>
    <p:extLst>
      <p:ext uri="{BB962C8B-B14F-4D97-AF65-F5344CB8AC3E}">
        <p14:creationId xmlns:p14="http://schemas.microsoft.com/office/powerpoint/2010/main" val="3828376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176">
            <a:extLst>
              <a:ext uri="{FF2B5EF4-FFF2-40B4-BE49-F238E27FC236}">
                <a16:creationId xmlns:a16="http://schemas.microsoft.com/office/drawing/2014/main" id="{CE56BFF4-3AB8-1782-F368-407017226AB5}"/>
              </a:ext>
            </a:extLst>
          </p:cNvPr>
          <p:cNvSpPr>
            <a:spLocks noChangeArrowheads="1"/>
          </p:cNvSpPr>
          <p:nvPr/>
        </p:nvSpPr>
        <p:spPr bwMode="auto">
          <a:xfrm>
            <a:off x="303223" y="731632"/>
            <a:ext cx="1916355" cy="33201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8371" tIns="44188" rIns="88371" bIns="44188"/>
          <a:lstStyle/>
          <a:p>
            <a:pPr defTabSz="883649" latinLnBrk="1">
              <a:spcBef>
                <a:spcPts val="554"/>
              </a:spcBef>
              <a:buSzPct val="100000"/>
            </a:pPr>
            <a:r>
              <a:rPr lang="ko-KR" altLang="en-US" sz="1200" b="1" i="0" u="none" strike="noStrike" dirty="0">
                <a:solidFill>
                  <a:srgbClr val="000000"/>
                </a:solidFill>
                <a:effectLst/>
                <a:latin typeface="맑은 고딕" panose="020B0503020000020004" pitchFamily="50" charset="-127"/>
                <a:ea typeface="+mn-ea"/>
              </a:rPr>
              <a:t>제안 모델 순서도</a:t>
            </a:r>
            <a:endParaRPr lang="en-US" altLang="ko-KR" sz="1200" b="1" i="0" u="none" strike="noStrike" dirty="0">
              <a:solidFill>
                <a:srgbClr val="000000"/>
              </a:solidFill>
              <a:effectLst/>
              <a:latin typeface="맑은 고딕" panose="020B0503020000020004" pitchFamily="50" charset="-127"/>
              <a:ea typeface="+mn-ea"/>
            </a:endParaRPr>
          </a:p>
        </p:txBody>
      </p:sp>
      <p:sp>
        <p:nvSpPr>
          <p:cNvPr id="44" name="제목 2">
            <a:extLst>
              <a:ext uri="{FF2B5EF4-FFF2-40B4-BE49-F238E27FC236}">
                <a16:creationId xmlns:a16="http://schemas.microsoft.com/office/drawing/2014/main" id="{99B44A59-C89F-4EDF-937F-9B00E3CEEF08}"/>
              </a:ext>
            </a:extLst>
          </p:cNvPr>
          <p:cNvSpPr txBox="1">
            <a:spLocks noGrp="1"/>
          </p:cNvSpPr>
          <p:nvPr>
            <p:ph type="title"/>
          </p:nvPr>
        </p:nvSpPr>
        <p:spPr>
          <a:xfrm>
            <a:off x="376238" y="233363"/>
            <a:ext cx="8229600" cy="454025"/>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215" b="1" kern="1200">
                <a:solidFill>
                  <a:schemeClr val="tx1"/>
                </a:solidFill>
                <a:latin typeface="+mj-lt"/>
                <a:ea typeface="+mj-ea"/>
                <a:cs typeface="+mj-cs"/>
              </a:defRPr>
            </a:lvl1pPr>
          </a:lstStyle>
          <a:p>
            <a:pPr marL="514350" indent="-514350">
              <a:buFont typeface="+mj-lt"/>
              <a:buAutoNum type="romanUcPeriod" startAt="3"/>
              <a:defRPr/>
            </a:pPr>
            <a:r>
              <a:rPr lang="ko-KR" altLang="en-US" sz="2000" kern="0" dirty="0">
                <a:latin typeface="맑은 고딕" pitchFamily="50" charset="-127"/>
              </a:rPr>
              <a:t>연구 진행 상황</a:t>
            </a:r>
            <a:endParaRPr lang="ko-KR" altLang="en-US" kern="0" dirty="0">
              <a:latin typeface="맑은 고딕" pitchFamily="50" charset="-127"/>
            </a:endParaRPr>
          </a:p>
        </p:txBody>
      </p:sp>
      <p:sp>
        <p:nvSpPr>
          <p:cNvPr id="71" name="다이아몬드 70">
            <a:extLst>
              <a:ext uri="{FF2B5EF4-FFF2-40B4-BE49-F238E27FC236}">
                <a16:creationId xmlns:a16="http://schemas.microsoft.com/office/drawing/2014/main" id="{802EB802-6F3C-4C60-B8AB-84E4FE46A031}"/>
              </a:ext>
            </a:extLst>
          </p:cNvPr>
          <p:cNvSpPr/>
          <p:nvPr/>
        </p:nvSpPr>
        <p:spPr>
          <a:xfrm>
            <a:off x="779860" y="3004298"/>
            <a:ext cx="1693454" cy="758952"/>
          </a:xfrm>
          <a:prstGeom prst="diamond">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chemeClr val="tx1"/>
                </a:solidFill>
              </a:rPr>
              <a:t>Is Occupied</a:t>
            </a:r>
          </a:p>
        </p:txBody>
      </p:sp>
      <p:cxnSp>
        <p:nvCxnSpPr>
          <p:cNvPr id="76" name="직선 화살표 연결선 75">
            <a:extLst>
              <a:ext uri="{FF2B5EF4-FFF2-40B4-BE49-F238E27FC236}">
                <a16:creationId xmlns:a16="http://schemas.microsoft.com/office/drawing/2014/main" id="{00F74D54-5BFE-4C9D-BC97-016164D277D1}"/>
              </a:ext>
            </a:extLst>
          </p:cNvPr>
          <p:cNvCxnSpPr>
            <a:cxnSpLocks/>
            <a:stCxn id="71" idx="3"/>
            <a:endCxn id="31" idx="1"/>
          </p:cNvCxnSpPr>
          <p:nvPr/>
        </p:nvCxnSpPr>
        <p:spPr>
          <a:xfrm flipV="1">
            <a:off x="2473314" y="3383773"/>
            <a:ext cx="648801"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4" name="직선 화살표 연결선 93">
            <a:extLst>
              <a:ext uri="{FF2B5EF4-FFF2-40B4-BE49-F238E27FC236}">
                <a16:creationId xmlns:a16="http://schemas.microsoft.com/office/drawing/2014/main" id="{1E0B7040-5B10-4FB5-8E88-920DEE88A0E2}"/>
              </a:ext>
            </a:extLst>
          </p:cNvPr>
          <p:cNvCxnSpPr>
            <a:cxnSpLocks/>
            <a:stCxn id="71" idx="0"/>
            <a:endCxn id="8" idx="2"/>
          </p:cNvCxnSpPr>
          <p:nvPr/>
        </p:nvCxnSpPr>
        <p:spPr>
          <a:xfrm flipV="1">
            <a:off x="1626587" y="2480577"/>
            <a:ext cx="0" cy="5237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다이아몬드 7">
            <a:extLst>
              <a:ext uri="{FF2B5EF4-FFF2-40B4-BE49-F238E27FC236}">
                <a16:creationId xmlns:a16="http://schemas.microsoft.com/office/drawing/2014/main" id="{43A26119-F877-8C79-9C34-01CBBF733D5D}"/>
              </a:ext>
            </a:extLst>
          </p:cNvPr>
          <p:cNvSpPr/>
          <p:nvPr/>
        </p:nvSpPr>
        <p:spPr>
          <a:xfrm>
            <a:off x="779860" y="1721625"/>
            <a:ext cx="1693454" cy="758952"/>
          </a:xfrm>
          <a:prstGeom prst="diamond">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chemeClr val="tx1"/>
                </a:solidFill>
              </a:rPr>
              <a:t>Generation EV</a:t>
            </a:r>
          </a:p>
        </p:txBody>
      </p:sp>
      <p:sp>
        <p:nvSpPr>
          <p:cNvPr id="12" name="TextBox 11">
            <a:extLst>
              <a:ext uri="{FF2B5EF4-FFF2-40B4-BE49-F238E27FC236}">
                <a16:creationId xmlns:a16="http://schemas.microsoft.com/office/drawing/2014/main" id="{4346333B-CED8-5EAB-1AB4-B9181B5DCA2D}"/>
              </a:ext>
            </a:extLst>
          </p:cNvPr>
          <p:cNvSpPr txBox="1"/>
          <p:nvPr/>
        </p:nvSpPr>
        <p:spPr>
          <a:xfrm>
            <a:off x="1611367" y="2693159"/>
            <a:ext cx="653393" cy="369332"/>
          </a:xfrm>
          <a:prstGeom prst="rect">
            <a:avLst/>
          </a:prstGeom>
          <a:noFill/>
        </p:spPr>
        <p:txBody>
          <a:bodyPr wrap="square" rtlCol="0">
            <a:spAutoFit/>
          </a:bodyPr>
          <a:lstStyle/>
          <a:p>
            <a:r>
              <a:rPr lang="en-US" altLang="ko-KR" dirty="0"/>
              <a:t>no</a:t>
            </a:r>
            <a:endParaRPr lang="ko-KR" altLang="en-US" dirty="0"/>
          </a:p>
        </p:txBody>
      </p:sp>
      <p:sp>
        <p:nvSpPr>
          <p:cNvPr id="13" name="TextBox 12">
            <a:extLst>
              <a:ext uri="{FF2B5EF4-FFF2-40B4-BE49-F238E27FC236}">
                <a16:creationId xmlns:a16="http://schemas.microsoft.com/office/drawing/2014/main" id="{B755A3B5-7B24-07EE-8160-A8F1E02EA8E7}"/>
              </a:ext>
            </a:extLst>
          </p:cNvPr>
          <p:cNvSpPr txBox="1"/>
          <p:nvPr/>
        </p:nvSpPr>
        <p:spPr>
          <a:xfrm>
            <a:off x="1605968" y="1275099"/>
            <a:ext cx="653393" cy="369332"/>
          </a:xfrm>
          <a:prstGeom prst="rect">
            <a:avLst/>
          </a:prstGeom>
          <a:noFill/>
        </p:spPr>
        <p:txBody>
          <a:bodyPr wrap="square" rtlCol="0">
            <a:spAutoFit/>
          </a:bodyPr>
          <a:lstStyle/>
          <a:p>
            <a:r>
              <a:rPr lang="en-US" altLang="ko-KR" dirty="0"/>
              <a:t>no</a:t>
            </a:r>
            <a:endParaRPr lang="ko-KR" altLang="en-US" dirty="0"/>
          </a:p>
        </p:txBody>
      </p:sp>
      <p:cxnSp>
        <p:nvCxnSpPr>
          <p:cNvPr id="16" name="연결선: 꺾임 15">
            <a:extLst>
              <a:ext uri="{FF2B5EF4-FFF2-40B4-BE49-F238E27FC236}">
                <a16:creationId xmlns:a16="http://schemas.microsoft.com/office/drawing/2014/main" id="{75760BDC-CD76-1B80-50CD-1F142CA34FC0}"/>
              </a:ext>
            </a:extLst>
          </p:cNvPr>
          <p:cNvCxnSpPr>
            <a:cxnSpLocks/>
            <a:stCxn id="8" idx="0"/>
            <a:endCxn id="71" idx="1"/>
          </p:cNvCxnSpPr>
          <p:nvPr/>
        </p:nvCxnSpPr>
        <p:spPr>
          <a:xfrm rot="16200000" flipH="1" flipV="1">
            <a:off x="372149" y="2129335"/>
            <a:ext cx="1662149" cy="846727"/>
          </a:xfrm>
          <a:prstGeom prst="bentConnector4">
            <a:avLst>
              <a:gd name="adj1" fmla="val -13753"/>
              <a:gd name="adj2" fmla="val 126998"/>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5646762-C79A-A777-78C1-38B168B8C4A1}"/>
              </a:ext>
            </a:extLst>
          </p:cNvPr>
          <p:cNvSpPr txBox="1"/>
          <p:nvPr/>
        </p:nvSpPr>
        <p:spPr>
          <a:xfrm>
            <a:off x="2422483" y="1605570"/>
            <a:ext cx="653393" cy="369332"/>
          </a:xfrm>
          <a:prstGeom prst="rect">
            <a:avLst/>
          </a:prstGeom>
          <a:noFill/>
        </p:spPr>
        <p:txBody>
          <a:bodyPr wrap="square" rtlCol="0">
            <a:spAutoFit/>
          </a:bodyPr>
          <a:lstStyle/>
          <a:p>
            <a:r>
              <a:rPr lang="en-US" altLang="ko-KR" dirty="0"/>
              <a:t>yes</a:t>
            </a:r>
            <a:endParaRPr lang="ko-KR" altLang="en-US" dirty="0"/>
          </a:p>
        </p:txBody>
      </p:sp>
      <p:sp>
        <p:nvSpPr>
          <p:cNvPr id="21" name="TextBox 20">
            <a:extLst>
              <a:ext uri="{FF2B5EF4-FFF2-40B4-BE49-F238E27FC236}">
                <a16:creationId xmlns:a16="http://schemas.microsoft.com/office/drawing/2014/main" id="{4978E66D-E66B-2671-0CFD-7AAA845A5B70}"/>
              </a:ext>
            </a:extLst>
          </p:cNvPr>
          <p:cNvSpPr txBox="1"/>
          <p:nvPr/>
        </p:nvSpPr>
        <p:spPr>
          <a:xfrm>
            <a:off x="2394126" y="2926073"/>
            <a:ext cx="653393" cy="369332"/>
          </a:xfrm>
          <a:prstGeom prst="rect">
            <a:avLst/>
          </a:prstGeom>
          <a:noFill/>
        </p:spPr>
        <p:txBody>
          <a:bodyPr wrap="square" rtlCol="0">
            <a:spAutoFit/>
          </a:bodyPr>
          <a:lstStyle/>
          <a:p>
            <a:r>
              <a:rPr lang="en-US" altLang="ko-KR" dirty="0"/>
              <a:t>yes</a:t>
            </a:r>
            <a:endParaRPr lang="ko-KR" altLang="en-US" dirty="0"/>
          </a:p>
        </p:txBody>
      </p:sp>
      <p:cxnSp>
        <p:nvCxnSpPr>
          <p:cNvPr id="27" name="연결선: 꺾임 26">
            <a:extLst>
              <a:ext uri="{FF2B5EF4-FFF2-40B4-BE49-F238E27FC236}">
                <a16:creationId xmlns:a16="http://schemas.microsoft.com/office/drawing/2014/main" id="{401DBEDD-CF5C-ECDE-CB6E-6B60C981E3E3}"/>
              </a:ext>
            </a:extLst>
          </p:cNvPr>
          <p:cNvCxnSpPr>
            <a:cxnSpLocks/>
            <a:stCxn id="8" idx="3"/>
            <a:endCxn id="31" idx="0"/>
          </p:cNvCxnSpPr>
          <p:nvPr/>
        </p:nvCxnSpPr>
        <p:spPr>
          <a:xfrm>
            <a:off x="2473314" y="2101101"/>
            <a:ext cx="1284595" cy="1045693"/>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1" name="사각형: 둥근 모서리 30">
            <a:extLst>
              <a:ext uri="{FF2B5EF4-FFF2-40B4-BE49-F238E27FC236}">
                <a16:creationId xmlns:a16="http://schemas.microsoft.com/office/drawing/2014/main" id="{CA6006BB-43D6-9BA7-2EB9-D9D196C4135A}"/>
              </a:ext>
            </a:extLst>
          </p:cNvPr>
          <p:cNvSpPr/>
          <p:nvPr/>
        </p:nvSpPr>
        <p:spPr>
          <a:xfrm>
            <a:off x="3122115" y="3146794"/>
            <a:ext cx="1271588" cy="473958"/>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1400" dirty="0">
                <a:solidFill>
                  <a:schemeClr val="tx1"/>
                </a:solidFill>
              </a:rPr>
              <a:t>EV</a:t>
            </a:r>
            <a:r>
              <a:rPr lang="ko-KR" altLang="en-US" sz="1400" dirty="0">
                <a:solidFill>
                  <a:schemeClr val="tx1"/>
                </a:solidFill>
              </a:rPr>
              <a:t> </a:t>
            </a:r>
            <a:r>
              <a:rPr lang="en-US" altLang="ko-KR" sz="1400" dirty="0">
                <a:solidFill>
                  <a:schemeClr val="tx1"/>
                </a:solidFill>
              </a:rPr>
              <a:t>behavior model</a:t>
            </a:r>
          </a:p>
        </p:txBody>
      </p:sp>
      <p:sp>
        <p:nvSpPr>
          <p:cNvPr id="36" name="사각형: 둥근 모서리 35">
            <a:extLst>
              <a:ext uri="{FF2B5EF4-FFF2-40B4-BE49-F238E27FC236}">
                <a16:creationId xmlns:a16="http://schemas.microsoft.com/office/drawing/2014/main" id="{3C2DB6A9-375E-A4C8-85F3-E7B179B95698}"/>
              </a:ext>
            </a:extLst>
          </p:cNvPr>
          <p:cNvSpPr/>
          <p:nvPr/>
        </p:nvSpPr>
        <p:spPr>
          <a:xfrm>
            <a:off x="6681790" y="1274442"/>
            <a:ext cx="1271588" cy="47395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rPr>
              <a:t>차종 생성</a:t>
            </a:r>
            <a:endParaRPr lang="en-US" altLang="ko-KR" sz="1400" dirty="0">
              <a:solidFill>
                <a:schemeClr val="tx1"/>
              </a:solidFill>
            </a:endParaRPr>
          </a:p>
        </p:txBody>
      </p:sp>
      <p:sp>
        <p:nvSpPr>
          <p:cNvPr id="41" name="사각형: 둥근 모서리 40">
            <a:extLst>
              <a:ext uri="{FF2B5EF4-FFF2-40B4-BE49-F238E27FC236}">
                <a16:creationId xmlns:a16="http://schemas.microsoft.com/office/drawing/2014/main" id="{934F1C60-A467-AE07-0E24-5C77B1963D54}"/>
              </a:ext>
            </a:extLst>
          </p:cNvPr>
          <p:cNvSpPr/>
          <p:nvPr/>
        </p:nvSpPr>
        <p:spPr>
          <a:xfrm>
            <a:off x="6681790" y="2134662"/>
            <a:ext cx="1271588" cy="47395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Init</a:t>
            </a:r>
            <a:r>
              <a:rPr lang="ko-KR" altLang="en-US" sz="1400" dirty="0">
                <a:solidFill>
                  <a:schemeClr val="tx1"/>
                </a:solidFill>
              </a:rPr>
              <a:t> </a:t>
            </a:r>
            <a:r>
              <a:rPr lang="en-US" altLang="ko-KR" sz="1400" dirty="0">
                <a:solidFill>
                  <a:schemeClr val="tx1"/>
                </a:solidFill>
              </a:rPr>
              <a:t>Soc </a:t>
            </a:r>
            <a:r>
              <a:rPr lang="ko-KR" altLang="en-US" sz="1400" dirty="0">
                <a:solidFill>
                  <a:schemeClr val="tx1"/>
                </a:solidFill>
              </a:rPr>
              <a:t>생성</a:t>
            </a:r>
            <a:endParaRPr lang="en-US" altLang="ko-KR" sz="1400" dirty="0">
              <a:solidFill>
                <a:schemeClr val="tx1"/>
              </a:solidFill>
            </a:endParaRPr>
          </a:p>
        </p:txBody>
      </p:sp>
      <p:cxnSp>
        <p:nvCxnSpPr>
          <p:cNvPr id="42" name="직선 화살표 연결선 41">
            <a:extLst>
              <a:ext uri="{FF2B5EF4-FFF2-40B4-BE49-F238E27FC236}">
                <a16:creationId xmlns:a16="http://schemas.microsoft.com/office/drawing/2014/main" id="{A410B457-059A-BD8A-9059-2B11C108515B}"/>
              </a:ext>
            </a:extLst>
          </p:cNvPr>
          <p:cNvCxnSpPr>
            <a:cxnSpLocks/>
          </p:cNvCxnSpPr>
          <p:nvPr/>
        </p:nvCxnSpPr>
        <p:spPr>
          <a:xfrm>
            <a:off x="7300454" y="1748400"/>
            <a:ext cx="0" cy="3862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167EF21E-39A0-AD98-124C-3F8693917F32}"/>
              </a:ext>
            </a:extLst>
          </p:cNvPr>
          <p:cNvCxnSpPr>
            <a:cxnSpLocks/>
          </p:cNvCxnSpPr>
          <p:nvPr/>
        </p:nvCxnSpPr>
        <p:spPr>
          <a:xfrm>
            <a:off x="7310085" y="2608620"/>
            <a:ext cx="0" cy="53718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사각형: 둥근 모서리 51">
            <a:extLst>
              <a:ext uri="{FF2B5EF4-FFF2-40B4-BE49-F238E27FC236}">
                <a16:creationId xmlns:a16="http://schemas.microsoft.com/office/drawing/2014/main" id="{D645F639-3848-86C3-C94C-1D2BC4C012BD}"/>
              </a:ext>
            </a:extLst>
          </p:cNvPr>
          <p:cNvSpPr/>
          <p:nvPr/>
        </p:nvSpPr>
        <p:spPr>
          <a:xfrm>
            <a:off x="6446243" y="3145805"/>
            <a:ext cx="1742682" cy="47395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1400" dirty="0">
                <a:solidFill>
                  <a:schemeClr val="tx1"/>
                </a:solidFill>
              </a:rPr>
              <a:t>V2G</a:t>
            </a:r>
            <a:r>
              <a:rPr lang="ko-KR" altLang="en-US" sz="1400" dirty="0">
                <a:solidFill>
                  <a:schemeClr val="tx1"/>
                </a:solidFill>
              </a:rPr>
              <a:t> </a:t>
            </a:r>
            <a:r>
              <a:rPr lang="en-US" altLang="ko-KR" sz="1400" dirty="0">
                <a:solidFill>
                  <a:schemeClr val="tx1"/>
                </a:solidFill>
              </a:rPr>
              <a:t>Operation Process</a:t>
            </a:r>
          </a:p>
        </p:txBody>
      </p:sp>
      <p:cxnSp>
        <p:nvCxnSpPr>
          <p:cNvPr id="96" name="직선 연결선 95">
            <a:extLst>
              <a:ext uri="{FF2B5EF4-FFF2-40B4-BE49-F238E27FC236}">
                <a16:creationId xmlns:a16="http://schemas.microsoft.com/office/drawing/2014/main" id="{AEB85CE7-79D7-57E0-BFE5-357741FB7A61}"/>
              </a:ext>
            </a:extLst>
          </p:cNvPr>
          <p:cNvCxnSpPr>
            <a:cxnSpLocks/>
          </p:cNvCxnSpPr>
          <p:nvPr/>
        </p:nvCxnSpPr>
        <p:spPr>
          <a:xfrm flipV="1">
            <a:off x="4380378" y="1280399"/>
            <a:ext cx="1035597" cy="1895505"/>
          </a:xfrm>
          <a:prstGeom prst="line">
            <a:avLst/>
          </a:prstGeom>
        </p:spPr>
        <p:style>
          <a:lnRef idx="2">
            <a:schemeClr val="accent2"/>
          </a:lnRef>
          <a:fillRef idx="1">
            <a:schemeClr val="lt1"/>
          </a:fillRef>
          <a:effectRef idx="0">
            <a:schemeClr val="accent2"/>
          </a:effectRef>
          <a:fontRef idx="minor">
            <a:schemeClr val="dk1"/>
          </a:fontRef>
        </p:style>
      </p:cxnSp>
      <p:cxnSp>
        <p:nvCxnSpPr>
          <p:cNvPr id="99" name="직선 연결선 98">
            <a:extLst>
              <a:ext uri="{FF2B5EF4-FFF2-40B4-BE49-F238E27FC236}">
                <a16:creationId xmlns:a16="http://schemas.microsoft.com/office/drawing/2014/main" id="{9C049271-F264-9C10-0150-D5957D2DA92A}"/>
              </a:ext>
            </a:extLst>
          </p:cNvPr>
          <p:cNvCxnSpPr>
            <a:cxnSpLocks/>
          </p:cNvCxnSpPr>
          <p:nvPr/>
        </p:nvCxnSpPr>
        <p:spPr>
          <a:xfrm>
            <a:off x="4393703" y="3587920"/>
            <a:ext cx="1005118" cy="78526"/>
          </a:xfrm>
          <a:prstGeom prst="line">
            <a:avLst/>
          </a:prstGeom>
        </p:spPr>
        <p:style>
          <a:lnRef idx="2">
            <a:schemeClr val="accent2"/>
          </a:lnRef>
          <a:fillRef idx="1">
            <a:schemeClr val="lt1"/>
          </a:fillRef>
          <a:effectRef idx="0">
            <a:schemeClr val="accent2"/>
          </a:effectRef>
          <a:fontRef idx="minor">
            <a:schemeClr val="dk1"/>
          </a:fontRef>
        </p:style>
      </p:cxnSp>
      <p:sp>
        <p:nvSpPr>
          <p:cNvPr id="104" name="직사각형 103">
            <a:extLst>
              <a:ext uri="{FF2B5EF4-FFF2-40B4-BE49-F238E27FC236}">
                <a16:creationId xmlns:a16="http://schemas.microsoft.com/office/drawing/2014/main" id="{1E649D1D-1D87-DB98-3BDB-53495214434E}"/>
              </a:ext>
            </a:extLst>
          </p:cNvPr>
          <p:cNvSpPr/>
          <p:nvPr/>
        </p:nvSpPr>
        <p:spPr>
          <a:xfrm>
            <a:off x="5380865" y="1251289"/>
            <a:ext cx="3264660" cy="2415157"/>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tLang="ko-KR" sz="1400" dirty="0">
              <a:solidFill>
                <a:schemeClr val="tx1"/>
              </a:solidFill>
            </a:endParaRPr>
          </a:p>
        </p:txBody>
      </p:sp>
      <p:sp>
        <p:nvSpPr>
          <p:cNvPr id="105" name="직사각형 104">
            <a:extLst>
              <a:ext uri="{FF2B5EF4-FFF2-40B4-BE49-F238E27FC236}">
                <a16:creationId xmlns:a16="http://schemas.microsoft.com/office/drawing/2014/main" id="{B728CCF2-BC83-4C71-6C7F-F054B2701012}"/>
              </a:ext>
            </a:extLst>
          </p:cNvPr>
          <p:cNvSpPr/>
          <p:nvPr/>
        </p:nvSpPr>
        <p:spPr>
          <a:xfrm>
            <a:off x="5380865" y="1251276"/>
            <a:ext cx="1248710" cy="61639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1400" dirty="0">
                <a:solidFill>
                  <a:schemeClr val="tx1"/>
                </a:solidFill>
              </a:rPr>
              <a:t>EV</a:t>
            </a:r>
            <a:r>
              <a:rPr lang="ko-KR" altLang="en-US" sz="1400" dirty="0">
                <a:solidFill>
                  <a:schemeClr val="tx1"/>
                </a:solidFill>
              </a:rPr>
              <a:t> </a:t>
            </a:r>
            <a:r>
              <a:rPr lang="en-US" altLang="ko-KR" sz="1400" dirty="0">
                <a:solidFill>
                  <a:schemeClr val="tx1"/>
                </a:solidFill>
              </a:rPr>
              <a:t>behavior model</a:t>
            </a:r>
          </a:p>
        </p:txBody>
      </p:sp>
      <p:cxnSp>
        <p:nvCxnSpPr>
          <p:cNvPr id="110" name="직선 연결선 109">
            <a:extLst>
              <a:ext uri="{FF2B5EF4-FFF2-40B4-BE49-F238E27FC236}">
                <a16:creationId xmlns:a16="http://schemas.microsoft.com/office/drawing/2014/main" id="{58150918-9997-E9F7-8599-E26EC7681720}"/>
              </a:ext>
            </a:extLst>
          </p:cNvPr>
          <p:cNvCxnSpPr>
            <a:cxnSpLocks/>
          </p:cNvCxnSpPr>
          <p:nvPr/>
        </p:nvCxnSpPr>
        <p:spPr>
          <a:xfrm flipH="1">
            <a:off x="2697758" y="3587920"/>
            <a:ext cx="3782394" cy="599569"/>
          </a:xfrm>
          <a:prstGeom prst="line">
            <a:avLst/>
          </a:prstGeom>
        </p:spPr>
        <p:style>
          <a:lnRef idx="2">
            <a:schemeClr val="accent6"/>
          </a:lnRef>
          <a:fillRef idx="1">
            <a:schemeClr val="lt1"/>
          </a:fillRef>
          <a:effectRef idx="0">
            <a:schemeClr val="accent6"/>
          </a:effectRef>
          <a:fontRef idx="minor">
            <a:schemeClr val="dk1"/>
          </a:fontRef>
        </p:style>
      </p:cxnSp>
      <p:cxnSp>
        <p:nvCxnSpPr>
          <p:cNvPr id="111" name="직선 연결선 110">
            <a:extLst>
              <a:ext uri="{FF2B5EF4-FFF2-40B4-BE49-F238E27FC236}">
                <a16:creationId xmlns:a16="http://schemas.microsoft.com/office/drawing/2014/main" id="{CEE60AF8-37F9-54D1-4421-F02799BBC57B}"/>
              </a:ext>
            </a:extLst>
          </p:cNvPr>
          <p:cNvCxnSpPr>
            <a:cxnSpLocks/>
          </p:cNvCxnSpPr>
          <p:nvPr/>
        </p:nvCxnSpPr>
        <p:spPr>
          <a:xfrm>
            <a:off x="8188925" y="3619763"/>
            <a:ext cx="416913" cy="610584"/>
          </a:xfrm>
          <a:prstGeom prst="line">
            <a:avLst/>
          </a:prstGeom>
        </p:spPr>
        <p:style>
          <a:lnRef idx="2">
            <a:schemeClr val="accent6"/>
          </a:lnRef>
          <a:fillRef idx="1">
            <a:schemeClr val="lt1"/>
          </a:fillRef>
          <a:effectRef idx="0">
            <a:schemeClr val="accent6"/>
          </a:effectRef>
          <a:fontRef idx="minor">
            <a:schemeClr val="dk1"/>
          </a:fontRef>
        </p:style>
      </p:cxnSp>
      <p:sp>
        <p:nvSpPr>
          <p:cNvPr id="116" name="직사각형 115">
            <a:extLst>
              <a:ext uri="{FF2B5EF4-FFF2-40B4-BE49-F238E27FC236}">
                <a16:creationId xmlns:a16="http://schemas.microsoft.com/office/drawing/2014/main" id="{6A0DF39B-6051-2248-2AF9-F07B5376275C}"/>
              </a:ext>
            </a:extLst>
          </p:cNvPr>
          <p:cNvSpPr/>
          <p:nvPr/>
        </p:nvSpPr>
        <p:spPr>
          <a:xfrm>
            <a:off x="2684856" y="4207806"/>
            <a:ext cx="5920982" cy="2205409"/>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ko-KR" sz="1400" dirty="0">
              <a:solidFill>
                <a:schemeClr val="tx1"/>
              </a:solidFill>
            </a:endParaRPr>
          </a:p>
        </p:txBody>
      </p:sp>
      <p:sp>
        <p:nvSpPr>
          <p:cNvPr id="120" name="사각형: 둥근 모서리 119">
            <a:extLst>
              <a:ext uri="{FF2B5EF4-FFF2-40B4-BE49-F238E27FC236}">
                <a16:creationId xmlns:a16="http://schemas.microsoft.com/office/drawing/2014/main" id="{11338BD9-C704-CCC2-CA23-D5B5067FA06A}"/>
              </a:ext>
            </a:extLst>
          </p:cNvPr>
          <p:cNvSpPr/>
          <p:nvPr/>
        </p:nvSpPr>
        <p:spPr>
          <a:xfrm>
            <a:off x="5169522" y="4333216"/>
            <a:ext cx="1192044" cy="47395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rPr>
              <a:t>지령 하달</a:t>
            </a:r>
            <a:endParaRPr lang="en-US" altLang="ko-KR" sz="1400" dirty="0">
              <a:solidFill>
                <a:schemeClr val="tx1"/>
              </a:solidFill>
            </a:endParaRPr>
          </a:p>
        </p:txBody>
      </p:sp>
      <p:cxnSp>
        <p:nvCxnSpPr>
          <p:cNvPr id="121" name="직선 화살표 연결선 120">
            <a:extLst>
              <a:ext uri="{FF2B5EF4-FFF2-40B4-BE49-F238E27FC236}">
                <a16:creationId xmlns:a16="http://schemas.microsoft.com/office/drawing/2014/main" id="{C728F247-AE56-CE5B-8844-1478D9B373EA}"/>
              </a:ext>
            </a:extLst>
          </p:cNvPr>
          <p:cNvCxnSpPr>
            <a:cxnSpLocks/>
            <a:stCxn id="120" idx="2"/>
            <a:endCxn id="131" idx="0"/>
          </p:cNvCxnSpPr>
          <p:nvPr/>
        </p:nvCxnSpPr>
        <p:spPr>
          <a:xfrm>
            <a:off x="5765544" y="4807174"/>
            <a:ext cx="4948" cy="4356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8" name="다이아몬드 127">
            <a:extLst>
              <a:ext uri="{FF2B5EF4-FFF2-40B4-BE49-F238E27FC236}">
                <a16:creationId xmlns:a16="http://schemas.microsoft.com/office/drawing/2014/main" id="{F68BAB5E-2F44-5B85-FCC4-CB9DF79A44E9}"/>
              </a:ext>
            </a:extLst>
          </p:cNvPr>
          <p:cNvSpPr/>
          <p:nvPr/>
        </p:nvSpPr>
        <p:spPr>
          <a:xfrm>
            <a:off x="2967638" y="5100313"/>
            <a:ext cx="1342296" cy="758952"/>
          </a:xfrm>
          <a:prstGeom prst="diamond">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chemeClr val="tx1"/>
                </a:solidFill>
              </a:rPr>
              <a:t>Plug out?</a:t>
            </a:r>
          </a:p>
        </p:txBody>
      </p:sp>
      <p:sp>
        <p:nvSpPr>
          <p:cNvPr id="131" name="사각형: 둥근 모서리 130">
            <a:extLst>
              <a:ext uri="{FF2B5EF4-FFF2-40B4-BE49-F238E27FC236}">
                <a16:creationId xmlns:a16="http://schemas.microsoft.com/office/drawing/2014/main" id="{8792C4C8-F2A2-9077-9ADC-40E975E7839C}"/>
              </a:ext>
            </a:extLst>
          </p:cNvPr>
          <p:cNvSpPr/>
          <p:nvPr/>
        </p:nvSpPr>
        <p:spPr>
          <a:xfrm>
            <a:off x="5210077" y="5242810"/>
            <a:ext cx="1120830" cy="47395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rPr>
              <a:t>실 </a:t>
            </a:r>
            <a:r>
              <a:rPr lang="ko-KR" altLang="en-US" sz="1400" dirty="0" err="1">
                <a:solidFill>
                  <a:schemeClr val="tx1"/>
                </a:solidFill>
              </a:rPr>
              <a:t>충전량</a:t>
            </a:r>
            <a:endParaRPr lang="en-US" altLang="ko-KR" sz="1400" dirty="0">
              <a:solidFill>
                <a:schemeClr val="tx1"/>
              </a:solidFill>
            </a:endParaRPr>
          </a:p>
        </p:txBody>
      </p:sp>
      <p:sp>
        <p:nvSpPr>
          <p:cNvPr id="137" name="TextBox 136">
            <a:extLst>
              <a:ext uri="{FF2B5EF4-FFF2-40B4-BE49-F238E27FC236}">
                <a16:creationId xmlns:a16="http://schemas.microsoft.com/office/drawing/2014/main" id="{916993FF-CBBB-B0DF-8ACE-87E212030C30}"/>
              </a:ext>
            </a:extLst>
          </p:cNvPr>
          <p:cNvSpPr txBox="1"/>
          <p:nvPr/>
        </p:nvSpPr>
        <p:spPr>
          <a:xfrm>
            <a:off x="4216956" y="5090140"/>
            <a:ext cx="653393" cy="369332"/>
          </a:xfrm>
          <a:prstGeom prst="rect">
            <a:avLst/>
          </a:prstGeom>
          <a:noFill/>
        </p:spPr>
        <p:txBody>
          <a:bodyPr wrap="square" rtlCol="0">
            <a:spAutoFit/>
          </a:bodyPr>
          <a:lstStyle/>
          <a:p>
            <a:r>
              <a:rPr lang="en-US" altLang="ko-KR" dirty="0"/>
              <a:t>no</a:t>
            </a:r>
            <a:endParaRPr lang="ko-KR" altLang="en-US" dirty="0"/>
          </a:p>
        </p:txBody>
      </p:sp>
      <p:cxnSp>
        <p:nvCxnSpPr>
          <p:cNvPr id="145" name="직선 화살표 연결선 144">
            <a:extLst>
              <a:ext uri="{FF2B5EF4-FFF2-40B4-BE49-F238E27FC236}">
                <a16:creationId xmlns:a16="http://schemas.microsoft.com/office/drawing/2014/main" id="{3F427B42-5FF1-CCBA-BEA6-57B5CC6D129B}"/>
              </a:ext>
            </a:extLst>
          </p:cNvPr>
          <p:cNvCxnSpPr>
            <a:cxnSpLocks/>
            <a:stCxn id="128" idx="3"/>
            <a:endCxn id="131" idx="1"/>
          </p:cNvCxnSpPr>
          <p:nvPr/>
        </p:nvCxnSpPr>
        <p:spPr>
          <a:xfrm>
            <a:off x="4309934" y="5479789"/>
            <a:ext cx="90014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1" name="사각형: 둥근 모서리 160">
            <a:extLst>
              <a:ext uri="{FF2B5EF4-FFF2-40B4-BE49-F238E27FC236}">
                <a16:creationId xmlns:a16="http://schemas.microsoft.com/office/drawing/2014/main" id="{FE333913-3FE2-2ACF-C977-0F22DCAA8C1A}"/>
              </a:ext>
            </a:extLst>
          </p:cNvPr>
          <p:cNvSpPr/>
          <p:nvPr/>
        </p:nvSpPr>
        <p:spPr>
          <a:xfrm>
            <a:off x="7016117" y="5242810"/>
            <a:ext cx="1271588" cy="47395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rPr>
              <a:t>결과 피드백</a:t>
            </a:r>
            <a:endParaRPr lang="en-US" altLang="ko-KR" sz="1400" dirty="0">
              <a:solidFill>
                <a:schemeClr val="tx1"/>
              </a:solidFill>
            </a:endParaRPr>
          </a:p>
        </p:txBody>
      </p:sp>
      <p:cxnSp>
        <p:nvCxnSpPr>
          <p:cNvPr id="162" name="직선 화살표 연결선 161">
            <a:extLst>
              <a:ext uri="{FF2B5EF4-FFF2-40B4-BE49-F238E27FC236}">
                <a16:creationId xmlns:a16="http://schemas.microsoft.com/office/drawing/2014/main" id="{8246C327-28F7-36C4-BDE0-A272F177266F}"/>
              </a:ext>
            </a:extLst>
          </p:cNvPr>
          <p:cNvCxnSpPr>
            <a:cxnSpLocks/>
            <a:stCxn id="131" idx="3"/>
            <a:endCxn id="161" idx="1"/>
          </p:cNvCxnSpPr>
          <p:nvPr/>
        </p:nvCxnSpPr>
        <p:spPr>
          <a:xfrm>
            <a:off x="6330907" y="5479789"/>
            <a:ext cx="6852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B22FBFDA-8E90-2A09-A1B5-84295D142AC5}"/>
              </a:ext>
            </a:extLst>
          </p:cNvPr>
          <p:cNvSpPr txBox="1"/>
          <p:nvPr/>
        </p:nvSpPr>
        <p:spPr>
          <a:xfrm>
            <a:off x="3775795" y="5748764"/>
            <a:ext cx="653393" cy="369332"/>
          </a:xfrm>
          <a:prstGeom prst="rect">
            <a:avLst/>
          </a:prstGeom>
          <a:noFill/>
        </p:spPr>
        <p:txBody>
          <a:bodyPr wrap="square" rtlCol="0">
            <a:spAutoFit/>
          </a:bodyPr>
          <a:lstStyle/>
          <a:p>
            <a:r>
              <a:rPr lang="en-US" altLang="ko-KR" dirty="0"/>
              <a:t>yes</a:t>
            </a:r>
            <a:endParaRPr lang="ko-KR" altLang="en-US" dirty="0"/>
          </a:p>
        </p:txBody>
      </p:sp>
      <p:cxnSp>
        <p:nvCxnSpPr>
          <p:cNvPr id="167" name="연결선: 꺾임 166">
            <a:extLst>
              <a:ext uri="{FF2B5EF4-FFF2-40B4-BE49-F238E27FC236}">
                <a16:creationId xmlns:a16="http://schemas.microsoft.com/office/drawing/2014/main" id="{6AF2076A-C2CA-F35D-F925-8A7E03B39BF3}"/>
              </a:ext>
            </a:extLst>
          </p:cNvPr>
          <p:cNvCxnSpPr>
            <a:cxnSpLocks/>
            <a:stCxn id="128" idx="2"/>
            <a:endCxn id="161" idx="2"/>
          </p:cNvCxnSpPr>
          <p:nvPr/>
        </p:nvCxnSpPr>
        <p:spPr>
          <a:xfrm rot="5400000" flipH="1" flipV="1">
            <a:off x="5574099" y="3781454"/>
            <a:ext cx="142497" cy="4013125"/>
          </a:xfrm>
          <a:prstGeom prst="bentConnector3">
            <a:avLst>
              <a:gd name="adj1" fmla="val -16042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8" name="직사각형 177">
            <a:extLst>
              <a:ext uri="{FF2B5EF4-FFF2-40B4-BE49-F238E27FC236}">
                <a16:creationId xmlns:a16="http://schemas.microsoft.com/office/drawing/2014/main" id="{9DB73213-0D46-33C7-4D17-E27A7E4823C5}"/>
              </a:ext>
            </a:extLst>
          </p:cNvPr>
          <p:cNvSpPr/>
          <p:nvPr/>
        </p:nvSpPr>
        <p:spPr>
          <a:xfrm>
            <a:off x="2675187" y="4213767"/>
            <a:ext cx="1700242" cy="47395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1400" dirty="0">
                <a:solidFill>
                  <a:schemeClr val="tx1"/>
                </a:solidFill>
              </a:rPr>
              <a:t>V2G</a:t>
            </a:r>
            <a:r>
              <a:rPr lang="ko-KR" altLang="en-US" sz="1400" dirty="0">
                <a:solidFill>
                  <a:schemeClr val="tx1"/>
                </a:solidFill>
              </a:rPr>
              <a:t> </a:t>
            </a:r>
            <a:r>
              <a:rPr lang="en-US" altLang="ko-KR" sz="1400" dirty="0">
                <a:solidFill>
                  <a:schemeClr val="tx1"/>
                </a:solidFill>
              </a:rPr>
              <a:t>Operation Process</a:t>
            </a:r>
          </a:p>
        </p:txBody>
      </p:sp>
    </p:spTree>
    <p:extLst>
      <p:ext uri="{BB962C8B-B14F-4D97-AF65-F5344CB8AC3E}">
        <p14:creationId xmlns:p14="http://schemas.microsoft.com/office/powerpoint/2010/main" val="1332998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76">
            <a:extLst>
              <a:ext uri="{FF2B5EF4-FFF2-40B4-BE49-F238E27FC236}">
                <a16:creationId xmlns:a16="http://schemas.microsoft.com/office/drawing/2014/main" id="{7C0D227F-97B0-BD0E-3E6B-469722F22C4F}"/>
              </a:ext>
            </a:extLst>
          </p:cNvPr>
          <p:cNvSpPr>
            <a:spLocks noChangeArrowheads="1"/>
          </p:cNvSpPr>
          <p:nvPr/>
        </p:nvSpPr>
        <p:spPr bwMode="auto">
          <a:xfrm>
            <a:off x="380479" y="745527"/>
            <a:ext cx="8405382" cy="33201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8371" tIns="44188" rIns="88371" bIns="44188"/>
          <a:lstStyle/>
          <a:p>
            <a:pPr defTabSz="883649" latinLnBrk="1">
              <a:spcBef>
                <a:spcPts val="554"/>
              </a:spcBef>
              <a:buSzPct val="100000"/>
            </a:pPr>
            <a:r>
              <a:rPr lang="ko-KR" altLang="en-US" sz="1200" b="1">
                <a:latin typeface="맑은 고딕" pitchFamily="50" charset="-127"/>
                <a:ea typeface="맑은 고딕" pitchFamily="50" charset="-127"/>
              </a:rPr>
              <a:t>불확실성 종류 및 적용 방법</a:t>
            </a:r>
            <a:endParaRPr lang="en-US" altLang="ko-KR" sz="1200" b="1" i="0" u="none" strike="noStrike" dirty="0">
              <a:solidFill>
                <a:srgbClr val="000000"/>
              </a:solidFill>
              <a:effectLst/>
              <a:latin typeface="맑은 고딕" panose="020B0503020000020004" pitchFamily="50" charset="-127"/>
            </a:endParaRPr>
          </a:p>
        </p:txBody>
      </p:sp>
      <p:sp>
        <p:nvSpPr>
          <p:cNvPr id="8" name="제목 2">
            <a:extLst>
              <a:ext uri="{FF2B5EF4-FFF2-40B4-BE49-F238E27FC236}">
                <a16:creationId xmlns:a16="http://schemas.microsoft.com/office/drawing/2014/main" id="{52038C79-E098-89F5-E461-E738D38EF344}"/>
              </a:ext>
            </a:extLst>
          </p:cNvPr>
          <p:cNvSpPr txBox="1">
            <a:spLocks/>
          </p:cNvSpPr>
          <p:nvPr/>
        </p:nvSpPr>
        <p:spPr>
          <a:xfrm>
            <a:off x="300325" y="274180"/>
            <a:ext cx="8915400" cy="454025"/>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215" b="1" kern="1200">
                <a:solidFill>
                  <a:schemeClr val="tx1"/>
                </a:solidFill>
                <a:latin typeface="+mj-lt"/>
                <a:ea typeface="+mj-ea"/>
                <a:cs typeface="+mj-cs"/>
              </a:defRPr>
            </a:lvl1pPr>
          </a:lstStyle>
          <a:p>
            <a:pPr marL="514350" indent="-514350">
              <a:buFont typeface="+mj-lt"/>
              <a:buAutoNum type="romanUcPeriod" startAt="4"/>
              <a:defRPr/>
            </a:pPr>
            <a:r>
              <a:rPr lang="ko-KR" altLang="en-US" sz="2000" kern="0" dirty="0">
                <a:latin typeface="맑은 고딕" pitchFamily="50" charset="-127"/>
              </a:rPr>
              <a:t>연구 내용</a:t>
            </a:r>
            <a:endParaRPr lang="ko-KR" altLang="en-US" sz="1600" kern="0" dirty="0">
              <a:latin typeface="맑은 고딕" pitchFamily="50" charset="-127"/>
            </a:endParaRPr>
          </a:p>
        </p:txBody>
      </p:sp>
      <p:sp>
        <p:nvSpPr>
          <p:cNvPr id="56" name="사각형: 둥근 모서리 55">
            <a:extLst>
              <a:ext uri="{FF2B5EF4-FFF2-40B4-BE49-F238E27FC236}">
                <a16:creationId xmlns:a16="http://schemas.microsoft.com/office/drawing/2014/main" id="{9C21DA73-DD1D-E861-55D7-6993D938AD93}"/>
              </a:ext>
            </a:extLst>
          </p:cNvPr>
          <p:cNvSpPr/>
          <p:nvPr/>
        </p:nvSpPr>
        <p:spPr>
          <a:xfrm>
            <a:off x="789503" y="1185765"/>
            <a:ext cx="795457" cy="4220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a:solidFill>
                  <a:schemeClr val="tx1"/>
                </a:solidFill>
              </a:rPr>
              <a:t>정규분포</a:t>
            </a:r>
          </a:p>
        </p:txBody>
      </p:sp>
      <p:sp>
        <p:nvSpPr>
          <p:cNvPr id="57" name="사각형: 둥근 모서리 56">
            <a:extLst>
              <a:ext uri="{FF2B5EF4-FFF2-40B4-BE49-F238E27FC236}">
                <a16:creationId xmlns:a16="http://schemas.microsoft.com/office/drawing/2014/main" id="{AF7A67FB-0C20-F7B9-C965-6BACA148D62C}"/>
              </a:ext>
            </a:extLst>
          </p:cNvPr>
          <p:cNvSpPr/>
          <p:nvPr/>
        </p:nvSpPr>
        <p:spPr>
          <a:xfrm>
            <a:off x="798612" y="2902704"/>
            <a:ext cx="786348" cy="4220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a:solidFill>
                  <a:schemeClr val="tx1"/>
                </a:solidFill>
              </a:rPr>
              <a:t>이항분포</a:t>
            </a:r>
          </a:p>
        </p:txBody>
      </p:sp>
      <p:sp>
        <p:nvSpPr>
          <p:cNvPr id="58" name="왼쪽 대괄호 57">
            <a:extLst>
              <a:ext uri="{FF2B5EF4-FFF2-40B4-BE49-F238E27FC236}">
                <a16:creationId xmlns:a16="http://schemas.microsoft.com/office/drawing/2014/main" id="{90BA541C-9DD2-44F2-06AE-C70CD21E9652}"/>
              </a:ext>
            </a:extLst>
          </p:cNvPr>
          <p:cNvSpPr/>
          <p:nvPr/>
        </p:nvSpPr>
        <p:spPr>
          <a:xfrm>
            <a:off x="533401" y="1387960"/>
            <a:ext cx="138886" cy="1725760"/>
          </a:xfrm>
          <a:prstGeom prst="lef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9" name="TextBox 58">
            <a:extLst>
              <a:ext uri="{FF2B5EF4-FFF2-40B4-BE49-F238E27FC236}">
                <a16:creationId xmlns:a16="http://schemas.microsoft.com/office/drawing/2014/main" id="{AA9CADF0-2D95-8067-5239-64984AEE6903}"/>
              </a:ext>
            </a:extLst>
          </p:cNvPr>
          <p:cNvSpPr txBox="1"/>
          <p:nvPr/>
        </p:nvSpPr>
        <p:spPr>
          <a:xfrm>
            <a:off x="3184369" y="879590"/>
            <a:ext cx="1813104" cy="276999"/>
          </a:xfrm>
          <a:prstGeom prst="rect">
            <a:avLst/>
          </a:prstGeom>
          <a:noFill/>
        </p:spPr>
        <p:txBody>
          <a:bodyPr wrap="square" rtlCol="0">
            <a:spAutoFit/>
          </a:bodyPr>
          <a:lstStyle/>
          <a:p>
            <a:r>
              <a:rPr lang="en-US" altLang="ko-KR" sz="1200"/>
              <a:t>In time</a:t>
            </a:r>
            <a:endParaRPr lang="ko-KR" altLang="en-US" sz="1200"/>
          </a:p>
        </p:txBody>
      </p:sp>
      <p:sp>
        <p:nvSpPr>
          <p:cNvPr id="60" name="TextBox 59">
            <a:extLst>
              <a:ext uri="{FF2B5EF4-FFF2-40B4-BE49-F238E27FC236}">
                <a16:creationId xmlns:a16="http://schemas.microsoft.com/office/drawing/2014/main" id="{9A429AC8-A789-55C6-3B78-BFB201F2F0AD}"/>
              </a:ext>
            </a:extLst>
          </p:cNvPr>
          <p:cNvSpPr txBox="1"/>
          <p:nvPr/>
        </p:nvSpPr>
        <p:spPr>
          <a:xfrm>
            <a:off x="3184369" y="1398668"/>
            <a:ext cx="1441214" cy="276999"/>
          </a:xfrm>
          <a:prstGeom prst="rect">
            <a:avLst/>
          </a:prstGeom>
          <a:noFill/>
        </p:spPr>
        <p:txBody>
          <a:bodyPr wrap="square" rtlCol="0">
            <a:spAutoFit/>
          </a:bodyPr>
          <a:lstStyle/>
          <a:p>
            <a:r>
              <a:rPr lang="en-US" altLang="ko-KR" sz="1200"/>
              <a:t>Recovery time</a:t>
            </a:r>
            <a:endParaRPr lang="ko-KR" altLang="en-US" sz="1200"/>
          </a:p>
        </p:txBody>
      </p:sp>
      <p:sp>
        <p:nvSpPr>
          <p:cNvPr id="62" name="TextBox 61">
            <a:extLst>
              <a:ext uri="{FF2B5EF4-FFF2-40B4-BE49-F238E27FC236}">
                <a16:creationId xmlns:a16="http://schemas.microsoft.com/office/drawing/2014/main" id="{D9240A47-E80A-7662-C68F-DB592F102410}"/>
              </a:ext>
            </a:extLst>
          </p:cNvPr>
          <p:cNvSpPr txBox="1"/>
          <p:nvPr/>
        </p:nvSpPr>
        <p:spPr>
          <a:xfrm>
            <a:off x="3184369" y="1113113"/>
            <a:ext cx="1807114" cy="276999"/>
          </a:xfrm>
          <a:prstGeom prst="rect">
            <a:avLst/>
          </a:prstGeom>
          <a:noFill/>
        </p:spPr>
        <p:txBody>
          <a:bodyPr wrap="square" rtlCol="0">
            <a:spAutoFit/>
          </a:bodyPr>
          <a:lstStyle/>
          <a:p>
            <a:r>
              <a:rPr lang="en-US" altLang="ko-KR" sz="1200" dirty="0" err="1"/>
              <a:t>Chg</a:t>
            </a:r>
            <a:r>
              <a:rPr lang="en-US" altLang="ko-KR" sz="1200" dirty="0"/>
              <a:t>/</a:t>
            </a:r>
            <a:r>
              <a:rPr lang="en-US" altLang="ko-KR" sz="1200" err="1"/>
              <a:t>Dchg</a:t>
            </a:r>
            <a:r>
              <a:rPr lang="en-US" altLang="ko-KR" sz="1200"/>
              <a:t> achievement</a:t>
            </a:r>
            <a:endParaRPr lang="ko-KR" altLang="en-US" sz="1200" dirty="0"/>
          </a:p>
        </p:txBody>
      </p:sp>
      <p:sp>
        <p:nvSpPr>
          <p:cNvPr id="64" name="TextBox 63">
            <a:extLst>
              <a:ext uri="{FF2B5EF4-FFF2-40B4-BE49-F238E27FC236}">
                <a16:creationId xmlns:a16="http://schemas.microsoft.com/office/drawing/2014/main" id="{3BF3B71D-5B03-7CB9-CAE3-5FA5748C8ACF}"/>
              </a:ext>
            </a:extLst>
          </p:cNvPr>
          <p:cNvSpPr txBox="1"/>
          <p:nvPr/>
        </p:nvSpPr>
        <p:spPr>
          <a:xfrm>
            <a:off x="1830940" y="2968202"/>
            <a:ext cx="1813104" cy="276999"/>
          </a:xfrm>
          <a:prstGeom prst="rect">
            <a:avLst/>
          </a:prstGeom>
          <a:noFill/>
        </p:spPr>
        <p:txBody>
          <a:bodyPr wrap="square" rtlCol="0">
            <a:spAutoFit/>
          </a:bodyPr>
          <a:lstStyle/>
          <a:p>
            <a:r>
              <a:rPr lang="en-US" altLang="ko-KR" sz="1200"/>
              <a:t>Communication error</a:t>
            </a:r>
            <a:endParaRPr lang="ko-KR" altLang="en-US" sz="1200"/>
          </a:p>
        </p:txBody>
      </p:sp>
      <p:sp>
        <p:nvSpPr>
          <p:cNvPr id="21" name="왼쪽 대괄호 20">
            <a:extLst>
              <a:ext uri="{FF2B5EF4-FFF2-40B4-BE49-F238E27FC236}">
                <a16:creationId xmlns:a16="http://schemas.microsoft.com/office/drawing/2014/main" id="{494B998D-879D-01E1-9394-6612E275A4CA}"/>
              </a:ext>
            </a:extLst>
          </p:cNvPr>
          <p:cNvSpPr/>
          <p:nvPr/>
        </p:nvSpPr>
        <p:spPr>
          <a:xfrm>
            <a:off x="1822609" y="1316542"/>
            <a:ext cx="138886" cy="862778"/>
          </a:xfrm>
          <a:prstGeom prst="lef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사각형: 둥근 모서리 21">
            <a:extLst>
              <a:ext uri="{FF2B5EF4-FFF2-40B4-BE49-F238E27FC236}">
                <a16:creationId xmlns:a16="http://schemas.microsoft.com/office/drawing/2014/main" id="{CAC6997A-4B95-AED3-2585-C6A665926B61}"/>
              </a:ext>
            </a:extLst>
          </p:cNvPr>
          <p:cNvSpPr/>
          <p:nvPr/>
        </p:nvSpPr>
        <p:spPr>
          <a:xfrm>
            <a:off x="2084759" y="1211783"/>
            <a:ext cx="739771" cy="28550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a:solidFill>
                  <a:schemeClr val="tx1"/>
                </a:solidFill>
              </a:rPr>
              <a:t>Discrete</a:t>
            </a:r>
            <a:endParaRPr lang="ko-KR" altLang="en-US" sz="1100">
              <a:solidFill>
                <a:schemeClr val="tx1"/>
              </a:solidFill>
            </a:endParaRPr>
          </a:p>
        </p:txBody>
      </p:sp>
      <p:sp>
        <p:nvSpPr>
          <p:cNvPr id="23" name="사각형: 둥근 모서리 22">
            <a:extLst>
              <a:ext uri="{FF2B5EF4-FFF2-40B4-BE49-F238E27FC236}">
                <a16:creationId xmlns:a16="http://schemas.microsoft.com/office/drawing/2014/main" id="{DC0C1E1F-0C53-5E47-ACF5-13A7D6BB8CCC}"/>
              </a:ext>
            </a:extLst>
          </p:cNvPr>
          <p:cNvSpPr/>
          <p:nvPr/>
        </p:nvSpPr>
        <p:spPr>
          <a:xfrm>
            <a:off x="2061780" y="2044459"/>
            <a:ext cx="930271" cy="2769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a:solidFill>
                  <a:schemeClr val="tx1"/>
                </a:solidFill>
              </a:rPr>
              <a:t>Continuous</a:t>
            </a:r>
            <a:endParaRPr lang="ko-KR" altLang="en-US" sz="1100">
              <a:solidFill>
                <a:schemeClr val="tx1"/>
              </a:solidFill>
            </a:endParaRPr>
          </a:p>
        </p:txBody>
      </p:sp>
      <p:sp>
        <p:nvSpPr>
          <p:cNvPr id="25" name="TextBox 24">
            <a:extLst>
              <a:ext uri="{FF2B5EF4-FFF2-40B4-BE49-F238E27FC236}">
                <a16:creationId xmlns:a16="http://schemas.microsoft.com/office/drawing/2014/main" id="{2B3F9C6B-AFAC-D982-46CF-467B6C7778FF}"/>
              </a:ext>
            </a:extLst>
          </p:cNvPr>
          <p:cNvSpPr txBox="1"/>
          <p:nvPr/>
        </p:nvSpPr>
        <p:spPr>
          <a:xfrm>
            <a:off x="3184369" y="2263007"/>
            <a:ext cx="844052" cy="276999"/>
          </a:xfrm>
          <a:prstGeom prst="rect">
            <a:avLst/>
          </a:prstGeom>
          <a:noFill/>
        </p:spPr>
        <p:txBody>
          <a:bodyPr wrap="square">
            <a:spAutoFit/>
          </a:bodyPr>
          <a:lstStyle/>
          <a:p>
            <a:r>
              <a:rPr lang="en-US" altLang="ko-KR" sz="1200"/>
              <a:t>initial SoC</a:t>
            </a:r>
            <a:endParaRPr lang="ko-KR" altLang="en-US" sz="1200"/>
          </a:p>
        </p:txBody>
      </p:sp>
      <p:sp>
        <p:nvSpPr>
          <p:cNvPr id="26" name="왼쪽 대괄호 25">
            <a:extLst>
              <a:ext uri="{FF2B5EF4-FFF2-40B4-BE49-F238E27FC236}">
                <a16:creationId xmlns:a16="http://schemas.microsoft.com/office/drawing/2014/main" id="{9987757E-B673-59AE-DC2D-36C70B73EAF4}"/>
              </a:ext>
            </a:extLst>
          </p:cNvPr>
          <p:cNvSpPr/>
          <p:nvPr/>
        </p:nvSpPr>
        <p:spPr>
          <a:xfrm>
            <a:off x="3111816" y="965390"/>
            <a:ext cx="90467" cy="913989"/>
          </a:xfrm>
          <a:prstGeom prst="lef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7" name="직선 연결선 26">
            <a:extLst>
              <a:ext uri="{FF2B5EF4-FFF2-40B4-BE49-F238E27FC236}">
                <a16:creationId xmlns:a16="http://schemas.microsoft.com/office/drawing/2014/main" id="{3CFEEE89-D48C-841B-4F60-14448D1498F6}"/>
              </a:ext>
            </a:extLst>
          </p:cNvPr>
          <p:cNvCxnSpPr>
            <a:cxnSpLocks/>
          </p:cNvCxnSpPr>
          <p:nvPr/>
        </p:nvCxnSpPr>
        <p:spPr>
          <a:xfrm>
            <a:off x="1655405" y="3106701"/>
            <a:ext cx="1672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200122-E60F-857A-EBF6-1166230AED15}"/>
              </a:ext>
            </a:extLst>
          </p:cNvPr>
          <p:cNvSpPr txBox="1"/>
          <p:nvPr/>
        </p:nvSpPr>
        <p:spPr>
          <a:xfrm>
            <a:off x="3184369" y="1668472"/>
            <a:ext cx="1813104" cy="276999"/>
          </a:xfrm>
          <a:prstGeom prst="rect">
            <a:avLst/>
          </a:prstGeom>
          <a:noFill/>
        </p:spPr>
        <p:txBody>
          <a:bodyPr wrap="square" rtlCol="0">
            <a:spAutoFit/>
          </a:bodyPr>
          <a:lstStyle/>
          <a:p>
            <a:r>
              <a:rPr lang="en-US" altLang="ko-KR" sz="1200"/>
              <a:t>Departure time(Predict)</a:t>
            </a:r>
            <a:endParaRPr lang="ko-KR" altLang="en-US" sz="1200"/>
          </a:p>
        </p:txBody>
      </p:sp>
      <p:sp>
        <p:nvSpPr>
          <p:cNvPr id="10" name="TextBox 9">
            <a:extLst>
              <a:ext uri="{FF2B5EF4-FFF2-40B4-BE49-F238E27FC236}">
                <a16:creationId xmlns:a16="http://schemas.microsoft.com/office/drawing/2014/main" id="{4F346205-B97B-35E5-6B2D-EC7C0D706491}"/>
              </a:ext>
            </a:extLst>
          </p:cNvPr>
          <p:cNvSpPr txBox="1"/>
          <p:nvPr/>
        </p:nvSpPr>
        <p:spPr>
          <a:xfrm>
            <a:off x="3184369" y="1948311"/>
            <a:ext cx="1934540" cy="276999"/>
          </a:xfrm>
          <a:prstGeom prst="rect">
            <a:avLst/>
          </a:prstGeom>
          <a:noFill/>
        </p:spPr>
        <p:txBody>
          <a:bodyPr wrap="square" rtlCol="0">
            <a:spAutoFit/>
          </a:bodyPr>
          <a:lstStyle/>
          <a:p>
            <a:r>
              <a:rPr lang="en-US" altLang="ko-KR" sz="1200"/>
              <a:t>Departure time(Given data)</a:t>
            </a:r>
            <a:endParaRPr lang="ko-KR" altLang="en-US" sz="1200"/>
          </a:p>
        </p:txBody>
      </p:sp>
      <p:graphicFrame>
        <p:nvGraphicFramePr>
          <p:cNvPr id="11" name="표 12">
            <a:extLst>
              <a:ext uri="{FF2B5EF4-FFF2-40B4-BE49-F238E27FC236}">
                <a16:creationId xmlns:a16="http://schemas.microsoft.com/office/drawing/2014/main" id="{BC3F6B78-6C89-83A0-CE81-33E9E1B4B0E9}"/>
              </a:ext>
            </a:extLst>
          </p:cNvPr>
          <p:cNvGraphicFramePr>
            <a:graphicFrameLocks noGrp="1"/>
          </p:cNvGraphicFramePr>
          <p:nvPr>
            <p:extLst>
              <p:ext uri="{D42A27DB-BD31-4B8C-83A1-F6EECF244321}">
                <p14:modId xmlns:p14="http://schemas.microsoft.com/office/powerpoint/2010/main" val="4153268838"/>
              </p:ext>
            </p:extLst>
          </p:nvPr>
        </p:nvGraphicFramePr>
        <p:xfrm>
          <a:off x="311551" y="3386364"/>
          <a:ext cx="8274474" cy="3431089"/>
        </p:xfrm>
        <a:graphic>
          <a:graphicData uri="http://schemas.openxmlformats.org/drawingml/2006/table">
            <a:tbl>
              <a:tblPr firstRow="1" bandRow="1">
                <a:tableStyleId>{5C22544A-7EE6-4342-B048-85BDC9FD1C3A}</a:tableStyleId>
              </a:tblPr>
              <a:tblGrid>
                <a:gridCol w="974560">
                  <a:extLst>
                    <a:ext uri="{9D8B030D-6E8A-4147-A177-3AD203B41FA5}">
                      <a16:colId xmlns:a16="http://schemas.microsoft.com/office/drawing/2014/main" val="2526831849"/>
                    </a:ext>
                  </a:extLst>
                </a:gridCol>
                <a:gridCol w="786991">
                  <a:extLst>
                    <a:ext uri="{9D8B030D-6E8A-4147-A177-3AD203B41FA5}">
                      <a16:colId xmlns:a16="http://schemas.microsoft.com/office/drawing/2014/main" val="2057279479"/>
                    </a:ext>
                  </a:extLst>
                </a:gridCol>
                <a:gridCol w="896584">
                  <a:extLst>
                    <a:ext uri="{9D8B030D-6E8A-4147-A177-3AD203B41FA5}">
                      <a16:colId xmlns:a16="http://schemas.microsoft.com/office/drawing/2014/main" val="1817328061"/>
                    </a:ext>
                  </a:extLst>
                </a:gridCol>
                <a:gridCol w="1344877">
                  <a:extLst>
                    <a:ext uri="{9D8B030D-6E8A-4147-A177-3AD203B41FA5}">
                      <a16:colId xmlns:a16="http://schemas.microsoft.com/office/drawing/2014/main" val="3249921900"/>
                    </a:ext>
                  </a:extLst>
                </a:gridCol>
                <a:gridCol w="4271462">
                  <a:extLst>
                    <a:ext uri="{9D8B030D-6E8A-4147-A177-3AD203B41FA5}">
                      <a16:colId xmlns:a16="http://schemas.microsoft.com/office/drawing/2014/main" val="2636087094"/>
                    </a:ext>
                  </a:extLst>
                </a:gridCol>
              </a:tblGrid>
              <a:tr h="310073">
                <a:tc>
                  <a:txBody>
                    <a:bodyPr/>
                    <a:lstStyle/>
                    <a:p>
                      <a:pPr algn="ctr" latinLnBrk="1"/>
                      <a:r>
                        <a:rPr lang="en-US" altLang="ko-KR" sz="1400" dirty="0"/>
                        <a:t>Method</a:t>
                      </a:r>
                      <a:endParaRPr lang="ko-KR" altLang="en-US" sz="1400" dirty="0"/>
                    </a:p>
                  </a:txBody>
                  <a:tcPr/>
                </a:tc>
                <a:tc>
                  <a:txBody>
                    <a:bodyPr/>
                    <a:lstStyle/>
                    <a:p>
                      <a:pPr algn="ctr" latinLnBrk="1"/>
                      <a:r>
                        <a:rPr lang="en-US" altLang="ko-KR" sz="1400" dirty="0"/>
                        <a:t>Method</a:t>
                      </a:r>
                      <a:endParaRPr lang="ko-KR" altLang="en-US" sz="1400" dirty="0"/>
                    </a:p>
                  </a:txBody>
                  <a:tcPr/>
                </a:tc>
                <a:tc>
                  <a:txBody>
                    <a:bodyPr/>
                    <a:lstStyle/>
                    <a:p>
                      <a:pPr algn="ctr" latinLnBrk="1"/>
                      <a:r>
                        <a:rPr lang="en-US" altLang="ko-KR" sz="1400" dirty="0"/>
                        <a:t>Type</a:t>
                      </a:r>
                      <a:endParaRPr lang="ko-KR" altLang="en-US" sz="1400" dirty="0"/>
                    </a:p>
                  </a:txBody>
                  <a:tcPr/>
                </a:tc>
                <a:tc>
                  <a:txBody>
                    <a:bodyPr/>
                    <a:lstStyle/>
                    <a:p>
                      <a:pPr algn="ctr" latinLnBrk="1"/>
                      <a:r>
                        <a:rPr lang="en-US" altLang="ko-KR" sz="1400" dirty="0"/>
                        <a:t>Name</a:t>
                      </a:r>
                      <a:endParaRPr lang="ko-KR" altLang="en-US" sz="1400" dirty="0"/>
                    </a:p>
                  </a:txBody>
                  <a:tcPr/>
                </a:tc>
                <a:tc>
                  <a:txBody>
                    <a:bodyPr/>
                    <a:lstStyle/>
                    <a:p>
                      <a:pPr algn="ctr" latinLnBrk="1"/>
                      <a:r>
                        <a:rPr lang="en-US" altLang="ko-KR" sz="1400" dirty="0"/>
                        <a:t>describe</a:t>
                      </a:r>
                      <a:endParaRPr lang="ko-KR" altLang="en-US" sz="1400" dirty="0"/>
                    </a:p>
                  </a:txBody>
                  <a:tcPr/>
                </a:tc>
                <a:extLst>
                  <a:ext uri="{0D108BD9-81ED-4DB2-BD59-A6C34878D82A}">
                    <a16:rowId xmlns:a16="http://schemas.microsoft.com/office/drawing/2014/main" val="1320450372"/>
                  </a:ext>
                </a:extLst>
              </a:tr>
              <a:tr h="310073">
                <a:tc rowSpan="6">
                  <a:txBody>
                    <a:bodyPr/>
                    <a:lstStyle/>
                    <a:p>
                      <a:pPr algn="ctr" latinLnBrk="1"/>
                      <a:r>
                        <a:rPr lang="en-US" altLang="ko-KR" sz="1200" dirty="0"/>
                        <a:t>Normal distribution</a:t>
                      </a:r>
                      <a:endParaRPr lang="ko-KR" altLang="en-US" sz="1200" dirty="0"/>
                    </a:p>
                  </a:txBody>
                  <a:tcPr anchor="ctr"/>
                </a:tc>
                <a:tc rowSpan="3">
                  <a:txBody>
                    <a:bodyPr/>
                    <a:lstStyle/>
                    <a:p>
                      <a:pPr algn="ctr" latinLnBrk="1"/>
                      <a:endParaRPr lang="ko-KR" altLang="en-US" sz="1200" kern="1200" dirty="0">
                        <a:solidFill>
                          <a:schemeClr val="dk1"/>
                        </a:solidFill>
                        <a:latin typeface="+mn-lt"/>
                        <a:ea typeface="+mn-ea"/>
                        <a:cs typeface="+mn-cs"/>
                      </a:endParaRPr>
                    </a:p>
                  </a:txBody>
                  <a:tcPr anchor="ctr">
                    <a:blipFill dpi="0" rotWithShape="1">
                      <a:blip r:embed="rId3">
                        <a:extLst>
                          <a:ext uri="{28A0092B-C50C-407E-A947-70E740481C1C}">
                            <a14:useLocalDpi xmlns:a14="http://schemas.microsoft.com/office/drawing/2010/main" val="0"/>
                          </a:ext>
                        </a:extLst>
                      </a:blip>
                      <a:srcRect/>
                      <a:stretch>
                        <a:fillRect/>
                      </a:stretch>
                    </a:blipFill>
                  </a:tcPr>
                </a:tc>
                <a:tc rowSpan="3">
                  <a:txBody>
                    <a:bodyPr/>
                    <a:lstStyle/>
                    <a:p>
                      <a:pPr algn="ctr" latinLnBrk="1"/>
                      <a:r>
                        <a:rPr lang="en-US" altLang="ko-KR" sz="1200" dirty="0"/>
                        <a:t>Continuous</a:t>
                      </a:r>
                      <a:endParaRPr lang="ko-KR" altLang="en-US" sz="1200" dirty="0"/>
                    </a:p>
                  </a:txBody>
                  <a:tcPr anchor="ctr"/>
                </a:tc>
                <a:tc>
                  <a:txBody>
                    <a:bodyPr/>
                    <a:lstStyle/>
                    <a:p>
                      <a:pPr algn="ctr" latinLnBrk="1"/>
                      <a:r>
                        <a:rPr lang="en-US" altLang="ko-KR" sz="1200"/>
                        <a:t>Initial SoC</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dirty="0"/>
                        <a:t>EV</a:t>
                      </a:r>
                      <a:r>
                        <a:rPr lang="ko-KR" altLang="en-US" sz="1100" dirty="0"/>
                        <a:t>의 초기 </a:t>
                      </a:r>
                      <a:r>
                        <a:rPr lang="en-US" altLang="ko-KR" sz="1100" dirty="0"/>
                        <a:t>SoC </a:t>
                      </a:r>
                      <a:r>
                        <a:rPr lang="ko-KR" altLang="en-US" sz="1100" dirty="0"/>
                        <a:t>변화 </a:t>
                      </a:r>
                      <a:r>
                        <a:rPr lang="en-US" altLang="ko-KR" sz="1100" dirty="0"/>
                        <a:t>( ex. Init = 0.5 </a:t>
                      </a:r>
                      <a:r>
                        <a:rPr lang="en-US" altLang="ko-KR" sz="1100" dirty="0">
                          <a:sym typeface="Wingdings" panose="05000000000000000000" pitchFamily="2" charset="2"/>
                        </a:rPr>
                        <a:t> </a:t>
                      </a:r>
                      <a:r>
                        <a:rPr lang="en-US" altLang="ko-KR" sz="1100" dirty="0" err="1">
                          <a:sym typeface="Wingdings" panose="05000000000000000000" pitchFamily="2" charset="2"/>
                        </a:rPr>
                        <a:t>init</a:t>
                      </a:r>
                      <a:r>
                        <a:rPr lang="en-US" altLang="ko-KR" sz="1100" dirty="0">
                          <a:sym typeface="Wingdings" panose="05000000000000000000" pitchFamily="2" charset="2"/>
                        </a:rPr>
                        <a:t> = </a:t>
                      </a:r>
                      <a:r>
                        <a:rPr lang="en-US" altLang="ko-KR" sz="1100" dirty="0">
                          <a:solidFill>
                            <a:srgbClr val="FF0000"/>
                          </a:solidFill>
                          <a:sym typeface="Wingdings" panose="05000000000000000000" pitchFamily="2" charset="2"/>
                        </a:rPr>
                        <a:t>0.3</a:t>
                      </a:r>
                      <a:r>
                        <a:rPr lang="en-US" altLang="ko-KR" sz="1100" dirty="0">
                          <a:sym typeface="Wingdings" panose="05000000000000000000" pitchFamily="2" charset="2"/>
                        </a:rPr>
                        <a:t> )</a:t>
                      </a:r>
                      <a:endParaRPr lang="ko-KR" altLang="en-US" sz="1100" dirty="0"/>
                    </a:p>
                  </a:txBody>
                  <a:tcPr anchor="ctr"/>
                </a:tc>
                <a:extLst>
                  <a:ext uri="{0D108BD9-81ED-4DB2-BD59-A6C34878D82A}">
                    <a16:rowId xmlns:a16="http://schemas.microsoft.com/office/drawing/2014/main" val="274720651"/>
                  </a:ext>
                </a:extLst>
              </a:tr>
              <a:tr h="310073">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200"/>
                        <a:t>Availability</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dirty="0"/>
                        <a:t>Scheduler </a:t>
                      </a:r>
                      <a:r>
                        <a:rPr lang="ko-KR" altLang="en-US" sz="1100" dirty="0"/>
                        <a:t>를 생성할 때 </a:t>
                      </a:r>
                      <a:r>
                        <a:rPr lang="en-US" altLang="ko-KR" sz="1100" dirty="0"/>
                        <a:t>EV</a:t>
                      </a:r>
                      <a:r>
                        <a:rPr lang="ko-KR" altLang="en-US" sz="1100" dirty="0"/>
                        <a:t>를 적용할지에 대한 확률</a:t>
                      </a:r>
                    </a:p>
                  </a:txBody>
                  <a:tcPr anchor="ctr"/>
                </a:tc>
                <a:extLst>
                  <a:ext uri="{0D108BD9-81ED-4DB2-BD59-A6C34878D82A}">
                    <a16:rowId xmlns:a16="http://schemas.microsoft.com/office/drawing/2014/main" val="1731753665"/>
                  </a:ext>
                </a:extLst>
              </a:tr>
              <a:tr h="310073">
                <a:tc vMerge="1">
                  <a:txBody>
                    <a:bodyPr/>
                    <a:lstStyle/>
                    <a:p>
                      <a:pPr latinLnBrk="1"/>
                      <a:endParaRPr lang="ko-KR" altLang="en-US"/>
                    </a:p>
                  </a:txBody>
                  <a:tcPr/>
                </a:tc>
                <a:tc vMerge="1">
                  <a:txBody>
                    <a:bodyPr/>
                    <a:lstStyle/>
                    <a:p>
                      <a:pPr algn="ctr" latinLnBrk="1"/>
                      <a:endParaRPr lang="ko-KR" altLang="en-US" sz="1200" kern="1200" dirty="0">
                        <a:solidFill>
                          <a:schemeClr val="dk1"/>
                        </a:solidFill>
                        <a:latin typeface="+mn-lt"/>
                        <a:ea typeface="+mn-ea"/>
                        <a:cs typeface="+mn-cs"/>
                      </a:endParaRPr>
                    </a:p>
                  </a:txBody>
                  <a:tcPr anchor="ctr">
                    <a:blipFill dpi="0" rotWithShape="1">
                      <a:blip r:embed="rId3">
                        <a:extLst>
                          <a:ext uri="{28A0092B-C50C-407E-A947-70E740481C1C}">
                            <a14:useLocalDpi xmlns:a14="http://schemas.microsoft.com/office/drawing/2010/main" val="0"/>
                          </a:ext>
                        </a:extLst>
                      </a:blip>
                      <a:srcRect/>
                      <a:stretch>
                        <a:fillRect/>
                      </a:stretch>
                    </a:blipFill>
                  </a:tcPr>
                </a:tc>
                <a:tc vMerge="1">
                  <a:txBody>
                    <a:bodyPr/>
                    <a:lstStyle/>
                    <a:p>
                      <a:pPr algn="ctr" latinLnBrk="1"/>
                      <a:endParaRPr lang="ko-KR" altLang="en-US" sz="1200" dirty="0"/>
                    </a:p>
                  </a:txBody>
                  <a:tcPr anchor="ctr"/>
                </a:tc>
                <a:tc>
                  <a:txBody>
                    <a:bodyPr/>
                    <a:lstStyle/>
                    <a:p>
                      <a:pPr algn="ctr" latinLnBrk="1"/>
                      <a:r>
                        <a:rPr lang="en-US" altLang="ko-KR" sz="1200"/>
                        <a:t>Departure time(</a:t>
                      </a:r>
                      <a:r>
                        <a:rPr lang="en-US" altLang="ko-KR" sz="1200">
                          <a:solidFill>
                            <a:srgbClr val="FF0000"/>
                          </a:solidFill>
                        </a:rPr>
                        <a:t>Given</a:t>
                      </a:r>
                      <a:r>
                        <a:rPr lang="en-US" altLang="ko-KR" sz="1200"/>
                        <a:t>)</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dirty="0"/>
                        <a:t>Given time</a:t>
                      </a:r>
                      <a:r>
                        <a:rPr lang="ko-KR" altLang="en-US" sz="1100" dirty="0"/>
                        <a:t>을 바탕으로 </a:t>
                      </a:r>
                      <a:r>
                        <a:rPr lang="en-US" altLang="ko-KR" sz="1100" dirty="0">
                          <a:solidFill>
                            <a:srgbClr val="FF0000"/>
                          </a:solidFill>
                        </a:rPr>
                        <a:t>Error Distribution</a:t>
                      </a:r>
                      <a:r>
                        <a:rPr lang="ko-KR" altLang="en-US" sz="1100" dirty="0"/>
                        <a:t>을 적용</a:t>
                      </a:r>
                    </a:p>
                  </a:txBody>
                  <a:tcPr anchor="ctr"/>
                </a:tc>
                <a:extLst>
                  <a:ext uri="{0D108BD9-81ED-4DB2-BD59-A6C34878D82A}">
                    <a16:rowId xmlns:a16="http://schemas.microsoft.com/office/drawing/2014/main" val="178254373"/>
                  </a:ext>
                </a:extLst>
              </a:tr>
              <a:tr h="656251">
                <a:tc vMerge="1">
                  <a:txBody>
                    <a:bodyPr/>
                    <a:lstStyle/>
                    <a:p>
                      <a:pPr latinLnBrk="1"/>
                      <a:endParaRPr lang="ko-KR" altLang="en-US" dirty="0"/>
                    </a:p>
                  </a:txBody>
                  <a:tcPr/>
                </a:tc>
                <a:tc rowSpan="3">
                  <a:txBody>
                    <a:bodyPr/>
                    <a:lstStyle/>
                    <a:p>
                      <a:pPr latinLnBrk="1"/>
                      <a:endParaRPr lang="ko-KR" altLang="en-US" sz="1600" dirty="0"/>
                    </a:p>
                  </a:txBody>
                  <a:tcPr anchor="ctr">
                    <a:blipFill dpi="0" rotWithShape="1">
                      <a:blip r:embed="rId4">
                        <a:extLst>
                          <a:ext uri="{28A0092B-C50C-407E-A947-70E740481C1C}">
                            <a14:useLocalDpi xmlns:a14="http://schemas.microsoft.com/office/drawing/2010/main" val="0"/>
                          </a:ext>
                        </a:extLst>
                      </a:blip>
                      <a:srcRect/>
                      <a:stretch>
                        <a:fillRect/>
                      </a:stretch>
                    </a:blipFill>
                  </a:tcPr>
                </a:tc>
                <a:tc rowSpan="3">
                  <a:txBody>
                    <a:bodyPr/>
                    <a:lstStyle/>
                    <a:p>
                      <a:pPr algn="ctr" latinLnBrk="1"/>
                      <a:r>
                        <a:rPr lang="en-US" altLang="ko-KR" sz="1200" dirty="0"/>
                        <a:t>Discrete</a:t>
                      </a:r>
                      <a:endParaRPr lang="ko-KR" altLang="en-US" sz="1200" dirty="0"/>
                    </a:p>
                  </a:txBody>
                  <a:tcPr anchor="ctr"/>
                </a:tc>
                <a:tc>
                  <a:txBody>
                    <a:bodyPr/>
                    <a:lstStyle/>
                    <a:p>
                      <a:pPr algn="ctr" latinLnBrk="1"/>
                      <a:r>
                        <a:rPr lang="en-US" altLang="ko-KR" sz="1200"/>
                        <a:t>Departure time(</a:t>
                      </a:r>
                      <a:r>
                        <a:rPr lang="en-US" altLang="ko-KR" sz="1200">
                          <a:solidFill>
                            <a:srgbClr val="FF0000"/>
                          </a:solidFill>
                        </a:rPr>
                        <a:t>Predcit</a:t>
                      </a:r>
                      <a:r>
                        <a:rPr lang="en-US" altLang="ko-KR" sz="1200"/>
                        <a:t>)</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dirty="0"/>
                        <a:t>Predict departure time</a:t>
                      </a:r>
                      <a:r>
                        <a:rPr lang="ko-KR" altLang="en-US" sz="1100" dirty="0"/>
                        <a:t>에 대한 </a:t>
                      </a:r>
                      <a:r>
                        <a:rPr lang="ko-KR" altLang="en-US" sz="1100" dirty="0">
                          <a:solidFill>
                            <a:srgbClr val="FF0000"/>
                          </a:solidFill>
                        </a:rPr>
                        <a:t>확률 분포를 적용</a:t>
                      </a:r>
                      <a:r>
                        <a:rPr lang="ko-KR" altLang="en-US" sz="1100" dirty="0"/>
                        <a:t>하여 계산</a:t>
                      </a:r>
                    </a:p>
                  </a:txBody>
                  <a:tcPr anchor="ctr"/>
                </a:tc>
                <a:extLst>
                  <a:ext uri="{0D108BD9-81ED-4DB2-BD59-A6C34878D82A}">
                    <a16:rowId xmlns:a16="http://schemas.microsoft.com/office/drawing/2014/main" val="3138165393"/>
                  </a:ext>
                </a:extLst>
              </a:tr>
              <a:tr h="388654">
                <a:tc vMerge="1">
                  <a:txBody>
                    <a:bodyPr/>
                    <a:lstStyle/>
                    <a:p>
                      <a:pPr latinLnBrk="1"/>
                      <a:endParaRPr lang="ko-KR" altLang="en-US" dirty="0"/>
                    </a:p>
                  </a:txBody>
                  <a:tcPr/>
                </a:tc>
                <a:tc vMerge="1">
                  <a:txBody>
                    <a:bodyPr/>
                    <a:lstStyle/>
                    <a:p>
                      <a:pPr latinLnBrk="1"/>
                      <a:endParaRPr lang="ko-KR" altLang="en-US" dirty="0"/>
                    </a:p>
                  </a:txBody>
                  <a:tcPr/>
                </a:tc>
                <a:tc vMerge="1">
                  <a:txBody>
                    <a:bodyPr/>
                    <a:lstStyle/>
                    <a:p>
                      <a:pPr latinLnBrk="1"/>
                      <a:endParaRPr lang="ko-KR" altLang="en-US" dirty="0"/>
                    </a:p>
                  </a:txBody>
                  <a:tcPr/>
                </a:tc>
                <a:tc>
                  <a:txBody>
                    <a:bodyPr/>
                    <a:lstStyle/>
                    <a:p>
                      <a:pPr algn="ctr"/>
                      <a:r>
                        <a:rPr lang="en-US" altLang="ko-KR" sz="1200"/>
                        <a:t>Chg/Dchg achievement</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100"/>
                        <a:t>배터리 </a:t>
                      </a:r>
                      <a:r>
                        <a:rPr lang="en-US" altLang="ko-KR" sz="1100"/>
                        <a:t>OBS</a:t>
                      </a:r>
                      <a:r>
                        <a:rPr lang="ko-KR" altLang="en-US" sz="1100"/>
                        <a:t>의 자체적 판단을 통한 충</a:t>
                      </a:r>
                      <a:r>
                        <a:rPr lang="en-US" altLang="ko-KR" sz="1100"/>
                        <a:t>/</a:t>
                      </a:r>
                      <a:r>
                        <a:rPr lang="ko-KR" altLang="en-US" sz="1100"/>
                        <a:t>방전 이행량</a:t>
                      </a:r>
                      <a:endParaRPr lang="ko-KR" altLang="en-US" sz="1100" dirty="0"/>
                    </a:p>
                  </a:txBody>
                  <a:tcPr anchor="ctr"/>
                </a:tc>
                <a:extLst>
                  <a:ext uri="{0D108BD9-81ED-4DB2-BD59-A6C34878D82A}">
                    <a16:rowId xmlns:a16="http://schemas.microsoft.com/office/drawing/2014/main" val="1239584053"/>
                  </a:ext>
                </a:extLst>
              </a:tr>
              <a:tr h="310073">
                <a:tc vMerge="1">
                  <a:txBody>
                    <a:bodyPr/>
                    <a:lstStyle/>
                    <a:p>
                      <a:pPr latinLnBrk="1"/>
                      <a:endParaRPr lang="ko-KR" altLang="en-US" dirty="0"/>
                    </a:p>
                  </a:txBody>
                  <a:tcPr/>
                </a:tc>
                <a:tc vMerge="1">
                  <a:txBody>
                    <a:bodyPr/>
                    <a:lstStyle/>
                    <a:p>
                      <a:pPr latinLnBrk="1"/>
                      <a:endParaRPr lang="ko-KR" altLang="en-US" dirty="0"/>
                    </a:p>
                  </a:txBody>
                  <a:tcPr/>
                </a:tc>
                <a:tc vMerge="1">
                  <a:txBody>
                    <a:bodyPr/>
                    <a:lstStyle/>
                    <a:p>
                      <a:pPr latinLnBrk="1"/>
                      <a:endParaRPr lang="ko-KR" altLang="en-US" dirty="0"/>
                    </a:p>
                  </a:txBody>
                  <a:tcPr/>
                </a:tc>
                <a:tc>
                  <a:txBody>
                    <a:bodyPr/>
                    <a:lstStyle/>
                    <a:p>
                      <a:pPr algn="ctr" latinLnBrk="1"/>
                      <a:r>
                        <a:rPr lang="en-US" altLang="ko-KR" sz="1200" dirty="0"/>
                        <a:t>Recovery time</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100" dirty="0"/>
                        <a:t>상황 발생 후 정상 상태로 돌아오는데 걸리는 시간</a:t>
                      </a:r>
                    </a:p>
                  </a:txBody>
                  <a:tcPr anchor="ctr"/>
                </a:tc>
                <a:extLst>
                  <a:ext uri="{0D108BD9-81ED-4DB2-BD59-A6C34878D82A}">
                    <a16:rowId xmlns:a16="http://schemas.microsoft.com/office/drawing/2014/main" val="3790075245"/>
                  </a:ext>
                </a:extLst>
              </a:tr>
              <a:tr h="620146">
                <a:tc>
                  <a:txBody>
                    <a:bodyPr/>
                    <a:lstStyle/>
                    <a:p>
                      <a:pPr algn="ctr" latinLnBrk="1"/>
                      <a:r>
                        <a:rPr lang="en-US" altLang="ko-KR" sz="1200" dirty="0"/>
                        <a:t>Binomial Distribution</a:t>
                      </a:r>
                      <a:endParaRPr lang="ko-KR" altLang="en-US" sz="1200" dirty="0"/>
                    </a:p>
                  </a:txBody>
                  <a:tcPr anchor="ctr"/>
                </a:tc>
                <a:tc>
                  <a:txBody>
                    <a:bodyPr/>
                    <a:lstStyle/>
                    <a:p>
                      <a:pPr algn="ctr" latinLnBrk="1"/>
                      <a:endParaRPr lang="ko-KR" altLang="en-US" sz="1200" dirty="0"/>
                    </a:p>
                  </a:txBody>
                  <a:tcPr anchor="ctr">
                    <a:blipFill dpi="0" rotWithShape="1">
                      <a:blip r:embed="rId5">
                        <a:extLst>
                          <a:ext uri="{28A0092B-C50C-407E-A947-70E740481C1C}">
                            <a14:useLocalDpi xmlns:a14="http://schemas.microsoft.com/office/drawing/2010/main" val="0"/>
                          </a:ext>
                        </a:extLst>
                      </a:blip>
                      <a:srcRect/>
                      <a:stretch>
                        <a:fillRect/>
                      </a:stretch>
                    </a:blipFill>
                  </a:tcPr>
                </a:tc>
                <a:tc>
                  <a:txBody>
                    <a:bodyPr/>
                    <a:lstStyle/>
                    <a:p>
                      <a:pPr algn="ctr" latinLnBrk="1"/>
                      <a:r>
                        <a:rPr lang="en-US" altLang="ko-KR" sz="1200"/>
                        <a:t>Bernoulli</a:t>
                      </a:r>
                    </a:p>
                    <a:p>
                      <a:pPr algn="ctr" latinLnBrk="1"/>
                      <a:r>
                        <a:rPr lang="en-US" altLang="ko-KR" sz="1200"/>
                        <a:t>(0 or 1)</a:t>
                      </a:r>
                      <a:endParaRPr lang="ko-KR" altLang="en-US" sz="1200" dirty="0"/>
                    </a:p>
                  </a:txBody>
                  <a:tcPr anchor="ctr"/>
                </a:tc>
                <a:tc>
                  <a:txBody>
                    <a:bodyPr/>
                    <a:lstStyle/>
                    <a:p>
                      <a:pPr algn="ctr" latinLnBrk="1"/>
                      <a:r>
                        <a:rPr lang="en-US" altLang="ko-KR" sz="1200"/>
                        <a:t>Communication error</a:t>
                      </a:r>
                      <a:endParaRPr lang="en-US" altLang="ko-KR"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100" dirty="0"/>
                        <a:t>통신 단절</a:t>
                      </a:r>
                      <a:r>
                        <a:rPr lang="en-US" altLang="ko-KR" sz="1100" dirty="0"/>
                        <a:t> ( Aggregator - EVSE or EVSE - OBC)</a:t>
                      </a:r>
                    </a:p>
                    <a:p>
                      <a:pPr marL="171450" marR="0" lvl="0" indent="-171450" algn="ctr" defTabSz="914400" rtl="0" eaLnBrk="1" fontAlgn="auto" latinLnBrk="1" hangingPunct="1">
                        <a:lnSpc>
                          <a:spcPct val="100000"/>
                        </a:lnSpc>
                        <a:spcBef>
                          <a:spcPts val="0"/>
                        </a:spcBef>
                        <a:spcAft>
                          <a:spcPts val="0"/>
                        </a:spcAft>
                        <a:buClrTx/>
                        <a:buSzTx/>
                        <a:buFont typeface="Wingdings" panose="05000000000000000000" pitchFamily="2" charset="2"/>
                        <a:buChar char="è"/>
                        <a:tabLst/>
                        <a:defRPr/>
                      </a:pPr>
                      <a:r>
                        <a:rPr lang="ko-KR" altLang="en-US" sz="1100" dirty="0"/>
                        <a:t>충전소 운용 불가</a:t>
                      </a:r>
                      <a:endParaRPr lang="en-US" altLang="ko-KR" sz="1100" dirty="0"/>
                    </a:p>
                  </a:txBody>
                  <a:tcPr anchor="ctr"/>
                </a:tc>
                <a:extLst>
                  <a:ext uri="{0D108BD9-81ED-4DB2-BD59-A6C34878D82A}">
                    <a16:rowId xmlns:a16="http://schemas.microsoft.com/office/drawing/2014/main" val="3999464249"/>
                  </a:ext>
                </a:extLst>
              </a:tr>
            </a:tbl>
          </a:graphicData>
        </a:graphic>
      </p:graphicFrame>
      <p:sp>
        <p:nvSpPr>
          <p:cNvPr id="12" name="TextBox 11">
            <a:extLst>
              <a:ext uri="{FF2B5EF4-FFF2-40B4-BE49-F238E27FC236}">
                <a16:creationId xmlns:a16="http://schemas.microsoft.com/office/drawing/2014/main" id="{0F0F5F75-67A5-0567-1F39-233A6A5DDE05}"/>
              </a:ext>
            </a:extLst>
          </p:cNvPr>
          <p:cNvSpPr txBox="1"/>
          <p:nvPr/>
        </p:nvSpPr>
        <p:spPr>
          <a:xfrm>
            <a:off x="3184369" y="2492717"/>
            <a:ext cx="1326425" cy="276999"/>
          </a:xfrm>
          <a:prstGeom prst="rect">
            <a:avLst/>
          </a:prstGeom>
          <a:noFill/>
        </p:spPr>
        <p:txBody>
          <a:bodyPr wrap="square">
            <a:spAutoFit/>
          </a:bodyPr>
          <a:lstStyle/>
          <a:p>
            <a:r>
              <a:rPr lang="en-US" altLang="ko-KR" sz="1200"/>
              <a:t>Availability</a:t>
            </a:r>
            <a:endParaRPr lang="ko-KR" altLang="en-US" sz="1200"/>
          </a:p>
        </p:txBody>
      </p:sp>
      <p:sp>
        <p:nvSpPr>
          <p:cNvPr id="13" name="왼쪽 대괄호 12">
            <a:extLst>
              <a:ext uri="{FF2B5EF4-FFF2-40B4-BE49-F238E27FC236}">
                <a16:creationId xmlns:a16="http://schemas.microsoft.com/office/drawing/2014/main" id="{B3C61BD7-EFF1-F543-3FB6-D8F80FAE4D39}"/>
              </a:ext>
            </a:extLst>
          </p:cNvPr>
          <p:cNvSpPr/>
          <p:nvPr/>
        </p:nvSpPr>
        <p:spPr>
          <a:xfrm>
            <a:off x="3092336" y="2077890"/>
            <a:ext cx="92034" cy="604757"/>
          </a:xfrm>
          <a:prstGeom prst="lef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150252DF-47B6-6FD7-F338-7425C57B71A9}"/>
              </a:ext>
            </a:extLst>
          </p:cNvPr>
          <p:cNvSpPr txBox="1"/>
          <p:nvPr/>
        </p:nvSpPr>
        <p:spPr>
          <a:xfrm>
            <a:off x="5848457" y="875357"/>
            <a:ext cx="3195088" cy="830997"/>
          </a:xfrm>
          <a:prstGeom prst="rect">
            <a:avLst/>
          </a:prstGeom>
          <a:noFill/>
        </p:spPr>
        <p:txBody>
          <a:bodyPr wrap="square" rtlCol="0">
            <a:spAutoFit/>
          </a:bodyPr>
          <a:lstStyle/>
          <a:p>
            <a:pPr marL="285750" indent="-285750">
              <a:buFont typeface="Arial" panose="020B0604020202020204" pitchFamily="34" charset="0"/>
              <a:buChar char="•"/>
            </a:pPr>
            <a:r>
              <a:rPr lang="en-US" altLang="ko-KR" sz="1200" dirty="0"/>
              <a:t>OBC </a:t>
            </a:r>
            <a:r>
              <a:rPr lang="ko-KR" altLang="en-US" sz="1200" dirty="0">
                <a:solidFill>
                  <a:srgbClr val="FF0000"/>
                </a:solidFill>
              </a:rPr>
              <a:t>고장</a:t>
            </a:r>
            <a:r>
              <a:rPr lang="ko-KR" altLang="en-US" sz="1200" dirty="0"/>
              <a:t> 및 </a:t>
            </a:r>
            <a:r>
              <a:rPr lang="ko-KR" altLang="en-US" sz="1200" dirty="0">
                <a:solidFill>
                  <a:srgbClr val="FF0000"/>
                </a:solidFill>
              </a:rPr>
              <a:t>고온</a:t>
            </a:r>
            <a:r>
              <a:rPr lang="ko-KR" altLang="en-US" sz="1200" dirty="0"/>
              <a:t> 감지에 따른 충전 </a:t>
            </a:r>
            <a:r>
              <a:rPr lang="ko-KR" altLang="en-US" sz="1200" dirty="0">
                <a:solidFill>
                  <a:srgbClr val="FF0000"/>
                </a:solidFill>
              </a:rPr>
              <a:t>중단</a:t>
            </a:r>
          </a:p>
          <a:p>
            <a:pPr marL="285750" indent="-285750">
              <a:buFont typeface="Arial" panose="020B0604020202020204" pitchFamily="34" charset="0"/>
              <a:buChar char="•"/>
            </a:pPr>
            <a:endParaRPr lang="ko-KR" altLang="en-US" sz="1200" dirty="0"/>
          </a:p>
          <a:p>
            <a:pPr marL="285750" indent="-285750">
              <a:buFont typeface="Arial" panose="020B0604020202020204" pitchFamily="34" charset="0"/>
              <a:buChar char="•"/>
            </a:pPr>
            <a:r>
              <a:rPr lang="ko-KR" altLang="en-US" sz="1200" dirty="0"/>
              <a:t>외기온도 </a:t>
            </a:r>
            <a:r>
              <a:rPr lang="ko-KR" altLang="en-US" sz="1200" dirty="0">
                <a:solidFill>
                  <a:srgbClr val="FF0000"/>
                </a:solidFill>
              </a:rPr>
              <a:t>극저온</a:t>
            </a:r>
            <a:r>
              <a:rPr lang="ko-KR" altLang="en-US" sz="1200" dirty="0"/>
              <a:t>시 </a:t>
            </a:r>
            <a:r>
              <a:rPr lang="en-US" altLang="ko-KR" sz="1200" dirty="0"/>
              <a:t>EV </a:t>
            </a:r>
            <a:r>
              <a:rPr lang="ko-KR" altLang="en-US" sz="1200" dirty="0"/>
              <a:t>배터리 </a:t>
            </a:r>
            <a:r>
              <a:rPr lang="ko-KR" altLang="en-US" sz="1200" dirty="0">
                <a:solidFill>
                  <a:srgbClr val="FF0000"/>
                </a:solidFill>
              </a:rPr>
              <a:t>성능 하락</a:t>
            </a:r>
            <a:r>
              <a:rPr lang="ko-KR" altLang="en-US" sz="1200" dirty="0"/>
              <a:t>에 따른 </a:t>
            </a:r>
            <a:r>
              <a:rPr lang="ko-KR" altLang="en-US" sz="1200" dirty="0">
                <a:solidFill>
                  <a:srgbClr val="FF0000"/>
                </a:solidFill>
              </a:rPr>
              <a:t>충전</a:t>
            </a:r>
            <a:r>
              <a:rPr lang="ko-KR" altLang="en-US" sz="1200" dirty="0"/>
              <a:t>속도 </a:t>
            </a:r>
            <a:r>
              <a:rPr lang="ko-KR" altLang="en-US" sz="1200" dirty="0">
                <a:solidFill>
                  <a:srgbClr val="FF0000"/>
                </a:solidFill>
              </a:rPr>
              <a:t>저하</a:t>
            </a:r>
          </a:p>
        </p:txBody>
      </p:sp>
      <p:sp>
        <p:nvSpPr>
          <p:cNvPr id="5" name="직사각형 4">
            <a:extLst>
              <a:ext uri="{FF2B5EF4-FFF2-40B4-BE49-F238E27FC236}">
                <a16:creationId xmlns:a16="http://schemas.microsoft.com/office/drawing/2014/main" id="{09DC3B4D-7CDE-04E6-7478-4E4041EEBD3A}"/>
              </a:ext>
            </a:extLst>
          </p:cNvPr>
          <p:cNvSpPr/>
          <p:nvPr/>
        </p:nvSpPr>
        <p:spPr>
          <a:xfrm>
            <a:off x="3202283" y="1113113"/>
            <a:ext cx="1563102" cy="28795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왼쪽 중괄호 18">
            <a:extLst>
              <a:ext uri="{FF2B5EF4-FFF2-40B4-BE49-F238E27FC236}">
                <a16:creationId xmlns:a16="http://schemas.microsoft.com/office/drawing/2014/main" id="{9B190ADF-4176-1B1A-7C6A-CC7156A61755}"/>
              </a:ext>
            </a:extLst>
          </p:cNvPr>
          <p:cNvSpPr/>
          <p:nvPr/>
        </p:nvSpPr>
        <p:spPr>
          <a:xfrm>
            <a:off x="5127593" y="916578"/>
            <a:ext cx="805613" cy="637301"/>
          </a:xfrm>
          <a:prstGeom prst="leftBrace">
            <a:avLst>
              <a:gd name="adj1" fmla="val 8333"/>
              <a:gd name="adj2" fmla="val 4915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7F57C28C-305C-D315-118F-D6E879E87BF7}"/>
              </a:ext>
            </a:extLst>
          </p:cNvPr>
          <p:cNvSpPr/>
          <p:nvPr/>
        </p:nvSpPr>
        <p:spPr>
          <a:xfrm>
            <a:off x="3208760" y="1641510"/>
            <a:ext cx="1861265" cy="60475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왼쪽 중괄호 2">
            <a:extLst>
              <a:ext uri="{FF2B5EF4-FFF2-40B4-BE49-F238E27FC236}">
                <a16:creationId xmlns:a16="http://schemas.microsoft.com/office/drawing/2014/main" id="{1CF63069-8E01-8E03-1C06-EC43D12AE6AB}"/>
              </a:ext>
            </a:extLst>
          </p:cNvPr>
          <p:cNvSpPr/>
          <p:nvPr/>
        </p:nvSpPr>
        <p:spPr>
          <a:xfrm>
            <a:off x="5164874" y="1817415"/>
            <a:ext cx="805613" cy="1092607"/>
          </a:xfrm>
          <a:prstGeom prst="leftBrace">
            <a:avLst>
              <a:gd name="adj1" fmla="val 8333"/>
              <a:gd name="adj2" fmla="val 2122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C388EFCE-11DD-BF3E-AEBB-FE4FED2C7D53}"/>
              </a:ext>
            </a:extLst>
          </p:cNvPr>
          <p:cNvSpPr txBox="1"/>
          <p:nvPr/>
        </p:nvSpPr>
        <p:spPr>
          <a:xfrm>
            <a:off x="5848457" y="1877405"/>
            <a:ext cx="3195088" cy="1200329"/>
          </a:xfrm>
          <a:prstGeom prst="rect">
            <a:avLst/>
          </a:prstGeom>
          <a:noFill/>
        </p:spPr>
        <p:txBody>
          <a:bodyPr wrap="square" rtlCol="0">
            <a:spAutoFit/>
          </a:bodyPr>
          <a:lstStyle/>
          <a:p>
            <a:pPr marL="285750" indent="-285750">
              <a:buFont typeface="Arial" panose="020B0604020202020204" pitchFamily="34" charset="0"/>
              <a:buChar char="•"/>
            </a:pPr>
            <a:r>
              <a:rPr lang="ko-KR" altLang="en-US" sz="1200" dirty="0" err="1"/>
              <a:t>출차</a:t>
            </a:r>
            <a:r>
              <a:rPr lang="ko-KR" altLang="en-US" sz="1200" dirty="0"/>
              <a:t> 시간 사전 제공</a:t>
            </a:r>
            <a:r>
              <a:rPr lang="en-US" altLang="ko-KR" sz="1200" dirty="0"/>
              <a:t>(X):</a:t>
            </a:r>
            <a:br>
              <a:rPr lang="en-US" altLang="ko-KR" sz="1200" dirty="0"/>
            </a:br>
            <a:r>
              <a:rPr lang="ko-KR" altLang="en-US" sz="1200" dirty="0" err="1"/>
              <a:t>출차</a:t>
            </a:r>
            <a:r>
              <a:rPr lang="ko-KR" altLang="en-US" sz="1200" dirty="0"/>
              <a:t> 시간에 대한 </a:t>
            </a:r>
            <a:r>
              <a:rPr lang="ko-KR" altLang="en-US" sz="1200" dirty="0">
                <a:solidFill>
                  <a:srgbClr val="FF0000"/>
                </a:solidFill>
              </a:rPr>
              <a:t>예측 모델 </a:t>
            </a:r>
            <a:r>
              <a:rPr lang="ko-KR" altLang="en-US" sz="1200" dirty="0"/>
              <a:t>필요</a:t>
            </a:r>
            <a:endParaRPr lang="en-US" altLang="ko-KR" sz="1200" dirty="0"/>
          </a:p>
          <a:p>
            <a:pPr marL="285750" indent="-285750">
              <a:buFont typeface="Arial" panose="020B0604020202020204" pitchFamily="34" charset="0"/>
              <a:buChar char="•"/>
            </a:pPr>
            <a:endParaRPr lang="en-US" altLang="ko-KR" sz="1200" dirty="0"/>
          </a:p>
          <a:p>
            <a:pPr marL="285750" indent="-285750">
              <a:buFont typeface="Arial" panose="020B0604020202020204" pitchFamily="34" charset="0"/>
              <a:buChar char="•"/>
            </a:pPr>
            <a:r>
              <a:rPr lang="ko-KR" altLang="en-US" sz="1200" dirty="0" err="1"/>
              <a:t>출차</a:t>
            </a:r>
            <a:r>
              <a:rPr lang="ko-KR" altLang="en-US" sz="1200" dirty="0"/>
              <a:t> 시간 사전 제공</a:t>
            </a:r>
            <a:r>
              <a:rPr lang="en-US" altLang="ko-KR" sz="1200" dirty="0"/>
              <a:t>(O):</a:t>
            </a:r>
            <a:br>
              <a:rPr lang="en-US" altLang="ko-KR" sz="1200" dirty="0"/>
            </a:br>
            <a:r>
              <a:rPr lang="en-US" altLang="ko-KR" sz="1200" dirty="0"/>
              <a:t>given </a:t>
            </a:r>
            <a:r>
              <a:rPr lang="ko-KR" altLang="en-US" sz="1200" dirty="0" err="1"/>
              <a:t>출차</a:t>
            </a:r>
            <a:r>
              <a:rPr lang="ko-KR" altLang="en-US" sz="1200" dirty="0"/>
              <a:t> 시간에 </a:t>
            </a:r>
            <a:r>
              <a:rPr lang="ko-KR" altLang="en-US" sz="1200" dirty="0">
                <a:solidFill>
                  <a:srgbClr val="FF0000"/>
                </a:solidFill>
              </a:rPr>
              <a:t>오차 분포에 기반</a:t>
            </a:r>
            <a:r>
              <a:rPr lang="ko-KR" altLang="en-US" sz="1200" dirty="0"/>
              <a:t>한 불확실성 반영</a:t>
            </a:r>
            <a:endParaRPr lang="en-US" altLang="ko-KR" sz="1200" dirty="0"/>
          </a:p>
        </p:txBody>
      </p:sp>
    </p:spTree>
    <p:extLst>
      <p:ext uri="{BB962C8B-B14F-4D97-AF65-F5344CB8AC3E}">
        <p14:creationId xmlns:p14="http://schemas.microsoft.com/office/powerpoint/2010/main" val="2320270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76">
            <a:extLst>
              <a:ext uri="{FF2B5EF4-FFF2-40B4-BE49-F238E27FC236}">
                <a16:creationId xmlns:a16="http://schemas.microsoft.com/office/drawing/2014/main" id="{7C0D227F-97B0-BD0E-3E6B-469722F22C4F}"/>
              </a:ext>
            </a:extLst>
          </p:cNvPr>
          <p:cNvSpPr>
            <a:spLocks noChangeArrowheads="1"/>
          </p:cNvSpPr>
          <p:nvPr/>
        </p:nvSpPr>
        <p:spPr bwMode="auto">
          <a:xfrm>
            <a:off x="380479" y="745527"/>
            <a:ext cx="3787075" cy="33201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8371" tIns="44188" rIns="88371" bIns="44188"/>
          <a:lstStyle/>
          <a:p>
            <a:pPr defTabSz="883649" latinLnBrk="1">
              <a:spcBef>
                <a:spcPts val="554"/>
              </a:spcBef>
              <a:buSzPct val="100000"/>
            </a:pPr>
            <a:r>
              <a:rPr lang="ko-KR" altLang="en-US" sz="1200" b="1" dirty="0">
                <a:solidFill>
                  <a:srgbClr val="000000"/>
                </a:solidFill>
                <a:latin typeface="맑은 고딕" pitchFamily="50" charset="-127"/>
                <a:ea typeface="맑은 고딕" pitchFamily="50" charset="-127"/>
              </a:rPr>
              <a:t>운용 가능한 </a:t>
            </a:r>
            <a:r>
              <a:rPr lang="en-US" altLang="ko-KR" sz="1200" b="1" dirty="0">
                <a:solidFill>
                  <a:srgbClr val="000000"/>
                </a:solidFill>
                <a:latin typeface="맑은 고딕" pitchFamily="50" charset="-127"/>
                <a:ea typeface="맑은 고딕" pitchFamily="50" charset="-127"/>
              </a:rPr>
              <a:t>EVSE</a:t>
            </a:r>
            <a:r>
              <a:rPr lang="ko-KR" altLang="en-US" sz="1200" b="1" dirty="0">
                <a:solidFill>
                  <a:srgbClr val="000000"/>
                </a:solidFill>
                <a:latin typeface="맑은 고딕" pitchFamily="50" charset="-127"/>
                <a:ea typeface="맑은 고딕" pitchFamily="50" charset="-127"/>
              </a:rPr>
              <a:t>에 따른 </a:t>
            </a:r>
            <a:r>
              <a:rPr lang="en-US" altLang="ko-KR" sz="1200" b="1" dirty="0">
                <a:solidFill>
                  <a:srgbClr val="000000"/>
                </a:solidFill>
                <a:latin typeface="맑은 고딕" pitchFamily="50" charset="-127"/>
                <a:ea typeface="맑은 고딕" pitchFamily="50" charset="-127"/>
              </a:rPr>
              <a:t>EV data </a:t>
            </a:r>
            <a:r>
              <a:rPr lang="ko-KR" altLang="en-US" sz="1200" b="1" dirty="0">
                <a:solidFill>
                  <a:srgbClr val="000000"/>
                </a:solidFill>
                <a:latin typeface="맑은 고딕" pitchFamily="50" charset="-127"/>
                <a:ea typeface="맑은 고딕" pitchFamily="50" charset="-127"/>
              </a:rPr>
              <a:t>생성 방식</a:t>
            </a:r>
            <a:endParaRPr lang="en-US" altLang="ko-KR" sz="1200" b="1" i="0" u="none" strike="noStrike" dirty="0">
              <a:solidFill>
                <a:srgbClr val="000000"/>
              </a:solidFill>
              <a:effectLst/>
              <a:latin typeface="맑은 고딕" panose="020B0503020000020004" pitchFamily="50" charset="-127"/>
            </a:endParaRPr>
          </a:p>
        </p:txBody>
      </p:sp>
      <p:sp>
        <p:nvSpPr>
          <p:cNvPr id="8" name="제목 2">
            <a:extLst>
              <a:ext uri="{FF2B5EF4-FFF2-40B4-BE49-F238E27FC236}">
                <a16:creationId xmlns:a16="http://schemas.microsoft.com/office/drawing/2014/main" id="{52038C79-E098-89F5-E461-E738D38EF344}"/>
              </a:ext>
            </a:extLst>
          </p:cNvPr>
          <p:cNvSpPr txBox="1">
            <a:spLocks/>
          </p:cNvSpPr>
          <p:nvPr/>
        </p:nvSpPr>
        <p:spPr>
          <a:xfrm>
            <a:off x="300325" y="274180"/>
            <a:ext cx="8915400" cy="454025"/>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215" b="1" kern="1200">
                <a:solidFill>
                  <a:schemeClr val="tx1"/>
                </a:solidFill>
                <a:latin typeface="+mj-lt"/>
                <a:ea typeface="+mj-ea"/>
                <a:cs typeface="+mj-cs"/>
              </a:defRPr>
            </a:lvl1pPr>
          </a:lstStyle>
          <a:p>
            <a:pPr marL="514350" indent="-514350">
              <a:buFont typeface="+mj-lt"/>
              <a:buAutoNum type="romanUcPeriod" startAt="3"/>
              <a:defRPr/>
            </a:pPr>
            <a:r>
              <a:rPr lang="ko-KR" altLang="en-US" sz="2000" kern="0">
                <a:latin typeface="맑은 고딕" pitchFamily="50" charset="-127"/>
              </a:rPr>
              <a:t>연구 내용</a:t>
            </a:r>
            <a:endParaRPr lang="ko-KR" altLang="en-US" sz="1600" kern="0" dirty="0">
              <a:latin typeface="맑은 고딕" pitchFamily="50" charset="-127"/>
            </a:endParaRPr>
          </a:p>
        </p:txBody>
      </p:sp>
      <p:sp>
        <p:nvSpPr>
          <p:cNvPr id="2" name="TextBox 1">
            <a:extLst>
              <a:ext uri="{FF2B5EF4-FFF2-40B4-BE49-F238E27FC236}">
                <a16:creationId xmlns:a16="http://schemas.microsoft.com/office/drawing/2014/main" id="{9F7210C0-C787-D5BD-8204-BE4C9BEA7675}"/>
              </a:ext>
            </a:extLst>
          </p:cNvPr>
          <p:cNvSpPr txBox="1"/>
          <p:nvPr/>
        </p:nvSpPr>
        <p:spPr>
          <a:xfrm>
            <a:off x="-64469" y="4401139"/>
            <a:ext cx="4629152" cy="19961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u="sng" dirty="0"/>
              <a:t>물리적인 충전소의 환경을 가정</a:t>
            </a:r>
            <a:r>
              <a:rPr lang="ko-KR" altLang="en-US" sz="1400" dirty="0"/>
              <a:t>하여 </a:t>
            </a:r>
            <a:r>
              <a:rPr lang="ko-KR" altLang="en-US" sz="1400" b="1" dirty="0"/>
              <a:t>충전기 개수 설정</a:t>
            </a:r>
            <a:br>
              <a:rPr lang="en-US" altLang="ko-KR" sz="1400" dirty="0"/>
            </a:br>
            <a:r>
              <a:rPr lang="en-US" altLang="ko-KR" sz="1400" dirty="0"/>
              <a:t>(ex. </a:t>
            </a:r>
            <a:r>
              <a:rPr lang="ko-KR" altLang="en-US" sz="1400" dirty="0"/>
              <a:t>충전소 </a:t>
            </a:r>
            <a:r>
              <a:rPr lang="en-US" altLang="ko-KR" sz="1400" dirty="0"/>
              <a:t>: 2, </a:t>
            </a:r>
            <a:r>
              <a:rPr lang="ko-KR" altLang="en-US" sz="1400" dirty="0"/>
              <a:t>플러그 </a:t>
            </a:r>
            <a:r>
              <a:rPr lang="en-US" altLang="ko-KR" sz="1400" dirty="0"/>
              <a:t>: 5 </a:t>
            </a:r>
            <a:r>
              <a:rPr lang="en-US" altLang="ko-KR" sz="1400" dirty="0">
                <a:sym typeface="Wingdings" panose="05000000000000000000" pitchFamily="2" charset="2"/>
              </a:rPr>
              <a:t> 2×5 = 10 </a:t>
            </a:r>
            <a:r>
              <a:rPr lang="ko-KR" altLang="en-US" sz="1400" dirty="0">
                <a:sym typeface="Wingdings" panose="05000000000000000000" pitchFamily="2" charset="2"/>
              </a:rPr>
              <a:t>대의 충전기 중 </a:t>
            </a:r>
            <a:r>
              <a:rPr lang="en-US" altLang="ko-KR" sz="1400" dirty="0">
                <a:sym typeface="Wingdings" panose="05000000000000000000" pitchFamily="2" charset="2"/>
              </a:rPr>
              <a:t>1</a:t>
            </a:r>
            <a:r>
              <a:rPr lang="ko-KR" altLang="en-US" sz="1400" dirty="0">
                <a:sym typeface="Wingdings" panose="05000000000000000000" pitchFamily="2" charset="2"/>
              </a:rPr>
              <a:t>개의 충전기 사용 중으로 </a:t>
            </a:r>
            <a:r>
              <a:rPr lang="en-US" altLang="ko-KR" sz="1400" dirty="0">
                <a:sym typeface="Wingdings" panose="05000000000000000000" pitchFamily="2" charset="2"/>
              </a:rPr>
              <a:t>9</a:t>
            </a:r>
            <a:r>
              <a:rPr lang="ko-KR" altLang="en-US" sz="1400" dirty="0">
                <a:sym typeface="Wingdings" panose="05000000000000000000" pitchFamily="2" charset="2"/>
              </a:rPr>
              <a:t>대의 </a:t>
            </a:r>
            <a:r>
              <a:rPr lang="en-US" altLang="ko-KR" sz="1400" dirty="0">
                <a:sym typeface="Wingdings" panose="05000000000000000000" pitchFamily="2" charset="2"/>
              </a:rPr>
              <a:t>EV</a:t>
            </a:r>
            <a:r>
              <a:rPr lang="ko-KR" altLang="en-US" sz="1400" dirty="0">
                <a:sym typeface="Wingdings" panose="05000000000000000000" pitchFamily="2" charset="2"/>
              </a:rPr>
              <a:t>가 충</a:t>
            </a:r>
            <a:r>
              <a:rPr lang="en-US" altLang="ko-KR" sz="1400" dirty="0">
                <a:sym typeface="Wingdings" panose="05000000000000000000" pitchFamily="2" charset="2"/>
              </a:rPr>
              <a:t>/</a:t>
            </a:r>
            <a:r>
              <a:rPr lang="ko-KR" altLang="en-US" sz="1400" dirty="0">
                <a:sym typeface="Wingdings" panose="05000000000000000000" pitchFamily="2" charset="2"/>
              </a:rPr>
              <a:t>방전 가능</a:t>
            </a:r>
            <a:r>
              <a:rPr lang="en-US" altLang="ko-KR" sz="1400" dirty="0">
                <a:sym typeface="Wingdings" panose="05000000000000000000" pitchFamily="2" charset="2"/>
              </a:rPr>
              <a:t>)</a:t>
            </a:r>
          </a:p>
          <a:p>
            <a:pPr marL="285750" indent="-285750">
              <a:lnSpc>
                <a:spcPct val="150000"/>
              </a:lnSpc>
              <a:buFont typeface="Arial" panose="020B0604020202020204" pitchFamily="34" charset="0"/>
              <a:buChar char="•"/>
            </a:pPr>
            <a:r>
              <a:rPr lang="ko-KR" altLang="en-US" sz="1400" dirty="0">
                <a:sym typeface="Wingdings" panose="05000000000000000000" pitchFamily="2" charset="2"/>
              </a:rPr>
              <a:t>운용 가능한 </a:t>
            </a:r>
            <a:r>
              <a:rPr lang="ko-KR" altLang="en-US" sz="1400" u="sng" dirty="0">
                <a:sym typeface="Wingdings" panose="05000000000000000000" pitchFamily="2" charset="2"/>
              </a:rPr>
              <a:t>충전기</a:t>
            </a:r>
            <a:r>
              <a:rPr lang="ko-KR" altLang="en-US" sz="1400" dirty="0">
                <a:sym typeface="Wingdings" panose="05000000000000000000" pitchFamily="2" charset="2"/>
              </a:rPr>
              <a:t> </a:t>
            </a:r>
            <a:r>
              <a:rPr lang="ko-KR" altLang="en-US" sz="1400" u="sng" dirty="0">
                <a:sym typeface="Wingdings" panose="05000000000000000000" pitchFamily="2" charset="2"/>
              </a:rPr>
              <a:t>개수만큼만 </a:t>
            </a:r>
            <a:r>
              <a:rPr lang="en-US" altLang="ko-KR" sz="1400" u="sng" dirty="0">
                <a:sym typeface="Wingdings" panose="05000000000000000000" pitchFamily="2" charset="2"/>
              </a:rPr>
              <a:t>EV data</a:t>
            </a:r>
            <a:r>
              <a:rPr lang="ko-KR" altLang="en-US" sz="1400" u="sng" dirty="0">
                <a:sym typeface="Wingdings" panose="05000000000000000000" pitchFamily="2" charset="2"/>
              </a:rPr>
              <a:t>를</a:t>
            </a:r>
            <a:r>
              <a:rPr lang="en-US" altLang="ko-KR" sz="1400" u="sng" dirty="0">
                <a:sym typeface="Wingdings" panose="05000000000000000000" pitchFamily="2" charset="2"/>
              </a:rPr>
              <a:t> </a:t>
            </a:r>
            <a:r>
              <a:rPr lang="ko-KR" altLang="en-US" sz="1400" u="sng" dirty="0">
                <a:sym typeface="Wingdings" panose="05000000000000000000" pitchFamily="2" charset="2"/>
              </a:rPr>
              <a:t>생성하여 제어 로직 적용</a:t>
            </a:r>
            <a:br>
              <a:rPr lang="en-US" altLang="ko-KR" sz="1400" dirty="0">
                <a:sym typeface="Wingdings" panose="05000000000000000000" pitchFamily="2" charset="2"/>
              </a:rPr>
            </a:br>
            <a:r>
              <a:rPr lang="en-US" altLang="ko-KR" sz="1400" dirty="0">
                <a:sym typeface="Wingdings" panose="05000000000000000000" pitchFamily="2" charset="2"/>
              </a:rPr>
              <a:t>(ex. </a:t>
            </a:r>
            <a:r>
              <a:rPr lang="ko-KR" altLang="en-US" sz="1400" dirty="0">
                <a:sym typeface="Wingdings" panose="05000000000000000000" pitchFamily="2" charset="2"/>
              </a:rPr>
              <a:t>충전가능 </a:t>
            </a:r>
            <a:r>
              <a:rPr lang="en-US" altLang="ko-KR" sz="1400" dirty="0">
                <a:sym typeface="Wingdings" panose="05000000000000000000" pitchFamily="2" charset="2"/>
              </a:rPr>
              <a:t>: 9</a:t>
            </a:r>
            <a:r>
              <a:rPr lang="ko-KR" altLang="en-US" sz="1400" dirty="0">
                <a:sym typeface="Wingdings" panose="05000000000000000000" pitchFamily="2" charset="2"/>
              </a:rPr>
              <a:t>대</a:t>
            </a:r>
            <a:r>
              <a:rPr lang="en-US" altLang="ko-KR" sz="1400" dirty="0">
                <a:sym typeface="Wingdings" panose="05000000000000000000" pitchFamily="2" charset="2"/>
              </a:rPr>
              <a:t>  EV</a:t>
            </a:r>
            <a:r>
              <a:rPr lang="ko-KR" altLang="en-US" sz="1400" dirty="0">
                <a:sym typeface="Wingdings" panose="05000000000000000000" pitchFamily="2" charset="2"/>
              </a:rPr>
              <a:t> </a:t>
            </a:r>
            <a:r>
              <a:rPr lang="en-US" altLang="ko-KR" sz="1400" dirty="0">
                <a:sym typeface="Wingdings" panose="05000000000000000000" pitchFamily="2" charset="2"/>
              </a:rPr>
              <a:t>data</a:t>
            </a:r>
            <a:r>
              <a:rPr lang="ko-KR" altLang="en-US" sz="1400" dirty="0">
                <a:sym typeface="Wingdings" panose="05000000000000000000" pitchFamily="2" charset="2"/>
              </a:rPr>
              <a:t> </a:t>
            </a:r>
            <a:r>
              <a:rPr lang="en-US" altLang="ko-KR" sz="1400" dirty="0">
                <a:sym typeface="Wingdings" panose="05000000000000000000" pitchFamily="2" charset="2"/>
              </a:rPr>
              <a:t>9</a:t>
            </a:r>
            <a:r>
              <a:rPr lang="ko-KR" altLang="en-US" sz="1400" dirty="0">
                <a:sym typeface="Wingdings" panose="05000000000000000000" pitchFamily="2" charset="2"/>
              </a:rPr>
              <a:t>대 생성</a:t>
            </a:r>
            <a:r>
              <a:rPr lang="en-US" altLang="ko-KR" sz="1400" dirty="0">
                <a:sym typeface="Wingdings" panose="05000000000000000000" pitchFamily="2" charset="2"/>
              </a:rPr>
              <a:t>)</a:t>
            </a:r>
          </a:p>
        </p:txBody>
      </p:sp>
      <p:cxnSp>
        <p:nvCxnSpPr>
          <p:cNvPr id="7" name="직선 연결선 6">
            <a:extLst>
              <a:ext uri="{FF2B5EF4-FFF2-40B4-BE49-F238E27FC236}">
                <a16:creationId xmlns:a16="http://schemas.microsoft.com/office/drawing/2014/main" id="{EAE683B6-CB85-432B-85C5-04B889E321F6}"/>
              </a:ext>
            </a:extLst>
          </p:cNvPr>
          <p:cNvCxnSpPr>
            <a:cxnSpLocks/>
          </p:cNvCxnSpPr>
          <p:nvPr/>
        </p:nvCxnSpPr>
        <p:spPr>
          <a:xfrm flipH="1">
            <a:off x="4503680" y="745527"/>
            <a:ext cx="11170" cy="611247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AutoShape 176">
            <a:extLst>
              <a:ext uri="{FF2B5EF4-FFF2-40B4-BE49-F238E27FC236}">
                <a16:creationId xmlns:a16="http://schemas.microsoft.com/office/drawing/2014/main" id="{8FD76AE9-0E4C-480A-BF9A-AC7E99A3B825}"/>
              </a:ext>
            </a:extLst>
          </p:cNvPr>
          <p:cNvSpPr>
            <a:spLocks noChangeArrowheads="1"/>
          </p:cNvSpPr>
          <p:nvPr/>
        </p:nvSpPr>
        <p:spPr bwMode="auto">
          <a:xfrm>
            <a:off x="4604792" y="734916"/>
            <a:ext cx="3787075" cy="33201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8371" tIns="44188" rIns="88371" bIns="44188"/>
          <a:lstStyle/>
          <a:p>
            <a:pPr defTabSz="883649" latinLnBrk="1">
              <a:spcBef>
                <a:spcPts val="554"/>
              </a:spcBef>
              <a:buSzPct val="100000"/>
            </a:pPr>
            <a:r>
              <a:rPr lang="en-US" altLang="ko-KR" sz="1200" b="1" i="0" u="none" strike="noStrike" dirty="0">
                <a:solidFill>
                  <a:srgbClr val="000000"/>
                </a:solidFill>
                <a:effectLst/>
                <a:latin typeface="맑은 고딕" pitchFamily="50" charset="-127"/>
                <a:ea typeface="맑은 고딕" pitchFamily="50" charset="-127"/>
              </a:rPr>
              <a:t>Qu</a:t>
            </a:r>
            <a:r>
              <a:rPr lang="en-US" altLang="ko-KR" sz="1200" b="1" dirty="0">
                <a:solidFill>
                  <a:srgbClr val="000000"/>
                </a:solidFill>
                <a:latin typeface="맑은 고딕" pitchFamily="50" charset="-127"/>
                <a:ea typeface="맑은 고딕" pitchFamily="50" charset="-127"/>
              </a:rPr>
              <a:t>euing system</a:t>
            </a:r>
            <a:r>
              <a:rPr lang="ko-KR" altLang="en-US" sz="1200" b="1" dirty="0">
                <a:solidFill>
                  <a:srgbClr val="000000"/>
                </a:solidFill>
                <a:latin typeface="맑은 고딕" pitchFamily="50" charset="-127"/>
                <a:ea typeface="맑은 고딕" pitchFamily="50" charset="-127"/>
              </a:rPr>
              <a:t> 활용 방식</a:t>
            </a:r>
            <a:endParaRPr lang="en-US" altLang="ko-KR" sz="1200" b="1" i="0" u="none" strike="noStrike" dirty="0">
              <a:solidFill>
                <a:srgbClr val="000000"/>
              </a:solidFill>
              <a:effectLst/>
              <a:latin typeface="맑은 고딕" panose="020B0503020000020004" pitchFamily="50" charset="-127"/>
            </a:endParaRPr>
          </a:p>
        </p:txBody>
      </p:sp>
      <p:sp>
        <p:nvSpPr>
          <p:cNvPr id="49" name="TextBox 48">
            <a:extLst>
              <a:ext uri="{FF2B5EF4-FFF2-40B4-BE49-F238E27FC236}">
                <a16:creationId xmlns:a16="http://schemas.microsoft.com/office/drawing/2014/main" id="{0C6105F6-30F4-4CC3-86DA-5BAE842D7941}"/>
              </a:ext>
            </a:extLst>
          </p:cNvPr>
          <p:cNvSpPr txBox="1"/>
          <p:nvPr/>
        </p:nvSpPr>
        <p:spPr>
          <a:xfrm>
            <a:off x="4483131" y="4385296"/>
            <a:ext cx="4629152" cy="23193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u="sng" dirty="0"/>
              <a:t>물리적인 충전소의 환경을 가정</a:t>
            </a:r>
            <a:r>
              <a:rPr lang="ko-KR" altLang="en-US" sz="1400" dirty="0"/>
              <a:t>하여 </a:t>
            </a:r>
            <a:r>
              <a:rPr lang="ko-KR" altLang="en-US" sz="1400" b="1" dirty="0"/>
              <a:t>충전기 개수 설정 </a:t>
            </a:r>
            <a:r>
              <a:rPr lang="en-US" altLang="ko-KR" sz="1400" dirty="0"/>
              <a:t>(ex.</a:t>
            </a:r>
            <a:r>
              <a:rPr lang="ko-KR" altLang="en-US" sz="1400" dirty="0"/>
              <a:t>충전소</a:t>
            </a:r>
            <a:r>
              <a:rPr lang="en-US" altLang="ko-KR" sz="1400" dirty="0"/>
              <a:t>: 1, </a:t>
            </a:r>
            <a:r>
              <a:rPr lang="ko-KR" altLang="en-US" sz="1400" dirty="0"/>
              <a:t>플러그</a:t>
            </a:r>
            <a:r>
              <a:rPr lang="en-US" altLang="ko-KR" sz="1400" dirty="0"/>
              <a:t>: 4 </a:t>
            </a:r>
            <a:r>
              <a:rPr lang="en-US" altLang="ko-KR" sz="1400" dirty="0">
                <a:sym typeface="Wingdings" panose="05000000000000000000" pitchFamily="2" charset="2"/>
              </a:rPr>
              <a:t> 4</a:t>
            </a:r>
            <a:r>
              <a:rPr lang="ko-KR" altLang="en-US" sz="1400" dirty="0">
                <a:sym typeface="Wingdings" panose="05000000000000000000" pitchFamily="2" charset="2"/>
              </a:rPr>
              <a:t>대의 충전기 중 </a:t>
            </a:r>
            <a:r>
              <a:rPr lang="en-US" altLang="ko-KR" sz="1400" dirty="0">
                <a:sym typeface="Wingdings" panose="05000000000000000000" pitchFamily="2" charset="2"/>
              </a:rPr>
              <a:t>3</a:t>
            </a:r>
            <a:r>
              <a:rPr lang="ko-KR" altLang="en-US" sz="1400" dirty="0">
                <a:sym typeface="Wingdings" panose="05000000000000000000" pitchFamily="2" charset="2"/>
              </a:rPr>
              <a:t>개의 충전기 사용 중으로 </a:t>
            </a:r>
            <a:r>
              <a:rPr lang="en-US" altLang="ko-KR" sz="1400" dirty="0">
                <a:sym typeface="Wingdings" panose="05000000000000000000" pitchFamily="2" charset="2"/>
              </a:rPr>
              <a:t>1</a:t>
            </a:r>
            <a:r>
              <a:rPr lang="ko-KR" altLang="en-US" sz="1400" dirty="0">
                <a:sym typeface="Wingdings" panose="05000000000000000000" pitchFamily="2" charset="2"/>
              </a:rPr>
              <a:t>대의 </a:t>
            </a:r>
            <a:r>
              <a:rPr lang="en-US" altLang="ko-KR" sz="1400" dirty="0">
                <a:sym typeface="Wingdings" panose="05000000000000000000" pitchFamily="2" charset="2"/>
              </a:rPr>
              <a:t>EV</a:t>
            </a:r>
            <a:r>
              <a:rPr lang="ko-KR" altLang="en-US" sz="1400" dirty="0">
                <a:sym typeface="Wingdings" panose="05000000000000000000" pitchFamily="2" charset="2"/>
              </a:rPr>
              <a:t>만 충</a:t>
            </a:r>
            <a:r>
              <a:rPr lang="en-US" altLang="ko-KR" sz="1400" dirty="0">
                <a:sym typeface="Wingdings" panose="05000000000000000000" pitchFamily="2" charset="2"/>
              </a:rPr>
              <a:t>/</a:t>
            </a:r>
            <a:r>
              <a:rPr lang="ko-KR" altLang="en-US" sz="1400" dirty="0">
                <a:sym typeface="Wingdings" panose="05000000000000000000" pitchFamily="2" charset="2"/>
              </a:rPr>
              <a:t>방전 가능</a:t>
            </a:r>
            <a:r>
              <a:rPr lang="en-US" altLang="ko-KR" sz="1400" dirty="0">
                <a:sym typeface="Wingdings" panose="05000000000000000000" pitchFamily="2" charset="2"/>
              </a:rPr>
              <a:t>)</a:t>
            </a:r>
            <a:endParaRPr lang="en-US" altLang="ko-KR" sz="1400" u="sng" dirty="0"/>
          </a:p>
          <a:p>
            <a:pPr marL="285750" indent="-285750">
              <a:lnSpc>
                <a:spcPct val="150000"/>
              </a:lnSpc>
              <a:buFont typeface="Arial" panose="020B0604020202020204" pitchFamily="34" charset="0"/>
              <a:buChar char="•"/>
            </a:pPr>
            <a:r>
              <a:rPr lang="ko-KR" altLang="en-US" sz="1400" dirty="0">
                <a:sym typeface="Wingdings" panose="05000000000000000000" pitchFamily="2" charset="2"/>
              </a:rPr>
              <a:t>운용 가능한 충전기 발생시 </a:t>
            </a:r>
            <a:r>
              <a:rPr lang="ko-KR" altLang="en-US" sz="1400" u="sng" dirty="0">
                <a:sym typeface="Wingdings" panose="05000000000000000000" pitchFamily="2" charset="2"/>
              </a:rPr>
              <a:t>현재 </a:t>
            </a:r>
            <a:r>
              <a:rPr lang="en-US" altLang="ko-KR" sz="1400" u="sng" dirty="0">
                <a:sym typeface="Wingdings" panose="05000000000000000000" pitchFamily="2" charset="2"/>
              </a:rPr>
              <a:t>Queuing </a:t>
            </a:r>
            <a:r>
              <a:rPr lang="ko-KR" altLang="en-US" sz="1400" u="sng" dirty="0">
                <a:sym typeface="Wingdings" panose="05000000000000000000" pitchFamily="2" charset="2"/>
              </a:rPr>
              <a:t>내 </a:t>
            </a:r>
            <a:r>
              <a:rPr lang="en-US" altLang="ko-KR" sz="1400" u="sng" dirty="0">
                <a:sym typeface="Wingdings" panose="05000000000000000000" pitchFamily="2" charset="2"/>
              </a:rPr>
              <a:t>EV </a:t>
            </a:r>
            <a:r>
              <a:rPr lang="ko-KR" altLang="en-US" sz="1400" u="sng" dirty="0">
                <a:sym typeface="Wingdings" panose="05000000000000000000" pitchFamily="2" charset="2"/>
              </a:rPr>
              <a:t>중</a:t>
            </a:r>
            <a:r>
              <a:rPr lang="en-US" altLang="ko-KR" sz="1400" u="sng" dirty="0">
                <a:sym typeface="Wingdings" panose="05000000000000000000" pitchFamily="2" charset="2"/>
              </a:rPr>
              <a:t> </a:t>
            </a:r>
            <a:r>
              <a:rPr lang="ko-KR" altLang="en-US" sz="1400" u="sng" dirty="0">
                <a:sym typeface="Wingdings" panose="05000000000000000000" pitchFamily="2" charset="2"/>
              </a:rPr>
              <a:t>우선순위에 따라 충전기에 할당</a:t>
            </a:r>
            <a:r>
              <a:rPr lang="en-US" altLang="ko-KR" sz="1400" dirty="0">
                <a:sym typeface="Wingdings" panose="05000000000000000000" pitchFamily="2" charset="2"/>
              </a:rPr>
              <a:t>,</a:t>
            </a:r>
            <a:r>
              <a:rPr lang="ko-KR" altLang="en-US" sz="1400" dirty="0">
                <a:sym typeface="Wingdings" panose="05000000000000000000" pitchFamily="2" charset="2"/>
              </a:rPr>
              <a:t> </a:t>
            </a:r>
            <a:r>
              <a:rPr lang="ko-KR" altLang="en-US" sz="1400" u="sng" dirty="0">
                <a:sym typeface="Wingdings" panose="05000000000000000000" pitchFamily="2" charset="2"/>
              </a:rPr>
              <a:t>추가 </a:t>
            </a:r>
            <a:r>
              <a:rPr lang="en-US" altLang="ko-KR" sz="1400" u="sng" dirty="0">
                <a:sym typeface="Wingdings" panose="05000000000000000000" pitchFamily="2" charset="2"/>
              </a:rPr>
              <a:t>EV </a:t>
            </a:r>
            <a:r>
              <a:rPr lang="ko-KR" altLang="en-US" sz="1400" u="sng" dirty="0">
                <a:sym typeface="Wingdings" panose="05000000000000000000" pitchFamily="2" charset="2"/>
              </a:rPr>
              <a:t>발생시 </a:t>
            </a:r>
            <a:r>
              <a:rPr lang="en-US" altLang="ko-KR" sz="1400" u="sng" dirty="0">
                <a:sym typeface="Wingdings" panose="05000000000000000000" pitchFamily="2" charset="2"/>
              </a:rPr>
              <a:t>Queuing</a:t>
            </a:r>
            <a:r>
              <a:rPr lang="ko-KR" altLang="en-US" sz="1400" u="sng" dirty="0">
                <a:sym typeface="Wingdings" panose="05000000000000000000" pitchFamily="2" charset="2"/>
              </a:rPr>
              <a:t>에 할당</a:t>
            </a:r>
            <a:r>
              <a:rPr lang="en-US" altLang="ko-KR" sz="1400" u="sng" dirty="0">
                <a:sym typeface="Wingdings" panose="05000000000000000000" pitchFamily="2" charset="2"/>
              </a:rPr>
              <a:t> </a:t>
            </a:r>
            <a:r>
              <a:rPr lang="en-US" altLang="ko-KR" sz="1400" dirty="0">
                <a:sym typeface="Wingdings" panose="05000000000000000000" pitchFamily="2" charset="2"/>
              </a:rPr>
              <a:t>(ex. EV data 4</a:t>
            </a:r>
            <a:r>
              <a:rPr lang="ko-KR" altLang="en-US" sz="1400" dirty="0">
                <a:sym typeface="Wingdings" panose="05000000000000000000" pitchFamily="2" charset="2"/>
              </a:rPr>
              <a:t>대 생성시</a:t>
            </a:r>
            <a:r>
              <a:rPr lang="en-US" altLang="ko-KR" sz="1400" dirty="0">
                <a:sym typeface="Wingdings" panose="05000000000000000000" pitchFamily="2" charset="2"/>
              </a:rPr>
              <a:t>  </a:t>
            </a:r>
            <a:r>
              <a:rPr lang="ko-KR" altLang="en-US" sz="1400" dirty="0">
                <a:sym typeface="Wingdings" panose="05000000000000000000" pitchFamily="2" charset="2"/>
              </a:rPr>
              <a:t>잔여 충전기 </a:t>
            </a:r>
            <a:r>
              <a:rPr lang="en-US" altLang="ko-KR" sz="1400" dirty="0">
                <a:sym typeface="Wingdings" panose="05000000000000000000" pitchFamily="2" charset="2"/>
              </a:rPr>
              <a:t>1</a:t>
            </a:r>
            <a:r>
              <a:rPr lang="ko-KR" altLang="en-US" sz="1400" dirty="0">
                <a:sym typeface="Wingdings" panose="05000000000000000000" pitchFamily="2" charset="2"/>
              </a:rPr>
              <a:t>대</a:t>
            </a:r>
            <a:r>
              <a:rPr lang="en-US" altLang="ko-KR" sz="1400" dirty="0">
                <a:sym typeface="Wingdings" panose="05000000000000000000" pitchFamily="2" charset="2"/>
              </a:rPr>
              <a:t>, Queuing 3</a:t>
            </a:r>
            <a:r>
              <a:rPr lang="ko-KR" altLang="en-US" sz="1400" dirty="0">
                <a:sym typeface="Wingdings" panose="05000000000000000000" pitchFamily="2" charset="2"/>
              </a:rPr>
              <a:t>대</a:t>
            </a:r>
            <a:r>
              <a:rPr lang="en-US" altLang="ko-KR" sz="1400" dirty="0">
                <a:sym typeface="Wingdings" panose="05000000000000000000" pitchFamily="2" charset="2"/>
              </a:rPr>
              <a:t>) </a:t>
            </a:r>
          </a:p>
        </p:txBody>
      </p:sp>
      <p:pic>
        <p:nvPicPr>
          <p:cNvPr id="5" name="그림 4">
            <a:extLst>
              <a:ext uri="{FF2B5EF4-FFF2-40B4-BE49-F238E27FC236}">
                <a16:creationId xmlns:a16="http://schemas.microsoft.com/office/drawing/2014/main" id="{A6CF7075-115C-4123-9537-2278F0920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4083" y="1073637"/>
            <a:ext cx="4227247" cy="3060000"/>
          </a:xfrm>
          <a:prstGeom prst="rect">
            <a:avLst/>
          </a:prstGeom>
        </p:spPr>
      </p:pic>
      <p:pic>
        <p:nvPicPr>
          <p:cNvPr id="10" name="그림 9">
            <a:extLst>
              <a:ext uri="{FF2B5EF4-FFF2-40B4-BE49-F238E27FC236}">
                <a16:creationId xmlns:a16="http://schemas.microsoft.com/office/drawing/2014/main" id="{21E0B2F4-46EB-45D9-9FFA-AE7E951003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316" y="1093380"/>
            <a:ext cx="4179301" cy="3060000"/>
          </a:xfrm>
          <a:prstGeom prst="rect">
            <a:avLst/>
          </a:prstGeom>
        </p:spPr>
      </p:pic>
    </p:spTree>
    <p:extLst>
      <p:ext uri="{BB962C8B-B14F-4D97-AF65-F5344CB8AC3E}">
        <p14:creationId xmlns:p14="http://schemas.microsoft.com/office/powerpoint/2010/main" val="213006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7B379A-9CF4-4408-9C88-6151189726A5}"/>
              </a:ext>
            </a:extLst>
          </p:cNvPr>
          <p:cNvSpPr>
            <a:spLocks noGrp="1"/>
          </p:cNvSpPr>
          <p:nvPr>
            <p:ph type="title"/>
          </p:nvPr>
        </p:nvSpPr>
        <p:spPr>
          <a:xfrm>
            <a:off x="332187" y="792528"/>
            <a:ext cx="2753913" cy="212110"/>
          </a:xfrm>
        </p:spPr>
        <p:txBody>
          <a:bodyPr/>
          <a:lstStyle/>
          <a:p>
            <a:r>
              <a:rPr lang="ko-KR" altLang="en-US" sz="1200" dirty="0">
                <a:latin typeface="맑은 고딕" pitchFamily="50" charset="-127"/>
                <a:ea typeface="맑은 고딕" pitchFamily="50" charset="-127"/>
                <a:cs typeface="+mn-cs"/>
              </a:rPr>
              <a:t>스케줄링 문제의 </a:t>
            </a:r>
            <a:r>
              <a:rPr lang="en-US" altLang="ko-KR" sz="1200" dirty="0">
                <a:latin typeface="맑은 고딕" pitchFamily="50" charset="-127"/>
                <a:ea typeface="맑은 고딕" pitchFamily="50" charset="-127"/>
                <a:cs typeface="+mn-cs"/>
              </a:rPr>
              <a:t>Time complexity</a:t>
            </a:r>
            <a:endParaRPr lang="ko-KR" altLang="en-US" sz="1200" dirty="0">
              <a:latin typeface="맑은 고딕" pitchFamily="50" charset="-127"/>
              <a:ea typeface="맑은 고딕" pitchFamily="50" charset="-127"/>
              <a:cs typeface="+mn-cs"/>
            </a:endParaRPr>
          </a:p>
        </p:txBody>
      </p:sp>
      <p:sp>
        <p:nvSpPr>
          <p:cNvPr id="3" name="슬라이드 번호 개체 틀 2">
            <a:extLst>
              <a:ext uri="{FF2B5EF4-FFF2-40B4-BE49-F238E27FC236}">
                <a16:creationId xmlns:a16="http://schemas.microsoft.com/office/drawing/2014/main" id="{E15FF785-D272-4B5D-A38C-8712118BD662}"/>
              </a:ext>
            </a:extLst>
          </p:cNvPr>
          <p:cNvSpPr>
            <a:spLocks noGrp="1"/>
          </p:cNvSpPr>
          <p:nvPr>
            <p:ph type="sldNum" sz="quarter" idx="10"/>
          </p:nvPr>
        </p:nvSpPr>
        <p:spPr/>
        <p:txBody>
          <a:bodyPr/>
          <a:lstStyle/>
          <a:p>
            <a:pPr>
              <a:defRPr/>
            </a:pPr>
            <a:fld id="{3CFBCD7E-D3EA-4FE0-AA0E-02B5C8325411}" type="slidenum">
              <a:rPr lang="en-US" altLang="ko-KR" smtClean="0"/>
              <a:pPr>
                <a:defRPr/>
              </a:pPr>
              <a:t>2</a:t>
            </a:fld>
            <a:endParaRPr lang="en-US" altLang="ko-KR"/>
          </a:p>
        </p:txBody>
      </p:sp>
      <p:grpSp>
        <p:nvGrpSpPr>
          <p:cNvPr id="4" name="그룹 3">
            <a:extLst>
              <a:ext uri="{FF2B5EF4-FFF2-40B4-BE49-F238E27FC236}">
                <a16:creationId xmlns:a16="http://schemas.microsoft.com/office/drawing/2014/main" id="{6EA85793-E559-4359-BF88-222F616E3899}"/>
              </a:ext>
            </a:extLst>
          </p:cNvPr>
          <p:cNvGrpSpPr/>
          <p:nvPr/>
        </p:nvGrpSpPr>
        <p:grpSpPr>
          <a:xfrm>
            <a:off x="261967" y="1092457"/>
            <a:ext cx="8457965" cy="5450568"/>
            <a:chOff x="-16625" y="804070"/>
            <a:chExt cx="8980977" cy="5787612"/>
          </a:xfrm>
        </p:grpSpPr>
        <p:sp>
          <p:nvSpPr>
            <p:cNvPr id="5" name="TextBox 4">
              <a:extLst>
                <a:ext uri="{FF2B5EF4-FFF2-40B4-BE49-F238E27FC236}">
                  <a16:creationId xmlns:a16="http://schemas.microsoft.com/office/drawing/2014/main" id="{61BF0671-A64A-4720-B462-EDEFBF93BDC7}"/>
                </a:ext>
              </a:extLst>
            </p:cNvPr>
            <p:cNvSpPr txBox="1"/>
            <p:nvPr/>
          </p:nvSpPr>
          <p:spPr>
            <a:xfrm>
              <a:off x="999197" y="1059617"/>
              <a:ext cx="2861224" cy="690724"/>
            </a:xfrm>
            <a:prstGeom prst="rect">
              <a:avLst/>
            </a:prstGeom>
            <a:noFill/>
          </p:spPr>
          <p:txBody>
            <a:bodyPr wrap="square" rtlCol="0">
              <a:spAutoFit/>
            </a:bodyPr>
            <a:lstStyle/>
            <a:p>
              <a:pPr algn="ctr">
                <a:lnSpc>
                  <a:spcPct val="150000"/>
                </a:lnSpc>
              </a:pPr>
              <a:r>
                <a:rPr kumimoji="1" lang="ko-KR" altLang="en-US" sz="1292" i="1" dirty="0">
                  <a:latin typeface="+mn-ea"/>
                </a:rPr>
                <a:t>어떻게 </a:t>
              </a:r>
              <a:r>
                <a:rPr kumimoji="1" lang="en-US" altLang="ko-KR" sz="1292" i="1" dirty="0">
                  <a:solidFill>
                    <a:srgbClr val="FF0000"/>
                  </a:solidFill>
                  <a:latin typeface="+mn-ea"/>
                </a:rPr>
                <a:t>???</a:t>
              </a:r>
              <a:r>
                <a:rPr kumimoji="1" lang="ko-KR" altLang="en-US" sz="1292" i="1" dirty="0">
                  <a:latin typeface="+mn-ea"/>
                </a:rPr>
                <a:t>대에 대한 최적 </a:t>
              </a:r>
              <a:r>
                <a:rPr kumimoji="1" lang="ko-KR" altLang="en-US" sz="1292" i="1" dirty="0" err="1">
                  <a:latin typeface="+mn-ea"/>
                </a:rPr>
                <a:t>충방전</a:t>
              </a:r>
              <a:r>
                <a:rPr kumimoji="1" lang="ko-KR" altLang="en-US" sz="1292" i="1" dirty="0">
                  <a:latin typeface="+mn-ea"/>
                </a:rPr>
                <a:t> 스케줄을 생성할 것인가</a:t>
              </a:r>
              <a:r>
                <a:rPr kumimoji="1" lang="en-US" altLang="ko-KR" sz="1292" i="1" dirty="0">
                  <a:latin typeface="+mn-ea"/>
                </a:rPr>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0448EC3-5F40-41CD-BE88-15258E15F84B}"/>
                    </a:ext>
                  </a:extLst>
                </p:cNvPr>
                <p:cNvSpPr txBox="1"/>
                <p:nvPr/>
              </p:nvSpPr>
              <p:spPr>
                <a:xfrm>
                  <a:off x="-16625" y="3338077"/>
                  <a:ext cx="4501084" cy="1823319"/>
                </a:xfrm>
                <a:prstGeom prst="rect">
                  <a:avLst/>
                </a:prstGeom>
                <a:noFill/>
              </p:spPr>
              <p:txBody>
                <a:bodyPr wrap="square" rtlCol="0">
                  <a:spAutoFit/>
                </a:bodyPr>
                <a:lstStyle/>
                <a:p>
                  <a:pPr algn="ctr">
                    <a:lnSpc>
                      <a:spcPct val="200000"/>
                    </a:lnSpc>
                  </a:pPr>
                  <a:r>
                    <a:rPr lang="ko-KR" altLang="en-US" sz="1292" i="1" dirty="0">
                      <a:latin typeface="+mn-ea"/>
                    </a:rPr>
                    <a:t>차량 </a:t>
                  </a:r>
                  <a:r>
                    <a:rPr lang="en-US" altLang="ko-KR" sz="1292" i="1" dirty="0">
                      <a:latin typeface="+mn-ea"/>
                    </a:rPr>
                    <a:t>n</a:t>
                  </a:r>
                  <a:r>
                    <a:rPr lang="ko-KR" altLang="en-US" sz="1292" i="1" dirty="0">
                      <a:latin typeface="+mn-ea"/>
                    </a:rPr>
                    <a:t>대</a:t>
                  </a:r>
                  <a:r>
                    <a:rPr lang="en-US" altLang="ko-KR" sz="1292" i="1" dirty="0">
                      <a:latin typeface="+mn-ea"/>
                    </a:rPr>
                    <a:t>,</a:t>
                  </a:r>
                  <a:r>
                    <a:rPr lang="ko-KR" altLang="en-US" sz="1292" i="1" dirty="0">
                      <a:latin typeface="+mn-ea"/>
                    </a:rPr>
                    <a:t> 시간당 </a:t>
                  </a:r>
                  <a:r>
                    <a:rPr lang="en-US" altLang="ko-KR" sz="1292" i="1" dirty="0">
                      <a:latin typeface="+mn-ea"/>
                    </a:rPr>
                    <a:t>p</a:t>
                  </a:r>
                  <a:r>
                    <a:rPr lang="ko-KR" altLang="en-US" sz="1292" i="1" dirty="0">
                      <a:latin typeface="+mn-ea"/>
                    </a:rPr>
                    <a:t>개의 </a:t>
                  </a:r>
                  <a:r>
                    <a:rPr lang="ko-KR" altLang="en-US" sz="1292" i="1" dirty="0" err="1">
                      <a:latin typeface="+mn-ea"/>
                    </a:rPr>
                    <a:t>제어스텝</a:t>
                  </a:r>
                  <a:r>
                    <a:rPr lang="en-US" altLang="ko-KR" sz="1292" i="1" dirty="0">
                      <a:latin typeface="+mn-ea"/>
                    </a:rPr>
                    <a:t>,</a:t>
                  </a:r>
                  <a:r>
                    <a:rPr lang="ko-KR" altLang="en-US" sz="1292" i="1" dirty="0">
                      <a:latin typeface="+mn-ea"/>
                    </a:rPr>
                    <a:t> 총 </a:t>
                  </a:r>
                  <a:r>
                    <a:rPr lang="en-US" altLang="ko-KR" sz="1292" i="1" dirty="0">
                      <a:latin typeface="+mn-ea"/>
                    </a:rPr>
                    <a:t>h</a:t>
                  </a:r>
                  <a:r>
                    <a:rPr lang="ko-KR" altLang="en-US" sz="1292" i="1" dirty="0">
                      <a:latin typeface="+mn-ea"/>
                    </a:rPr>
                    <a:t>시간 제어</a:t>
                  </a:r>
                  <a:endParaRPr lang="en-US" altLang="ko-KR" sz="1292" i="1" dirty="0">
                    <a:latin typeface="+mn-ea"/>
                  </a:endParaRPr>
                </a:p>
                <a:p>
                  <a:pPr algn="ctr">
                    <a:lnSpc>
                      <a:spcPct val="200000"/>
                    </a:lnSpc>
                  </a:pPr>
                  <a:r>
                    <a:rPr lang="en-US" altLang="ko-KR" sz="1292" i="1" dirty="0">
                      <a:latin typeface="+mn-ea"/>
                    </a:rPr>
                    <a:t># of Variables </a:t>
                  </a:r>
                  <a:r>
                    <a:rPr lang="en-US" altLang="ko-KR" sz="1292" dirty="0">
                      <a:latin typeface="+mn-ea"/>
                    </a:rPr>
                    <a:t>:</a:t>
                  </a:r>
                  <a:r>
                    <a:rPr lang="en-US" altLang="ko-KR" sz="1292" i="1" dirty="0">
                      <a:latin typeface="+mn-ea"/>
                    </a:rPr>
                    <a:t> </a:t>
                  </a:r>
                  <a14:m>
                    <m:oMath xmlns:m="http://schemas.openxmlformats.org/officeDocument/2006/math">
                      <m:r>
                        <a:rPr lang="en-US" altLang="ko-KR" sz="1292" i="1">
                          <a:latin typeface="Cambria Math" panose="02040503050406030204" pitchFamily="18" charset="0"/>
                        </a:rPr>
                        <m:t>h</m:t>
                      </m:r>
                      <m:r>
                        <a:rPr lang="en-US" altLang="ko-KR" sz="1292" i="1">
                          <a:latin typeface="Cambria Math" panose="02040503050406030204" pitchFamily="18" charset="0"/>
                        </a:rPr>
                        <m:t>×</m:t>
                      </m:r>
                      <m:r>
                        <a:rPr lang="en-US" altLang="ko-KR" sz="1292" i="1">
                          <a:latin typeface="Cambria Math" panose="02040503050406030204" pitchFamily="18" charset="0"/>
                        </a:rPr>
                        <m:t>𝑛</m:t>
                      </m:r>
                      <m:r>
                        <a:rPr lang="en-US" altLang="ko-KR" sz="1292" i="1">
                          <a:latin typeface="Cambria Math" panose="02040503050406030204" pitchFamily="18" charset="0"/>
                        </a:rPr>
                        <m:t>=24×1000=24000</m:t>
                      </m:r>
                    </m:oMath>
                  </a14:m>
                  <a:endParaRPr lang="en-US" altLang="ko-KR" sz="1292" i="1" dirty="0">
                    <a:latin typeface="+mn-ea"/>
                  </a:endParaRPr>
                </a:p>
                <a:p>
                  <a:pPr algn="ctr">
                    <a:lnSpc>
                      <a:spcPct val="200000"/>
                    </a:lnSpc>
                  </a:pPr>
                  <a:r>
                    <a:rPr lang="en-US" altLang="ko-KR" sz="1292" i="1" dirty="0">
                      <a:latin typeface="+mn-ea"/>
                    </a:rPr>
                    <a:t>Size of problem space</a:t>
                  </a:r>
                  <a:r>
                    <a:rPr lang="en-US" altLang="ko-KR" sz="1292" dirty="0">
                      <a:latin typeface="+mn-ea"/>
                    </a:rPr>
                    <a:t>: </a:t>
                  </a:r>
                  <a14:m>
                    <m:oMath xmlns:m="http://schemas.openxmlformats.org/officeDocument/2006/math">
                      <m:sSup>
                        <m:sSupPr>
                          <m:ctrlPr>
                            <a:rPr lang="en-US" altLang="ko-KR" sz="1292" i="1">
                              <a:latin typeface="Cambria Math" panose="02040503050406030204" pitchFamily="18" charset="0"/>
                            </a:rPr>
                          </m:ctrlPr>
                        </m:sSupPr>
                        <m:e>
                          <m:d>
                            <m:dPr>
                              <m:ctrlPr>
                                <a:rPr lang="en-US" altLang="ko-KR" sz="1292" i="1">
                                  <a:latin typeface="Cambria Math" panose="02040503050406030204" pitchFamily="18" charset="0"/>
                                </a:rPr>
                              </m:ctrlPr>
                            </m:dPr>
                            <m:e>
                              <m:sSup>
                                <m:sSupPr>
                                  <m:ctrlPr>
                                    <a:rPr lang="en-US" altLang="ko-KR" sz="1292" i="1">
                                      <a:latin typeface="Cambria Math" panose="02040503050406030204" pitchFamily="18" charset="0"/>
                                    </a:rPr>
                                  </m:ctrlPr>
                                </m:sSupPr>
                                <m:e>
                                  <m:r>
                                    <a:rPr lang="en-US" altLang="ko-KR" sz="1292" i="1">
                                      <a:latin typeface="Cambria Math" panose="02040503050406030204" pitchFamily="18" charset="0"/>
                                    </a:rPr>
                                    <m:t>𝑝</m:t>
                                  </m:r>
                                </m:e>
                                <m:sup>
                                  <m:r>
                                    <a:rPr lang="en-US" altLang="ko-KR" sz="1292" i="1">
                                      <a:latin typeface="Cambria Math" panose="02040503050406030204" pitchFamily="18" charset="0"/>
                                    </a:rPr>
                                    <m:t>h</m:t>
                                  </m:r>
                                </m:sup>
                              </m:sSup>
                            </m:e>
                          </m:d>
                        </m:e>
                        <m:sup>
                          <m:r>
                            <a:rPr lang="en-US" altLang="ko-KR" sz="1292" i="1">
                              <a:latin typeface="Cambria Math" panose="02040503050406030204" pitchFamily="18" charset="0"/>
                            </a:rPr>
                            <m:t>𝑛</m:t>
                          </m:r>
                        </m:sup>
                      </m:sSup>
                      <m:r>
                        <a:rPr lang="en-US" altLang="ko-KR" sz="1292" i="1">
                          <a:latin typeface="Cambria Math" panose="02040503050406030204" pitchFamily="18" charset="0"/>
                        </a:rPr>
                        <m:t>=</m:t>
                      </m:r>
                      <m:sSup>
                        <m:sSupPr>
                          <m:ctrlPr>
                            <a:rPr lang="en-US" altLang="ko-KR" sz="1292" i="1">
                              <a:latin typeface="Cambria Math" panose="02040503050406030204" pitchFamily="18" charset="0"/>
                            </a:rPr>
                          </m:ctrlPr>
                        </m:sSupPr>
                        <m:e>
                          <m:d>
                            <m:dPr>
                              <m:ctrlPr>
                                <a:rPr lang="en-US" altLang="ko-KR" sz="1292" i="1">
                                  <a:latin typeface="Cambria Math" panose="02040503050406030204" pitchFamily="18" charset="0"/>
                                </a:rPr>
                              </m:ctrlPr>
                            </m:dPr>
                            <m:e>
                              <m:sSup>
                                <m:sSupPr>
                                  <m:ctrlPr>
                                    <a:rPr lang="en-US" altLang="ko-KR" sz="1292" i="1">
                                      <a:latin typeface="Cambria Math" panose="02040503050406030204" pitchFamily="18" charset="0"/>
                                    </a:rPr>
                                  </m:ctrlPr>
                                </m:sSupPr>
                                <m:e>
                                  <m:r>
                                    <a:rPr lang="en-US" altLang="ko-KR" sz="1292" i="1">
                                      <a:latin typeface="Cambria Math" panose="02040503050406030204" pitchFamily="18" charset="0"/>
                                    </a:rPr>
                                    <m:t>3</m:t>
                                  </m:r>
                                </m:e>
                                <m:sup>
                                  <m:r>
                                    <a:rPr lang="en-US" altLang="ko-KR" sz="1292" i="1">
                                      <a:latin typeface="Cambria Math" panose="02040503050406030204" pitchFamily="18" charset="0"/>
                                    </a:rPr>
                                    <m:t>24</m:t>
                                  </m:r>
                                </m:sup>
                              </m:sSup>
                            </m:e>
                          </m:d>
                        </m:e>
                        <m:sup>
                          <m:r>
                            <a:rPr lang="en-US" altLang="ko-KR" sz="1292" i="1">
                              <a:latin typeface="Cambria Math" panose="02040503050406030204" pitchFamily="18" charset="0"/>
                            </a:rPr>
                            <m:t>1000</m:t>
                          </m:r>
                        </m:sup>
                      </m:sSup>
                    </m:oMath>
                  </a14:m>
                  <a:r>
                    <a:rPr lang="en-US" altLang="ko-KR" sz="1292" dirty="0">
                      <a:latin typeface="+mn-ea"/>
                    </a:rPr>
                    <a:t> = </a:t>
                  </a:r>
                  <a:r>
                    <a:rPr lang="en-US" altLang="ko-KR" sz="1292" dirty="0">
                      <a:solidFill>
                        <a:srgbClr val="FF0000"/>
                      </a:solidFill>
                      <a:latin typeface="+mn-ea"/>
                    </a:rPr>
                    <a:t>????? </a:t>
                  </a:r>
                  <a:r>
                    <a:rPr lang="ko-KR" altLang="en-US" sz="1292" dirty="0">
                      <a:latin typeface="+mn-ea"/>
                    </a:rPr>
                    <a:t>차원</a:t>
                  </a:r>
                  <a:endParaRPr lang="en-US" altLang="ko-KR" sz="1292" dirty="0">
                    <a:latin typeface="+mn-ea"/>
                  </a:endParaRPr>
                </a:p>
                <a:p>
                  <a:pPr algn="ctr">
                    <a:lnSpc>
                      <a:spcPct val="200000"/>
                    </a:lnSpc>
                  </a:pPr>
                  <a:r>
                    <a:rPr lang="en-US" altLang="ko-KR" sz="1292" b="1" dirty="0">
                      <a:latin typeface="+mn-ea"/>
                    </a:rPr>
                    <a:t>????? </a:t>
                  </a:r>
                  <a:r>
                    <a:rPr lang="ko-KR" altLang="en-US" sz="1292" b="1" dirty="0">
                      <a:latin typeface="+mn-ea"/>
                    </a:rPr>
                    <a:t>차원의 복잡한 최적화 문제</a:t>
                  </a:r>
                  <a:endParaRPr lang="en-US" altLang="ko-KR" sz="1292" b="1" dirty="0">
                    <a:latin typeface="+mn-ea"/>
                  </a:endParaRPr>
                </a:p>
              </p:txBody>
            </p:sp>
          </mc:Choice>
          <mc:Fallback xmlns="">
            <p:sp>
              <p:nvSpPr>
                <p:cNvPr id="6" name="TextBox 5">
                  <a:extLst>
                    <a:ext uri="{FF2B5EF4-FFF2-40B4-BE49-F238E27FC236}">
                      <a16:creationId xmlns:a16="http://schemas.microsoft.com/office/drawing/2014/main" id="{D0448EC3-5F40-41CD-BE88-15258E15F84B}"/>
                    </a:ext>
                  </a:extLst>
                </p:cNvPr>
                <p:cNvSpPr txBox="1">
                  <a:spLocks noRot="1" noChangeAspect="1" noMove="1" noResize="1" noEditPoints="1" noAdjustHandles="1" noChangeArrowheads="1" noChangeShapeType="1" noTextEdit="1"/>
                </p:cNvSpPr>
                <p:nvPr/>
              </p:nvSpPr>
              <p:spPr>
                <a:xfrm>
                  <a:off x="-16625" y="3338077"/>
                  <a:ext cx="4501084" cy="1823319"/>
                </a:xfrm>
                <a:prstGeom prst="rect">
                  <a:avLst/>
                </a:prstGeom>
                <a:blipFill>
                  <a:blip r:embed="rId2"/>
                  <a:stretch>
                    <a:fillRect b="-2491"/>
                  </a:stretch>
                </a:blipFill>
              </p:spPr>
              <p:txBody>
                <a:bodyPr/>
                <a:lstStyle/>
                <a:p>
                  <a:r>
                    <a:rPr lang="ko-KR" altLang="en-US">
                      <a:noFill/>
                    </a:rPr>
                    <a:t> </a:t>
                  </a:r>
                </a:p>
              </p:txBody>
            </p:sp>
          </mc:Fallback>
        </mc:AlternateContent>
        <p:sp>
          <p:nvSpPr>
            <p:cNvPr id="7" name="직사각형 6">
              <a:extLst>
                <a:ext uri="{FF2B5EF4-FFF2-40B4-BE49-F238E27FC236}">
                  <a16:creationId xmlns:a16="http://schemas.microsoft.com/office/drawing/2014/main" id="{8E07E267-53F8-4F08-A59A-017B3056D229}"/>
                </a:ext>
              </a:extLst>
            </p:cNvPr>
            <p:cNvSpPr/>
            <p:nvPr/>
          </p:nvSpPr>
          <p:spPr>
            <a:xfrm>
              <a:off x="534264" y="5584226"/>
              <a:ext cx="3721750" cy="1007456"/>
            </a:xfrm>
            <a:prstGeom prst="rect">
              <a:avLst/>
            </a:prstGeom>
          </p:spPr>
          <p:txBody>
            <a:bodyPr wrap="square">
              <a:spAutoFit/>
            </a:bodyPr>
            <a:lstStyle/>
            <a:p>
              <a:pPr marL="263776" indent="-263776">
                <a:lnSpc>
                  <a:spcPct val="150000"/>
                </a:lnSpc>
                <a:buFont typeface="Arial" panose="020B0604020202020204" pitchFamily="34" charset="0"/>
                <a:buChar char="•"/>
              </a:pPr>
              <a:r>
                <a:rPr lang="ko-KR" altLang="en-US" sz="1292" dirty="0">
                  <a:latin typeface="+mn-ea"/>
                </a:rPr>
                <a:t>막대한 계산 시간 소요</a:t>
              </a:r>
              <a:endParaRPr lang="en-US" altLang="ko-KR" sz="1292" dirty="0">
                <a:latin typeface="+mn-ea"/>
              </a:endParaRPr>
            </a:p>
            <a:p>
              <a:pPr marL="263776" indent="-263776">
                <a:lnSpc>
                  <a:spcPct val="150000"/>
                </a:lnSpc>
                <a:buFont typeface="Arial" panose="020B0604020202020204" pitchFamily="34" charset="0"/>
                <a:buChar char="•"/>
              </a:pPr>
              <a:r>
                <a:rPr lang="en-US" altLang="ko-KR" sz="1292" dirty="0">
                  <a:latin typeface="+mn-ea"/>
                </a:rPr>
                <a:t>EV</a:t>
              </a:r>
              <a:r>
                <a:rPr lang="ko-KR" altLang="en-US" sz="1292" dirty="0">
                  <a:latin typeface="+mn-ea"/>
                </a:rPr>
                <a:t> </a:t>
              </a:r>
              <a:r>
                <a:rPr lang="en-US" altLang="ko-KR" sz="1292" dirty="0">
                  <a:latin typeface="+mn-ea"/>
                </a:rPr>
                <a:t>Behavior </a:t>
              </a:r>
              <a:r>
                <a:rPr lang="ko-KR" altLang="en-US" sz="1292" dirty="0">
                  <a:latin typeface="+mn-ea"/>
                </a:rPr>
                <a:t>예측의 불확실성으로 인해 실시간 스케줄 보정이 불가능</a:t>
              </a:r>
              <a:endParaRPr lang="en-US" altLang="ko-KR" sz="1292" dirty="0">
                <a:latin typeface="+mn-ea"/>
              </a:endParaRPr>
            </a:p>
          </p:txBody>
        </p:sp>
        <p:sp>
          <p:nvSpPr>
            <p:cNvPr id="8" name="아래쪽 화살표 32">
              <a:extLst>
                <a:ext uri="{FF2B5EF4-FFF2-40B4-BE49-F238E27FC236}">
                  <a16:creationId xmlns:a16="http://schemas.microsoft.com/office/drawing/2014/main" id="{C5A67918-E728-4168-B051-F5C6D55C5788}"/>
                </a:ext>
              </a:extLst>
            </p:cNvPr>
            <p:cNvSpPr/>
            <p:nvPr/>
          </p:nvSpPr>
          <p:spPr>
            <a:xfrm>
              <a:off x="1876644" y="5174541"/>
              <a:ext cx="767445" cy="462253"/>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2">
                <a:latin typeface="+mn-ea"/>
              </a:endParaRPr>
            </a:p>
          </p:txBody>
        </p:sp>
        <p:sp>
          <p:nvSpPr>
            <p:cNvPr id="9" name="TextBox 8">
              <a:extLst>
                <a:ext uri="{FF2B5EF4-FFF2-40B4-BE49-F238E27FC236}">
                  <a16:creationId xmlns:a16="http://schemas.microsoft.com/office/drawing/2014/main" id="{B5B024F1-FD4F-4404-9CD3-D8E8E1ECC539}"/>
                </a:ext>
              </a:extLst>
            </p:cNvPr>
            <p:cNvSpPr txBox="1"/>
            <p:nvPr/>
          </p:nvSpPr>
          <p:spPr>
            <a:xfrm>
              <a:off x="4899721" y="3966947"/>
              <a:ext cx="3831405" cy="309175"/>
            </a:xfrm>
            <a:prstGeom prst="rect">
              <a:avLst/>
            </a:prstGeom>
            <a:noFill/>
          </p:spPr>
          <p:txBody>
            <a:bodyPr wrap="square" rtlCol="0">
              <a:spAutoFit/>
            </a:bodyPr>
            <a:lstStyle/>
            <a:p>
              <a:pPr algn="ctr"/>
              <a:r>
                <a:rPr lang="ko-KR" altLang="en-US" sz="1292" b="1" dirty="0">
                  <a:latin typeface="+mn-ea"/>
                </a:rPr>
                <a:t>최적화 문제 </a:t>
              </a:r>
              <a:r>
                <a:rPr lang="en-US" altLang="ko-KR" sz="1292" b="1" dirty="0">
                  <a:latin typeface="+mn-ea"/>
                </a:rPr>
                <a:t>Convex</a:t>
              </a:r>
              <a:r>
                <a:rPr lang="ko-KR" altLang="en-US" sz="1292" b="1" dirty="0">
                  <a:latin typeface="+mn-ea"/>
                </a:rPr>
                <a:t>화</a:t>
              </a:r>
              <a:endParaRPr lang="ko-KR" altLang="en-US" sz="1292" dirty="0">
                <a:latin typeface="+mn-ea"/>
              </a:endParaRPr>
            </a:p>
          </p:txBody>
        </p:sp>
        <p:sp>
          <p:nvSpPr>
            <p:cNvPr id="10" name="직사각형 9">
              <a:extLst>
                <a:ext uri="{FF2B5EF4-FFF2-40B4-BE49-F238E27FC236}">
                  <a16:creationId xmlns:a16="http://schemas.microsoft.com/office/drawing/2014/main" id="{1A37A798-8D6F-49DF-A93B-6455F69BE34D}"/>
                </a:ext>
              </a:extLst>
            </p:cNvPr>
            <p:cNvSpPr/>
            <p:nvPr/>
          </p:nvSpPr>
          <p:spPr>
            <a:xfrm>
              <a:off x="5566090" y="5299233"/>
              <a:ext cx="2498671" cy="690724"/>
            </a:xfrm>
            <a:prstGeom prst="rect">
              <a:avLst/>
            </a:prstGeom>
          </p:spPr>
          <p:txBody>
            <a:bodyPr wrap="square">
              <a:spAutoFit/>
            </a:bodyPr>
            <a:lstStyle/>
            <a:p>
              <a:pPr marL="263776" indent="-263776">
                <a:lnSpc>
                  <a:spcPct val="150000"/>
                </a:lnSpc>
                <a:buFont typeface="Arial" panose="020B0604020202020204" pitchFamily="34" charset="0"/>
                <a:buChar char="•"/>
              </a:pPr>
              <a:r>
                <a:rPr lang="ko-KR" altLang="en-US" sz="1292" dirty="0">
                  <a:latin typeface="+mn-ea"/>
                </a:rPr>
                <a:t>짧은 계산 시간 소요</a:t>
              </a:r>
              <a:endParaRPr lang="en-US" altLang="ko-KR" sz="1292" dirty="0">
                <a:latin typeface="+mn-ea"/>
              </a:endParaRPr>
            </a:p>
            <a:p>
              <a:pPr marL="263776" indent="-263776">
                <a:lnSpc>
                  <a:spcPct val="150000"/>
                </a:lnSpc>
                <a:buFont typeface="Arial" panose="020B0604020202020204" pitchFamily="34" charset="0"/>
                <a:buChar char="•"/>
              </a:pPr>
              <a:r>
                <a:rPr lang="ko-KR" altLang="en-US" sz="1292" dirty="0">
                  <a:latin typeface="+mn-ea"/>
                </a:rPr>
                <a:t>실시간 스케줄 보정 가능</a:t>
              </a:r>
              <a:endParaRPr lang="en-US" altLang="ko-KR" sz="1292" dirty="0">
                <a:latin typeface="+mn-ea"/>
              </a:endParaRPr>
            </a:p>
          </p:txBody>
        </p:sp>
        <p:sp>
          <p:nvSpPr>
            <p:cNvPr id="11" name="아래쪽 화살표 19">
              <a:extLst>
                <a:ext uri="{FF2B5EF4-FFF2-40B4-BE49-F238E27FC236}">
                  <a16:creationId xmlns:a16="http://schemas.microsoft.com/office/drawing/2014/main" id="{94E6BD33-7A93-4401-B3D4-A79758854994}"/>
                </a:ext>
              </a:extLst>
            </p:cNvPr>
            <p:cNvSpPr/>
            <p:nvPr/>
          </p:nvSpPr>
          <p:spPr>
            <a:xfrm>
              <a:off x="6431702" y="4412943"/>
              <a:ext cx="767445" cy="508958"/>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2">
                <a:latin typeface="+mn-ea"/>
              </a:endParaRPr>
            </a:p>
          </p:txBody>
        </p:sp>
        <p:sp>
          <p:nvSpPr>
            <p:cNvPr id="12" name="직사각형 11">
              <a:extLst>
                <a:ext uri="{FF2B5EF4-FFF2-40B4-BE49-F238E27FC236}">
                  <a16:creationId xmlns:a16="http://schemas.microsoft.com/office/drawing/2014/main" id="{D1F3EE80-F03E-4DA2-802A-AE4D3B6FF12E}"/>
                </a:ext>
              </a:extLst>
            </p:cNvPr>
            <p:cNvSpPr/>
            <p:nvPr/>
          </p:nvSpPr>
          <p:spPr>
            <a:xfrm>
              <a:off x="1257678" y="3015445"/>
              <a:ext cx="2005378" cy="369635"/>
            </a:xfrm>
            <a:prstGeom prst="rect">
              <a:avLst/>
            </a:prstGeom>
          </p:spPr>
          <p:txBody>
            <a:bodyPr wrap="none">
              <a:spAutoFit/>
            </a:bodyPr>
            <a:lstStyle/>
            <a:p>
              <a:pPr algn="ctr"/>
              <a:r>
                <a:rPr lang="en-US" altLang="ko-KR" sz="1662" b="1" dirty="0">
                  <a:latin typeface="+mn-ea"/>
                </a:rPr>
                <a:t>Iterative Method</a:t>
              </a:r>
              <a:endParaRPr lang="ko-KR" altLang="en-US" sz="1662" dirty="0">
                <a:latin typeface="+mn-ea"/>
              </a:endParaRPr>
            </a:p>
          </p:txBody>
        </p:sp>
        <p:sp>
          <p:nvSpPr>
            <p:cNvPr id="13" name="직사각형 12">
              <a:extLst>
                <a:ext uri="{FF2B5EF4-FFF2-40B4-BE49-F238E27FC236}">
                  <a16:creationId xmlns:a16="http://schemas.microsoft.com/office/drawing/2014/main" id="{C4795AF0-B306-4468-B2A8-6A555B696F12}"/>
                </a:ext>
              </a:extLst>
            </p:cNvPr>
            <p:cNvSpPr/>
            <p:nvPr/>
          </p:nvSpPr>
          <p:spPr>
            <a:xfrm>
              <a:off x="5589742" y="2955103"/>
              <a:ext cx="2455762" cy="369635"/>
            </a:xfrm>
            <a:prstGeom prst="rect">
              <a:avLst/>
            </a:prstGeom>
          </p:spPr>
          <p:txBody>
            <a:bodyPr wrap="none">
              <a:spAutoFit/>
            </a:bodyPr>
            <a:lstStyle/>
            <a:p>
              <a:r>
                <a:rPr lang="en-US" altLang="ko-KR" sz="1662" b="1" dirty="0">
                  <a:latin typeface="+mn-ea"/>
                </a:rPr>
                <a:t>Convex Optimization</a:t>
              </a:r>
              <a:endParaRPr lang="ko-KR" altLang="en-US" sz="1662" dirty="0">
                <a:latin typeface="+mn-ea"/>
              </a:endParaRPr>
            </a:p>
          </p:txBody>
        </p:sp>
        <p:sp>
          <p:nvSpPr>
            <p:cNvPr id="14" name="왼쪽/오른쪽 화살표 3">
              <a:extLst>
                <a:ext uri="{FF2B5EF4-FFF2-40B4-BE49-F238E27FC236}">
                  <a16:creationId xmlns:a16="http://schemas.microsoft.com/office/drawing/2014/main" id="{215BD446-FF1F-478E-866C-47479B22E22B}"/>
                </a:ext>
              </a:extLst>
            </p:cNvPr>
            <p:cNvSpPr/>
            <p:nvPr/>
          </p:nvSpPr>
          <p:spPr>
            <a:xfrm>
              <a:off x="4392078" y="4274724"/>
              <a:ext cx="886610" cy="647177"/>
            </a:xfrm>
            <a:prstGeom prst="leftRightArrow">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2">
                <a:latin typeface="+mn-ea"/>
              </a:endParaRPr>
            </a:p>
          </p:txBody>
        </p:sp>
        <p:sp>
          <p:nvSpPr>
            <p:cNvPr id="15" name="직사각형 14">
              <a:extLst>
                <a:ext uri="{FF2B5EF4-FFF2-40B4-BE49-F238E27FC236}">
                  <a16:creationId xmlns:a16="http://schemas.microsoft.com/office/drawing/2014/main" id="{E93572F3-4450-415C-B765-D4155CB58AED}"/>
                </a:ext>
              </a:extLst>
            </p:cNvPr>
            <p:cNvSpPr/>
            <p:nvPr/>
          </p:nvSpPr>
          <p:spPr>
            <a:xfrm>
              <a:off x="5360522" y="2734566"/>
              <a:ext cx="2955342" cy="349369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2">
                <a:latin typeface="+mn-ea"/>
              </a:endParaRPr>
            </a:p>
          </p:txBody>
        </p:sp>
        <p:sp>
          <p:nvSpPr>
            <p:cNvPr id="16" name="TextBox 15">
              <a:extLst>
                <a:ext uri="{FF2B5EF4-FFF2-40B4-BE49-F238E27FC236}">
                  <a16:creationId xmlns:a16="http://schemas.microsoft.com/office/drawing/2014/main" id="{8CBAEB81-B2B6-4E84-8553-7A3CF12F5BC8}"/>
                </a:ext>
              </a:extLst>
            </p:cNvPr>
            <p:cNvSpPr txBox="1"/>
            <p:nvPr/>
          </p:nvSpPr>
          <p:spPr>
            <a:xfrm>
              <a:off x="8278956" y="2679217"/>
              <a:ext cx="685396" cy="369635"/>
            </a:xfrm>
            <a:prstGeom prst="rect">
              <a:avLst/>
            </a:prstGeom>
            <a:noFill/>
          </p:spPr>
          <p:txBody>
            <a:bodyPr wrap="square" rtlCol="0">
              <a:spAutoFit/>
            </a:bodyPr>
            <a:lstStyle/>
            <a:p>
              <a:r>
                <a:rPr lang="ko-KR" altLang="en-US" sz="1662" dirty="0">
                  <a:solidFill>
                    <a:srgbClr val="FF0000"/>
                  </a:solidFill>
                  <a:latin typeface="+mn-ea"/>
                </a:rPr>
                <a:t>적합</a:t>
              </a:r>
            </a:p>
          </p:txBody>
        </p:sp>
        <p:grpSp>
          <p:nvGrpSpPr>
            <p:cNvPr id="17" name="그룹 16">
              <a:extLst>
                <a:ext uri="{FF2B5EF4-FFF2-40B4-BE49-F238E27FC236}">
                  <a16:creationId xmlns:a16="http://schemas.microsoft.com/office/drawing/2014/main" id="{A4BC4A53-DB73-41A9-A140-BBFD4E384CDF}"/>
                </a:ext>
              </a:extLst>
            </p:cNvPr>
            <p:cNvGrpSpPr/>
            <p:nvPr/>
          </p:nvGrpSpPr>
          <p:grpSpPr>
            <a:xfrm>
              <a:off x="4172338" y="1196783"/>
              <a:ext cx="1177004" cy="905669"/>
              <a:chOff x="5140066" y="3524146"/>
              <a:chExt cx="2347356" cy="1543174"/>
            </a:xfrm>
          </p:grpSpPr>
          <p:grpSp>
            <p:nvGrpSpPr>
              <p:cNvPr id="25" name="그룹 24">
                <a:extLst>
                  <a:ext uri="{FF2B5EF4-FFF2-40B4-BE49-F238E27FC236}">
                    <a16:creationId xmlns:a16="http://schemas.microsoft.com/office/drawing/2014/main" id="{EA5D587D-D33A-4DB3-9E5C-D256701717C0}"/>
                  </a:ext>
                </a:extLst>
              </p:cNvPr>
              <p:cNvGrpSpPr/>
              <p:nvPr/>
            </p:nvGrpSpPr>
            <p:grpSpPr>
              <a:xfrm>
                <a:off x="5140066" y="3524146"/>
                <a:ext cx="2347356" cy="1280832"/>
                <a:chOff x="4917355" y="4161322"/>
                <a:chExt cx="2347356" cy="1280831"/>
              </a:xfrm>
            </p:grpSpPr>
            <p:pic>
              <p:nvPicPr>
                <p:cNvPr id="27" name="Picture 2" descr="ioniq iconì ëí ì´ë¯¸ì§ ê²ìê²°ê³¼">
                  <a:extLst>
                    <a:ext uri="{FF2B5EF4-FFF2-40B4-BE49-F238E27FC236}">
                      <a16:creationId xmlns:a16="http://schemas.microsoft.com/office/drawing/2014/main" id="{C86DCB41-8A19-4C0A-AEB9-9AC15D35124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7355" y="4464088"/>
                  <a:ext cx="2347356" cy="978065"/>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8AA3F484-0755-4D74-A3C2-983DC51EA9FA}"/>
                    </a:ext>
                  </a:extLst>
                </p:cNvPr>
                <p:cNvSpPr txBox="1"/>
                <p:nvPr/>
              </p:nvSpPr>
              <p:spPr>
                <a:xfrm>
                  <a:off x="5140066" y="4161322"/>
                  <a:ext cx="1636788" cy="398379"/>
                </a:xfrm>
                <a:prstGeom prst="rect">
                  <a:avLst/>
                </a:prstGeom>
                <a:noFill/>
              </p:spPr>
              <p:txBody>
                <a:bodyPr wrap="square" rtlCol="0">
                  <a:spAutoFit/>
                </a:bodyPr>
                <a:lstStyle/>
                <a:p>
                  <a:pPr algn="ctr"/>
                  <a:r>
                    <a:rPr lang="en-US" altLang="ko-KR" sz="831" dirty="0">
                      <a:latin typeface="+mn-ea"/>
                    </a:rPr>
                    <a:t>38.8kWh</a:t>
                  </a:r>
                  <a:endParaRPr lang="ko-KR" altLang="en-US" sz="831" dirty="0">
                    <a:latin typeface="+mn-ea"/>
                  </a:endParaRPr>
                </a:p>
              </p:txBody>
            </p:sp>
          </p:grpSp>
          <p:sp>
            <p:nvSpPr>
              <p:cNvPr id="26" name="TextBox 25">
                <a:extLst>
                  <a:ext uri="{FF2B5EF4-FFF2-40B4-BE49-F238E27FC236}">
                    <a16:creationId xmlns:a16="http://schemas.microsoft.com/office/drawing/2014/main" id="{F4F04AA3-ADC3-42C3-8DC0-3EE1EB285B81}"/>
                  </a:ext>
                </a:extLst>
              </p:cNvPr>
              <p:cNvSpPr txBox="1"/>
              <p:nvPr/>
            </p:nvSpPr>
            <p:spPr>
              <a:xfrm>
                <a:off x="5528341" y="4694810"/>
                <a:ext cx="1708823" cy="372510"/>
              </a:xfrm>
              <a:prstGeom prst="rect">
                <a:avLst/>
              </a:prstGeom>
              <a:noFill/>
            </p:spPr>
            <p:txBody>
              <a:bodyPr wrap="square" rtlCol="0">
                <a:spAutoFit/>
              </a:bodyPr>
              <a:lstStyle/>
              <a:p>
                <a:pPr algn="ctr"/>
                <a:r>
                  <a:rPr lang="en-US" altLang="ko-KR" sz="738" dirty="0">
                    <a:solidFill>
                      <a:schemeClr val="accent1"/>
                    </a:solidFill>
                    <a:latin typeface="+mn-ea"/>
                  </a:rPr>
                  <a:t>Hyundai </a:t>
                </a:r>
                <a:r>
                  <a:rPr lang="en-US" altLang="ko-KR" sz="738" dirty="0" err="1">
                    <a:solidFill>
                      <a:schemeClr val="accent1"/>
                    </a:solidFill>
                    <a:latin typeface="+mn-ea"/>
                  </a:rPr>
                  <a:t>Ioniq</a:t>
                </a:r>
                <a:endParaRPr lang="ko-KR" altLang="en-US" sz="738" dirty="0">
                  <a:solidFill>
                    <a:schemeClr val="accent1"/>
                  </a:solidFill>
                  <a:latin typeface="+mn-ea"/>
                </a:endParaRPr>
              </a:p>
            </p:txBody>
          </p:sp>
        </p:grpSp>
        <p:pic>
          <p:nvPicPr>
            <p:cNvPr id="18" name="Picture 33">
              <a:extLst>
                <a:ext uri="{FF2B5EF4-FFF2-40B4-BE49-F238E27FC236}">
                  <a16:creationId xmlns:a16="http://schemas.microsoft.com/office/drawing/2014/main" id="{9AF8111C-C33C-4C47-9367-D2F6D8E3DD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621" y="1893695"/>
              <a:ext cx="1238520" cy="1238520"/>
            </a:xfrm>
            <a:prstGeom prst="rect">
              <a:avLst/>
            </a:prstGeom>
          </p:spPr>
        </p:pic>
        <p:sp>
          <p:nvSpPr>
            <p:cNvPr id="19" name="Thought Bubble: Cloud 34">
              <a:extLst>
                <a:ext uri="{FF2B5EF4-FFF2-40B4-BE49-F238E27FC236}">
                  <a16:creationId xmlns:a16="http://schemas.microsoft.com/office/drawing/2014/main" id="{25EDC58C-2193-4D6A-A8A1-3E21FE9ADA7E}"/>
                </a:ext>
              </a:extLst>
            </p:cNvPr>
            <p:cNvSpPr/>
            <p:nvPr/>
          </p:nvSpPr>
          <p:spPr>
            <a:xfrm>
              <a:off x="617943" y="804070"/>
              <a:ext cx="3554393" cy="1280831"/>
            </a:xfrm>
            <a:prstGeom prst="cloudCallou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latin typeface="+mn-ea"/>
              </a:endParaRPr>
            </a:p>
          </p:txBody>
        </p:sp>
        <p:pic>
          <p:nvPicPr>
            <p:cNvPr id="20" name="그림 19">
              <a:extLst>
                <a:ext uri="{FF2B5EF4-FFF2-40B4-BE49-F238E27FC236}">
                  <a16:creationId xmlns:a16="http://schemas.microsoft.com/office/drawing/2014/main" id="{2862DAB7-D003-4C8B-8E2E-037CE570237A}"/>
                </a:ext>
              </a:extLst>
            </p:cNvPr>
            <p:cNvPicPr>
              <a:picLocks noChangeAspect="1"/>
            </p:cNvPicPr>
            <p:nvPr/>
          </p:nvPicPr>
          <p:blipFill rotWithShape="1">
            <a:blip r:embed="rId5"/>
            <a:srcRect l="5415" t="17689" r="6464"/>
            <a:stretch>
              <a:fillRect/>
            </a:stretch>
          </p:blipFill>
          <p:spPr>
            <a:xfrm>
              <a:off x="7031696" y="1075623"/>
              <a:ext cx="1699430" cy="1386720"/>
            </a:xfrm>
            <a:prstGeom prst="rect">
              <a:avLst/>
            </a:prstGeom>
          </p:spPr>
        </p:pic>
        <p:pic>
          <p:nvPicPr>
            <p:cNvPr id="21" name="Picture 6" descr="question markì ëí ì´ë¯¸ì§ ê²ìê²°ê³¼">
              <a:extLst>
                <a:ext uri="{FF2B5EF4-FFF2-40B4-BE49-F238E27FC236}">
                  <a16:creationId xmlns:a16="http://schemas.microsoft.com/office/drawing/2014/main" id="{5BE9497C-4DC6-4F77-96BD-C2D15C02EDA8}"/>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60889" y="885608"/>
              <a:ext cx="606489" cy="606489"/>
            </a:xfrm>
            <a:prstGeom prst="rect">
              <a:avLst/>
            </a:prstGeom>
            <a:noFill/>
            <a:extLst>
              <a:ext uri="{909E8E84-426E-40DD-AFC4-6F175D3DCCD1}">
                <a14:hiddenFill xmlns:a14="http://schemas.microsoft.com/office/drawing/2010/main">
                  <a:solidFill>
                    <a:srgbClr val="FFFFFF"/>
                  </a:solidFill>
                </a14:hiddenFill>
              </a:ext>
            </a:extLst>
          </p:spPr>
        </p:pic>
        <p:sp>
          <p:nvSpPr>
            <p:cNvPr id="22" name="오른쪽 화살표 9">
              <a:extLst>
                <a:ext uri="{FF2B5EF4-FFF2-40B4-BE49-F238E27FC236}">
                  <a16:creationId xmlns:a16="http://schemas.microsoft.com/office/drawing/2014/main" id="{5E89AD82-F564-4A89-8138-587821C10742}"/>
                </a:ext>
              </a:extLst>
            </p:cNvPr>
            <p:cNvSpPr/>
            <p:nvPr/>
          </p:nvSpPr>
          <p:spPr>
            <a:xfrm>
              <a:off x="6099311" y="1413627"/>
              <a:ext cx="932385" cy="495708"/>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2">
                <a:latin typeface="+mn-ea"/>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01E64A9-3EBC-4C9E-A2F6-D1225AD8F404}"/>
                    </a:ext>
                  </a:extLst>
                </p:cNvPr>
                <p:cNvSpPr txBox="1"/>
                <p:nvPr/>
              </p:nvSpPr>
              <p:spPr>
                <a:xfrm>
                  <a:off x="5117289" y="1329008"/>
                  <a:ext cx="779283" cy="676085"/>
                </a:xfrm>
                <a:prstGeom prst="rect">
                  <a:avLst/>
                </a:prstGeom>
                <a:noFill/>
              </p:spPr>
              <p:txBody>
                <a:bodyPr wrap="square" rtlCol="0">
                  <a:spAutoFit/>
                </a:bodyPr>
                <a:lstStyle/>
                <a:p>
                  <a:pPr/>
                  <a14:m>
                    <m:oMathPara xmlns:m="http://schemas.openxmlformats.org/officeDocument/2006/math">
                      <m:oMathParaPr>
                        <m:jc m:val="right"/>
                      </m:oMathParaPr>
                      <m:oMath xmlns:m="http://schemas.openxmlformats.org/officeDocument/2006/math">
                        <m:d>
                          <m:dPr>
                            <m:begChr m:val="{"/>
                            <m:endChr m:val=""/>
                            <m:ctrlPr>
                              <a:rPr lang="en-US" altLang="ko-KR" sz="1108" b="1" i="1">
                                <a:latin typeface="Cambria Math" panose="02040503050406030204" pitchFamily="18" charset="0"/>
                              </a:rPr>
                            </m:ctrlPr>
                          </m:dPr>
                          <m:e>
                            <m:m>
                              <m:mPr>
                                <m:mcs>
                                  <m:mc>
                                    <m:mcPr>
                                      <m:count m:val="1"/>
                                      <m:mcJc m:val="center"/>
                                    </m:mcPr>
                                  </m:mc>
                                </m:mcs>
                                <m:ctrlPr>
                                  <a:rPr lang="en-US" altLang="ko-KR" sz="1108" b="1" i="1">
                                    <a:latin typeface="Cambria Math" panose="02040503050406030204" pitchFamily="18" charset="0"/>
                                  </a:rPr>
                                </m:ctrlPr>
                              </m:mPr>
                              <m:mr>
                                <m:e>
                                  <m:r>
                                    <a:rPr lang="en-US" altLang="ko-KR" sz="1108" b="1" i="1">
                                      <a:latin typeface="Cambria Math" panose="02040503050406030204" pitchFamily="18" charset="0"/>
                                    </a:rPr>
                                    <m:t>𝑪𝒉𝒂𝒓𝒈𝒆</m:t>
                                  </m:r>
                                </m:e>
                              </m:mr>
                              <m:mr>
                                <m:e>
                                  <m:r>
                                    <a:rPr lang="en-US" altLang="ko-KR" sz="1108" b="1" i="1">
                                      <a:latin typeface="Cambria Math" panose="02040503050406030204" pitchFamily="18" charset="0"/>
                                    </a:rPr>
                                    <m:t>𝑰𝒅𝒍𝒆</m:t>
                                  </m:r>
                                </m:e>
                              </m:mr>
                              <m:mr>
                                <m:e>
                                  <m:r>
                                    <a:rPr lang="en-US" altLang="ko-KR" sz="1108" b="1" i="1">
                                      <a:latin typeface="Cambria Math" panose="02040503050406030204" pitchFamily="18" charset="0"/>
                                    </a:rPr>
                                    <m:t>𝑫𝒊𝒔𝒄𝒉𝒂𝒓𝒈𝒆</m:t>
                                  </m:r>
                                </m:e>
                              </m:mr>
                            </m:m>
                          </m:e>
                        </m:d>
                      </m:oMath>
                    </m:oMathPara>
                  </a14:m>
                  <a:endParaRPr lang="ko-KR" altLang="en-US" sz="1108" b="1" dirty="0">
                    <a:latin typeface="+mn-ea"/>
                  </a:endParaRPr>
                </a:p>
              </p:txBody>
            </p:sp>
          </mc:Choice>
          <mc:Fallback xmlns="">
            <p:sp>
              <p:nvSpPr>
                <p:cNvPr id="23" name="TextBox 22">
                  <a:extLst>
                    <a:ext uri="{FF2B5EF4-FFF2-40B4-BE49-F238E27FC236}">
                      <a16:creationId xmlns:a16="http://schemas.microsoft.com/office/drawing/2014/main" id="{401E64A9-3EBC-4C9E-A2F6-D1225AD8F404}"/>
                    </a:ext>
                  </a:extLst>
                </p:cNvPr>
                <p:cNvSpPr txBox="1">
                  <a:spLocks noRot="1" noChangeAspect="1" noMove="1" noResize="1" noEditPoints="1" noAdjustHandles="1" noChangeArrowheads="1" noChangeShapeType="1" noTextEdit="1"/>
                </p:cNvSpPr>
                <p:nvPr/>
              </p:nvSpPr>
              <p:spPr>
                <a:xfrm>
                  <a:off x="5117289" y="1329008"/>
                  <a:ext cx="779283" cy="676085"/>
                </a:xfrm>
                <a:prstGeom prst="rect">
                  <a:avLst/>
                </a:prstGeom>
                <a:blipFill>
                  <a:blip r:embed="rId7"/>
                  <a:stretch>
                    <a:fillRect r="-233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E1D83BE-2E4A-4A25-961C-6A4A2EB7E6C6}"/>
                    </a:ext>
                  </a:extLst>
                </p:cNvPr>
                <p:cNvSpPr txBox="1"/>
                <p:nvPr/>
              </p:nvSpPr>
              <p:spPr>
                <a:xfrm>
                  <a:off x="4172336" y="2200482"/>
                  <a:ext cx="2564034" cy="37562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altLang="ko-KR" sz="1477" b="1" dirty="0">
                      <a:latin typeface="+mn-ea"/>
                    </a:rPr>
                    <a:t>Solution space</a:t>
                  </a:r>
                  <a:r>
                    <a:rPr lang="en-US" altLang="ko-KR" sz="1662" b="1" dirty="0">
                      <a:latin typeface="+mn-ea"/>
                    </a:rPr>
                    <a:t>: </a:t>
                  </a:r>
                  <a14:m>
                    <m:oMath xmlns:m="http://schemas.openxmlformats.org/officeDocument/2006/math">
                      <m:sSup>
                        <m:sSupPr>
                          <m:ctrlPr>
                            <a:rPr lang="en-US" altLang="ko-KR" sz="1662" b="1" i="1">
                              <a:latin typeface="Cambria Math" panose="02040503050406030204" pitchFamily="18" charset="0"/>
                            </a:rPr>
                          </m:ctrlPr>
                        </m:sSupPr>
                        <m:e>
                          <m:r>
                            <a:rPr lang="en-US" altLang="ko-KR" sz="1662" b="1" i="1">
                              <a:latin typeface="Cambria Math" panose="02040503050406030204" pitchFamily="18" charset="0"/>
                            </a:rPr>
                            <m:t>𝟑</m:t>
                          </m:r>
                        </m:e>
                        <m:sup>
                          <m:r>
                            <a:rPr lang="en-US" altLang="ko-KR" sz="1662" b="1" i="1">
                              <a:latin typeface="Cambria Math" panose="02040503050406030204" pitchFamily="18" charset="0"/>
                            </a:rPr>
                            <m:t>𝟐𝟒</m:t>
                          </m:r>
                          <m:r>
                            <a:rPr lang="en-US" altLang="ko-KR" sz="1662" b="1" i="1">
                              <a:latin typeface="Cambria Math" panose="02040503050406030204" pitchFamily="18" charset="0"/>
                            </a:rPr>
                            <m:t>×</m:t>
                          </m:r>
                          <m:r>
                            <a:rPr lang="en-US" altLang="ko-KR" sz="1662" b="1" i="1">
                              <a:latin typeface="Cambria Math" panose="02040503050406030204" pitchFamily="18" charset="0"/>
                            </a:rPr>
                            <m:t>𝑵</m:t>
                          </m:r>
                        </m:sup>
                      </m:sSup>
                    </m:oMath>
                  </a14:m>
                  <a:endParaRPr lang="ko-KR" altLang="en-US" sz="2215" b="1" dirty="0">
                    <a:latin typeface="+mn-ea"/>
                  </a:endParaRPr>
                </a:p>
              </p:txBody>
            </p:sp>
          </mc:Choice>
          <mc:Fallback xmlns="">
            <p:sp>
              <p:nvSpPr>
                <p:cNvPr id="24" name="TextBox 23">
                  <a:extLst>
                    <a:ext uri="{FF2B5EF4-FFF2-40B4-BE49-F238E27FC236}">
                      <a16:creationId xmlns:a16="http://schemas.microsoft.com/office/drawing/2014/main" id="{DE1D83BE-2E4A-4A25-961C-6A4A2EB7E6C6}"/>
                    </a:ext>
                  </a:extLst>
                </p:cNvPr>
                <p:cNvSpPr txBox="1">
                  <a:spLocks noRot="1" noChangeAspect="1" noMove="1" noResize="1" noEditPoints="1" noAdjustHandles="1" noChangeArrowheads="1" noChangeShapeType="1" noTextEdit="1"/>
                </p:cNvSpPr>
                <p:nvPr/>
              </p:nvSpPr>
              <p:spPr>
                <a:xfrm>
                  <a:off x="4172336" y="2200482"/>
                  <a:ext cx="2564034" cy="375626"/>
                </a:xfrm>
                <a:prstGeom prst="rect">
                  <a:avLst/>
                </a:prstGeom>
                <a:blipFill>
                  <a:blip r:embed="rId8"/>
                  <a:stretch>
                    <a:fillRect t="-5000" b="-20000"/>
                  </a:stretch>
                </a:blipFill>
              </p:spPr>
              <p:txBody>
                <a:bodyPr/>
                <a:lstStyle/>
                <a:p>
                  <a:r>
                    <a:rPr lang="ko-KR" altLang="en-US">
                      <a:noFill/>
                    </a:rPr>
                    <a:t> </a:t>
                  </a:r>
                </a:p>
              </p:txBody>
            </p:sp>
          </mc:Fallback>
        </mc:AlternateContent>
      </p:grpSp>
      <p:sp>
        <p:nvSpPr>
          <p:cNvPr id="29" name="제목 2">
            <a:extLst>
              <a:ext uri="{FF2B5EF4-FFF2-40B4-BE49-F238E27FC236}">
                <a16:creationId xmlns:a16="http://schemas.microsoft.com/office/drawing/2014/main" id="{B7126AB0-E63B-47AC-B99F-2B33F9BC12E4}"/>
              </a:ext>
            </a:extLst>
          </p:cNvPr>
          <p:cNvSpPr txBox="1">
            <a:spLocks/>
          </p:cNvSpPr>
          <p:nvPr/>
        </p:nvSpPr>
        <p:spPr>
          <a:xfrm>
            <a:off x="300325" y="274180"/>
            <a:ext cx="8915400" cy="454025"/>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215" b="1" kern="1200">
                <a:solidFill>
                  <a:schemeClr val="tx1"/>
                </a:solidFill>
                <a:latin typeface="+mj-lt"/>
                <a:ea typeface="+mj-ea"/>
                <a:cs typeface="+mj-cs"/>
              </a:defRPr>
            </a:lvl1pPr>
          </a:lstStyle>
          <a:p>
            <a:pPr marL="514350" indent="-514350">
              <a:buFont typeface="+mj-lt"/>
              <a:buAutoNum type="romanUcPeriod" startAt="2"/>
              <a:defRPr/>
            </a:pPr>
            <a:r>
              <a:rPr lang="ko-KR" altLang="en-US" sz="2000" kern="0" dirty="0">
                <a:latin typeface="맑은 고딕" pitchFamily="50" charset="-127"/>
              </a:rPr>
              <a:t>이전 연구 요약</a:t>
            </a:r>
          </a:p>
        </p:txBody>
      </p:sp>
    </p:spTree>
    <p:extLst>
      <p:ext uri="{BB962C8B-B14F-4D97-AF65-F5344CB8AC3E}">
        <p14:creationId xmlns:p14="http://schemas.microsoft.com/office/powerpoint/2010/main" val="1370640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76">
            <a:extLst>
              <a:ext uri="{FF2B5EF4-FFF2-40B4-BE49-F238E27FC236}">
                <a16:creationId xmlns:a16="http://schemas.microsoft.com/office/drawing/2014/main" id="{7C0D227F-97B0-BD0E-3E6B-469722F22C4F}"/>
              </a:ext>
            </a:extLst>
          </p:cNvPr>
          <p:cNvSpPr>
            <a:spLocks noChangeArrowheads="1"/>
          </p:cNvSpPr>
          <p:nvPr/>
        </p:nvSpPr>
        <p:spPr bwMode="auto">
          <a:xfrm>
            <a:off x="380479" y="745527"/>
            <a:ext cx="8405382" cy="33201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8371" tIns="44188" rIns="88371" bIns="44188"/>
          <a:lstStyle/>
          <a:p>
            <a:pPr defTabSz="883649" latinLnBrk="1">
              <a:spcBef>
                <a:spcPts val="554"/>
              </a:spcBef>
              <a:buSzPct val="100000"/>
            </a:pPr>
            <a:r>
              <a:rPr lang="en-US" altLang="ko-KR" sz="1200" b="1">
                <a:latin typeface="맑은 고딕" pitchFamily="50" charset="-127"/>
                <a:ea typeface="맑은 고딕" pitchFamily="50" charset="-127"/>
              </a:rPr>
              <a:t>EV </a:t>
            </a:r>
            <a:r>
              <a:rPr lang="ko-KR" altLang="en-US" sz="1200" b="1">
                <a:latin typeface="맑은 고딕" pitchFamily="50" charset="-127"/>
                <a:ea typeface="맑은 고딕" pitchFamily="50" charset="-127"/>
              </a:rPr>
              <a:t>자원 및 기타 시계열 데이터 처리 방안</a:t>
            </a:r>
            <a:endParaRPr lang="en-US" altLang="ko-KR" sz="1200" b="1" i="0" u="none" strike="noStrike" dirty="0">
              <a:solidFill>
                <a:srgbClr val="000000"/>
              </a:solidFill>
              <a:effectLst/>
              <a:latin typeface="맑은 고딕" panose="020B0503020000020004" pitchFamily="50" charset="-127"/>
            </a:endParaRPr>
          </a:p>
        </p:txBody>
      </p:sp>
      <p:sp>
        <p:nvSpPr>
          <p:cNvPr id="2" name="TextBox 1">
            <a:extLst>
              <a:ext uri="{FF2B5EF4-FFF2-40B4-BE49-F238E27FC236}">
                <a16:creationId xmlns:a16="http://schemas.microsoft.com/office/drawing/2014/main" id="{A0364D76-B4B8-D519-6C95-476F7C40F0CD}"/>
              </a:ext>
            </a:extLst>
          </p:cNvPr>
          <p:cNvSpPr txBox="1"/>
          <p:nvPr/>
        </p:nvSpPr>
        <p:spPr>
          <a:xfrm>
            <a:off x="369309" y="4132385"/>
            <a:ext cx="8405382" cy="175381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ko-KR" sz="1400" dirty="0"/>
              <a:t>Rolling Horizon Approach</a:t>
            </a:r>
            <a:r>
              <a:rPr lang="ko-KR" altLang="en-US" sz="1400" dirty="0"/>
              <a:t> 방법론을 적용하여 시뮬레이션 내 시간 경과에 따른 </a:t>
            </a:r>
            <a:r>
              <a:rPr lang="en-US" altLang="ko-KR" sz="1400" u="sng" dirty="0"/>
              <a:t>Real-time </a:t>
            </a:r>
            <a:r>
              <a:rPr lang="ko-KR" altLang="en-US" sz="1400" u="sng" dirty="0"/>
              <a:t>정보 구현</a:t>
            </a:r>
            <a:endParaRPr lang="en-US" altLang="ko-KR" sz="1400" u="sng" dirty="0"/>
          </a:p>
          <a:p>
            <a:pPr marL="285750" indent="-285750">
              <a:lnSpc>
                <a:spcPct val="200000"/>
              </a:lnSpc>
              <a:buFont typeface="Arial" panose="020B0604020202020204" pitchFamily="34" charset="0"/>
              <a:buChar char="•"/>
            </a:pPr>
            <a:r>
              <a:rPr lang="ko-KR" altLang="en-US" sz="1400" dirty="0"/>
              <a:t>입력 데이터 및 데이터 처리과정에서 발생한 오류들 </a:t>
            </a:r>
            <a:r>
              <a:rPr lang="en-US" altLang="ko-KR" sz="1400" dirty="0"/>
              <a:t>( ex. In-time &gt; out-time, target SoC </a:t>
            </a:r>
            <a:r>
              <a:rPr lang="ko-KR" altLang="en-US" sz="1400" dirty="0"/>
              <a:t>도달 불가 등</a:t>
            </a:r>
            <a:r>
              <a:rPr lang="en-US" altLang="ko-KR" sz="1400" dirty="0"/>
              <a:t>)</a:t>
            </a:r>
            <a:r>
              <a:rPr lang="ko-KR" altLang="en-US" sz="1400" dirty="0"/>
              <a:t>은 매 </a:t>
            </a:r>
            <a:r>
              <a:rPr lang="en-US" altLang="ko-KR" sz="1400" dirty="0"/>
              <a:t>horizon </a:t>
            </a:r>
            <a:r>
              <a:rPr lang="ko-KR" altLang="en-US" sz="1400" dirty="0"/>
              <a:t>마다 </a:t>
            </a:r>
            <a:r>
              <a:rPr lang="ko-KR" altLang="en-US" sz="1400" u="sng" dirty="0" err="1"/>
              <a:t>전처리</a:t>
            </a:r>
            <a:r>
              <a:rPr lang="ko-KR" altLang="en-US" sz="1400" u="sng" dirty="0"/>
              <a:t> 및 정보 업데이트</a:t>
            </a:r>
            <a:r>
              <a:rPr lang="ko-KR" altLang="en-US" sz="1400" dirty="0"/>
              <a:t> </a:t>
            </a:r>
            <a:r>
              <a:rPr lang="en-US" altLang="ko-KR" sz="1400" dirty="0"/>
              <a:t>(</a:t>
            </a:r>
            <a:r>
              <a:rPr lang="ko-KR" altLang="en-US" sz="1400" dirty="0"/>
              <a:t>현재 시점 기준 </a:t>
            </a:r>
            <a:r>
              <a:rPr lang="en-US" altLang="ko-KR" sz="1400" dirty="0"/>
              <a:t>in-time, out-time, initial SoC </a:t>
            </a:r>
            <a:r>
              <a:rPr lang="ko-KR" altLang="en-US" sz="1400" dirty="0"/>
              <a:t>등 변동</a:t>
            </a:r>
            <a:r>
              <a:rPr lang="en-US" altLang="ko-KR" sz="1400" dirty="0"/>
              <a:t>)</a:t>
            </a:r>
          </a:p>
          <a:p>
            <a:pPr marL="285750" indent="-285750">
              <a:lnSpc>
                <a:spcPct val="200000"/>
              </a:lnSpc>
              <a:buFont typeface="Arial" panose="020B0604020202020204" pitchFamily="34" charset="0"/>
              <a:buChar char="•"/>
            </a:pPr>
            <a:r>
              <a:rPr lang="en-US" altLang="ko-KR" sz="1400" dirty="0"/>
              <a:t>Out-time = 0 </a:t>
            </a:r>
            <a:r>
              <a:rPr lang="ko-KR" altLang="en-US" sz="1400" dirty="0"/>
              <a:t>이 되는 순간</a:t>
            </a:r>
            <a:r>
              <a:rPr lang="en-US" altLang="ko-KR" sz="1400" dirty="0"/>
              <a:t>, </a:t>
            </a:r>
            <a:r>
              <a:rPr lang="ko-KR" altLang="en-US" sz="1400" dirty="0"/>
              <a:t>해당 </a:t>
            </a:r>
            <a:r>
              <a:rPr lang="en-US" altLang="ko-KR" sz="1400" dirty="0"/>
              <a:t>EV</a:t>
            </a:r>
            <a:r>
              <a:rPr lang="ko-KR" altLang="en-US" sz="1400" dirty="0"/>
              <a:t>는 스케줄 완료로 간주하여 </a:t>
            </a:r>
            <a:r>
              <a:rPr lang="en-US" altLang="ko-KR" sz="1400" dirty="0"/>
              <a:t>result analysis </a:t>
            </a:r>
            <a:r>
              <a:rPr lang="ko-KR" altLang="en-US" sz="1400" dirty="0"/>
              <a:t>모듈로 이동</a:t>
            </a:r>
            <a:endParaRPr lang="en-US" altLang="ko-KR" sz="1400" dirty="0"/>
          </a:p>
        </p:txBody>
      </p:sp>
      <p:grpSp>
        <p:nvGrpSpPr>
          <p:cNvPr id="108" name="그룹 107">
            <a:extLst>
              <a:ext uri="{FF2B5EF4-FFF2-40B4-BE49-F238E27FC236}">
                <a16:creationId xmlns:a16="http://schemas.microsoft.com/office/drawing/2014/main" id="{BA2D55A1-4D7B-68D6-D38C-2B50C45982A2}"/>
              </a:ext>
            </a:extLst>
          </p:cNvPr>
          <p:cNvGrpSpPr/>
          <p:nvPr/>
        </p:nvGrpSpPr>
        <p:grpSpPr>
          <a:xfrm>
            <a:off x="4352191" y="1155427"/>
            <a:ext cx="4275337" cy="2879546"/>
            <a:chOff x="-375139" y="1492751"/>
            <a:chExt cx="4275337" cy="2879546"/>
          </a:xfrm>
        </p:grpSpPr>
        <p:pic>
          <p:nvPicPr>
            <p:cNvPr id="106" name="그림 105">
              <a:extLst>
                <a:ext uri="{FF2B5EF4-FFF2-40B4-BE49-F238E27FC236}">
                  <a16:creationId xmlns:a16="http://schemas.microsoft.com/office/drawing/2014/main" id="{58B40157-DB2C-6350-D1BA-CCA178C7D232}"/>
                </a:ext>
              </a:extLst>
            </p:cNvPr>
            <p:cNvPicPr>
              <a:picLocks noChangeAspect="1"/>
            </p:cNvPicPr>
            <p:nvPr/>
          </p:nvPicPr>
          <p:blipFill>
            <a:blip r:embed="rId3"/>
            <a:stretch>
              <a:fillRect/>
            </a:stretch>
          </p:blipFill>
          <p:spPr>
            <a:xfrm>
              <a:off x="-375139" y="1492751"/>
              <a:ext cx="4275337" cy="2627626"/>
            </a:xfrm>
            <a:prstGeom prst="rect">
              <a:avLst/>
            </a:prstGeom>
          </p:spPr>
        </p:pic>
        <p:sp>
          <p:nvSpPr>
            <p:cNvPr id="107" name="TextBox 106">
              <a:extLst>
                <a:ext uri="{FF2B5EF4-FFF2-40B4-BE49-F238E27FC236}">
                  <a16:creationId xmlns:a16="http://schemas.microsoft.com/office/drawing/2014/main" id="{0D56C903-E7C4-9A2A-6C7A-E7DA8CE4EBB5}"/>
                </a:ext>
              </a:extLst>
            </p:cNvPr>
            <p:cNvSpPr txBox="1"/>
            <p:nvPr/>
          </p:nvSpPr>
          <p:spPr>
            <a:xfrm>
              <a:off x="276629" y="4095298"/>
              <a:ext cx="2971800" cy="276999"/>
            </a:xfrm>
            <a:prstGeom prst="rect">
              <a:avLst/>
            </a:prstGeom>
            <a:noFill/>
          </p:spPr>
          <p:txBody>
            <a:bodyPr wrap="square" rtlCol="0">
              <a:spAutoFit/>
            </a:bodyPr>
            <a:lstStyle/>
            <a:p>
              <a:pPr algn="ctr"/>
              <a:r>
                <a:rPr lang="en-US" altLang="ko-KR" sz="1200"/>
                <a:t>EV parameter </a:t>
              </a:r>
              <a:r>
                <a:rPr lang="ko-KR" altLang="en-US" sz="1200"/>
                <a:t>업데이트</a:t>
              </a:r>
              <a:r>
                <a:rPr lang="en-US" altLang="ko-KR" sz="1200"/>
                <a:t> </a:t>
              </a:r>
              <a:r>
                <a:rPr lang="ko-KR" altLang="en-US" sz="1200"/>
                <a:t>방법</a:t>
              </a:r>
            </a:p>
          </p:txBody>
        </p:sp>
      </p:grpSp>
      <p:pic>
        <p:nvPicPr>
          <p:cNvPr id="112" name="그림 111">
            <a:extLst>
              <a:ext uri="{FF2B5EF4-FFF2-40B4-BE49-F238E27FC236}">
                <a16:creationId xmlns:a16="http://schemas.microsoft.com/office/drawing/2014/main" id="{4E05F08C-98F4-1BCE-1011-AF78B484660C}"/>
              </a:ext>
            </a:extLst>
          </p:cNvPr>
          <p:cNvPicPr>
            <a:picLocks noChangeAspect="1"/>
          </p:cNvPicPr>
          <p:nvPr/>
        </p:nvPicPr>
        <p:blipFill>
          <a:blip r:embed="rId4"/>
          <a:stretch>
            <a:fillRect/>
          </a:stretch>
        </p:blipFill>
        <p:spPr>
          <a:xfrm>
            <a:off x="679421" y="1577662"/>
            <a:ext cx="2877975" cy="2029341"/>
          </a:xfrm>
          <a:prstGeom prst="rect">
            <a:avLst/>
          </a:prstGeom>
        </p:spPr>
      </p:pic>
      <p:sp>
        <p:nvSpPr>
          <p:cNvPr id="113" name="TextBox 112">
            <a:extLst>
              <a:ext uri="{FF2B5EF4-FFF2-40B4-BE49-F238E27FC236}">
                <a16:creationId xmlns:a16="http://schemas.microsoft.com/office/drawing/2014/main" id="{584FB566-9E0A-0758-58A2-767C959E473D}"/>
              </a:ext>
            </a:extLst>
          </p:cNvPr>
          <p:cNvSpPr txBox="1"/>
          <p:nvPr/>
        </p:nvSpPr>
        <p:spPr>
          <a:xfrm>
            <a:off x="679421" y="3584305"/>
            <a:ext cx="2971800" cy="276999"/>
          </a:xfrm>
          <a:prstGeom prst="rect">
            <a:avLst/>
          </a:prstGeom>
          <a:noFill/>
        </p:spPr>
        <p:txBody>
          <a:bodyPr wrap="square" rtlCol="0">
            <a:spAutoFit/>
          </a:bodyPr>
          <a:lstStyle/>
          <a:p>
            <a:pPr algn="ctr"/>
            <a:r>
              <a:rPr lang="en-US" altLang="ko-KR" sz="1200"/>
              <a:t>EV parameter </a:t>
            </a:r>
            <a:r>
              <a:rPr lang="ko-KR" altLang="en-US" sz="1200"/>
              <a:t>생성</a:t>
            </a:r>
          </a:p>
        </p:txBody>
      </p:sp>
      <p:sp>
        <p:nvSpPr>
          <p:cNvPr id="10" name="제목 2">
            <a:extLst>
              <a:ext uri="{FF2B5EF4-FFF2-40B4-BE49-F238E27FC236}">
                <a16:creationId xmlns:a16="http://schemas.microsoft.com/office/drawing/2014/main" id="{0DA3C42C-1DF7-40C8-91F9-299989268A0B}"/>
              </a:ext>
            </a:extLst>
          </p:cNvPr>
          <p:cNvSpPr txBox="1">
            <a:spLocks/>
          </p:cNvSpPr>
          <p:nvPr/>
        </p:nvSpPr>
        <p:spPr>
          <a:xfrm>
            <a:off x="300325" y="274180"/>
            <a:ext cx="8915400" cy="454025"/>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215" b="1" kern="1200">
                <a:solidFill>
                  <a:schemeClr val="tx1"/>
                </a:solidFill>
                <a:latin typeface="+mj-lt"/>
                <a:ea typeface="+mj-ea"/>
                <a:cs typeface="+mj-cs"/>
              </a:defRPr>
            </a:lvl1pPr>
          </a:lstStyle>
          <a:p>
            <a:pPr marL="514350" indent="-514350">
              <a:buFont typeface="+mj-lt"/>
              <a:buAutoNum type="romanUcPeriod" startAt="4"/>
              <a:defRPr/>
            </a:pPr>
            <a:r>
              <a:rPr lang="ko-KR" altLang="en-US" sz="2000" kern="0" dirty="0">
                <a:latin typeface="맑은 고딕" pitchFamily="50" charset="-127"/>
              </a:rPr>
              <a:t>연구 내용</a:t>
            </a:r>
            <a:endParaRPr lang="ko-KR" altLang="en-US" sz="1600" kern="0" dirty="0">
              <a:latin typeface="맑은 고딕" pitchFamily="50" charset="-127"/>
            </a:endParaRPr>
          </a:p>
        </p:txBody>
      </p:sp>
    </p:spTree>
    <p:extLst>
      <p:ext uri="{BB962C8B-B14F-4D97-AF65-F5344CB8AC3E}">
        <p14:creationId xmlns:p14="http://schemas.microsoft.com/office/powerpoint/2010/main" val="907182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76">
            <a:extLst>
              <a:ext uri="{FF2B5EF4-FFF2-40B4-BE49-F238E27FC236}">
                <a16:creationId xmlns:a16="http://schemas.microsoft.com/office/drawing/2014/main" id="{7C0D227F-97B0-BD0E-3E6B-469722F22C4F}"/>
              </a:ext>
            </a:extLst>
          </p:cNvPr>
          <p:cNvSpPr>
            <a:spLocks noChangeArrowheads="1"/>
          </p:cNvSpPr>
          <p:nvPr/>
        </p:nvSpPr>
        <p:spPr bwMode="auto">
          <a:xfrm>
            <a:off x="380479" y="745527"/>
            <a:ext cx="8405382" cy="33201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8371" tIns="44188" rIns="88371" bIns="44188"/>
          <a:lstStyle/>
          <a:p>
            <a:pPr defTabSz="883649" latinLnBrk="1">
              <a:spcBef>
                <a:spcPts val="554"/>
              </a:spcBef>
              <a:buSzPct val="100000"/>
            </a:pPr>
            <a:r>
              <a:rPr lang="ko-KR" altLang="en-US" sz="1200" b="1" dirty="0">
                <a:latin typeface="맑은 고딕" pitchFamily="50" charset="-127"/>
                <a:ea typeface="맑은 고딕" pitchFamily="50" charset="-127"/>
              </a:rPr>
              <a:t>스케줄러 결과 처리 방안</a:t>
            </a:r>
            <a:endParaRPr lang="en-US" altLang="ko-KR" sz="1200" b="1" i="0" u="none" strike="noStrike" dirty="0">
              <a:solidFill>
                <a:srgbClr val="000000"/>
              </a:solidFill>
              <a:effectLst/>
              <a:latin typeface="맑은 고딕" panose="020B0503020000020004" pitchFamily="50" charset="-127"/>
              <a:ea typeface="+mn-ea"/>
            </a:endParaRPr>
          </a:p>
        </p:txBody>
      </p:sp>
      <p:sp>
        <p:nvSpPr>
          <p:cNvPr id="2" name="TextBox 1">
            <a:extLst>
              <a:ext uri="{FF2B5EF4-FFF2-40B4-BE49-F238E27FC236}">
                <a16:creationId xmlns:a16="http://schemas.microsoft.com/office/drawing/2014/main" id="{5CD16F30-15B2-79EA-2DE5-92FF5D9BF858}"/>
              </a:ext>
            </a:extLst>
          </p:cNvPr>
          <p:cNvSpPr txBox="1"/>
          <p:nvPr/>
        </p:nvSpPr>
        <p:spPr>
          <a:xfrm>
            <a:off x="236220" y="4049158"/>
            <a:ext cx="8405382" cy="738664"/>
          </a:xfrm>
          <a:prstGeom prst="rect">
            <a:avLst/>
          </a:prstGeom>
          <a:noFill/>
        </p:spPr>
        <p:txBody>
          <a:bodyPr wrap="square" rtlCol="0">
            <a:spAutoFit/>
          </a:bodyPr>
          <a:lstStyle/>
          <a:p>
            <a:pPr marL="285750" indent="-285750">
              <a:buFont typeface="Arial" panose="020B0604020202020204" pitchFamily="34" charset="0"/>
              <a:buChar char="•"/>
            </a:pPr>
            <a:r>
              <a:rPr lang="ko-KR" altLang="en-US" sz="1400" dirty="0"/>
              <a:t>현재는 </a:t>
            </a:r>
            <a:r>
              <a:rPr lang="ko-KR" altLang="en-US" sz="1400" u="sng" dirty="0"/>
              <a:t>간단한 </a:t>
            </a:r>
            <a:r>
              <a:rPr lang="en-US" altLang="ko-KR" sz="1400" u="sng" dirty="0"/>
              <a:t>Arbitrage model</a:t>
            </a:r>
            <a:r>
              <a:rPr lang="ko-KR" altLang="en-US" sz="1400" u="sng" dirty="0"/>
              <a:t>만 적용 중</a:t>
            </a:r>
            <a:r>
              <a:rPr lang="ko-KR" altLang="en-US" sz="1400" dirty="0"/>
              <a:t>이며 매 시간마다 최적화된 스케줄을 생성함</a:t>
            </a:r>
            <a:r>
              <a:rPr lang="en-US" altLang="ko-KR" sz="1400" dirty="0"/>
              <a:t>.</a:t>
            </a:r>
          </a:p>
          <a:p>
            <a:pPr marL="285750" indent="-285750">
              <a:buFont typeface="Arial" panose="020B0604020202020204" pitchFamily="34" charset="0"/>
              <a:buChar char="•"/>
            </a:pPr>
            <a:endParaRPr lang="en-US" altLang="ko-KR" sz="1400" dirty="0">
              <a:sym typeface="Wingdings" panose="05000000000000000000" pitchFamily="2" charset="2"/>
            </a:endParaRPr>
          </a:p>
          <a:p>
            <a:pPr marL="285750" indent="-285750">
              <a:buFont typeface="Arial" panose="020B0604020202020204" pitchFamily="34" charset="0"/>
              <a:buChar char="•"/>
            </a:pPr>
            <a:r>
              <a:rPr lang="ko-KR" altLang="en-US" sz="1400" u="sng" dirty="0">
                <a:sym typeface="Wingdings" panose="05000000000000000000" pitchFamily="2" charset="2"/>
              </a:rPr>
              <a:t>매 시간</a:t>
            </a:r>
            <a:r>
              <a:rPr lang="en-US" altLang="ko-KR" sz="1400" u="sng" dirty="0">
                <a:sym typeface="Wingdings" panose="05000000000000000000" pitchFamily="2" charset="2"/>
              </a:rPr>
              <a:t>, EV </a:t>
            </a:r>
            <a:r>
              <a:rPr lang="ko-KR" altLang="en-US" sz="1400" u="sng" dirty="0">
                <a:sym typeface="Wingdings" panose="05000000000000000000" pitchFamily="2" charset="2"/>
              </a:rPr>
              <a:t>단위로 스케줄을 저장</a:t>
            </a:r>
            <a:r>
              <a:rPr lang="ko-KR" altLang="en-US" sz="1400" dirty="0">
                <a:sym typeface="Wingdings" panose="05000000000000000000" pitchFamily="2" charset="2"/>
              </a:rPr>
              <a:t>하며 충전소에 </a:t>
            </a:r>
            <a:r>
              <a:rPr lang="en-US" altLang="ko-KR" sz="1400" dirty="0">
                <a:sym typeface="Wingdings" panose="05000000000000000000" pitchFamily="2" charset="2"/>
              </a:rPr>
              <a:t>EV</a:t>
            </a:r>
            <a:r>
              <a:rPr lang="ko-KR" altLang="en-US" sz="1400" dirty="0">
                <a:sym typeface="Wingdings" panose="05000000000000000000" pitchFamily="2" charset="2"/>
              </a:rPr>
              <a:t>들을 할당해줌</a:t>
            </a:r>
            <a:r>
              <a:rPr lang="en-US" altLang="ko-KR" sz="1400" dirty="0">
                <a:sym typeface="Wingdings" panose="05000000000000000000" pitchFamily="2" charset="2"/>
              </a:rPr>
              <a:t>.</a:t>
            </a:r>
          </a:p>
        </p:txBody>
      </p:sp>
      <p:pic>
        <p:nvPicPr>
          <p:cNvPr id="5" name="그림 4">
            <a:extLst>
              <a:ext uri="{FF2B5EF4-FFF2-40B4-BE49-F238E27FC236}">
                <a16:creationId xmlns:a16="http://schemas.microsoft.com/office/drawing/2014/main" id="{E1C2AF6C-78DE-845B-D38B-7D37DE0826F9}"/>
              </a:ext>
            </a:extLst>
          </p:cNvPr>
          <p:cNvPicPr>
            <a:picLocks noChangeAspect="1"/>
          </p:cNvPicPr>
          <p:nvPr/>
        </p:nvPicPr>
        <p:blipFill>
          <a:blip r:embed="rId3"/>
          <a:stretch>
            <a:fillRect/>
          </a:stretch>
        </p:blipFill>
        <p:spPr>
          <a:xfrm>
            <a:off x="300325" y="1094859"/>
            <a:ext cx="8405382" cy="2536919"/>
          </a:xfrm>
          <a:prstGeom prst="rect">
            <a:avLst/>
          </a:prstGeom>
        </p:spPr>
      </p:pic>
      <p:sp>
        <p:nvSpPr>
          <p:cNvPr id="7" name="제목 2">
            <a:extLst>
              <a:ext uri="{FF2B5EF4-FFF2-40B4-BE49-F238E27FC236}">
                <a16:creationId xmlns:a16="http://schemas.microsoft.com/office/drawing/2014/main" id="{9AE04401-08EB-4D3C-AE4C-1ED8E46929DC}"/>
              </a:ext>
            </a:extLst>
          </p:cNvPr>
          <p:cNvSpPr txBox="1">
            <a:spLocks/>
          </p:cNvSpPr>
          <p:nvPr/>
        </p:nvSpPr>
        <p:spPr>
          <a:xfrm>
            <a:off x="300325" y="274180"/>
            <a:ext cx="8915400" cy="454025"/>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215" b="1" kern="1200">
                <a:solidFill>
                  <a:schemeClr val="tx1"/>
                </a:solidFill>
                <a:latin typeface="+mj-lt"/>
                <a:ea typeface="+mj-ea"/>
                <a:cs typeface="+mj-cs"/>
              </a:defRPr>
            </a:lvl1pPr>
          </a:lstStyle>
          <a:p>
            <a:pPr marL="514350" indent="-514350">
              <a:buFont typeface="+mj-lt"/>
              <a:buAutoNum type="romanUcPeriod" startAt="4"/>
              <a:defRPr/>
            </a:pPr>
            <a:r>
              <a:rPr lang="ko-KR" altLang="en-US" sz="2000" kern="0" dirty="0">
                <a:latin typeface="맑은 고딕" pitchFamily="50" charset="-127"/>
              </a:rPr>
              <a:t>연구 내용</a:t>
            </a:r>
            <a:endParaRPr lang="ko-KR" altLang="en-US" sz="1600" kern="0" dirty="0">
              <a:latin typeface="맑은 고딕" pitchFamily="50" charset="-127"/>
            </a:endParaRPr>
          </a:p>
        </p:txBody>
      </p:sp>
    </p:spTree>
    <p:extLst>
      <p:ext uri="{BB962C8B-B14F-4D97-AF65-F5344CB8AC3E}">
        <p14:creationId xmlns:p14="http://schemas.microsoft.com/office/powerpoint/2010/main" val="3398324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76">
            <a:extLst>
              <a:ext uri="{FF2B5EF4-FFF2-40B4-BE49-F238E27FC236}">
                <a16:creationId xmlns:a16="http://schemas.microsoft.com/office/drawing/2014/main" id="{7C0D227F-97B0-BD0E-3E6B-469722F22C4F}"/>
              </a:ext>
            </a:extLst>
          </p:cNvPr>
          <p:cNvSpPr>
            <a:spLocks noChangeArrowheads="1"/>
          </p:cNvSpPr>
          <p:nvPr/>
        </p:nvSpPr>
        <p:spPr bwMode="auto">
          <a:xfrm>
            <a:off x="380479" y="745527"/>
            <a:ext cx="8405382" cy="33201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8371" tIns="44188" rIns="88371" bIns="44188"/>
          <a:lstStyle/>
          <a:p>
            <a:pPr defTabSz="883649" latinLnBrk="1">
              <a:spcBef>
                <a:spcPts val="554"/>
              </a:spcBef>
              <a:buSzPct val="100000"/>
            </a:pPr>
            <a:r>
              <a:rPr lang="ko-KR" altLang="en-US" sz="1200" b="1">
                <a:latin typeface="맑은 고딕" pitchFamily="50" charset="-127"/>
                <a:ea typeface="맑은 고딕" pitchFamily="50" charset="-127"/>
              </a:rPr>
              <a:t>통신 오류 상세 적용안 </a:t>
            </a:r>
            <a:r>
              <a:rPr lang="en-US" altLang="ko-KR" sz="1200" b="1">
                <a:latin typeface="맑은 고딕" pitchFamily="50" charset="-127"/>
                <a:ea typeface="맑은 고딕" pitchFamily="50" charset="-127"/>
              </a:rPr>
              <a:t>: EVSE </a:t>
            </a:r>
            <a:r>
              <a:rPr lang="ko-KR" altLang="en-US" sz="1200" b="1">
                <a:latin typeface="맑은 고딕" pitchFamily="50" charset="-127"/>
                <a:ea typeface="맑은 고딕" pitchFamily="50" charset="-127"/>
              </a:rPr>
              <a:t>관점</a:t>
            </a:r>
            <a:endParaRPr lang="en-US" altLang="ko-KR" sz="1200" b="1" i="0" u="none" strike="noStrike" dirty="0">
              <a:solidFill>
                <a:srgbClr val="000000"/>
              </a:solidFill>
              <a:effectLst/>
              <a:latin typeface="맑은 고딕" panose="020B0503020000020004" pitchFamily="50" charset="-127"/>
            </a:endParaRPr>
          </a:p>
        </p:txBody>
      </p:sp>
      <p:sp>
        <p:nvSpPr>
          <p:cNvPr id="3" name="TextBox 2">
            <a:extLst>
              <a:ext uri="{FF2B5EF4-FFF2-40B4-BE49-F238E27FC236}">
                <a16:creationId xmlns:a16="http://schemas.microsoft.com/office/drawing/2014/main" id="{85E7B1FD-36B8-ABC2-B043-07E1D1700CCD}"/>
              </a:ext>
            </a:extLst>
          </p:cNvPr>
          <p:cNvSpPr txBox="1"/>
          <p:nvPr/>
        </p:nvSpPr>
        <p:spPr>
          <a:xfrm>
            <a:off x="380479" y="4307710"/>
            <a:ext cx="8405382" cy="954107"/>
          </a:xfrm>
          <a:prstGeom prst="rect">
            <a:avLst/>
          </a:prstGeom>
          <a:noFill/>
        </p:spPr>
        <p:txBody>
          <a:bodyPr wrap="square" rtlCol="0">
            <a:spAutoFit/>
          </a:bodyPr>
          <a:lstStyle/>
          <a:p>
            <a:pPr marL="285750" indent="-285750">
              <a:buFont typeface="Arial" panose="020B0604020202020204" pitchFamily="34" charset="0"/>
              <a:buChar char="•"/>
            </a:pPr>
            <a:r>
              <a:rPr lang="en-US" altLang="ko-KR" sz="1400" dirty="0"/>
              <a:t>EVCS</a:t>
            </a:r>
            <a:r>
              <a:rPr lang="ko-KR" altLang="en-US" sz="1400" dirty="0"/>
              <a:t>의 </a:t>
            </a:r>
            <a:r>
              <a:rPr lang="ko-KR" altLang="en-US" sz="1400"/>
              <a:t>불확실성 요소인 </a:t>
            </a:r>
            <a:r>
              <a:rPr lang="ko-KR" altLang="en-US" sz="1400" u="sng"/>
              <a:t>통신 단절</a:t>
            </a:r>
            <a:r>
              <a:rPr lang="ko-KR" altLang="en-US" sz="1400"/>
              <a:t>에 </a:t>
            </a:r>
            <a:r>
              <a:rPr lang="ko-KR" altLang="en-US" sz="1400" dirty="0"/>
              <a:t>대한 상황을 부여함</a:t>
            </a:r>
            <a:r>
              <a:rPr lang="en-US" altLang="ko-KR" sz="1400" dirty="0"/>
              <a:t>.</a:t>
            </a:r>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r>
              <a:rPr lang="ko-KR" altLang="en-US" sz="1400"/>
              <a:t>통신이 단절된 플러그와 연결된 </a:t>
            </a:r>
            <a:r>
              <a:rPr lang="en-US" altLang="ko-KR" sz="1400"/>
              <a:t>EV</a:t>
            </a:r>
            <a:r>
              <a:rPr lang="ko-KR" altLang="en-US" sz="1400"/>
              <a:t>는 충전소에서 </a:t>
            </a:r>
            <a:r>
              <a:rPr lang="ko-KR" altLang="en-US" sz="1400" dirty="0"/>
              <a:t>충전 전략 하달이 안되기 때문에 </a:t>
            </a:r>
            <a:r>
              <a:rPr lang="ko-KR" altLang="en-US" sz="1400" u="sng" dirty="0"/>
              <a:t>단순 충전으로 전환됨 </a:t>
            </a:r>
            <a:r>
              <a:rPr lang="en-US" altLang="ko-KR" sz="1400" u="sng" dirty="0"/>
              <a:t>(</a:t>
            </a:r>
            <a:r>
              <a:rPr lang="ko-KR" altLang="en-US" sz="1400" u="sng" dirty="0"/>
              <a:t>룰 기반 제어 적용</a:t>
            </a:r>
            <a:r>
              <a:rPr lang="en-US" altLang="ko-KR" sz="1400" u="sng" dirty="0"/>
              <a:t>)</a:t>
            </a:r>
            <a:r>
              <a:rPr lang="en-US" altLang="ko-KR" sz="1400" dirty="0"/>
              <a:t>.</a:t>
            </a:r>
          </a:p>
        </p:txBody>
      </p:sp>
      <p:pic>
        <p:nvPicPr>
          <p:cNvPr id="4" name="그림 3">
            <a:extLst>
              <a:ext uri="{FF2B5EF4-FFF2-40B4-BE49-F238E27FC236}">
                <a16:creationId xmlns:a16="http://schemas.microsoft.com/office/drawing/2014/main" id="{E77CA458-7BDC-9705-C5AD-59D7FE9E9F55}"/>
              </a:ext>
            </a:extLst>
          </p:cNvPr>
          <p:cNvPicPr>
            <a:picLocks noChangeAspect="1"/>
          </p:cNvPicPr>
          <p:nvPr/>
        </p:nvPicPr>
        <p:blipFill>
          <a:blip r:embed="rId3"/>
          <a:stretch>
            <a:fillRect/>
          </a:stretch>
        </p:blipFill>
        <p:spPr>
          <a:xfrm>
            <a:off x="380479" y="1165295"/>
            <a:ext cx="7985760" cy="2825730"/>
          </a:xfrm>
          <a:prstGeom prst="rect">
            <a:avLst/>
          </a:prstGeom>
        </p:spPr>
      </p:pic>
      <p:sp>
        <p:nvSpPr>
          <p:cNvPr id="7" name="제목 2">
            <a:extLst>
              <a:ext uri="{FF2B5EF4-FFF2-40B4-BE49-F238E27FC236}">
                <a16:creationId xmlns:a16="http://schemas.microsoft.com/office/drawing/2014/main" id="{1483AD28-00F1-4047-9A4D-EFD4CDD5CC2C}"/>
              </a:ext>
            </a:extLst>
          </p:cNvPr>
          <p:cNvSpPr txBox="1">
            <a:spLocks/>
          </p:cNvSpPr>
          <p:nvPr/>
        </p:nvSpPr>
        <p:spPr>
          <a:xfrm>
            <a:off x="300325" y="274180"/>
            <a:ext cx="8915400" cy="454025"/>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215" b="1" kern="1200">
                <a:solidFill>
                  <a:schemeClr val="tx1"/>
                </a:solidFill>
                <a:latin typeface="+mj-lt"/>
                <a:ea typeface="+mj-ea"/>
                <a:cs typeface="+mj-cs"/>
              </a:defRPr>
            </a:lvl1pPr>
          </a:lstStyle>
          <a:p>
            <a:pPr marL="514350" indent="-514350">
              <a:buFont typeface="+mj-lt"/>
              <a:buAutoNum type="romanUcPeriod" startAt="4"/>
              <a:defRPr/>
            </a:pPr>
            <a:r>
              <a:rPr lang="ko-KR" altLang="en-US" sz="2000" kern="0" dirty="0">
                <a:latin typeface="맑은 고딕" pitchFamily="50" charset="-127"/>
              </a:rPr>
              <a:t>연구 내용</a:t>
            </a:r>
            <a:endParaRPr lang="ko-KR" altLang="en-US" sz="1600" kern="0" dirty="0">
              <a:latin typeface="맑은 고딕" pitchFamily="50" charset="-127"/>
            </a:endParaRPr>
          </a:p>
        </p:txBody>
      </p:sp>
    </p:spTree>
    <p:extLst>
      <p:ext uri="{BB962C8B-B14F-4D97-AF65-F5344CB8AC3E}">
        <p14:creationId xmlns:p14="http://schemas.microsoft.com/office/powerpoint/2010/main" val="1517989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76">
            <a:extLst>
              <a:ext uri="{FF2B5EF4-FFF2-40B4-BE49-F238E27FC236}">
                <a16:creationId xmlns:a16="http://schemas.microsoft.com/office/drawing/2014/main" id="{7C0D227F-97B0-BD0E-3E6B-469722F22C4F}"/>
              </a:ext>
            </a:extLst>
          </p:cNvPr>
          <p:cNvSpPr>
            <a:spLocks noChangeArrowheads="1"/>
          </p:cNvSpPr>
          <p:nvPr/>
        </p:nvSpPr>
        <p:spPr bwMode="auto">
          <a:xfrm>
            <a:off x="380479" y="745527"/>
            <a:ext cx="8405382" cy="33201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8371" tIns="44188" rIns="88371" bIns="44188"/>
          <a:lstStyle/>
          <a:p>
            <a:pPr defTabSz="883649" latinLnBrk="1">
              <a:spcBef>
                <a:spcPts val="554"/>
              </a:spcBef>
              <a:buSzPct val="100000"/>
            </a:pPr>
            <a:r>
              <a:rPr lang="ko-KR" altLang="en-US" sz="1200" b="1" i="0" u="none" strike="noStrike">
                <a:solidFill>
                  <a:srgbClr val="000000"/>
                </a:solidFill>
                <a:effectLst/>
                <a:latin typeface="맑은 고딕" panose="020B0503020000020004" pitchFamily="50" charset="-127"/>
                <a:ea typeface="+mn-ea"/>
              </a:rPr>
              <a:t>예상 결과 분석</a:t>
            </a:r>
            <a:endParaRPr lang="en-US" altLang="ko-KR" sz="1200" b="1" i="0" u="none" strike="noStrike" dirty="0">
              <a:solidFill>
                <a:srgbClr val="000000"/>
              </a:solidFill>
              <a:effectLst/>
              <a:latin typeface="맑은 고딕" panose="020B0503020000020004" pitchFamily="50" charset="-127"/>
              <a:ea typeface="+mn-ea"/>
            </a:endParaRPr>
          </a:p>
        </p:txBody>
      </p:sp>
      <p:sp>
        <p:nvSpPr>
          <p:cNvPr id="2" name="TextBox 1">
            <a:extLst>
              <a:ext uri="{FF2B5EF4-FFF2-40B4-BE49-F238E27FC236}">
                <a16:creationId xmlns:a16="http://schemas.microsoft.com/office/drawing/2014/main" id="{549EC48C-520C-0505-1398-5DC3D89583B9}"/>
              </a:ext>
            </a:extLst>
          </p:cNvPr>
          <p:cNvSpPr txBox="1"/>
          <p:nvPr/>
        </p:nvSpPr>
        <p:spPr>
          <a:xfrm>
            <a:off x="491229" y="5218547"/>
            <a:ext cx="8405382" cy="1169551"/>
          </a:xfrm>
          <a:prstGeom prst="rect">
            <a:avLst/>
          </a:prstGeom>
          <a:noFill/>
        </p:spPr>
        <p:txBody>
          <a:bodyPr wrap="square" rtlCol="0">
            <a:spAutoFit/>
          </a:bodyPr>
          <a:lstStyle/>
          <a:p>
            <a:pPr marL="285750" indent="-285750">
              <a:buFont typeface="Arial" panose="020B0604020202020204" pitchFamily="34" charset="0"/>
              <a:buChar char="•"/>
            </a:pPr>
            <a:r>
              <a:rPr lang="ko-KR" altLang="en-US" sz="1400"/>
              <a:t>스케줄이 끝난 </a:t>
            </a:r>
            <a:r>
              <a:rPr lang="en-US" altLang="ko-KR" sz="1400"/>
              <a:t>EV</a:t>
            </a:r>
            <a:r>
              <a:rPr lang="ko-KR" altLang="en-US" sz="1400"/>
              <a:t>들의 결과분석을 위한 데이터를 추출하는 모듈임</a:t>
            </a:r>
            <a:endParaRPr lang="en-US" altLang="ko-KR" sz="1400"/>
          </a:p>
          <a:p>
            <a:pPr marL="285750" indent="-285750">
              <a:buFont typeface="Arial" panose="020B0604020202020204" pitchFamily="34" charset="0"/>
              <a:buChar char="•"/>
            </a:pPr>
            <a:endParaRPr lang="en-US" altLang="ko-KR" sz="1400"/>
          </a:p>
          <a:p>
            <a:pPr marL="285750" indent="-285750">
              <a:buFont typeface="Arial" panose="020B0604020202020204" pitchFamily="34" charset="0"/>
              <a:buChar char="•"/>
            </a:pPr>
            <a:r>
              <a:rPr lang="en-US" altLang="ko-KR" sz="1400"/>
              <a:t>EV</a:t>
            </a:r>
            <a:r>
              <a:rPr lang="ko-KR" altLang="en-US" sz="1400"/>
              <a:t>는 </a:t>
            </a:r>
            <a:r>
              <a:rPr lang="ko-KR" altLang="en-US" sz="1400" u="sng"/>
              <a:t>일반 스케줄</a:t>
            </a:r>
            <a:r>
              <a:rPr lang="en-US" altLang="ko-KR" sz="1400" u="sng"/>
              <a:t>, </a:t>
            </a:r>
            <a:r>
              <a:rPr lang="ko-KR" altLang="en-US" sz="1400" u="sng"/>
              <a:t>불확실성 적용 스케줄</a:t>
            </a:r>
            <a:r>
              <a:rPr lang="ko-KR" altLang="en-US" sz="1400"/>
              <a:t>을 매 시간마다 저장함</a:t>
            </a:r>
            <a:endParaRPr lang="en-US" altLang="ko-KR" sz="1400"/>
          </a:p>
          <a:p>
            <a:pPr marL="285750" indent="-285750">
              <a:buFont typeface="Arial" panose="020B0604020202020204" pitchFamily="34" charset="0"/>
              <a:buChar char="•"/>
            </a:pPr>
            <a:endParaRPr lang="en-US" altLang="ko-KR" sz="1400"/>
          </a:p>
          <a:p>
            <a:pPr marL="285750" indent="-285750">
              <a:buFont typeface="Arial" panose="020B0604020202020204" pitchFamily="34" charset="0"/>
              <a:buChar char="•"/>
            </a:pPr>
            <a:r>
              <a:rPr lang="en-US" altLang="ko-KR" sz="1400"/>
              <a:t>EVCS</a:t>
            </a:r>
            <a:r>
              <a:rPr lang="ko-KR" altLang="en-US" sz="1400"/>
              <a:t>는 상황 부여시 해당 </a:t>
            </a:r>
            <a:r>
              <a:rPr lang="en-US" altLang="ko-KR" sz="1400" u="sng"/>
              <a:t>EVSE</a:t>
            </a:r>
            <a:r>
              <a:rPr lang="ko-KR" altLang="en-US" sz="1400" u="sng"/>
              <a:t>의 </a:t>
            </a:r>
            <a:r>
              <a:rPr lang="en-US" altLang="ko-KR" sz="1400" u="sng"/>
              <a:t>EV </a:t>
            </a:r>
            <a:r>
              <a:rPr lang="ko-KR" altLang="en-US" sz="1400" u="sng"/>
              <a:t>스케줄을 저장</a:t>
            </a:r>
            <a:r>
              <a:rPr lang="ko-KR" altLang="en-US" sz="1400"/>
              <a:t>함</a:t>
            </a:r>
            <a:endParaRPr lang="en-US" altLang="ko-KR" sz="1400"/>
          </a:p>
        </p:txBody>
      </p:sp>
      <p:pic>
        <p:nvPicPr>
          <p:cNvPr id="4" name="그림 3">
            <a:extLst>
              <a:ext uri="{FF2B5EF4-FFF2-40B4-BE49-F238E27FC236}">
                <a16:creationId xmlns:a16="http://schemas.microsoft.com/office/drawing/2014/main" id="{32414DD4-89AA-9A48-2F64-C483A46A9EB4}"/>
              </a:ext>
            </a:extLst>
          </p:cNvPr>
          <p:cNvPicPr>
            <a:picLocks noChangeAspect="1"/>
          </p:cNvPicPr>
          <p:nvPr/>
        </p:nvPicPr>
        <p:blipFill>
          <a:blip r:embed="rId3"/>
          <a:stretch>
            <a:fillRect/>
          </a:stretch>
        </p:blipFill>
        <p:spPr>
          <a:xfrm>
            <a:off x="491229" y="1132959"/>
            <a:ext cx="6084831" cy="3945774"/>
          </a:xfrm>
          <a:prstGeom prst="rect">
            <a:avLst/>
          </a:prstGeom>
        </p:spPr>
      </p:pic>
      <p:sp>
        <p:nvSpPr>
          <p:cNvPr id="7" name="제목 2">
            <a:extLst>
              <a:ext uri="{FF2B5EF4-FFF2-40B4-BE49-F238E27FC236}">
                <a16:creationId xmlns:a16="http://schemas.microsoft.com/office/drawing/2014/main" id="{F513D3AD-378E-4C42-8464-D3870E7B9B86}"/>
              </a:ext>
            </a:extLst>
          </p:cNvPr>
          <p:cNvSpPr txBox="1">
            <a:spLocks/>
          </p:cNvSpPr>
          <p:nvPr/>
        </p:nvSpPr>
        <p:spPr>
          <a:xfrm>
            <a:off x="300325" y="274180"/>
            <a:ext cx="8915400" cy="454025"/>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215" b="1" kern="1200">
                <a:solidFill>
                  <a:schemeClr val="tx1"/>
                </a:solidFill>
                <a:latin typeface="+mj-lt"/>
                <a:ea typeface="+mj-ea"/>
                <a:cs typeface="+mj-cs"/>
              </a:defRPr>
            </a:lvl1pPr>
          </a:lstStyle>
          <a:p>
            <a:pPr marL="514350" indent="-514350">
              <a:buFont typeface="+mj-lt"/>
              <a:buAutoNum type="romanUcPeriod" startAt="4"/>
              <a:defRPr/>
            </a:pPr>
            <a:r>
              <a:rPr lang="ko-KR" altLang="en-US" sz="2000" kern="0" dirty="0">
                <a:latin typeface="맑은 고딕" pitchFamily="50" charset="-127"/>
              </a:rPr>
              <a:t>연구 내용</a:t>
            </a:r>
            <a:endParaRPr lang="ko-KR" altLang="en-US" sz="1600" kern="0" dirty="0">
              <a:latin typeface="맑은 고딕" pitchFamily="50" charset="-127"/>
            </a:endParaRPr>
          </a:p>
        </p:txBody>
      </p:sp>
    </p:spTree>
    <p:extLst>
      <p:ext uri="{BB962C8B-B14F-4D97-AF65-F5344CB8AC3E}">
        <p14:creationId xmlns:p14="http://schemas.microsoft.com/office/powerpoint/2010/main" val="3036501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46B4D0-80A5-48CC-BDAE-5EA6B3913452}"/>
              </a:ext>
            </a:extLst>
          </p:cNvPr>
          <p:cNvSpPr>
            <a:spLocks noGrp="1"/>
          </p:cNvSpPr>
          <p:nvPr>
            <p:ph type="title"/>
          </p:nvPr>
        </p:nvSpPr>
        <p:spPr>
          <a:xfrm>
            <a:off x="382421" y="759861"/>
            <a:ext cx="2076905" cy="285100"/>
          </a:xfrm>
        </p:spPr>
        <p:txBody>
          <a:bodyPr/>
          <a:lstStyle/>
          <a:p>
            <a:r>
              <a:rPr lang="en-US" altLang="ko-KR" sz="1200" dirty="0">
                <a:latin typeface="맑은 고딕" pitchFamily="50" charset="-127"/>
                <a:ea typeface="맑은 고딕" pitchFamily="50" charset="-127"/>
                <a:cs typeface="+mn-cs"/>
              </a:rPr>
              <a:t>EV fleet </a:t>
            </a:r>
            <a:r>
              <a:rPr lang="ko-KR" altLang="en-US" sz="1200" dirty="0">
                <a:latin typeface="맑은 고딕" pitchFamily="50" charset="-127"/>
                <a:ea typeface="맑은 고딕" pitchFamily="50" charset="-127"/>
                <a:cs typeface="+mn-cs"/>
              </a:rPr>
              <a:t>군집 제어 방법론</a:t>
            </a:r>
          </a:p>
        </p:txBody>
      </p:sp>
      <p:sp>
        <p:nvSpPr>
          <p:cNvPr id="3" name="슬라이드 번호 개체 틀 2">
            <a:extLst>
              <a:ext uri="{FF2B5EF4-FFF2-40B4-BE49-F238E27FC236}">
                <a16:creationId xmlns:a16="http://schemas.microsoft.com/office/drawing/2014/main" id="{90171E61-DBE9-4629-9112-C7E78FD95340}"/>
              </a:ext>
            </a:extLst>
          </p:cNvPr>
          <p:cNvSpPr>
            <a:spLocks noGrp="1"/>
          </p:cNvSpPr>
          <p:nvPr>
            <p:ph type="sldNum" sz="quarter" idx="10"/>
          </p:nvPr>
        </p:nvSpPr>
        <p:spPr/>
        <p:txBody>
          <a:bodyPr/>
          <a:lstStyle/>
          <a:p>
            <a:pPr>
              <a:defRPr/>
            </a:pPr>
            <a:fld id="{3CFBCD7E-D3EA-4FE0-AA0E-02B5C8325411}" type="slidenum">
              <a:rPr lang="en-US" altLang="ko-KR" smtClean="0"/>
              <a:pPr>
                <a:defRPr/>
              </a:pPr>
              <a:t>3</a:t>
            </a:fld>
            <a:endParaRPr lang="en-US" altLang="ko-KR"/>
          </a:p>
        </p:txBody>
      </p:sp>
      <p:grpSp>
        <p:nvGrpSpPr>
          <p:cNvPr id="4" name="그룹 3">
            <a:extLst>
              <a:ext uri="{FF2B5EF4-FFF2-40B4-BE49-F238E27FC236}">
                <a16:creationId xmlns:a16="http://schemas.microsoft.com/office/drawing/2014/main" id="{97C6DD6B-02C9-48BE-AE87-95817FBAC532}"/>
              </a:ext>
            </a:extLst>
          </p:cNvPr>
          <p:cNvGrpSpPr/>
          <p:nvPr/>
        </p:nvGrpSpPr>
        <p:grpSpPr>
          <a:xfrm>
            <a:off x="559766" y="1541477"/>
            <a:ext cx="3859602" cy="4193407"/>
            <a:chOff x="464057" y="2605088"/>
            <a:chExt cx="3105150" cy="3373705"/>
          </a:xfrm>
        </p:grpSpPr>
        <p:graphicFrame>
          <p:nvGraphicFramePr>
            <p:cNvPr id="5" name="개체 4">
              <a:extLst>
                <a:ext uri="{FF2B5EF4-FFF2-40B4-BE49-F238E27FC236}">
                  <a16:creationId xmlns:a16="http://schemas.microsoft.com/office/drawing/2014/main" id="{BF249831-B0B6-4187-8034-959FC21B6554}"/>
                </a:ext>
              </a:extLst>
            </p:cNvPr>
            <p:cNvGraphicFramePr>
              <a:graphicFrameLocks noChangeAspect="1"/>
            </p:cNvGraphicFramePr>
            <p:nvPr/>
          </p:nvGraphicFramePr>
          <p:xfrm>
            <a:off x="502110" y="2605088"/>
            <a:ext cx="2933700" cy="1733550"/>
          </p:xfrm>
          <a:graphic>
            <a:graphicData uri="http://schemas.openxmlformats.org/presentationml/2006/ole">
              <mc:AlternateContent xmlns:mc="http://schemas.openxmlformats.org/markup-compatibility/2006">
                <mc:Choice xmlns:v="urn:schemas-microsoft-com:vml" Requires="v">
                  <p:oleObj spid="_x0000_s1026" name="비트맵 이미지" r:id="rId3" imgW="8078328" imgH="4571429" progId="Paint.Picture">
                    <p:embed/>
                  </p:oleObj>
                </mc:Choice>
                <mc:Fallback>
                  <p:oleObj name="비트맵 이미지" r:id="rId3" imgW="8078328" imgH="4571429" progId="Paint.Picture">
                    <p:embed/>
                    <p:pic>
                      <p:nvPicPr>
                        <p:cNvPr id="5" name="개체 4">
                          <a:extLst>
                            <a:ext uri="{FF2B5EF4-FFF2-40B4-BE49-F238E27FC236}">
                              <a16:creationId xmlns:a16="http://schemas.microsoft.com/office/drawing/2014/main" id="{BF249831-B0B6-4187-8034-959FC21B65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111" r="3951"/>
                        <a:stretch>
                          <a:fillRect/>
                        </a:stretch>
                      </p:blipFill>
                      <p:spPr bwMode="auto">
                        <a:xfrm>
                          <a:off x="502110" y="2605088"/>
                          <a:ext cx="2933700" cy="173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개체 5">
              <a:extLst>
                <a:ext uri="{FF2B5EF4-FFF2-40B4-BE49-F238E27FC236}">
                  <a16:creationId xmlns:a16="http://schemas.microsoft.com/office/drawing/2014/main" id="{A3FBDDEF-9CCF-4A9F-B61F-FB664848B526}"/>
                </a:ext>
              </a:extLst>
            </p:cNvPr>
            <p:cNvGraphicFramePr>
              <a:graphicFrameLocks noChangeAspect="1"/>
            </p:cNvGraphicFramePr>
            <p:nvPr/>
          </p:nvGraphicFramePr>
          <p:xfrm>
            <a:off x="464057" y="4407168"/>
            <a:ext cx="3105150" cy="1571625"/>
          </p:xfrm>
          <a:graphic>
            <a:graphicData uri="http://schemas.openxmlformats.org/presentationml/2006/ole">
              <mc:AlternateContent xmlns:mc="http://schemas.openxmlformats.org/markup-compatibility/2006">
                <mc:Choice xmlns:v="urn:schemas-microsoft-com:vml" Requires="v">
                  <p:oleObj spid="_x0000_s1027" name="비트맵 이미지" r:id="rId5" imgW="8306960" imgH="4133333" progId="Paint.Picture">
                    <p:embed/>
                  </p:oleObj>
                </mc:Choice>
                <mc:Fallback>
                  <p:oleObj name="비트맵 이미지" r:id="rId5" imgW="8306960" imgH="4133333" progId="Paint.Picture">
                    <p:embed/>
                    <p:pic>
                      <p:nvPicPr>
                        <p:cNvPr id="6" name="개체 5">
                          <a:extLst>
                            <a:ext uri="{FF2B5EF4-FFF2-40B4-BE49-F238E27FC236}">
                              <a16:creationId xmlns:a16="http://schemas.microsoft.com/office/drawing/2014/main" id="{A3FBDDEF-9CCF-4A9F-B61F-FB664848B5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057" y="4407168"/>
                          <a:ext cx="3105150" cy="157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mc:AlternateContent xmlns:mc="http://schemas.openxmlformats.org/markup-compatibility/2006" xmlns:a14="http://schemas.microsoft.com/office/drawing/2010/main">
        <mc:Choice Requires="a14">
          <p:sp>
            <p:nvSpPr>
              <p:cNvPr id="7" name="직사각형 6">
                <a:extLst>
                  <a:ext uri="{FF2B5EF4-FFF2-40B4-BE49-F238E27FC236}">
                    <a16:creationId xmlns:a16="http://schemas.microsoft.com/office/drawing/2014/main" id="{569A52E5-9FC3-4DEA-8F9F-96365D937BC9}"/>
                  </a:ext>
                </a:extLst>
              </p:cNvPr>
              <p:cNvSpPr/>
              <p:nvPr/>
            </p:nvSpPr>
            <p:spPr>
              <a:xfrm>
                <a:off x="4649930" y="1311223"/>
                <a:ext cx="3614684" cy="2084353"/>
              </a:xfrm>
              <a:prstGeom prst="rect">
                <a:avLst/>
              </a:prstGeom>
            </p:spPr>
            <p:txBody>
              <a:bodyPr wrap="square">
                <a:spAutoFit/>
              </a:bodyPr>
              <a:lstStyle/>
              <a:p>
                <a:endParaRPr lang="en-US" altLang="ko-KR" sz="1108" b="1" dirty="0">
                  <a:latin typeface="+mn-ea"/>
                </a:endParaRPr>
              </a:p>
              <a:p>
                <a:r>
                  <a:rPr lang="ko-KR" altLang="en-US" sz="1108" b="1" dirty="0">
                    <a:latin typeface="+mn-ea"/>
                  </a:rPr>
                  <a:t>충전 요구량</a:t>
                </a:r>
                <a:endParaRPr lang="en-US" altLang="ko-KR" sz="1108" b="1" dirty="0">
                  <a:latin typeface="+mn-ea"/>
                </a:endParaRPr>
              </a:p>
              <a:p>
                <a:pPr/>
                <a14:m>
                  <m:oMathPara xmlns:m="http://schemas.openxmlformats.org/officeDocument/2006/math">
                    <m:oMathParaPr>
                      <m:jc m:val="centerGroup"/>
                    </m:oMathParaPr>
                    <m:oMath xmlns:m="http://schemas.openxmlformats.org/officeDocument/2006/math">
                      <m:sSubSup>
                        <m:sSubSupPr>
                          <m:ctrlPr>
                            <a:rPr lang="ko-KR" altLang="ko-KR" sz="1108" i="1">
                              <a:latin typeface="Cambria Math" panose="02040503050406030204" pitchFamily="18" charset="0"/>
                            </a:rPr>
                          </m:ctrlPr>
                        </m:sSubSupPr>
                        <m:e>
                          <m:r>
                            <a:rPr lang="en-US" altLang="ko-KR" sz="1108" i="1">
                              <a:latin typeface="Cambria Math" panose="02040503050406030204" pitchFamily="18" charset="0"/>
                            </a:rPr>
                            <m:t>𝐶𝐷</m:t>
                          </m:r>
                        </m:e>
                        <m:sub>
                          <m:r>
                            <a:rPr lang="en-US" altLang="ko-KR" sz="1108" i="1">
                              <a:latin typeface="Cambria Math" panose="02040503050406030204" pitchFamily="18" charset="0"/>
                            </a:rPr>
                            <m:t>𝑖𝑛</m:t>
                          </m:r>
                          <m:r>
                            <a:rPr lang="en-US" altLang="ko-KR" sz="1108" i="1">
                              <a:latin typeface="Cambria Math" panose="02040503050406030204" pitchFamily="18" charset="0"/>
                            </a:rPr>
                            <m:t>,</m:t>
                          </m:r>
                          <m:r>
                            <a:rPr lang="en-US" altLang="ko-KR" sz="1108" i="1">
                              <a:latin typeface="Cambria Math" panose="02040503050406030204" pitchFamily="18" charset="0"/>
                            </a:rPr>
                            <m:t>𝑑𝑢𝑟</m:t>
                          </m:r>
                        </m:sub>
                        <m:sup>
                          <m:r>
                            <a:rPr lang="en-US" altLang="ko-KR" sz="1108" i="1">
                              <a:latin typeface="Cambria Math" panose="02040503050406030204" pitchFamily="18" charset="0"/>
                            </a:rPr>
                            <m:t>𝑣𝑑𝑥</m:t>
                          </m:r>
                        </m:sup>
                      </m:sSubSup>
                      <m:r>
                        <a:rPr lang="en-US" altLang="ko-KR" sz="1108" i="1">
                          <a:latin typeface="Cambria Math" panose="02040503050406030204" pitchFamily="18" charset="0"/>
                        </a:rPr>
                        <m:t>=</m:t>
                      </m:r>
                      <m:nary>
                        <m:naryPr>
                          <m:chr m:val="∑"/>
                          <m:ctrlPr>
                            <a:rPr lang="en-US" altLang="ko-KR" sz="1108" i="1">
                              <a:latin typeface="Cambria Math" panose="02040503050406030204" pitchFamily="18" charset="0"/>
                            </a:rPr>
                          </m:ctrlPr>
                        </m:naryPr>
                        <m:sub>
                          <m:r>
                            <m:rPr>
                              <m:brk m:alnAt="23"/>
                            </m:rPr>
                            <a:rPr lang="en-US" altLang="ko-KR" sz="1108" i="1">
                              <a:latin typeface="Cambria Math" panose="02040503050406030204" pitchFamily="18" charset="0"/>
                            </a:rPr>
                            <m:t>𝑖</m:t>
                          </m:r>
                          <m:r>
                            <a:rPr lang="en-US" altLang="ko-KR" sz="1108" i="1">
                              <a:latin typeface="Cambria Math" panose="02040503050406030204" pitchFamily="18" charset="0"/>
                            </a:rPr>
                            <m:t>𝑑𝑥</m:t>
                          </m:r>
                          <m:r>
                            <a:rPr lang="en-US" altLang="ko-KR" sz="1108" i="1">
                              <a:latin typeface="Cambria Math" panose="02040503050406030204" pitchFamily="18" charset="0"/>
                            </a:rPr>
                            <m:t>=1</m:t>
                          </m:r>
                        </m:sub>
                        <m:sup>
                          <m:r>
                            <a:rPr lang="en-US" altLang="ko-KR" sz="1108" i="1">
                              <a:latin typeface="Cambria Math" panose="02040503050406030204" pitchFamily="18" charset="0"/>
                            </a:rPr>
                            <m:t>𝑑𝑢𝑟</m:t>
                          </m:r>
                        </m:sup>
                        <m:e>
                          <m:sSubSup>
                            <m:sSubSupPr>
                              <m:ctrlPr>
                                <a:rPr lang="en-US" altLang="ko-KR" sz="1108" i="1">
                                  <a:latin typeface="Cambria Math" panose="02040503050406030204" pitchFamily="18" charset="0"/>
                                </a:rPr>
                              </m:ctrlPr>
                            </m:sSubSupPr>
                            <m:e>
                              <m:r>
                                <a:rPr lang="en-US" altLang="ko-KR" sz="1108" i="1">
                                  <a:latin typeface="Cambria Math" panose="02040503050406030204" pitchFamily="18" charset="0"/>
                                </a:rPr>
                                <m:t>𝑃</m:t>
                              </m:r>
                            </m:e>
                            <m:sub>
                              <m:r>
                                <a:rPr lang="en-US" altLang="ko-KR" sz="1108" i="1">
                                  <a:latin typeface="Cambria Math" panose="02040503050406030204" pitchFamily="18" charset="0"/>
                                </a:rPr>
                                <m:t>𝑖𝑛</m:t>
                              </m:r>
                              <m:r>
                                <a:rPr lang="en-US" altLang="ko-KR" sz="1108" i="1">
                                  <a:latin typeface="Cambria Math" panose="02040503050406030204" pitchFamily="18" charset="0"/>
                                </a:rPr>
                                <m:t>,</m:t>
                              </m:r>
                              <m:r>
                                <a:rPr lang="en-US" altLang="ko-KR" sz="1108" i="1">
                                  <a:latin typeface="Cambria Math" panose="02040503050406030204" pitchFamily="18" charset="0"/>
                                </a:rPr>
                                <m:t>𝑑𝑢𝑟</m:t>
                              </m:r>
                              <m:r>
                                <a:rPr lang="en-US" altLang="ko-KR" sz="1108" i="1">
                                  <a:latin typeface="Cambria Math" panose="02040503050406030204" pitchFamily="18" charset="0"/>
                                </a:rPr>
                                <m:t>,</m:t>
                              </m:r>
                              <m:r>
                                <a:rPr lang="en-US" altLang="ko-KR" sz="1108" i="1">
                                  <a:latin typeface="Cambria Math" panose="02040503050406030204" pitchFamily="18" charset="0"/>
                                </a:rPr>
                                <m:t>𝑖𝑑𝑥</m:t>
                              </m:r>
                            </m:sub>
                            <m:sup>
                              <m:r>
                                <a:rPr lang="en-US" altLang="ko-KR" sz="1108" i="1">
                                  <a:latin typeface="Cambria Math" panose="02040503050406030204" pitchFamily="18" charset="0"/>
                                </a:rPr>
                                <m:t>𝑣𝑑𝑥</m:t>
                              </m:r>
                            </m:sup>
                          </m:sSubSup>
                        </m:e>
                      </m:nary>
                    </m:oMath>
                  </m:oMathPara>
                </a14:m>
                <a:endParaRPr lang="en-US" altLang="ko-KR" sz="1108" b="1" i="1" dirty="0">
                  <a:latin typeface="+mn-ea"/>
                </a:endParaRPr>
              </a:p>
              <a:p>
                <a:endParaRPr lang="en-US" altLang="ko-KR" sz="1108" b="1" dirty="0">
                  <a:latin typeface="+mn-ea"/>
                </a:endParaRPr>
              </a:p>
              <a:p>
                <a:r>
                  <a:rPr lang="en-US" altLang="ko-KR" sz="1108" b="1" dirty="0">
                    <a:latin typeface="+mn-ea"/>
                  </a:rPr>
                  <a:t>EV Fleet</a:t>
                </a:r>
                <a:r>
                  <a:rPr lang="ko-KR" altLang="en-US" sz="1108" b="1" dirty="0">
                    <a:latin typeface="+mn-ea"/>
                  </a:rPr>
                  <a:t>의 시간별 총</a:t>
                </a:r>
                <a:r>
                  <a:rPr lang="en-US" altLang="ko-KR" sz="1108" b="1" dirty="0">
                    <a:latin typeface="+mn-ea"/>
                  </a:rPr>
                  <a:t> </a:t>
                </a:r>
                <a:r>
                  <a:rPr lang="ko-KR" altLang="en-US" sz="1108" b="1" dirty="0">
                    <a:latin typeface="+mn-ea"/>
                  </a:rPr>
                  <a:t>충전</a:t>
                </a:r>
                <a:r>
                  <a:rPr lang="en-US" altLang="ko-KR" sz="1108" b="1" dirty="0">
                    <a:latin typeface="+mn-ea"/>
                  </a:rPr>
                  <a:t>/</a:t>
                </a:r>
                <a:r>
                  <a:rPr lang="ko-KR" altLang="en-US" sz="1108" b="1" dirty="0" err="1">
                    <a:latin typeface="+mn-ea"/>
                  </a:rPr>
                  <a:t>방전량</a:t>
                </a:r>
                <a:r>
                  <a:rPr lang="ko-KR" altLang="en-US" sz="1108" b="1" dirty="0">
                    <a:latin typeface="+mn-ea"/>
                  </a:rPr>
                  <a:t> </a:t>
                </a:r>
                <a14:m>
                  <m:oMath xmlns:m="http://schemas.openxmlformats.org/officeDocument/2006/math">
                    <m:sSub>
                      <m:sSubPr>
                        <m:ctrlPr>
                          <a:rPr lang="ko-KR" altLang="ko-KR" sz="1108" b="1" i="1">
                            <a:latin typeface="Cambria Math" panose="02040503050406030204" pitchFamily="18" charset="0"/>
                          </a:rPr>
                        </m:ctrlPr>
                      </m:sSubPr>
                      <m:e>
                        <m:r>
                          <a:rPr lang="en-US" altLang="ko-KR" sz="1108" b="1">
                            <a:latin typeface="Cambria Math" panose="02040503050406030204" pitchFamily="18" charset="0"/>
                          </a:rPr>
                          <m:t>𝐗</m:t>
                        </m:r>
                      </m:e>
                      <m:sub>
                        <m:r>
                          <a:rPr lang="en-US" altLang="ko-KR" sz="1108" b="1" i="1">
                            <a:latin typeface="Cambria Math" panose="02040503050406030204" pitchFamily="18" charset="0"/>
                          </a:rPr>
                          <m:t>𝒕</m:t>
                        </m:r>
                      </m:sub>
                    </m:sSub>
                  </m:oMath>
                </a14:m>
                <a:endParaRPr lang="en-US" altLang="ko-KR" sz="1108" b="1" dirty="0">
                  <a:latin typeface="+mn-ea"/>
                </a:endParaRPr>
              </a:p>
              <a:p>
                <a:endParaRPr lang="en-US" altLang="ko-KR" sz="1108" b="1" dirty="0">
                  <a:latin typeface="+mn-ea"/>
                </a:endParaRPr>
              </a:p>
              <a:p>
                <a:pPr/>
                <a14:m>
                  <m:oMathPara xmlns:m="http://schemas.openxmlformats.org/officeDocument/2006/math">
                    <m:oMathParaPr>
                      <m:jc m:val="centerGroup"/>
                    </m:oMathParaPr>
                    <m:oMath xmlns:m="http://schemas.openxmlformats.org/officeDocument/2006/math">
                      <m:sSub>
                        <m:sSubPr>
                          <m:ctrlPr>
                            <a:rPr lang="ko-KR" altLang="ko-KR" sz="1108" i="1">
                              <a:latin typeface="Cambria Math" panose="02040503050406030204" pitchFamily="18" charset="0"/>
                            </a:rPr>
                          </m:ctrlPr>
                        </m:sSubPr>
                        <m:e>
                          <m:r>
                            <a:rPr lang="en-US" altLang="ko-KR" sz="1108" i="1">
                              <a:latin typeface="Cambria Math" panose="02040503050406030204" pitchFamily="18" charset="0"/>
                            </a:rPr>
                            <m:t>𝑋</m:t>
                          </m:r>
                        </m:e>
                        <m:sub>
                          <m:r>
                            <a:rPr lang="en-US" altLang="ko-KR" sz="1108" i="1">
                              <a:latin typeface="Cambria Math" panose="02040503050406030204" pitchFamily="18" charset="0"/>
                            </a:rPr>
                            <m:t>𝑡</m:t>
                          </m:r>
                        </m:sub>
                      </m:sSub>
                      <m:r>
                        <a:rPr lang="en-US" altLang="ko-KR" sz="1108" i="1">
                          <a:latin typeface="Cambria Math" panose="02040503050406030204" pitchFamily="18" charset="0"/>
                        </a:rPr>
                        <m:t>=</m:t>
                      </m:r>
                      <m:nary>
                        <m:naryPr>
                          <m:chr m:val="∑"/>
                          <m:ctrlPr>
                            <a:rPr lang="en-US" altLang="ko-KR" sz="1108" i="1">
                              <a:latin typeface="Cambria Math" panose="02040503050406030204" pitchFamily="18" charset="0"/>
                            </a:rPr>
                          </m:ctrlPr>
                        </m:naryPr>
                        <m:sub>
                          <m:r>
                            <m:rPr>
                              <m:brk m:alnAt="23"/>
                            </m:rPr>
                            <a:rPr lang="en-US" altLang="ko-KR" sz="1108" i="1">
                              <a:latin typeface="Cambria Math" panose="02040503050406030204" pitchFamily="18" charset="0"/>
                            </a:rPr>
                            <m:t>𝑖</m:t>
                          </m:r>
                          <m:r>
                            <a:rPr lang="en-US" altLang="ko-KR" sz="1108" i="1">
                              <a:latin typeface="Cambria Math" panose="02040503050406030204" pitchFamily="18" charset="0"/>
                            </a:rPr>
                            <m:t>𝑛</m:t>
                          </m:r>
                          <m:r>
                            <a:rPr lang="en-US" altLang="ko-KR" sz="1108" i="1">
                              <a:latin typeface="Cambria Math" panose="02040503050406030204" pitchFamily="18" charset="0"/>
                            </a:rPr>
                            <m:t>=0</m:t>
                          </m:r>
                        </m:sub>
                        <m:sup>
                          <m:r>
                            <a:rPr lang="en-US" altLang="ko-KR" sz="1108" i="1">
                              <a:latin typeface="Cambria Math" panose="02040503050406030204" pitchFamily="18" charset="0"/>
                            </a:rPr>
                            <m:t>𝑇</m:t>
                          </m:r>
                        </m:sup>
                        <m:e>
                          <m:nary>
                            <m:naryPr>
                              <m:chr m:val="∑"/>
                              <m:ctrlPr>
                                <a:rPr lang="ko-KR" altLang="ko-KR" sz="1108" i="1">
                                  <a:latin typeface="Cambria Math" panose="02040503050406030204" pitchFamily="18" charset="0"/>
                                </a:rPr>
                              </m:ctrlPr>
                            </m:naryPr>
                            <m:sub>
                              <m:r>
                                <a:rPr lang="en-US" altLang="ko-KR" sz="1108" i="1">
                                  <a:latin typeface="Cambria Math" panose="02040503050406030204" pitchFamily="18" charset="0"/>
                                </a:rPr>
                                <m:t>𝑑𝑢𝑟</m:t>
                              </m:r>
                              <m:r>
                                <a:rPr lang="en-US" altLang="ko-KR" sz="1108" i="1">
                                  <a:latin typeface="Cambria Math" panose="02040503050406030204" pitchFamily="18" charset="0"/>
                                </a:rPr>
                                <m:t>=</m:t>
                              </m:r>
                              <m:r>
                                <a:rPr lang="en-US" altLang="ko-KR" sz="1108" i="1">
                                  <a:latin typeface="Cambria Math" panose="02040503050406030204" pitchFamily="18" charset="0"/>
                                </a:rPr>
                                <m:t>𝑇</m:t>
                              </m:r>
                              <m:r>
                                <a:rPr lang="en-US" altLang="ko-KR" sz="1108" i="1">
                                  <a:latin typeface="Cambria Math" panose="02040503050406030204" pitchFamily="18" charset="0"/>
                                </a:rPr>
                                <m:t>+1−</m:t>
                              </m:r>
                              <m:r>
                                <a:rPr lang="en-US" altLang="ko-KR" sz="1108" i="1">
                                  <a:latin typeface="Cambria Math" panose="02040503050406030204" pitchFamily="18" charset="0"/>
                                </a:rPr>
                                <m:t>𝑖𝑛</m:t>
                              </m:r>
                            </m:sub>
                            <m:sup>
                              <m:r>
                                <a:rPr lang="en-US" altLang="ko-KR" sz="1108" i="1">
                                  <a:latin typeface="Cambria Math" panose="02040503050406030204" pitchFamily="18" charset="0"/>
                                </a:rPr>
                                <m:t>𝑀</m:t>
                              </m:r>
                              <m:r>
                                <a:rPr lang="en-US" altLang="ko-KR" sz="1108" i="1">
                                  <a:latin typeface="Cambria Math" panose="02040503050406030204" pitchFamily="18" charset="0"/>
                                </a:rPr>
                                <m:t>−</m:t>
                              </m:r>
                              <m:r>
                                <a:rPr lang="en-US" altLang="ko-KR" sz="1108" i="1">
                                  <a:latin typeface="Cambria Math" panose="02040503050406030204" pitchFamily="18" charset="0"/>
                                </a:rPr>
                                <m:t>𝑖𝑛</m:t>
                              </m:r>
                            </m:sup>
                            <m:e>
                              <m:nary>
                                <m:naryPr>
                                  <m:chr m:val="∑"/>
                                  <m:ctrlPr>
                                    <a:rPr lang="en-US" altLang="ko-KR" sz="1108" i="1">
                                      <a:latin typeface="Cambria Math" panose="02040503050406030204" pitchFamily="18" charset="0"/>
                                    </a:rPr>
                                  </m:ctrlPr>
                                </m:naryPr>
                                <m:sub>
                                  <m:r>
                                    <m:rPr>
                                      <m:brk m:alnAt="23"/>
                                    </m:rPr>
                                    <a:rPr lang="en-US" altLang="ko-KR" sz="1108" i="1">
                                      <a:latin typeface="Cambria Math" panose="02040503050406030204" pitchFamily="18" charset="0"/>
                                    </a:rPr>
                                    <m:t>𝑣</m:t>
                                  </m:r>
                                  <m:r>
                                    <a:rPr lang="en-US" altLang="ko-KR" sz="1108" i="1">
                                      <a:latin typeface="Cambria Math" panose="02040503050406030204" pitchFamily="18" charset="0"/>
                                    </a:rPr>
                                    <m:t>𝑑𝑥</m:t>
                                  </m:r>
                                </m:sub>
                                <m:sup>
                                  <m:sSub>
                                    <m:sSubPr>
                                      <m:ctrlPr>
                                        <a:rPr lang="en-US" altLang="ko-KR" sz="1108" i="1">
                                          <a:latin typeface="Cambria Math" panose="02040503050406030204" pitchFamily="18" charset="0"/>
                                        </a:rPr>
                                      </m:ctrlPr>
                                    </m:sSubPr>
                                    <m:e>
                                      <m:r>
                                        <a:rPr lang="en-US" altLang="ko-KR" sz="1108" i="1">
                                          <a:latin typeface="Cambria Math" panose="02040503050406030204" pitchFamily="18" charset="0"/>
                                        </a:rPr>
                                        <m:t>𝑛</m:t>
                                      </m:r>
                                    </m:e>
                                    <m:sub>
                                      <m:r>
                                        <a:rPr lang="en-US" altLang="ko-KR" sz="1108" i="1">
                                          <a:latin typeface="Cambria Math" panose="02040503050406030204" pitchFamily="18" charset="0"/>
                                        </a:rPr>
                                        <m:t>𝑖𝑛</m:t>
                                      </m:r>
                                      <m:r>
                                        <a:rPr lang="en-US" altLang="ko-KR" sz="1108" i="1">
                                          <a:latin typeface="Cambria Math" panose="02040503050406030204" pitchFamily="18" charset="0"/>
                                        </a:rPr>
                                        <m:t>,</m:t>
                                      </m:r>
                                      <m:r>
                                        <a:rPr lang="en-US" altLang="ko-KR" sz="1108" i="1">
                                          <a:latin typeface="Cambria Math" panose="02040503050406030204" pitchFamily="18" charset="0"/>
                                        </a:rPr>
                                        <m:t>𝑑𝑢𝑟</m:t>
                                      </m:r>
                                    </m:sub>
                                  </m:sSub>
                                </m:sup>
                                <m:e>
                                  <m:sSubSup>
                                    <m:sSubSupPr>
                                      <m:ctrlPr>
                                        <a:rPr lang="en-US" altLang="ko-KR" sz="1108" i="1">
                                          <a:latin typeface="Cambria Math" panose="02040503050406030204" pitchFamily="18" charset="0"/>
                                        </a:rPr>
                                      </m:ctrlPr>
                                    </m:sSubSupPr>
                                    <m:e>
                                      <m:r>
                                        <a:rPr lang="en-US" altLang="ko-KR" sz="1108" i="1">
                                          <a:latin typeface="Cambria Math" panose="02040503050406030204" pitchFamily="18" charset="0"/>
                                        </a:rPr>
                                        <m:t>𝑃</m:t>
                                      </m:r>
                                    </m:e>
                                    <m:sub>
                                      <m:r>
                                        <a:rPr lang="en-US" altLang="ko-KR" sz="1108" i="1">
                                          <a:latin typeface="Cambria Math" panose="02040503050406030204" pitchFamily="18" charset="0"/>
                                        </a:rPr>
                                        <m:t>𝑖𝑛</m:t>
                                      </m:r>
                                      <m:r>
                                        <a:rPr lang="en-US" altLang="ko-KR" sz="1108" i="1">
                                          <a:latin typeface="Cambria Math" panose="02040503050406030204" pitchFamily="18" charset="0"/>
                                        </a:rPr>
                                        <m:t>,</m:t>
                                      </m:r>
                                      <m:r>
                                        <a:rPr lang="en-US" altLang="ko-KR" sz="1108" i="1">
                                          <a:latin typeface="Cambria Math" panose="02040503050406030204" pitchFamily="18" charset="0"/>
                                        </a:rPr>
                                        <m:t>𝑑𝑢𝑟</m:t>
                                      </m:r>
                                      <m:r>
                                        <a:rPr lang="en-US" altLang="ko-KR" sz="1108" i="1">
                                          <a:latin typeface="Cambria Math" panose="02040503050406030204" pitchFamily="18" charset="0"/>
                                        </a:rPr>
                                        <m:t>,</m:t>
                                      </m:r>
                                      <m:r>
                                        <a:rPr lang="en-US" altLang="ko-KR" sz="1108" i="1">
                                          <a:latin typeface="Cambria Math" panose="02040503050406030204" pitchFamily="18" charset="0"/>
                                        </a:rPr>
                                        <m:t>𝑇</m:t>
                                      </m:r>
                                      <m:r>
                                        <a:rPr lang="en-US" altLang="ko-KR" sz="1108" i="1">
                                          <a:latin typeface="Cambria Math" panose="02040503050406030204" pitchFamily="18" charset="0"/>
                                        </a:rPr>
                                        <m:t>+1−</m:t>
                                      </m:r>
                                      <m:r>
                                        <a:rPr lang="en-US" altLang="ko-KR" sz="1108" i="1">
                                          <a:latin typeface="Cambria Math" panose="02040503050406030204" pitchFamily="18" charset="0"/>
                                        </a:rPr>
                                        <m:t>𝑖𝑛</m:t>
                                      </m:r>
                                    </m:sub>
                                    <m:sup>
                                      <m:r>
                                        <a:rPr lang="en-US" altLang="ko-KR" sz="1108" i="1">
                                          <a:latin typeface="Cambria Math" panose="02040503050406030204" pitchFamily="18" charset="0"/>
                                        </a:rPr>
                                        <m:t>𝑣𝑑𝑥</m:t>
                                      </m:r>
                                    </m:sup>
                                  </m:sSubSup>
                                </m:e>
                              </m:nary>
                            </m:e>
                          </m:nary>
                        </m:e>
                      </m:nary>
                    </m:oMath>
                  </m:oMathPara>
                </a14:m>
                <a:endParaRPr lang="en-US" altLang="ko-KR" sz="1108" i="1" dirty="0">
                  <a:latin typeface="+mn-ea"/>
                </a:endParaRPr>
              </a:p>
              <a:p>
                <a:endParaRPr lang="en-US" altLang="ko-KR" sz="1108" b="1" dirty="0">
                  <a:latin typeface="+mn-ea"/>
                </a:endParaRPr>
              </a:p>
            </p:txBody>
          </p:sp>
        </mc:Choice>
        <mc:Fallback xmlns="">
          <p:sp>
            <p:nvSpPr>
              <p:cNvPr id="7" name="직사각형 6">
                <a:extLst>
                  <a:ext uri="{FF2B5EF4-FFF2-40B4-BE49-F238E27FC236}">
                    <a16:creationId xmlns:a16="http://schemas.microsoft.com/office/drawing/2014/main" id="{569A52E5-9FC3-4DEA-8F9F-96365D937BC9}"/>
                  </a:ext>
                </a:extLst>
              </p:cNvPr>
              <p:cNvSpPr>
                <a:spLocks noRot="1" noChangeAspect="1" noMove="1" noResize="1" noEditPoints="1" noAdjustHandles="1" noChangeArrowheads="1" noChangeShapeType="1" noTextEdit="1"/>
              </p:cNvSpPr>
              <p:nvPr/>
            </p:nvSpPr>
            <p:spPr>
              <a:xfrm>
                <a:off x="4649930" y="1311223"/>
                <a:ext cx="3614684" cy="2084353"/>
              </a:xfrm>
              <a:prstGeom prst="rect">
                <a:avLst/>
              </a:prstGeom>
              <a:blipFill>
                <a:blip r:embed="rId7"/>
                <a:stretch>
                  <a:fillRect t="-8187" b="-29532"/>
                </a:stretch>
              </a:blipFill>
            </p:spPr>
            <p:txBody>
              <a:bodyPr/>
              <a:lstStyle/>
              <a:p>
                <a:r>
                  <a:rPr lang="ko-KR" altLang="en-US">
                    <a:noFill/>
                  </a:rPr>
                  <a:t> </a:t>
                </a:r>
              </a:p>
            </p:txBody>
          </p:sp>
        </mc:Fallback>
      </mc:AlternateContent>
      <p:sp>
        <p:nvSpPr>
          <p:cNvPr id="8" name="모서리가 둥근 직사각형 1">
            <a:extLst>
              <a:ext uri="{FF2B5EF4-FFF2-40B4-BE49-F238E27FC236}">
                <a16:creationId xmlns:a16="http://schemas.microsoft.com/office/drawing/2014/main" id="{B13A85F3-9AD4-4419-9275-93BC10F89F0F}"/>
              </a:ext>
            </a:extLst>
          </p:cNvPr>
          <p:cNvSpPr/>
          <p:nvPr/>
        </p:nvSpPr>
        <p:spPr>
          <a:xfrm>
            <a:off x="1420874" y="1736930"/>
            <a:ext cx="409144" cy="571172"/>
          </a:xfrm>
          <a:prstGeom prst="roundRect">
            <a:avLst/>
          </a:prstGeom>
          <a:solidFill>
            <a:srgbClr val="FF0000">
              <a:alpha val="4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2">
              <a:latin typeface="+mn-ea"/>
            </a:endParaRPr>
          </a:p>
        </p:txBody>
      </p:sp>
      <p:cxnSp>
        <p:nvCxnSpPr>
          <p:cNvPr id="9" name="직선 화살표 연결선 8">
            <a:extLst>
              <a:ext uri="{FF2B5EF4-FFF2-40B4-BE49-F238E27FC236}">
                <a16:creationId xmlns:a16="http://schemas.microsoft.com/office/drawing/2014/main" id="{1D7A3C70-A097-43CC-BF4F-3EE02E114AF4}"/>
              </a:ext>
            </a:extLst>
          </p:cNvPr>
          <p:cNvCxnSpPr>
            <a:cxnSpLocks/>
          </p:cNvCxnSpPr>
          <p:nvPr/>
        </p:nvCxnSpPr>
        <p:spPr>
          <a:xfrm>
            <a:off x="1651435" y="2308102"/>
            <a:ext cx="0" cy="1120898"/>
          </a:xfrm>
          <a:prstGeom prst="straightConnector1">
            <a:avLst/>
          </a:prstGeom>
          <a:ln>
            <a:headEnd type="oval" w="med" len="med"/>
            <a:tailEnd type="triangle"/>
          </a:ln>
        </p:spPr>
        <p:style>
          <a:lnRef idx="1">
            <a:schemeClr val="dk1"/>
          </a:lnRef>
          <a:fillRef idx="0">
            <a:schemeClr val="dk1"/>
          </a:fillRef>
          <a:effectRef idx="0">
            <a:schemeClr val="dk1"/>
          </a:effectRef>
          <a:fontRef idx="minor">
            <a:schemeClr val="tx1"/>
          </a:fontRef>
        </p:style>
      </p:cxnSp>
      <p:sp>
        <p:nvSpPr>
          <p:cNvPr id="10" name="모서리가 둥근 직사각형 17">
            <a:extLst>
              <a:ext uri="{FF2B5EF4-FFF2-40B4-BE49-F238E27FC236}">
                <a16:creationId xmlns:a16="http://schemas.microsoft.com/office/drawing/2014/main" id="{1D30ECED-7224-432D-95E4-AF8F23F03BE4}"/>
              </a:ext>
            </a:extLst>
          </p:cNvPr>
          <p:cNvSpPr/>
          <p:nvPr/>
        </p:nvSpPr>
        <p:spPr>
          <a:xfrm>
            <a:off x="1470642" y="3431747"/>
            <a:ext cx="359363" cy="255763"/>
          </a:xfrm>
          <a:prstGeom prst="roundRect">
            <a:avLst/>
          </a:prstGeom>
          <a:solidFill>
            <a:srgbClr val="FF0000">
              <a:alpha val="4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2">
              <a:latin typeface="+mn-ea"/>
            </a:endParaRPr>
          </a:p>
        </p:txBody>
      </p:sp>
      <p:sp>
        <p:nvSpPr>
          <p:cNvPr id="11" name="모서리가 둥근 직사각형 19">
            <a:extLst>
              <a:ext uri="{FF2B5EF4-FFF2-40B4-BE49-F238E27FC236}">
                <a16:creationId xmlns:a16="http://schemas.microsoft.com/office/drawing/2014/main" id="{53F93231-AA70-497F-95B4-1C141FD0A845}"/>
              </a:ext>
            </a:extLst>
          </p:cNvPr>
          <p:cNvSpPr/>
          <p:nvPr/>
        </p:nvSpPr>
        <p:spPr>
          <a:xfrm>
            <a:off x="1773304" y="2444113"/>
            <a:ext cx="1138314" cy="206018"/>
          </a:xfrm>
          <a:prstGeom prst="roundRect">
            <a:avLst/>
          </a:prstGeom>
          <a:solidFill>
            <a:srgbClr val="002060">
              <a:alpha val="4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2">
              <a:latin typeface="+mn-ea"/>
            </a:endParaRPr>
          </a:p>
        </p:txBody>
      </p:sp>
      <p:sp>
        <p:nvSpPr>
          <p:cNvPr id="12" name="모서리가 둥근 직사각형 21">
            <a:extLst>
              <a:ext uri="{FF2B5EF4-FFF2-40B4-BE49-F238E27FC236}">
                <a16:creationId xmlns:a16="http://schemas.microsoft.com/office/drawing/2014/main" id="{404241C1-2063-401B-9F91-65F6FB8E0B6E}"/>
              </a:ext>
            </a:extLst>
          </p:cNvPr>
          <p:cNvSpPr/>
          <p:nvPr/>
        </p:nvSpPr>
        <p:spPr>
          <a:xfrm>
            <a:off x="3852224" y="2444113"/>
            <a:ext cx="401336" cy="206018"/>
          </a:xfrm>
          <a:prstGeom prst="roundRect">
            <a:avLst/>
          </a:prstGeom>
          <a:solidFill>
            <a:srgbClr val="002060">
              <a:alpha val="4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2">
              <a:latin typeface="+mn-ea"/>
            </a:endParaRPr>
          </a:p>
        </p:txBody>
      </p:sp>
      <p:cxnSp>
        <p:nvCxnSpPr>
          <p:cNvPr id="13" name="직선 화살표 연결선 12">
            <a:extLst>
              <a:ext uri="{FF2B5EF4-FFF2-40B4-BE49-F238E27FC236}">
                <a16:creationId xmlns:a16="http://schemas.microsoft.com/office/drawing/2014/main" id="{29C50F22-F227-4486-BFB0-E7B853422165}"/>
              </a:ext>
            </a:extLst>
          </p:cNvPr>
          <p:cNvCxnSpPr>
            <a:cxnSpLocks/>
            <a:stCxn id="11" idx="3"/>
            <a:endCxn id="12" idx="1"/>
          </p:cNvCxnSpPr>
          <p:nvPr/>
        </p:nvCxnSpPr>
        <p:spPr>
          <a:xfrm>
            <a:off x="2911617" y="2547122"/>
            <a:ext cx="940606" cy="0"/>
          </a:xfrm>
          <a:prstGeom prst="straightConnector1">
            <a:avLst/>
          </a:prstGeom>
          <a:ln>
            <a:headEnd type="oval" w="med" len="med"/>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graphicFrame>
            <p:nvGraphicFramePr>
              <p:cNvPr id="14" name="표 13">
                <a:extLst>
                  <a:ext uri="{FF2B5EF4-FFF2-40B4-BE49-F238E27FC236}">
                    <a16:creationId xmlns:a16="http://schemas.microsoft.com/office/drawing/2014/main" id="{70452CAE-1D90-437E-A3A1-FDA3810E1102}"/>
                  </a:ext>
                </a:extLst>
              </p:cNvPr>
              <p:cNvGraphicFramePr>
                <a:graphicFrameLocks noGrp="1"/>
              </p:cNvGraphicFramePr>
              <p:nvPr/>
            </p:nvGraphicFramePr>
            <p:xfrm>
              <a:off x="5382385" y="4185939"/>
              <a:ext cx="2748186" cy="1545077"/>
            </p:xfrm>
            <a:graphic>
              <a:graphicData uri="http://schemas.openxmlformats.org/drawingml/2006/table">
                <a:tbl>
                  <a:tblPr firstRow="1" bandRow="1">
                    <a:tableStyleId>{5940675A-B579-460E-94D1-54222C63F5DA}</a:tableStyleId>
                  </a:tblPr>
                  <a:tblGrid>
                    <a:gridCol w="782808">
                      <a:extLst>
                        <a:ext uri="{9D8B030D-6E8A-4147-A177-3AD203B41FA5}">
                          <a16:colId xmlns:a16="http://schemas.microsoft.com/office/drawing/2014/main" val="2202720132"/>
                        </a:ext>
                      </a:extLst>
                    </a:gridCol>
                    <a:gridCol w="1965378">
                      <a:extLst>
                        <a:ext uri="{9D8B030D-6E8A-4147-A177-3AD203B41FA5}">
                          <a16:colId xmlns:a16="http://schemas.microsoft.com/office/drawing/2014/main" val="2678518342"/>
                        </a:ext>
                      </a:extLst>
                    </a:gridCol>
                  </a:tblGrid>
                  <a:tr h="268299">
                    <a:tc gridSpan="2">
                      <a:txBody>
                        <a:bodyPr/>
                        <a:lstStyle/>
                        <a:p>
                          <a:pPr latinLnBrk="1"/>
                          <a:r>
                            <a:rPr lang="en-US" altLang="ko-KR" sz="1100" dirty="0"/>
                            <a:t>Notation</a:t>
                          </a:r>
                          <a:endParaRPr lang="ko-KR" altLang="en-US" sz="1100" dirty="0"/>
                        </a:p>
                      </a:txBody>
                      <a:tcPr marL="84406" marR="84406" marT="42203" marB="42203"/>
                    </a:tc>
                    <a:tc hMerge="1">
                      <a:txBody>
                        <a:bodyPr/>
                        <a:lstStyle/>
                        <a:p>
                          <a:pPr algn="ctr" latinLnBrk="1"/>
                          <a:endParaRPr lang="ko-KR" altLang="en-US" sz="1200" dirty="0"/>
                        </a:p>
                      </a:txBody>
                      <a:tcPr/>
                    </a:tc>
                    <a:extLst>
                      <a:ext uri="{0D108BD9-81ED-4DB2-BD59-A6C34878D82A}">
                        <a16:rowId xmlns:a16="http://schemas.microsoft.com/office/drawing/2014/main" val="2265324156"/>
                      </a:ext>
                    </a:extLst>
                  </a:tr>
                  <a:tr h="279889">
                    <a:tc>
                      <a:txBody>
                        <a:bodyPr/>
                        <a:lstStyle/>
                        <a:p>
                          <a:pPr algn="ctr" latinLnBrk="1"/>
                          <a14:m>
                            <m:oMathPara xmlns:m="http://schemas.openxmlformats.org/officeDocument/2006/math">
                              <m:oMathParaPr>
                                <m:jc m:val="centerGroup"/>
                              </m:oMathParaPr>
                              <m:oMath xmlns:m="http://schemas.openxmlformats.org/officeDocument/2006/math">
                                <m:r>
                                  <a:rPr lang="en-US" altLang="ko-KR" sz="1100" kern="1200" smtClean="0">
                                    <a:latin typeface="Cambria Math" panose="02040503050406030204" pitchFamily="18" charset="0"/>
                                  </a:rPr>
                                  <m:t>𝐸</m:t>
                                </m:r>
                                <m:sSubSup>
                                  <m:sSubSupPr>
                                    <m:ctrlPr>
                                      <a:rPr lang="en-US" altLang="ko-KR" sz="1100" i="1" kern="1200" smtClean="0">
                                        <a:latin typeface="Cambria Math" panose="02040503050406030204" pitchFamily="18" charset="0"/>
                                      </a:rPr>
                                    </m:ctrlPr>
                                  </m:sSubSupPr>
                                  <m:e>
                                    <m:r>
                                      <a:rPr lang="en-US" altLang="ko-KR" sz="1100" kern="1200" smtClean="0">
                                        <a:latin typeface="Cambria Math" panose="02040503050406030204" pitchFamily="18" charset="0"/>
                                      </a:rPr>
                                      <m:t>𝑉</m:t>
                                    </m:r>
                                  </m:e>
                                  <m:sub>
                                    <m:r>
                                      <a:rPr lang="en-US" altLang="ko-KR" sz="1100" kern="1200" smtClean="0">
                                        <a:latin typeface="Cambria Math" panose="02040503050406030204" pitchFamily="18" charset="0"/>
                                      </a:rPr>
                                      <m:t>𝑖𝑛</m:t>
                                    </m:r>
                                    <m:r>
                                      <a:rPr lang="en-US" altLang="ko-KR" sz="1100" kern="1200" smtClean="0">
                                        <a:latin typeface="Cambria Math" panose="02040503050406030204" pitchFamily="18" charset="0"/>
                                      </a:rPr>
                                      <m:t>,</m:t>
                                    </m:r>
                                    <m:r>
                                      <a:rPr lang="en-US" altLang="ko-KR" sz="1100" kern="1200" smtClean="0">
                                        <a:latin typeface="Cambria Math" panose="02040503050406030204" pitchFamily="18" charset="0"/>
                                      </a:rPr>
                                      <m:t>𝑑𝑢𝑟</m:t>
                                    </m:r>
                                  </m:sub>
                                  <m:sup>
                                    <m:r>
                                      <a:rPr lang="en-US" altLang="ko-KR" sz="1100" kern="1200" smtClean="0">
                                        <a:latin typeface="Cambria Math" panose="02040503050406030204" pitchFamily="18" charset="0"/>
                                      </a:rPr>
                                      <m:t>𝑣𝑑𝑥</m:t>
                                    </m:r>
                                  </m:sup>
                                </m:sSubSup>
                              </m:oMath>
                            </m:oMathPara>
                          </a14:m>
                          <a:endParaRPr lang="ko-KR" altLang="en-US" sz="1100" b="0" i="1" dirty="0"/>
                        </a:p>
                      </a:txBody>
                      <a:tcPr marL="84406" marR="84406" marT="42203" marB="42203"/>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100" dirty="0"/>
                            <a:t>개별 </a:t>
                          </a:r>
                          <a14:m>
                            <m:oMath xmlns:m="http://schemas.openxmlformats.org/officeDocument/2006/math">
                              <m:r>
                                <m:rPr>
                                  <m:nor/>
                                </m:rPr>
                                <a:rPr lang="en-US" altLang="ko-KR" sz="1100" dirty="0" smtClean="0"/>
                                <m:t>EV</m:t>
                              </m:r>
                            </m:oMath>
                          </a14:m>
                          <a:r>
                            <a:rPr lang="ko-KR" altLang="en-US" sz="1100" dirty="0"/>
                            <a:t>를 나타내는 변수</a:t>
                          </a:r>
                          <a:endParaRPr lang="ko-KR" altLang="en-US" sz="1100" b="0" i="1" dirty="0"/>
                        </a:p>
                      </a:txBody>
                      <a:tcPr marL="84406" marR="84406" marT="42203" marB="42203" anchor="ctr"/>
                    </a:tc>
                    <a:extLst>
                      <a:ext uri="{0D108BD9-81ED-4DB2-BD59-A6C34878D82A}">
                        <a16:rowId xmlns:a16="http://schemas.microsoft.com/office/drawing/2014/main" val="3614275916"/>
                      </a:ext>
                    </a:extLst>
                  </a:tr>
                  <a:tr h="448701">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i="1" smtClean="0">
                                        <a:latin typeface="Cambria Math" panose="02040503050406030204" pitchFamily="18" charset="0"/>
                                      </a:rPr>
                                    </m:ctrlPr>
                                  </m:sSubSupPr>
                                  <m:e>
                                    <m:r>
                                      <a:rPr lang="en-US" altLang="ko-KR" sz="1100" i="1">
                                        <a:latin typeface="Cambria Math" panose="02040503050406030204" pitchFamily="18" charset="0"/>
                                      </a:rPr>
                                      <m:t>𝑃</m:t>
                                    </m:r>
                                  </m:e>
                                  <m:sub>
                                    <m:r>
                                      <a:rPr lang="en-US" altLang="ko-KR" sz="1100" i="1">
                                        <a:latin typeface="Cambria Math" panose="02040503050406030204" pitchFamily="18" charset="0"/>
                                      </a:rPr>
                                      <m:t>𝑖𝑛</m:t>
                                    </m:r>
                                    <m:r>
                                      <a:rPr lang="en-US" altLang="ko-KR" sz="1100" i="1">
                                        <a:latin typeface="Cambria Math" panose="02040503050406030204" pitchFamily="18" charset="0"/>
                                      </a:rPr>
                                      <m:t>,</m:t>
                                    </m:r>
                                    <m:r>
                                      <a:rPr lang="en-US" altLang="ko-KR" sz="1100" i="1">
                                        <a:latin typeface="Cambria Math" panose="02040503050406030204" pitchFamily="18" charset="0"/>
                                      </a:rPr>
                                      <m:t>𝑑𝑢𝑟</m:t>
                                    </m:r>
                                    <m:r>
                                      <a:rPr lang="en-US" altLang="ko-KR" sz="1100" i="1">
                                        <a:latin typeface="Cambria Math" panose="02040503050406030204" pitchFamily="18" charset="0"/>
                                      </a:rPr>
                                      <m:t>,</m:t>
                                    </m:r>
                                    <m:r>
                                      <a:rPr lang="en-US" altLang="ko-KR" sz="1100" i="1">
                                        <a:latin typeface="Cambria Math" panose="02040503050406030204" pitchFamily="18" charset="0"/>
                                      </a:rPr>
                                      <m:t>𝑖𝑑𝑥</m:t>
                                    </m:r>
                                  </m:sub>
                                  <m:sup>
                                    <m:r>
                                      <a:rPr lang="en-US" altLang="ko-KR" sz="1100" i="1">
                                        <a:latin typeface="Cambria Math" panose="02040503050406030204" pitchFamily="18" charset="0"/>
                                      </a:rPr>
                                      <m:t>𝑣𝑑𝑥</m:t>
                                    </m:r>
                                  </m:sup>
                                </m:sSubSup>
                              </m:oMath>
                            </m:oMathPara>
                          </a14:m>
                          <a:endParaRPr lang="ko-KR" altLang="en-US" sz="1100" b="0" i="1" dirty="0"/>
                        </a:p>
                      </a:txBody>
                      <a:tcPr marL="84406" marR="84406" marT="42203" marB="42203"/>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r>
                                <a:rPr lang="en-US" altLang="ko-KR" sz="1100" kern="1200" smtClean="0">
                                  <a:latin typeface="Cambria Math" panose="02040503050406030204" pitchFamily="18" charset="0"/>
                                </a:rPr>
                                <m:t>𝐸</m:t>
                              </m:r>
                              <m:sSubSup>
                                <m:sSubSupPr>
                                  <m:ctrlPr>
                                    <a:rPr lang="en-US" altLang="ko-KR" sz="1100" i="1" kern="1200" smtClean="0">
                                      <a:latin typeface="Cambria Math" panose="02040503050406030204" pitchFamily="18" charset="0"/>
                                    </a:rPr>
                                  </m:ctrlPr>
                                </m:sSubSupPr>
                                <m:e>
                                  <m:r>
                                    <a:rPr lang="en-US" altLang="ko-KR" sz="1100" kern="1200" smtClean="0">
                                      <a:latin typeface="Cambria Math" panose="02040503050406030204" pitchFamily="18" charset="0"/>
                                    </a:rPr>
                                    <m:t>𝑉</m:t>
                                  </m:r>
                                </m:e>
                                <m:sub>
                                  <m:r>
                                    <a:rPr lang="en-US" altLang="ko-KR" sz="1100" kern="1200" smtClean="0">
                                      <a:latin typeface="Cambria Math" panose="02040503050406030204" pitchFamily="18" charset="0"/>
                                    </a:rPr>
                                    <m:t>𝑖𝑛</m:t>
                                  </m:r>
                                  <m:r>
                                    <a:rPr lang="en-US" altLang="ko-KR" sz="1100" kern="1200" smtClean="0">
                                      <a:latin typeface="Cambria Math" panose="02040503050406030204" pitchFamily="18" charset="0"/>
                                    </a:rPr>
                                    <m:t>,</m:t>
                                  </m:r>
                                  <m:r>
                                    <a:rPr lang="en-US" altLang="ko-KR" sz="1100" kern="1200" smtClean="0">
                                      <a:latin typeface="Cambria Math" panose="02040503050406030204" pitchFamily="18" charset="0"/>
                                    </a:rPr>
                                    <m:t>𝑑𝑢𝑟</m:t>
                                  </m:r>
                                </m:sub>
                                <m:sup>
                                  <m:r>
                                    <a:rPr lang="en-US" altLang="ko-KR" sz="1100" kern="1200" smtClean="0">
                                      <a:latin typeface="Cambria Math" panose="02040503050406030204" pitchFamily="18" charset="0"/>
                                    </a:rPr>
                                    <m:t>𝑣𝑑𝑥</m:t>
                                  </m:r>
                                </m:sup>
                              </m:sSubSup>
                            </m:oMath>
                          </a14:m>
                          <a:r>
                            <a:rPr lang="ko-KR" altLang="en-US" sz="1100" b="0" i="0" dirty="0"/>
                            <a:t>의 </a:t>
                          </a:r>
                          <a:r>
                            <a:rPr lang="ko-KR" altLang="en-US" sz="1100" b="0" i="0" dirty="0" err="1"/>
                            <a:t>충방전량을</a:t>
                          </a:r>
                          <a:r>
                            <a:rPr lang="ko-KR" altLang="en-US" sz="1100" b="0" i="0" dirty="0"/>
                            <a:t> </a:t>
                          </a:r>
                          <a:endParaRPr lang="en-US" altLang="ko-KR" sz="1100" b="0" i="0" dirty="0"/>
                        </a:p>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100" b="0" i="0" dirty="0"/>
                            <a:t>결정하는 최적화 변수</a:t>
                          </a:r>
                          <a:endParaRPr lang="ko-KR" altLang="en-US" sz="1100" b="0" i="1" dirty="0"/>
                        </a:p>
                      </a:txBody>
                      <a:tcPr marL="84406" marR="84406" marT="42203" marB="42203" anchor="ctr"/>
                    </a:tc>
                    <a:extLst>
                      <a:ext uri="{0D108BD9-81ED-4DB2-BD59-A6C34878D82A}">
                        <a16:rowId xmlns:a16="http://schemas.microsoft.com/office/drawing/2014/main" val="2545265442"/>
                      </a:ext>
                    </a:extLst>
                  </a:tr>
                  <a:tr h="279889">
                    <a:tc>
                      <a:txBody>
                        <a:bodyPr/>
                        <a:lstStyle/>
                        <a:p>
                          <a:pPr algn="ctr" latinLnBrk="1"/>
                          <a14:m>
                            <m:oMathPara xmlns:m="http://schemas.openxmlformats.org/officeDocument/2006/math">
                              <m:oMathParaPr>
                                <m:jc m:val="centerGroup"/>
                              </m:oMathParaPr>
                              <m:oMath xmlns:m="http://schemas.openxmlformats.org/officeDocument/2006/math">
                                <m:sSubSup>
                                  <m:sSubSupPr>
                                    <m:ctrlPr>
                                      <a:rPr lang="ko-KR" altLang="ko-KR" sz="1100" i="1" smtClean="0">
                                        <a:latin typeface="Cambria Math" panose="02040503050406030204" pitchFamily="18" charset="0"/>
                                      </a:rPr>
                                    </m:ctrlPr>
                                  </m:sSubSupPr>
                                  <m:e>
                                    <m:r>
                                      <a:rPr lang="en-US" altLang="ko-KR" sz="1100" b="0" i="1" smtClean="0">
                                        <a:latin typeface="Cambria Math" panose="02040503050406030204" pitchFamily="18" charset="0"/>
                                      </a:rPr>
                                      <m:t>𝐶𝐷</m:t>
                                    </m:r>
                                  </m:e>
                                  <m:sub>
                                    <m:r>
                                      <a:rPr lang="en-US" altLang="ko-KR" sz="1100" i="1">
                                        <a:latin typeface="Cambria Math" panose="02040503050406030204" pitchFamily="18" charset="0"/>
                                      </a:rPr>
                                      <m:t>𝑖𝑛</m:t>
                                    </m:r>
                                    <m:r>
                                      <a:rPr lang="en-US" altLang="ko-KR" sz="1100" i="1">
                                        <a:latin typeface="Cambria Math" panose="02040503050406030204" pitchFamily="18" charset="0"/>
                                      </a:rPr>
                                      <m:t>,</m:t>
                                    </m:r>
                                    <m:r>
                                      <a:rPr lang="en-US" altLang="ko-KR" sz="1100" i="1">
                                        <a:latin typeface="Cambria Math" panose="02040503050406030204" pitchFamily="18" charset="0"/>
                                      </a:rPr>
                                      <m:t>𝑑𝑢𝑟</m:t>
                                    </m:r>
                                  </m:sub>
                                  <m:sup>
                                    <m:r>
                                      <a:rPr lang="en-US" altLang="ko-KR" sz="1100" i="1">
                                        <a:latin typeface="Cambria Math" panose="02040503050406030204" pitchFamily="18" charset="0"/>
                                      </a:rPr>
                                      <m:t>𝑣𝑑𝑥</m:t>
                                    </m:r>
                                  </m:sup>
                                </m:sSubSup>
                              </m:oMath>
                            </m:oMathPara>
                          </a14:m>
                          <a:endParaRPr lang="ko-KR" altLang="en-US" sz="1100" dirty="0"/>
                        </a:p>
                      </a:txBody>
                      <a:tcPr marL="84406" marR="84406" marT="42203" marB="42203"/>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dirty="0"/>
                            <a:t>Plug-out </a:t>
                          </a:r>
                          <a:r>
                            <a:rPr lang="ko-KR" altLang="en-US" sz="1100" dirty="0"/>
                            <a:t>까지 충전 요구량</a:t>
                          </a:r>
                        </a:p>
                      </a:txBody>
                      <a:tcPr marL="84406" marR="84406" marT="42203" marB="42203" anchor="ctr"/>
                    </a:tc>
                    <a:extLst>
                      <a:ext uri="{0D108BD9-81ED-4DB2-BD59-A6C34878D82A}">
                        <a16:rowId xmlns:a16="http://schemas.microsoft.com/office/drawing/2014/main" val="2533647751"/>
                      </a:ext>
                    </a:extLst>
                  </a:tr>
                  <a:tr h="268299">
                    <a:tc>
                      <a:txBody>
                        <a:bodyPr/>
                        <a:lstStyle/>
                        <a:p>
                          <a:pPr algn="ctr" latinLnBrk="1"/>
                          <a:r>
                            <a:rPr lang="en-US" altLang="ko-KR" sz="1100" dirty="0"/>
                            <a:t>M</a:t>
                          </a:r>
                          <a:endParaRPr lang="ko-KR" altLang="en-US" sz="1100" dirty="0"/>
                        </a:p>
                      </a:txBody>
                      <a:tcPr marL="84406" marR="84406" marT="42203" marB="42203"/>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100" dirty="0"/>
                            <a:t>최적화 총 스케줄링 </a:t>
                          </a:r>
                          <a:r>
                            <a:rPr lang="ko-KR" altLang="en-US" sz="1100" dirty="0" err="1"/>
                            <a:t>호라이즌</a:t>
                          </a:r>
                          <a:endParaRPr lang="en-US" altLang="ko-KR" sz="1100" dirty="0"/>
                        </a:p>
                      </a:txBody>
                      <a:tcPr marL="84406" marR="84406" marT="42203" marB="42203" anchor="ctr"/>
                    </a:tc>
                    <a:extLst>
                      <a:ext uri="{0D108BD9-81ED-4DB2-BD59-A6C34878D82A}">
                        <a16:rowId xmlns:a16="http://schemas.microsoft.com/office/drawing/2014/main" val="921505945"/>
                      </a:ext>
                    </a:extLst>
                  </a:tr>
                </a:tbl>
              </a:graphicData>
            </a:graphic>
          </p:graphicFrame>
        </mc:Choice>
        <mc:Fallback xmlns="">
          <p:graphicFrame>
            <p:nvGraphicFramePr>
              <p:cNvPr id="14" name="표 13">
                <a:extLst>
                  <a:ext uri="{FF2B5EF4-FFF2-40B4-BE49-F238E27FC236}">
                    <a16:creationId xmlns:a16="http://schemas.microsoft.com/office/drawing/2014/main" id="{70452CAE-1D90-437E-A3A1-FDA3810E1102}"/>
                  </a:ext>
                </a:extLst>
              </p:cNvPr>
              <p:cNvGraphicFramePr>
                <a:graphicFrameLocks noGrp="1"/>
              </p:cNvGraphicFramePr>
              <p:nvPr/>
            </p:nvGraphicFramePr>
            <p:xfrm>
              <a:off x="5382385" y="4185939"/>
              <a:ext cx="2748186" cy="1545077"/>
            </p:xfrm>
            <a:graphic>
              <a:graphicData uri="http://schemas.openxmlformats.org/drawingml/2006/table">
                <a:tbl>
                  <a:tblPr firstRow="1" bandRow="1">
                    <a:tableStyleId>{5940675A-B579-460E-94D1-54222C63F5DA}</a:tableStyleId>
                  </a:tblPr>
                  <a:tblGrid>
                    <a:gridCol w="782808">
                      <a:extLst>
                        <a:ext uri="{9D8B030D-6E8A-4147-A177-3AD203B41FA5}">
                          <a16:colId xmlns:a16="http://schemas.microsoft.com/office/drawing/2014/main" val="2202720132"/>
                        </a:ext>
                      </a:extLst>
                    </a:gridCol>
                    <a:gridCol w="1965378">
                      <a:extLst>
                        <a:ext uri="{9D8B030D-6E8A-4147-A177-3AD203B41FA5}">
                          <a16:colId xmlns:a16="http://schemas.microsoft.com/office/drawing/2014/main" val="2678518342"/>
                        </a:ext>
                      </a:extLst>
                    </a:gridCol>
                  </a:tblGrid>
                  <a:tr h="268299">
                    <a:tc gridSpan="2">
                      <a:txBody>
                        <a:bodyPr/>
                        <a:lstStyle/>
                        <a:p>
                          <a:pPr latinLnBrk="1"/>
                          <a:r>
                            <a:rPr lang="en-US" altLang="ko-KR" sz="1100" dirty="0"/>
                            <a:t>Notation</a:t>
                          </a:r>
                          <a:endParaRPr lang="ko-KR" altLang="en-US" sz="1100" dirty="0"/>
                        </a:p>
                      </a:txBody>
                      <a:tcPr marL="84406" marR="84406" marT="42203" marB="42203"/>
                    </a:tc>
                    <a:tc hMerge="1">
                      <a:txBody>
                        <a:bodyPr/>
                        <a:lstStyle/>
                        <a:p>
                          <a:pPr algn="ctr" latinLnBrk="1"/>
                          <a:endParaRPr lang="ko-KR" altLang="en-US" sz="1200" dirty="0"/>
                        </a:p>
                      </a:txBody>
                      <a:tcPr/>
                    </a:tc>
                    <a:extLst>
                      <a:ext uri="{0D108BD9-81ED-4DB2-BD59-A6C34878D82A}">
                        <a16:rowId xmlns:a16="http://schemas.microsoft.com/office/drawing/2014/main" val="2265324156"/>
                      </a:ext>
                    </a:extLst>
                  </a:tr>
                  <a:tr h="279889">
                    <a:tc>
                      <a:txBody>
                        <a:bodyPr/>
                        <a:lstStyle/>
                        <a:p>
                          <a:endParaRPr lang="ko-KR"/>
                        </a:p>
                      </a:txBody>
                      <a:tcPr marL="84406" marR="84406" marT="42203" marB="42203">
                        <a:blipFill>
                          <a:blip r:embed="rId8"/>
                          <a:stretch>
                            <a:fillRect l="-775" t="-97826" r="-251938" b="-369565"/>
                          </a:stretch>
                        </a:blipFill>
                      </a:tcPr>
                    </a:tc>
                    <a:tc>
                      <a:txBody>
                        <a:bodyPr/>
                        <a:lstStyle/>
                        <a:p>
                          <a:endParaRPr lang="ko-KR"/>
                        </a:p>
                      </a:txBody>
                      <a:tcPr marL="84406" marR="84406" marT="42203" marB="42203" anchor="ctr">
                        <a:blipFill>
                          <a:blip r:embed="rId8"/>
                          <a:stretch>
                            <a:fillRect l="-40248" t="-97826" r="-619" b="-369565"/>
                          </a:stretch>
                        </a:blipFill>
                      </a:tcPr>
                    </a:tc>
                    <a:extLst>
                      <a:ext uri="{0D108BD9-81ED-4DB2-BD59-A6C34878D82A}">
                        <a16:rowId xmlns:a16="http://schemas.microsoft.com/office/drawing/2014/main" val="3614275916"/>
                      </a:ext>
                    </a:extLst>
                  </a:tr>
                  <a:tr h="448701">
                    <a:tc>
                      <a:txBody>
                        <a:bodyPr/>
                        <a:lstStyle/>
                        <a:p>
                          <a:endParaRPr lang="ko-KR"/>
                        </a:p>
                      </a:txBody>
                      <a:tcPr marL="84406" marR="84406" marT="42203" marB="42203">
                        <a:blipFill>
                          <a:blip r:embed="rId8"/>
                          <a:stretch>
                            <a:fillRect l="-775" t="-121333" r="-251938" b="-126667"/>
                          </a:stretch>
                        </a:blipFill>
                      </a:tcPr>
                    </a:tc>
                    <a:tc>
                      <a:txBody>
                        <a:bodyPr/>
                        <a:lstStyle/>
                        <a:p>
                          <a:endParaRPr lang="ko-KR"/>
                        </a:p>
                      </a:txBody>
                      <a:tcPr marL="84406" marR="84406" marT="42203" marB="42203" anchor="ctr">
                        <a:blipFill>
                          <a:blip r:embed="rId8"/>
                          <a:stretch>
                            <a:fillRect l="-40248" t="-121333" r="-619" b="-126667"/>
                          </a:stretch>
                        </a:blipFill>
                      </a:tcPr>
                    </a:tc>
                    <a:extLst>
                      <a:ext uri="{0D108BD9-81ED-4DB2-BD59-A6C34878D82A}">
                        <a16:rowId xmlns:a16="http://schemas.microsoft.com/office/drawing/2014/main" val="2545265442"/>
                      </a:ext>
                    </a:extLst>
                  </a:tr>
                  <a:tr h="279889">
                    <a:tc>
                      <a:txBody>
                        <a:bodyPr/>
                        <a:lstStyle/>
                        <a:p>
                          <a:endParaRPr lang="ko-KR"/>
                        </a:p>
                      </a:txBody>
                      <a:tcPr marL="84406" marR="84406" marT="42203" marB="42203">
                        <a:blipFill>
                          <a:blip r:embed="rId8"/>
                          <a:stretch>
                            <a:fillRect l="-775" t="-360870" r="-251938" b="-106522"/>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dirty="0"/>
                            <a:t>Plug-out </a:t>
                          </a:r>
                          <a:r>
                            <a:rPr lang="ko-KR" altLang="en-US" sz="1100" dirty="0"/>
                            <a:t>까지 충전 요구량</a:t>
                          </a:r>
                        </a:p>
                      </a:txBody>
                      <a:tcPr marL="84406" marR="84406" marT="42203" marB="42203" anchor="ctr"/>
                    </a:tc>
                    <a:extLst>
                      <a:ext uri="{0D108BD9-81ED-4DB2-BD59-A6C34878D82A}">
                        <a16:rowId xmlns:a16="http://schemas.microsoft.com/office/drawing/2014/main" val="2533647751"/>
                      </a:ext>
                    </a:extLst>
                  </a:tr>
                  <a:tr h="268299">
                    <a:tc>
                      <a:txBody>
                        <a:bodyPr/>
                        <a:lstStyle/>
                        <a:p>
                          <a:pPr algn="ctr" latinLnBrk="1"/>
                          <a:r>
                            <a:rPr lang="en-US" altLang="ko-KR" sz="1100" dirty="0"/>
                            <a:t>M</a:t>
                          </a:r>
                          <a:endParaRPr lang="ko-KR" altLang="en-US" sz="1100" dirty="0"/>
                        </a:p>
                      </a:txBody>
                      <a:tcPr marL="84406" marR="84406" marT="42203" marB="42203"/>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100" dirty="0"/>
                            <a:t>최적화 총 스케줄링 </a:t>
                          </a:r>
                          <a:r>
                            <a:rPr lang="ko-KR" altLang="en-US" sz="1100" dirty="0" err="1"/>
                            <a:t>호라이즌</a:t>
                          </a:r>
                          <a:endParaRPr lang="en-US" altLang="ko-KR" sz="1100" dirty="0"/>
                        </a:p>
                      </a:txBody>
                      <a:tcPr marL="84406" marR="84406" marT="42203" marB="42203" anchor="ctr"/>
                    </a:tc>
                    <a:extLst>
                      <a:ext uri="{0D108BD9-81ED-4DB2-BD59-A6C34878D82A}">
                        <a16:rowId xmlns:a16="http://schemas.microsoft.com/office/drawing/2014/main" val="921505945"/>
                      </a:ext>
                    </a:extLst>
                  </a:tr>
                </a:tbl>
              </a:graphicData>
            </a:graphic>
          </p:graphicFrame>
        </mc:Fallback>
      </mc:AlternateContent>
      <p:cxnSp>
        <p:nvCxnSpPr>
          <p:cNvPr id="15" name="직선 화살표 연결선 14">
            <a:extLst>
              <a:ext uri="{FF2B5EF4-FFF2-40B4-BE49-F238E27FC236}">
                <a16:creationId xmlns:a16="http://schemas.microsoft.com/office/drawing/2014/main" id="{8D0FF945-B4CB-4100-B404-4F25F2509FE2}"/>
              </a:ext>
            </a:extLst>
          </p:cNvPr>
          <p:cNvCxnSpPr>
            <a:cxnSpLocks/>
          </p:cNvCxnSpPr>
          <p:nvPr/>
        </p:nvCxnSpPr>
        <p:spPr>
          <a:xfrm flipV="1">
            <a:off x="4205698" y="1736930"/>
            <a:ext cx="444232" cy="706818"/>
          </a:xfrm>
          <a:prstGeom prst="straightConnector1">
            <a:avLst/>
          </a:prstGeom>
          <a:ln>
            <a:headEnd type="oval" w="med" len="med"/>
            <a:tailEnd type="triangle"/>
          </a:ln>
        </p:spPr>
        <p:style>
          <a:lnRef idx="1">
            <a:schemeClr val="dk1"/>
          </a:lnRef>
          <a:fillRef idx="0">
            <a:schemeClr val="dk1"/>
          </a:fillRef>
          <a:effectRef idx="0">
            <a:schemeClr val="dk1"/>
          </a:effectRef>
          <a:fontRef idx="minor">
            <a:schemeClr val="tx1"/>
          </a:fontRef>
        </p:style>
      </p:cxnSp>
      <p:cxnSp>
        <p:nvCxnSpPr>
          <p:cNvPr id="16" name="직선 화살표 연결선 15">
            <a:extLst>
              <a:ext uri="{FF2B5EF4-FFF2-40B4-BE49-F238E27FC236}">
                <a16:creationId xmlns:a16="http://schemas.microsoft.com/office/drawing/2014/main" id="{2D955E67-6A74-417F-A4C0-D9431117033E}"/>
              </a:ext>
            </a:extLst>
          </p:cNvPr>
          <p:cNvCxnSpPr>
            <a:stCxn id="10" idx="3"/>
          </p:cNvCxnSpPr>
          <p:nvPr/>
        </p:nvCxnSpPr>
        <p:spPr>
          <a:xfrm flipV="1">
            <a:off x="1830005" y="2547122"/>
            <a:ext cx="2878155" cy="1012506"/>
          </a:xfrm>
          <a:prstGeom prst="straightConnector1">
            <a:avLst/>
          </a:prstGeom>
          <a:ln>
            <a:headEnd type="oval" w="med" len="med"/>
            <a:tailEnd type="triangle"/>
          </a:ln>
        </p:spPr>
        <p:style>
          <a:lnRef idx="1">
            <a:schemeClr val="dk1"/>
          </a:lnRef>
          <a:fillRef idx="0">
            <a:schemeClr val="dk1"/>
          </a:fillRef>
          <a:effectRef idx="0">
            <a:schemeClr val="dk1"/>
          </a:effectRef>
          <a:fontRef idx="minor">
            <a:schemeClr val="tx1"/>
          </a:fontRef>
        </p:style>
      </p:cxnSp>
      <p:sp>
        <p:nvSpPr>
          <p:cNvPr id="17" name="제목 2">
            <a:extLst>
              <a:ext uri="{FF2B5EF4-FFF2-40B4-BE49-F238E27FC236}">
                <a16:creationId xmlns:a16="http://schemas.microsoft.com/office/drawing/2014/main" id="{49E3E9C2-0131-48AF-9E28-36BD4EA0C5B9}"/>
              </a:ext>
            </a:extLst>
          </p:cNvPr>
          <p:cNvSpPr txBox="1">
            <a:spLocks/>
          </p:cNvSpPr>
          <p:nvPr/>
        </p:nvSpPr>
        <p:spPr>
          <a:xfrm>
            <a:off x="300325" y="274180"/>
            <a:ext cx="8915400" cy="454025"/>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215" b="1" kern="1200">
                <a:solidFill>
                  <a:schemeClr val="tx1"/>
                </a:solidFill>
                <a:latin typeface="+mj-lt"/>
                <a:ea typeface="+mj-ea"/>
                <a:cs typeface="+mj-cs"/>
              </a:defRPr>
            </a:lvl1pPr>
          </a:lstStyle>
          <a:p>
            <a:pPr marL="514350" indent="-514350">
              <a:buFont typeface="+mj-lt"/>
              <a:buAutoNum type="romanUcPeriod" startAt="2"/>
              <a:defRPr/>
            </a:pPr>
            <a:r>
              <a:rPr lang="ko-KR" altLang="en-US" sz="2000" kern="0" dirty="0">
                <a:latin typeface="맑은 고딕" pitchFamily="50" charset="-127"/>
              </a:rPr>
              <a:t>이전 연구 요약</a:t>
            </a:r>
          </a:p>
        </p:txBody>
      </p:sp>
    </p:spTree>
    <p:extLst>
      <p:ext uri="{BB962C8B-B14F-4D97-AF65-F5344CB8AC3E}">
        <p14:creationId xmlns:p14="http://schemas.microsoft.com/office/powerpoint/2010/main" val="1392189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46B4D0-80A5-48CC-BDAE-5EA6B3913452}"/>
              </a:ext>
            </a:extLst>
          </p:cNvPr>
          <p:cNvSpPr>
            <a:spLocks noGrp="1"/>
          </p:cNvSpPr>
          <p:nvPr>
            <p:ph type="title"/>
          </p:nvPr>
        </p:nvSpPr>
        <p:spPr>
          <a:xfrm>
            <a:off x="311948" y="778498"/>
            <a:ext cx="1813136" cy="180971"/>
          </a:xfrm>
        </p:spPr>
        <p:txBody>
          <a:bodyPr/>
          <a:lstStyle/>
          <a:p>
            <a:r>
              <a:rPr lang="en-US" altLang="ko-KR" sz="1200" dirty="0">
                <a:latin typeface="맑은 고딕" pitchFamily="50" charset="-127"/>
                <a:ea typeface="맑은 고딕" pitchFamily="50" charset="-127"/>
                <a:cs typeface="+mn-cs"/>
              </a:rPr>
              <a:t>Modeling Framework</a:t>
            </a:r>
            <a:endParaRPr lang="ko-KR" altLang="en-US" sz="1200" dirty="0">
              <a:latin typeface="맑은 고딕" pitchFamily="50" charset="-127"/>
              <a:ea typeface="맑은 고딕" pitchFamily="50" charset="-127"/>
              <a:cs typeface="+mn-cs"/>
            </a:endParaRPr>
          </a:p>
        </p:txBody>
      </p:sp>
      <p:sp>
        <p:nvSpPr>
          <p:cNvPr id="3" name="슬라이드 번호 개체 틀 2">
            <a:extLst>
              <a:ext uri="{FF2B5EF4-FFF2-40B4-BE49-F238E27FC236}">
                <a16:creationId xmlns:a16="http://schemas.microsoft.com/office/drawing/2014/main" id="{90171E61-DBE9-4629-9112-C7E78FD95340}"/>
              </a:ext>
            </a:extLst>
          </p:cNvPr>
          <p:cNvSpPr>
            <a:spLocks noGrp="1"/>
          </p:cNvSpPr>
          <p:nvPr>
            <p:ph type="sldNum" sz="quarter" idx="10"/>
          </p:nvPr>
        </p:nvSpPr>
        <p:spPr/>
        <p:txBody>
          <a:bodyPr/>
          <a:lstStyle/>
          <a:p>
            <a:pPr>
              <a:defRPr/>
            </a:pPr>
            <a:fld id="{3CFBCD7E-D3EA-4FE0-AA0E-02B5C8325411}" type="slidenum">
              <a:rPr lang="en-US" altLang="ko-KR" smtClean="0"/>
              <a:pPr>
                <a:defRPr/>
              </a:pPr>
              <a:t>4</a:t>
            </a:fld>
            <a:endParaRPr lang="en-US" altLang="ko-KR"/>
          </a:p>
        </p:txBody>
      </p:sp>
      <p:pic>
        <p:nvPicPr>
          <p:cNvPr id="4" name="Picture 6" descr="C:\Users\Brian\AppData\Local\Microsoft\Windows\Temporary Internet Files\Content.IE5\12SPE8A1\1375966995[1].png">
            <a:extLst>
              <a:ext uri="{FF2B5EF4-FFF2-40B4-BE49-F238E27FC236}">
                <a16:creationId xmlns:a16="http://schemas.microsoft.com/office/drawing/2014/main" id="{F0186709-3526-40C3-8505-BA80F5EEC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9232" y="1717846"/>
            <a:ext cx="757420" cy="4757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17D350D-FA64-4FE9-9E7C-F4A838CD64D2}"/>
              </a:ext>
            </a:extLst>
          </p:cNvPr>
          <p:cNvSpPr txBox="1"/>
          <p:nvPr/>
        </p:nvSpPr>
        <p:spPr>
          <a:xfrm>
            <a:off x="2864977" y="1376315"/>
            <a:ext cx="5167496" cy="4595810"/>
          </a:xfrm>
          <a:prstGeom prst="rect">
            <a:avLst/>
          </a:prstGeom>
          <a:noFill/>
        </p:spPr>
        <p:txBody>
          <a:bodyPr wrap="square" rtlCol="0">
            <a:spAutoFit/>
          </a:bodyPr>
          <a:lstStyle/>
          <a:p>
            <a:r>
              <a:rPr lang="en-US" altLang="ko-KR" sz="1662" b="1" dirty="0">
                <a:latin typeface="+mn-ea"/>
              </a:rPr>
              <a:t>Database</a:t>
            </a:r>
          </a:p>
          <a:p>
            <a:pPr marL="263776" indent="-263776">
              <a:buFont typeface="Arial" panose="020B0604020202020204" pitchFamily="34" charset="0"/>
              <a:buChar char="•"/>
            </a:pPr>
            <a:r>
              <a:rPr lang="en-US" altLang="ko-KR" sz="1108" dirty="0">
                <a:latin typeface="+mn-ea"/>
              </a:rPr>
              <a:t>Building Info</a:t>
            </a:r>
            <a:br>
              <a:rPr lang="en-US" altLang="ko-KR" sz="1108" dirty="0">
                <a:latin typeface="+mn-ea"/>
              </a:rPr>
            </a:br>
            <a:r>
              <a:rPr lang="en-US" altLang="ko-KR" sz="969" dirty="0">
                <a:latin typeface="+mn-ea"/>
              </a:rPr>
              <a:t>- Control scheme(Objective, Operator preference)</a:t>
            </a:r>
            <a:br>
              <a:rPr lang="en-US" altLang="ko-KR" sz="969" dirty="0">
                <a:latin typeface="+mn-ea"/>
              </a:rPr>
            </a:br>
            <a:r>
              <a:rPr lang="en-US" altLang="ko-KR" sz="969" dirty="0">
                <a:latin typeface="+mn-ea"/>
              </a:rPr>
              <a:t>- Demand power</a:t>
            </a:r>
            <a:br>
              <a:rPr lang="en-US" altLang="ko-KR" sz="969" dirty="0">
                <a:latin typeface="+mn-ea"/>
              </a:rPr>
            </a:br>
            <a:r>
              <a:rPr lang="en-US" altLang="ko-KR" sz="969" dirty="0">
                <a:latin typeface="+mn-ea"/>
              </a:rPr>
              <a:t>- Appliances</a:t>
            </a:r>
          </a:p>
          <a:p>
            <a:pPr marL="263776" indent="-263776">
              <a:buFont typeface="Arial" panose="020B0604020202020204" pitchFamily="34" charset="0"/>
              <a:buChar char="•"/>
            </a:pPr>
            <a:r>
              <a:rPr lang="en-US" altLang="ko-KR" sz="1108" dirty="0">
                <a:latin typeface="+mn-ea"/>
              </a:rPr>
              <a:t>EV Info</a:t>
            </a:r>
            <a:br>
              <a:rPr lang="en-US" altLang="ko-KR" sz="1108" dirty="0">
                <a:latin typeface="+mn-ea"/>
              </a:rPr>
            </a:br>
            <a:r>
              <a:rPr lang="en-US" altLang="ko-KR" sz="969" dirty="0">
                <a:latin typeface="+mn-ea"/>
              </a:rPr>
              <a:t>- Plug time, duration</a:t>
            </a:r>
            <a:br>
              <a:rPr lang="en-US" altLang="ko-KR" sz="969" dirty="0">
                <a:latin typeface="+mn-ea"/>
              </a:rPr>
            </a:br>
            <a:r>
              <a:rPr lang="en-US" altLang="ko-KR" sz="969" dirty="0">
                <a:latin typeface="+mn-ea"/>
              </a:rPr>
              <a:t>- Battery status(initial SOC, capacity)</a:t>
            </a:r>
            <a:br>
              <a:rPr lang="en-US" altLang="ko-KR" sz="969" dirty="0">
                <a:latin typeface="+mn-ea"/>
              </a:rPr>
            </a:br>
            <a:r>
              <a:rPr lang="en-US" altLang="ko-KR" sz="969" dirty="0">
                <a:latin typeface="+mn-ea"/>
              </a:rPr>
              <a:t>- User preference</a:t>
            </a:r>
          </a:p>
          <a:p>
            <a:pPr marL="263776" indent="-263776">
              <a:buFont typeface="Arial" panose="020B0604020202020204" pitchFamily="34" charset="0"/>
              <a:buChar char="•"/>
            </a:pPr>
            <a:r>
              <a:rPr lang="en-US" altLang="ko-KR" sz="1108" dirty="0">
                <a:latin typeface="+mn-ea"/>
              </a:rPr>
              <a:t>EVSE configuration</a:t>
            </a:r>
            <a:br>
              <a:rPr lang="en-US" altLang="ko-KR" sz="1108" dirty="0">
                <a:latin typeface="+mn-ea"/>
              </a:rPr>
            </a:br>
            <a:r>
              <a:rPr lang="en-US" altLang="ko-KR" sz="1108" dirty="0">
                <a:latin typeface="+mn-ea"/>
              </a:rPr>
              <a:t>- Power level</a:t>
            </a:r>
            <a:br>
              <a:rPr lang="en-US" altLang="ko-KR" sz="1108" dirty="0">
                <a:latin typeface="+mn-ea"/>
              </a:rPr>
            </a:br>
            <a:r>
              <a:rPr lang="en-US" altLang="ko-KR" sz="1108" dirty="0">
                <a:latin typeface="+mn-ea"/>
              </a:rPr>
              <a:t>- Location</a:t>
            </a:r>
            <a:endParaRPr lang="en-US" altLang="ko-KR" sz="1292" dirty="0">
              <a:latin typeface="+mn-ea"/>
            </a:endParaRPr>
          </a:p>
          <a:p>
            <a:pPr marL="263776" indent="-263776">
              <a:buFont typeface="Arial" panose="020B0604020202020204" pitchFamily="34" charset="0"/>
              <a:buChar char="•"/>
            </a:pPr>
            <a:endParaRPr lang="en-US" altLang="ko-KR" sz="1108" dirty="0">
              <a:latin typeface="+mn-ea"/>
            </a:endParaRPr>
          </a:p>
          <a:p>
            <a:r>
              <a:rPr lang="en-US" altLang="ko-KR" sz="1662" b="1" dirty="0">
                <a:latin typeface="+mn-ea"/>
              </a:rPr>
              <a:t>EV Aggregation Cluster Model(EACM), </a:t>
            </a:r>
            <a:r>
              <a:rPr lang="ko-KR" altLang="en-US" sz="1662" b="1" dirty="0">
                <a:latin typeface="+mn-ea"/>
              </a:rPr>
              <a:t>군집화</a:t>
            </a:r>
            <a:endParaRPr lang="en-US" altLang="ko-KR" sz="1662" b="1" dirty="0">
              <a:latin typeface="+mn-ea"/>
            </a:endParaRPr>
          </a:p>
          <a:p>
            <a:endParaRPr lang="en-US" altLang="ko-KR" sz="1108" dirty="0">
              <a:latin typeface="+mn-ea"/>
            </a:endParaRPr>
          </a:p>
          <a:p>
            <a:endParaRPr lang="en-US" altLang="ko-KR" sz="1108" dirty="0">
              <a:latin typeface="+mn-ea"/>
            </a:endParaRPr>
          </a:p>
          <a:p>
            <a:endParaRPr lang="en-US" altLang="ko-KR" sz="1108" dirty="0">
              <a:latin typeface="+mn-ea"/>
            </a:endParaRPr>
          </a:p>
          <a:p>
            <a:endParaRPr lang="en-US" altLang="ko-KR" sz="1108" dirty="0">
              <a:latin typeface="+mn-ea"/>
            </a:endParaRPr>
          </a:p>
          <a:p>
            <a:endParaRPr lang="en-US" altLang="ko-KR" sz="1108" dirty="0">
              <a:latin typeface="+mn-ea"/>
            </a:endParaRPr>
          </a:p>
          <a:p>
            <a:endParaRPr lang="en-US" altLang="ko-KR" sz="1108" dirty="0">
              <a:latin typeface="+mn-ea"/>
            </a:endParaRPr>
          </a:p>
          <a:p>
            <a:r>
              <a:rPr lang="en-US" altLang="ko-KR" sz="1662" b="1" dirty="0">
                <a:latin typeface="+mn-ea"/>
              </a:rPr>
              <a:t>Multi-stage Optimization Model</a:t>
            </a:r>
          </a:p>
          <a:p>
            <a:pPr marL="158265" indent="-158265">
              <a:buFont typeface="Arial" panose="020B0604020202020204" pitchFamily="34" charset="0"/>
              <a:buChar char="•"/>
            </a:pPr>
            <a:r>
              <a:rPr lang="en-US" altLang="ko-KR" sz="1292" dirty="0">
                <a:latin typeface="+mn-ea"/>
              </a:rPr>
              <a:t>Stage-A:</a:t>
            </a:r>
            <a:br>
              <a:rPr lang="en-US" altLang="ko-KR" sz="1292" dirty="0">
                <a:latin typeface="+mn-ea"/>
              </a:rPr>
            </a:br>
            <a:r>
              <a:rPr lang="en-US" altLang="ko-KR" sz="1292" dirty="0">
                <a:latin typeface="+mn-ea"/>
              </a:rPr>
              <a:t>- </a:t>
            </a:r>
            <a:r>
              <a:rPr lang="ko-KR" altLang="en-US" sz="1292" dirty="0" err="1">
                <a:latin typeface="+mn-ea"/>
              </a:rPr>
              <a:t>군집된</a:t>
            </a:r>
            <a:r>
              <a:rPr lang="ko-KR" altLang="en-US" sz="1292" dirty="0">
                <a:latin typeface="+mn-ea"/>
              </a:rPr>
              <a:t> </a:t>
            </a:r>
            <a:r>
              <a:rPr lang="en-US" altLang="ko-KR" sz="1292" dirty="0">
                <a:latin typeface="+mn-ea"/>
              </a:rPr>
              <a:t>EV fleet Scheduling</a:t>
            </a:r>
          </a:p>
          <a:p>
            <a:pPr marL="158265" indent="-158265">
              <a:buFont typeface="Arial" panose="020B0604020202020204" pitchFamily="34" charset="0"/>
              <a:buChar char="•"/>
            </a:pPr>
            <a:r>
              <a:rPr lang="en-US" altLang="ko-KR" sz="1292" dirty="0">
                <a:latin typeface="+mn-ea"/>
              </a:rPr>
              <a:t>Stage-B:</a:t>
            </a:r>
            <a:br>
              <a:rPr lang="en-US" altLang="ko-KR" sz="1292" dirty="0">
                <a:latin typeface="+mn-ea"/>
              </a:rPr>
            </a:br>
            <a:r>
              <a:rPr lang="en-US" altLang="ko-KR" sz="1292" dirty="0">
                <a:latin typeface="+mn-ea"/>
              </a:rPr>
              <a:t>- Energy distribution (</a:t>
            </a:r>
            <a:r>
              <a:rPr lang="ko-KR" altLang="en-US" sz="1292" dirty="0" err="1">
                <a:latin typeface="+mn-ea"/>
              </a:rPr>
              <a:t>군집된</a:t>
            </a:r>
            <a:r>
              <a:rPr lang="ko-KR" altLang="en-US" sz="1292" dirty="0">
                <a:latin typeface="+mn-ea"/>
              </a:rPr>
              <a:t> </a:t>
            </a:r>
            <a:r>
              <a:rPr lang="en-US" altLang="ko-KR" sz="1292" dirty="0">
                <a:latin typeface="+mn-ea"/>
              </a:rPr>
              <a:t>EV fleet </a:t>
            </a:r>
            <a:r>
              <a:rPr lang="en-US" altLang="ko-KR" sz="1292" dirty="0">
                <a:latin typeface="+mn-ea"/>
                <a:sym typeface="Wingdings" panose="05000000000000000000" pitchFamily="2" charset="2"/>
              </a:rPr>
              <a:t> EVs</a:t>
            </a:r>
            <a:r>
              <a:rPr lang="en-US" altLang="ko-KR" sz="1292" dirty="0">
                <a:latin typeface="+mn-ea"/>
              </a:rPr>
              <a:t>)</a:t>
            </a:r>
            <a:endParaRPr lang="ko-KR" altLang="en-US" sz="1292" dirty="0">
              <a:latin typeface="+mn-ea"/>
            </a:endParaRPr>
          </a:p>
        </p:txBody>
      </p:sp>
      <p:sp>
        <p:nvSpPr>
          <p:cNvPr id="6" name="아래쪽 화살표 3">
            <a:extLst>
              <a:ext uri="{FF2B5EF4-FFF2-40B4-BE49-F238E27FC236}">
                <a16:creationId xmlns:a16="http://schemas.microsoft.com/office/drawing/2014/main" id="{3B3D11FC-EEA1-41F1-B5E0-C73AA7605AE7}"/>
              </a:ext>
            </a:extLst>
          </p:cNvPr>
          <p:cNvSpPr/>
          <p:nvPr/>
        </p:nvSpPr>
        <p:spPr>
          <a:xfrm>
            <a:off x="1439729" y="2581964"/>
            <a:ext cx="296427" cy="341644"/>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2">
              <a:latin typeface="+mn-ea"/>
            </a:endParaRPr>
          </a:p>
        </p:txBody>
      </p:sp>
      <p:pic>
        <p:nvPicPr>
          <p:cNvPr id="7" name="그림 6">
            <a:extLst>
              <a:ext uri="{FF2B5EF4-FFF2-40B4-BE49-F238E27FC236}">
                <a16:creationId xmlns:a16="http://schemas.microsoft.com/office/drawing/2014/main" id="{4E4074C3-00A7-48F7-BFBD-4E3BCCE0A838}"/>
              </a:ext>
            </a:extLst>
          </p:cNvPr>
          <p:cNvPicPr>
            <a:picLocks noChangeAspect="1"/>
          </p:cNvPicPr>
          <p:nvPr/>
        </p:nvPicPr>
        <p:blipFill>
          <a:blip r:embed="rId3"/>
          <a:stretch>
            <a:fillRect/>
          </a:stretch>
        </p:blipFill>
        <p:spPr>
          <a:xfrm>
            <a:off x="596609" y="2962160"/>
            <a:ext cx="1982665" cy="1303028"/>
          </a:xfrm>
          <a:prstGeom prst="rect">
            <a:avLst/>
          </a:prstGeom>
        </p:spPr>
      </p:pic>
      <p:sp>
        <p:nvSpPr>
          <p:cNvPr id="8" name="아래쪽 화살표 13">
            <a:extLst>
              <a:ext uri="{FF2B5EF4-FFF2-40B4-BE49-F238E27FC236}">
                <a16:creationId xmlns:a16="http://schemas.microsoft.com/office/drawing/2014/main" id="{7F21018E-5FB3-414A-AC98-6B61FC0EA6FB}"/>
              </a:ext>
            </a:extLst>
          </p:cNvPr>
          <p:cNvSpPr/>
          <p:nvPr/>
        </p:nvSpPr>
        <p:spPr>
          <a:xfrm>
            <a:off x="1439727" y="4397524"/>
            <a:ext cx="296427" cy="341644"/>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2">
              <a:latin typeface="+mn-ea"/>
            </a:endParaRPr>
          </a:p>
        </p:txBody>
      </p:sp>
      <p:grpSp>
        <p:nvGrpSpPr>
          <p:cNvPr id="9" name="그룹 8">
            <a:extLst>
              <a:ext uri="{FF2B5EF4-FFF2-40B4-BE49-F238E27FC236}">
                <a16:creationId xmlns:a16="http://schemas.microsoft.com/office/drawing/2014/main" id="{E46AE1D5-D056-4DB7-BC5A-DB3E7CC52039}"/>
              </a:ext>
            </a:extLst>
          </p:cNvPr>
          <p:cNvGrpSpPr/>
          <p:nvPr/>
        </p:nvGrpSpPr>
        <p:grpSpPr>
          <a:xfrm>
            <a:off x="435665" y="4625370"/>
            <a:ext cx="2471453" cy="1417027"/>
            <a:chOff x="280106" y="5123485"/>
            <a:chExt cx="2677407" cy="1535113"/>
          </a:xfrm>
        </p:grpSpPr>
        <p:pic>
          <p:nvPicPr>
            <p:cNvPr id="10" name="Picture 4" descr="Image result for solution icon">
              <a:extLst>
                <a:ext uri="{FF2B5EF4-FFF2-40B4-BE49-F238E27FC236}">
                  <a16:creationId xmlns:a16="http://schemas.microsoft.com/office/drawing/2014/main" id="{A2A18FC8-7D34-4B54-B44A-E0D20942220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2400" y="5123485"/>
              <a:ext cx="1535113" cy="1535113"/>
            </a:xfrm>
            <a:prstGeom prst="rect">
              <a:avLst/>
            </a:prstGeom>
            <a:noFill/>
            <a:extLst>
              <a:ext uri="{909E8E84-426E-40DD-AFC4-6F175D3DCCD1}">
                <a14:hiddenFill xmlns:a14="http://schemas.microsoft.com/office/drawing/2010/main">
                  <a:solidFill>
                    <a:srgbClr val="FFFFFF"/>
                  </a:solidFill>
                </a14:hiddenFill>
              </a:ext>
            </a:extLst>
          </p:spPr>
        </p:pic>
        <p:sp>
          <p:nvSpPr>
            <p:cNvPr id="11" name="모서리가 둥근 직사각형 7">
              <a:extLst>
                <a:ext uri="{FF2B5EF4-FFF2-40B4-BE49-F238E27FC236}">
                  <a16:creationId xmlns:a16="http://schemas.microsoft.com/office/drawing/2014/main" id="{1CC31779-D8FC-4825-BA62-EBC3B2D84514}"/>
                </a:ext>
              </a:extLst>
            </p:cNvPr>
            <p:cNvSpPr/>
            <p:nvPr/>
          </p:nvSpPr>
          <p:spPr>
            <a:xfrm>
              <a:off x="280793" y="5359400"/>
              <a:ext cx="912564" cy="40005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92" dirty="0">
                  <a:solidFill>
                    <a:schemeClr val="tx1"/>
                  </a:solidFill>
                  <a:latin typeface="+mn-ea"/>
                </a:rPr>
                <a:t>Stage-A</a:t>
              </a:r>
              <a:endParaRPr lang="ko-KR" altLang="en-US" sz="1292" dirty="0">
                <a:solidFill>
                  <a:schemeClr val="tx1"/>
                </a:solidFill>
                <a:latin typeface="+mn-ea"/>
              </a:endParaRPr>
            </a:p>
          </p:txBody>
        </p:sp>
        <p:sp>
          <p:nvSpPr>
            <p:cNvPr id="12" name="모서리가 둥근 직사각형 16">
              <a:extLst>
                <a:ext uri="{FF2B5EF4-FFF2-40B4-BE49-F238E27FC236}">
                  <a16:creationId xmlns:a16="http://schemas.microsoft.com/office/drawing/2014/main" id="{AED68CAD-0571-4365-B7A5-D71D9AA784B9}"/>
                </a:ext>
              </a:extLst>
            </p:cNvPr>
            <p:cNvSpPr/>
            <p:nvPr/>
          </p:nvSpPr>
          <p:spPr>
            <a:xfrm>
              <a:off x="280106" y="6109943"/>
              <a:ext cx="912564" cy="40005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92" dirty="0">
                  <a:solidFill>
                    <a:schemeClr val="tx1"/>
                  </a:solidFill>
                  <a:latin typeface="+mn-ea"/>
                </a:rPr>
                <a:t>Stage-B</a:t>
              </a:r>
              <a:endParaRPr lang="ko-KR" altLang="en-US" sz="1292" dirty="0">
                <a:solidFill>
                  <a:schemeClr val="tx1"/>
                </a:solidFill>
                <a:latin typeface="+mn-ea"/>
              </a:endParaRPr>
            </a:p>
          </p:txBody>
        </p:sp>
        <p:sp>
          <p:nvSpPr>
            <p:cNvPr id="13" name="아래쪽 화살표 9">
              <a:extLst>
                <a:ext uri="{FF2B5EF4-FFF2-40B4-BE49-F238E27FC236}">
                  <a16:creationId xmlns:a16="http://schemas.microsoft.com/office/drawing/2014/main" id="{2A2C7212-ECCC-47E4-BCB7-A59E82FB153C}"/>
                </a:ext>
              </a:extLst>
            </p:cNvPr>
            <p:cNvSpPr/>
            <p:nvPr/>
          </p:nvSpPr>
          <p:spPr>
            <a:xfrm>
              <a:off x="618913" y="5826125"/>
              <a:ext cx="234950" cy="217143"/>
            </a:xfrm>
            <a:prstGeom prst="down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662">
                <a:latin typeface="+mn-ea"/>
              </a:endParaRPr>
            </a:p>
          </p:txBody>
        </p:sp>
        <p:sp>
          <p:nvSpPr>
            <p:cNvPr id="14" name="오른쪽 화살표 11">
              <a:extLst>
                <a:ext uri="{FF2B5EF4-FFF2-40B4-BE49-F238E27FC236}">
                  <a16:creationId xmlns:a16="http://schemas.microsoft.com/office/drawing/2014/main" id="{12F2EE50-429E-4E3C-B18B-0796687E5CCD}"/>
                </a:ext>
              </a:extLst>
            </p:cNvPr>
            <p:cNvSpPr/>
            <p:nvPr/>
          </p:nvSpPr>
          <p:spPr>
            <a:xfrm>
              <a:off x="1422400" y="5767391"/>
              <a:ext cx="299978" cy="247302"/>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662">
                <a:latin typeface="+mn-ea"/>
              </a:endParaRPr>
            </a:p>
          </p:txBody>
        </p:sp>
      </p:grpSp>
      <p:sp>
        <p:nvSpPr>
          <p:cNvPr id="15" name="제목 2">
            <a:extLst>
              <a:ext uri="{FF2B5EF4-FFF2-40B4-BE49-F238E27FC236}">
                <a16:creationId xmlns:a16="http://schemas.microsoft.com/office/drawing/2014/main" id="{988B6793-A16E-4721-9B58-DF1F2D6968C0}"/>
              </a:ext>
            </a:extLst>
          </p:cNvPr>
          <p:cNvSpPr txBox="1">
            <a:spLocks/>
          </p:cNvSpPr>
          <p:nvPr/>
        </p:nvSpPr>
        <p:spPr>
          <a:xfrm>
            <a:off x="300325" y="274180"/>
            <a:ext cx="8915400" cy="454025"/>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215" b="1" kern="1200">
                <a:solidFill>
                  <a:schemeClr val="tx1"/>
                </a:solidFill>
                <a:latin typeface="+mj-lt"/>
                <a:ea typeface="+mj-ea"/>
                <a:cs typeface="+mj-cs"/>
              </a:defRPr>
            </a:lvl1pPr>
          </a:lstStyle>
          <a:p>
            <a:pPr marL="514350" indent="-514350">
              <a:buFont typeface="+mj-lt"/>
              <a:buAutoNum type="romanUcPeriod" startAt="2"/>
              <a:defRPr/>
            </a:pPr>
            <a:r>
              <a:rPr lang="ko-KR" altLang="en-US" sz="2000" kern="0" dirty="0">
                <a:latin typeface="맑은 고딕" pitchFamily="50" charset="-127"/>
              </a:rPr>
              <a:t>이전 연구 요약</a:t>
            </a:r>
          </a:p>
        </p:txBody>
      </p:sp>
    </p:spTree>
    <p:extLst>
      <p:ext uri="{BB962C8B-B14F-4D97-AF65-F5344CB8AC3E}">
        <p14:creationId xmlns:p14="http://schemas.microsoft.com/office/powerpoint/2010/main" val="4271763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46B4D0-80A5-48CC-BDAE-5EA6B3913452}"/>
              </a:ext>
            </a:extLst>
          </p:cNvPr>
          <p:cNvSpPr>
            <a:spLocks noGrp="1"/>
          </p:cNvSpPr>
          <p:nvPr>
            <p:ph type="title"/>
          </p:nvPr>
        </p:nvSpPr>
        <p:spPr>
          <a:xfrm>
            <a:off x="299128" y="752241"/>
            <a:ext cx="3967251" cy="267011"/>
          </a:xfrm>
        </p:spPr>
        <p:txBody>
          <a:bodyPr/>
          <a:lstStyle/>
          <a:p>
            <a:r>
              <a:rPr lang="en-US" altLang="ko-KR" sz="1200" dirty="0">
                <a:latin typeface="맑은 고딕" pitchFamily="50" charset="-127"/>
                <a:ea typeface="맑은 고딕" pitchFamily="50" charset="-127"/>
                <a:cs typeface="+mn-cs"/>
              </a:rPr>
              <a:t>EV fleet </a:t>
            </a:r>
            <a:r>
              <a:rPr lang="ko-KR" altLang="en-US" sz="1200" dirty="0">
                <a:latin typeface="맑은 고딕" pitchFamily="50" charset="-127"/>
                <a:ea typeface="맑은 고딕" pitchFamily="50" charset="-127"/>
                <a:cs typeface="+mn-cs"/>
              </a:rPr>
              <a:t>군집 제어 문제점 </a:t>
            </a:r>
            <a:r>
              <a:rPr lang="en-US" altLang="ko-KR" sz="1200" dirty="0">
                <a:latin typeface="맑은 고딕" pitchFamily="50" charset="-127"/>
                <a:ea typeface="맑은 고딕" pitchFamily="50" charset="-127"/>
                <a:cs typeface="+mn-cs"/>
              </a:rPr>
              <a:t>(1): </a:t>
            </a:r>
            <a:r>
              <a:rPr lang="ko-KR" altLang="en-US" sz="1200" dirty="0">
                <a:latin typeface="맑은 고딕" pitchFamily="50" charset="-127"/>
                <a:ea typeface="맑은 고딕" pitchFamily="50" charset="-127"/>
                <a:cs typeface="+mn-cs"/>
              </a:rPr>
              <a:t>분배 최적화 모델 필요</a:t>
            </a:r>
          </a:p>
        </p:txBody>
      </p:sp>
      <p:sp>
        <p:nvSpPr>
          <p:cNvPr id="3" name="슬라이드 번호 개체 틀 2">
            <a:extLst>
              <a:ext uri="{FF2B5EF4-FFF2-40B4-BE49-F238E27FC236}">
                <a16:creationId xmlns:a16="http://schemas.microsoft.com/office/drawing/2014/main" id="{90171E61-DBE9-4629-9112-C7E78FD95340}"/>
              </a:ext>
            </a:extLst>
          </p:cNvPr>
          <p:cNvSpPr>
            <a:spLocks noGrp="1"/>
          </p:cNvSpPr>
          <p:nvPr>
            <p:ph type="sldNum" sz="quarter" idx="10"/>
          </p:nvPr>
        </p:nvSpPr>
        <p:spPr/>
        <p:txBody>
          <a:bodyPr/>
          <a:lstStyle/>
          <a:p>
            <a:pPr>
              <a:defRPr/>
            </a:pPr>
            <a:fld id="{3CFBCD7E-D3EA-4FE0-AA0E-02B5C8325411}" type="slidenum">
              <a:rPr lang="en-US" altLang="ko-KR" smtClean="0"/>
              <a:pPr>
                <a:defRPr/>
              </a:pPr>
              <a:t>5</a:t>
            </a:fld>
            <a:endParaRPr lang="en-US" altLang="ko-KR"/>
          </a:p>
        </p:txBody>
      </p:sp>
      <p:graphicFrame>
        <p:nvGraphicFramePr>
          <p:cNvPr id="4" name="표 3">
            <a:extLst>
              <a:ext uri="{FF2B5EF4-FFF2-40B4-BE49-F238E27FC236}">
                <a16:creationId xmlns:a16="http://schemas.microsoft.com/office/drawing/2014/main" id="{E4A0A1B7-E4A5-4022-B278-76D5DB5DEB69}"/>
              </a:ext>
            </a:extLst>
          </p:cNvPr>
          <p:cNvGraphicFramePr>
            <a:graphicFrameLocks noGrp="1"/>
          </p:cNvGraphicFramePr>
          <p:nvPr/>
        </p:nvGraphicFramePr>
        <p:xfrm>
          <a:off x="545512" y="2678842"/>
          <a:ext cx="7200312" cy="293184"/>
        </p:xfrm>
        <a:graphic>
          <a:graphicData uri="http://schemas.openxmlformats.org/drawingml/2006/table">
            <a:tbl>
              <a:tblPr/>
              <a:tblGrid>
                <a:gridCol w="514308">
                  <a:extLst>
                    <a:ext uri="{9D8B030D-6E8A-4147-A177-3AD203B41FA5}">
                      <a16:colId xmlns:a16="http://schemas.microsoft.com/office/drawing/2014/main" val="3234306273"/>
                    </a:ext>
                  </a:extLst>
                </a:gridCol>
                <a:gridCol w="514308">
                  <a:extLst>
                    <a:ext uri="{9D8B030D-6E8A-4147-A177-3AD203B41FA5}">
                      <a16:colId xmlns:a16="http://schemas.microsoft.com/office/drawing/2014/main" val="613382939"/>
                    </a:ext>
                  </a:extLst>
                </a:gridCol>
                <a:gridCol w="514308">
                  <a:extLst>
                    <a:ext uri="{9D8B030D-6E8A-4147-A177-3AD203B41FA5}">
                      <a16:colId xmlns:a16="http://schemas.microsoft.com/office/drawing/2014/main" val="2474548229"/>
                    </a:ext>
                  </a:extLst>
                </a:gridCol>
                <a:gridCol w="514308">
                  <a:extLst>
                    <a:ext uri="{9D8B030D-6E8A-4147-A177-3AD203B41FA5}">
                      <a16:colId xmlns:a16="http://schemas.microsoft.com/office/drawing/2014/main" val="1432696337"/>
                    </a:ext>
                  </a:extLst>
                </a:gridCol>
                <a:gridCol w="514308">
                  <a:extLst>
                    <a:ext uri="{9D8B030D-6E8A-4147-A177-3AD203B41FA5}">
                      <a16:colId xmlns:a16="http://schemas.microsoft.com/office/drawing/2014/main" val="2475567171"/>
                    </a:ext>
                  </a:extLst>
                </a:gridCol>
                <a:gridCol w="514308">
                  <a:extLst>
                    <a:ext uri="{9D8B030D-6E8A-4147-A177-3AD203B41FA5}">
                      <a16:colId xmlns:a16="http://schemas.microsoft.com/office/drawing/2014/main" val="2606967411"/>
                    </a:ext>
                  </a:extLst>
                </a:gridCol>
                <a:gridCol w="514308">
                  <a:extLst>
                    <a:ext uri="{9D8B030D-6E8A-4147-A177-3AD203B41FA5}">
                      <a16:colId xmlns:a16="http://schemas.microsoft.com/office/drawing/2014/main" val="3732436754"/>
                    </a:ext>
                  </a:extLst>
                </a:gridCol>
                <a:gridCol w="514308">
                  <a:extLst>
                    <a:ext uri="{9D8B030D-6E8A-4147-A177-3AD203B41FA5}">
                      <a16:colId xmlns:a16="http://schemas.microsoft.com/office/drawing/2014/main" val="2818516740"/>
                    </a:ext>
                  </a:extLst>
                </a:gridCol>
                <a:gridCol w="514308">
                  <a:extLst>
                    <a:ext uri="{9D8B030D-6E8A-4147-A177-3AD203B41FA5}">
                      <a16:colId xmlns:a16="http://schemas.microsoft.com/office/drawing/2014/main" val="2908306018"/>
                    </a:ext>
                  </a:extLst>
                </a:gridCol>
                <a:gridCol w="514308">
                  <a:extLst>
                    <a:ext uri="{9D8B030D-6E8A-4147-A177-3AD203B41FA5}">
                      <a16:colId xmlns:a16="http://schemas.microsoft.com/office/drawing/2014/main" val="1661955689"/>
                    </a:ext>
                  </a:extLst>
                </a:gridCol>
                <a:gridCol w="514308">
                  <a:extLst>
                    <a:ext uri="{9D8B030D-6E8A-4147-A177-3AD203B41FA5}">
                      <a16:colId xmlns:a16="http://schemas.microsoft.com/office/drawing/2014/main" val="2379696165"/>
                    </a:ext>
                  </a:extLst>
                </a:gridCol>
                <a:gridCol w="514308">
                  <a:extLst>
                    <a:ext uri="{9D8B030D-6E8A-4147-A177-3AD203B41FA5}">
                      <a16:colId xmlns:a16="http://schemas.microsoft.com/office/drawing/2014/main" val="3443724893"/>
                    </a:ext>
                  </a:extLst>
                </a:gridCol>
                <a:gridCol w="514308">
                  <a:extLst>
                    <a:ext uri="{9D8B030D-6E8A-4147-A177-3AD203B41FA5}">
                      <a16:colId xmlns:a16="http://schemas.microsoft.com/office/drawing/2014/main" val="857765519"/>
                    </a:ext>
                  </a:extLst>
                </a:gridCol>
                <a:gridCol w="514308">
                  <a:extLst>
                    <a:ext uri="{9D8B030D-6E8A-4147-A177-3AD203B41FA5}">
                      <a16:colId xmlns:a16="http://schemas.microsoft.com/office/drawing/2014/main" val="3898290107"/>
                    </a:ext>
                  </a:extLst>
                </a:gridCol>
              </a:tblGrid>
              <a:tr h="146592">
                <a:tc>
                  <a:txBody>
                    <a:bodyPr/>
                    <a:lstStyle/>
                    <a:p>
                      <a:pPr algn="ctr" fontAlgn="ctr"/>
                      <a:r>
                        <a:rPr lang="en-US" sz="900" b="1" i="0" u="none" strike="noStrike" kern="1200" dirty="0">
                          <a:solidFill>
                            <a:srgbClr val="000000"/>
                          </a:solidFill>
                          <a:effectLst/>
                          <a:latin typeface="맑은 고딕" panose="020B0503020000020004" pitchFamily="50" charset="-127"/>
                          <a:ea typeface="맑은 고딕" panose="020B0503020000020004" pitchFamily="50" charset="-127"/>
                          <a:cs typeface="+mn-cs"/>
                        </a:rPr>
                        <a:t>TOU</a:t>
                      </a:r>
                    </a:p>
                  </a:txBody>
                  <a:tcPr marL="5915" marR="5915" marT="5915" marB="0" anchor="ctr">
                    <a:lnL>
                      <a:noFill/>
                    </a:lnL>
                    <a:lnR>
                      <a:noFill/>
                    </a:lnR>
                    <a:lnT>
                      <a:noFill/>
                    </a:lnT>
                    <a:lnB>
                      <a:noFill/>
                    </a:lnB>
                  </a:tcPr>
                </a:tc>
                <a:tc>
                  <a:txBody>
                    <a:bodyPr/>
                    <a:lstStyle/>
                    <a:p>
                      <a:pPr algn="ctr" rtl="0" fontAlgn="ctr"/>
                      <a:r>
                        <a:rPr lang="en-US"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t</a:t>
                      </a:r>
                    </a:p>
                  </a:txBody>
                  <a:tcPr marL="5915" marR="5915" marT="591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0</a:t>
                      </a:r>
                    </a:p>
                  </a:txBody>
                  <a:tcPr marL="5915" marR="5915" marT="591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1</a:t>
                      </a:r>
                    </a:p>
                  </a:txBody>
                  <a:tcPr marL="5915" marR="5915" marT="591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2</a:t>
                      </a:r>
                    </a:p>
                  </a:txBody>
                  <a:tcPr marL="5915" marR="5915" marT="591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3</a:t>
                      </a:r>
                    </a:p>
                  </a:txBody>
                  <a:tcPr marL="5915" marR="5915" marT="591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4</a:t>
                      </a:r>
                    </a:p>
                  </a:txBody>
                  <a:tcPr marL="5915" marR="5915" marT="591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5</a:t>
                      </a:r>
                    </a:p>
                  </a:txBody>
                  <a:tcPr marL="5915" marR="5915" marT="591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6</a:t>
                      </a:r>
                    </a:p>
                  </a:txBody>
                  <a:tcPr marL="5915" marR="5915" marT="591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7</a:t>
                      </a:r>
                    </a:p>
                  </a:txBody>
                  <a:tcPr marL="5915" marR="5915" marT="591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8</a:t>
                      </a:r>
                    </a:p>
                  </a:txBody>
                  <a:tcPr marL="5915" marR="5915" marT="591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9</a:t>
                      </a:r>
                    </a:p>
                  </a:txBody>
                  <a:tcPr marL="5915" marR="5915" marT="591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10</a:t>
                      </a:r>
                    </a:p>
                  </a:txBody>
                  <a:tcPr marL="5915" marR="5915" marT="591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11</a:t>
                      </a:r>
                    </a:p>
                  </a:txBody>
                  <a:tcPr marL="5915" marR="5915" marT="5915"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0010273"/>
                  </a:ext>
                </a:extLst>
              </a:tr>
              <a:tr h="146592">
                <a:tc>
                  <a:txBody>
                    <a:bodyPr/>
                    <a:lstStyle/>
                    <a:p>
                      <a:pPr algn="ctr" fontAlgn="ctr"/>
                      <a:endParaRPr lang="ko-KR" altLang="en-US" sz="9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5915" marR="5915" marT="5915" marB="0" anchor="ctr">
                    <a:lnL>
                      <a:noFill/>
                    </a:lnL>
                    <a:lnR>
                      <a:noFill/>
                    </a:lnR>
                    <a:lnT>
                      <a:noFill/>
                    </a:lnT>
                    <a:lnB>
                      <a:noFill/>
                    </a:lnB>
                  </a:tcPr>
                </a:tc>
                <a:tc>
                  <a:txBody>
                    <a:bodyPr/>
                    <a:lstStyle/>
                    <a:p>
                      <a:pPr algn="ctr" fontAlgn="ctr"/>
                      <a:r>
                        <a:rPr lang="ko-KR" altLang="en-US"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　</a:t>
                      </a:r>
                    </a:p>
                  </a:txBody>
                  <a:tcPr marL="5915" marR="5915" marT="591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900" b="0" i="0" u="none" strike="noStrike" kern="1200">
                          <a:solidFill>
                            <a:srgbClr val="000000"/>
                          </a:solidFill>
                          <a:effectLst/>
                          <a:latin typeface="맑은 고딕" panose="020B0503020000020004" pitchFamily="50" charset="-127"/>
                          <a:ea typeface="맑은 고딕" panose="020B0503020000020004" pitchFamily="50" charset="-127"/>
                          <a:cs typeface="+mn-cs"/>
                        </a:rPr>
                        <a:t>120</a:t>
                      </a:r>
                    </a:p>
                  </a:txBody>
                  <a:tcPr marL="5915" marR="5915" marT="5915"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ctr" rtl="0" fontAlgn="ctr"/>
                      <a:r>
                        <a:rPr lang="en-US" altLang="ko-KR" sz="900" b="0" i="0" u="none" strike="noStrike" kern="1200">
                          <a:solidFill>
                            <a:srgbClr val="000000"/>
                          </a:solidFill>
                          <a:effectLst/>
                          <a:latin typeface="맑은 고딕" panose="020B0503020000020004" pitchFamily="50" charset="-127"/>
                          <a:ea typeface="맑은 고딕" panose="020B0503020000020004" pitchFamily="50" charset="-127"/>
                          <a:cs typeface="+mn-cs"/>
                        </a:rPr>
                        <a:t>120</a:t>
                      </a:r>
                    </a:p>
                  </a:txBody>
                  <a:tcPr marL="5915" marR="5915" marT="5915"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120</a:t>
                      </a:r>
                    </a:p>
                  </a:txBody>
                  <a:tcPr marL="5915" marR="5915" marT="5915"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120</a:t>
                      </a:r>
                    </a:p>
                  </a:txBody>
                  <a:tcPr marL="5915" marR="5915" marT="5915"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60</a:t>
                      </a:r>
                    </a:p>
                  </a:txBody>
                  <a:tcPr marL="5915" marR="5915" marT="5915" marB="0" anchor="ctr">
                    <a:lnL>
                      <a:noFill/>
                    </a:lnL>
                    <a:lnR>
                      <a:noFill/>
                    </a:lnR>
                    <a:lnT w="12700" cap="flat" cmpd="sng" algn="ctr">
                      <a:solidFill>
                        <a:srgbClr val="000000"/>
                      </a:solidFill>
                      <a:prstDash val="solid"/>
                      <a:round/>
                      <a:headEnd type="none" w="med" len="med"/>
                      <a:tailEnd type="none" w="med" len="med"/>
                    </a:lnT>
                    <a:lnB>
                      <a:noFill/>
                    </a:lnB>
                    <a:solidFill>
                      <a:srgbClr val="FBC2C4"/>
                    </a:solidFill>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60</a:t>
                      </a:r>
                    </a:p>
                  </a:txBody>
                  <a:tcPr marL="5915" marR="5915" marT="5915" marB="0" anchor="ctr">
                    <a:lnL>
                      <a:noFill/>
                    </a:lnL>
                    <a:lnR>
                      <a:noFill/>
                    </a:lnR>
                    <a:lnT w="12700" cap="flat" cmpd="sng" algn="ctr">
                      <a:solidFill>
                        <a:srgbClr val="000000"/>
                      </a:solidFill>
                      <a:prstDash val="solid"/>
                      <a:round/>
                      <a:headEnd type="none" w="med" len="med"/>
                      <a:tailEnd type="none" w="med" len="med"/>
                    </a:lnT>
                    <a:lnB>
                      <a:noFill/>
                    </a:lnB>
                    <a:solidFill>
                      <a:srgbClr val="FBC2C4"/>
                    </a:solidFill>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20</a:t>
                      </a:r>
                    </a:p>
                  </a:txBody>
                  <a:tcPr marL="5915" marR="5915" marT="5915" marB="0" anchor="ctr">
                    <a:lnL>
                      <a:noFill/>
                    </a:lnL>
                    <a:lnR>
                      <a:noFill/>
                    </a:lnR>
                    <a:lnT w="12700" cap="flat" cmpd="sng" algn="ctr">
                      <a:solidFill>
                        <a:srgbClr val="000000"/>
                      </a:solidFill>
                      <a:prstDash val="solid"/>
                      <a:round/>
                      <a:headEnd type="none" w="med" len="med"/>
                      <a:tailEnd type="none" w="med" len="med"/>
                    </a:lnT>
                    <a:lnB>
                      <a:noFill/>
                    </a:lnB>
                    <a:solidFill>
                      <a:srgbClr val="FCFCFF"/>
                    </a:solidFill>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20</a:t>
                      </a:r>
                    </a:p>
                  </a:txBody>
                  <a:tcPr marL="5915" marR="5915" marT="5915" marB="0" anchor="ctr">
                    <a:lnL>
                      <a:noFill/>
                    </a:lnL>
                    <a:lnR>
                      <a:noFill/>
                    </a:lnR>
                    <a:lnT w="12700" cap="flat" cmpd="sng" algn="ctr">
                      <a:solidFill>
                        <a:srgbClr val="000000"/>
                      </a:solidFill>
                      <a:prstDash val="solid"/>
                      <a:round/>
                      <a:headEnd type="none" w="med" len="med"/>
                      <a:tailEnd type="none" w="med" len="med"/>
                    </a:lnT>
                    <a:lnB>
                      <a:noFill/>
                    </a:lnB>
                    <a:solidFill>
                      <a:srgbClr val="FCFCFF"/>
                    </a:solidFill>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20</a:t>
                      </a:r>
                    </a:p>
                  </a:txBody>
                  <a:tcPr marL="5915" marR="5915" marT="5915" marB="0" anchor="ctr">
                    <a:lnL>
                      <a:noFill/>
                    </a:lnL>
                    <a:lnR>
                      <a:noFill/>
                    </a:lnR>
                    <a:lnT w="12700" cap="flat" cmpd="sng" algn="ctr">
                      <a:solidFill>
                        <a:srgbClr val="000000"/>
                      </a:solidFill>
                      <a:prstDash val="solid"/>
                      <a:round/>
                      <a:headEnd type="none" w="med" len="med"/>
                      <a:tailEnd type="none" w="med" len="med"/>
                    </a:lnT>
                    <a:lnB>
                      <a:noFill/>
                    </a:lnB>
                    <a:solidFill>
                      <a:srgbClr val="FCFCFF"/>
                    </a:solidFill>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20</a:t>
                      </a:r>
                    </a:p>
                  </a:txBody>
                  <a:tcPr marL="5915" marR="5915" marT="5915" marB="0" anchor="ctr">
                    <a:lnL>
                      <a:noFill/>
                    </a:lnL>
                    <a:lnR>
                      <a:noFill/>
                    </a:lnR>
                    <a:lnT w="12700" cap="flat" cmpd="sng" algn="ctr">
                      <a:solidFill>
                        <a:srgbClr val="000000"/>
                      </a:solidFill>
                      <a:prstDash val="solid"/>
                      <a:round/>
                      <a:headEnd type="none" w="med" len="med"/>
                      <a:tailEnd type="none" w="med" len="med"/>
                    </a:lnT>
                    <a:lnB>
                      <a:noFill/>
                    </a:lnB>
                    <a:solidFill>
                      <a:srgbClr val="FCFCFF"/>
                    </a:solidFill>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60</a:t>
                      </a:r>
                    </a:p>
                  </a:txBody>
                  <a:tcPr marL="5915" marR="5915" marT="5915" marB="0" anchor="ctr">
                    <a:lnL>
                      <a:noFill/>
                    </a:lnL>
                    <a:lnR>
                      <a:noFill/>
                    </a:lnR>
                    <a:lnT w="12700" cap="flat" cmpd="sng" algn="ctr">
                      <a:solidFill>
                        <a:srgbClr val="000000"/>
                      </a:solidFill>
                      <a:prstDash val="solid"/>
                      <a:round/>
                      <a:headEnd type="none" w="med" len="med"/>
                      <a:tailEnd type="none" w="med" len="med"/>
                    </a:lnT>
                    <a:lnB>
                      <a:noFill/>
                    </a:lnB>
                    <a:solidFill>
                      <a:srgbClr val="FBC2C4"/>
                    </a:solidFill>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60</a:t>
                      </a:r>
                    </a:p>
                  </a:txBody>
                  <a:tcPr marL="5915" marR="5915" marT="5915" marB="0" anchor="ctr">
                    <a:lnL>
                      <a:noFill/>
                    </a:lnL>
                    <a:lnR>
                      <a:noFill/>
                    </a:lnR>
                    <a:lnT w="12700" cap="flat" cmpd="sng" algn="ctr">
                      <a:solidFill>
                        <a:srgbClr val="000000"/>
                      </a:solidFill>
                      <a:prstDash val="solid"/>
                      <a:round/>
                      <a:headEnd type="none" w="med" len="med"/>
                      <a:tailEnd type="none" w="med" len="med"/>
                    </a:lnT>
                    <a:lnB>
                      <a:noFill/>
                    </a:lnB>
                    <a:solidFill>
                      <a:srgbClr val="FBC2C4"/>
                    </a:solidFill>
                  </a:tcPr>
                </a:tc>
                <a:extLst>
                  <a:ext uri="{0D108BD9-81ED-4DB2-BD59-A6C34878D82A}">
                    <a16:rowId xmlns:a16="http://schemas.microsoft.com/office/drawing/2014/main" val="57260278"/>
                  </a:ext>
                </a:extLst>
              </a:tr>
            </a:tbl>
          </a:graphicData>
        </a:graphic>
      </p:graphicFrame>
      <p:graphicFrame>
        <p:nvGraphicFramePr>
          <p:cNvPr id="5" name="표 4">
            <a:extLst>
              <a:ext uri="{FF2B5EF4-FFF2-40B4-BE49-F238E27FC236}">
                <a16:creationId xmlns:a16="http://schemas.microsoft.com/office/drawing/2014/main" id="{9967719E-29CE-4C0D-A6BD-8F41759B4583}"/>
              </a:ext>
            </a:extLst>
          </p:cNvPr>
          <p:cNvGraphicFramePr>
            <a:graphicFrameLocks noGrp="1"/>
          </p:cNvGraphicFramePr>
          <p:nvPr/>
        </p:nvGraphicFramePr>
        <p:xfrm>
          <a:off x="545512" y="3079361"/>
          <a:ext cx="7200312" cy="497780"/>
        </p:xfrm>
        <a:graphic>
          <a:graphicData uri="http://schemas.openxmlformats.org/drawingml/2006/table">
            <a:tbl>
              <a:tblPr/>
              <a:tblGrid>
                <a:gridCol w="514308">
                  <a:extLst>
                    <a:ext uri="{9D8B030D-6E8A-4147-A177-3AD203B41FA5}">
                      <a16:colId xmlns:a16="http://schemas.microsoft.com/office/drawing/2014/main" val="2061516898"/>
                    </a:ext>
                  </a:extLst>
                </a:gridCol>
                <a:gridCol w="514308">
                  <a:extLst>
                    <a:ext uri="{9D8B030D-6E8A-4147-A177-3AD203B41FA5}">
                      <a16:colId xmlns:a16="http://schemas.microsoft.com/office/drawing/2014/main" val="2775763207"/>
                    </a:ext>
                  </a:extLst>
                </a:gridCol>
                <a:gridCol w="514308">
                  <a:extLst>
                    <a:ext uri="{9D8B030D-6E8A-4147-A177-3AD203B41FA5}">
                      <a16:colId xmlns:a16="http://schemas.microsoft.com/office/drawing/2014/main" val="1281748924"/>
                    </a:ext>
                  </a:extLst>
                </a:gridCol>
                <a:gridCol w="514308">
                  <a:extLst>
                    <a:ext uri="{9D8B030D-6E8A-4147-A177-3AD203B41FA5}">
                      <a16:colId xmlns:a16="http://schemas.microsoft.com/office/drawing/2014/main" val="3907556756"/>
                    </a:ext>
                  </a:extLst>
                </a:gridCol>
                <a:gridCol w="514308">
                  <a:extLst>
                    <a:ext uri="{9D8B030D-6E8A-4147-A177-3AD203B41FA5}">
                      <a16:colId xmlns:a16="http://schemas.microsoft.com/office/drawing/2014/main" val="3138853351"/>
                    </a:ext>
                  </a:extLst>
                </a:gridCol>
                <a:gridCol w="514308">
                  <a:extLst>
                    <a:ext uri="{9D8B030D-6E8A-4147-A177-3AD203B41FA5}">
                      <a16:colId xmlns:a16="http://schemas.microsoft.com/office/drawing/2014/main" val="3027493093"/>
                    </a:ext>
                  </a:extLst>
                </a:gridCol>
                <a:gridCol w="514308">
                  <a:extLst>
                    <a:ext uri="{9D8B030D-6E8A-4147-A177-3AD203B41FA5}">
                      <a16:colId xmlns:a16="http://schemas.microsoft.com/office/drawing/2014/main" val="936309180"/>
                    </a:ext>
                  </a:extLst>
                </a:gridCol>
                <a:gridCol w="514308">
                  <a:extLst>
                    <a:ext uri="{9D8B030D-6E8A-4147-A177-3AD203B41FA5}">
                      <a16:colId xmlns:a16="http://schemas.microsoft.com/office/drawing/2014/main" val="43385704"/>
                    </a:ext>
                  </a:extLst>
                </a:gridCol>
                <a:gridCol w="514308">
                  <a:extLst>
                    <a:ext uri="{9D8B030D-6E8A-4147-A177-3AD203B41FA5}">
                      <a16:colId xmlns:a16="http://schemas.microsoft.com/office/drawing/2014/main" val="2461334338"/>
                    </a:ext>
                  </a:extLst>
                </a:gridCol>
                <a:gridCol w="514308">
                  <a:extLst>
                    <a:ext uri="{9D8B030D-6E8A-4147-A177-3AD203B41FA5}">
                      <a16:colId xmlns:a16="http://schemas.microsoft.com/office/drawing/2014/main" val="1804149601"/>
                    </a:ext>
                  </a:extLst>
                </a:gridCol>
                <a:gridCol w="514308">
                  <a:extLst>
                    <a:ext uri="{9D8B030D-6E8A-4147-A177-3AD203B41FA5}">
                      <a16:colId xmlns:a16="http://schemas.microsoft.com/office/drawing/2014/main" val="2003862274"/>
                    </a:ext>
                  </a:extLst>
                </a:gridCol>
                <a:gridCol w="514308">
                  <a:extLst>
                    <a:ext uri="{9D8B030D-6E8A-4147-A177-3AD203B41FA5}">
                      <a16:colId xmlns:a16="http://schemas.microsoft.com/office/drawing/2014/main" val="474039074"/>
                    </a:ext>
                  </a:extLst>
                </a:gridCol>
                <a:gridCol w="514308">
                  <a:extLst>
                    <a:ext uri="{9D8B030D-6E8A-4147-A177-3AD203B41FA5}">
                      <a16:colId xmlns:a16="http://schemas.microsoft.com/office/drawing/2014/main" val="1953212443"/>
                    </a:ext>
                  </a:extLst>
                </a:gridCol>
                <a:gridCol w="514308">
                  <a:extLst>
                    <a:ext uri="{9D8B030D-6E8A-4147-A177-3AD203B41FA5}">
                      <a16:colId xmlns:a16="http://schemas.microsoft.com/office/drawing/2014/main" val="794636683"/>
                    </a:ext>
                  </a:extLst>
                </a:gridCol>
              </a:tblGrid>
              <a:tr h="171112">
                <a:tc gridSpan="4">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900" b="1" i="0" u="none" strike="noStrike" kern="1200" dirty="0">
                          <a:solidFill>
                            <a:srgbClr val="000000"/>
                          </a:solidFill>
                          <a:effectLst/>
                          <a:latin typeface="맑은 고딕" panose="020B0503020000020004" pitchFamily="50" charset="-127"/>
                          <a:ea typeface="+mn-ea"/>
                          <a:cs typeface="+mn-cs"/>
                        </a:rPr>
                        <a:t>Stage 1: FCES schedule</a:t>
                      </a:r>
                    </a:p>
                  </a:txBody>
                  <a:tcPr marL="7778" marR="7778" marT="7778" marB="0" anchor="ctr">
                    <a:lnL>
                      <a:noFill/>
                    </a:lnL>
                    <a:lnR>
                      <a:noFill/>
                    </a:lnR>
                    <a:lnT>
                      <a:noFill/>
                    </a:lnT>
                    <a:lnB>
                      <a:noFill/>
                    </a:lnB>
                  </a:tcPr>
                </a:tc>
                <a:tc hMerge="1">
                  <a:txBody>
                    <a:bodyPr/>
                    <a:lstStyle/>
                    <a:p>
                      <a:pPr algn="ctr" fontAlgn="ctr"/>
                      <a:endParaRPr lang="en-US"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8426" marR="8426" marT="8426" marB="0" anchor="ctr">
                    <a:lnL>
                      <a:noFill/>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endParaRPr lang="ko-KR" altLang="en-US" sz="9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7778" marR="7778" marT="7778" marB="0" anchor="ctr">
                    <a:lnL>
                      <a:noFill/>
                    </a:lnL>
                    <a:lnR>
                      <a:noFill/>
                    </a:lnR>
                    <a:lnT>
                      <a:noFill/>
                    </a:lnT>
                    <a:lnB>
                      <a:noFill/>
                    </a:lnB>
                  </a:tcPr>
                </a:tc>
                <a:tc>
                  <a:txBody>
                    <a:bodyPr/>
                    <a:lstStyle/>
                    <a:p>
                      <a:pPr algn="ctr" fontAlgn="ctr"/>
                      <a:endParaRPr lang="ko-KR" altLang="en-US" sz="9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7778" marR="7778" marT="7778" marB="0" anchor="ctr">
                    <a:lnL>
                      <a:noFill/>
                    </a:lnL>
                    <a:lnR>
                      <a:noFill/>
                    </a:lnR>
                    <a:lnT>
                      <a:noFill/>
                    </a:lnT>
                    <a:lnB>
                      <a:noFill/>
                    </a:lnB>
                  </a:tcPr>
                </a:tc>
                <a:tc>
                  <a:txBody>
                    <a:bodyPr/>
                    <a:lstStyle/>
                    <a:p>
                      <a:pPr algn="ctr" fontAlgn="ctr"/>
                      <a:endParaRPr lang="ko-KR" altLang="en-US" sz="9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7778" marR="7778" marT="7778" marB="0" anchor="ctr">
                    <a:lnL>
                      <a:noFill/>
                    </a:lnL>
                    <a:lnR>
                      <a:noFill/>
                    </a:lnR>
                    <a:lnT>
                      <a:noFill/>
                    </a:lnT>
                    <a:lnB>
                      <a:noFill/>
                    </a:lnB>
                  </a:tcPr>
                </a:tc>
                <a:tc>
                  <a:txBody>
                    <a:bodyPr/>
                    <a:lstStyle/>
                    <a:p>
                      <a:pPr algn="ctr" fontAlgn="ctr"/>
                      <a:endParaRPr lang="ko-KR" altLang="en-US" sz="9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7778" marR="7778" marT="7778" marB="0" anchor="ctr">
                    <a:lnL>
                      <a:noFill/>
                    </a:lnL>
                    <a:lnR>
                      <a:noFill/>
                    </a:lnR>
                    <a:lnT>
                      <a:noFill/>
                    </a:lnT>
                    <a:lnB>
                      <a:noFill/>
                    </a:lnB>
                  </a:tcPr>
                </a:tc>
                <a:tc>
                  <a:txBody>
                    <a:bodyPr/>
                    <a:lstStyle/>
                    <a:p>
                      <a:pPr algn="ctr" fontAlgn="ctr"/>
                      <a:endParaRPr lang="ko-KR" altLang="en-US" sz="9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7778" marR="7778" marT="7778" marB="0" anchor="ctr">
                    <a:lnL>
                      <a:noFill/>
                    </a:lnL>
                    <a:lnR>
                      <a:noFill/>
                    </a:lnR>
                    <a:lnT>
                      <a:noFill/>
                    </a:lnT>
                    <a:lnB>
                      <a:noFill/>
                    </a:lnB>
                  </a:tcPr>
                </a:tc>
                <a:tc>
                  <a:txBody>
                    <a:bodyPr/>
                    <a:lstStyle/>
                    <a:p>
                      <a:pPr algn="ctr" fontAlgn="ctr"/>
                      <a:endParaRPr lang="ko-KR" altLang="en-US" sz="9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7778" marR="7778" marT="7778" marB="0" anchor="ctr">
                    <a:lnL>
                      <a:noFill/>
                    </a:lnL>
                    <a:lnR>
                      <a:noFill/>
                    </a:lnR>
                    <a:lnT>
                      <a:noFill/>
                    </a:lnT>
                    <a:lnB>
                      <a:noFill/>
                    </a:lnB>
                  </a:tcPr>
                </a:tc>
                <a:tc>
                  <a:txBody>
                    <a:bodyPr/>
                    <a:lstStyle/>
                    <a:p>
                      <a:pPr algn="ctr" fontAlgn="ctr"/>
                      <a:endParaRPr lang="ko-KR" altLang="en-US" sz="9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7778" marR="7778" marT="7778" marB="0" anchor="ctr">
                    <a:lnL>
                      <a:noFill/>
                    </a:lnL>
                    <a:lnR>
                      <a:noFill/>
                    </a:lnR>
                    <a:lnT>
                      <a:noFill/>
                    </a:lnT>
                    <a:lnB>
                      <a:noFill/>
                    </a:lnB>
                  </a:tcPr>
                </a:tc>
                <a:tc>
                  <a:txBody>
                    <a:bodyPr/>
                    <a:lstStyle/>
                    <a:p>
                      <a:pPr algn="ctr" fontAlgn="ctr"/>
                      <a:endParaRPr lang="ko-KR" altLang="en-US" sz="9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7778" marR="7778" marT="7778" marB="0" anchor="ctr">
                    <a:lnL>
                      <a:noFill/>
                    </a:lnL>
                    <a:lnR>
                      <a:noFill/>
                    </a:lnR>
                    <a:lnT>
                      <a:noFill/>
                    </a:lnT>
                    <a:lnB>
                      <a:noFill/>
                    </a:lnB>
                  </a:tcPr>
                </a:tc>
                <a:tc>
                  <a:txBody>
                    <a:bodyPr/>
                    <a:lstStyle/>
                    <a:p>
                      <a:pPr algn="ctr" fontAlgn="ctr"/>
                      <a:endParaRPr lang="ko-KR" altLang="en-US" sz="9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7778" marR="7778" marT="7778" marB="0" anchor="ctr">
                    <a:lnL>
                      <a:noFill/>
                    </a:lnL>
                    <a:lnR>
                      <a:noFill/>
                    </a:lnR>
                    <a:lnT>
                      <a:noFill/>
                    </a:lnT>
                    <a:lnB>
                      <a:noFill/>
                    </a:lnB>
                  </a:tcPr>
                </a:tc>
                <a:tc>
                  <a:txBody>
                    <a:bodyPr/>
                    <a:lstStyle/>
                    <a:p>
                      <a:pPr algn="ctr" fontAlgn="ctr"/>
                      <a:endParaRPr lang="ko-KR" altLang="en-US" sz="9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7778" marR="7778" marT="7778" marB="0" anchor="ctr">
                    <a:lnL>
                      <a:noFill/>
                    </a:lnL>
                    <a:lnR>
                      <a:noFill/>
                    </a:lnR>
                    <a:lnT>
                      <a:noFill/>
                    </a:lnT>
                    <a:lnB>
                      <a:noFill/>
                    </a:lnB>
                  </a:tcPr>
                </a:tc>
                <a:extLst>
                  <a:ext uri="{0D108BD9-81ED-4DB2-BD59-A6C34878D82A}">
                    <a16:rowId xmlns:a16="http://schemas.microsoft.com/office/drawing/2014/main" val="3441845250"/>
                  </a:ext>
                </a:extLst>
              </a:tr>
              <a:tr h="171112">
                <a:tc>
                  <a:txBody>
                    <a:bodyPr/>
                    <a:lstStyle/>
                    <a:p>
                      <a:pPr algn="ctr" fontAlgn="ctr"/>
                      <a:endParaRPr lang="en-US" sz="9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7778" marR="7778" marT="7778" marB="0" anchor="ctr">
                    <a:lnL>
                      <a:noFill/>
                    </a:lnL>
                    <a:lnR>
                      <a:noFill/>
                    </a:lnR>
                    <a:lnT>
                      <a:noFill/>
                    </a:lnT>
                    <a:lnB>
                      <a:noFill/>
                    </a:lnB>
                  </a:tcPr>
                </a:tc>
                <a:tc>
                  <a:txBody>
                    <a:bodyPr/>
                    <a:lstStyle/>
                    <a:p>
                      <a:pPr algn="ctr" fontAlgn="ctr"/>
                      <a:r>
                        <a:rPr lang="en-US"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t</a:t>
                      </a:r>
                    </a:p>
                  </a:txBody>
                  <a:tcPr marL="7778" marR="7778" marT="7778"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0</a:t>
                      </a:r>
                    </a:p>
                  </a:txBody>
                  <a:tcPr marL="5915" marR="5915" marT="591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1</a:t>
                      </a:r>
                    </a:p>
                  </a:txBody>
                  <a:tcPr marL="5915" marR="5915" marT="591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2</a:t>
                      </a:r>
                    </a:p>
                  </a:txBody>
                  <a:tcPr marL="5915" marR="5915" marT="591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3</a:t>
                      </a:r>
                    </a:p>
                  </a:txBody>
                  <a:tcPr marL="5915" marR="5915" marT="591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4</a:t>
                      </a:r>
                    </a:p>
                  </a:txBody>
                  <a:tcPr marL="5915" marR="5915" marT="591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5</a:t>
                      </a:r>
                    </a:p>
                  </a:txBody>
                  <a:tcPr marL="5915" marR="5915" marT="591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6</a:t>
                      </a:r>
                    </a:p>
                  </a:txBody>
                  <a:tcPr marL="5915" marR="5915" marT="591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7</a:t>
                      </a:r>
                    </a:p>
                  </a:txBody>
                  <a:tcPr marL="5915" marR="5915" marT="591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8</a:t>
                      </a:r>
                    </a:p>
                  </a:txBody>
                  <a:tcPr marL="5915" marR="5915" marT="591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9</a:t>
                      </a:r>
                    </a:p>
                  </a:txBody>
                  <a:tcPr marL="5915" marR="5915" marT="591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10</a:t>
                      </a:r>
                    </a:p>
                  </a:txBody>
                  <a:tcPr marL="5915" marR="5915" marT="591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11</a:t>
                      </a:r>
                    </a:p>
                  </a:txBody>
                  <a:tcPr marL="5915" marR="5915" marT="5915"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668051"/>
                  </a:ext>
                </a:extLst>
              </a:tr>
              <a:tr h="155556">
                <a:tc>
                  <a:txBody>
                    <a:bodyPr/>
                    <a:lstStyle/>
                    <a:p>
                      <a:pPr algn="ctr" fontAlgn="ctr"/>
                      <a:endParaRPr lang="ko-KR" altLang="en-US" sz="9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7778" marR="7778" marT="7778" marB="0" anchor="ctr">
                    <a:lnL>
                      <a:noFill/>
                    </a:lnL>
                    <a:lnR>
                      <a:noFill/>
                    </a:lnR>
                    <a:lnT>
                      <a:noFill/>
                    </a:lnT>
                    <a:lnB>
                      <a:noFill/>
                    </a:lnB>
                  </a:tcPr>
                </a:tc>
                <a:tc>
                  <a:txBody>
                    <a:bodyPr/>
                    <a:lstStyle/>
                    <a:p>
                      <a:pPr algn="ctr" fontAlgn="ctr"/>
                      <a:endParaRPr lang="ko-KR" altLang="en-US" sz="9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7778" marR="7778" marT="777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-11.25</a:t>
                      </a:r>
                    </a:p>
                  </a:txBody>
                  <a:tcPr marL="7778" marR="7778" marT="777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kumimoji="0" lang="en-US" altLang="ko-KR" sz="9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-11.25</a:t>
                      </a:r>
                      <a:endPar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7778" marR="7778" marT="777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kumimoji="0" lang="en-US" altLang="ko-KR" sz="9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-11.25</a:t>
                      </a:r>
                      <a:endPar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7778" marR="7778" marT="777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kumimoji="0" lang="en-US" altLang="ko-KR" sz="9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-11.25</a:t>
                      </a:r>
                      <a:endPar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7778" marR="7778" marT="777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kumimoji="0" lang="en-US" altLang="ko-KR" sz="9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10</a:t>
                      </a:r>
                      <a:endPar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7778" marR="7778" marT="777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kumimoji="0" lang="en-US" altLang="ko-KR" sz="9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10</a:t>
                      </a:r>
                      <a:endPar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7778" marR="7778" marT="777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30</a:t>
                      </a:r>
                    </a:p>
                  </a:txBody>
                  <a:tcPr marL="7778" marR="7778" marT="777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30</a:t>
                      </a:r>
                    </a:p>
                  </a:txBody>
                  <a:tcPr marL="7778" marR="7778" marT="777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30</a:t>
                      </a:r>
                    </a:p>
                  </a:txBody>
                  <a:tcPr marL="7778" marR="7778" marT="777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30</a:t>
                      </a:r>
                    </a:p>
                  </a:txBody>
                  <a:tcPr marL="7778" marR="7778" marT="777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10</a:t>
                      </a:r>
                      <a:endPar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7778" marR="7778" marT="777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endParaRPr lang="ko-KR" altLang="en-US" sz="9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7778" marR="7778" marT="7778"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865139086"/>
                  </a:ext>
                </a:extLst>
              </a:tr>
            </a:tbl>
          </a:graphicData>
        </a:graphic>
      </p:graphicFrame>
      <mc:AlternateContent xmlns:mc="http://schemas.openxmlformats.org/markup-compatibility/2006" xmlns:a14="http://schemas.microsoft.com/office/drawing/2010/main">
        <mc:Choice Requires="a14">
          <p:graphicFrame>
            <p:nvGraphicFramePr>
              <p:cNvPr id="6" name="표 5">
                <a:extLst>
                  <a:ext uri="{FF2B5EF4-FFF2-40B4-BE49-F238E27FC236}">
                    <a16:creationId xmlns:a16="http://schemas.microsoft.com/office/drawing/2014/main" id="{51016413-30D6-4B66-A3A6-014B96C8FEF3}"/>
                  </a:ext>
                </a:extLst>
              </p:cNvPr>
              <p:cNvGraphicFramePr>
                <a:graphicFrameLocks noGrp="1"/>
              </p:cNvGraphicFramePr>
              <p:nvPr/>
            </p:nvGraphicFramePr>
            <p:xfrm>
              <a:off x="2120959" y="1037687"/>
              <a:ext cx="4486653" cy="1600037"/>
            </p:xfrm>
            <a:graphic>
              <a:graphicData uri="http://schemas.openxmlformats.org/drawingml/2006/table">
                <a:tbl>
                  <a:tblPr firstRow="1" firstCol="1" bandRow="1">
                    <a:tableStyleId>{5940675A-B579-460E-94D1-54222C63F5DA}</a:tableStyleId>
                  </a:tblPr>
                  <a:tblGrid>
                    <a:gridCol w="1957515">
                      <a:extLst>
                        <a:ext uri="{9D8B030D-6E8A-4147-A177-3AD203B41FA5}">
                          <a16:colId xmlns:a16="http://schemas.microsoft.com/office/drawing/2014/main" val="685536464"/>
                        </a:ext>
                      </a:extLst>
                    </a:gridCol>
                    <a:gridCol w="481886">
                      <a:extLst>
                        <a:ext uri="{9D8B030D-6E8A-4147-A177-3AD203B41FA5}">
                          <a16:colId xmlns:a16="http://schemas.microsoft.com/office/drawing/2014/main" val="3560278100"/>
                        </a:ext>
                      </a:extLst>
                    </a:gridCol>
                    <a:gridCol w="481886">
                      <a:extLst>
                        <a:ext uri="{9D8B030D-6E8A-4147-A177-3AD203B41FA5}">
                          <a16:colId xmlns:a16="http://schemas.microsoft.com/office/drawing/2014/main" val="3770374088"/>
                        </a:ext>
                      </a:extLst>
                    </a:gridCol>
                    <a:gridCol w="481886">
                      <a:extLst>
                        <a:ext uri="{9D8B030D-6E8A-4147-A177-3AD203B41FA5}">
                          <a16:colId xmlns:a16="http://schemas.microsoft.com/office/drawing/2014/main" val="4191600416"/>
                        </a:ext>
                      </a:extLst>
                    </a:gridCol>
                    <a:gridCol w="1083480">
                      <a:extLst>
                        <a:ext uri="{9D8B030D-6E8A-4147-A177-3AD203B41FA5}">
                          <a16:colId xmlns:a16="http://schemas.microsoft.com/office/drawing/2014/main" val="4099826588"/>
                        </a:ext>
                      </a:extLst>
                    </a:gridCol>
                  </a:tblGrid>
                  <a:tr h="185268">
                    <a:tc>
                      <a:txBody>
                        <a:bodyPr/>
                        <a:lstStyle/>
                        <a:p>
                          <a:pPr algn="ctr">
                            <a:spcAft>
                              <a:spcPts val="0"/>
                            </a:spcAft>
                          </a:pPr>
                          <a:r>
                            <a:rPr lang="en-US" sz="1000" b="1" u="none" strike="noStrike" kern="1200" dirty="0">
                              <a:effectLst/>
                              <a:latin typeface="+mn-ea"/>
                              <a:ea typeface="+mn-ea"/>
                            </a:rPr>
                            <a:t> Case 1</a:t>
                          </a:r>
                          <a:endParaRPr lang="ko-KR" sz="1000" b="1" i="0" u="none" strike="noStrike" kern="1200" dirty="0">
                            <a:solidFill>
                              <a:srgbClr val="000000"/>
                            </a:solidFill>
                            <a:effectLst/>
                            <a:latin typeface="+mn-ea"/>
                            <a:ea typeface="+mn-ea"/>
                            <a:cs typeface="+mn-cs"/>
                          </a:endParaRPr>
                        </a:p>
                      </a:txBody>
                      <a:tcPr marL="63305" marR="63305"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00" b="1" i="1" u="none" strike="noStrike" kern="1200">
                                    <a:effectLst/>
                                    <a:latin typeface="Cambria Math" panose="02040503050406030204" pitchFamily="18" charset="0"/>
                                    <a:ea typeface="+mn-ea"/>
                                  </a:rPr>
                                  <m:t>𝐄𝐕𝟏</m:t>
                                </m:r>
                              </m:oMath>
                            </m:oMathPara>
                          </a14:m>
                          <a:endParaRPr lang="ko-KR" sz="1000" b="1" i="0" u="none" strike="noStrike" kern="1200" dirty="0">
                            <a:solidFill>
                              <a:srgbClr val="000000"/>
                            </a:solidFill>
                            <a:effectLst/>
                            <a:latin typeface="+mn-ea"/>
                            <a:ea typeface="+mn-ea"/>
                            <a:cs typeface="+mn-cs"/>
                          </a:endParaRPr>
                        </a:p>
                      </a:txBody>
                      <a:tcPr marL="63305" marR="63305"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00" b="1" i="1" u="none" strike="noStrike" kern="1200">
                                    <a:effectLst/>
                                    <a:latin typeface="Cambria Math" panose="02040503050406030204" pitchFamily="18" charset="0"/>
                                    <a:ea typeface="+mn-ea"/>
                                  </a:rPr>
                                  <m:t>𝐄𝐕𝟐</m:t>
                                </m:r>
                              </m:oMath>
                            </m:oMathPara>
                          </a14:m>
                          <a:endParaRPr lang="ko-KR" sz="1000" b="1" i="0" u="none" strike="noStrike" kern="1200" dirty="0">
                            <a:solidFill>
                              <a:srgbClr val="000000"/>
                            </a:solidFill>
                            <a:effectLst/>
                            <a:latin typeface="+mn-ea"/>
                            <a:ea typeface="+mn-ea"/>
                            <a:cs typeface="+mn-cs"/>
                          </a:endParaRPr>
                        </a:p>
                      </a:txBody>
                      <a:tcPr marL="63305" marR="63305"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00" b="1" i="1" u="none" strike="noStrike" kern="1200">
                                    <a:effectLst/>
                                    <a:latin typeface="Cambria Math" panose="02040503050406030204" pitchFamily="18" charset="0"/>
                                    <a:ea typeface="+mn-ea"/>
                                  </a:rPr>
                                  <m:t>𝐄𝐕𝟑</m:t>
                                </m:r>
                              </m:oMath>
                            </m:oMathPara>
                          </a14:m>
                          <a:endParaRPr lang="ko-KR" sz="1000" b="1" i="0" u="none" strike="noStrike" kern="1200" dirty="0">
                            <a:solidFill>
                              <a:srgbClr val="000000"/>
                            </a:solidFill>
                            <a:effectLst/>
                            <a:latin typeface="+mn-ea"/>
                            <a:ea typeface="+mn-ea"/>
                            <a:cs typeface="+mn-cs"/>
                          </a:endParaRPr>
                        </a:p>
                      </a:txBody>
                      <a:tcPr marL="63305" marR="63305"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00" b="1" i="1" u="none" strike="noStrike" kern="1200">
                                    <a:effectLst/>
                                    <a:latin typeface="Cambria Math" panose="02040503050406030204" pitchFamily="18" charset="0"/>
                                    <a:ea typeface="+mn-ea"/>
                                  </a:rPr>
                                  <m:t>𝐅𝐂𝐄𝐒</m:t>
                                </m:r>
                              </m:oMath>
                            </m:oMathPara>
                          </a14:m>
                          <a:endParaRPr lang="ko-KR" sz="1000" b="1" i="0" u="none" strike="noStrike" kern="1200" dirty="0">
                            <a:solidFill>
                              <a:srgbClr val="000000"/>
                            </a:solidFill>
                            <a:effectLst/>
                            <a:latin typeface="+mn-ea"/>
                            <a:ea typeface="+mn-ea"/>
                            <a:cs typeface="+mn-cs"/>
                          </a:endParaRPr>
                        </a:p>
                      </a:txBody>
                      <a:tcPr marL="63305" marR="63305" marT="0" marB="0" anchor="ctr"/>
                    </a:tc>
                    <a:extLst>
                      <a:ext uri="{0D108BD9-81ED-4DB2-BD59-A6C34878D82A}">
                        <a16:rowId xmlns:a16="http://schemas.microsoft.com/office/drawing/2014/main" val="1997474931"/>
                      </a:ext>
                    </a:extLst>
                  </a:tr>
                  <a:tr h="176846">
                    <a:tc>
                      <a:txBody>
                        <a:bodyPr/>
                        <a:lstStyle/>
                        <a:p>
                          <a:pPr algn="ctr">
                            <a:spcAft>
                              <a:spcPts val="0"/>
                            </a:spcAft>
                          </a:pPr>
                          <a:r>
                            <a:rPr lang="en-US" sz="1000" b="1" u="none" strike="noStrike" kern="1200" dirty="0">
                              <a:effectLst/>
                              <a:latin typeface="+mn-ea"/>
                              <a:ea typeface="+mn-ea"/>
                            </a:rPr>
                            <a:t>Battery capacity [kWh]</a:t>
                          </a:r>
                          <a:endParaRPr lang="ko-KR" sz="1000" b="1" i="0" u="none" strike="noStrike" kern="1200" dirty="0">
                            <a:solidFill>
                              <a:srgbClr val="000000"/>
                            </a:solidFill>
                            <a:effectLst/>
                            <a:latin typeface="+mn-ea"/>
                            <a:ea typeface="+mn-ea"/>
                            <a:cs typeface="+mn-cs"/>
                          </a:endParaRPr>
                        </a:p>
                      </a:txBody>
                      <a:tcPr marL="63305" marR="63305" marT="0" marB="0" anchor="ctr"/>
                    </a:tc>
                    <a:tc gridSpan="3">
                      <a:txBody>
                        <a:bodyPr/>
                        <a:lstStyle/>
                        <a:p>
                          <a:pPr algn="ctr">
                            <a:spcAft>
                              <a:spcPts val="0"/>
                            </a:spcAft>
                          </a:pPr>
                          <a:r>
                            <a:rPr lang="en-US" sz="1000" u="none" strike="noStrike" kern="1200" dirty="0">
                              <a:effectLst/>
                              <a:latin typeface="+mn-ea"/>
                              <a:ea typeface="+mn-ea"/>
                            </a:rPr>
                            <a:t>50</a:t>
                          </a:r>
                          <a:endParaRPr lang="ko-KR" sz="1000" b="0" i="0" u="none" strike="noStrike" kern="1200" dirty="0">
                            <a:solidFill>
                              <a:srgbClr val="000000"/>
                            </a:solidFill>
                            <a:effectLst/>
                            <a:latin typeface="+mn-ea"/>
                            <a:ea typeface="+mn-ea"/>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u="none" strike="noStrike" kern="1200" dirty="0">
                              <a:effectLst/>
                              <a:latin typeface="+mn-ea"/>
                              <a:ea typeface="+mn-ea"/>
                            </a:rPr>
                            <a:t>150</a:t>
                          </a:r>
                          <a:endParaRPr lang="ko-KR" sz="1000" b="0" i="0" u="none" strike="noStrike" kern="1200" dirty="0">
                            <a:solidFill>
                              <a:srgbClr val="000000"/>
                            </a:solidFill>
                            <a:effectLst/>
                            <a:latin typeface="+mn-ea"/>
                            <a:ea typeface="+mn-ea"/>
                            <a:cs typeface="+mn-cs"/>
                          </a:endParaRPr>
                        </a:p>
                      </a:txBody>
                      <a:tcPr marL="63305" marR="63305" marT="0" marB="0" anchor="ctr"/>
                    </a:tc>
                    <a:extLst>
                      <a:ext uri="{0D108BD9-81ED-4DB2-BD59-A6C34878D82A}">
                        <a16:rowId xmlns:a16="http://schemas.microsoft.com/office/drawing/2014/main" val="2273155651"/>
                      </a:ext>
                    </a:extLst>
                  </a:tr>
                  <a:tr h="176846">
                    <a:tc>
                      <a:txBody>
                        <a:bodyPr/>
                        <a:lstStyle/>
                        <a:p>
                          <a:pPr algn="ctr">
                            <a:spcAft>
                              <a:spcPts val="0"/>
                            </a:spcAft>
                          </a:pPr>
                          <a:r>
                            <a:rPr lang="en-US" sz="1000" b="1" u="none" strike="noStrike" kern="1200" dirty="0">
                              <a:effectLst/>
                              <a:latin typeface="+mn-ea"/>
                              <a:ea typeface="+mn-ea"/>
                            </a:rPr>
                            <a:t>Initial energy [kWh]</a:t>
                          </a:r>
                          <a:endParaRPr lang="ko-KR" sz="1000" b="1" i="0" u="none" strike="noStrike" kern="1200" dirty="0">
                            <a:solidFill>
                              <a:srgbClr val="000000"/>
                            </a:solidFill>
                            <a:effectLst/>
                            <a:latin typeface="+mn-ea"/>
                            <a:ea typeface="+mn-ea"/>
                            <a:cs typeface="+mn-cs"/>
                          </a:endParaRPr>
                        </a:p>
                      </a:txBody>
                      <a:tcPr marL="63305" marR="63305" marT="0" marB="0" anchor="ctr"/>
                    </a:tc>
                    <a:tc>
                      <a:txBody>
                        <a:bodyPr/>
                        <a:lstStyle/>
                        <a:p>
                          <a:pPr algn="ctr">
                            <a:spcAft>
                              <a:spcPts val="0"/>
                            </a:spcAft>
                          </a:pPr>
                          <a:r>
                            <a:rPr lang="en-US" altLang="ko-KR" sz="1000" b="0" i="0" u="none" strike="noStrike" kern="1200" dirty="0">
                              <a:solidFill>
                                <a:srgbClr val="000000"/>
                              </a:solidFill>
                              <a:effectLst/>
                              <a:latin typeface="+mn-ea"/>
                              <a:ea typeface="+mn-ea"/>
                              <a:cs typeface="+mn-cs"/>
                            </a:rPr>
                            <a:t>0</a:t>
                          </a:r>
                          <a:endParaRPr lang="ko-KR" sz="1000" b="0" i="0" u="none" strike="noStrike" kern="1200" dirty="0">
                            <a:solidFill>
                              <a:srgbClr val="000000"/>
                            </a:solidFill>
                            <a:effectLst/>
                            <a:latin typeface="+mn-ea"/>
                            <a:ea typeface="+mn-ea"/>
                            <a:cs typeface="+mn-cs"/>
                          </a:endParaRPr>
                        </a:p>
                      </a:txBody>
                      <a:tcPr marL="63305" marR="63305" marT="0" marB="0" anchor="ctr"/>
                    </a:tc>
                    <a:tc>
                      <a:txBody>
                        <a:bodyPr/>
                        <a:lstStyle/>
                        <a:p>
                          <a:pPr algn="ctr">
                            <a:spcAft>
                              <a:spcPts val="0"/>
                            </a:spcAft>
                          </a:pPr>
                          <a:r>
                            <a:rPr lang="en-US" altLang="ko-KR" sz="1000" b="0" i="0" u="none" strike="noStrike" kern="1200" dirty="0">
                              <a:solidFill>
                                <a:srgbClr val="000000"/>
                              </a:solidFill>
                              <a:effectLst/>
                              <a:latin typeface="+mn-ea"/>
                              <a:ea typeface="+mn-ea"/>
                              <a:cs typeface="+mn-cs"/>
                            </a:rPr>
                            <a:t>5</a:t>
                          </a:r>
                          <a:endParaRPr lang="ko-KR" sz="1000" b="0" i="0" u="none" strike="noStrike" kern="1200" dirty="0">
                            <a:solidFill>
                              <a:srgbClr val="000000"/>
                            </a:solidFill>
                            <a:effectLst/>
                            <a:latin typeface="+mn-ea"/>
                            <a:ea typeface="+mn-ea"/>
                            <a:cs typeface="+mn-cs"/>
                          </a:endParaRPr>
                        </a:p>
                      </a:txBody>
                      <a:tcPr marL="63305" marR="63305" marT="0" marB="0" anchor="ctr"/>
                    </a:tc>
                    <a:tc>
                      <a:txBody>
                        <a:bodyPr/>
                        <a:lstStyle/>
                        <a:p>
                          <a:pPr algn="ctr">
                            <a:spcAft>
                              <a:spcPts val="0"/>
                            </a:spcAft>
                          </a:pPr>
                          <a:r>
                            <a:rPr lang="en-US" altLang="ko-KR" sz="1000" b="0" i="0" u="none" strike="noStrike" kern="1200" dirty="0">
                              <a:solidFill>
                                <a:srgbClr val="000000"/>
                              </a:solidFill>
                              <a:effectLst/>
                              <a:latin typeface="+mn-ea"/>
                              <a:ea typeface="+mn-ea"/>
                              <a:cs typeface="+mn-cs"/>
                            </a:rPr>
                            <a:t>40</a:t>
                          </a:r>
                          <a:endParaRPr lang="ko-KR" sz="1000" b="0" i="0" u="none" strike="noStrike" kern="1200" dirty="0">
                            <a:solidFill>
                              <a:srgbClr val="000000"/>
                            </a:solidFill>
                            <a:effectLst/>
                            <a:latin typeface="+mn-ea"/>
                            <a:ea typeface="+mn-ea"/>
                            <a:cs typeface="+mn-cs"/>
                          </a:endParaRPr>
                        </a:p>
                      </a:txBody>
                      <a:tcPr marL="63305" marR="63305" marT="0" marB="0" anchor="ctr"/>
                    </a:tc>
                    <a:tc>
                      <a:txBody>
                        <a:bodyPr/>
                        <a:lstStyle/>
                        <a:p>
                          <a:pPr algn="ctr">
                            <a:spcAft>
                              <a:spcPts val="0"/>
                            </a:spcAft>
                          </a:pPr>
                          <a:r>
                            <a:rPr lang="en-US" altLang="ko-KR" sz="1000" b="0" i="0" u="none" strike="noStrike" kern="1200" dirty="0">
                              <a:solidFill>
                                <a:srgbClr val="000000"/>
                              </a:solidFill>
                              <a:effectLst/>
                              <a:latin typeface="+mn-ea"/>
                              <a:ea typeface="+mn-ea"/>
                              <a:cs typeface="+mn-cs"/>
                            </a:rPr>
                            <a:t>45</a:t>
                          </a:r>
                          <a:endParaRPr lang="ko-KR" sz="1000" b="0" i="0" u="none" strike="noStrike" kern="1200" dirty="0">
                            <a:solidFill>
                              <a:srgbClr val="000000"/>
                            </a:solidFill>
                            <a:effectLst/>
                            <a:latin typeface="+mn-ea"/>
                            <a:ea typeface="+mn-ea"/>
                            <a:cs typeface="+mn-cs"/>
                          </a:endParaRPr>
                        </a:p>
                      </a:txBody>
                      <a:tcPr marL="63305" marR="63305" marT="0" marB="0" anchor="ctr"/>
                    </a:tc>
                    <a:extLst>
                      <a:ext uri="{0D108BD9-81ED-4DB2-BD59-A6C34878D82A}">
                        <a16:rowId xmlns:a16="http://schemas.microsoft.com/office/drawing/2014/main" val="2916431637"/>
                      </a:ext>
                    </a:extLst>
                  </a:tr>
                  <a:tr h="176846">
                    <a:tc>
                      <a:txBody>
                        <a:bodyPr/>
                        <a:lstStyle/>
                        <a:p>
                          <a:pPr algn="ctr">
                            <a:spcAft>
                              <a:spcPts val="0"/>
                            </a:spcAft>
                          </a:pPr>
                          <a:r>
                            <a:rPr lang="en-US" sz="1000" b="1" u="none" strike="noStrike" kern="1200" dirty="0">
                              <a:effectLst/>
                              <a:latin typeface="+mn-ea"/>
                              <a:ea typeface="+mn-ea"/>
                            </a:rPr>
                            <a:t>Target SOE [kWh]</a:t>
                          </a:r>
                          <a:endParaRPr lang="ko-KR" sz="1000" b="1" i="0" u="none" strike="noStrike" kern="1200" dirty="0">
                            <a:solidFill>
                              <a:srgbClr val="000000"/>
                            </a:solidFill>
                            <a:effectLst/>
                            <a:latin typeface="+mn-ea"/>
                            <a:ea typeface="+mn-ea"/>
                            <a:cs typeface="+mn-cs"/>
                          </a:endParaRPr>
                        </a:p>
                      </a:txBody>
                      <a:tcPr marL="63305" marR="63305" marT="0" marB="0" anchor="ctr"/>
                    </a:tc>
                    <a:tc gridSpan="3">
                      <a:txBody>
                        <a:bodyPr/>
                        <a:lstStyle/>
                        <a:p>
                          <a:pPr algn="ctr">
                            <a:spcAft>
                              <a:spcPts val="0"/>
                            </a:spcAft>
                          </a:pPr>
                          <a:r>
                            <a:rPr lang="en-US" sz="1000" u="none" strike="noStrike" kern="1200" dirty="0">
                              <a:effectLst/>
                              <a:latin typeface="+mn-ea"/>
                              <a:ea typeface="+mn-ea"/>
                            </a:rPr>
                            <a:t>50</a:t>
                          </a:r>
                          <a:endParaRPr lang="ko-KR" sz="1000" b="0" i="0" u="none" strike="noStrike" kern="1200" dirty="0">
                            <a:solidFill>
                              <a:srgbClr val="000000"/>
                            </a:solidFill>
                            <a:effectLst/>
                            <a:latin typeface="+mn-ea"/>
                            <a:ea typeface="+mn-ea"/>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u="none" strike="noStrike" kern="1200" dirty="0">
                              <a:effectLst/>
                              <a:latin typeface="+mn-ea"/>
                              <a:ea typeface="+mn-ea"/>
                            </a:rPr>
                            <a:t>150</a:t>
                          </a:r>
                          <a:endParaRPr lang="ko-KR" sz="1000" b="0" i="0" u="none" strike="noStrike" kern="1200" dirty="0">
                            <a:solidFill>
                              <a:srgbClr val="000000"/>
                            </a:solidFill>
                            <a:effectLst/>
                            <a:latin typeface="+mn-ea"/>
                            <a:ea typeface="+mn-ea"/>
                            <a:cs typeface="+mn-cs"/>
                          </a:endParaRPr>
                        </a:p>
                      </a:txBody>
                      <a:tcPr marL="63305" marR="63305" marT="0" marB="0" anchor="ctr"/>
                    </a:tc>
                    <a:extLst>
                      <a:ext uri="{0D108BD9-81ED-4DB2-BD59-A6C34878D82A}">
                        <a16:rowId xmlns:a16="http://schemas.microsoft.com/office/drawing/2014/main" val="2253366626"/>
                      </a:ext>
                    </a:extLst>
                  </a:tr>
                  <a:tr h="176846">
                    <a:tc>
                      <a:txBody>
                        <a:bodyPr/>
                        <a:lstStyle/>
                        <a:p>
                          <a:pPr algn="ctr">
                            <a:spcAft>
                              <a:spcPts val="0"/>
                            </a:spcAft>
                          </a:pPr>
                          <a:r>
                            <a:rPr lang="en-US" sz="1000" b="1" u="none" strike="noStrike" kern="1200" dirty="0">
                              <a:effectLst/>
                              <a:latin typeface="+mn-ea"/>
                              <a:ea typeface="+mn-ea"/>
                            </a:rPr>
                            <a:t>Charging demand [kWh]</a:t>
                          </a:r>
                          <a:endParaRPr lang="ko-KR" sz="1000" b="1" i="0" u="none" strike="noStrike" kern="1200" dirty="0">
                            <a:solidFill>
                              <a:srgbClr val="000000"/>
                            </a:solidFill>
                            <a:effectLst/>
                            <a:latin typeface="+mn-ea"/>
                            <a:ea typeface="+mn-ea"/>
                            <a:cs typeface="+mn-cs"/>
                          </a:endParaRPr>
                        </a:p>
                      </a:txBody>
                      <a:tcPr marL="63305" marR="63305" marT="0" marB="0" anchor="ctr"/>
                    </a:tc>
                    <a:tc>
                      <a:txBody>
                        <a:bodyPr/>
                        <a:lstStyle/>
                        <a:p>
                          <a:pPr algn="ctr">
                            <a:spcAft>
                              <a:spcPts val="0"/>
                            </a:spcAft>
                          </a:pPr>
                          <a:r>
                            <a:rPr lang="en-US" sz="1000" u="none" strike="noStrike" kern="1200" dirty="0">
                              <a:effectLst/>
                              <a:latin typeface="+mn-ea"/>
                              <a:ea typeface="+mn-ea"/>
                            </a:rPr>
                            <a:t>50</a:t>
                          </a:r>
                          <a:endParaRPr lang="ko-KR" sz="1000" b="0" i="0" u="none" strike="noStrike" kern="1200" dirty="0">
                            <a:solidFill>
                              <a:srgbClr val="000000"/>
                            </a:solidFill>
                            <a:effectLst/>
                            <a:latin typeface="+mn-ea"/>
                            <a:ea typeface="+mn-ea"/>
                            <a:cs typeface="+mn-cs"/>
                          </a:endParaRPr>
                        </a:p>
                      </a:txBody>
                      <a:tcPr marL="63305" marR="63305" marT="0" marB="0" anchor="ctr"/>
                    </a:tc>
                    <a:tc>
                      <a:txBody>
                        <a:bodyPr/>
                        <a:lstStyle/>
                        <a:p>
                          <a:pPr algn="ctr">
                            <a:spcAft>
                              <a:spcPts val="0"/>
                            </a:spcAft>
                          </a:pPr>
                          <a:r>
                            <a:rPr lang="en-US" altLang="ko-KR" sz="1000" b="0" i="0" u="none" strike="noStrike" kern="1200" dirty="0">
                              <a:solidFill>
                                <a:srgbClr val="000000"/>
                              </a:solidFill>
                              <a:effectLst/>
                              <a:latin typeface="+mn-ea"/>
                              <a:ea typeface="+mn-ea"/>
                              <a:cs typeface="+mn-cs"/>
                            </a:rPr>
                            <a:t>45</a:t>
                          </a:r>
                          <a:endParaRPr lang="ko-KR" sz="1000" b="0" i="0" u="none" strike="noStrike" kern="1200" dirty="0">
                            <a:solidFill>
                              <a:srgbClr val="000000"/>
                            </a:solidFill>
                            <a:effectLst/>
                            <a:latin typeface="+mn-ea"/>
                            <a:ea typeface="+mn-ea"/>
                            <a:cs typeface="+mn-cs"/>
                          </a:endParaRPr>
                        </a:p>
                      </a:txBody>
                      <a:tcPr marL="63305" marR="63305" marT="0" marB="0" anchor="ctr"/>
                    </a:tc>
                    <a:tc>
                      <a:txBody>
                        <a:bodyPr/>
                        <a:lstStyle/>
                        <a:p>
                          <a:pPr algn="ctr">
                            <a:spcAft>
                              <a:spcPts val="0"/>
                            </a:spcAft>
                          </a:pPr>
                          <a:r>
                            <a:rPr lang="en-US" altLang="ko-KR" sz="1000" b="0" i="0" u="none" strike="noStrike" kern="1200" dirty="0">
                              <a:solidFill>
                                <a:srgbClr val="000000"/>
                              </a:solidFill>
                              <a:effectLst/>
                              <a:latin typeface="+mn-ea"/>
                              <a:ea typeface="+mn-ea"/>
                              <a:cs typeface="+mn-cs"/>
                            </a:rPr>
                            <a:t>10</a:t>
                          </a:r>
                          <a:endParaRPr lang="ko-KR" sz="1000" b="0" i="0" u="none" strike="noStrike" kern="1200" dirty="0">
                            <a:solidFill>
                              <a:srgbClr val="000000"/>
                            </a:solidFill>
                            <a:effectLst/>
                            <a:latin typeface="+mn-ea"/>
                            <a:ea typeface="+mn-ea"/>
                            <a:cs typeface="+mn-cs"/>
                          </a:endParaRPr>
                        </a:p>
                      </a:txBody>
                      <a:tcPr marL="63305" marR="63305" marT="0" marB="0" anchor="ctr"/>
                    </a:tc>
                    <a:tc>
                      <a:txBody>
                        <a:bodyPr/>
                        <a:lstStyle/>
                        <a:p>
                          <a:pPr algn="ctr">
                            <a:spcAft>
                              <a:spcPts val="0"/>
                            </a:spcAft>
                          </a:pPr>
                          <a:r>
                            <a:rPr lang="en-US" altLang="ko-KR" sz="1000" b="0" i="0" u="none" strike="noStrike" kern="1200" dirty="0">
                              <a:solidFill>
                                <a:srgbClr val="000000"/>
                              </a:solidFill>
                              <a:effectLst/>
                              <a:latin typeface="+mn-ea"/>
                              <a:ea typeface="+mn-ea"/>
                              <a:cs typeface="+mn-cs"/>
                            </a:rPr>
                            <a:t>105</a:t>
                          </a:r>
                          <a:endParaRPr lang="ko-KR" sz="1000" b="0" i="0" u="none" strike="noStrike" kern="1200" dirty="0">
                            <a:solidFill>
                              <a:srgbClr val="000000"/>
                            </a:solidFill>
                            <a:effectLst/>
                            <a:latin typeface="+mn-ea"/>
                            <a:ea typeface="+mn-ea"/>
                            <a:cs typeface="+mn-cs"/>
                          </a:endParaRPr>
                        </a:p>
                      </a:txBody>
                      <a:tcPr marL="63305" marR="63305" marT="0" marB="0" anchor="ctr"/>
                    </a:tc>
                    <a:extLst>
                      <a:ext uri="{0D108BD9-81ED-4DB2-BD59-A6C34878D82A}">
                        <a16:rowId xmlns:a16="http://schemas.microsoft.com/office/drawing/2014/main" val="1421503571"/>
                      </a:ext>
                    </a:extLst>
                  </a:tr>
                  <a:tr h="176846">
                    <a:tc>
                      <a:txBody>
                        <a:bodyPr/>
                        <a:lstStyle/>
                        <a:p>
                          <a:pPr algn="ctr">
                            <a:spcAft>
                              <a:spcPts val="0"/>
                            </a:spcAft>
                          </a:pPr>
                          <a:r>
                            <a:rPr lang="en-US" sz="1000" b="1" u="none" strike="noStrike" kern="1200" dirty="0">
                              <a:effectLst/>
                              <a:latin typeface="+mn-ea"/>
                              <a:ea typeface="+mn-ea"/>
                            </a:rPr>
                            <a:t>Charge power limit[kW]</a:t>
                          </a:r>
                          <a:endParaRPr lang="ko-KR" sz="1000" b="1" i="0" u="none" strike="noStrike" kern="1200" dirty="0">
                            <a:solidFill>
                              <a:srgbClr val="000000"/>
                            </a:solidFill>
                            <a:effectLst/>
                            <a:latin typeface="+mn-ea"/>
                            <a:ea typeface="+mn-ea"/>
                            <a:cs typeface="+mn-cs"/>
                          </a:endParaRPr>
                        </a:p>
                      </a:txBody>
                      <a:tcPr marL="63305" marR="63305" marT="0" marB="0" anchor="ctr"/>
                    </a:tc>
                    <a:tc gridSpan="3">
                      <a:txBody>
                        <a:bodyPr/>
                        <a:lstStyle/>
                        <a:p>
                          <a:pPr algn="ctr">
                            <a:spcAft>
                              <a:spcPts val="0"/>
                            </a:spcAft>
                          </a:pPr>
                          <a:r>
                            <a:rPr lang="en-US" sz="1000" u="none" strike="noStrike" kern="1200" dirty="0">
                              <a:effectLst/>
                              <a:latin typeface="+mn-ea"/>
                              <a:ea typeface="+mn-ea"/>
                            </a:rPr>
                            <a:t>10</a:t>
                          </a:r>
                          <a:endParaRPr lang="ko-KR" sz="1000" b="0" i="0" u="none" strike="noStrike" kern="1200" dirty="0">
                            <a:solidFill>
                              <a:srgbClr val="000000"/>
                            </a:solidFill>
                            <a:effectLst/>
                            <a:latin typeface="+mn-ea"/>
                            <a:ea typeface="+mn-ea"/>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u="none" strike="noStrike" kern="1200" dirty="0">
                              <a:effectLst/>
                              <a:latin typeface="+mn-ea"/>
                              <a:ea typeface="+mn-ea"/>
                            </a:rPr>
                            <a:t>30</a:t>
                          </a:r>
                          <a:endParaRPr lang="ko-KR" sz="1000" b="0" i="0" u="none" strike="noStrike" kern="1200" dirty="0">
                            <a:solidFill>
                              <a:srgbClr val="000000"/>
                            </a:solidFill>
                            <a:effectLst/>
                            <a:latin typeface="+mn-ea"/>
                            <a:ea typeface="+mn-ea"/>
                            <a:cs typeface="+mn-cs"/>
                          </a:endParaRPr>
                        </a:p>
                      </a:txBody>
                      <a:tcPr marL="63305" marR="63305" marT="0" marB="0" anchor="ctr"/>
                    </a:tc>
                    <a:extLst>
                      <a:ext uri="{0D108BD9-81ED-4DB2-BD59-A6C34878D82A}">
                        <a16:rowId xmlns:a16="http://schemas.microsoft.com/office/drawing/2014/main" val="3128179865"/>
                      </a:ext>
                    </a:extLst>
                  </a:tr>
                  <a:tr h="353693">
                    <a:tc>
                      <a:txBody>
                        <a:bodyPr/>
                        <a:lstStyle/>
                        <a:p>
                          <a:pPr algn="ctr">
                            <a:spcAft>
                              <a:spcPts val="0"/>
                            </a:spcAft>
                          </a:pPr>
                          <a:r>
                            <a:rPr lang="en-US" sz="1000" b="1" u="none" strike="noStrike" kern="1200" dirty="0">
                              <a:effectLst/>
                              <a:latin typeface="+mn-ea"/>
                              <a:ea typeface="+mn-ea"/>
                            </a:rPr>
                            <a:t>Discharge power limit [kW]</a:t>
                          </a:r>
                          <a:endParaRPr lang="ko-KR" sz="1000" b="1" i="0" u="none" strike="noStrike" kern="1200" dirty="0">
                            <a:solidFill>
                              <a:srgbClr val="000000"/>
                            </a:solidFill>
                            <a:effectLst/>
                            <a:latin typeface="+mn-ea"/>
                            <a:ea typeface="+mn-ea"/>
                            <a:cs typeface="+mn-cs"/>
                          </a:endParaRPr>
                        </a:p>
                      </a:txBody>
                      <a:tcPr marL="63305" marR="63305" marT="0" marB="0" anchor="ctr"/>
                    </a:tc>
                    <a:tc gridSpan="3">
                      <a:txBody>
                        <a:bodyPr/>
                        <a:lstStyle/>
                        <a:p>
                          <a:pPr algn="ctr">
                            <a:spcAft>
                              <a:spcPts val="0"/>
                            </a:spcAft>
                          </a:pPr>
                          <a:r>
                            <a:rPr lang="en-US" sz="1000" u="none" strike="noStrike" kern="1200" dirty="0">
                              <a:effectLst/>
                              <a:latin typeface="+mn-ea"/>
                              <a:ea typeface="+mn-ea"/>
                            </a:rPr>
                            <a:t>−10</a:t>
                          </a:r>
                          <a:endParaRPr lang="ko-KR" sz="1000" b="0" i="0" u="none" strike="noStrike" kern="1200" dirty="0">
                            <a:solidFill>
                              <a:srgbClr val="000000"/>
                            </a:solidFill>
                            <a:effectLst/>
                            <a:latin typeface="+mn-ea"/>
                            <a:ea typeface="+mn-ea"/>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u="none" strike="noStrike" kern="1200" dirty="0">
                              <a:effectLst/>
                              <a:latin typeface="+mn-ea"/>
                              <a:ea typeface="+mn-ea"/>
                            </a:rPr>
                            <a:t>−30</a:t>
                          </a:r>
                          <a:endParaRPr lang="ko-KR" sz="1000" b="0" i="0" u="none" strike="noStrike" kern="1200" dirty="0">
                            <a:solidFill>
                              <a:srgbClr val="000000"/>
                            </a:solidFill>
                            <a:effectLst/>
                            <a:latin typeface="+mn-ea"/>
                            <a:ea typeface="+mn-ea"/>
                            <a:cs typeface="+mn-cs"/>
                          </a:endParaRPr>
                        </a:p>
                      </a:txBody>
                      <a:tcPr marL="63305" marR="63305" marT="0" marB="0" anchor="ctr"/>
                    </a:tc>
                    <a:extLst>
                      <a:ext uri="{0D108BD9-81ED-4DB2-BD59-A6C34878D82A}">
                        <a16:rowId xmlns:a16="http://schemas.microsoft.com/office/drawing/2014/main" val="3197889334"/>
                      </a:ext>
                    </a:extLst>
                  </a:tr>
                  <a:tr h="176846">
                    <a:tc>
                      <a:txBody>
                        <a:bodyPr/>
                        <a:lstStyle/>
                        <a:p>
                          <a:pPr algn="ctr">
                            <a:spcAft>
                              <a:spcPts val="0"/>
                            </a:spcAft>
                          </a:pPr>
                          <a:r>
                            <a:rPr lang="en-US" sz="1000" b="1" u="none" strike="noStrike" kern="1200" dirty="0">
                              <a:effectLst/>
                              <a:latin typeface="+mn-ea"/>
                              <a:ea typeface="+mn-ea"/>
                            </a:rPr>
                            <a:t>Plug-in duration</a:t>
                          </a:r>
                          <a:endParaRPr lang="ko-KR" sz="1000" b="1" i="0" u="none" strike="noStrike" kern="1200" dirty="0">
                            <a:solidFill>
                              <a:srgbClr val="000000"/>
                            </a:solidFill>
                            <a:effectLst/>
                            <a:latin typeface="+mn-ea"/>
                            <a:ea typeface="+mn-ea"/>
                            <a:cs typeface="+mn-cs"/>
                          </a:endParaRPr>
                        </a:p>
                      </a:txBody>
                      <a:tcPr marL="63305" marR="63305" marT="0" marB="0" anchor="ctr"/>
                    </a:tc>
                    <a:tc gridSpan="4">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00" u="none" strike="noStrike" kern="1200">
                                    <a:effectLst/>
                                    <a:latin typeface="Cambria Math" panose="02040503050406030204" pitchFamily="18" charset="0"/>
                                    <a:ea typeface="+mn-ea"/>
                                  </a:rPr>
                                  <m:t>𝑡</m:t>
                                </m:r>
                                <m:r>
                                  <a:rPr lang="en-US" sz="1000" u="none" strike="noStrike" kern="1200">
                                    <a:effectLst/>
                                    <a:latin typeface="Cambria Math" panose="02040503050406030204" pitchFamily="18" charset="0"/>
                                    <a:ea typeface="+mn-ea"/>
                                  </a:rPr>
                                  <m:t>=0  </m:t>
                                </m:r>
                                <m:r>
                                  <a:rPr lang="en-US" sz="1000" u="none" strike="noStrike" kern="1200">
                                    <a:effectLst/>
                                    <a:latin typeface="Cambria Math" panose="02040503050406030204" pitchFamily="18" charset="0"/>
                                    <a:ea typeface="+mn-ea"/>
                                  </a:rPr>
                                  <m:t>𝑡𝑜</m:t>
                                </m:r>
                                <m:r>
                                  <a:rPr lang="en-US" sz="1000" u="none" strike="noStrike" kern="1200">
                                    <a:effectLst/>
                                    <a:latin typeface="Cambria Math" panose="02040503050406030204" pitchFamily="18" charset="0"/>
                                    <a:ea typeface="+mn-ea"/>
                                  </a:rPr>
                                  <m:t>    </m:t>
                                </m:r>
                                <m:r>
                                  <a:rPr lang="en-US" sz="1000" u="none" strike="noStrike" kern="1200">
                                    <a:effectLst/>
                                    <a:latin typeface="Cambria Math" panose="02040503050406030204" pitchFamily="18" charset="0"/>
                                    <a:ea typeface="+mn-ea"/>
                                  </a:rPr>
                                  <m:t>𝑡</m:t>
                                </m:r>
                                <m:r>
                                  <a:rPr lang="en-US" sz="1000" u="none" strike="noStrike" kern="1200">
                                    <a:effectLst/>
                                    <a:latin typeface="Cambria Math" panose="02040503050406030204" pitchFamily="18" charset="0"/>
                                    <a:ea typeface="+mn-ea"/>
                                  </a:rPr>
                                  <m:t>=11</m:t>
                                </m:r>
                              </m:oMath>
                            </m:oMathPara>
                          </a14:m>
                          <a:endParaRPr lang="ko-KR" sz="1000" b="0" i="0" u="none" strike="noStrike" kern="1200" dirty="0">
                            <a:solidFill>
                              <a:srgbClr val="000000"/>
                            </a:solidFill>
                            <a:effectLst/>
                            <a:latin typeface="+mn-ea"/>
                            <a:ea typeface="+mn-ea"/>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76630099"/>
                      </a:ext>
                    </a:extLst>
                  </a:tr>
                </a:tbl>
              </a:graphicData>
            </a:graphic>
          </p:graphicFrame>
        </mc:Choice>
        <mc:Fallback xmlns="">
          <p:graphicFrame>
            <p:nvGraphicFramePr>
              <p:cNvPr id="6" name="표 5">
                <a:extLst>
                  <a:ext uri="{FF2B5EF4-FFF2-40B4-BE49-F238E27FC236}">
                    <a16:creationId xmlns:a16="http://schemas.microsoft.com/office/drawing/2014/main" id="{51016413-30D6-4B66-A3A6-014B96C8FEF3}"/>
                  </a:ext>
                </a:extLst>
              </p:cNvPr>
              <p:cNvGraphicFramePr>
                <a:graphicFrameLocks noGrp="1"/>
              </p:cNvGraphicFramePr>
              <p:nvPr/>
            </p:nvGraphicFramePr>
            <p:xfrm>
              <a:off x="2120959" y="1037687"/>
              <a:ext cx="4486653" cy="1600037"/>
            </p:xfrm>
            <a:graphic>
              <a:graphicData uri="http://schemas.openxmlformats.org/drawingml/2006/table">
                <a:tbl>
                  <a:tblPr firstRow="1" firstCol="1" bandRow="1">
                    <a:tableStyleId>{5940675A-B579-460E-94D1-54222C63F5DA}</a:tableStyleId>
                  </a:tblPr>
                  <a:tblGrid>
                    <a:gridCol w="1957515">
                      <a:extLst>
                        <a:ext uri="{9D8B030D-6E8A-4147-A177-3AD203B41FA5}">
                          <a16:colId xmlns:a16="http://schemas.microsoft.com/office/drawing/2014/main" val="685536464"/>
                        </a:ext>
                      </a:extLst>
                    </a:gridCol>
                    <a:gridCol w="481886">
                      <a:extLst>
                        <a:ext uri="{9D8B030D-6E8A-4147-A177-3AD203B41FA5}">
                          <a16:colId xmlns:a16="http://schemas.microsoft.com/office/drawing/2014/main" val="3560278100"/>
                        </a:ext>
                      </a:extLst>
                    </a:gridCol>
                    <a:gridCol w="481886">
                      <a:extLst>
                        <a:ext uri="{9D8B030D-6E8A-4147-A177-3AD203B41FA5}">
                          <a16:colId xmlns:a16="http://schemas.microsoft.com/office/drawing/2014/main" val="3770374088"/>
                        </a:ext>
                      </a:extLst>
                    </a:gridCol>
                    <a:gridCol w="481886">
                      <a:extLst>
                        <a:ext uri="{9D8B030D-6E8A-4147-A177-3AD203B41FA5}">
                          <a16:colId xmlns:a16="http://schemas.microsoft.com/office/drawing/2014/main" val="4191600416"/>
                        </a:ext>
                      </a:extLst>
                    </a:gridCol>
                    <a:gridCol w="1083480">
                      <a:extLst>
                        <a:ext uri="{9D8B030D-6E8A-4147-A177-3AD203B41FA5}">
                          <a16:colId xmlns:a16="http://schemas.microsoft.com/office/drawing/2014/main" val="4099826588"/>
                        </a:ext>
                      </a:extLst>
                    </a:gridCol>
                  </a:tblGrid>
                  <a:tr h="185268">
                    <a:tc>
                      <a:txBody>
                        <a:bodyPr/>
                        <a:lstStyle/>
                        <a:p>
                          <a:pPr algn="ctr">
                            <a:spcAft>
                              <a:spcPts val="0"/>
                            </a:spcAft>
                          </a:pPr>
                          <a:r>
                            <a:rPr lang="en-US" sz="1000" b="1" u="none" strike="noStrike" kern="1200" dirty="0">
                              <a:effectLst/>
                              <a:latin typeface="+mn-ea"/>
                              <a:ea typeface="+mn-ea"/>
                            </a:rPr>
                            <a:t> Case 1</a:t>
                          </a:r>
                          <a:endParaRPr lang="ko-KR" sz="1000" b="1" i="0" u="none" strike="noStrike" kern="1200" dirty="0">
                            <a:solidFill>
                              <a:srgbClr val="000000"/>
                            </a:solidFill>
                            <a:effectLst/>
                            <a:latin typeface="+mn-ea"/>
                            <a:ea typeface="+mn-ea"/>
                            <a:cs typeface="+mn-cs"/>
                          </a:endParaRPr>
                        </a:p>
                      </a:txBody>
                      <a:tcPr marL="63305" marR="63305" marT="0" marB="0" anchor="ctr"/>
                    </a:tc>
                    <a:tc>
                      <a:txBody>
                        <a:bodyPr/>
                        <a:lstStyle/>
                        <a:p>
                          <a:endParaRPr lang="ko-KR"/>
                        </a:p>
                      </a:txBody>
                      <a:tcPr marL="63305" marR="63305" marT="0" marB="0" anchor="ctr">
                        <a:blipFill>
                          <a:blip r:embed="rId2"/>
                          <a:stretch>
                            <a:fillRect l="-408861" t="-16667" r="-429114" b="-810000"/>
                          </a:stretch>
                        </a:blipFill>
                      </a:tcPr>
                    </a:tc>
                    <a:tc>
                      <a:txBody>
                        <a:bodyPr/>
                        <a:lstStyle/>
                        <a:p>
                          <a:endParaRPr lang="ko-KR"/>
                        </a:p>
                      </a:txBody>
                      <a:tcPr marL="63305" marR="63305" marT="0" marB="0" anchor="ctr">
                        <a:blipFill>
                          <a:blip r:embed="rId2"/>
                          <a:stretch>
                            <a:fillRect l="-508861" t="-16667" r="-329114" b="-810000"/>
                          </a:stretch>
                        </a:blipFill>
                      </a:tcPr>
                    </a:tc>
                    <a:tc>
                      <a:txBody>
                        <a:bodyPr/>
                        <a:lstStyle/>
                        <a:p>
                          <a:endParaRPr lang="ko-KR"/>
                        </a:p>
                      </a:txBody>
                      <a:tcPr marL="63305" marR="63305" marT="0" marB="0" anchor="ctr">
                        <a:blipFill>
                          <a:blip r:embed="rId2"/>
                          <a:stretch>
                            <a:fillRect l="-608861" t="-16667" r="-229114" b="-810000"/>
                          </a:stretch>
                        </a:blipFill>
                      </a:tcPr>
                    </a:tc>
                    <a:tc>
                      <a:txBody>
                        <a:bodyPr/>
                        <a:lstStyle/>
                        <a:p>
                          <a:endParaRPr lang="ko-KR"/>
                        </a:p>
                      </a:txBody>
                      <a:tcPr marL="63305" marR="63305" marT="0" marB="0" anchor="ctr">
                        <a:blipFill>
                          <a:blip r:embed="rId2"/>
                          <a:stretch>
                            <a:fillRect l="-314607" t="-16667" r="-1685" b="-810000"/>
                          </a:stretch>
                        </a:blipFill>
                      </a:tcPr>
                    </a:tc>
                    <a:extLst>
                      <a:ext uri="{0D108BD9-81ED-4DB2-BD59-A6C34878D82A}">
                        <a16:rowId xmlns:a16="http://schemas.microsoft.com/office/drawing/2014/main" val="1997474931"/>
                      </a:ext>
                    </a:extLst>
                  </a:tr>
                  <a:tr h="176846">
                    <a:tc>
                      <a:txBody>
                        <a:bodyPr/>
                        <a:lstStyle/>
                        <a:p>
                          <a:pPr algn="ctr">
                            <a:spcAft>
                              <a:spcPts val="0"/>
                            </a:spcAft>
                          </a:pPr>
                          <a:r>
                            <a:rPr lang="en-US" sz="1000" b="1" u="none" strike="noStrike" kern="1200" dirty="0">
                              <a:effectLst/>
                              <a:latin typeface="+mn-ea"/>
                              <a:ea typeface="+mn-ea"/>
                            </a:rPr>
                            <a:t>Battery capacity [kWh]</a:t>
                          </a:r>
                          <a:endParaRPr lang="ko-KR" sz="1000" b="1" i="0" u="none" strike="noStrike" kern="1200" dirty="0">
                            <a:solidFill>
                              <a:srgbClr val="000000"/>
                            </a:solidFill>
                            <a:effectLst/>
                            <a:latin typeface="+mn-ea"/>
                            <a:ea typeface="+mn-ea"/>
                            <a:cs typeface="+mn-cs"/>
                          </a:endParaRPr>
                        </a:p>
                      </a:txBody>
                      <a:tcPr marL="63305" marR="63305" marT="0" marB="0" anchor="ctr"/>
                    </a:tc>
                    <a:tc gridSpan="3">
                      <a:txBody>
                        <a:bodyPr/>
                        <a:lstStyle/>
                        <a:p>
                          <a:pPr algn="ctr">
                            <a:spcAft>
                              <a:spcPts val="0"/>
                            </a:spcAft>
                          </a:pPr>
                          <a:r>
                            <a:rPr lang="en-US" sz="1000" u="none" strike="noStrike" kern="1200" dirty="0">
                              <a:effectLst/>
                              <a:latin typeface="+mn-ea"/>
                              <a:ea typeface="+mn-ea"/>
                            </a:rPr>
                            <a:t>50</a:t>
                          </a:r>
                          <a:endParaRPr lang="ko-KR" sz="1000" b="0" i="0" u="none" strike="noStrike" kern="1200" dirty="0">
                            <a:solidFill>
                              <a:srgbClr val="000000"/>
                            </a:solidFill>
                            <a:effectLst/>
                            <a:latin typeface="+mn-ea"/>
                            <a:ea typeface="+mn-ea"/>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u="none" strike="noStrike" kern="1200" dirty="0">
                              <a:effectLst/>
                              <a:latin typeface="+mn-ea"/>
                              <a:ea typeface="+mn-ea"/>
                            </a:rPr>
                            <a:t>150</a:t>
                          </a:r>
                          <a:endParaRPr lang="ko-KR" sz="1000" b="0" i="0" u="none" strike="noStrike" kern="1200" dirty="0">
                            <a:solidFill>
                              <a:srgbClr val="000000"/>
                            </a:solidFill>
                            <a:effectLst/>
                            <a:latin typeface="+mn-ea"/>
                            <a:ea typeface="+mn-ea"/>
                            <a:cs typeface="+mn-cs"/>
                          </a:endParaRPr>
                        </a:p>
                      </a:txBody>
                      <a:tcPr marL="63305" marR="63305" marT="0" marB="0" anchor="ctr"/>
                    </a:tc>
                    <a:extLst>
                      <a:ext uri="{0D108BD9-81ED-4DB2-BD59-A6C34878D82A}">
                        <a16:rowId xmlns:a16="http://schemas.microsoft.com/office/drawing/2014/main" val="2273155651"/>
                      </a:ext>
                    </a:extLst>
                  </a:tr>
                  <a:tr h="176846">
                    <a:tc>
                      <a:txBody>
                        <a:bodyPr/>
                        <a:lstStyle/>
                        <a:p>
                          <a:pPr algn="ctr">
                            <a:spcAft>
                              <a:spcPts val="0"/>
                            </a:spcAft>
                          </a:pPr>
                          <a:r>
                            <a:rPr lang="en-US" sz="1000" b="1" u="none" strike="noStrike" kern="1200" dirty="0">
                              <a:effectLst/>
                              <a:latin typeface="+mn-ea"/>
                              <a:ea typeface="+mn-ea"/>
                            </a:rPr>
                            <a:t>Initial energy [kWh]</a:t>
                          </a:r>
                          <a:endParaRPr lang="ko-KR" sz="1000" b="1" i="0" u="none" strike="noStrike" kern="1200" dirty="0">
                            <a:solidFill>
                              <a:srgbClr val="000000"/>
                            </a:solidFill>
                            <a:effectLst/>
                            <a:latin typeface="+mn-ea"/>
                            <a:ea typeface="+mn-ea"/>
                            <a:cs typeface="+mn-cs"/>
                          </a:endParaRPr>
                        </a:p>
                      </a:txBody>
                      <a:tcPr marL="63305" marR="63305" marT="0" marB="0" anchor="ctr"/>
                    </a:tc>
                    <a:tc>
                      <a:txBody>
                        <a:bodyPr/>
                        <a:lstStyle/>
                        <a:p>
                          <a:pPr algn="ctr">
                            <a:spcAft>
                              <a:spcPts val="0"/>
                            </a:spcAft>
                          </a:pPr>
                          <a:r>
                            <a:rPr lang="en-US" altLang="ko-KR" sz="1000" b="0" i="0" u="none" strike="noStrike" kern="1200" dirty="0">
                              <a:solidFill>
                                <a:srgbClr val="000000"/>
                              </a:solidFill>
                              <a:effectLst/>
                              <a:latin typeface="+mn-ea"/>
                              <a:ea typeface="+mn-ea"/>
                              <a:cs typeface="+mn-cs"/>
                            </a:rPr>
                            <a:t>0</a:t>
                          </a:r>
                          <a:endParaRPr lang="ko-KR" sz="1000" b="0" i="0" u="none" strike="noStrike" kern="1200" dirty="0">
                            <a:solidFill>
                              <a:srgbClr val="000000"/>
                            </a:solidFill>
                            <a:effectLst/>
                            <a:latin typeface="+mn-ea"/>
                            <a:ea typeface="+mn-ea"/>
                            <a:cs typeface="+mn-cs"/>
                          </a:endParaRPr>
                        </a:p>
                      </a:txBody>
                      <a:tcPr marL="63305" marR="63305" marT="0" marB="0" anchor="ctr"/>
                    </a:tc>
                    <a:tc>
                      <a:txBody>
                        <a:bodyPr/>
                        <a:lstStyle/>
                        <a:p>
                          <a:pPr algn="ctr">
                            <a:spcAft>
                              <a:spcPts val="0"/>
                            </a:spcAft>
                          </a:pPr>
                          <a:r>
                            <a:rPr lang="en-US" altLang="ko-KR" sz="1000" b="0" i="0" u="none" strike="noStrike" kern="1200" dirty="0">
                              <a:solidFill>
                                <a:srgbClr val="000000"/>
                              </a:solidFill>
                              <a:effectLst/>
                              <a:latin typeface="+mn-ea"/>
                              <a:ea typeface="+mn-ea"/>
                              <a:cs typeface="+mn-cs"/>
                            </a:rPr>
                            <a:t>5</a:t>
                          </a:r>
                          <a:endParaRPr lang="ko-KR" sz="1000" b="0" i="0" u="none" strike="noStrike" kern="1200" dirty="0">
                            <a:solidFill>
                              <a:srgbClr val="000000"/>
                            </a:solidFill>
                            <a:effectLst/>
                            <a:latin typeface="+mn-ea"/>
                            <a:ea typeface="+mn-ea"/>
                            <a:cs typeface="+mn-cs"/>
                          </a:endParaRPr>
                        </a:p>
                      </a:txBody>
                      <a:tcPr marL="63305" marR="63305" marT="0" marB="0" anchor="ctr"/>
                    </a:tc>
                    <a:tc>
                      <a:txBody>
                        <a:bodyPr/>
                        <a:lstStyle/>
                        <a:p>
                          <a:pPr algn="ctr">
                            <a:spcAft>
                              <a:spcPts val="0"/>
                            </a:spcAft>
                          </a:pPr>
                          <a:r>
                            <a:rPr lang="en-US" altLang="ko-KR" sz="1000" b="0" i="0" u="none" strike="noStrike" kern="1200" dirty="0">
                              <a:solidFill>
                                <a:srgbClr val="000000"/>
                              </a:solidFill>
                              <a:effectLst/>
                              <a:latin typeface="+mn-ea"/>
                              <a:ea typeface="+mn-ea"/>
                              <a:cs typeface="+mn-cs"/>
                            </a:rPr>
                            <a:t>40</a:t>
                          </a:r>
                          <a:endParaRPr lang="ko-KR" sz="1000" b="0" i="0" u="none" strike="noStrike" kern="1200" dirty="0">
                            <a:solidFill>
                              <a:srgbClr val="000000"/>
                            </a:solidFill>
                            <a:effectLst/>
                            <a:latin typeface="+mn-ea"/>
                            <a:ea typeface="+mn-ea"/>
                            <a:cs typeface="+mn-cs"/>
                          </a:endParaRPr>
                        </a:p>
                      </a:txBody>
                      <a:tcPr marL="63305" marR="63305" marT="0" marB="0" anchor="ctr"/>
                    </a:tc>
                    <a:tc>
                      <a:txBody>
                        <a:bodyPr/>
                        <a:lstStyle/>
                        <a:p>
                          <a:pPr algn="ctr">
                            <a:spcAft>
                              <a:spcPts val="0"/>
                            </a:spcAft>
                          </a:pPr>
                          <a:r>
                            <a:rPr lang="en-US" altLang="ko-KR" sz="1000" b="0" i="0" u="none" strike="noStrike" kern="1200" dirty="0">
                              <a:solidFill>
                                <a:srgbClr val="000000"/>
                              </a:solidFill>
                              <a:effectLst/>
                              <a:latin typeface="+mn-ea"/>
                              <a:ea typeface="+mn-ea"/>
                              <a:cs typeface="+mn-cs"/>
                            </a:rPr>
                            <a:t>45</a:t>
                          </a:r>
                          <a:endParaRPr lang="ko-KR" sz="1000" b="0" i="0" u="none" strike="noStrike" kern="1200" dirty="0">
                            <a:solidFill>
                              <a:srgbClr val="000000"/>
                            </a:solidFill>
                            <a:effectLst/>
                            <a:latin typeface="+mn-ea"/>
                            <a:ea typeface="+mn-ea"/>
                            <a:cs typeface="+mn-cs"/>
                          </a:endParaRPr>
                        </a:p>
                      </a:txBody>
                      <a:tcPr marL="63305" marR="63305" marT="0" marB="0" anchor="ctr"/>
                    </a:tc>
                    <a:extLst>
                      <a:ext uri="{0D108BD9-81ED-4DB2-BD59-A6C34878D82A}">
                        <a16:rowId xmlns:a16="http://schemas.microsoft.com/office/drawing/2014/main" val="2916431637"/>
                      </a:ext>
                    </a:extLst>
                  </a:tr>
                  <a:tr h="176846">
                    <a:tc>
                      <a:txBody>
                        <a:bodyPr/>
                        <a:lstStyle/>
                        <a:p>
                          <a:pPr algn="ctr">
                            <a:spcAft>
                              <a:spcPts val="0"/>
                            </a:spcAft>
                          </a:pPr>
                          <a:r>
                            <a:rPr lang="en-US" sz="1000" b="1" u="none" strike="noStrike" kern="1200" dirty="0">
                              <a:effectLst/>
                              <a:latin typeface="+mn-ea"/>
                              <a:ea typeface="+mn-ea"/>
                            </a:rPr>
                            <a:t>Target SOE [kWh]</a:t>
                          </a:r>
                          <a:endParaRPr lang="ko-KR" sz="1000" b="1" i="0" u="none" strike="noStrike" kern="1200" dirty="0">
                            <a:solidFill>
                              <a:srgbClr val="000000"/>
                            </a:solidFill>
                            <a:effectLst/>
                            <a:latin typeface="+mn-ea"/>
                            <a:ea typeface="+mn-ea"/>
                            <a:cs typeface="+mn-cs"/>
                          </a:endParaRPr>
                        </a:p>
                      </a:txBody>
                      <a:tcPr marL="63305" marR="63305" marT="0" marB="0" anchor="ctr"/>
                    </a:tc>
                    <a:tc gridSpan="3">
                      <a:txBody>
                        <a:bodyPr/>
                        <a:lstStyle/>
                        <a:p>
                          <a:pPr algn="ctr">
                            <a:spcAft>
                              <a:spcPts val="0"/>
                            </a:spcAft>
                          </a:pPr>
                          <a:r>
                            <a:rPr lang="en-US" sz="1000" u="none" strike="noStrike" kern="1200" dirty="0">
                              <a:effectLst/>
                              <a:latin typeface="+mn-ea"/>
                              <a:ea typeface="+mn-ea"/>
                            </a:rPr>
                            <a:t>50</a:t>
                          </a:r>
                          <a:endParaRPr lang="ko-KR" sz="1000" b="0" i="0" u="none" strike="noStrike" kern="1200" dirty="0">
                            <a:solidFill>
                              <a:srgbClr val="000000"/>
                            </a:solidFill>
                            <a:effectLst/>
                            <a:latin typeface="+mn-ea"/>
                            <a:ea typeface="+mn-ea"/>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u="none" strike="noStrike" kern="1200" dirty="0">
                              <a:effectLst/>
                              <a:latin typeface="+mn-ea"/>
                              <a:ea typeface="+mn-ea"/>
                            </a:rPr>
                            <a:t>150</a:t>
                          </a:r>
                          <a:endParaRPr lang="ko-KR" sz="1000" b="0" i="0" u="none" strike="noStrike" kern="1200" dirty="0">
                            <a:solidFill>
                              <a:srgbClr val="000000"/>
                            </a:solidFill>
                            <a:effectLst/>
                            <a:latin typeface="+mn-ea"/>
                            <a:ea typeface="+mn-ea"/>
                            <a:cs typeface="+mn-cs"/>
                          </a:endParaRPr>
                        </a:p>
                      </a:txBody>
                      <a:tcPr marL="63305" marR="63305" marT="0" marB="0" anchor="ctr"/>
                    </a:tc>
                    <a:extLst>
                      <a:ext uri="{0D108BD9-81ED-4DB2-BD59-A6C34878D82A}">
                        <a16:rowId xmlns:a16="http://schemas.microsoft.com/office/drawing/2014/main" val="2253366626"/>
                      </a:ext>
                    </a:extLst>
                  </a:tr>
                  <a:tr h="176846">
                    <a:tc>
                      <a:txBody>
                        <a:bodyPr/>
                        <a:lstStyle/>
                        <a:p>
                          <a:pPr algn="ctr">
                            <a:spcAft>
                              <a:spcPts val="0"/>
                            </a:spcAft>
                          </a:pPr>
                          <a:r>
                            <a:rPr lang="en-US" sz="1000" b="1" u="none" strike="noStrike" kern="1200" dirty="0">
                              <a:effectLst/>
                              <a:latin typeface="+mn-ea"/>
                              <a:ea typeface="+mn-ea"/>
                            </a:rPr>
                            <a:t>Charging demand [kWh]</a:t>
                          </a:r>
                          <a:endParaRPr lang="ko-KR" sz="1000" b="1" i="0" u="none" strike="noStrike" kern="1200" dirty="0">
                            <a:solidFill>
                              <a:srgbClr val="000000"/>
                            </a:solidFill>
                            <a:effectLst/>
                            <a:latin typeface="+mn-ea"/>
                            <a:ea typeface="+mn-ea"/>
                            <a:cs typeface="+mn-cs"/>
                          </a:endParaRPr>
                        </a:p>
                      </a:txBody>
                      <a:tcPr marL="63305" marR="63305" marT="0" marB="0" anchor="ctr"/>
                    </a:tc>
                    <a:tc>
                      <a:txBody>
                        <a:bodyPr/>
                        <a:lstStyle/>
                        <a:p>
                          <a:pPr algn="ctr">
                            <a:spcAft>
                              <a:spcPts val="0"/>
                            </a:spcAft>
                          </a:pPr>
                          <a:r>
                            <a:rPr lang="en-US" sz="1000" u="none" strike="noStrike" kern="1200" dirty="0">
                              <a:effectLst/>
                              <a:latin typeface="+mn-ea"/>
                              <a:ea typeface="+mn-ea"/>
                            </a:rPr>
                            <a:t>50</a:t>
                          </a:r>
                          <a:endParaRPr lang="ko-KR" sz="1000" b="0" i="0" u="none" strike="noStrike" kern="1200" dirty="0">
                            <a:solidFill>
                              <a:srgbClr val="000000"/>
                            </a:solidFill>
                            <a:effectLst/>
                            <a:latin typeface="+mn-ea"/>
                            <a:ea typeface="+mn-ea"/>
                            <a:cs typeface="+mn-cs"/>
                          </a:endParaRPr>
                        </a:p>
                      </a:txBody>
                      <a:tcPr marL="63305" marR="63305" marT="0" marB="0" anchor="ctr"/>
                    </a:tc>
                    <a:tc>
                      <a:txBody>
                        <a:bodyPr/>
                        <a:lstStyle/>
                        <a:p>
                          <a:pPr algn="ctr">
                            <a:spcAft>
                              <a:spcPts val="0"/>
                            </a:spcAft>
                          </a:pPr>
                          <a:r>
                            <a:rPr lang="en-US" altLang="ko-KR" sz="1000" b="0" i="0" u="none" strike="noStrike" kern="1200" dirty="0">
                              <a:solidFill>
                                <a:srgbClr val="000000"/>
                              </a:solidFill>
                              <a:effectLst/>
                              <a:latin typeface="+mn-ea"/>
                              <a:ea typeface="+mn-ea"/>
                              <a:cs typeface="+mn-cs"/>
                            </a:rPr>
                            <a:t>45</a:t>
                          </a:r>
                          <a:endParaRPr lang="ko-KR" sz="1000" b="0" i="0" u="none" strike="noStrike" kern="1200" dirty="0">
                            <a:solidFill>
                              <a:srgbClr val="000000"/>
                            </a:solidFill>
                            <a:effectLst/>
                            <a:latin typeface="+mn-ea"/>
                            <a:ea typeface="+mn-ea"/>
                            <a:cs typeface="+mn-cs"/>
                          </a:endParaRPr>
                        </a:p>
                      </a:txBody>
                      <a:tcPr marL="63305" marR="63305" marT="0" marB="0" anchor="ctr"/>
                    </a:tc>
                    <a:tc>
                      <a:txBody>
                        <a:bodyPr/>
                        <a:lstStyle/>
                        <a:p>
                          <a:pPr algn="ctr">
                            <a:spcAft>
                              <a:spcPts val="0"/>
                            </a:spcAft>
                          </a:pPr>
                          <a:r>
                            <a:rPr lang="en-US" altLang="ko-KR" sz="1000" b="0" i="0" u="none" strike="noStrike" kern="1200" dirty="0">
                              <a:solidFill>
                                <a:srgbClr val="000000"/>
                              </a:solidFill>
                              <a:effectLst/>
                              <a:latin typeface="+mn-ea"/>
                              <a:ea typeface="+mn-ea"/>
                              <a:cs typeface="+mn-cs"/>
                            </a:rPr>
                            <a:t>10</a:t>
                          </a:r>
                          <a:endParaRPr lang="ko-KR" sz="1000" b="0" i="0" u="none" strike="noStrike" kern="1200" dirty="0">
                            <a:solidFill>
                              <a:srgbClr val="000000"/>
                            </a:solidFill>
                            <a:effectLst/>
                            <a:latin typeface="+mn-ea"/>
                            <a:ea typeface="+mn-ea"/>
                            <a:cs typeface="+mn-cs"/>
                          </a:endParaRPr>
                        </a:p>
                      </a:txBody>
                      <a:tcPr marL="63305" marR="63305" marT="0" marB="0" anchor="ctr"/>
                    </a:tc>
                    <a:tc>
                      <a:txBody>
                        <a:bodyPr/>
                        <a:lstStyle/>
                        <a:p>
                          <a:pPr algn="ctr">
                            <a:spcAft>
                              <a:spcPts val="0"/>
                            </a:spcAft>
                          </a:pPr>
                          <a:r>
                            <a:rPr lang="en-US" altLang="ko-KR" sz="1000" b="0" i="0" u="none" strike="noStrike" kern="1200" dirty="0">
                              <a:solidFill>
                                <a:srgbClr val="000000"/>
                              </a:solidFill>
                              <a:effectLst/>
                              <a:latin typeface="+mn-ea"/>
                              <a:ea typeface="+mn-ea"/>
                              <a:cs typeface="+mn-cs"/>
                            </a:rPr>
                            <a:t>105</a:t>
                          </a:r>
                          <a:endParaRPr lang="ko-KR" sz="1000" b="0" i="0" u="none" strike="noStrike" kern="1200" dirty="0">
                            <a:solidFill>
                              <a:srgbClr val="000000"/>
                            </a:solidFill>
                            <a:effectLst/>
                            <a:latin typeface="+mn-ea"/>
                            <a:ea typeface="+mn-ea"/>
                            <a:cs typeface="+mn-cs"/>
                          </a:endParaRPr>
                        </a:p>
                      </a:txBody>
                      <a:tcPr marL="63305" marR="63305" marT="0" marB="0" anchor="ctr"/>
                    </a:tc>
                    <a:extLst>
                      <a:ext uri="{0D108BD9-81ED-4DB2-BD59-A6C34878D82A}">
                        <a16:rowId xmlns:a16="http://schemas.microsoft.com/office/drawing/2014/main" val="1421503571"/>
                      </a:ext>
                    </a:extLst>
                  </a:tr>
                  <a:tr h="176846">
                    <a:tc>
                      <a:txBody>
                        <a:bodyPr/>
                        <a:lstStyle/>
                        <a:p>
                          <a:pPr algn="ctr">
                            <a:spcAft>
                              <a:spcPts val="0"/>
                            </a:spcAft>
                          </a:pPr>
                          <a:r>
                            <a:rPr lang="en-US" sz="1000" b="1" u="none" strike="noStrike" kern="1200" dirty="0">
                              <a:effectLst/>
                              <a:latin typeface="+mn-ea"/>
                              <a:ea typeface="+mn-ea"/>
                            </a:rPr>
                            <a:t>Charge power limit[kW]</a:t>
                          </a:r>
                          <a:endParaRPr lang="ko-KR" sz="1000" b="1" i="0" u="none" strike="noStrike" kern="1200" dirty="0">
                            <a:solidFill>
                              <a:srgbClr val="000000"/>
                            </a:solidFill>
                            <a:effectLst/>
                            <a:latin typeface="+mn-ea"/>
                            <a:ea typeface="+mn-ea"/>
                            <a:cs typeface="+mn-cs"/>
                          </a:endParaRPr>
                        </a:p>
                      </a:txBody>
                      <a:tcPr marL="63305" marR="63305" marT="0" marB="0" anchor="ctr"/>
                    </a:tc>
                    <a:tc gridSpan="3">
                      <a:txBody>
                        <a:bodyPr/>
                        <a:lstStyle/>
                        <a:p>
                          <a:pPr algn="ctr">
                            <a:spcAft>
                              <a:spcPts val="0"/>
                            </a:spcAft>
                          </a:pPr>
                          <a:r>
                            <a:rPr lang="en-US" sz="1000" u="none" strike="noStrike" kern="1200" dirty="0">
                              <a:effectLst/>
                              <a:latin typeface="+mn-ea"/>
                              <a:ea typeface="+mn-ea"/>
                            </a:rPr>
                            <a:t>10</a:t>
                          </a:r>
                          <a:endParaRPr lang="ko-KR" sz="1000" b="0" i="0" u="none" strike="noStrike" kern="1200" dirty="0">
                            <a:solidFill>
                              <a:srgbClr val="000000"/>
                            </a:solidFill>
                            <a:effectLst/>
                            <a:latin typeface="+mn-ea"/>
                            <a:ea typeface="+mn-ea"/>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u="none" strike="noStrike" kern="1200" dirty="0">
                              <a:effectLst/>
                              <a:latin typeface="+mn-ea"/>
                              <a:ea typeface="+mn-ea"/>
                            </a:rPr>
                            <a:t>30</a:t>
                          </a:r>
                          <a:endParaRPr lang="ko-KR" sz="1000" b="0" i="0" u="none" strike="noStrike" kern="1200" dirty="0">
                            <a:solidFill>
                              <a:srgbClr val="000000"/>
                            </a:solidFill>
                            <a:effectLst/>
                            <a:latin typeface="+mn-ea"/>
                            <a:ea typeface="+mn-ea"/>
                            <a:cs typeface="+mn-cs"/>
                          </a:endParaRPr>
                        </a:p>
                      </a:txBody>
                      <a:tcPr marL="63305" marR="63305" marT="0" marB="0" anchor="ctr"/>
                    </a:tc>
                    <a:extLst>
                      <a:ext uri="{0D108BD9-81ED-4DB2-BD59-A6C34878D82A}">
                        <a16:rowId xmlns:a16="http://schemas.microsoft.com/office/drawing/2014/main" val="3128179865"/>
                      </a:ext>
                    </a:extLst>
                  </a:tr>
                  <a:tr h="353693">
                    <a:tc>
                      <a:txBody>
                        <a:bodyPr/>
                        <a:lstStyle/>
                        <a:p>
                          <a:pPr algn="ctr">
                            <a:spcAft>
                              <a:spcPts val="0"/>
                            </a:spcAft>
                          </a:pPr>
                          <a:r>
                            <a:rPr lang="en-US" sz="1000" b="1" u="none" strike="noStrike" kern="1200" dirty="0">
                              <a:effectLst/>
                              <a:latin typeface="+mn-ea"/>
                              <a:ea typeface="+mn-ea"/>
                            </a:rPr>
                            <a:t>Discharge power limit [kW]</a:t>
                          </a:r>
                          <a:endParaRPr lang="ko-KR" sz="1000" b="1" i="0" u="none" strike="noStrike" kern="1200" dirty="0">
                            <a:solidFill>
                              <a:srgbClr val="000000"/>
                            </a:solidFill>
                            <a:effectLst/>
                            <a:latin typeface="+mn-ea"/>
                            <a:ea typeface="+mn-ea"/>
                            <a:cs typeface="+mn-cs"/>
                          </a:endParaRPr>
                        </a:p>
                      </a:txBody>
                      <a:tcPr marL="63305" marR="63305" marT="0" marB="0" anchor="ctr"/>
                    </a:tc>
                    <a:tc gridSpan="3">
                      <a:txBody>
                        <a:bodyPr/>
                        <a:lstStyle/>
                        <a:p>
                          <a:pPr algn="ctr">
                            <a:spcAft>
                              <a:spcPts val="0"/>
                            </a:spcAft>
                          </a:pPr>
                          <a:r>
                            <a:rPr lang="en-US" sz="1000" u="none" strike="noStrike" kern="1200" dirty="0">
                              <a:effectLst/>
                              <a:latin typeface="+mn-ea"/>
                              <a:ea typeface="+mn-ea"/>
                            </a:rPr>
                            <a:t>−10</a:t>
                          </a:r>
                          <a:endParaRPr lang="ko-KR" sz="1000" b="0" i="0" u="none" strike="noStrike" kern="1200" dirty="0">
                            <a:solidFill>
                              <a:srgbClr val="000000"/>
                            </a:solidFill>
                            <a:effectLst/>
                            <a:latin typeface="+mn-ea"/>
                            <a:ea typeface="+mn-ea"/>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u="none" strike="noStrike" kern="1200" dirty="0">
                              <a:effectLst/>
                              <a:latin typeface="+mn-ea"/>
                              <a:ea typeface="+mn-ea"/>
                            </a:rPr>
                            <a:t>−30</a:t>
                          </a:r>
                          <a:endParaRPr lang="ko-KR" sz="1000" b="0" i="0" u="none" strike="noStrike" kern="1200" dirty="0">
                            <a:solidFill>
                              <a:srgbClr val="000000"/>
                            </a:solidFill>
                            <a:effectLst/>
                            <a:latin typeface="+mn-ea"/>
                            <a:ea typeface="+mn-ea"/>
                            <a:cs typeface="+mn-cs"/>
                          </a:endParaRPr>
                        </a:p>
                      </a:txBody>
                      <a:tcPr marL="63305" marR="63305" marT="0" marB="0" anchor="ctr"/>
                    </a:tc>
                    <a:extLst>
                      <a:ext uri="{0D108BD9-81ED-4DB2-BD59-A6C34878D82A}">
                        <a16:rowId xmlns:a16="http://schemas.microsoft.com/office/drawing/2014/main" val="3197889334"/>
                      </a:ext>
                    </a:extLst>
                  </a:tr>
                  <a:tr h="176846">
                    <a:tc>
                      <a:txBody>
                        <a:bodyPr/>
                        <a:lstStyle/>
                        <a:p>
                          <a:pPr algn="ctr">
                            <a:spcAft>
                              <a:spcPts val="0"/>
                            </a:spcAft>
                          </a:pPr>
                          <a:r>
                            <a:rPr lang="en-US" sz="1000" b="1" u="none" strike="noStrike" kern="1200" dirty="0">
                              <a:effectLst/>
                              <a:latin typeface="+mn-ea"/>
                              <a:ea typeface="+mn-ea"/>
                            </a:rPr>
                            <a:t>Plug-in duration</a:t>
                          </a:r>
                          <a:endParaRPr lang="ko-KR" sz="1000" b="1" i="0" u="none" strike="noStrike" kern="1200" dirty="0">
                            <a:solidFill>
                              <a:srgbClr val="000000"/>
                            </a:solidFill>
                            <a:effectLst/>
                            <a:latin typeface="+mn-ea"/>
                            <a:ea typeface="+mn-ea"/>
                            <a:cs typeface="+mn-cs"/>
                          </a:endParaRPr>
                        </a:p>
                      </a:txBody>
                      <a:tcPr marL="63305" marR="63305" marT="0" marB="0" anchor="ctr"/>
                    </a:tc>
                    <a:tc gridSpan="4">
                      <a:txBody>
                        <a:bodyPr/>
                        <a:lstStyle/>
                        <a:p>
                          <a:endParaRPr lang="ko-KR"/>
                        </a:p>
                      </a:txBody>
                      <a:tcPr marL="63305" marR="63305" marT="0" marB="0" anchor="ctr">
                        <a:blipFill>
                          <a:blip r:embed="rId2"/>
                          <a:stretch>
                            <a:fillRect l="-77831" t="-824138" r="-723" b="-34483"/>
                          </a:stretch>
                        </a:blip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76630099"/>
                      </a:ext>
                    </a:extLst>
                  </a:tr>
                </a:tbl>
              </a:graphicData>
            </a:graphic>
          </p:graphicFrame>
        </mc:Fallback>
      </mc:AlternateContent>
      <p:pic>
        <p:nvPicPr>
          <p:cNvPr id="7" name="그림 6">
            <a:extLst>
              <a:ext uri="{FF2B5EF4-FFF2-40B4-BE49-F238E27FC236}">
                <a16:creationId xmlns:a16="http://schemas.microsoft.com/office/drawing/2014/main" id="{6ADD014E-E311-4B4E-BB04-52AA3522183E}"/>
              </a:ext>
            </a:extLst>
          </p:cNvPr>
          <p:cNvPicPr/>
          <p:nvPr/>
        </p:nvPicPr>
        <p:blipFill rotWithShape="1">
          <a:blip r:embed="rId3">
            <a:extLst>
              <a:ext uri="{28A0092B-C50C-407E-A947-70E740481C1C}">
                <a14:useLocalDpi xmlns:a14="http://schemas.microsoft.com/office/drawing/2010/main" val="0"/>
              </a:ext>
            </a:extLst>
          </a:blip>
          <a:srcRect b="2122"/>
          <a:stretch/>
        </p:blipFill>
        <p:spPr bwMode="auto">
          <a:xfrm>
            <a:off x="194567" y="3927427"/>
            <a:ext cx="2791265" cy="1948375"/>
          </a:xfrm>
          <a:prstGeom prst="rect">
            <a:avLst/>
          </a:prstGeom>
          <a:noFill/>
          <a:ln>
            <a:noFill/>
          </a:ln>
          <a:extLst>
            <a:ext uri="{53640926-AAD7-44D8-BBD7-CCE9431645EC}">
              <a14:shadowObscured xmlns:a14="http://schemas.microsoft.com/office/drawing/2010/main"/>
            </a:ext>
          </a:extLst>
        </p:spPr>
      </p:pic>
      <p:pic>
        <p:nvPicPr>
          <p:cNvPr id="8" name="그림 7">
            <a:extLst>
              <a:ext uri="{FF2B5EF4-FFF2-40B4-BE49-F238E27FC236}">
                <a16:creationId xmlns:a16="http://schemas.microsoft.com/office/drawing/2014/main" id="{2928F3A3-BAB3-4DA7-8D33-D1828FDF1BDF}"/>
              </a:ext>
            </a:extLst>
          </p:cNvPr>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4527" b="2688"/>
          <a:stretch/>
        </p:blipFill>
        <p:spPr bwMode="auto">
          <a:xfrm>
            <a:off x="2985832" y="3965500"/>
            <a:ext cx="2791265" cy="1846971"/>
          </a:xfrm>
          <a:prstGeom prst="rect">
            <a:avLst/>
          </a:prstGeom>
          <a:noFill/>
          <a:ln>
            <a:noFill/>
          </a:ln>
          <a:extLst>
            <a:ext uri="{53640926-AAD7-44D8-BBD7-CCE9431645EC}">
              <a14:shadowObscured xmlns:a14="http://schemas.microsoft.com/office/drawing/2010/main"/>
            </a:ext>
          </a:extLst>
        </p:spPr>
      </p:pic>
      <p:pic>
        <p:nvPicPr>
          <p:cNvPr id="9" name="그림 8">
            <a:extLst>
              <a:ext uri="{FF2B5EF4-FFF2-40B4-BE49-F238E27FC236}">
                <a16:creationId xmlns:a16="http://schemas.microsoft.com/office/drawing/2014/main" id="{ABF8BCA5-DBB3-4020-9AFF-45EA0D60AA72}"/>
              </a:ext>
            </a:extLst>
          </p:cNvPr>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4527" b="2122"/>
          <a:stretch/>
        </p:blipFill>
        <p:spPr bwMode="auto">
          <a:xfrm>
            <a:off x="5641915" y="3965500"/>
            <a:ext cx="2791265" cy="1858108"/>
          </a:xfrm>
          <a:prstGeom prst="rect">
            <a:avLst/>
          </a:prstGeom>
          <a:noFill/>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AA766B1A-A6A0-41D5-B497-A088E9C42ECC}"/>
              </a:ext>
            </a:extLst>
          </p:cNvPr>
          <p:cNvSpPr txBox="1"/>
          <p:nvPr/>
        </p:nvSpPr>
        <p:spPr>
          <a:xfrm>
            <a:off x="380573" y="3658031"/>
            <a:ext cx="2419253" cy="291170"/>
          </a:xfrm>
          <a:prstGeom prst="rect">
            <a:avLst/>
          </a:prstGeom>
          <a:noFill/>
        </p:spPr>
        <p:txBody>
          <a:bodyPr wrap="none" rtlCol="0">
            <a:spAutoFit/>
          </a:bodyPr>
          <a:lstStyle/>
          <a:p>
            <a:pPr algn="ctr"/>
            <a:r>
              <a:rPr lang="en-US" altLang="ko-KR" sz="1292" dirty="0">
                <a:latin typeface="+mn-ea"/>
              </a:rPr>
              <a:t>EV fleet </a:t>
            </a:r>
            <a:r>
              <a:rPr lang="ko-KR" altLang="en-US" sz="1292" dirty="0">
                <a:latin typeface="+mn-ea"/>
              </a:rPr>
              <a:t>군집제어 스케줄 결과</a:t>
            </a:r>
          </a:p>
        </p:txBody>
      </p:sp>
      <p:sp>
        <p:nvSpPr>
          <p:cNvPr id="11" name="TextBox 10">
            <a:extLst>
              <a:ext uri="{FF2B5EF4-FFF2-40B4-BE49-F238E27FC236}">
                <a16:creationId xmlns:a16="http://schemas.microsoft.com/office/drawing/2014/main" id="{A46C6C15-EE58-4E6E-A5B2-C46C06CD6AD0}"/>
              </a:ext>
            </a:extLst>
          </p:cNvPr>
          <p:cNvSpPr txBox="1"/>
          <p:nvPr/>
        </p:nvSpPr>
        <p:spPr>
          <a:xfrm>
            <a:off x="2793943" y="3577140"/>
            <a:ext cx="2945037" cy="490006"/>
          </a:xfrm>
          <a:prstGeom prst="rect">
            <a:avLst/>
          </a:prstGeom>
          <a:noFill/>
        </p:spPr>
        <p:txBody>
          <a:bodyPr wrap="none" rtlCol="0">
            <a:spAutoFit/>
          </a:bodyPr>
          <a:lstStyle/>
          <a:p>
            <a:pPr algn="ctr"/>
            <a:r>
              <a:rPr lang="en-US" altLang="ko-KR" sz="1292" dirty="0">
                <a:latin typeface="+mn-ea"/>
              </a:rPr>
              <a:t>EV fleet </a:t>
            </a:r>
            <a:r>
              <a:rPr lang="ko-KR" altLang="en-US" sz="1292" dirty="0">
                <a:latin typeface="+mn-ea"/>
              </a:rPr>
              <a:t>스케줄 </a:t>
            </a:r>
            <a:br>
              <a:rPr lang="en-US" altLang="ko-KR" sz="1292" dirty="0">
                <a:latin typeface="+mn-ea"/>
              </a:rPr>
            </a:br>
            <a:r>
              <a:rPr lang="en-US" altLang="ko-KR" sz="1292" dirty="0">
                <a:latin typeface="+mn-ea"/>
              </a:rPr>
              <a:t>=&gt; </a:t>
            </a:r>
            <a:r>
              <a:rPr lang="ko-KR" altLang="en-US" sz="1292" dirty="0">
                <a:latin typeface="+mn-ea"/>
              </a:rPr>
              <a:t>개별 </a:t>
            </a:r>
            <a:r>
              <a:rPr lang="en-US" altLang="ko-KR" sz="1292" dirty="0">
                <a:latin typeface="+mn-ea"/>
              </a:rPr>
              <a:t>EV </a:t>
            </a:r>
            <a:r>
              <a:rPr lang="ko-KR" altLang="en-US" sz="1292" dirty="0">
                <a:latin typeface="+mn-ea"/>
              </a:rPr>
              <a:t>스케줄  분배 결과 </a:t>
            </a:r>
            <a:r>
              <a:rPr lang="en-US" altLang="ko-KR" sz="1292" b="1" dirty="0">
                <a:latin typeface="+mn-ea"/>
              </a:rPr>
              <a:t>(</a:t>
            </a:r>
            <a:r>
              <a:rPr lang="ko-KR" altLang="en-US" sz="1292" b="1" dirty="0">
                <a:latin typeface="+mn-ea"/>
              </a:rPr>
              <a:t>균등</a:t>
            </a:r>
            <a:r>
              <a:rPr lang="en-US" altLang="ko-KR" sz="1292" b="1" dirty="0">
                <a:latin typeface="+mn-ea"/>
              </a:rPr>
              <a:t>)</a:t>
            </a:r>
            <a:endParaRPr lang="ko-KR" altLang="en-US" sz="1292" b="1" dirty="0">
              <a:latin typeface="+mn-ea"/>
            </a:endParaRPr>
          </a:p>
        </p:txBody>
      </p:sp>
      <p:sp>
        <p:nvSpPr>
          <p:cNvPr id="12" name="TextBox 11">
            <a:extLst>
              <a:ext uri="{FF2B5EF4-FFF2-40B4-BE49-F238E27FC236}">
                <a16:creationId xmlns:a16="http://schemas.microsoft.com/office/drawing/2014/main" id="{4BF18CEC-A1F0-48B8-96D6-7AA699F4C540}"/>
              </a:ext>
            </a:extLst>
          </p:cNvPr>
          <p:cNvSpPr txBox="1"/>
          <p:nvPr/>
        </p:nvSpPr>
        <p:spPr>
          <a:xfrm>
            <a:off x="5606989" y="3558596"/>
            <a:ext cx="3267241" cy="490006"/>
          </a:xfrm>
          <a:prstGeom prst="rect">
            <a:avLst/>
          </a:prstGeom>
          <a:noFill/>
        </p:spPr>
        <p:txBody>
          <a:bodyPr wrap="none" rtlCol="0">
            <a:spAutoFit/>
          </a:bodyPr>
          <a:lstStyle/>
          <a:p>
            <a:pPr algn="ctr"/>
            <a:r>
              <a:rPr lang="en-US" altLang="ko-KR" sz="1292" dirty="0">
                <a:latin typeface="+mn-ea"/>
              </a:rPr>
              <a:t>EV fleet </a:t>
            </a:r>
            <a:r>
              <a:rPr lang="ko-KR" altLang="en-US" sz="1292" dirty="0">
                <a:latin typeface="+mn-ea"/>
              </a:rPr>
              <a:t>스케줄 </a:t>
            </a:r>
            <a:br>
              <a:rPr lang="en-US" altLang="ko-KR" sz="1292" dirty="0">
                <a:latin typeface="+mn-ea"/>
              </a:rPr>
            </a:br>
            <a:r>
              <a:rPr lang="en-US" altLang="ko-KR" sz="1292" dirty="0">
                <a:latin typeface="+mn-ea"/>
              </a:rPr>
              <a:t>=&gt; </a:t>
            </a:r>
            <a:r>
              <a:rPr lang="ko-KR" altLang="en-US" sz="1292" dirty="0">
                <a:latin typeface="+mn-ea"/>
              </a:rPr>
              <a:t>개별 </a:t>
            </a:r>
            <a:r>
              <a:rPr lang="en-US" altLang="ko-KR" sz="1292" dirty="0">
                <a:latin typeface="+mn-ea"/>
              </a:rPr>
              <a:t>EV </a:t>
            </a:r>
            <a:r>
              <a:rPr lang="ko-KR" altLang="en-US" sz="1292" dirty="0">
                <a:latin typeface="+mn-ea"/>
              </a:rPr>
              <a:t>스케줄 분배 결과 </a:t>
            </a:r>
            <a:r>
              <a:rPr lang="en-US" altLang="ko-KR" sz="1292" b="1" dirty="0">
                <a:latin typeface="+mn-ea"/>
              </a:rPr>
              <a:t>(Optimize)</a:t>
            </a:r>
            <a:endParaRPr lang="ko-KR" altLang="en-US" sz="1292" b="1" dirty="0">
              <a:latin typeface="+mn-ea"/>
            </a:endParaRPr>
          </a:p>
        </p:txBody>
      </p:sp>
      <p:sp>
        <p:nvSpPr>
          <p:cNvPr id="13" name="직사각형 12">
            <a:extLst>
              <a:ext uri="{FF2B5EF4-FFF2-40B4-BE49-F238E27FC236}">
                <a16:creationId xmlns:a16="http://schemas.microsoft.com/office/drawing/2014/main" id="{BEC442AA-1758-4A0C-A84B-F635508BEC2F}"/>
              </a:ext>
            </a:extLst>
          </p:cNvPr>
          <p:cNvSpPr/>
          <p:nvPr/>
        </p:nvSpPr>
        <p:spPr>
          <a:xfrm>
            <a:off x="299128" y="6066173"/>
            <a:ext cx="5045548" cy="291170"/>
          </a:xfrm>
          <a:prstGeom prst="rect">
            <a:avLst/>
          </a:prstGeom>
        </p:spPr>
        <p:txBody>
          <a:bodyPr wrap="none">
            <a:spAutoFit/>
          </a:bodyPr>
          <a:lstStyle/>
          <a:p>
            <a:r>
              <a:rPr lang="en-US" altLang="ko-KR" sz="1292" dirty="0">
                <a:latin typeface="+mn-ea"/>
              </a:rPr>
              <a:t>*FCES:</a:t>
            </a:r>
            <a:r>
              <a:rPr lang="ko-KR" altLang="en-US" sz="1292" dirty="0">
                <a:latin typeface="+mn-ea"/>
              </a:rPr>
              <a:t> </a:t>
            </a:r>
            <a:r>
              <a:rPr lang="ko-KR" altLang="en-US" sz="1292" dirty="0" err="1">
                <a:latin typeface="+mn-ea"/>
              </a:rPr>
              <a:t>fictitious</a:t>
            </a:r>
            <a:r>
              <a:rPr lang="ko-KR" altLang="en-US" sz="1292" dirty="0">
                <a:latin typeface="+mn-ea"/>
              </a:rPr>
              <a:t> </a:t>
            </a:r>
            <a:r>
              <a:rPr lang="ko-KR" altLang="en-US" sz="1292" dirty="0" err="1">
                <a:latin typeface="+mn-ea"/>
              </a:rPr>
              <a:t>clustered</a:t>
            </a:r>
            <a:r>
              <a:rPr lang="ko-KR" altLang="en-US" sz="1292" dirty="0">
                <a:latin typeface="+mn-ea"/>
              </a:rPr>
              <a:t> </a:t>
            </a:r>
            <a:r>
              <a:rPr lang="ko-KR" altLang="en-US" sz="1292" dirty="0" err="1">
                <a:latin typeface="+mn-ea"/>
              </a:rPr>
              <a:t>energy</a:t>
            </a:r>
            <a:r>
              <a:rPr lang="ko-KR" altLang="en-US" sz="1292" dirty="0">
                <a:latin typeface="+mn-ea"/>
              </a:rPr>
              <a:t> </a:t>
            </a:r>
            <a:r>
              <a:rPr lang="ko-KR" altLang="en-US" sz="1292" dirty="0" err="1">
                <a:latin typeface="+mn-ea"/>
              </a:rPr>
              <a:t>storage</a:t>
            </a:r>
            <a:r>
              <a:rPr lang="en-US" altLang="ko-KR" sz="1292" dirty="0">
                <a:latin typeface="+mn-ea"/>
              </a:rPr>
              <a:t>, EV</a:t>
            </a:r>
            <a:r>
              <a:rPr lang="ko-KR" altLang="en-US" sz="1292" dirty="0">
                <a:latin typeface="+mn-ea"/>
              </a:rPr>
              <a:t> </a:t>
            </a:r>
            <a:r>
              <a:rPr lang="en-US" altLang="ko-KR" sz="1292" dirty="0">
                <a:latin typeface="+mn-ea"/>
              </a:rPr>
              <a:t>fleet</a:t>
            </a:r>
            <a:r>
              <a:rPr lang="ko-KR" altLang="en-US" sz="1292" dirty="0">
                <a:latin typeface="+mn-ea"/>
              </a:rPr>
              <a:t>이 </a:t>
            </a:r>
            <a:r>
              <a:rPr lang="ko-KR" altLang="en-US" sz="1292" dirty="0" err="1">
                <a:latin typeface="+mn-ea"/>
              </a:rPr>
              <a:t>군집된</a:t>
            </a:r>
            <a:r>
              <a:rPr lang="ko-KR" altLang="en-US" sz="1292" dirty="0">
                <a:latin typeface="+mn-ea"/>
              </a:rPr>
              <a:t> 형태</a:t>
            </a:r>
          </a:p>
        </p:txBody>
      </p:sp>
      <p:sp>
        <p:nvSpPr>
          <p:cNvPr id="14" name="제목 2">
            <a:extLst>
              <a:ext uri="{FF2B5EF4-FFF2-40B4-BE49-F238E27FC236}">
                <a16:creationId xmlns:a16="http://schemas.microsoft.com/office/drawing/2014/main" id="{B96A56C0-204C-4F10-B155-6852E1DA75E2}"/>
              </a:ext>
            </a:extLst>
          </p:cNvPr>
          <p:cNvSpPr txBox="1">
            <a:spLocks/>
          </p:cNvSpPr>
          <p:nvPr/>
        </p:nvSpPr>
        <p:spPr>
          <a:xfrm>
            <a:off x="300325" y="274180"/>
            <a:ext cx="8915400" cy="454025"/>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215" b="1" kern="1200">
                <a:solidFill>
                  <a:schemeClr val="tx1"/>
                </a:solidFill>
                <a:latin typeface="+mj-lt"/>
                <a:ea typeface="+mj-ea"/>
                <a:cs typeface="+mj-cs"/>
              </a:defRPr>
            </a:lvl1pPr>
          </a:lstStyle>
          <a:p>
            <a:pPr marL="514350" indent="-514350">
              <a:buFont typeface="+mj-lt"/>
              <a:buAutoNum type="romanUcPeriod" startAt="2"/>
              <a:defRPr/>
            </a:pPr>
            <a:r>
              <a:rPr lang="ko-KR" altLang="en-US" sz="2000" kern="0" dirty="0">
                <a:latin typeface="맑은 고딕" pitchFamily="50" charset="-127"/>
              </a:rPr>
              <a:t>이전 연구 요약</a:t>
            </a:r>
          </a:p>
        </p:txBody>
      </p:sp>
    </p:spTree>
    <p:extLst>
      <p:ext uri="{BB962C8B-B14F-4D97-AF65-F5344CB8AC3E}">
        <p14:creationId xmlns:p14="http://schemas.microsoft.com/office/powerpoint/2010/main" val="499034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46B4D0-80A5-48CC-BDAE-5EA6B3913452}"/>
              </a:ext>
            </a:extLst>
          </p:cNvPr>
          <p:cNvSpPr>
            <a:spLocks noGrp="1"/>
          </p:cNvSpPr>
          <p:nvPr>
            <p:ph type="title"/>
          </p:nvPr>
        </p:nvSpPr>
        <p:spPr>
          <a:xfrm>
            <a:off x="305810" y="775344"/>
            <a:ext cx="5136628" cy="205692"/>
          </a:xfrm>
        </p:spPr>
        <p:txBody>
          <a:bodyPr/>
          <a:lstStyle/>
          <a:p>
            <a:r>
              <a:rPr lang="en-US" altLang="ko-KR" sz="1200" dirty="0">
                <a:latin typeface="맑은 고딕" pitchFamily="50" charset="-127"/>
                <a:ea typeface="맑은 고딕" pitchFamily="50" charset="-127"/>
                <a:cs typeface="+mn-cs"/>
              </a:rPr>
              <a:t>EV fleet </a:t>
            </a:r>
            <a:r>
              <a:rPr lang="ko-KR" altLang="en-US" sz="1200" dirty="0">
                <a:latin typeface="맑은 고딕" pitchFamily="50" charset="-127"/>
                <a:ea typeface="맑은 고딕" pitchFamily="50" charset="-127"/>
                <a:cs typeface="+mn-cs"/>
              </a:rPr>
              <a:t>군집 제어 문제점 </a:t>
            </a:r>
            <a:r>
              <a:rPr lang="en-US" altLang="ko-KR" sz="1200" dirty="0">
                <a:latin typeface="맑은 고딕" pitchFamily="50" charset="-127"/>
                <a:ea typeface="맑은 고딕" pitchFamily="50" charset="-127"/>
                <a:cs typeface="+mn-cs"/>
              </a:rPr>
              <a:t>(2) : </a:t>
            </a:r>
            <a:r>
              <a:rPr lang="ko-KR" altLang="en-US" sz="1200" dirty="0">
                <a:latin typeface="맑은 고딕" pitchFamily="50" charset="-127"/>
                <a:ea typeface="맑은 고딕" pitchFamily="50" charset="-127"/>
                <a:cs typeface="+mn-cs"/>
              </a:rPr>
              <a:t>군집과정에서 개별 </a:t>
            </a:r>
            <a:r>
              <a:rPr lang="en-US" altLang="ko-KR" sz="1200" dirty="0">
                <a:latin typeface="맑은 고딕" pitchFamily="50" charset="-127"/>
                <a:ea typeface="맑은 고딕" pitchFamily="50" charset="-127"/>
                <a:cs typeface="+mn-cs"/>
              </a:rPr>
              <a:t>EV SoC </a:t>
            </a:r>
            <a:r>
              <a:rPr lang="ko-KR" altLang="en-US" sz="1200" dirty="0">
                <a:latin typeface="맑은 고딕" pitchFamily="50" charset="-127"/>
                <a:ea typeface="맑은 고딕" pitchFamily="50" charset="-127"/>
                <a:cs typeface="+mn-cs"/>
              </a:rPr>
              <a:t>정보 누락</a:t>
            </a:r>
          </a:p>
        </p:txBody>
      </p:sp>
      <p:sp>
        <p:nvSpPr>
          <p:cNvPr id="3" name="슬라이드 번호 개체 틀 2">
            <a:extLst>
              <a:ext uri="{FF2B5EF4-FFF2-40B4-BE49-F238E27FC236}">
                <a16:creationId xmlns:a16="http://schemas.microsoft.com/office/drawing/2014/main" id="{90171E61-DBE9-4629-9112-C7E78FD95340}"/>
              </a:ext>
            </a:extLst>
          </p:cNvPr>
          <p:cNvSpPr>
            <a:spLocks noGrp="1"/>
          </p:cNvSpPr>
          <p:nvPr>
            <p:ph type="sldNum" sz="quarter" idx="10"/>
          </p:nvPr>
        </p:nvSpPr>
        <p:spPr/>
        <p:txBody>
          <a:bodyPr/>
          <a:lstStyle/>
          <a:p>
            <a:pPr>
              <a:defRPr/>
            </a:pPr>
            <a:fld id="{3CFBCD7E-D3EA-4FE0-AA0E-02B5C8325411}" type="slidenum">
              <a:rPr lang="en-US" altLang="ko-KR" smtClean="0"/>
              <a:pPr>
                <a:defRPr/>
              </a:pPr>
              <a:t>6</a:t>
            </a:fld>
            <a:endParaRPr lang="en-US" altLang="ko-KR"/>
          </a:p>
        </p:txBody>
      </p:sp>
      <p:sp>
        <p:nvSpPr>
          <p:cNvPr id="4" name="화살표: 오른쪽 3">
            <a:extLst>
              <a:ext uri="{FF2B5EF4-FFF2-40B4-BE49-F238E27FC236}">
                <a16:creationId xmlns:a16="http://schemas.microsoft.com/office/drawing/2014/main" id="{358CBE1A-0F73-4D9E-8C0E-5A6DA1E70961}"/>
              </a:ext>
            </a:extLst>
          </p:cNvPr>
          <p:cNvSpPr/>
          <p:nvPr/>
        </p:nvSpPr>
        <p:spPr>
          <a:xfrm>
            <a:off x="4002002" y="4043802"/>
            <a:ext cx="492369" cy="6372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662" dirty="0">
              <a:latin typeface="+mn-ea"/>
            </a:endParaRPr>
          </a:p>
        </p:txBody>
      </p:sp>
      <mc:AlternateContent xmlns:mc="http://schemas.openxmlformats.org/markup-compatibility/2006" xmlns:a14="http://schemas.microsoft.com/office/drawing/2010/main">
        <mc:Choice Requires="a14">
          <p:graphicFrame>
            <p:nvGraphicFramePr>
              <p:cNvPr id="5" name="표 4">
                <a:extLst>
                  <a:ext uri="{FF2B5EF4-FFF2-40B4-BE49-F238E27FC236}">
                    <a16:creationId xmlns:a16="http://schemas.microsoft.com/office/drawing/2014/main" id="{145054BE-0722-4120-BA79-B5124A432CDB}"/>
                  </a:ext>
                </a:extLst>
              </p:cNvPr>
              <p:cNvGraphicFramePr>
                <a:graphicFrameLocks noGrp="1"/>
              </p:cNvGraphicFramePr>
              <p:nvPr/>
            </p:nvGraphicFramePr>
            <p:xfrm>
              <a:off x="970734" y="1323966"/>
              <a:ext cx="3689241" cy="1221545"/>
            </p:xfrm>
            <a:graphic>
              <a:graphicData uri="http://schemas.openxmlformats.org/drawingml/2006/table">
                <a:tbl>
                  <a:tblPr firstRow="1" firstCol="1" bandRow="1">
                    <a:tableStyleId>{5940675A-B579-460E-94D1-54222C63F5DA}</a:tableStyleId>
                  </a:tblPr>
                  <a:tblGrid>
                    <a:gridCol w="1609607">
                      <a:extLst>
                        <a:ext uri="{9D8B030D-6E8A-4147-A177-3AD203B41FA5}">
                          <a16:colId xmlns:a16="http://schemas.microsoft.com/office/drawing/2014/main" val="685536464"/>
                        </a:ext>
                      </a:extLst>
                    </a:gridCol>
                    <a:gridCol w="396240">
                      <a:extLst>
                        <a:ext uri="{9D8B030D-6E8A-4147-A177-3AD203B41FA5}">
                          <a16:colId xmlns:a16="http://schemas.microsoft.com/office/drawing/2014/main" val="3560278100"/>
                        </a:ext>
                      </a:extLst>
                    </a:gridCol>
                    <a:gridCol w="396240">
                      <a:extLst>
                        <a:ext uri="{9D8B030D-6E8A-4147-A177-3AD203B41FA5}">
                          <a16:colId xmlns:a16="http://schemas.microsoft.com/office/drawing/2014/main" val="3770374088"/>
                        </a:ext>
                      </a:extLst>
                    </a:gridCol>
                    <a:gridCol w="396240">
                      <a:extLst>
                        <a:ext uri="{9D8B030D-6E8A-4147-A177-3AD203B41FA5}">
                          <a16:colId xmlns:a16="http://schemas.microsoft.com/office/drawing/2014/main" val="4191600416"/>
                        </a:ext>
                      </a:extLst>
                    </a:gridCol>
                    <a:gridCol w="890914">
                      <a:extLst>
                        <a:ext uri="{9D8B030D-6E8A-4147-A177-3AD203B41FA5}">
                          <a16:colId xmlns:a16="http://schemas.microsoft.com/office/drawing/2014/main" val="4099826588"/>
                        </a:ext>
                      </a:extLst>
                    </a:gridCol>
                  </a:tblGrid>
                  <a:tr h="154745">
                    <a:tc>
                      <a:txBody>
                        <a:bodyPr/>
                        <a:lstStyle/>
                        <a:p>
                          <a:pPr algn="ctr">
                            <a:spcAft>
                              <a:spcPts val="0"/>
                            </a:spcAft>
                          </a:pPr>
                          <a:r>
                            <a:rPr lang="en-US" sz="1000" b="1" u="none" strike="noStrike" kern="1200" dirty="0">
                              <a:effectLst/>
                            </a:rPr>
                            <a:t>Case 2 </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00" b="1" i="1" u="none" strike="noStrike" kern="1200">
                                    <a:effectLst/>
                                    <a:latin typeface="Cambria Math" panose="02040503050406030204" pitchFamily="18" charset="0"/>
                                  </a:rPr>
                                  <m:t>𝐄𝐕𝟏</m:t>
                                </m:r>
                              </m:oMath>
                            </m:oMathPara>
                          </a14:m>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00" b="1" i="1" u="none" strike="noStrike" kern="1200">
                                    <a:effectLst/>
                                    <a:latin typeface="Cambria Math" panose="02040503050406030204" pitchFamily="18" charset="0"/>
                                  </a:rPr>
                                  <m:t>𝐄𝐕𝟐</m:t>
                                </m:r>
                              </m:oMath>
                            </m:oMathPara>
                          </a14:m>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00" b="1" i="1" u="none" strike="noStrike" kern="1200">
                                    <a:effectLst/>
                                    <a:latin typeface="Cambria Math" panose="02040503050406030204" pitchFamily="18" charset="0"/>
                                  </a:rPr>
                                  <m:t>𝐄𝐕𝟑</m:t>
                                </m:r>
                              </m:oMath>
                            </m:oMathPara>
                          </a14:m>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00" b="1" i="1" u="none" strike="noStrike" kern="1200">
                                    <a:effectLst/>
                                    <a:latin typeface="Cambria Math" panose="02040503050406030204" pitchFamily="18" charset="0"/>
                                  </a:rPr>
                                  <m:t>𝐅𝐂𝐄𝐒</m:t>
                                </m:r>
                              </m:oMath>
                            </m:oMathPara>
                          </a14:m>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1997474931"/>
                      </a:ext>
                    </a:extLst>
                  </a:tr>
                  <a:tr h="147711">
                    <a:tc>
                      <a:txBody>
                        <a:bodyPr/>
                        <a:lstStyle/>
                        <a:p>
                          <a:pPr algn="ctr">
                            <a:spcAft>
                              <a:spcPts val="0"/>
                            </a:spcAft>
                          </a:pPr>
                          <a:r>
                            <a:rPr lang="en-US" sz="1000" b="1" u="none" strike="noStrike" kern="1200" dirty="0">
                              <a:effectLst/>
                            </a:rPr>
                            <a:t>Battery capacity [kWh]</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gridSpan="3">
                      <a:txBody>
                        <a:bodyPr/>
                        <a:lstStyle/>
                        <a:p>
                          <a:pPr algn="ctr">
                            <a:spcAft>
                              <a:spcPts val="0"/>
                            </a:spcAft>
                          </a:pPr>
                          <a:r>
                            <a:rPr lang="en-US" sz="1000" u="none" strike="noStrike" kern="1200" dirty="0">
                              <a:effectLst/>
                            </a:rPr>
                            <a:t>50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u="none" strike="noStrike" kern="1200" dirty="0">
                              <a:effectLst/>
                            </a:rPr>
                            <a:t>150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2273155651"/>
                      </a:ext>
                    </a:extLst>
                  </a:tr>
                  <a:tr h="147711">
                    <a:tc>
                      <a:txBody>
                        <a:bodyPr/>
                        <a:lstStyle/>
                        <a:p>
                          <a:pPr algn="ctr">
                            <a:spcAft>
                              <a:spcPts val="0"/>
                            </a:spcAft>
                          </a:pPr>
                          <a:r>
                            <a:rPr lang="en-US" sz="1000" b="1" u="none" strike="noStrike" kern="1200" dirty="0">
                              <a:effectLst/>
                            </a:rPr>
                            <a:t>Initial energy [kWh]</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a:txBody>
                        <a:bodyPr/>
                        <a:lstStyle/>
                        <a:p>
                          <a:pPr algn="ctr">
                            <a:spcAft>
                              <a:spcPts val="0"/>
                            </a:spcAft>
                          </a:pPr>
                          <a:r>
                            <a:rPr lang="en-US" sz="1000" u="none" strike="noStrike" kern="1200" dirty="0">
                              <a:effectLst/>
                            </a:rPr>
                            <a:t>50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solidFill>
                          <a:srgbClr val="FFC000"/>
                        </a:solidFill>
                      </a:tcPr>
                    </a:tc>
                    <a:tc>
                      <a:txBody>
                        <a:bodyPr/>
                        <a:lstStyle/>
                        <a:p>
                          <a:pPr algn="ctr">
                            <a:spcAft>
                              <a:spcPts val="0"/>
                            </a:spcAft>
                          </a:pPr>
                          <a:r>
                            <a:rPr lang="en-US" sz="1000" u="none" strike="noStrike" kern="1200" dirty="0">
                              <a:effectLst/>
                            </a:rPr>
                            <a:t>30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solidFill>
                          <a:srgbClr val="FFC000"/>
                        </a:solidFill>
                      </a:tcPr>
                    </a:tc>
                    <a:tc>
                      <a:txBody>
                        <a:bodyPr/>
                        <a:lstStyle/>
                        <a:p>
                          <a:pPr algn="ctr">
                            <a:spcAft>
                              <a:spcPts val="0"/>
                            </a:spcAft>
                          </a:pPr>
                          <a:r>
                            <a:rPr lang="en-US" sz="1000" u="none" strike="noStrike" kern="1200" dirty="0">
                              <a:effectLst/>
                            </a:rPr>
                            <a:t>5</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solidFill>
                          <a:srgbClr val="FFC000"/>
                        </a:solidFill>
                      </a:tcPr>
                    </a:tc>
                    <a:tc>
                      <a:txBody>
                        <a:bodyPr/>
                        <a:lstStyle/>
                        <a:p>
                          <a:pPr algn="ctr">
                            <a:spcAft>
                              <a:spcPts val="0"/>
                            </a:spcAft>
                          </a:pPr>
                          <a:r>
                            <a:rPr lang="en-US" sz="1000" u="none" strike="noStrike" kern="1200">
                              <a:effectLst/>
                            </a:rPr>
                            <a:t>85</a:t>
                          </a:r>
                          <a:endParaRPr 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2916431637"/>
                      </a:ext>
                    </a:extLst>
                  </a:tr>
                  <a:tr h="147711">
                    <a:tc>
                      <a:txBody>
                        <a:bodyPr/>
                        <a:lstStyle/>
                        <a:p>
                          <a:pPr algn="ctr">
                            <a:spcAft>
                              <a:spcPts val="0"/>
                            </a:spcAft>
                          </a:pPr>
                          <a:r>
                            <a:rPr lang="en-US" sz="1000" b="1" u="none" strike="noStrike" kern="1200" dirty="0">
                              <a:effectLst/>
                            </a:rPr>
                            <a:t>Target SOE [kWh]</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gridSpan="3">
                      <a:txBody>
                        <a:bodyPr/>
                        <a:lstStyle/>
                        <a:p>
                          <a:pPr algn="ctr">
                            <a:spcAft>
                              <a:spcPts val="0"/>
                            </a:spcAft>
                          </a:pPr>
                          <a:r>
                            <a:rPr lang="en-US" sz="1000" u="none" strike="noStrike" kern="1200" dirty="0">
                              <a:effectLst/>
                            </a:rPr>
                            <a:t>50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u="none" strike="noStrike" kern="1200">
                              <a:effectLst/>
                            </a:rPr>
                            <a:t>150</a:t>
                          </a:r>
                          <a:endParaRPr 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2253366626"/>
                      </a:ext>
                    </a:extLst>
                  </a:tr>
                  <a:tr h="147711">
                    <a:tc>
                      <a:txBody>
                        <a:bodyPr/>
                        <a:lstStyle/>
                        <a:p>
                          <a:pPr algn="ctr">
                            <a:spcAft>
                              <a:spcPts val="0"/>
                            </a:spcAft>
                          </a:pPr>
                          <a:r>
                            <a:rPr lang="en-US" sz="1000" b="1" u="none" strike="noStrike" kern="1200" dirty="0">
                              <a:effectLst/>
                            </a:rPr>
                            <a:t>Charging demand [kWh]</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a:txBody>
                        <a:bodyPr/>
                        <a:lstStyle/>
                        <a:p>
                          <a:pPr algn="ctr">
                            <a:spcAft>
                              <a:spcPts val="0"/>
                            </a:spcAft>
                          </a:pPr>
                          <a:r>
                            <a:rPr lang="en-US" sz="1000" u="none" strike="noStrike" kern="1200" dirty="0">
                              <a:effectLst/>
                            </a:rPr>
                            <a:t>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solidFill>
                          <a:srgbClr val="FFC000"/>
                        </a:solidFill>
                      </a:tcPr>
                    </a:tc>
                    <a:tc>
                      <a:txBody>
                        <a:bodyPr/>
                        <a:lstStyle/>
                        <a:p>
                          <a:pPr algn="ctr">
                            <a:spcAft>
                              <a:spcPts val="0"/>
                            </a:spcAft>
                          </a:pPr>
                          <a:r>
                            <a:rPr lang="en-US" sz="1000" u="none" strike="noStrike" kern="1200" dirty="0">
                              <a:effectLst/>
                            </a:rPr>
                            <a:t>20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solidFill>
                          <a:srgbClr val="FFC000"/>
                        </a:solidFill>
                      </a:tcPr>
                    </a:tc>
                    <a:tc>
                      <a:txBody>
                        <a:bodyPr/>
                        <a:lstStyle/>
                        <a:p>
                          <a:pPr algn="ctr">
                            <a:spcAft>
                              <a:spcPts val="0"/>
                            </a:spcAft>
                          </a:pPr>
                          <a:r>
                            <a:rPr lang="en-US" sz="1000" u="none" strike="noStrike" kern="1200" dirty="0">
                              <a:effectLst/>
                            </a:rPr>
                            <a:t>45</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solidFill>
                          <a:srgbClr val="FFC000"/>
                        </a:solidFill>
                      </a:tcPr>
                    </a:tc>
                    <a:tc>
                      <a:txBody>
                        <a:bodyPr/>
                        <a:lstStyle/>
                        <a:p>
                          <a:pPr algn="ctr">
                            <a:spcAft>
                              <a:spcPts val="0"/>
                            </a:spcAft>
                          </a:pPr>
                          <a:r>
                            <a:rPr lang="en-US" sz="1000" u="none" strike="noStrike" kern="1200">
                              <a:effectLst/>
                            </a:rPr>
                            <a:t>65</a:t>
                          </a:r>
                          <a:endParaRPr 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1421503571"/>
                      </a:ext>
                    </a:extLst>
                  </a:tr>
                  <a:tr h="147711">
                    <a:tc>
                      <a:txBody>
                        <a:bodyPr/>
                        <a:lstStyle/>
                        <a:p>
                          <a:pPr algn="ctr">
                            <a:spcAft>
                              <a:spcPts val="0"/>
                            </a:spcAft>
                          </a:pPr>
                          <a:r>
                            <a:rPr lang="en-US" sz="1000" b="1" u="none" strike="noStrike" kern="1200" dirty="0">
                              <a:effectLst/>
                            </a:rPr>
                            <a:t>Charge power limit[kW]</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gridSpan="3">
                      <a:txBody>
                        <a:bodyPr/>
                        <a:lstStyle/>
                        <a:p>
                          <a:pPr algn="ctr">
                            <a:spcAft>
                              <a:spcPts val="0"/>
                            </a:spcAft>
                          </a:pPr>
                          <a:r>
                            <a:rPr lang="en-US" sz="1000" u="none" strike="noStrike" kern="1200" dirty="0">
                              <a:effectLst/>
                            </a:rPr>
                            <a:t>10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u="none" strike="noStrike" kern="1200" dirty="0">
                              <a:effectLst/>
                            </a:rPr>
                            <a:t>30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3128179865"/>
                      </a:ext>
                    </a:extLst>
                  </a:tr>
                  <a:tr h="147711">
                    <a:tc>
                      <a:txBody>
                        <a:bodyPr/>
                        <a:lstStyle/>
                        <a:p>
                          <a:pPr algn="ctr">
                            <a:spcAft>
                              <a:spcPts val="0"/>
                            </a:spcAft>
                          </a:pPr>
                          <a:r>
                            <a:rPr lang="en-US" sz="1000" b="1" u="none" strike="noStrike" kern="1200" dirty="0">
                              <a:effectLst/>
                            </a:rPr>
                            <a:t>Discharge power limit [kW]</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gridSpan="3">
                      <a:txBody>
                        <a:bodyPr/>
                        <a:lstStyle/>
                        <a:p>
                          <a:pPr algn="ctr">
                            <a:spcAft>
                              <a:spcPts val="0"/>
                            </a:spcAft>
                          </a:pPr>
                          <a:r>
                            <a:rPr lang="en-US" sz="1000" u="none" strike="noStrike" kern="1200" dirty="0">
                              <a:effectLst/>
                            </a:rPr>
                            <a:t>−10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u="none" strike="noStrike" kern="1200" dirty="0">
                              <a:effectLst/>
                            </a:rPr>
                            <a:t>−30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3197889334"/>
                      </a:ext>
                    </a:extLst>
                  </a:tr>
                  <a:tr h="147711">
                    <a:tc>
                      <a:txBody>
                        <a:bodyPr/>
                        <a:lstStyle/>
                        <a:p>
                          <a:pPr algn="ctr">
                            <a:spcAft>
                              <a:spcPts val="0"/>
                            </a:spcAft>
                          </a:pPr>
                          <a:r>
                            <a:rPr lang="en-US" sz="1000" b="1" u="none" strike="noStrike" kern="1200" dirty="0">
                              <a:effectLst/>
                            </a:rPr>
                            <a:t>Plug-in duration</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gridSpan="4">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00" u="none" strike="noStrike" kern="1200">
                                    <a:effectLst/>
                                    <a:latin typeface="Cambria Math" panose="02040503050406030204" pitchFamily="18" charset="0"/>
                                  </a:rPr>
                                  <m:t>𝑡</m:t>
                                </m:r>
                                <m:r>
                                  <a:rPr lang="en-US" sz="1000" u="none" strike="noStrike" kern="1200">
                                    <a:effectLst/>
                                    <a:latin typeface="Cambria Math" panose="02040503050406030204" pitchFamily="18" charset="0"/>
                                  </a:rPr>
                                  <m:t>=0  </m:t>
                                </m:r>
                                <m:r>
                                  <a:rPr lang="en-US" sz="1000" u="none" strike="noStrike" kern="1200">
                                    <a:effectLst/>
                                    <a:latin typeface="Cambria Math" panose="02040503050406030204" pitchFamily="18" charset="0"/>
                                  </a:rPr>
                                  <m:t>𝑡𝑜</m:t>
                                </m:r>
                                <m:r>
                                  <a:rPr lang="en-US" sz="1000" u="none" strike="noStrike" kern="1200">
                                    <a:effectLst/>
                                    <a:latin typeface="Cambria Math" panose="02040503050406030204" pitchFamily="18" charset="0"/>
                                  </a:rPr>
                                  <m:t>    </m:t>
                                </m:r>
                                <m:r>
                                  <a:rPr lang="en-US" sz="1000" u="none" strike="noStrike" kern="1200">
                                    <a:effectLst/>
                                    <a:latin typeface="Cambria Math" panose="02040503050406030204" pitchFamily="18" charset="0"/>
                                  </a:rPr>
                                  <m:t>𝑡</m:t>
                                </m:r>
                                <m:r>
                                  <a:rPr lang="en-US" sz="1000" u="none" strike="noStrike" kern="1200">
                                    <a:effectLst/>
                                    <a:latin typeface="Cambria Math" panose="02040503050406030204" pitchFamily="18" charset="0"/>
                                  </a:rPr>
                                  <m:t>=11</m:t>
                                </m:r>
                              </m:oMath>
                            </m:oMathPara>
                          </a14:m>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76630099"/>
                      </a:ext>
                    </a:extLst>
                  </a:tr>
                </a:tbl>
              </a:graphicData>
            </a:graphic>
          </p:graphicFrame>
        </mc:Choice>
        <mc:Fallback xmlns="">
          <p:graphicFrame>
            <p:nvGraphicFramePr>
              <p:cNvPr id="5" name="표 4">
                <a:extLst>
                  <a:ext uri="{FF2B5EF4-FFF2-40B4-BE49-F238E27FC236}">
                    <a16:creationId xmlns:a16="http://schemas.microsoft.com/office/drawing/2014/main" id="{145054BE-0722-4120-BA79-B5124A432CDB}"/>
                  </a:ext>
                </a:extLst>
              </p:cNvPr>
              <p:cNvGraphicFramePr>
                <a:graphicFrameLocks noGrp="1"/>
              </p:cNvGraphicFramePr>
              <p:nvPr/>
            </p:nvGraphicFramePr>
            <p:xfrm>
              <a:off x="970734" y="1323966"/>
              <a:ext cx="3689241" cy="1221545"/>
            </p:xfrm>
            <a:graphic>
              <a:graphicData uri="http://schemas.openxmlformats.org/drawingml/2006/table">
                <a:tbl>
                  <a:tblPr firstRow="1" firstCol="1" bandRow="1">
                    <a:tableStyleId>{5940675A-B579-460E-94D1-54222C63F5DA}</a:tableStyleId>
                  </a:tblPr>
                  <a:tblGrid>
                    <a:gridCol w="1609607">
                      <a:extLst>
                        <a:ext uri="{9D8B030D-6E8A-4147-A177-3AD203B41FA5}">
                          <a16:colId xmlns:a16="http://schemas.microsoft.com/office/drawing/2014/main" val="685536464"/>
                        </a:ext>
                      </a:extLst>
                    </a:gridCol>
                    <a:gridCol w="396240">
                      <a:extLst>
                        <a:ext uri="{9D8B030D-6E8A-4147-A177-3AD203B41FA5}">
                          <a16:colId xmlns:a16="http://schemas.microsoft.com/office/drawing/2014/main" val="3560278100"/>
                        </a:ext>
                      </a:extLst>
                    </a:gridCol>
                    <a:gridCol w="396240">
                      <a:extLst>
                        <a:ext uri="{9D8B030D-6E8A-4147-A177-3AD203B41FA5}">
                          <a16:colId xmlns:a16="http://schemas.microsoft.com/office/drawing/2014/main" val="3770374088"/>
                        </a:ext>
                      </a:extLst>
                    </a:gridCol>
                    <a:gridCol w="396240">
                      <a:extLst>
                        <a:ext uri="{9D8B030D-6E8A-4147-A177-3AD203B41FA5}">
                          <a16:colId xmlns:a16="http://schemas.microsoft.com/office/drawing/2014/main" val="4191600416"/>
                        </a:ext>
                      </a:extLst>
                    </a:gridCol>
                    <a:gridCol w="890914">
                      <a:extLst>
                        <a:ext uri="{9D8B030D-6E8A-4147-A177-3AD203B41FA5}">
                          <a16:colId xmlns:a16="http://schemas.microsoft.com/office/drawing/2014/main" val="4099826588"/>
                        </a:ext>
                      </a:extLst>
                    </a:gridCol>
                  </a:tblGrid>
                  <a:tr h="154745">
                    <a:tc>
                      <a:txBody>
                        <a:bodyPr/>
                        <a:lstStyle/>
                        <a:p>
                          <a:pPr algn="ctr">
                            <a:spcAft>
                              <a:spcPts val="0"/>
                            </a:spcAft>
                          </a:pPr>
                          <a:r>
                            <a:rPr lang="en-US" sz="1000" b="1" u="none" strike="noStrike" kern="1200" dirty="0">
                              <a:effectLst/>
                            </a:rPr>
                            <a:t>Case 2 </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a:txBody>
                        <a:bodyPr/>
                        <a:lstStyle/>
                        <a:p>
                          <a:endParaRPr lang="ko-KR"/>
                        </a:p>
                      </a:txBody>
                      <a:tcPr marL="63305" marR="63305" marT="0" marB="0" anchor="ctr">
                        <a:blipFill>
                          <a:blip r:embed="rId2"/>
                          <a:stretch>
                            <a:fillRect l="-407692" t="-20000" r="-429231" b="-760000"/>
                          </a:stretch>
                        </a:blipFill>
                      </a:tcPr>
                    </a:tc>
                    <a:tc>
                      <a:txBody>
                        <a:bodyPr/>
                        <a:lstStyle/>
                        <a:p>
                          <a:endParaRPr lang="ko-KR"/>
                        </a:p>
                      </a:txBody>
                      <a:tcPr marL="63305" marR="63305" marT="0" marB="0" anchor="ctr">
                        <a:blipFill>
                          <a:blip r:embed="rId2"/>
                          <a:stretch>
                            <a:fillRect l="-500000" t="-20000" r="-322727" b="-760000"/>
                          </a:stretch>
                        </a:blipFill>
                      </a:tcPr>
                    </a:tc>
                    <a:tc>
                      <a:txBody>
                        <a:bodyPr/>
                        <a:lstStyle/>
                        <a:p>
                          <a:endParaRPr lang="ko-KR"/>
                        </a:p>
                      </a:txBody>
                      <a:tcPr marL="63305" marR="63305" marT="0" marB="0" anchor="ctr">
                        <a:blipFill>
                          <a:blip r:embed="rId2"/>
                          <a:stretch>
                            <a:fillRect l="-609231" t="-20000" r="-227692" b="-760000"/>
                          </a:stretch>
                        </a:blipFill>
                      </a:tcPr>
                    </a:tc>
                    <a:tc>
                      <a:txBody>
                        <a:bodyPr/>
                        <a:lstStyle/>
                        <a:p>
                          <a:endParaRPr lang="ko-KR"/>
                        </a:p>
                      </a:txBody>
                      <a:tcPr marL="63305" marR="63305" marT="0" marB="0" anchor="ctr">
                        <a:blipFill>
                          <a:blip r:embed="rId2"/>
                          <a:stretch>
                            <a:fillRect l="-315753" t="-20000" r="-1370" b="-760000"/>
                          </a:stretch>
                        </a:blipFill>
                      </a:tcPr>
                    </a:tc>
                    <a:extLst>
                      <a:ext uri="{0D108BD9-81ED-4DB2-BD59-A6C34878D82A}">
                        <a16:rowId xmlns:a16="http://schemas.microsoft.com/office/drawing/2014/main" val="1997474931"/>
                      </a:ext>
                    </a:extLst>
                  </a:tr>
                  <a:tr h="152400">
                    <a:tc>
                      <a:txBody>
                        <a:bodyPr/>
                        <a:lstStyle/>
                        <a:p>
                          <a:pPr algn="ctr">
                            <a:spcAft>
                              <a:spcPts val="0"/>
                            </a:spcAft>
                          </a:pPr>
                          <a:r>
                            <a:rPr lang="en-US" sz="1000" b="1" u="none" strike="noStrike" kern="1200" dirty="0">
                              <a:effectLst/>
                            </a:rPr>
                            <a:t>Battery capacity [kWh]</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gridSpan="3">
                      <a:txBody>
                        <a:bodyPr/>
                        <a:lstStyle/>
                        <a:p>
                          <a:pPr algn="ctr">
                            <a:spcAft>
                              <a:spcPts val="0"/>
                            </a:spcAft>
                          </a:pPr>
                          <a:r>
                            <a:rPr lang="en-US" sz="1000" u="none" strike="noStrike" kern="1200" dirty="0">
                              <a:effectLst/>
                            </a:rPr>
                            <a:t>50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u="none" strike="noStrike" kern="1200" dirty="0">
                              <a:effectLst/>
                            </a:rPr>
                            <a:t>150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2273155651"/>
                      </a:ext>
                    </a:extLst>
                  </a:tr>
                  <a:tr h="152400">
                    <a:tc>
                      <a:txBody>
                        <a:bodyPr/>
                        <a:lstStyle/>
                        <a:p>
                          <a:pPr algn="ctr">
                            <a:spcAft>
                              <a:spcPts val="0"/>
                            </a:spcAft>
                          </a:pPr>
                          <a:r>
                            <a:rPr lang="en-US" sz="1000" b="1" u="none" strike="noStrike" kern="1200" dirty="0">
                              <a:effectLst/>
                            </a:rPr>
                            <a:t>Initial energy [kWh]</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a:txBody>
                        <a:bodyPr/>
                        <a:lstStyle/>
                        <a:p>
                          <a:pPr algn="ctr">
                            <a:spcAft>
                              <a:spcPts val="0"/>
                            </a:spcAft>
                          </a:pPr>
                          <a:r>
                            <a:rPr lang="en-US" sz="1000" u="none" strike="noStrike" kern="1200" dirty="0">
                              <a:effectLst/>
                            </a:rPr>
                            <a:t>50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solidFill>
                          <a:srgbClr val="FFC000"/>
                        </a:solidFill>
                      </a:tcPr>
                    </a:tc>
                    <a:tc>
                      <a:txBody>
                        <a:bodyPr/>
                        <a:lstStyle/>
                        <a:p>
                          <a:pPr algn="ctr">
                            <a:spcAft>
                              <a:spcPts val="0"/>
                            </a:spcAft>
                          </a:pPr>
                          <a:r>
                            <a:rPr lang="en-US" sz="1000" u="none" strike="noStrike" kern="1200" dirty="0">
                              <a:effectLst/>
                            </a:rPr>
                            <a:t>30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solidFill>
                          <a:srgbClr val="FFC000"/>
                        </a:solidFill>
                      </a:tcPr>
                    </a:tc>
                    <a:tc>
                      <a:txBody>
                        <a:bodyPr/>
                        <a:lstStyle/>
                        <a:p>
                          <a:pPr algn="ctr">
                            <a:spcAft>
                              <a:spcPts val="0"/>
                            </a:spcAft>
                          </a:pPr>
                          <a:r>
                            <a:rPr lang="en-US" sz="1000" u="none" strike="noStrike" kern="1200" dirty="0">
                              <a:effectLst/>
                            </a:rPr>
                            <a:t>5</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solidFill>
                          <a:srgbClr val="FFC000"/>
                        </a:solidFill>
                      </a:tcPr>
                    </a:tc>
                    <a:tc>
                      <a:txBody>
                        <a:bodyPr/>
                        <a:lstStyle/>
                        <a:p>
                          <a:pPr algn="ctr">
                            <a:spcAft>
                              <a:spcPts val="0"/>
                            </a:spcAft>
                          </a:pPr>
                          <a:r>
                            <a:rPr lang="en-US" sz="1000" u="none" strike="noStrike" kern="1200">
                              <a:effectLst/>
                            </a:rPr>
                            <a:t>85</a:t>
                          </a:r>
                          <a:endParaRPr 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2916431637"/>
                      </a:ext>
                    </a:extLst>
                  </a:tr>
                  <a:tr h="152400">
                    <a:tc>
                      <a:txBody>
                        <a:bodyPr/>
                        <a:lstStyle/>
                        <a:p>
                          <a:pPr algn="ctr">
                            <a:spcAft>
                              <a:spcPts val="0"/>
                            </a:spcAft>
                          </a:pPr>
                          <a:r>
                            <a:rPr lang="en-US" sz="1000" b="1" u="none" strike="noStrike" kern="1200" dirty="0">
                              <a:effectLst/>
                            </a:rPr>
                            <a:t>Target SOE [kWh]</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gridSpan="3">
                      <a:txBody>
                        <a:bodyPr/>
                        <a:lstStyle/>
                        <a:p>
                          <a:pPr algn="ctr">
                            <a:spcAft>
                              <a:spcPts val="0"/>
                            </a:spcAft>
                          </a:pPr>
                          <a:r>
                            <a:rPr lang="en-US" sz="1000" u="none" strike="noStrike" kern="1200" dirty="0">
                              <a:effectLst/>
                            </a:rPr>
                            <a:t>50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u="none" strike="noStrike" kern="1200">
                              <a:effectLst/>
                            </a:rPr>
                            <a:t>150</a:t>
                          </a:r>
                          <a:endParaRPr 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2253366626"/>
                      </a:ext>
                    </a:extLst>
                  </a:tr>
                  <a:tr h="152400">
                    <a:tc>
                      <a:txBody>
                        <a:bodyPr/>
                        <a:lstStyle/>
                        <a:p>
                          <a:pPr algn="ctr">
                            <a:spcAft>
                              <a:spcPts val="0"/>
                            </a:spcAft>
                          </a:pPr>
                          <a:r>
                            <a:rPr lang="en-US" sz="1000" b="1" u="none" strike="noStrike" kern="1200" dirty="0">
                              <a:effectLst/>
                            </a:rPr>
                            <a:t>Charging demand [kWh]</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a:txBody>
                        <a:bodyPr/>
                        <a:lstStyle/>
                        <a:p>
                          <a:pPr algn="ctr">
                            <a:spcAft>
                              <a:spcPts val="0"/>
                            </a:spcAft>
                          </a:pPr>
                          <a:r>
                            <a:rPr lang="en-US" sz="1000" u="none" strike="noStrike" kern="1200" dirty="0">
                              <a:effectLst/>
                            </a:rPr>
                            <a:t>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solidFill>
                          <a:srgbClr val="FFC000"/>
                        </a:solidFill>
                      </a:tcPr>
                    </a:tc>
                    <a:tc>
                      <a:txBody>
                        <a:bodyPr/>
                        <a:lstStyle/>
                        <a:p>
                          <a:pPr algn="ctr">
                            <a:spcAft>
                              <a:spcPts val="0"/>
                            </a:spcAft>
                          </a:pPr>
                          <a:r>
                            <a:rPr lang="en-US" sz="1000" u="none" strike="noStrike" kern="1200" dirty="0">
                              <a:effectLst/>
                            </a:rPr>
                            <a:t>20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solidFill>
                          <a:srgbClr val="FFC000"/>
                        </a:solidFill>
                      </a:tcPr>
                    </a:tc>
                    <a:tc>
                      <a:txBody>
                        <a:bodyPr/>
                        <a:lstStyle/>
                        <a:p>
                          <a:pPr algn="ctr">
                            <a:spcAft>
                              <a:spcPts val="0"/>
                            </a:spcAft>
                          </a:pPr>
                          <a:r>
                            <a:rPr lang="en-US" sz="1000" u="none" strike="noStrike" kern="1200" dirty="0">
                              <a:effectLst/>
                            </a:rPr>
                            <a:t>45</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solidFill>
                          <a:srgbClr val="FFC000"/>
                        </a:solidFill>
                      </a:tcPr>
                    </a:tc>
                    <a:tc>
                      <a:txBody>
                        <a:bodyPr/>
                        <a:lstStyle/>
                        <a:p>
                          <a:pPr algn="ctr">
                            <a:spcAft>
                              <a:spcPts val="0"/>
                            </a:spcAft>
                          </a:pPr>
                          <a:r>
                            <a:rPr lang="en-US" sz="1000" u="none" strike="noStrike" kern="1200">
                              <a:effectLst/>
                            </a:rPr>
                            <a:t>65</a:t>
                          </a:r>
                          <a:endParaRPr 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1421503571"/>
                      </a:ext>
                    </a:extLst>
                  </a:tr>
                  <a:tr h="152400">
                    <a:tc>
                      <a:txBody>
                        <a:bodyPr/>
                        <a:lstStyle/>
                        <a:p>
                          <a:pPr algn="ctr">
                            <a:spcAft>
                              <a:spcPts val="0"/>
                            </a:spcAft>
                          </a:pPr>
                          <a:r>
                            <a:rPr lang="en-US" sz="1000" b="1" u="none" strike="noStrike" kern="1200" dirty="0">
                              <a:effectLst/>
                            </a:rPr>
                            <a:t>Charge power limit[kW]</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gridSpan="3">
                      <a:txBody>
                        <a:bodyPr/>
                        <a:lstStyle/>
                        <a:p>
                          <a:pPr algn="ctr">
                            <a:spcAft>
                              <a:spcPts val="0"/>
                            </a:spcAft>
                          </a:pPr>
                          <a:r>
                            <a:rPr lang="en-US" sz="1000" u="none" strike="noStrike" kern="1200" dirty="0">
                              <a:effectLst/>
                            </a:rPr>
                            <a:t>10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u="none" strike="noStrike" kern="1200" dirty="0">
                              <a:effectLst/>
                            </a:rPr>
                            <a:t>30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3128179865"/>
                      </a:ext>
                    </a:extLst>
                  </a:tr>
                  <a:tr h="152400">
                    <a:tc>
                      <a:txBody>
                        <a:bodyPr/>
                        <a:lstStyle/>
                        <a:p>
                          <a:pPr algn="ctr">
                            <a:spcAft>
                              <a:spcPts val="0"/>
                            </a:spcAft>
                          </a:pPr>
                          <a:r>
                            <a:rPr lang="en-US" sz="1000" b="1" u="none" strike="noStrike" kern="1200" dirty="0">
                              <a:effectLst/>
                            </a:rPr>
                            <a:t>Discharge power limit [kW]</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gridSpan="3">
                      <a:txBody>
                        <a:bodyPr/>
                        <a:lstStyle/>
                        <a:p>
                          <a:pPr algn="ctr">
                            <a:spcAft>
                              <a:spcPts val="0"/>
                            </a:spcAft>
                          </a:pPr>
                          <a:r>
                            <a:rPr lang="en-US" sz="1000" u="none" strike="noStrike" kern="1200" dirty="0">
                              <a:effectLst/>
                            </a:rPr>
                            <a:t>−10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u="none" strike="noStrike" kern="1200" dirty="0">
                              <a:effectLst/>
                            </a:rPr>
                            <a:t>−30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3197889334"/>
                      </a:ext>
                    </a:extLst>
                  </a:tr>
                  <a:tr h="152400">
                    <a:tc>
                      <a:txBody>
                        <a:bodyPr/>
                        <a:lstStyle/>
                        <a:p>
                          <a:pPr algn="ctr">
                            <a:spcAft>
                              <a:spcPts val="0"/>
                            </a:spcAft>
                          </a:pPr>
                          <a:r>
                            <a:rPr lang="en-US" sz="1000" b="1" u="none" strike="noStrike" kern="1200" dirty="0">
                              <a:effectLst/>
                            </a:rPr>
                            <a:t>Plug-in duration</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gridSpan="4">
                      <a:txBody>
                        <a:bodyPr/>
                        <a:lstStyle/>
                        <a:p>
                          <a:endParaRPr lang="ko-KR"/>
                        </a:p>
                      </a:txBody>
                      <a:tcPr marL="63305" marR="63305" marT="0" marB="0" anchor="ctr">
                        <a:blipFill>
                          <a:blip r:embed="rId2"/>
                          <a:stretch>
                            <a:fillRect l="-77485" t="-724000" r="-585" b="-56000"/>
                          </a:stretch>
                        </a:blip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76630099"/>
                      </a:ext>
                    </a:extLst>
                  </a:tr>
                </a:tbl>
              </a:graphicData>
            </a:graphic>
          </p:graphicFrame>
        </mc:Fallback>
      </mc:AlternateContent>
      <p:sp>
        <p:nvSpPr>
          <p:cNvPr id="6" name="TextBox 5">
            <a:extLst>
              <a:ext uri="{FF2B5EF4-FFF2-40B4-BE49-F238E27FC236}">
                <a16:creationId xmlns:a16="http://schemas.microsoft.com/office/drawing/2014/main" id="{6FF454C6-2715-479F-B301-7F7C3C5B02AE}"/>
              </a:ext>
            </a:extLst>
          </p:cNvPr>
          <p:cNvSpPr txBox="1"/>
          <p:nvPr/>
        </p:nvSpPr>
        <p:spPr>
          <a:xfrm>
            <a:off x="4869054" y="1324286"/>
            <a:ext cx="3286477" cy="291170"/>
          </a:xfrm>
          <a:prstGeom prst="rect">
            <a:avLst/>
          </a:prstGeom>
          <a:noFill/>
        </p:spPr>
        <p:txBody>
          <a:bodyPr wrap="none" rtlCol="0">
            <a:spAutoFit/>
          </a:bodyPr>
          <a:lstStyle/>
          <a:p>
            <a:r>
              <a:rPr lang="ko-KR" altLang="en-US" sz="1292" dirty="0">
                <a:latin typeface="+mn-ea"/>
              </a:rPr>
              <a:t>이전 </a:t>
            </a:r>
            <a:r>
              <a:rPr lang="en-US" altLang="ko-KR" sz="1292" dirty="0">
                <a:latin typeface="+mn-ea"/>
              </a:rPr>
              <a:t>Case 1</a:t>
            </a:r>
            <a:r>
              <a:rPr lang="ko-KR" altLang="en-US" sz="1292" dirty="0">
                <a:latin typeface="+mn-ea"/>
              </a:rPr>
              <a:t>에서 </a:t>
            </a:r>
            <a:r>
              <a:rPr lang="ko-KR" altLang="en-US" sz="1292" u="sng" dirty="0">
                <a:latin typeface="+mn-ea"/>
              </a:rPr>
              <a:t>초기 보유 에너지량 변경</a:t>
            </a:r>
          </a:p>
        </p:txBody>
      </p:sp>
      <p:cxnSp>
        <p:nvCxnSpPr>
          <p:cNvPr id="7" name="직선 화살표 연결선 6">
            <a:extLst>
              <a:ext uri="{FF2B5EF4-FFF2-40B4-BE49-F238E27FC236}">
                <a16:creationId xmlns:a16="http://schemas.microsoft.com/office/drawing/2014/main" id="{56C30F86-B44C-467C-9183-6C44F288FA40}"/>
              </a:ext>
            </a:extLst>
          </p:cNvPr>
          <p:cNvCxnSpPr>
            <a:cxnSpLocks/>
            <a:endCxn id="6" idx="1"/>
          </p:cNvCxnSpPr>
          <p:nvPr/>
        </p:nvCxnSpPr>
        <p:spPr>
          <a:xfrm flipV="1">
            <a:off x="3767880" y="1469871"/>
            <a:ext cx="1101174" cy="257937"/>
          </a:xfrm>
          <a:prstGeom prst="straightConnector1">
            <a:avLst/>
          </a:prstGeom>
          <a:ln>
            <a:headEnd type="oval" w="med" len="med"/>
            <a:tailEnd type="triangle"/>
          </a:ln>
        </p:spPr>
        <p:style>
          <a:lnRef idx="1">
            <a:schemeClr val="accent2"/>
          </a:lnRef>
          <a:fillRef idx="0">
            <a:schemeClr val="accent2"/>
          </a:fillRef>
          <a:effectRef idx="0">
            <a:schemeClr val="accent2"/>
          </a:effectRef>
          <a:fontRef idx="minor">
            <a:schemeClr val="tx1"/>
          </a:fontRef>
        </p:style>
      </p:cxnSp>
      <p:pic>
        <p:nvPicPr>
          <p:cNvPr id="8" name="그림 7">
            <a:extLst>
              <a:ext uri="{FF2B5EF4-FFF2-40B4-BE49-F238E27FC236}">
                <a16:creationId xmlns:a16="http://schemas.microsoft.com/office/drawing/2014/main" id="{AA3ABD2A-0595-4274-89F2-B20977BFE08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1870" y="3267498"/>
            <a:ext cx="3397307" cy="2419395"/>
          </a:xfrm>
          <a:prstGeom prst="rect">
            <a:avLst/>
          </a:prstGeom>
          <a:noFill/>
          <a:ln>
            <a:noFill/>
          </a:ln>
        </p:spPr>
      </p:pic>
      <p:pic>
        <p:nvPicPr>
          <p:cNvPr id="9" name="그림 8">
            <a:extLst>
              <a:ext uri="{FF2B5EF4-FFF2-40B4-BE49-F238E27FC236}">
                <a16:creationId xmlns:a16="http://schemas.microsoft.com/office/drawing/2014/main" id="{AFF61BF7-3762-47EE-BCCE-C74F21F8403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95039" y="3267498"/>
            <a:ext cx="3281284" cy="2277025"/>
          </a:xfrm>
          <a:prstGeom prst="rect">
            <a:avLst/>
          </a:prstGeom>
          <a:noFill/>
          <a:ln>
            <a:noFill/>
          </a:ln>
        </p:spPr>
      </p:pic>
      <p:sp>
        <p:nvSpPr>
          <p:cNvPr id="10" name="TextBox 9">
            <a:extLst>
              <a:ext uri="{FF2B5EF4-FFF2-40B4-BE49-F238E27FC236}">
                <a16:creationId xmlns:a16="http://schemas.microsoft.com/office/drawing/2014/main" id="{3647ADD0-5504-4E8B-B3DA-4E14B0276776}"/>
              </a:ext>
            </a:extLst>
          </p:cNvPr>
          <p:cNvSpPr txBox="1"/>
          <p:nvPr/>
        </p:nvSpPr>
        <p:spPr>
          <a:xfrm>
            <a:off x="4499677" y="2859269"/>
            <a:ext cx="3267241" cy="490006"/>
          </a:xfrm>
          <a:prstGeom prst="rect">
            <a:avLst/>
          </a:prstGeom>
          <a:noFill/>
        </p:spPr>
        <p:txBody>
          <a:bodyPr wrap="none" rtlCol="0">
            <a:spAutoFit/>
          </a:bodyPr>
          <a:lstStyle/>
          <a:p>
            <a:pPr algn="ctr"/>
            <a:r>
              <a:rPr lang="en-US" altLang="ko-KR" sz="1292" dirty="0">
                <a:latin typeface="+mn-ea"/>
              </a:rPr>
              <a:t>EV fleet </a:t>
            </a:r>
            <a:r>
              <a:rPr lang="ko-KR" altLang="en-US" sz="1292" dirty="0">
                <a:latin typeface="+mn-ea"/>
              </a:rPr>
              <a:t>스케줄 </a:t>
            </a:r>
            <a:br>
              <a:rPr lang="en-US" altLang="ko-KR" sz="1292" dirty="0">
                <a:latin typeface="+mn-ea"/>
              </a:rPr>
            </a:br>
            <a:r>
              <a:rPr lang="en-US" altLang="ko-KR" sz="1292" dirty="0">
                <a:latin typeface="+mn-ea"/>
              </a:rPr>
              <a:t>=&gt; </a:t>
            </a:r>
            <a:r>
              <a:rPr lang="ko-KR" altLang="en-US" sz="1292" dirty="0">
                <a:latin typeface="+mn-ea"/>
              </a:rPr>
              <a:t>개별 </a:t>
            </a:r>
            <a:r>
              <a:rPr lang="en-US" altLang="ko-KR" sz="1292" dirty="0">
                <a:latin typeface="+mn-ea"/>
              </a:rPr>
              <a:t>EV </a:t>
            </a:r>
            <a:r>
              <a:rPr lang="ko-KR" altLang="en-US" sz="1292" dirty="0">
                <a:latin typeface="+mn-ea"/>
              </a:rPr>
              <a:t>스케줄 분배 결과 </a:t>
            </a:r>
            <a:r>
              <a:rPr lang="en-US" altLang="ko-KR" sz="1292" b="1" dirty="0">
                <a:latin typeface="+mn-ea"/>
              </a:rPr>
              <a:t>(Optimize)</a:t>
            </a:r>
            <a:endParaRPr lang="ko-KR" altLang="en-US" sz="1292" b="1" dirty="0">
              <a:latin typeface="+mn-ea"/>
            </a:endParaRPr>
          </a:p>
        </p:txBody>
      </p:sp>
      <p:sp>
        <p:nvSpPr>
          <p:cNvPr id="11" name="TextBox 10">
            <a:extLst>
              <a:ext uri="{FF2B5EF4-FFF2-40B4-BE49-F238E27FC236}">
                <a16:creationId xmlns:a16="http://schemas.microsoft.com/office/drawing/2014/main" id="{10F98248-9A5D-45F6-BD02-44FE07924541}"/>
              </a:ext>
            </a:extLst>
          </p:cNvPr>
          <p:cNvSpPr txBox="1"/>
          <p:nvPr/>
        </p:nvSpPr>
        <p:spPr>
          <a:xfrm>
            <a:off x="823825" y="5711585"/>
            <a:ext cx="7399783" cy="650499"/>
          </a:xfrm>
          <a:prstGeom prst="rect">
            <a:avLst/>
          </a:prstGeom>
          <a:noFill/>
        </p:spPr>
        <p:txBody>
          <a:bodyPr wrap="none" rtlCol="0">
            <a:spAutoFit/>
          </a:bodyPr>
          <a:lstStyle/>
          <a:p>
            <a:pPr marL="263776" indent="-263776">
              <a:lnSpc>
                <a:spcPct val="150000"/>
              </a:lnSpc>
              <a:buFont typeface="Arial" panose="020B0604020202020204" pitchFamily="34" charset="0"/>
              <a:buChar char="•"/>
            </a:pPr>
            <a:r>
              <a:rPr lang="ko-KR" altLang="en-US" sz="1292" dirty="0">
                <a:latin typeface="+mn-ea"/>
              </a:rPr>
              <a:t>군집화 과정에서 개별 </a:t>
            </a:r>
            <a:r>
              <a:rPr lang="en-US" altLang="ko-KR" sz="1292" dirty="0">
                <a:latin typeface="+mn-ea"/>
              </a:rPr>
              <a:t>EV</a:t>
            </a:r>
            <a:r>
              <a:rPr lang="ko-KR" altLang="en-US" sz="1292" dirty="0">
                <a:latin typeface="+mn-ea"/>
              </a:rPr>
              <a:t>의 조건이 일부 누락하여 상위 군집제어에 반영되지 않음 </a:t>
            </a:r>
            <a:r>
              <a:rPr lang="en-US" altLang="ko-KR" sz="1292" dirty="0">
                <a:latin typeface="+mn-ea"/>
              </a:rPr>
              <a:t>(SoC </a:t>
            </a:r>
            <a:r>
              <a:rPr lang="ko-KR" altLang="en-US" sz="1292" dirty="0">
                <a:latin typeface="+mn-ea"/>
              </a:rPr>
              <a:t>조건</a:t>
            </a:r>
            <a:r>
              <a:rPr lang="en-US" altLang="ko-KR" sz="1292" dirty="0">
                <a:latin typeface="+mn-ea"/>
              </a:rPr>
              <a:t>)</a:t>
            </a:r>
            <a:r>
              <a:rPr lang="ko-KR" altLang="en-US" sz="1292" dirty="0">
                <a:latin typeface="+mn-ea"/>
              </a:rPr>
              <a:t> </a:t>
            </a:r>
            <a:endParaRPr lang="en-US" altLang="ko-KR" sz="1292" dirty="0">
              <a:latin typeface="+mn-ea"/>
            </a:endParaRPr>
          </a:p>
          <a:p>
            <a:pPr marL="263776" indent="-263776">
              <a:lnSpc>
                <a:spcPct val="150000"/>
              </a:lnSpc>
              <a:buFont typeface="Arial" panose="020B0604020202020204" pitchFamily="34" charset="0"/>
              <a:buChar char="•"/>
            </a:pPr>
            <a:r>
              <a:rPr lang="ko-KR" altLang="en-US" sz="1292" dirty="0">
                <a:latin typeface="+mn-ea"/>
              </a:rPr>
              <a:t>개별 </a:t>
            </a:r>
            <a:r>
              <a:rPr lang="en-US" altLang="ko-KR" sz="1292" dirty="0">
                <a:latin typeface="+mn-ea"/>
              </a:rPr>
              <a:t>EV</a:t>
            </a:r>
            <a:r>
              <a:rPr lang="ko-KR" altLang="en-US" sz="1292" dirty="0">
                <a:latin typeface="+mn-ea"/>
              </a:rPr>
              <a:t>로</a:t>
            </a:r>
            <a:r>
              <a:rPr lang="en-US" altLang="ko-KR" sz="1292" dirty="0">
                <a:latin typeface="+mn-ea"/>
              </a:rPr>
              <a:t> </a:t>
            </a:r>
            <a:r>
              <a:rPr lang="ko-KR" altLang="en-US" sz="1292" dirty="0">
                <a:latin typeface="+mn-ea"/>
              </a:rPr>
              <a:t>스케줄 분배 결과</a:t>
            </a:r>
            <a:r>
              <a:rPr lang="en-US" altLang="ko-KR" sz="1292" dirty="0">
                <a:latin typeface="+mn-ea"/>
              </a:rPr>
              <a:t>,</a:t>
            </a:r>
            <a:r>
              <a:rPr lang="ko-KR" altLang="en-US" sz="1292" dirty="0">
                <a:latin typeface="+mn-ea"/>
              </a:rPr>
              <a:t> 물리적으로 분배 불가능한 </a:t>
            </a:r>
            <a:r>
              <a:rPr lang="en-US" altLang="ko-KR" sz="1292" dirty="0">
                <a:latin typeface="+mn-ea"/>
              </a:rPr>
              <a:t>Fleet</a:t>
            </a:r>
            <a:r>
              <a:rPr lang="ko-KR" altLang="en-US" sz="1292" dirty="0">
                <a:latin typeface="+mn-ea"/>
              </a:rPr>
              <a:t>이 도출된 것을 확인가능</a:t>
            </a:r>
            <a:r>
              <a:rPr lang="en-US" altLang="ko-KR" sz="1292" dirty="0">
                <a:latin typeface="+mn-ea"/>
              </a:rPr>
              <a:t>.</a:t>
            </a:r>
            <a:endParaRPr lang="ko-KR" altLang="en-US" sz="1292" dirty="0">
              <a:latin typeface="+mn-ea"/>
            </a:endParaRPr>
          </a:p>
        </p:txBody>
      </p:sp>
      <p:sp>
        <p:nvSpPr>
          <p:cNvPr id="12" name="제목 2">
            <a:extLst>
              <a:ext uri="{FF2B5EF4-FFF2-40B4-BE49-F238E27FC236}">
                <a16:creationId xmlns:a16="http://schemas.microsoft.com/office/drawing/2014/main" id="{3B0405EE-D488-4730-A720-53622EF3FD57}"/>
              </a:ext>
            </a:extLst>
          </p:cNvPr>
          <p:cNvSpPr txBox="1">
            <a:spLocks/>
          </p:cNvSpPr>
          <p:nvPr/>
        </p:nvSpPr>
        <p:spPr>
          <a:xfrm>
            <a:off x="300325" y="274180"/>
            <a:ext cx="8915400" cy="454025"/>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215" b="1" kern="1200">
                <a:solidFill>
                  <a:schemeClr val="tx1"/>
                </a:solidFill>
                <a:latin typeface="+mj-lt"/>
                <a:ea typeface="+mj-ea"/>
                <a:cs typeface="+mj-cs"/>
              </a:defRPr>
            </a:lvl1pPr>
          </a:lstStyle>
          <a:p>
            <a:pPr marL="514350" indent="-514350">
              <a:buFont typeface="+mj-lt"/>
              <a:buAutoNum type="romanUcPeriod" startAt="2"/>
              <a:defRPr/>
            </a:pPr>
            <a:r>
              <a:rPr lang="ko-KR" altLang="en-US" sz="2000" kern="0" dirty="0">
                <a:latin typeface="맑은 고딕" pitchFamily="50" charset="-127"/>
              </a:rPr>
              <a:t>이전 연구 요약</a:t>
            </a:r>
          </a:p>
        </p:txBody>
      </p:sp>
    </p:spTree>
    <p:extLst>
      <p:ext uri="{BB962C8B-B14F-4D97-AF65-F5344CB8AC3E}">
        <p14:creationId xmlns:p14="http://schemas.microsoft.com/office/powerpoint/2010/main" val="3501470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46B4D0-80A5-48CC-BDAE-5EA6B3913452}"/>
              </a:ext>
            </a:extLst>
          </p:cNvPr>
          <p:cNvSpPr>
            <a:spLocks noGrp="1"/>
          </p:cNvSpPr>
          <p:nvPr>
            <p:ph type="title"/>
          </p:nvPr>
        </p:nvSpPr>
        <p:spPr>
          <a:xfrm>
            <a:off x="293062" y="769978"/>
            <a:ext cx="3945822" cy="232346"/>
          </a:xfrm>
        </p:spPr>
        <p:txBody>
          <a:bodyPr/>
          <a:lstStyle/>
          <a:p>
            <a:r>
              <a:rPr lang="ko-KR" altLang="en-US" sz="1200" dirty="0">
                <a:latin typeface="맑은 고딕" pitchFamily="50" charset="-127"/>
                <a:ea typeface="맑은 고딕" pitchFamily="50" charset="-127"/>
                <a:cs typeface="+mn-cs"/>
              </a:rPr>
              <a:t>문제점 </a:t>
            </a:r>
            <a:r>
              <a:rPr lang="en-US" altLang="ko-KR" sz="1200" dirty="0">
                <a:latin typeface="맑은 고딕" pitchFamily="50" charset="-127"/>
                <a:ea typeface="맑은 고딕" pitchFamily="50" charset="-127"/>
                <a:cs typeface="+mn-cs"/>
              </a:rPr>
              <a:t>(2) </a:t>
            </a:r>
            <a:r>
              <a:rPr lang="ko-KR" altLang="en-US" sz="1200" dirty="0">
                <a:latin typeface="맑은 고딕" pitchFamily="50" charset="-127"/>
                <a:ea typeface="맑은 고딕" pitchFamily="50" charset="-127"/>
                <a:cs typeface="+mn-cs"/>
              </a:rPr>
              <a:t>해결</a:t>
            </a:r>
            <a:r>
              <a:rPr lang="en-US" altLang="ko-KR" sz="1200" dirty="0">
                <a:latin typeface="맑은 고딕" pitchFamily="50" charset="-127"/>
                <a:ea typeface="맑은 고딕" pitchFamily="50" charset="-127"/>
                <a:cs typeface="+mn-cs"/>
              </a:rPr>
              <a:t>: </a:t>
            </a:r>
            <a:r>
              <a:rPr lang="ko-KR" altLang="en-US" sz="1200" dirty="0">
                <a:latin typeface="맑은 고딕" pitchFamily="50" charset="-127"/>
                <a:ea typeface="맑은 고딕" pitchFamily="50" charset="-127"/>
                <a:cs typeface="+mn-cs"/>
              </a:rPr>
              <a:t>스케줄링 모델간 </a:t>
            </a:r>
            <a:r>
              <a:rPr lang="en-US" altLang="ko-KR" sz="1200" dirty="0">
                <a:latin typeface="맑은 고딕" pitchFamily="50" charset="-127"/>
                <a:ea typeface="맑은 고딕" pitchFamily="50" charset="-127"/>
                <a:cs typeface="+mn-cs"/>
              </a:rPr>
              <a:t>Feedback flowchart</a:t>
            </a:r>
            <a:endParaRPr lang="ko-KR" altLang="en-US" sz="1200" dirty="0">
              <a:latin typeface="맑은 고딕" pitchFamily="50" charset="-127"/>
              <a:ea typeface="맑은 고딕" pitchFamily="50" charset="-127"/>
              <a:cs typeface="+mn-cs"/>
            </a:endParaRPr>
          </a:p>
        </p:txBody>
      </p:sp>
      <p:sp>
        <p:nvSpPr>
          <p:cNvPr id="3" name="슬라이드 번호 개체 틀 2">
            <a:extLst>
              <a:ext uri="{FF2B5EF4-FFF2-40B4-BE49-F238E27FC236}">
                <a16:creationId xmlns:a16="http://schemas.microsoft.com/office/drawing/2014/main" id="{90171E61-DBE9-4629-9112-C7E78FD95340}"/>
              </a:ext>
            </a:extLst>
          </p:cNvPr>
          <p:cNvSpPr>
            <a:spLocks noGrp="1"/>
          </p:cNvSpPr>
          <p:nvPr>
            <p:ph type="sldNum" sz="quarter" idx="10"/>
          </p:nvPr>
        </p:nvSpPr>
        <p:spPr>
          <a:xfrm>
            <a:off x="8782050" y="6345116"/>
            <a:ext cx="361950" cy="249115"/>
          </a:xfrm>
        </p:spPr>
        <p:txBody>
          <a:bodyPr/>
          <a:lstStyle/>
          <a:p>
            <a:pPr>
              <a:defRPr/>
            </a:pPr>
            <a:fld id="{3CFBCD7E-D3EA-4FE0-AA0E-02B5C8325411}" type="slidenum">
              <a:rPr lang="en-US" altLang="ko-KR" smtClean="0"/>
              <a:pPr>
                <a:defRPr/>
              </a:pPr>
              <a:t>7</a:t>
            </a:fld>
            <a:endParaRPr lang="en-US" altLang="ko-KR"/>
          </a:p>
        </p:txBody>
      </p:sp>
      <p:pic>
        <p:nvPicPr>
          <p:cNvPr id="9" name="그림 8">
            <a:extLst>
              <a:ext uri="{FF2B5EF4-FFF2-40B4-BE49-F238E27FC236}">
                <a16:creationId xmlns:a16="http://schemas.microsoft.com/office/drawing/2014/main" id="{D3437745-1260-46A1-81F3-373751E7A53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236" y="1891907"/>
            <a:ext cx="3862735" cy="2991095"/>
          </a:xfrm>
          <a:prstGeom prst="rect">
            <a:avLst/>
          </a:prstGeom>
          <a:noFill/>
          <a:ln>
            <a:noFill/>
          </a:ln>
        </p:spPr>
      </p:pic>
      <p:grpSp>
        <p:nvGrpSpPr>
          <p:cNvPr id="10" name="그룹 9">
            <a:extLst>
              <a:ext uri="{FF2B5EF4-FFF2-40B4-BE49-F238E27FC236}">
                <a16:creationId xmlns:a16="http://schemas.microsoft.com/office/drawing/2014/main" id="{8B15CB31-92D7-4EEB-BED8-FEA73368DEB0}"/>
              </a:ext>
            </a:extLst>
          </p:cNvPr>
          <p:cNvGrpSpPr/>
          <p:nvPr/>
        </p:nvGrpSpPr>
        <p:grpSpPr>
          <a:xfrm>
            <a:off x="4391664" y="1891906"/>
            <a:ext cx="4265292" cy="3336629"/>
            <a:chOff x="18379" y="2067088"/>
            <a:chExt cx="4620733" cy="3614681"/>
          </a:xfrm>
        </p:grpSpPr>
        <p:graphicFrame>
          <p:nvGraphicFramePr>
            <p:cNvPr id="11" name="개체 10">
              <a:extLst>
                <a:ext uri="{FF2B5EF4-FFF2-40B4-BE49-F238E27FC236}">
                  <a16:creationId xmlns:a16="http://schemas.microsoft.com/office/drawing/2014/main" id="{05892FB1-ECBF-46DC-9120-AE7E603E4020}"/>
                </a:ext>
              </a:extLst>
            </p:cNvPr>
            <p:cNvGraphicFramePr>
              <a:graphicFrameLocks noChangeAspect="1"/>
            </p:cNvGraphicFramePr>
            <p:nvPr/>
          </p:nvGraphicFramePr>
          <p:xfrm>
            <a:off x="18379" y="2067088"/>
            <a:ext cx="4620733" cy="3122881"/>
          </p:xfrm>
          <a:graphic>
            <a:graphicData uri="http://schemas.openxmlformats.org/presentationml/2006/ole">
              <mc:AlternateContent xmlns:mc="http://schemas.openxmlformats.org/markup-compatibility/2006">
                <mc:Choice xmlns:v="urn:schemas-microsoft-com:vml" Requires="v">
                  <p:oleObj spid="_x0000_s2050" name="비트맵 이미지" r:id="rId4" imgW="6690940" imgH="4648603" progId="Paint.Picture">
                    <p:embed/>
                  </p:oleObj>
                </mc:Choice>
                <mc:Fallback>
                  <p:oleObj name="비트맵 이미지" r:id="rId4" imgW="6690940" imgH="4648603" progId="Paint.Picture">
                    <p:embed/>
                    <p:pic>
                      <p:nvPicPr>
                        <p:cNvPr id="11" name="개체 10">
                          <a:extLst>
                            <a:ext uri="{FF2B5EF4-FFF2-40B4-BE49-F238E27FC236}">
                              <a16:creationId xmlns:a16="http://schemas.microsoft.com/office/drawing/2014/main" id="{05892FB1-ECBF-46DC-9120-AE7E603E40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79" y="2067088"/>
                          <a:ext cx="4620733" cy="3122881"/>
                        </a:xfrm>
                        <a:prstGeom prst="rect">
                          <a:avLst/>
                        </a:prstGeom>
                        <a:noFill/>
                      </p:spPr>
                    </p:pic>
                  </p:oleObj>
                </mc:Fallback>
              </mc:AlternateContent>
            </a:graphicData>
          </a:graphic>
        </p:graphicFrame>
        <p:sp>
          <p:nvSpPr>
            <p:cNvPr id="12" name="TextBox 11">
              <a:extLst>
                <a:ext uri="{FF2B5EF4-FFF2-40B4-BE49-F238E27FC236}">
                  <a16:creationId xmlns:a16="http://schemas.microsoft.com/office/drawing/2014/main" id="{1D858DFF-6258-479F-96C8-0F5844858CCD}"/>
                </a:ext>
              </a:extLst>
            </p:cNvPr>
            <p:cNvSpPr txBox="1"/>
            <p:nvPr/>
          </p:nvSpPr>
          <p:spPr>
            <a:xfrm>
              <a:off x="850737" y="5304651"/>
              <a:ext cx="2956018" cy="377118"/>
            </a:xfrm>
            <a:prstGeom prst="rect">
              <a:avLst/>
            </a:prstGeom>
            <a:noFill/>
          </p:spPr>
          <p:txBody>
            <a:bodyPr wrap="none" rtlCol="0">
              <a:spAutoFit/>
            </a:bodyPr>
            <a:lstStyle/>
            <a:p>
              <a:pPr algn="ctr"/>
              <a:r>
                <a:rPr lang="en-US" altLang="ko-KR" sz="1662" dirty="0">
                  <a:latin typeface="+mn-ea"/>
                </a:rPr>
                <a:t>ICUI </a:t>
              </a:r>
              <a:r>
                <a:rPr lang="ko-KR" altLang="en-US" sz="1662" dirty="0">
                  <a:latin typeface="+mn-ea"/>
                </a:rPr>
                <a:t>방법론의 직관적 예시</a:t>
              </a:r>
            </a:p>
          </p:txBody>
        </p:sp>
      </p:grpSp>
      <p:sp>
        <p:nvSpPr>
          <p:cNvPr id="13" name="TextBox 12">
            <a:extLst>
              <a:ext uri="{FF2B5EF4-FFF2-40B4-BE49-F238E27FC236}">
                <a16:creationId xmlns:a16="http://schemas.microsoft.com/office/drawing/2014/main" id="{D70E09E0-3F8A-4978-93E6-51DEAAD0C2BC}"/>
              </a:ext>
            </a:extLst>
          </p:cNvPr>
          <p:cNvSpPr txBox="1"/>
          <p:nvPr/>
        </p:nvSpPr>
        <p:spPr>
          <a:xfrm>
            <a:off x="804271" y="4919145"/>
            <a:ext cx="3172664" cy="859659"/>
          </a:xfrm>
          <a:prstGeom prst="rect">
            <a:avLst/>
          </a:prstGeom>
          <a:noFill/>
        </p:spPr>
        <p:txBody>
          <a:bodyPr wrap="none" rtlCol="0">
            <a:spAutoFit/>
          </a:bodyPr>
          <a:lstStyle/>
          <a:p>
            <a:pPr algn="ctr"/>
            <a:r>
              <a:rPr lang="en-US" altLang="ko-KR" sz="1662" dirty="0">
                <a:latin typeface="+mn-ea"/>
              </a:rPr>
              <a:t>Multi-Stage optimization </a:t>
            </a:r>
            <a:r>
              <a:rPr lang="ko-KR" altLang="en-US" sz="1662" dirty="0">
                <a:latin typeface="+mn-ea"/>
              </a:rPr>
              <a:t>간</a:t>
            </a:r>
            <a:endParaRPr lang="en-US" altLang="ko-KR" sz="1662" dirty="0">
              <a:latin typeface="+mn-ea"/>
            </a:endParaRPr>
          </a:p>
          <a:p>
            <a:pPr algn="ctr"/>
            <a:r>
              <a:rPr lang="en-US" altLang="ko-KR" sz="1662" dirty="0">
                <a:latin typeface="+mn-ea"/>
              </a:rPr>
              <a:t>Incremental constraint update </a:t>
            </a:r>
            <a:br>
              <a:rPr lang="en-US" altLang="ko-KR" sz="1662" dirty="0">
                <a:latin typeface="+mn-ea"/>
              </a:rPr>
            </a:br>
            <a:r>
              <a:rPr lang="en-US" altLang="ko-KR" sz="1662" dirty="0">
                <a:latin typeface="+mn-ea"/>
              </a:rPr>
              <a:t>and iteration (ICUI) </a:t>
            </a:r>
            <a:r>
              <a:rPr lang="ko-KR" altLang="en-US" sz="1662" dirty="0">
                <a:latin typeface="+mn-ea"/>
              </a:rPr>
              <a:t>방법론</a:t>
            </a:r>
          </a:p>
        </p:txBody>
      </p:sp>
      <p:sp>
        <p:nvSpPr>
          <p:cNvPr id="14" name="제목 2">
            <a:extLst>
              <a:ext uri="{FF2B5EF4-FFF2-40B4-BE49-F238E27FC236}">
                <a16:creationId xmlns:a16="http://schemas.microsoft.com/office/drawing/2014/main" id="{9B67C826-20DC-4C6A-94CC-CD91A7CE84AA}"/>
              </a:ext>
            </a:extLst>
          </p:cNvPr>
          <p:cNvSpPr txBox="1">
            <a:spLocks/>
          </p:cNvSpPr>
          <p:nvPr/>
        </p:nvSpPr>
        <p:spPr>
          <a:xfrm>
            <a:off x="300325" y="274180"/>
            <a:ext cx="8915400" cy="454025"/>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215" b="1" kern="1200">
                <a:solidFill>
                  <a:schemeClr val="tx1"/>
                </a:solidFill>
                <a:latin typeface="+mj-lt"/>
                <a:ea typeface="+mj-ea"/>
                <a:cs typeface="+mj-cs"/>
              </a:defRPr>
            </a:lvl1pPr>
          </a:lstStyle>
          <a:p>
            <a:pPr marL="514350" indent="-514350">
              <a:buFont typeface="+mj-lt"/>
              <a:buAutoNum type="romanUcPeriod" startAt="2"/>
              <a:defRPr/>
            </a:pPr>
            <a:r>
              <a:rPr lang="ko-KR" altLang="en-US" sz="2000" kern="0" dirty="0">
                <a:latin typeface="맑은 고딕" pitchFamily="50" charset="-127"/>
              </a:rPr>
              <a:t>이전 연구 요약</a:t>
            </a:r>
          </a:p>
        </p:txBody>
      </p:sp>
    </p:spTree>
    <p:extLst>
      <p:ext uri="{BB962C8B-B14F-4D97-AF65-F5344CB8AC3E}">
        <p14:creationId xmlns:p14="http://schemas.microsoft.com/office/powerpoint/2010/main" val="170106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90171E61-DBE9-4629-9112-C7E78FD95340}"/>
              </a:ext>
            </a:extLst>
          </p:cNvPr>
          <p:cNvSpPr>
            <a:spLocks noGrp="1"/>
          </p:cNvSpPr>
          <p:nvPr>
            <p:ph type="sldNum" sz="quarter" idx="10"/>
          </p:nvPr>
        </p:nvSpPr>
        <p:spPr/>
        <p:txBody>
          <a:bodyPr/>
          <a:lstStyle/>
          <a:p>
            <a:pPr>
              <a:defRPr/>
            </a:pPr>
            <a:fld id="{3CFBCD7E-D3EA-4FE0-AA0E-02B5C8325411}" type="slidenum">
              <a:rPr lang="en-US" altLang="ko-KR" smtClean="0"/>
              <a:pPr>
                <a:defRPr/>
              </a:pPr>
              <a:t>8</a:t>
            </a:fld>
            <a:endParaRPr lang="en-US" altLang="ko-KR"/>
          </a:p>
        </p:txBody>
      </p:sp>
      <p:sp>
        <p:nvSpPr>
          <p:cNvPr id="4" name="제목 1">
            <a:extLst>
              <a:ext uri="{FF2B5EF4-FFF2-40B4-BE49-F238E27FC236}">
                <a16:creationId xmlns:a16="http://schemas.microsoft.com/office/drawing/2014/main" id="{F07B19A5-49ED-42B7-9275-D40821989798}"/>
              </a:ext>
            </a:extLst>
          </p:cNvPr>
          <p:cNvSpPr>
            <a:spLocks noGrp="1"/>
          </p:cNvSpPr>
          <p:nvPr>
            <p:ph type="title"/>
          </p:nvPr>
        </p:nvSpPr>
        <p:spPr>
          <a:xfrm>
            <a:off x="323930" y="743220"/>
            <a:ext cx="5391605" cy="250708"/>
          </a:xfrm>
        </p:spPr>
        <p:txBody>
          <a:bodyPr/>
          <a:lstStyle/>
          <a:p>
            <a:r>
              <a:rPr lang="en-US" altLang="ko-KR" sz="1200" dirty="0">
                <a:latin typeface="맑은 고딕" pitchFamily="50" charset="-127"/>
                <a:ea typeface="맑은 고딕" pitchFamily="50" charset="-127"/>
                <a:cs typeface="+mn-cs"/>
              </a:rPr>
              <a:t>EV fleet </a:t>
            </a:r>
            <a:r>
              <a:rPr lang="ko-KR" altLang="en-US" sz="1200" dirty="0">
                <a:latin typeface="맑은 고딕" pitchFamily="50" charset="-127"/>
                <a:ea typeface="맑은 고딕" pitchFamily="50" charset="-127"/>
                <a:cs typeface="+mn-cs"/>
              </a:rPr>
              <a:t>군집 제어 문제점 </a:t>
            </a:r>
            <a:r>
              <a:rPr lang="en-US" altLang="ko-KR" sz="1200" dirty="0">
                <a:latin typeface="맑은 고딕" pitchFamily="50" charset="-127"/>
                <a:ea typeface="맑은 고딕" pitchFamily="50" charset="-127"/>
                <a:cs typeface="+mn-cs"/>
              </a:rPr>
              <a:t>(2):</a:t>
            </a:r>
            <a:r>
              <a:rPr lang="ko-KR" altLang="en-US" sz="1200" dirty="0">
                <a:latin typeface="맑은 고딕" pitchFamily="50" charset="-127"/>
                <a:ea typeface="맑은 고딕" pitchFamily="50" charset="-127"/>
                <a:cs typeface="+mn-cs"/>
              </a:rPr>
              <a:t> </a:t>
            </a:r>
            <a:r>
              <a:rPr lang="en-US" altLang="ko-KR" sz="1200" dirty="0">
                <a:latin typeface="맑은 고딕" pitchFamily="50" charset="-127"/>
                <a:ea typeface="맑은 고딕" pitchFamily="50" charset="-127"/>
                <a:cs typeface="+mn-cs"/>
              </a:rPr>
              <a:t>(</a:t>
            </a:r>
            <a:r>
              <a:rPr lang="ko-KR" altLang="en-US" sz="1200" dirty="0">
                <a:latin typeface="맑은 고딕" pitchFamily="50" charset="-127"/>
                <a:ea typeface="맑은 고딕" pitchFamily="50" charset="-127"/>
                <a:cs typeface="+mn-cs"/>
              </a:rPr>
              <a:t>해결</a:t>
            </a:r>
            <a:r>
              <a:rPr lang="en-US" altLang="ko-KR" sz="1200" dirty="0">
                <a:latin typeface="맑은 고딕" pitchFamily="50" charset="-127"/>
                <a:ea typeface="맑은 고딕" pitchFamily="50" charset="-127"/>
                <a:cs typeface="+mn-cs"/>
              </a:rPr>
              <a:t>) </a:t>
            </a:r>
            <a:r>
              <a:rPr lang="ko-KR" altLang="en-US" sz="1200" dirty="0">
                <a:latin typeface="맑은 고딕" pitchFamily="50" charset="-127"/>
                <a:ea typeface="맑은 고딕" pitchFamily="50" charset="-127"/>
                <a:cs typeface="+mn-cs"/>
              </a:rPr>
              <a:t>군집과정에서 개별 </a:t>
            </a:r>
            <a:r>
              <a:rPr lang="en-US" altLang="ko-KR" sz="1200" dirty="0">
                <a:latin typeface="맑은 고딕" pitchFamily="50" charset="-127"/>
                <a:ea typeface="맑은 고딕" pitchFamily="50" charset="-127"/>
                <a:cs typeface="+mn-cs"/>
              </a:rPr>
              <a:t>EV SoC </a:t>
            </a:r>
            <a:r>
              <a:rPr lang="ko-KR" altLang="en-US" sz="1200" dirty="0">
                <a:latin typeface="맑은 고딕" pitchFamily="50" charset="-127"/>
                <a:ea typeface="맑은 고딕" pitchFamily="50" charset="-127"/>
                <a:cs typeface="+mn-cs"/>
              </a:rPr>
              <a:t>정보 누락</a:t>
            </a:r>
          </a:p>
        </p:txBody>
      </p:sp>
      <p:sp>
        <p:nvSpPr>
          <p:cNvPr id="5" name="사각형: 둥근 모서리 4">
            <a:extLst>
              <a:ext uri="{FF2B5EF4-FFF2-40B4-BE49-F238E27FC236}">
                <a16:creationId xmlns:a16="http://schemas.microsoft.com/office/drawing/2014/main" id="{689FE4B4-768E-4F11-B54B-CD38C2A0E769}"/>
              </a:ext>
            </a:extLst>
          </p:cNvPr>
          <p:cNvSpPr/>
          <p:nvPr/>
        </p:nvSpPr>
        <p:spPr>
          <a:xfrm>
            <a:off x="323930" y="2525719"/>
            <a:ext cx="2896817" cy="3909593"/>
          </a:xfrm>
          <a:prstGeom prst="roundRect">
            <a:avLst>
              <a:gd name="adj" fmla="val 41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2">
              <a:latin typeface="+mn-ea"/>
            </a:endParaRPr>
          </a:p>
        </p:txBody>
      </p:sp>
      <p:sp>
        <p:nvSpPr>
          <p:cNvPr id="6" name="화살표: 오른쪽 5">
            <a:extLst>
              <a:ext uri="{FF2B5EF4-FFF2-40B4-BE49-F238E27FC236}">
                <a16:creationId xmlns:a16="http://schemas.microsoft.com/office/drawing/2014/main" id="{65A76D85-4C90-422C-A8F4-A5B70797DA08}"/>
              </a:ext>
            </a:extLst>
          </p:cNvPr>
          <p:cNvSpPr/>
          <p:nvPr/>
        </p:nvSpPr>
        <p:spPr>
          <a:xfrm>
            <a:off x="3421178" y="3913962"/>
            <a:ext cx="492369" cy="637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2">
              <a:latin typeface="+mn-ea"/>
            </a:endParaRPr>
          </a:p>
        </p:txBody>
      </p:sp>
      <mc:AlternateContent xmlns:mc="http://schemas.openxmlformats.org/markup-compatibility/2006" xmlns:a14="http://schemas.microsoft.com/office/drawing/2010/main">
        <mc:Choice Requires="a14">
          <p:graphicFrame>
            <p:nvGraphicFramePr>
              <p:cNvPr id="7" name="표 6">
                <a:extLst>
                  <a:ext uri="{FF2B5EF4-FFF2-40B4-BE49-F238E27FC236}">
                    <a16:creationId xmlns:a16="http://schemas.microsoft.com/office/drawing/2014/main" id="{13EE3575-2898-4005-9A02-CF6F216C5808}"/>
                  </a:ext>
                </a:extLst>
              </p:cNvPr>
              <p:cNvGraphicFramePr>
                <a:graphicFrameLocks noGrp="1"/>
              </p:cNvGraphicFramePr>
              <p:nvPr/>
            </p:nvGraphicFramePr>
            <p:xfrm>
              <a:off x="999150" y="1061045"/>
              <a:ext cx="3689241" cy="1221545"/>
            </p:xfrm>
            <a:graphic>
              <a:graphicData uri="http://schemas.openxmlformats.org/drawingml/2006/table">
                <a:tbl>
                  <a:tblPr firstRow="1" firstCol="1" bandRow="1">
                    <a:tableStyleId>{5940675A-B579-460E-94D1-54222C63F5DA}</a:tableStyleId>
                  </a:tblPr>
                  <a:tblGrid>
                    <a:gridCol w="1609607">
                      <a:extLst>
                        <a:ext uri="{9D8B030D-6E8A-4147-A177-3AD203B41FA5}">
                          <a16:colId xmlns:a16="http://schemas.microsoft.com/office/drawing/2014/main" val="685536464"/>
                        </a:ext>
                      </a:extLst>
                    </a:gridCol>
                    <a:gridCol w="396240">
                      <a:extLst>
                        <a:ext uri="{9D8B030D-6E8A-4147-A177-3AD203B41FA5}">
                          <a16:colId xmlns:a16="http://schemas.microsoft.com/office/drawing/2014/main" val="3560278100"/>
                        </a:ext>
                      </a:extLst>
                    </a:gridCol>
                    <a:gridCol w="396240">
                      <a:extLst>
                        <a:ext uri="{9D8B030D-6E8A-4147-A177-3AD203B41FA5}">
                          <a16:colId xmlns:a16="http://schemas.microsoft.com/office/drawing/2014/main" val="3770374088"/>
                        </a:ext>
                      </a:extLst>
                    </a:gridCol>
                    <a:gridCol w="396240">
                      <a:extLst>
                        <a:ext uri="{9D8B030D-6E8A-4147-A177-3AD203B41FA5}">
                          <a16:colId xmlns:a16="http://schemas.microsoft.com/office/drawing/2014/main" val="4191600416"/>
                        </a:ext>
                      </a:extLst>
                    </a:gridCol>
                    <a:gridCol w="890914">
                      <a:extLst>
                        <a:ext uri="{9D8B030D-6E8A-4147-A177-3AD203B41FA5}">
                          <a16:colId xmlns:a16="http://schemas.microsoft.com/office/drawing/2014/main" val="4099826588"/>
                        </a:ext>
                      </a:extLst>
                    </a:gridCol>
                  </a:tblGrid>
                  <a:tr h="154745">
                    <a:tc>
                      <a:txBody>
                        <a:bodyPr/>
                        <a:lstStyle/>
                        <a:p>
                          <a:pPr algn="ctr">
                            <a:spcAft>
                              <a:spcPts val="0"/>
                            </a:spcAft>
                          </a:pPr>
                          <a:r>
                            <a:rPr lang="en-US" sz="1000" b="1" u="none" strike="noStrike" kern="1200" dirty="0">
                              <a:effectLst/>
                            </a:rPr>
                            <a:t>Case 2 </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00" b="1" i="1" u="none" strike="noStrike" kern="1200">
                                    <a:effectLst/>
                                    <a:latin typeface="Cambria Math" panose="02040503050406030204" pitchFamily="18" charset="0"/>
                                  </a:rPr>
                                  <m:t>𝐄𝐕𝟏</m:t>
                                </m:r>
                              </m:oMath>
                            </m:oMathPara>
                          </a14:m>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00" b="1" i="1" u="none" strike="noStrike" kern="1200">
                                    <a:effectLst/>
                                    <a:latin typeface="Cambria Math" panose="02040503050406030204" pitchFamily="18" charset="0"/>
                                  </a:rPr>
                                  <m:t>𝐄𝐕𝟐</m:t>
                                </m:r>
                              </m:oMath>
                            </m:oMathPara>
                          </a14:m>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00" b="1" i="1" u="none" strike="noStrike" kern="1200">
                                    <a:effectLst/>
                                    <a:latin typeface="Cambria Math" panose="02040503050406030204" pitchFamily="18" charset="0"/>
                                  </a:rPr>
                                  <m:t>𝐄𝐕𝟑</m:t>
                                </m:r>
                              </m:oMath>
                            </m:oMathPara>
                          </a14:m>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00" b="1" i="1" u="none" strike="noStrike" kern="1200">
                                    <a:effectLst/>
                                    <a:latin typeface="Cambria Math" panose="02040503050406030204" pitchFamily="18" charset="0"/>
                                  </a:rPr>
                                  <m:t>𝐅𝐂𝐄𝐒</m:t>
                                </m:r>
                              </m:oMath>
                            </m:oMathPara>
                          </a14:m>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1997474931"/>
                      </a:ext>
                    </a:extLst>
                  </a:tr>
                  <a:tr h="147711">
                    <a:tc>
                      <a:txBody>
                        <a:bodyPr/>
                        <a:lstStyle/>
                        <a:p>
                          <a:pPr algn="ctr">
                            <a:spcAft>
                              <a:spcPts val="0"/>
                            </a:spcAft>
                          </a:pPr>
                          <a:r>
                            <a:rPr lang="en-US" sz="1000" b="1" u="none" strike="noStrike" kern="1200" dirty="0">
                              <a:effectLst/>
                            </a:rPr>
                            <a:t>Battery capacity [kWh]</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gridSpan="3">
                      <a:txBody>
                        <a:bodyPr/>
                        <a:lstStyle/>
                        <a:p>
                          <a:pPr algn="ctr">
                            <a:spcAft>
                              <a:spcPts val="0"/>
                            </a:spcAft>
                          </a:pPr>
                          <a:r>
                            <a:rPr lang="en-US" sz="1000" u="none" strike="noStrike" kern="1200" dirty="0">
                              <a:effectLst/>
                            </a:rPr>
                            <a:t>50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u="none" strike="noStrike" kern="1200" dirty="0">
                              <a:effectLst/>
                            </a:rPr>
                            <a:t>150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2273155651"/>
                      </a:ext>
                    </a:extLst>
                  </a:tr>
                  <a:tr h="147711">
                    <a:tc>
                      <a:txBody>
                        <a:bodyPr/>
                        <a:lstStyle/>
                        <a:p>
                          <a:pPr algn="ctr">
                            <a:spcAft>
                              <a:spcPts val="0"/>
                            </a:spcAft>
                          </a:pPr>
                          <a:r>
                            <a:rPr lang="en-US" sz="1000" b="1" u="none" strike="noStrike" kern="1200" dirty="0">
                              <a:effectLst/>
                            </a:rPr>
                            <a:t>Initial energy [kWh]</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a:txBody>
                        <a:bodyPr/>
                        <a:lstStyle/>
                        <a:p>
                          <a:pPr algn="ctr">
                            <a:spcAft>
                              <a:spcPts val="0"/>
                            </a:spcAft>
                          </a:pPr>
                          <a:r>
                            <a:rPr lang="en-US" sz="1000" u="none" strike="noStrike" kern="1200" dirty="0">
                              <a:effectLst/>
                            </a:rPr>
                            <a:t>50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solidFill>
                          <a:srgbClr val="FFC000"/>
                        </a:solidFill>
                      </a:tcPr>
                    </a:tc>
                    <a:tc>
                      <a:txBody>
                        <a:bodyPr/>
                        <a:lstStyle/>
                        <a:p>
                          <a:pPr algn="ctr">
                            <a:spcAft>
                              <a:spcPts val="0"/>
                            </a:spcAft>
                          </a:pPr>
                          <a:r>
                            <a:rPr lang="en-US" sz="1000" u="none" strike="noStrike" kern="1200" dirty="0">
                              <a:effectLst/>
                            </a:rPr>
                            <a:t>30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solidFill>
                          <a:srgbClr val="FFC000"/>
                        </a:solidFill>
                      </a:tcPr>
                    </a:tc>
                    <a:tc>
                      <a:txBody>
                        <a:bodyPr/>
                        <a:lstStyle/>
                        <a:p>
                          <a:pPr algn="ctr">
                            <a:spcAft>
                              <a:spcPts val="0"/>
                            </a:spcAft>
                          </a:pPr>
                          <a:r>
                            <a:rPr lang="en-US" sz="1000" u="none" strike="noStrike" kern="1200" dirty="0">
                              <a:effectLst/>
                            </a:rPr>
                            <a:t>5</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solidFill>
                          <a:srgbClr val="FFC000"/>
                        </a:solidFill>
                      </a:tcPr>
                    </a:tc>
                    <a:tc>
                      <a:txBody>
                        <a:bodyPr/>
                        <a:lstStyle/>
                        <a:p>
                          <a:pPr algn="ctr">
                            <a:spcAft>
                              <a:spcPts val="0"/>
                            </a:spcAft>
                          </a:pPr>
                          <a:r>
                            <a:rPr lang="en-US" sz="1000" u="none" strike="noStrike" kern="1200">
                              <a:effectLst/>
                            </a:rPr>
                            <a:t>85</a:t>
                          </a:r>
                          <a:endParaRPr 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2916431637"/>
                      </a:ext>
                    </a:extLst>
                  </a:tr>
                  <a:tr h="147711">
                    <a:tc>
                      <a:txBody>
                        <a:bodyPr/>
                        <a:lstStyle/>
                        <a:p>
                          <a:pPr algn="ctr">
                            <a:spcAft>
                              <a:spcPts val="0"/>
                            </a:spcAft>
                          </a:pPr>
                          <a:r>
                            <a:rPr lang="en-US" sz="1000" b="1" u="none" strike="noStrike" kern="1200" dirty="0">
                              <a:effectLst/>
                            </a:rPr>
                            <a:t>Target SOE [kWh]</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gridSpan="3">
                      <a:txBody>
                        <a:bodyPr/>
                        <a:lstStyle/>
                        <a:p>
                          <a:pPr algn="ctr">
                            <a:spcAft>
                              <a:spcPts val="0"/>
                            </a:spcAft>
                          </a:pPr>
                          <a:r>
                            <a:rPr lang="en-US" sz="1000" u="none" strike="noStrike" kern="1200" dirty="0">
                              <a:effectLst/>
                            </a:rPr>
                            <a:t>50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u="none" strike="noStrike" kern="1200">
                              <a:effectLst/>
                            </a:rPr>
                            <a:t>150</a:t>
                          </a:r>
                          <a:endParaRPr 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2253366626"/>
                      </a:ext>
                    </a:extLst>
                  </a:tr>
                  <a:tr h="147711">
                    <a:tc>
                      <a:txBody>
                        <a:bodyPr/>
                        <a:lstStyle/>
                        <a:p>
                          <a:pPr algn="ctr">
                            <a:spcAft>
                              <a:spcPts val="0"/>
                            </a:spcAft>
                          </a:pPr>
                          <a:r>
                            <a:rPr lang="en-US" sz="1000" b="1" u="none" strike="noStrike" kern="1200" dirty="0">
                              <a:effectLst/>
                            </a:rPr>
                            <a:t>Charging demand [kWh]</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a:txBody>
                        <a:bodyPr/>
                        <a:lstStyle/>
                        <a:p>
                          <a:pPr algn="ctr">
                            <a:spcAft>
                              <a:spcPts val="0"/>
                            </a:spcAft>
                          </a:pPr>
                          <a:r>
                            <a:rPr lang="en-US" sz="1000" u="none" strike="noStrike" kern="1200" dirty="0">
                              <a:effectLst/>
                            </a:rPr>
                            <a:t>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solidFill>
                          <a:srgbClr val="FFC000"/>
                        </a:solidFill>
                      </a:tcPr>
                    </a:tc>
                    <a:tc>
                      <a:txBody>
                        <a:bodyPr/>
                        <a:lstStyle/>
                        <a:p>
                          <a:pPr algn="ctr">
                            <a:spcAft>
                              <a:spcPts val="0"/>
                            </a:spcAft>
                          </a:pPr>
                          <a:r>
                            <a:rPr lang="en-US" sz="1000" u="none" strike="noStrike" kern="1200" dirty="0">
                              <a:effectLst/>
                            </a:rPr>
                            <a:t>20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solidFill>
                          <a:srgbClr val="FFC000"/>
                        </a:solidFill>
                      </a:tcPr>
                    </a:tc>
                    <a:tc>
                      <a:txBody>
                        <a:bodyPr/>
                        <a:lstStyle/>
                        <a:p>
                          <a:pPr algn="ctr">
                            <a:spcAft>
                              <a:spcPts val="0"/>
                            </a:spcAft>
                          </a:pPr>
                          <a:r>
                            <a:rPr lang="en-US" sz="1000" u="none" strike="noStrike" kern="1200" dirty="0">
                              <a:effectLst/>
                            </a:rPr>
                            <a:t>45</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solidFill>
                          <a:srgbClr val="FFC000"/>
                        </a:solidFill>
                      </a:tcPr>
                    </a:tc>
                    <a:tc>
                      <a:txBody>
                        <a:bodyPr/>
                        <a:lstStyle/>
                        <a:p>
                          <a:pPr algn="ctr">
                            <a:spcAft>
                              <a:spcPts val="0"/>
                            </a:spcAft>
                          </a:pPr>
                          <a:r>
                            <a:rPr lang="en-US" sz="1000" u="none" strike="noStrike" kern="1200">
                              <a:effectLst/>
                            </a:rPr>
                            <a:t>65</a:t>
                          </a:r>
                          <a:endParaRPr 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1421503571"/>
                      </a:ext>
                    </a:extLst>
                  </a:tr>
                  <a:tr h="147711">
                    <a:tc>
                      <a:txBody>
                        <a:bodyPr/>
                        <a:lstStyle/>
                        <a:p>
                          <a:pPr algn="ctr">
                            <a:spcAft>
                              <a:spcPts val="0"/>
                            </a:spcAft>
                          </a:pPr>
                          <a:r>
                            <a:rPr lang="en-US" sz="1000" b="1" u="none" strike="noStrike" kern="1200" dirty="0">
                              <a:effectLst/>
                            </a:rPr>
                            <a:t>Charge power limit[kW]</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gridSpan="3">
                      <a:txBody>
                        <a:bodyPr/>
                        <a:lstStyle/>
                        <a:p>
                          <a:pPr algn="ctr">
                            <a:spcAft>
                              <a:spcPts val="0"/>
                            </a:spcAft>
                          </a:pPr>
                          <a:r>
                            <a:rPr lang="en-US" sz="1000" u="none" strike="noStrike" kern="1200" dirty="0">
                              <a:effectLst/>
                            </a:rPr>
                            <a:t>10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u="none" strike="noStrike" kern="1200" dirty="0">
                              <a:effectLst/>
                            </a:rPr>
                            <a:t>30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3128179865"/>
                      </a:ext>
                    </a:extLst>
                  </a:tr>
                  <a:tr h="147711">
                    <a:tc>
                      <a:txBody>
                        <a:bodyPr/>
                        <a:lstStyle/>
                        <a:p>
                          <a:pPr algn="ctr">
                            <a:spcAft>
                              <a:spcPts val="0"/>
                            </a:spcAft>
                          </a:pPr>
                          <a:r>
                            <a:rPr lang="en-US" sz="1000" b="1" u="none" strike="noStrike" kern="1200" dirty="0">
                              <a:effectLst/>
                            </a:rPr>
                            <a:t>Discharge power limit [kW]</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gridSpan="3">
                      <a:txBody>
                        <a:bodyPr/>
                        <a:lstStyle/>
                        <a:p>
                          <a:pPr algn="ctr">
                            <a:spcAft>
                              <a:spcPts val="0"/>
                            </a:spcAft>
                          </a:pPr>
                          <a:r>
                            <a:rPr lang="en-US" sz="1000" u="none" strike="noStrike" kern="1200" dirty="0">
                              <a:effectLst/>
                            </a:rPr>
                            <a:t>−10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u="none" strike="noStrike" kern="1200" dirty="0">
                              <a:effectLst/>
                            </a:rPr>
                            <a:t>−30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3197889334"/>
                      </a:ext>
                    </a:extLst>
                  </a:tr>
                  <a:tr h="147711">
                    <a:tc>
                      <a:txBody>
                        <a:bodyPr/>
                        <a:lstStyle/>
                        <a:p>
                          <a:pPr algn="ctr">
                            <a:spcAft>
                              <a:spcPts val="0"/>
                            </a:spcAft>
                          </a:pPr>
                          <a:r>
                            <a:rPr lang="en-US" sz="1000" b="1" u="none" strike="noStrike" kern="1200" dirty="0">
                              <a:effectLst/>
                            </a:rPr>
                            <a:t>Plug-in duration</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gridSpan="4">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00" u="none" strike="noStrike" kern="1200">
                                    <a:effectLst/>
                                    <a:latin typeface="Cambria Math" panose="02040503050406030204" pitchFamily="18" charset="0"/>
                                  </a:rPr>
                                  <m:t>𝑡</m:t>
                                </m:r>
                                <m:r>
                                  <a:rPr lang="en-US" sz="1000" u="none" strike="noStrike" kern="1200">
                                    <a:effectLst/>
                                    <a:latin typeface="Cambria Math" panose="02040503050406030204" pitchFamily="18" charset="0"/>
                                  </a:rPr>
                                  <m:t>=0  </m:t>
                                </m:r>
                                <m:r>
                                  <a:rPr lang="en-US" sz="1000" u="none" strike="noStrike" kern="1200">
                                    <a:effectLst/>
                                    <a:latin typeface="Cambria Math" panose="02040503050406030204" pitchFamily="18" charset="0"/>
                                  </a:rPr>
                                  <m:t>𝑡𝑜</m:t>
                                </m:r>
                                <m:r>
                                  <a:rPr lang="en-US" sz="1000" u="none" strike="noStrike" kern="1200">
                                    <a:effectLst/>
                                    <a:latin typeface="Cambria Math" panose="02040503050406030204" pitchFamily="18" charset="0"/>
                                  </a:rPr>
                                  <m:t>    </m:t>
                                </m:r>
                                <m:r>
                                  <a:rPr lang="en-US" sz="1000" u="none" strike="noStrike" kern="1200">
                                    <a:effectLst/>
                                    <a:latin typeface="Cambria Math" panose="02040503050406030204" pitchFamily="18" charset="0"/>
                                  </a:rPr>
                                  <m:t>𝑡</m:t>
                                </m:r>
                                <m:r>
                                  <a:rPr lang="en-US" sz="1000" u="none" strike="noStrike" kern="1200">
                                    <a:effectLst/>
                                    <a:latin typeface="Cambria Math" panose="02040503050406030204" pitchFamily="18" charset="0"/>
                                  </a:rPr>
                                  <m:t>=11</m:t>
                                </m:r>
                              </m:oMath>
                            </m:oMathPara>
                          </a14:m>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76630099"/>
                      </a:ext>
                    </a:extLst>
                  </a:tr>
                </a:tbl>
              </a:graphicData>
            </a:graphic>
          </p:graphicFrame>
        </mc:Choice>
        <mc:Fallback xmlns="">
          <p:graphicFrame>
            <p:nvGraphicFramePr>
              <p:cNvPr id="7" name="표 6">
                <a:extLst>
                  <a:ext uri="{FF2B5EF4-FFF2-40B4-BE49-F238E27FC236}">
                    <a16:creationId xmlns:a16="http://schemas.microsoft.com/office/drawing/2014/main" id="{13EE3575-2898-4005-9A02-CF6F216C5808}"/>
                  </a:ext>
                </a:extLst>
              </p:cNvPr>
              <p:cNvGraphicFramePr>
                <a:graphicFrameLocks noGrp="1"/>
              </p:cNvGraphicFramePr>
              <p:nvPr/>
            </p:nvGraphicFramePr>
            <p:xfrm>
              <a:off x="999150" y="1061045"/>
              <a:ext cx="3689241" cy="1221545"/>
            </p:xfrm>
            <a:graphic>
              <a:graphicData uri="http://schemas.openxmlformats.org/drawingml/2006/table">
                <a:tbl>
                  <a:tblPr firstRow="1" firstCol="1" bandRow="1">
                    <a:tableStyleId>{5940675A-B579-460E-94D1-54222C63F5DA}</a:tableStyleId>
                  </a:tblPr>
                  <a:tblGrid>
                    <a:gridCol w="1609607">
                      <a:extLst>
                        <a:ext uri="{9D8B030D-6E8A-4147-A177-3AD203B41FA5}">
                          <a16:colId xmlns:a16="http://schemas.microsoft.com/office/drawing/2014/main" val="685536464"/>
                        </a:ext>
                      </a:extLst>
                    </a:gridCol>
                    <a:gridCol w="396240">
                      <a:extLst>
                        <a:ext uri="{9D8B030D-6E8A-4147-A177-3AD203B41FA5}">
                          <a16:colId xmlns:a16="http://schemas.microsoft.com/office/drawing/2014/main" val="3560278100"/>
                        </a:ext>
                      </a:extLst>
                    </a:gridCol>
                    <a:gridCol w="396240">
                      <a:extLst>
                        <a:ext uri="{9D8B030D-6E8A-4147-A177-3AD203B41FA5}">
                          <a16:colId xmlns:a16="http://schemas.microsoft.com/office/drawing/2014/main" val="3770374088"/>
                        </a:ext>
                      </a:extLst>
                    </a:gridCol>
                    <a:gridCol w="396240">
                      <a:extLst>
                        <a:ext uri="{9D8B030D-6E8A-4147-A177-3AD203B41FA5}">
                          <a16:colId xmlns:a16="http://schemas.microsoft.com/office/drawing/2014/main" val="4191600416"/>
                        </a:ext>
                      </a:extLst>
                    </a:gridCol>
                    <a:gridCol w="890914">
                      <a:extLst>
                        <a:ext uri="{9D8B030D-6E8A-4147-A177-3AD203B41FA5}">
                          <a16:colId xmlns:a16="http://schemas.microsoft.com/office/drawing/2014/main" val="4099826588"/>
                        </a:ext>
                      </a:extLst>
                    </a:gridCol>
                  </a:tblGrid>
                  <a:tr h="154745">
                    <a:tc>
                      <a:txBody>
                        <a:bodyPr/>
                        <a:lstStyle/>
                        <a:p>
                          <a:pPr algn="ctr">
                            <a:spcAft>
                              <a:spcPts val="0"/>
                            </a:spcAft>
                          </a:pPr>
                          <a:r>
                            <a:rPr lang="en-US" sz="1000" b="1" u="none" strike="noStrike" kern="1200" dirty="0">
                              <a:effectLst/>
                            </a:rPr>
                            <a:t>Case 2 </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a:txBody>
                        <a:bodyPr/>
                        <a:lstStyle/>
                        <a:p>
                          <a:endParaRPr lang="ko-KR"/>
                        </a:p>
                      </a:txBody>
                      <a:tcPr marL="63305" marR="63305" marT="0" marB="0" anchor="ctr">
                        <a:blipFill>
                          <a:blip r:embed="rId2"/>
                          <a:stretch>
                            <a:fillRect l="-409231" t="-24000" r="-429231" b="-756000"/>
                          </a:stretch>
                        </a:blipFill>
                      </a:tcPr>
                    </a:tc>
                    <a:tc>
                      <a:txBody>
                        <a:bodyPr/>
                        <a:lstStyle/>
                        <a:p>
                          <a:endParaRPr lang="ko-KR"/>
                        </a:p>
                      </a:txBody>
                      <a:tcPr marL="63305" marR="63305" marT="0" marB="0" anchor="ctr">
                        <a:blipFill>
                          <a:blip r:embed="rId2"/>
                          <a:stretch>
                            <a:fillRect l="-509231" t="-24000" r="-329231" b="-756000"/>
                          </a:stretch>
                        </a:blipFill>
                      </a:tcPr>
                    </a:tc>
                    <a:tc>
                      <a:txBody>
                        <a:bodyPr/>
                        <a:lstStyle/>
                        <a:p>
                          <a:endParaRPr lang="ko-KR"/>
                        </a:p>
                      </a:txBody>
                      <a:tcPr marL="63305" marR="63305" marT="0" marB="0" anchor="ctr">
                        <a:blipFill>
                          <a:blip r:embed="rId2"/>
                          <a:stretch>
                            <a:fillRect l="-609231" t="-24000" r="-229231" b="-756000"/>
                          </a:stretch>
                        </a:blipFill>
                      </a:tcPr>
                    </a:tc>
                    <a:tc>
                      <a:txBody>
                        <a:bodyPr/>
                        <a:lstStyle/>
                        <a:p>
                          <a:endParaRPr lang="ko-KR"/>
                        </a:p>
                      </a:txBody>
                      <a:tcPr marL="63305" marR="63305" marT="0" marB="0" anchor="ctr">
                        <a:blipFill>
                          <a:blip r:embed="rId2"/>
                          <a:stretch>
                            <a:fillRect l="-313605" t="-24000" r="-1361" b="-756000"/>
                          </a:stretch>
                        </a:blipFill>
                      </a:tcPr>
                    </a:tc>
                    <a:extLst>
                      <a:ext uri="{0D108BD9-81ED-4DB2-BD59-A6C34878D82A}">
                        <a16:rowId xmlns:a16="http://schemas.microsoft.com/office/drawing/2014/main" val="1997474931"/>
                      </a:ext>
                    </a:extLst>
                  </a:tr>
                  <a:tr h="152400">
                    <a:tc>
                      <a:txBody>
                        <a:bodyPr/>
                        <a:lstStyle/>
                        <a:p>
                          <a:pPr algn="ctr">
                            <a:spcAft>
                              <a:spcPts val="0"/>
                            </a:spcAft>
                          </a:pPr>
                          <a:r>
                            <a:rPr lang="en-US" sz="1000" b="1" u="none" strike="noStrike" kern="1200" dirty="0">
                              <a:effectLst/>
                            </a:rPr>
                            <a:t>Battery capacity [kWh]</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gridSpan="3">
                      <a:txBody>
                        <a:bodyPr/>
                        <a:lstStyle/>
                        <a:p>
                          <a:pPr algn="ctr">
                            <a:spcAft>
                              <a:spcPts val="0"/>
                            </a:spcAft>
                          </a:pPr>
                          <a:r>
                            <a:rPr lang="en-US" sz="1000" u="none" strike="noStrike" kern="1200" dirty="0">
                              <a:effectLst/>
                            </a:rPr>
                            <a:t>50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u="none" strike="noStrike" kern="1200" dirty="0">
                              <a:effectLst/>
                            </a:rPr>
                            <a:t>150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2273155651"/>
                      </a:ext>
                    </a:extLst>
                  </a:tr>
                  <a:tr h="152400">
                    <a:tc>
                      <a:txBody>
                        <a:bodyPr/>
                        <a:lstStyle/>
                        <a:p>
                          <a:pPr algn="ctr">
                            <a:spcAft>
                              <a:spcPts val="0"/>
                            </a:spcAft>
                          </a:pPr>
                          <a:r>
                            <a:rPr lang="en-US" sz="1000" b="1" u="none" strike="noStrike" kern="1200" dirty="0">
                              <a:effectLst/>
                            </a:rPr>
                            <a:t>Initial energy [kWh]</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a:txBody>
                        <a:bodyPr/>
                        <a:lstStyle/>
                        <a:p>
                          <a:pPr algn="ctr">
                            <a:spcAft>
                              <a:spcPts val="0"/>
                            </a:spcAft>
                          </a:pPr>
                          <a:r>
                            <a:rPr lang="en-US" sz="1000" u="none" strike="noStrike" kern="1200" dirty="0">
                              <a:effectLst/>
                            </a:rPr>
                            <a:t>50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solidFill>
                          <a:srgbClr val="FFC000"/>
                        </a:solidFill>
                      </a:tcPr>
                    </a:tc>
                    <a:tc>
                      <a:txBody>
                        <a:bodyPr/>
                        <a:lstStyle/>
                        <a:p>
                          <a:pPr algn="ctr">
                            <a:spcAft>
                              <a:spcPts val="0"/>
                            </a:spcAft>
                          </a:pPr>
                          <a:r>
                            <a:rPr lang="en-US" sz="1000" u="none" strike="noStrike" kern="1200" dirty="0">
                              <a:effectLst/>
                            </a:rPr>
                            <a:t>30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solidFill>
                          <a:srgbClr val="FFC000"/>
                        </a:solidFill>
                      </a:tcPr>
                    </a:tc>
                    <a:tc>
                      <a:txBody>
                        <a:bodyPr/>
                        <a:lstStyle/>
                        <a:p>
                          <a:pPr algn="ctr">
                            <a:spcAft>
                              <a:spcPts val="0"/>
                            </a:spcAft>
                          </a:pPr>
                          <a:r>
                            <a:rPr lang="en-US" sz="1000" u="none" strike="noStrike" kern="1200" dirty="0">
                              <a:effectLst/>
                            </a:rPr>
                            <a:t>5</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solidFill>
                          <a:srgbClr val="FFC000"/>
                        </a:solidFill>
                      </a:tcPr>
                    </a:tc>
                    <a:tc>
                      <a:txBody>
                        <a:bodyPr/>
                        <a:lstStyle/>
                        <a:p>
                          <a:pPr algn="ctr">
                            <a:spcAft>
                              <a:spcPts val="0"/>
                            </a:spcAft>
                          </a:pPr>
                          <a:r>
                            <a:rPr lang="en-US" sz="1000" u="none" strike="noStrike" kern="1200">
                              <a:effectLst/>
                            </a:rPr>
                            <a:t>85</a:t>
                          </a:r>
                          <a:endParaRPr 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2916431637"/>
                      </a:ext>
                    </a:extLst>
                  </a:tr>
                  <a:tr h="152400">
                    <a:tc>
                      <a:txBody>
                        <a:bodyPr/>
                        <a:lstStyle/>
                        <a:p>
                          <a:pPr algn="ctr">
                            <a:spcAft>
                              <a:spcPts val="0"/>
                            </a:spcAft>
                          </a:pPr>
                          <a:r>
                            <a:rPr lang="en-US" sz="1000" b="1" u="none" strike="noStrike" kern="1200" dirty="0">
                              <a:effectLst/>
                            </a:rPr>
                            <a:t>Target SOE [kWh]</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gridSpan="3">
                      <a:txBody>
                        <a:bodyPr/>
                        <a:lstStyle/>
                        <a:p>
                          <a:pPr algn="ctr">
                            <a:spcAft>
                              <a:spcPts val="0"/>
                            </a:spcAft>
                          </a:pPr>
                          <a:r>
                            <a:rPr lang="en-US" sz="1000" u="none" strike="noStrike" kern="1200" dirty="0">
                              <a:effectLst/>
                            </a:rPr>
                            <a:t>50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u="none" strike="noStrike" kern="1200">
                              <a:effectLst/>
                            </a:rPr>
                            <a:t>150</a:t>
                          </a:r>
                          <a:endParaRPr 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2253366626"/>
                      </a:ext>
                    </a:extLst>
                  </a:tr>
                  <a:tr h="152400">
                    <a:tc>
                      <a:txBody>
                        <a:bodyPr/>
                        <a:lstStyle/>
                        <a:p>
                          <a:pPr algn="ctr">
                            <a:spcAft>
                              <a:spcPts val="0"/>
                            </a:spcAft>
                          </a:pPr>
                          <a:r>
                            <a:rPr lang="en-US" sz="1000" b="1" u="none" strike="noStrike" kern="1200" dirty="0">
                              <a:effectLst/>
                            </a:rPr>
                            <a:t>Charging demand [kWh]</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a:txBody>
                        <a:bodyPr/>
                        <a:lstStyle/>
                        <a:p>
                          <a:pPr algn="ctr">
                            <a:spcAft>
                              <a:spcPts val="0"/>
                            </a:spcAft>
                          </a:pPr>
                          <a:r>
                            <a:rPr lang="en-US" sz="1000" u="none" strike="noStrike" kern="1200" dirty="0">
                              <a:effectLst/>
                            </a:rPr>
                            <a:t>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solidFill>
                          <a:srgbClr val="FFC000"/>
                        </a:solidFill>
                      </a:tcPr>
                    </a:tc>
                    <a:tc>
                      <a:txBody>
                        <a:bodyPr/>
                        <a:lstStyle/>
                        <a:p>
                          <a:pPr algn="ctr">
                            <a:spcAft>
                              <a:spcPts val="0"/>
                            </a:spcAft>
                          </a:pPr>
                          <a:r>
                            <a:rPr lang="en-US" sz="1000" u="none" strike="noStrike" kern="1200" dirty="0">
                              <a:effectLst/>
                            </a:rPr>
                            <a:t>20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solidFill>
                          <a:srgbClr val="FFC000"/>
                        </a:solidFill>
                      </a:tcPr>
                    </a:tc>
                    <a:tc>
                      <a:txBody>
                        <a:bodyPr/>
                        <a:lstStyle/>
                        <a:p>
                          <a:pPr algn="ctr">
                            <a:spcAft>
                              <a:spcPts val="0"/>
                            </a:spcAft>
                          </a:pPr>
                          <a:r>
                            <a:rPr lang="en-US" sz="1000" u="none" strike="noStrike" kern="1200" dirty="0">
                              <a:effectLst/>
                            </a:rPr>
                            <a:t>45</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solidFill>
                          <a:srgbClr val="FFC000"/>
                        </a:solidFill>
                      </a:tcPr>
                    </a:tc>
                    <a:tc>
                      <a:txBody>
                        <a:bodyPr/>
                        <a:lstStyle/>
                        <a:p>
                          <a:pPr algn="ctr">
                            <a:spcAft>
                              <a:spcPts val="0"/>
                            </a:spcAft>
                          </a:pPr>
                          <a:r>
                            <a:rPr lang="en-US" sz="1000" u="none" strike="noStrike" kern="1200">
                              <a:effectLst/>
                            </a:rPr>
                            <a:t>65</a:t>
                          </a:r>
                          <a:endParaRPr 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1421503571"/>
                      </a:ext>
                    </a:extLst>
                  </a:tr>
                  <a:tr h="152400">
                    <a:tc>
                      <a:txBody>
                        <a:bodyPr/>
                        <a:lstStyle/>
                        <a:p>
                          <a:pPr algn="ctr">
                            <a:spcAft>
                              <a:spcPts val="0"/>
                            </a:spcAft>
                          </a:pPr>
                          <a:r>
                            <a:rPr lang="en-US" sz="1000" b="1" u="none" strike="noStrike" kern="1200" dirty="0">
                              <a:effectLst/>
                            </a:rPr>
                            <a:t>Charge power limit[kW]</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gridSpan="3">
                      <a:txBody>
                        <a:bodyPr/>
                        <a:lstStyle/>
                        <a:p>
                          <a:pPr algn="ctr">
                            <a:spcAft>
                              <a:spcPts val="0"/>
                            </a:spcAft>
                          </a:pPr>
                          <a:r>
                            <a:rPr lang="en-US" sz="1000" u="none" strike="noStrike" kern="1200" dirty="0">
                              <a:effectLst/>
                            </a:rPr>
                            <a:t>10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u="none" strike="noStrike" kern="1200" dirty="0">
                              <a:effectLst/>
                            </a:rPr>
                            <a:t>30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3128179865"/>
                      </a:ext>
                    </a:extLst>
                  </a:tr>
                  <a:tr h="152400">
                    <a:tc>
                      <a:txBody>
                        <a:bodyPr/>
                        <a:lstStyle/>
                        <a:p>
                          <a:pPr algn="ctr">
                            <a:spcAft>
                              <a:spcPts val="0"/>
                            </a:spcAft>
                          </a:pPr>
                          <a:r>
                            <a:rPr lang="en-US" sz="1000" b="1" u="none" strike="noStrike" kern="1200" dirty="0">
                              <a:effectLst/>
                            </a:rPr>
                            <a:t>Discharge power limit [kW]</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gridSpan="3">
                      <a:txBody>
                        <a:bodyPr/>
                        <a:lstStyle/>
                        <a:p>
                          <a:pPr algn="ctr">
                            <a:spcAft>
                              <a:spcPts val="0"/>
                            </a:spcAft>
                          </a:pPr>
                          <a:r>
                            <a:rPr lang="en-US" sz="1000" u="none" strike="noStrike" kern="1200" dirty="0">
                              <a:effectLst/>
                            </a:rPr>
                            <a:t>−10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u="none" strike="noStrike" kern="1200" dirty="0">
                              <a:effectLst/>
                            </a:rPr>
                            <a:t>−30</a:t>
                          </a:r>
                          <a:endParaRPr 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extLst>
                      <a:ext uri="{0D108BD9-81ED-4DB2-BD59-A6C34878D82A}">
                        <a16:rowId xmlns:a16="http://schemas.microsoft.com/office/drawing/2014/main" val="3197889334"/>
                      </a:ext>
                    </a:extLst>
                  </a:tr>
                  <a:tr h="152400">
                    <a:tc>
                      <a:txBody>
                        <a:bodyPr/>
                        <a:lstStyle/>
                        <a:p>
                          <a:pPr algn="ctr">
                            <a:spcAft>
                              <a:spcPts val="0"/>
                            </a:spcAft>
                          </a:pPr>
                          <a:r>
                            <a:rPr lang="en-US" sz="1000" b="1" u="none" strike="noStrike" kern="1200" dirty="0">
                              <a:effectLst/>
                            </a:rPr>
                            <a:t>Plug-in duration</a:t>
                          </a:r>
                          <a:endParaRPr lang="ko-KR"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3305" marR="63305" marT="0" marB="0" anchor="ctr"/>
                    </a:tc>
                    <a:tc gridSpan="4">
                      <a:txBody>
                        <a:bodyPr/>
                        <a:lstStyle/>
                        <a:p>
                          <a:endParaRPr lang="ko-KR"/>
                        </a:p>
                      </a:txBody>
                      <a:tcPr marL="63305" marR="63305" marT="0" marB="0" anchor="ctr">
                        <a:blipFill>
                          <a:blip r:embed="rId2"/>
                          <a:stretch>
                            <a:fillRect l="-77778" t="-728000" r="-585" b="-52000"/>
                          </a:stretch>
                        </a:blip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76630099"/>
                      </a:ext>
                    </a:extLst>
                  </a:tr>
                </a:tbl>
              </a:graphicData>
            </a:graphic>
          </p:graphicFrame>
        </mc:Fallback>
      </mc:AlternateContent>
      <p:sp>
        <p:nvSpPr>
          <p:cNvPr id="8" name="TextBox 7">
            <a:extLst>
              <a:ext uri="{FF2B5EF4-FFF2-40B4-BE49-F238E27FC236}">
                <a16:creationId xmlns:a16="http://schemas.microsoft.com/office/drawing/2014/main" id="{243A765B-C35A-4273-93CE-29320D9FD185}"/>
              </a:ext>
            </a:extLst>
          </p:cNvPr>
          <p:cNvSpPr txBox="1"/>
          <p:nvPr/>
        </p:nvSpPr>
        <p:spPr>
          <a:xfrm>
            <a:off x="4897470" y="1194445"/>
            <a:ext cx="3286477" cy="291170"/>
          </a:xfrm>
          <a:prstGeom prst="rect">
            <a:avLst/>
          </a:prstGeom>
          <a:noFill/>
        </p:spPr>
        <p:txBody>
          <a:bodyPr wrap="none" rtlCol="0">
            <a:spAutoFit/>
          </a:bodyPr>
          <a:lstStyle/>
          <a:p>
            <a:r>
              <a:rPr lang="ko-KR" altLang="en-US" sz="1292" dirty="0">
                <a:latin typeface="+mn-ea"/>
              </a:rPr>
              <a:t>이전 </a:t>
            </a:r>
            <a:r>
              <a:rPr lang="en-US" altLang="ko-KR" sz="1292" dirty="0">
                <a:latin typeface="+mn-ea"/>
              </a:rPr>
              <a:t>Case 1</a:t>
            </a:r>
            <a:r>
              <a:rPr lang="ko-KR" altLang="en-US" sz="1292" dirty="0">
                <a:latin typeface="+mn-ea"/>
              </a:rPr>
              <a:t>에서 </a:t>
            </a:r>
            <a:r>
              <a:rPr lang="ko-KR" altLang="en-US" sz="1292" u="sng" dirty="0">
                <a:latin typeface="+mn-ea"/>
              </a:rPr>
              <a:t>초기 보유 에너지량 변경</a:t>
            </a:r>
          </a:p>
        </p:txBody>
      </p:sp>
      <p:cxnSp>
        <p:nvCxnSpPr>
          <p:cNvPr id="9" name="직선 화살표 연결선 8">
            <a:extLst>
              <a:ext uri="{FF2B5EF4-FFF2-40B4-BE49-F238E27FC236}">
                <a16:creationId xmlns:a16="http://schemas.microsoft.com/office/drawing/2014/main" id="{F22D3BE4-FC83-41AE-A6C3-BAF423420BA9}"/>
              </a:ext>
            </a:extLst>
          </p:cNvPr>
          <p:cNvCxnSpPr>
            <a:cxnSpLocks/>
            <a:endCxn id="8" idx="1"/>
          </p:cNvCxnSpPr>
          <p:nvPr/>
        </p:nvCxnSpPr>
        <p:spPr>
          <a:xfrm flipV="1">
            <a:off x="3796296" y="1340030"/>
            <a:ext cx="1101174" cy="124857"/>
          </a:xfrm>
          <a:prstGeom prst="straightConnector1">
            <a:avLst/>
          </a:prstGeom>
          <a:ln>
            <a:headEnd type="oval" w="med" len="med"/>
            <a:tailEnd type="triangle"/>
          </a:ln>
        </p:spPr>
        <p:style>
          <a:lnRef idx="1">
            <a:schemeClr val="accent2"/>
          </a:lnRef>
          <a:fillRef idx="0">
            <a:schemeClr val="accent2"/>
          </a:fillRef>
          <a:effectRef idx="0">
            <a:schemeClr val="accent2"/>
          </a:effectRef>
          <a:fontRef idx="minor">
            <a:schemeClr val="tx1"/>
          </a:fontRef>
        </p:style>
      </p:cxnSp>
      <p:pic>
        <p:nvPicPr>
          <p:cNvPr id="10" name="그림 9">
            <a:extLst>
              <a:ext uri="{FF2B5EF4-FFF2-40B4-BE49-F238E27FC236}">
                <a16:creationId xmlns:a16="http://schemas.microsoft.com/office/drawing/2014/main" id="{212417FA-E528-4151-AE4E-E090C05C229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0633" y="2580764"/>
            <a:ext cx="2706272" cy="1927274"/>
          </a:xfrm>
          <a:prstGeom prst="rect">
            <a:avLst/>
          </a:prstGeom>
          <a:noFill/>
          <a:ln>
            <a:noFill/>
          </a:ln>
        </p:spPr>
      </p:pic>
      <p:pic>
        <p:nvPicPr>
          <p:cNvPr id="11" name="그림 10">
            <a:extLst>
              <a:ext uri="{FF2B5EF4-FFF2-40B4-BE49-F238E27FC236}">
                <a16:creationId xmlns:a16="http://schemas.microsoft.com/office/drawing/2014/main" id="{E3EA92CD-D867-4BB5-8814-7B8B9BE2B36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07772" y="4508039"/>
            <a:ext cx="2729132" cy="1893863"/>
          </a:xfrm>
          <a:prstGeom prst="rect">
            <a:avLst/>
          </a:prstGeom>
          <a:noFill/>
          <a:ln>
            <a:noFill/>
          </a:ln>
        </p:spPr>
      </p:pic>
      <p:pic>
        <p:nvPicPr>
          <p:cNvPr id="12" name="그림 11">
            <a:extLst>
              <a:ext uri="{FF2B5EF4-FFF2-40B4-BE49-F238E27FC236}">
                <a16:creationId xmlns:a16="http://schemas.microsoft.com/office/drawing/2014/main" id="{91312A1A-06B5-4919-9ECC-72C18699A33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075549" y="2580764"/>
            <a:ext cx="2585368" cy="1927274"/>
          </a:xfrm>
          <a:prstGeom prst="rect">
            <a:avLst/>
          </a:prstGeom>
          <a:noFill/>
          <a:ln>
            <a:noFill/>
          </a:ln>
        </p:spPr>
      </p:pic>
      <p:pic>
        <p:nvPicPr>
          <p:cNvPr id="13" name="그림 12">
            <a:extLst>
              <a:ext uri="{FF2B5EF4-FFF2-40B4-BE49-F238E27FC236}">
                <a16:creationId xmlns:a16="http://schemas.microsoft.com/office/drawing/2014/main" id="{FD94E101-B1E2-4B13-BD8A-9259E4FCED35}"/>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060821" y="4508039"/>
            <a:ext cx="2654843" cy="1890570"/>
          </a:xfrm>
          <a:prstGeom prst="rect">
            <a:avLst/>
          </a:prstGeom>
          <a:noFill/>
          <a:ln>
            <a:noFill/>
          </a:ln>
        </p:spPr>
      </p:pic>
      <p:sp>
        <p:nvSpPr>
          <p:cNvPr id="14" name="TextBox 13">
            <a:extLst>
              <a:ext uri="{FF2B5EF4-FFF2-40B4-BE49-F238E27FC236}">
                <a16:creationId xmlns:a16="http://schemas.microsoft.com/office/drawing/2014/main" id="{20143FC7-4E9D-4841-A664-DD3197C201C6}"/>
              </a:ext>
            </a:extLst>
          </p:cNvPr>
          <p:cNvSpPr txBox="1"/>
          <p:nvPr/>
        </p:nvSpPr>
        <p:spPr>
          <a:xfrm>
            <a:off x="828923" y="2480209"/>
            <a:ext cx="2457532" cy="291170"/>
          </a:xfrm>
          <a:prstGeom prst="rect">
            <a:avLst/>
          </a:prstGeom>
          <a:noFill/>
        </p:spPr>
        <p:txBody>
          <a:bodyPr wrap="none" rtlCol="0">
            <a:spAutoFit/>
          </a:bodyPr>
          <a:lstStyle/>
          <a:p>
            <a:pPr algn="ctr"/>
            <a:r>
              <a:rPr lang="en-US" altLang="ko-KR" sz="1292" b="1" dirty="0">
                <a:latin typeface="+mn-ea"/>
              </a:rPr>
              <a:t>EV fleet </a:t>
            </a:r>
            <a:r>
              <a:rPr lang="ko-KR" altLang="en-US" sz="1292" b="1" dirty="0">
                <a:latin typeface="+mn-ea"/>
              </a:rPr>
              <a:t>군집제어 스케줄 결과</a:t>
            </a:r>
          </a:p>
        </p:txBody>
      </p:sp>
      <p:sp>
        <p:nvSpPr>
          <p:cNvPr id="15" name="TextBox 14">
            <a:extLst>
              <a:ext uri="{FF2B5EF4-FFF2-40B4-BE49-F238E27FC236}">
                <a16:creationId xmlns:a16="http://schemas.microsoft.com/office/drawing/2014/main" id="{6A62E809-94D7-454D-88C1-F0A726270F2A}"/>
              </a:ext>
            </a:extLst>
          </p:cNvPr>
          <p:cNvSpPr txBox="1"/>
          <p:nvPr/>
        </p:nvSpPr>
        <p:spPr>
          <a:xfrm>
            <a:off x="1160834" y="4403876"/>
            <a:ext cx="2102563" cy="291170"/>
          </a:xfrm>
          <a:prstGeom prst="rect">
            <a:avLst/>
          </a:prstGeom>
          <a:noFill/>
        </p:spPr>
        <p:txBody>
          <a:bodyPr wrap="none" rtlCol="0">
            <a:spAutoFit/>
          </a:bodyPr>
          <a:lstStyle/>
          <a:p>
            <a:pPr algn="ctr"/>
            <a:r>
              <a:rPr lang="ko-KR" altLang="en-US" sz="1292" b="1" dirty="0">
                <a:latin typeface="+mn-ea"/>
              </a:rPr>
              <a:t>개별 </a:t>
            </a:r>
            <a:r>
              <a:rPr lang="en-US" altLang="ko-KR" sz="1292" b="1" dirty="0">
                <a:latin typeface="+mn-ea"/>
              </a:rPr>
              <a:t>EV </a:t>
            </a:r>
            <a:r>
              <a:rPr lang="ko-KR" altLang="en-US" sz="1292" b="1" dirty="0">
                <a:latin typeface="+mn-ea"/>
              </a:rPr>
              <a:t>스케줄 분배 결과</a:t>
            </a:r>
          </a:p>
        </p:txBody>
      </p:sp>
      <p:sp>
        <p:nvSpPr>
          <p:cNvPr id="16" name="사각형: 둥근 모서리 15">
            <a:extLst>
              <a:ext uri="{FF2B5EF4-FFF2-40B4-BE49-F238E27FC236}">
                <a16:creationId xmlns:a16="http://schemas.microsoft.com/office/drawing/2014/main" id="{27B9936E-04C8-4905-8916-D4BEBFE709E9}"/>
              </a:ext>
            </a:extLst>
          </p:cNvPr>
          <p:cNvSpPr/>
          <p:nvPr/>
        </p:nvSpPr>
        <p:spPr>
          <a:xfrm>
            <a:off x="4050739" y="2511464"/>
            <a:ext cx="2654843" cy="3887146"/>
          </a:xfrm>
          <a:prstGeom prst="roundRect">
            <a:avLst>
              <a:gd name="adj" fmla="val 29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2">
              <a:latin typeface="+mn-ea"/>
            </a:endParaRPr>
          </a:p>
        </p:txBody>
      </p:sp>
      <p:sp>
        <p:nvSpPr>
          <p:cNvPr id="17" name="TextBox 16">
            <a:extLst>
              <a:ext uri="{FF2B5EF4-FFF2-40B4-BE49-F238E27FC236}">
                <a16:creationId xmlns:a16="http://schemas.microsoft.com/office/drawing/2014/main" id="{3C3BE285-E15E-4ABD-A2FF-07CC6E0240C2}"/>
              </a:ext>
            </a:extLst>
          </p:cNvPr>
          <p:cNvSpPr txBox="1"/>
          <p:nvPr/>
        </p:nvSpPr>
        <p:spPr>
          <a:xfrm>
            <a:off x="4387326" y="2473509"/>
            <a:ext cx="2457532" cy="291170"/>
          </a:xfrm>
          <a:prstGeom prst="rect">
            <a:avLst/>
          </a:prstGeom>
          <a:noFill/>
        </p:spPr>
        <p:txBody>
          <a:bodyPr wrap="none" rtlCol="0">
            <a:spAutoFit/>
          </a:bodyPr>
          <a:lstStyle/>
          <a:p>
            <a:pPr algn="ctr"/>
            <a:r>
              <a:rPr lang="en-US" altLang="ko-KR" sz="1292" b="1" dirty="0">
                <a:latin typeface="+mn-ea"/>
              </a:rPr>
              <a:t>EV fleet </a:t>
            </a:r>
            <a:r>
              <a:rPr lang="ko-KR" altLang="en-US" sz="1292" b="1" dirty="0">
                <a:latin typeface="+mn-ea"/>
              </a:rPr>
              <a:t>군집제어 스케줄 결과</a:t>
            </a:r>
          </a:p>
        </p:txBody>
      </p:sp>
      <p:sp>
        <p:nvSpPr>
          <p:cNvPr id="18" name="TextBox 17">
            <a:extLst>
              <a:ext uri="{FF2B5EF4-FFF2-40B4-BE49-F238E27FC236}">
                <a16:creationId xmlns:a16="http://schemas.microsoft.com/office/drawing/2014/main" id="{76AF2B9A-E415-462A-8708-79BBE1FFC717}"/>
              </a:ext>
            </a:extLst>
          </p:cNvPr>
          <p:cNvSpPr txBox="1"/>
          <p:nvPr/>
        </p:nvSpPr>
        <p:spPr>
          <a:xfrm>
            <a:off x="4691996" y="4384491"/>
            <a:ext cx="2102563" cy="291170"/>
          </a:xfrm>
          <a:prstGeom prst="rect">
            <a:avLst/>
          </a:prstGeom>
          <a:noFill/>
        </p:spPr>
        <p:txBody>
          <a:bodyPr wrap="none" rtlCol="0">
            <a:spAutoFit/>
          </a:bodyPr>
          <a:lstStyle/>
          <a:p>
            <a:pPr algn="ctr"/>
            <a:r>
              <a:rPr lang="ko-KR" altLang="en-US" sz="1292" b="1" dirty="0">
                <a:latin typeface="+mn-ea"/>
              </a:rPr>
              <a:t>개별 </a:t>
            </a:r>
            <a:r>
              <a:rPr lang="en-US" altLang="ko-KR" sz="1292" b="1" dirty="0">
                <a:latin typeface="+mn-ea"/>
              </a:rPr>
              <a:t>EV </a:t>
            </a:r>
            <a:r>
              <a:rPr lang="ko-KR" altLang="en-US" sz="1292" b="1" dirty="0">
                <a:latin typeface="+mn-ea"/>
              </a:rPr>
              <a:t>스케줄 분배 결과</a:t>
            </a:r>
          </a:p>
        </p:txBody>
      </p:sp>
      <p:sp>
        <p:nvSpPr>
          <p:cNvPr id="19" name="타원 18">
            <a:extLst>
              <a:ext uri="{FF2B5EF4-FFF2-40B4-BE49-F238E27FC236}">
                <a16:creationId xmlns:a16="http://schemas.microsoft.com/office/drawing/2014/main" id="{BDD7B088-DB05-4A05-B2E8-1D3D9E9E0A84}"/>
              </a:ext>
            </a:extLst>
          </p:cNvPr>
          <p:cNvSpPr/>
          <p:nvPr/>
        </p:nvSpPr>
        <p:spPr>
          <a:xfrm>
            <a:off x="5136368" y="4105809"/>
            <a:ext cx="193592" cy="193592"/>
          </a:xfrm>
          <a:prstGeom prst="ellipse">
            <a:avLst/>
          </a:prstGeom>
          <a:solidFill>
            <a:srgbClr val="FFC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2">
              <a:latin typeface="+mn-ea"/>
            </a:endParaRPr>
          </a:p>
        </p:txBody>
      </p:sp>
      <p:cxnSp>
        <p:nvCxnSpPr>
          <p:cNvPr id="20" name="직선 화살표 연결선 19">
            <a:extLst>
              <a:ext uri="{FF2B5EF4-FFF2-40B4-BE49-F238E27FC236}">
                <a16:creationId xmlns:a16="http://schemas.microsoft.com/office/drawing/2014/main" id="{3E8C1420-136B-4BBC-BD78-476A4DD43791}"/>
              </a:ext>
            </a:extLst>
          </p:cNvPr>
          <p:cNvCxnSpPr>
            <a:cxnSpLocks/>
            <a:stCxn id="19" idx="7"/>
          </p:cNvCxnSpPr>
          <p:nvPr/>
        </p:nvCxnSpPr>
        <p:spPr>
          <a:xfrm flipV="1">
            <a:off x="5301609" y="3752574"/>
            <a:ext cx="1541165" cy="381586"/>
          </a:xfrm>
          <a:prstGeom prst="straightConnector1">
            <a:avLst/>
          </a:prstGeom>
          <a:ln>
            <a:headEnd type="oval" w="med" len="me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7EC35E-5E9B-4E64-A230-956EF6FCC4D8}"/>
              </a:ext>
            </a:extLst>
          </p:cNvPr>
          <p:cNvSpPr txBox="1"/>
          <p:nvPr/>
        </p:nvSpPr>
        <p:spPr>
          <a:xfrm>
            <a:off x="6768360" y="3548661"/>
            <a:ext cx="2008883" cy="887679"/>
          </a:xfrm>
          <a:prstGeom prst="rect">
            <a:avLst/>
          </a:prstGeom>
          <a:noFill/>
        </p:spPr>
        <p:txBody>
          <a:bodyPr wrap="none" rtlCol="0">
            <a:spAutoFit/>
          </a:bodyPr>
          <a:lstStyle/>
          <a:p>
            <a:r>
              <a:rPr lang="en-US" altLang="ko-KR" sz="1292" dirty="0">
                <a:latin typeface="+mn-ea"/>
              </a:rPr>
              <a:t>ICUI </a:t>
            </a:r>
            <a:r>
              <a:rPr lang="ko-KR" altLang="en-US" sz="1292" dirty="0">
                <a:latin typeface="+mn-ea"/>
              </a:rPr>
              <a:t>방법론을 통해</a:t>
            </a:r>
            <a:br>
              <a:rPr lang="en-US" altLang="ko-KR" sz="1292" dirty="0">
                <a:latin typeface="+mn-ea"/>
              </a:rPr>
            </a:br>
            <a:r>
              <a:rPr lang="ko-KR" altLang="en-US" sz="1292" dirty="0">
                <a:latin typeface="+mn-ea"/>
              </a:rPr>
              <a:t>상위 군집제어 문제에</a:t>
            </a:r>
            <a:br>
              <a:rPr lang="en-US" altLang="ko-KR" sz="1292" dirty="0">
                <a:latin typeface="+mn-ea"/>
              </a:rPr>
            </a:br>
            <a:r>
              <a:rPr lang="ko-KR" altLang="en-US" sz="1292" dirty="0">
                <a:latin typeface="+mn-ea"/>
              </a:rPr>
              <a:t>이전 오류가 반영되어</a:t>
            </a:r>
            <a:br>
              <a:rPr lang="en-US" altLang="ko-KR" sz="1292" dirty="0">
                <a:latin typeface="+mn-ea"/>
              </a:rPr>
            </a:br>
            <a:r>
              <a:rPr lang="ko-KR" altLang="en-US" sz="1292" dirty="0">
                <a:latin typeface="+mn-ea"/>
              </a:rPr>
              <a:t>이를 해결한 스케줄 도출</a:t>
            </a:r>
          </a:p>
        </p:txBody>
      </p:sp>
      <p:sp>
        <p:nvSpPr>
          <p:cNvPr id="22" name="제목 2">
            <a:extLst>
              <a:ext uri="{FF2B5EF4-FFF2-40B4-BE49-F238E27FC236}">
                <a16:creationId xmlns:a16="http://schemas.microsoft.com/office/drawing/2014/main" id="{278F84CC-58F6-4AFD-8DE3-586C36CCE0BA}"/>
              </a:ext>
            </a:extLst>
          </p:cNvPr>
          <p:cNvSpPr txBox="1">
            <a:spLocks/>
          </p:cNvSpPr>
          <p:nvPr/>
        </p:nvSpPr>
        <p:spPr>
          <a:xfrm>
            <a:off x="300325" y="274180"/>
            <a:ext cx="8915400" cy="454025"/>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215" b="1" kern="1200">
                <a:solidFill>
                  <a:schemeClr val="tx1"/>
                </a:solidFill>
                <a:latin typeface="+mj-lt"/>
                <a:ea typeface="+mj-ea"/>
                <a:cs typeface="+mj-cs"/>
              </a:defRPr>
            </a:lvl1pPr>
          </a:lstStyle>
          <a:p>
            <a:pPr marL="514350" indent="-514350">
              <a:buFont typeface="+mj-lt"/>
              <a:buAutoNum type="romanUcPeriod" startAt="2"/>
              <a:defRPr/>
            </a:pPr>
            <a:r>
              <a:rPr lang="ko-KR" altLang="en-US" sz="2000" kern="0" dirty="0">
                <a:latin typeface="맑은 고딕" pitchFamily="50" charset="-127"/>
              </a:rPr>
              <a:t>이전 연구 요약</a:t>
            </a:r>
          </a:p>
        </p:txBody>
      </p:sp>
    </p:spTree>
    <p:extLst>
      <p:ext uri="{BB962C8B-B14F-4D97-AF65-F5344CB8AC3E}">
        <p14:creationId xmlns:p14="http://schemas.microsoft.com/office/powerpoint/2010/main" val="2958727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46B4D0-80A5-48CC-BDAE-5EA6B3913452}"/>
              </a:ext>
            </a:extLst>
          </p:cNvPr>
          <p:cNvSpPr>
            <a:spLocks noGrp="1"/>
          </p:cNvSpPr>
          <p:nvPr>
            <p:ph type="title"/>
          </p:nvPr>
        </p:nvSpPr>
        <p:spPr>
          <a:xfrm>
            <a:off x="340979" y="762484"/>
            <a:ext cx="1206466" cy="232346"/>
          </a:xfrm>
        </p:spPr>
        <p:txBody>
          <a:bodyPr/>
          <a:lstStyle/>
          <a:p>
            <a:r>
              <a:rPr lang="ko-KR" altLang="en-US" sz="1200" dirty="0">
                <a:latin typeface="맑은 고딕" pitchFamily="50" charset="-127"/>
                <a:ea typeface="맑은 고딕" pitchFamily="50" charset="-127"/>
                <a:cs typeface="+mn-cs"/>
              </a:rPr>
              <a:t>사례 연구－１</a:t>
            </a:r>
          </a:p>
        </p:txBody>
      </p:sp>
      <p:sp>
        <p:nvSpPr>
          <p:cNvPr id="3" name="슬라이드 번호 개체 틀 2">
            <a:extLst>
              <a:ext uri="{FF2B5EF4-FFF2-40B4-BE49-F238E27FC236}">
                <a16:creationId xmlns:a16="http://schemas.microsoft.com/office/drawing/2014/main" id="{90171E61-DBE9-4629-9112-C7E78FD95340}"/>
              </a:ext>
            </a:extLst>
          </p:cNvPr>
          <p:cNvSpPr>
            <a:spLocks noGrp="1"/>
          </p:cNvSpPr>
          <p:nvPr>
            <p:ph type="sldNum" sz="quarter" idx="10"/>
          </p:nvPr>
        </p:nvSpPr>
        <p:spPr/>
        <p:txBody>
          <a:bodyPr/>
          <a:lstStyle/>
          <a:p>
            <a:pPr>
              <a:defRPr/>
            </a:pPr>
            <a:fld id="{3CFBCD7E-D3EA-4FE0-AA0E-02B5C8325411}" type="slidenum">
              <a:rPr lang="en-US" altLang="ko-KR" smtClean="0"/>
              <a:pPr>
                <a:defRPr/>
              </a:pPr>
              <a:t>9</a:t>
            </a:fld>
            <a:endParaRPr lang="en-US" altLang="ko-KR"/>
          </a:p>
        </p:txBody>
      </p:sp>
      <p:sp>
        <p:nvSpPr>
          <p:cNvPr id="4" name="TextBox 3">
            <a:extLst>
              <a:ext uri="{FF2B5EF4-FFF2-40B4-BE49-F238E27FC236}">
                <a16:creationId xmlns:a16="http://schemas.microsoft.com/office/drawing/2014/main" id="{4461C408-26C5-4FE9-B06E-6C0DC02D93C3}"/>
              </a:ext>
            </a:extLst>
          </p:cNvPr>
          <p:cNvSpPr txBox="1"/>
          <p:nvPr/>
        </p:nvSpPr>
        <p:spPr>
          <a:xfrm>
            <a:off x="1133443" y="4120729"/>
            <a:ext cx="2602523" cy="291170"/>
          </a:xfrm>
          <a:prstGeom prst="rect">
            <a:avLst/>
          </a:prstGeom>
          <a:noFill/>
        </p:spPr>
        <p:txBody>
          <a:bodyPr wrap="square" rtlCol="0">
            <a:spAutoFit/>
          </a:bodyPr>
          <a:lstStyle/>
          <a:p>
            <a:pPr algn="ctr"/>
            <a:r>
              <a:rPr lang="en-US" altLang="ko-KR" sz="1292" dirty="0">
                <a:latin typeface="+mn-ea"/>
              </a:rPr>
              <a:t>&lt;EV </a:t>
            </a:r>
            <a:r>
              <a:rPr lang="ko-KR" altLang="en-US" sz="1292" dirty="0">
                <a:latin typeface="+mn-ea"/>
              </a:rPr>
              <a:t>스케줄링 계산 시간</a:t>
            </a:r>
            <a:r>
              <a:rPr lang="en-US" altLang="ko-KR" sz="1292" dirty="0">
                <a:latin typeface="+mn-ea"/>
              </a:rPr>
              <a:t>&gt;</a:t>
            </a:r>
            <a:endParaRPr lang="ko-KR" altLang="en-US" sz="1292" dirty="0">
              <a:latin typeface="+mn-ea"/>
            </a:endParaRPr>
          </a:p>
        </p:txBody>
      </p:sp>
      <p:sp>
        <p:nvSpPr>
          <p:cNvPr id="5" name="TextBox 4">
            <a:extLst>
              <a:ext uri="{FF2B5EF4-FFF2-40B4-BE49-F238E27FC236}">
                <a16:creationId xmlns:a16="http://schemas.microsoft.com/office/drawing/2014/main" id="{BA5B6F11-B8D6-4A73-A815-B754BF4E09C6}"/>
              </a:ext>
            </a:extLst>
          </p:cNvPr>
          <p:cNvSpPr txBox="1"/>
          <p:nvPr/>
        </p:nvSpPr>
        <p:spPr>
          <a:xfrm>
            <a:off x="5168135" y="4120728"/>
            <a:ext cx="2602523" cy="291170"/>
          </a:xfrm>
          <a:prstGeom prst="rect">
            <a:avLst/>
          </a:prstGeom>
          <a:noFill/>
        </p:spPr>
        <p:txBody>
          <a:bodyPr wrap="square" rtlCol="0">
            <a:spAutoFit/>
          </a:bodyPr>
          <a:lstStyle/>
          <a:p>
            <a:pPr algn="ctr"/>
            <a:r>
              <a:rPr lang="en-US" altLang="ko-KR" sz="1292" dirty="0">
                <a:latin typeface="+mn-ea"/>
              </a:rPr>
              <a:t>&lt;Aggregator </a:t>
            </a:r>
            <a:r>
              <a:rPr lang="ko-KR" altLang="en-US" sz="1292" dirty="0">
                <a:latin typeface="+mn-ea"/>
              </a:rPr>
              <a:t>운영 </a:t>
            </a:r>
            <a:r>
              <a:rPr lang="en-US" altLang="ko-KR" sz="1292" dirty="0">
                <a:latin typeface="+mn-ea"/>
              </a:rPr>
              <a:t>cost&gt;</a:t>
            </a:r>
            <a:endParaRPr lang="ko-KR" altLang="en-US" sz="1292" dirty="0">
              <a:latin typeface="+mn-ea"/>
            </a:endParaRPr>
          </a:p>
        </p:txBody>
      </p:sp>
      <p:sp>
        <p:nvSpPr>
          <p:cNvPr id="6" name="TextBox 5">
            <a:extLst>
              <a:ext uri="{FF2B5EF4-FFF2-40B4-BE49-F238E27FC236}">
                <a16:creationId xmlns:a16="http://schemas.microsoft.com/office/drawing/2014/main" id="{48FD28C3-E165-4E81-BDEE-9079DB1E7D1D}"/>
              </a:ext>
            </a:extLst>
          </p:cNvPr>
          <p:cNvSpPr txBox="1"/>
          <p:nvPr/>
        </p:nvSpPr>
        <p:spPr>
          <a:xfrm>
            <a:off x="682105" y="4685829"/>
            <a:ext cx="7521330" cy="1456168"/>
          </a:xfrm>
          <a:prstGeom prst="rect">
            <a:avLst/>
          </a:prstGeom>
          <a:noFill/>
        </p:spPr>
        <p:txBody>
          <a:bodyPr wrap="square" rtlCol="0">
            <a:spAutoFit/>
          </a:bodyPr>
          <a:lstStyle/>
          <a:p>
            <a:pPr marL="263776" indent="-263776">
              <a:buFont typeface="Arial" panose="020B0604020202020204" pitchFamily="34" charset="0"/>
              <a:buChar char="•"/>
            </a:pPr>
            <a:r>
              <a:rPr lang="en-US" altLang="ko-KR" sz="1477" dirty="0">
                <a:latin typeface="+mn-ea"/>
              </a:rPr>
              <a:t>&lt;EV </a:t>
            </a:r>
            <a:r>
              <a:rPr lang="ko-KR" altLang="en-US" sz="1477" dirty="0">
                <a:latin typeface="+mn-ea"/>
              </a:rPr>
              <a:t>스케줄링 계산 시간</a:t>
            </a:r>
            <a:r>
              <a:rPr lang="en-US" altLang="ko-KR" sz="1477" dirty="0">
                <a:latin typeface="+mn-ea"/>
              </a:rPr>
              <a:t>&gt;</a:t>
            </a:r>
            <a:br>
              <a:rPr lang="en-US" altLang="ko-KR" sz="1477" dirty="0">
                <a:latin typeface="+mn-ea"/>
              </a:rPr>
            </a:br>
            <a:r>
              <a:rPr lang="en-US" altLang="ko-KR" sz="1477" dirty="0">
                <a:latin typeface="+mn-ea"/>
              </a:rPr>
              <a:t>EV 1000</a:t>
            </a:r>
            <a:r>
              <a:rPr lang="ko-KR" altLang="en-US" sz="1477" dirty="0">
                <a:latin typeface="+mn-ea"/>
              </a:rPr>
              <a:t>대 기준 </a:t>
            </a:r>
            <a:r>
              <a:rPr lang="en-US" altLang="ko-KR" sz="1477" dirty="0">
                <a:latin typeface="+mn-ea"/>
              </a:rPr>
              <a:t>16</a:t>
            </a:r>
            <a:r>
              <a:rPr lang="ko-KR" altLang="en-US" sz="1477" dirty="0">
                <a:latin typeface="+mn-ea"/>
              </a:rPr>
              <a:t>배</a:t>
            </a:r>
            <a:r>
              <a:rPr lang="en-US" altLang="ko-KR" sz="1477" dirty="0">
                <a:latin typeface="+mn-ea"/>
              </a:rPr>
              <a:t>, </a:t>
            </a:r>
            <a:r>
              <a:rPr lang="ko-KR" altLang="en-US" sz="1477" dirty="0">
                <a:latin typeface="+mn-ea"/>
              </a:rPr>
              <a:t>평균 </a:t>
            </a:r>
            <a:r>
              <a:rPr lang="en-US" altLang="ko-KR" sz="1477" dirty="0">
                <a:latin typeface="+mn-ea"/>
              </a:rPr>
              <a:t>13</a:t>
            </a:r>
            <a:r>
              <a:rPr lang="ko-KR" altLang="en-US" sz="1477" dirty="0">
                <a:latin typeface="+mn-ea"/>
              </a:rPr>
              <a:t>배 정도 계산시간 축소</a:t>
            </a:r>
            <a:br>
              <a:rPr lang="en-US" altLang="ko-KR" sz="1477" dirty="0">
                <a:latin typeface="+mn-ea"/>
              </a:rPr>
            </a:br>
            <a:r>
              <a:rPr lang="en-US" altLang="ko-KR" sz="1477" dirty="0">
                <a:latin typeface="+mn-ea"/>
              </a:rPr>
              <a:t>EV </a:t>
            </a:r>
            <a:r>
              <a:rPr lang="ko-KR" altLang="en-US" sz="1477" dirty="0">
                <a:latin typeface="+mn-ea"/>
              </a:rPr>
              <a:t>수 증가에 따라 </a:t>
            </a:r>
            <a:r>
              <a:rPr lang="ko-KR" altLang="en-US" sz="1477" u="sng" dirty="0">
                <a:latin typeface="+mn-ea"/>
              </a:rPr>
              <a:t>선형적인 계산시간 증가</a:t>
            </a:r>
            <a:endParaRPr lang="en-US" altLang="ko-KR" sz="1477" u="sng" dirty="0">
              <a:latin typeface="+mn-ea"/>
            </a:endParaRPr>
          </a:p>
          <a:p>
            <a:pPr marL="263776" indent="-263776">
              <a:buFont typeface="Arial" panose="020B0604020202020204" pitchFamily="34" charset="0"/>
              <a:buChar char="•"/>
            </a:pPr>
            <a:r>
              <a:rPr lang="en-US" altLang="ko-KR" sz="1477" dirty="0">
                <a:latin typeface="+mn-ea"/>
              </a:rPr>
              <a:t>&lt;Aggregator </a:t>
            </a:r>
            <a:r>
              <a:rPr lang="ko-KR" altLang="en-US" sz="1477" dirty="0">
                <a:latin typeface="+mn-ea"/>
              </a:rPr>
              <a:t>운영 </a:t>
            </a:r>
            <a:r>
              <a:rPr lang="en-US" altLang="ko-KR" sz="1477" dirty="0">
                <a:latin typeface="+mn-ea"/>
              </a:rPr>
              <a:t>cost&gt;</a:t>
            </a:r>
            <a:br>
              <a:rPr lang="en-US" altLang="ko-KR" sz="1477" dirty="0">
                <a:latin typeface="+mn-ea"/>
              </a:rPr>
            </a:br>
            <a:r>
              <a:rPr lang="ko-KR" altLang="en-US" sz="1477" dirty="0">
                <a:latin typeface="+mn-ea"/>
              </a:rPr>
              <a:t>위 그림은 목적함수에 따른 비용을 </a:t>
            </a:r>
            <a:r>
              <a:rPr lang="en-US" altLang="ko-KR" sz="1477" dirty="0">
                <a:latin typeface="+mn-ea"/>
              </a:rPr>
              <a:t>normalize</a:t>
            </a:r>
            <a:r>
              <a:rPr lang="ko-KR" altLang="en-US" sz="1477" dirty="0">
                <a:latin typeface="+mn-ea"/>
              </a:rPr>
              <a:t>하여 나타낸 결과임</a:t>
            </a:r>
            <a:r>
              <a:rPr lang="en-US" altLang="ko-KR" sz="1477" dirty="0">
                <a:latin typeface="+mn-ea"/>
              </a:rPr>
              <a:t>.</a:t>
            </a:r>
            <a:br>
              <a:rPr lang="en-US" altLang="ko-KR" sz="1477" dirty="0">
                <a:latin typeface="+mn-ea"/>
              </a:rPr>
            </a:br>
            <a:r>
              <a:rPr lang="en-US" altLang="ko-KR" sz="1477" dirty="0">
                <a:latin typeface="+mn-ea"/>
              </a:rPr>
              <a:t>Clustering </a:t>
            </a:r>
            <a:r>
              <a:rPr lang="ko-KR" altLang="en-US" sz="1477" dirty="0">
                <a:latin typeface="+mn-ea"/>
              </a:rPr>
              <a:t>없이 모든 것을 고려한 모델</a:t>
            </a:r>
            <a:r>
              <a:rPr lang="en-US" altLang="ko-KR" sz="1477" dirty="0">
                <a:latin typeface="+mn-ea"/>
              </a:rPr>
              <a:t>(optimal solution) </a:t>
            </a:r>
            <a:r>
              <a:rPr lang="ko-KR" altLang="en-US" sz="1477" dirty="0">
                <a:latin typeface="+mn-ea"/>
              </a:rPr>
              <a:t>대비 </a:t>
            </a:r>
            <a:r>
              <a:rPr lang="en-US" altLang="ko-KR" sz="1477" dirty="0">
                <a:latin typeface="+mn-ea"/>
              </a:rPr>
              <a:t>4% </a:t>
            </a:r>
            <a:r>
              <a:rPr lang="ko-KR" altLang="en-US" sz="1477" dirty="0">
                <a:latin typeface="+mn-ea"/>
              </a:rPr>
              <a:t>내외의 차를 보임</a:t>
            </a:r>
          </a:p>
        </p:txBody>
      </p:sp>
      <p:pic>
        <p:nvPicPr>
          <p:cNvPr id="7" name="그림 6">
            <a:extLst>
              <a:ext uri="{FF2B5EF4-FFF2-40B4-BE49-F238E27FC236}">
                <a16:creationId xmlns:a16="http://schemas.microsoft.com/office/drawing/2014/main" id="{1E65FC1E-499D-46D4-B151-3B7F48A26AAD}"/>
              </a:ext>
            </a:extLst>
          </p:cNvPr>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0" y="1268761"/>
            <a:ext cx="3744149" cy="2802152"/>
          </a:xfrm>
          <a:prstGeom prst="rect">
            <a:avLst/>
          </a:prstGeom>
          <a:noFill/>
          <a:ln>
            <a:noFill/>
          </a:ln>
        </p:spPr>
      </p:pic>
      <p:pic>
        <p:nvPicPr>
          <p:cNvPr id="8" name="그림 7">
            <a:extLst>
              <a:ext uri="{FF2B5EF4-FFF2-40B4-BE49-F238E27FC236}">
                <a16:creationId xmlns:a16="http://schemas.microsoft.com/office/drawing/2014/main" id="{44F4D4C9-8331-4A6E-A3E7-48DD9D0F2224}"/>
              </a:ext>
            </a:extLst>
          </p:cNvPr>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729" y="1268760"/>
            <a:ext cx="3809272" cy="2851968"/>
          </a:xfrm>
          <a:prstGeom prst="rect">
            <a:avLst/>
          </a:prstGeom>
          <a:noFill/>
          <a:ln>
            <a:noFill/>
          </a:ln>
        </p:spPr>
      </p:pic>
      <p:sp>
        <p:nvSpPr>
          <p:cNvPr id="9" name="제목 2">
            <a:extLst>
              <a:ext uri="{FF2B5EF4-FFF2-40B4-BE49-F238E27FC236}">
                <a16:creationId xmlns:a16="http://schemas.microsoft.com/office/drawing/2014/main" id="{AC7D23AC-CD87-4671-A425-392F8F2550AC}"/>
              </a:ext>
            </a:extLst>
          </p:cNvPr>
          <p:cNvSpPr txBox="1">
            <a:spLocks/>
          </p:cNvSpPr>
          <p:nvPr/>
        </p:nvSpPr>
        <p:spPr>
          <a:xfrm>
            <a:off x="300325" y="274180"/>
            <a:ext cx="8915400" cy="454025"/>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215" b="1" kern="1200">
                <a:solidFill>
                  <a:schemeClr val="tx1"/>
                </a:solidFill>
                <a:latin typeface="+mj-lt"/>
                <a:ea typeface="+mj-ea"/>
                <a:cs typeface="+mj-cs"/>
              </a:defRPr>
            </a:lvl1pPr>
          </a:lstStyle>
          <a:p>
            <a:pPr marL="514350" indent="-514350">
              <a:buFont typeface="+mj-lt"/>
              <a:buAutoNum type="romanUcPeriod" startAt="2"/>
              <a:defRPr/>
            </a:pPr>
            <a:r>
              <a:rPr lang="ko-KR" altLang="en-US" sz="2000" kern="0" dirty="0">
                <a:latin typeface="맑은 고딕" pitchFamily="50" charset="-127"/>
              </a:rPr>
              <a:t>이전 연구 요약</a:t>
            </a:r>
          </a:p>
        </p:txBody>
      </p:sp>
    </p:spTree>
    <p:extLst>
      <p:ext uri="{BB962C8B-B14F-4D97-AF65-F5344CB8AC3E}">
        <p14:creationId xmlns:p14="http://schemas.microsoft.com/office/powerpoint/2010/main" val="2558365650"/>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문서" ma:contentTypeID="0x0101001E4675FD6B92A54693C3B295A00B38C1" ma:contentTypeVersion="11" ma:contentTypeDescription="새 문서를 만듭니다." ma:contentTypeScope="" ma:versionID="9e3bf1c84ad830311614e5f9f8984655">
  <xsd:schema xmlns:xsd="http://www.w3.org/2001/XMLSchema" xmlns:xs="http://www.w3.org/2001/XMLSchema" xmlns:p="http://schemas.microsoft.com/office/2006/metadata/properties" xmlns:ns3="d1606434-a347-4061-b8f7-b6394e312718" targetNamespace="http://schemas.microsoft.com/office/2006/metadata/properties" ma:root="true" ma:fieldsID="ef6d13001e00c6e4796bbce47741a01e" ns3:_="">
    <xsd:import namespace="d1606434-a347-4061-b8f7-b6394e312718"/>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06434-a347-4061-b8f7-b6394e3127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9D7D14-D52D-4C50-B36A-22D0A3B1A0C3}">
  <ds:schemaRefs>
    <ds:schemaRef ds:uri="http://schemas.microsoft.com/sharepoint/v3/contenttype/forms"/>
  </ds:schemaRefs>
</ds:datastoreItem>
</file>

<file path=customXml/itemProps2.xml><?xml version="1.0" encoding="utf-8"?>
<ds:datastoreItem xmlns:ds="http://schemas.openxmlformats.org/officeDocument/2006/customXml" ds:itemID="{C30B3EF8-5D60-492C-877B-5F902EFF7D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606434-a347-4061-b8f7-b6394e3127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E9534EF-7F60-4377-BDAB-7314A355A855}">
  <ds:schemaRefs>
    <ds:schemaRef ds:uri="http://purl.org/dc/elements/1.1/"/>
    <ds:schemaRef ds:uri="http://purl.org/dc/dcmitype/"/>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d1606434-a347-4061-b8f7-b6394e312718"/>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Theme</Template>
  <TotalTime>5126</TotalTime>
  <Words>2648</Words>
  <Application>Microsoft Office PowerPoint</Application>
  <PresentationFormat>화면 슬라이드 쇼(4:3)</PresentationFormat>
  <Paragraphs>549</Paragraphs>
  <Slides>23</Slides>
  <Notes>8</Notes>
  <HiddenSlides>0</HiddenSlides>
  <MMClips>0</MMClips>
  <ScaleCrop>false</ScaleCrop>
  <HeadingPairs>
    <vt:vector size="8" baseType="variant">
      <vt:variant>
        <vt:lpstr>사용한 글꼴</vt:lpstr>
      </vt:variant>
      <vt:variant>
        <vt:i4>8</vt:i4>
      </vt:variant>
      <vt:variant>
        <vt:lpstr>테마</vt:lpstr>
      </vt:variant>
      <vt:variant>
        <vt:i4>1</vt:i4>
      </vt:variant>
      <vt:variant>
        <vt:lpstr>포함된 OLE 서버</vt:lpstr>
      </vt:variant>
      <vt:variant>
        <vt:i4>1</vt:i4>
      </vt:variant>
      <vt:variant>
        <vt:lpstr>슬라이드 제목</vt:lpstr>
      </vt:variant>
      <vt:variant>
        <vt:i4>23</vt:i4>
      </vt:variant>
    </vt:vector>
  </HeadingPairs>
  <TitlesOfParts>
    <vt:vector size="33" baseType="lpstr">
      <vt:lpstr>HY헤드라인M</vt:lpstr>
      <vt:lpstr>游ゴシック</vt:lpstr>
      <vt:lpstr>맑은 고딕</vt:lpstr>
      <vt:lpstr>Arial</vt:lpstr>
      <vt:lpstr>Calibri</vt:lpstr>
      <vt:lpstr>Calibri Light</vt:lpstr>
      <vt:lpstr>Cambria Math</vt:lpstr>
      <vt:lpstr>Wingdings</vt:lpstr>
      <vt:lpstr>Office 테마</vt:lpstr>
      <vt:lpstr>비트맵 이미지</vt:lpstr>
      <vt:lpstr>PowerPoint 프레젠테이션</vt:lpstr>
      <vt:lpstr>스케줄링 문제의 Time complexity</vt:lpstr>
      <vt:lpstr>EV fleet 군집 제어 방법론</vt:lpstr>
      <vt:lpstr>Modeling Framework</vt:lpstr>
      <vt:lpstr>EV fleet 군집 제어 문제점 (1): 분배 최적화 모델 필요</vt:lpstr>
      <vt:lpstr>EV fleet 군집 제어 문제점 (2) : 군집과정에서 개별 EV SoC 정보 누락</vt:lpstr>
      <vt:lpstr>문제점 (2) 해결: 스케줄링 모델간 Feedback flowchart</vt:lpstr>
      <vt:lpstr>EV fleet 군집 제어 문제점 (2): (해결) 군집과정에서 개별 EV SoC 정보 누락</vt:lpstr>
      <vt:lpstr>사례 연구－１</vt:lpstr>
      <vt:lpstr>사례 연구－２</vt:lpstr>
      <vt:lpstr>한계점</vt:lpstr>
      <vt:lpstr>Cluster-based Scheduler</vt:lpstr>
      <vt:lpstr>Cluster-based Scheduler의 Feasibility</vt:lpstr>
      <vt:lpstr>PowerPoint 프레젠테이션</vt:lpstr>
      <vt:lpstr>PowerPoint 프레젠테이션</vt:lpstr>
      <vt:lpstr>Specific System Configuration</vt:lpstr>
      <vt:lpstr>연구 진행 상황</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손현규</dc:creator>
  <cp:lastModifiedBy>mgseo</cp:lastModifiedBy>
  <cp:revision>79</cp:revision>
  <dcterms:created xsi:type="dcterms:W3CDTF">2022-06-15T08:44:22Z</dcterms:created>
  <dcterms:modified xsi:type="dcterms:W3CDTF">2023-01-17T01:00:10Z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0x0101001E4675FD6B92A54693C3B295A00B38C1</vt:lpwstr>
  </property>
</Properties>
</file>