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287" r:id="rId5"/>
    <p:sldId id="2290" r:id="rId6"/>
    <p:sldId id="229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60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39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582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 flipV="1">
            <a:off x="331178" y="728663"/>
            <a:ext cx="8478715" cy="476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1"/>
          <p:cNvSpPr>
            <a:spLocks noChangeArrowheads="1"/>
          </p:cNvSpPr>
          <p:nvPr userDrawn="1"/>
        </p:nvSpPr>
        <p:spPr bwMode="auto">
          <a:xfrm>
            <a:off x="331177" y="728664"/>
            <a:ext cx="3323492" cy="34925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371" tIns="44188" rIns="88371" bIns="44188"/>
          <a:lstStyle>
            <a:lvl1pPr marL="777875" indent="-29845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latinLnBrk="1" hangingPunct="1">
              <a:lnSpc>
                <a:spcPct val="16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1662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76149" y="233646"/>
            <a:ext cx="8229600" cy="4540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15"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2050" y="6588126"/>
            <a:ext cx="361950" cy="26987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CFBCD7E-D3EA-4FE0-AA0E-02B5C83254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586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4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55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7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41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11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29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82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32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4BB49-F3C2-4D55-9808-EC5E35E6E216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89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288200" y="326427"/>
            <a:ext cx="8229600" cy="419100"/>
          </a:xfrm>
        </p:spPr>
        <p:txBody>
          <a:bodyPr/>
          <a:lstStyle/>
          <a:p>
            <a:pPr>
              <a:tabLst>
                <a:tab pos="246191" algn="l"/>
              </a:tabLst>
              <a:defRPr/>
            </a:pPr>
            <a:r>
              <a:rPr lang="en-US" altLang="ko-KR" sz="2400" kern="0" dirty="0">
                <a:latin typeface="맑은 고딕" pitchFamily="50" charset="-127"/>
              </a:rPr>
              <a:t>parameter</a:t>
            </a:r>
            <a:endParaRPr lang="ko-KR" altLang="en-US" sz="2400" kern="0" dirty="0">
              <a:latin typeface="맑은 고딕" pitchFamily="50" charset="-127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10F9AD08-643A-4FB6-5958-A7D6E07D6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601974"/>
              </p:ext>
            </p:extLst>
          </p:nvPr>
        </p:nvGraphicFramePr>
        <p:xfrm>
          <a:off x="7718801" y="1025991"/>
          <a:ext cx="1249961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961">
                  <a:extLst>
                    <a:ext uri="{9D8B030D-6E8A-4147-A177-3AD203B41FA5}">
                      <a16:colId xmlns:a16="http://schemas.microsoft.com/office/drawing/2014/main" val="1213562282"/>
                    </a:ext>
                  </a:extLst>
                </a:gridCol>
              </a:tblGrid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Uncertainty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02053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Error rate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93961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EV Connection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534269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Communication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690502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Hardware error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9348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6E3A82B-3285-374E-06B6-DABDA77A2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548606"/>
              </p:ext>
            </p:extLst>
          </p:nvPr>
        </p:nvGraphicFramePr>
        <p:xfrm>
          <a:off x="6172308" y="1025991"/>
          <a:ext cx="1447816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16">
                  <a:extLst>
                    <a:ext uri="{9D8B030D-6E8A-4147-A177-3AD203B41FA5}">
                      <a16:colId xmlns:a16="http://schemas.microsoft.com/office/drawing/2014/main" val="724037079"/>
                    </a:ext>
                  </a:extLst>
                </a:gridCol>
              </a:tblGrid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Other Model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049292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EV Model Output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16713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Aggregator Output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062880"/>
                  </a:ext>
                </a:extLst>
              </a:tr>
            </a:tbl>
          </a:graphicData>
        </a:graphic>
      </p:graphicFrame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C9E93F0B-F2D3-D9F9-D7BE-1A72B9F5E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112798"/>
              </p:ext>
            </p:extLst>
          </p:nvPr>
        </p:nvGraphicFramePr>
        <p:xfrm>
          <a:off x="6172308" y="2843801"/>
          <a:ext cx="1249961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961">
                  <a:extLst>
                    <a:ext uri="{9D8B030D-6E8A-4147-A177-3AD203B41FA5}">
                      <a16:colId xmlns:a16="http://schemas.microsoft.com/office/drawing/2014/main" val="1213562282"/>
                    </a:ext>
                  </a:extLst>
                </a:gridCol>
              </a:tblGrid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To Aggregator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02053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Plug in/out event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93961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Battery statue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534269"/>
                  </a:ext>
                </a:extLst>
              </a:tr>
            </a:tbl>
          </a:graphicData>
        </a:graphic>
      </p:graphicFrame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10CFE701-2FBB-3201-260B-A3584BBB8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740693"/>
              </p:ext>
            </p:extLst>
          </p:nvPr>
        </p:nvGraphicFramePr>
        <p:xfrm>
          <a:off x="4823669" y="2831032"/>
          <a:ext cx="1249961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961">
                  <a:extLst>
                    <a:ext uri="{9D8B030D-6E8A-4147-A177-3AD203B41FA5}">
                      <a16:colId xmlns:a16="http://schemas.microsoft.com/office/drawing/2014/main" val="1213562282"/>
                    </a:ext>
                  </a:extLst>
                </a:gridCol>
              </a:tblGrid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Result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02053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Charging </a:t>
                      </a:r>
                      <a:r>
                        <a:rPr lang="en-US" altLang="ko-KR" sz="1050" dirty="0" err="1"/>
                        <a:t>singal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93961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Discharging signal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348383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Voltage &amp; current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20157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Final SoC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649572"/>
                  </a:ext>
                </a:extLst>
              </a:tr>
            </a:tbl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id="{EDF4A3F2-4160-CE1E-7FDA-20CA89D96750}"/>
              </a:ext>
            </a:extLst>
          </p:cNvPr>
          <p:cNvGrpSpPr/>
          <p:nvPr/>
        </p:nvGrpSpPr>
        <p:grpSpPr>
          <a:xfrm>
            <a:off x="3937068" y="1025991"/>
            <a:ext cx="787925" cy="1508760"/>
            <a:chOff x="2031475" y="984250"/>
            <a:chExt cx="787925" cy="1508760"/>
          </a:xfrm>
        </p:grpSpPr>
        <p:sp>
          <p:nvSpPr>
            <p:cNvPr id="10" name="왼쪽 대괄호 9">
              <a:extLst>
                <a:ext uri="{FF2B5EF4-FFF2-40B4-BE49-F238E27FC236}">
                  <a16:creationId xmlns:a16="http://schemas.microsoft.com/office/drawing/2014/main" id="{18F5946A-30BC-3056-65A5-BDAE8CAC1A1D}"/>
                </a:ext>
              </a:extLst>
            </p:cNvPr>
            <p:cNvSpPr/>
            <p:nvPr/>
          </p:nvSpPr>
          <p:spPr>
            <a:xfrm>
              <a:off x="2705120" y="984250"/>
              <a:ext cx="114280" cy="1508760"/>
            </a:xfrm>
            <a:prstGeom prst="leftBracket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680CD8-9525-DCBB-B11D-460AC98D2555}"/>
                </a:ext>
              </a:extLst>
            </p:cNvPr>
            <p:cNvSpPr txBox="1"/>
            <p:nvPr/>
          </p:nvSpPr>
          <p:spPr>
            <a:xfrm>
              <a:off x="2031475" y="1600131"/>
              <a:ext cx="533925" cy="276999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input</a:t>
              </a:r>
              <a:endParaRPr lang="ko-KR" altLang="en-US" sz="1200" dirty="0"/>
            </a:p>
          </p:txBody>
        </p:sp>
      </p:grpSp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2AD5C869-3BCF-FC30-1257-2DF6294D6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26948"/>
              </p:ext>
            </p:extLst>
          </p:nvPr>
        </p:nvGraphicFramePr>
        <p:xfrm>
          <a:off x="4823670" y="1025991"/>
          <a:ext cx="1249961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961">
                  <a:extLst>
                    <a:ext uri="{9D8B030D-6E8A-4147-A177-3AD203B41FA5}">
                      <a16:colId xmlns:a16="http://schemas.microsoft.com/office/drawing/2014/main" val="1213562282"/>
                    </a:ext>
                  </a:extLst>
                </a:gridCol>
              </a:tblGrid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EV Spec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02053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Init SoC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76195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Target SoC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103600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Battery Capacity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257799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In-time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362121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Out-time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1489"/>
                  </a:ext>
                </a:extLst>
              </a:tr>
            </a:tbl>
          </a:graphicData>
        </a:graphic>
      </p:graphicFrame>
      <p:pic>
        <p:nvPicPr>
          <p:cNvPr id="26" name="Picture 4" descr="TECHNOLOGY - NUVVE Holding Corp">
            <a:extLst>
              <a:ext uri="{FF2B5EF4-FFF2-40B4-BE49-F238E27FC236}">
                <a16:creationId xmlns:a16="http://schemas.microsoft.com/office/drawing/2014/main" id="{57760B7B-D811-6207-B687-829EFD4D63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" t="75890" r="83543"/>
          <a:stretch/>
        </p:blipFill>
        <p:spPr bwMode="auto">
          <a:xfrm>
            <a:off x="3922767" y="1012534"/>
            <a:ext cx="562526" cy="59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BA07FBB0-0EF6-D9D1-11D9-0D4BBC95F3C4}"/>
              </a:ext>
            </a:extLst>
          </p:cNvPr>
          <p:cNvGrpSpPr/>
          <p:nvPr/>
        </p:nvGrpSpPr>
        <p:grpSpPr>
          <a:xfrm>
            <a:off x="3782998" y="2843801"/>
            <a:ext cx="920489" cy="1244531"/>
            <a:chOff x="1898911" y="984250"/>
            <a:chExt cx="920489" cy="1244531"/>
          </a:xfrm>
        </p:grpSpPr>
        <p:sp>
          <p:nvSpPr>
            <p:cNvPr id="6" name="왼쪽 대괄호 5">
              <a:extLst>
                <a:ext uri="{FF2B5EF4-FFF2-40B4-BE49-F238E27FC236}">
                  <a16:creationId xmlns:a16="http://schemas.microsoft.com/office/drawing/2014/main" id="{4B5181CF-B3E0-5621-36C9-A754349C7956}"/>
                </a:ext>
              </a:extLst>
            </p:cNvPr>
            <p:cNvSpPr/>
            <p:nvPr/>
          </p:nvSpPr>
          <p:spPr>
            <a:xfrm>
              <a:off x="2705120" y="984250"/>
              <a:ext cx="114280" cy="1244531"/>
            </a:xfrm>
            <a:prstGeom prst="leftBracket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545608F-77D9-86E9-5617-6D4E513A47ED}"/>
                </a:ext>
              </a:extLst>
            </p:cNvPr>
            <p:cNvSpPr txBox="1"/>
            <p:nvPr/>
          </p:nvSpPr>
          <p:spPr>
            <a:xfrm>
              <a:off x="1898911" y="1468016"/>
              <a:ext cx="666489" cy="276999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output</a:t>
              </a:r>
              <a:endParaRPr lang="ko-KR" altLang="en-US" sz="1200" dirty="0"/>
            </a:p>
          </p:txBody>
        </p:sp>
      </p:grpSp>
      <p:graphicFrame>
        <p:nvGraphicFramePr>
          <p:cNvPr id="13" name="표 14">
            <a:extLst>
              <a:ext uri="{FF2B5EF4-FFF2-40B4-BE49-F238E27FC236}">
                <a16:creationId xmlns:a16="http://schemas.microsoft.com/office/drawing/2014/main" id="{A01FA861-E876-B7D7-5B9E-0F81ADE98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268657"/>
              </p:ext>
            </p:extLst>
          </p:nvPr>
        </p:nvGraphicFramePr>
        <p:xfrm>
          <a:off x="360726" y="4912138"/>
          <a:ext cx="8608034" cy="1874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329">
                  <a:extLst>
                    <a:ext uri="{9D8B030D-6E8A-4147-A177-3AD203B41FA5}">
                      <a16:colId xmlns:a16="http://schemas.microsoft.com/office/drawing/2014/main" val="4004746830"/>
                    </a:ext>
                  </a:extLst>
                </a:gridCol>
                <a:gridCol w="406859">
                  <a:extLst>
                    <a:ext uri="{9D8B030D-6E8A-4147-A177-3AD203B41FA5}">
                      <a16:colId xmlns:a16="http://schemas.microsoft.com/office/drawing/2014/main" val="3996112960"/>
                    </a:ext>
                  </a:extLst>
                </a:gridCol>
                <a:gridCol w="529686">
                  <a:extLst>
                    <a:ext uri="{9D8B030D-6E8A-4147-A177-3AD203B41FA5}">
                      <a16:colId xmlns:a16="http://schemas.microsoft.com/office/drawing/2014/main" val="37932386"/>
                    </a:ext>
                  </a:extLst>
                </a:gridCol>
                <a:gridCol w="552715">
                  <a:extLst>
                    <a:ext uri="{9D8B030D-6E8A-4147-A177-3AD203B41FA5}">
                      <a16:colId xmlns:a16="http://schemas.microsoft.com/office/drawing/2014/main" val="1025454250"/>
                    </a:ext>
                  </a:extLst>
                </a:gridCol>
                <a:gridCol w="483626">
                  <a:extLst>
                    <a:ext uri="{9D8B030D-6E8A-4147-A177-3AD203B41FA5}">
                      <a16:colId xmlns:a16="http://schemas.microsoft.com/office/drawing/2014/main" val="689813573"/>
                    </a:ext>
                  </a:extLst>
                </a:gridCol>
                <a:gridCol w="475950">
                  <a:extLst>
                    <a:ext uri="{9D8B030D-6E8A-4147-A177-3AD203B41FA5}">
                      <a16:colId xmlns:a16="http://schemas.microsoft.com/office/drawing/2014/main" val="1918859595"/>
                    </a:ext>
                  </a:extLst>
                </a:gridCol>
                <a:gridCol w="429889">
                  <a:extLst>
                    <a:ext uri="{9D8B030D-6E8A-4147-A177-3AD203B41FA5}">
                      <a16:colId xmlns:a16="http://schemas.microsoft.com/office/drawing/2014/main" val="2150241277"/>
                    </a:ext>
                  </a:extLst>
                </a:gridCol>
                <a:gridCol w="452921">
                  <a:extLst>
                    <a:ext uri="{9D8B030D-6E8A-4147-A177-3AD203B41FA5}">
                      <a16:colId xmlns:a16="http://schemas.microsoft.com/office/drawing/2014/main" val="3389261487"/>
                    </a:ext>
                  </a:extLst>
                </a:gridCol>
                <a:gridCol w="514333">
                  <a:extLst>
                    <a:ext uri="{9D8B030D-6E8A-4147-A177-3AD203B41FA5}">
                      <a16:colId xmlns:a16="http://schemas.microsoft.com/office/drawing/2014/main" val="944716433"/>
                    </a:ext>
                  </a:extLst>
                </a:gridCol>
                <a:gridCol w="706247">
                  <a:extLst>
                    <a:ext uri="{9D8B030D-6E8A-4147-A177-3AD203B41FA5}">
                      <a16:colId xmlns:a16="http://schemas.microsoft.com/office/drawing/2014/main" val="1778574128"/>
                    </a:ext>
                  </a:extLst>
                </a:gridCol>
                <a:gridCol w="982607">
                  <a:extLst>
                    <a:ext uri="{9D8B030D-6E8A-4147-A177-3AD203B41FA5}">
                      <a16:colId xmlns:a16="http://schemas.microsoft.com/office/drawing/2014/main" val="2229946814"/>
                    </a:ext>
                  </a:extLst>
                </a:gridCol>
                <a:gridCol w="1366436">
                  <a:extLst>
                    <a:ext uri="{9D8B030D-6E8A-4147-A177-3AD203B41FA5}">
                      <a16:colId xmlns:a16="http://schemas.microsoft.com/office/drawing/2014/main" val="3519615573"/>
                    </a:ext>
                  </a:extLst>
                </a:gridCol>
                <a:gridCol w="1366436">
                  <a:extLst>
                    <a:ext uri="{9D8B030D-6E8A-4147-A177-3AD203B41FA5}">
                      <a16:colId xmlns:a16="http://schemas.microsoft.com/office/drawing/2014/main" val="267389582"/>
                    </a:ext>
                  </a:extLst>
                </a:gridCol>
              </a:tblGrid>
              <a:tr h="361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Day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cap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init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target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Pmin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Pmax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Error rate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Connection Err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Communication Err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Hardware Error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1986272972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1831403140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1167084166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EV2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2092719962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EV3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4121777150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EV4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3934304439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951715395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2056980307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8C97C3-4A95-F594-6DAD-51B0C8DA3673}"/>
              </a:ext>
            </a:extLst>
          </p:cNvPr>
          <p:cNvSpPr/>
          <p:nvPr/>
        </p:nvSpPr>
        <p:spPr>
          <a:xfrm>
            <a:off x="3670982" y="4532073"/>
            <a:ext cx="1780019" cy="305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표 4">
            <a:extLst>
              <a:ext uri="{FF2B5EF4-FFF2-40B4-BE49-F238E27FC236}">
                <a16:creationId xmlns:a16="http://schemas.microsoft.com/office/drawing/2014/main" id="{AC829928-4078-4523-99E7-CD7F75B5C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362520"/>
              </p:ext>
            </p:extLst>
          </p:nvPr>
        </p:nvGraphicFramePr>
        <p:xfrm>
          <a:off x="2230712" y="1061508"/>
          <a:ext cx="124996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961">
                  <a:extLst>
                    <a:ext uri="{9D8B030D-6E8A-4147-A177-3AD203B41FA5}">
                      <a16:colId xmlns:a16="http://schemas.microsoft.com/office/drawing/2014/main" val="1213562282"/>
                    </a:ext>
                  </a:extLst>
                </a:gridCol>
              </a:tblGrid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EV 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02053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EV Configuration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76195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Battery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Status</a:t>
                      </a:r>
                    </a:p>
                    <a:p>
                      <a:pPr algn="ctr" latinLnBrk="1"/>
                      <a:r>
                        <a:rPr lang="en-US" altLang="ko-KR" sz="1050" dirty="0"/>
                        <a:t>(Binary)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103600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Battery Capacity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257799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SOC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362121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EV Plug in/out Information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962016"/>
                  </a:ext>
                </a:extLst>
              </a:tr>
            </a:tbl>
          </a:graphicData>
        </a:graphic>
      </p:graphicFrame>
      <p:sp>
        <p:nvSpPr>
          <p:cNvPr id="20" name="왼쪽 대괄호 19">
            <a:extLst>
              <a:ext uri="{FF2B5EF4-FFF2-40B4-BE49-F238E27FC236}">
                <a16:creationId xmlns:a16="http://schemas.microsoft.com/office/drawing/2014/main" id="{ED49B62B-16B5-4D70-B8D4-D9CE2AA81A85}"/>
              </a:ext>
            </a:extLst>
          </p:cNvPr>
          <p:cNvSpPr/>
          <p:nvPr/>
        </p:nvSpPr>
        <p:spPr>
          <a:xfrm flipH="1">
            <a:off x="3563816" y="1128143"/>
            <a:ext cx="92865" cy="1539846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5A48A42-4E2A-4E4E-85D5-CB2CBD043F2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663362" y="1780371"/>
            <a:ext cx="273706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367FD21-4B56-4481-9D75-C64B01444E28}"/>
              </a:ext>
            </a:extLst>
          </p:cNvPr>
          <p:cNvGrpSpPr/>
          <p:nvPr/>
        </p:nvGrpSpPr>
        <p:grpSpPr>
          <a:xfrm>
            <a:off x="1992498" y="3226467"/>
            <a:ext cx="1553192" cy="1182169"/>
            <a:chOff x="1965407" y="3327567"/>
            <a:chExt cx="1553192" cy="118216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8C7601D-8366-4012-AC0D-7B32979DC077}"/>
                </a:ext>
              </a:extLst>
            </p:cNvPr>
            <p:cNvGrpSpPr/>
            <p:nvPr/>
          </p:nvGrpSpPr>
          <p:grpSpPr>
            <a:xfrm>
              <a:off x="1965407" y="3763595"/>
              <a:ext cx="1553192" cy="746141"/>
              <a:chOff x="1930432" y="3766422"/>
              <a:chExt cx="1553192" cy="746141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14E974DD-C9D5-4000-8060-8EBD8DF001F3}"/>
                  </a:ext>
                </a:extLst>
              </p:cNvPr>
              <p:cNvGrpSpPr/>
              <p:nvPr/>
            </p:nvGrpSpPr>
            <p:grpSpPr>
              <a:xfrm>
                <a:off x="2742264" y="3766422"/>
                <a:ext cx="741360" cy="746141"/>
                <a:chOff x="1205229" y="3702234"/>
                <a:chExt cx="741360" cy="746141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ABFDBAB-78EC-4758-8F2A-A0E6F07820A3}"/>
                    </a:ext>
                  </a:extLst>
                </p:cNvPr>
                <p:cNvSpPr txBox="1"/>
                <p:nvPr/>
              </p:nvSpPr>
              <p:spPr>
                <a:xfrm>
                  <a:off x="1205229" y="4171376"/>
                  <a:ext cx="74136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/>
                    <a:t>AC_7pin</a:t>
                  </a:r>
                  <a:endParaRPr lang="ko-KR" altLang="en-US" sz="1200" b="1" dirty="0"/>
                </a:p>
              </p:txBody>
            </p:sp>
            <p:pic>
              <p:nvPicPr>
                <p:cNvPr id="23" name="그림 22">
                  <a:extLst>
                    <a:ext uri="{FF2B5EF4-FFF2-40B4-BE49-F238E27FC236}">
                      <a16:creationId xmlns:a16="http://schemas.microsoft.com/office/drawing/2014/main" id="{D13B1A65-427A-42A2-9F7A-2631923477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61607" y="3702234"/>
                  <a:ext cx="519121" cy="432063"/>
                </a:xfrm>
                <a:prstGeom prst="rect">
                  <a:avLst/>
                </a:prstGeom>
              </p:spPr>
            </p:pic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86F5B939-344E-4791-B5AD-3FBCFE644D53}"/>
                  </a:ext>
                </a:extLst>
              </p:cNvPr>
              <p:cNvGrpSpPr/>
              <p:nvPr/>
            </p:nvGrpSpPr>
            <p:grpSpPr>
              <a:xfrm>
                <a:off x="1930432" y="3767456"/>
                <a:ext cx="813628" cy="745107"/>
                <a:chOff x="450080" y="3702234"/>
                <a:chExt cx="813628" cy="745107"/>
              </a:xfrm>
            </p:grpSpPr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2531637-8AB6-4B32-BEFE-65AB7357EF47}"/>
                    </a:ext>
                  </a:extLst>
                </p:cNvPr>
                <p:cNvSpPr txBox="1"/>
                <p:nvPr/>
              </p:nvSpPr>
              <p:spPr>
                <a:xfrm>
                  <a:off x="450080" y="4170342"/>
                  <a:ext cx="81362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/>
                    <a:t>AC_5pin</a:t>
                  </a:r>
                  <a:endParaRPr lang="ko-KR" altLang="en-US" sz="1200" b="1" dirty="0"/>
                </a:p>
              </p:txBody>
            </p:sp>
            <p:pic>
              <p:nvPicPr>
                <p:cNvPr id="24" name="그림 23">
                  <a:extLst>
                    <a:ext uri="{FF2B5EF4-FFF2-40B4-BE49-F238E27FC236}">
                      <a16:creationId xmlns:a16="http://schemas.microsoft.com/office/drawing/2014/main" id="{FD0D605F-3697-42A2-920F-24F4F9FCD0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0080" y="3702234"/>
                  <a:ext cx="634967" cy="470586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45F32FD-7721-4187-A6E6-F4470124237B}"/>
                </a:ext>
              </a:extLst>
            </p:cNvPr>
            <p:cNvSpPr txBox="1"/>
            <p:nvPr/>
          </p:nvSpPr>
          <p:spPr>
            <a:xfrm>
              <a:off x="2102649" y="3327567"/>
              <a:ext cx="12455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u="sng" dirty="0"/>
                <a:t>EV Charger Type</a:t>
              </a:r>
              <a:endParaRPr lang="ko-KR" altLang="en-US" sz="1200" b="1" u="sng" dirty="0"/>
            </a:p>
          </p:txBody>
        </p:sp>
      </p:grpSp>
      <p:graphicFrame>
        <p:nvGraphicFramePr>
          <p:cNvPr id="33" name="표 4">
            <a:extLst>
              <a:ext uri="{FF2B5EF4-FFF2-40B4-BE49-F238E27FC236}">
                <a16:creationId xmlns:a16="http://schemas.microsoft.com/office/drawing/2014/main" id="{2D5A7FCA-477B-415A-AC5E-53353C919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609591"/>
              </p:ext>
            </p:extLst>
          </p:nvPr>
        </p:nvGraphicFramePr>
        <p:xfrm>
          <a:off x="306030" y="1056446"/>
          <a:ext cx="1686468" cy="189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468">
                  <a:extLst>
                    <a:ext uri="{9D8B030D-6E8A-4147-A177-3AD203B41FA5}">
                      <a16:colId xmlns:a16="http://schemas.microsoft.com/office/drawing/2014/main" val="1213562282"/>
                    </a:ext>
                  </a:extLst>
                </a:gridCol>
              </a:tblGrid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Uncertainty Scenarios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02053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Battery Fault Diagnosis</a:t>
                      </a:r>
                    </a:p>
                    <a:p>
                      <a:pPr algn="ctr" latinLnBrk="1"/>
                      <a:r>
                        <a:rPr lang="en-US" altLang="ko-KR" sz="1050" dirty="0"/>
                        <a:t>(Normal / Abnormal)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93961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Unpredictable EV Behavior (Defy Plug in/out schedule) 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534269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EV Accumulated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Penalty Score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470635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EV Charger Type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(AC 5pin / AC 7pin) 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600585"/>
                  </a:ext>
                </a:extLst>
              </a:tr>
            </a:tbl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:a16="http://schemas.microsoft.com/office/drawing/2014/main" id="{5F2B326B-BAA7-4388-989B-D6D9BAF2586A}"/>
              </a:ext>
            </a:extLst>
          </p:cNvPr>
          <p:cNvGrpSpPr/>
          <p:nvPr/>
        </p:nvGrpSpPr>
        <p:grpSpPr>
          <a:xfrm>
            <a:off x="166689" y="3220991"/>
            <a:ext cx="1599341" cy="1187645"/>
            <a:chOff x="83889" y="3280732"/>
            <a:chExt cx="1599341" cy="1187645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D7BB44B2-CE73-4C0C-87BA-667CB02E0D35}"/>
                </a:ext>
              </a:extLst>
            </p:cNvPr>
            <p:cNvGrpSpPr/>
            <p:nvPr/>
          </p:nvGrpSpPr>
          <p:grpSpPr>
            <a:xfrm>
              <a:off x="83889" y="3623711"/>
              <a:ext cx="1599341" cy="844666"/>
              <a:chOff x="97848" y="3664949"/>
              <a:chExt cx="1599341" cy="844666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B8BD3B1-3B79-413D-8649-94EB1DDBD615}"/>
                  </a:ext>
                </a:extLst>
              </p:cNvPr>
              <p:cNvSpPr txBox="1"/>
              <p:nvPr/>
            </p:nvSpPr>
            <p:spPr>
              <a:xfrm>
                <a:off x="97848" y="4232616"/>
                <a:ext cx="6690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rgbClr val="00B0F0"/>
                    </a:solidFill>
                  </a:rPr>
                  <a:t>Normal</a:t>
                </a:r>
                <a:endParaRPr lang="ko-KR" altLang="en-US" sz="12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1BF63F0-9600-4F3E-BBE6-3765C8A7BA1E}"/>
                  </a:ext>
                </a:extLst>
              </p:cNvPr>
              <p:cNvSpPr txBox="1"/>
              <p:nvPr/>
            </p:nvSpPr>
            <p:spPr>
              <a:xfrm>
                <a:off x="883561" y="4232616"/>
                <a:ext cx="8136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rgbClr val="FF0000"/>
                    </a:solidFill>
                  </a:rPr>
                  <a:t>Abnormal</a:t>
                </a:r>
                <a:endParaRPr lang="ko-KR" alt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D581CE1-4348-4E10-8B39-48160D244128}"/>
                  </a:ext>
                </a:extLst>
              </p:cNvPr>
              <p:cNvSpPr txBox="1"/>
              <p:nvPr/>
            </p:nvSpPr>
            <p:spPr>
              <a:xfrm>
                <a:off x="664126" y="4223236"/>
                <a:ext cx="3222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/>
                  <a:t>or</a:t>
                </a:r>
                <a:endParaRPr lang="ko-KR" altLang="en-US" sz="1200" b="1" dirty="0"/>
              </a:p>
            </p:txBody>
          </p:sp>
          <p:pic>
            <p:nvPicPr>
              <p:cNvPr id="1026" name="Picture 2" descr="Electric Vehicle Battery Cells Explained | Laserax">
                <a:extLst>
                  <a:ext uri="{FF2B5EF4-FFF2-40B4-BE49-F238E27FC236}">
                    <a16:creationId xmlns:a16="http://schemas.microsoft.com/office/drawing/2014/main" id="{E903C2B0-0BA6-4A7B-B79F-A563340F3C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696" y="3664949"/>
                <a:ext cx="1349729" cy="5895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1C5D84D-8E37-445D-8A14-E7B5CA722436}"/>
                </a:ext>
              </a:extLst>
            </p:cNvPr>
            <p:cNvSpPr txBox="1"/>
            <p:nvPr/>
          </p:nvSpPr>
          <p:spPr>
            <a:xfrm>
              <a:off x="138067" y="3280732"/>
              <a:ext cx="1490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u="sng" dirty="0"/>
                <a:t>EV Battery Diagnosis</a:t>
              </a:r>
              <a:endParaRPr lang="ko-KR" altLang="en-US" sz="1200" b="1" u="sng" dirty="0"/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6B848D5-D729-4C17-8F38-57D38515BB55}"/>
              </a:ext>
            </a:extLst>
          </p:cNvPr>
          <p:cNvSpPr/>
          <p:nvPr/>
        </p:nvSpPr>
        <p:spPr>
          <a:xfrm>
            <a:off x="319109" y="2144115"/>
            <a:ext cx="1645518" cy="80971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86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288200" y="326427"/>
            <a:ext cx="8229600" cy="419100"/>
          </a:xfrm>
        </p:spPr>
        <p:txBody>
          <a:bodyPr/>
          <a:lstStyle/>
          <a:p>
            <a:pPr>
              <a:tabLst>
                <a:tab pos="246191" algn="l"/>
              </a:tabLst>
              <a:defRPr/>
            </a:pPr>
            <a:r>
              <a:rPr lang="en-US" altLang="ko-KR" sz="2400" kern="0" dirty="0">
                <a:latin typeface="맑은 고딕" pitchFamily="50" charset="-127"/>
              </a:rPr>
              <a:t>Simulator</a:t>
            </a:r>
            <a:endParaRPr lang="ko-KR" altLang="en-US" sz="2400" kern="0" dirty="0">
              <a:latin typeface="맑은 고딕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A7BD340-A76C-6DE2-4563-7D0AD9E826E4}"/>
              </a:ext>
            </a:extLst>
          </p:cNvPr>
          <p:cNvSpPr/>
          <p:nvPr/>
        </p:nvSpPr>
        <p:spPr>
          <a:xfrm>
            <a:off x="3513793" y="3550895"/>
            <a:ext cx="1255374" cy="8153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EVCS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(Station)</a:t>
            </a:r>
          </a:p>
        </p:txBody>
      </p:sp>
      <p:sp>
        <p:nvSpPr>
          <p:cNvPr id="7176" name="사각형: 둥근 모서리 7175">
            <a:extLst>
              <a:ext uri="{FF2B5EF4-FFF2-40B4-BE49-F238E27FC236}">
                <a16:creationId xmlns:a16="http://schemas.microsoft.com/office/drawing/2014/main" id="{4DCC8F35-2D62-286B-DF3A-9CF6BEC24554}"/>
              </a:ext>
            </a:extLst>
          </p:cNvPr>
          <p:cNvSpPr/>
          <p:nvPr/>
        </p:nvSpPr>
        <p:spPr>
          <a:xfrm>
            <a:off x="3882068" y="5420037"/>
            <a:ext cx="518824" cy="3695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EVs</a:t>
            </a:r>
          </a:p>
        </p:txBody>
      </p:sp>
      <p:sp>
        <p:nvSpPr>
          <p:cNvPr id="7251" name="TextBox 7250">
            <a:extLst>
              <a:ext uri="{FF2B5EF4-FFF2-40B4-BE49-F238E27FC236}">
                <a16:creationId xmlns:a16="http://schemas.microsoft.com/office/drawing/2014/main" id="{7FB53787-B54A-F10A-5E06-8DC9CA97367E}"/>
              </a:ext>
            </a:extLst>
          </p:cNvPr>
          <p:cNvSpPr txBox="1"/>
          <p:nvPr/>
        </p:nvSpPr>
        <p:spPr>
          <a:xfrm>
            <a:off x="5730801" y="3013944"/>
            <a:ext cx="157166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Plug-in SoC / time Error</a:t>
            </a:r>
            <a:endParaRPr lang="ko-KR" altLang="en-US" sz="1000" dirty="0"/>
          </a:p>
        </p:txBody>
      </p:sp>
      <p:sp>
        <p:nvSpPr>
          <p:cNvPr id="7253" name="TextBox 7252">
            <a:extLst>
              <a:ext uri="{FF2B5EF4-FFF2-40B4-BE49-F238E27FC236}">
                <a16:creationId xmlns:a16="http://schemas.microsoft.com/office/drawing/2014/main" id="{E08ADD4A-89FD-D5FE-9526-7530E9DFF3A0}"/>
              </a:ext>
            </a:extLst>
          </p:cNvPr>
          <p:cNvSpPr txBox="1"/>
          <p:nvPr/>
        </p:nvSpPr>
        <p:spPr>
          <a:xfrm>
            <a:off x="5746081" y="3233545"/>
            <a:ext cx="1116111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Plug-in time error</a:t>
            </a:r>
            <a:endParaRPr lang="ko-KR" altLang="en-US" sz="1000" dirty="0"/>
          </a:p>
        </p:txBody>
      </p:sp>
      <p:sp>
        <p:nvSpPr>
          <p:cNvPr id="7284" name="TextBox 7283">
            <a:extLst>
              <a:ext uri="{FF2B5EF4-FFF2-40B4-BE49-F238E27FC236}">
                <a16:creationId xmlns:a16="http://schemas.microsoft.com/office/drawing/2014/main" id="{40868504-6ED0-89EE-F56F-57F479D39726}"/>
              </a:ext>
            </a:extLst>
          </p:cNvPr>
          <p:cNvSpPr txBox="1"/>
          <p:nvPr/>
        </p:nvSpPr>
        <p:spPr>
          <a:xfrm>
            <a:off x="5747117" y="3436595"/>
            <a:ext cx="157212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Communication time error</a:t>
            </a:r>
            <a:endParaRPr lang="ko-KR" altLang="en-US" sz="1000" dirty="0"/>
          </a:p>
        </p:txBody>
      </p:sp>
      <p:sp>
        <p:nvSpPr>
          <p:cNvPr id="7313" name="TextBox 7312">
            <a:extLst>
              <a:ext uri="{FF2B5EF4-FFF2-40B4-BE49-F238E27FC236}">
                <a16:creationId xmlns:a16="http://schemas.microsoft.com/office/drawing/2014/main" id="{04A46030-2015-0E9A-E978-5EFF00AD4200}"/>
              </a:ext>
            </a:extLst>
          </p:cNvPr>
          <p:cNvSpPr txBox="1"/>
          <p:nvPr/>
        </p:nvSpPr>
        <p:spPr>
          <a:xfrm flipH="1">
            <a:off x="4234413" y="2497076"/>
            <a:ext cx="1212604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Charging Strategy</a:t>
            </a:r>
            <a:endParaRPr lang="ko-KR" altLang="en-US" sz="1000" dirty="0"/>
          </a:p>
        </p:txBody>
      </p:sp>
      <p:sp>
        <p:nvSpPr>
          <p:cNvPr id="7315" name="TextBox 7314">
            <a:extLst>
              <a:ext uri="{FF2B5EF4-FFF2-40B4-BE49-F238E27FC236}">
                <a16:creationId xmlns:a16="http://schemas.microsoft.com/office/drawing/2014/main" id="{B5619FAE-A23E-7580-710A-D49B7B763328}"/>
              </a:ext>
            </a:extLst>
          </p:cNvPr>
          <p:cNvSpPr txBox="1"/>
          <p:nvPr/>
        </p:nvSpPr>
        <p:spPr>
          <a:xfrm flipH="1">
            <a:off x="2903272" y="2277961"/>
            <a:ext cx="1135723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Plug-in/out event</a:t>
            </a:r>
            <a:endParaRPr lang="ko-KR" altLang="en-US" sz="10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D27A58-066E-F391-1133-0CEDCF819244}"/>
              </a:ext>
            </a:extLst>
          </p:cNvPr>
          <p:cNvGrpSpPr/>
          <p:nvPr/>
        </p:nvGrpSpPr>
        <p:grpSpPr>
          <a:xfrm rot="5400000">
            <a:off x="3687959" y="4798537"/>
            <a:ext cx="907042" cy="190427"/>
            <a:chOff x="1224793" y="2667699"/>
            <a:chExt cx="907042" cy="190427"/>
          </a:xfrm>
        </p:grpSpPr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A1C2FC3-75D7-88B4-F402-D986DC2878B3}"/>
                </a:ext>
              </a:extLst>
            </p:cNvPr>
            <p:cNvCxnSpPr/>
            <p:nvPr/>
          </p:nvCxnSpPr>
          <p:spPr>
            <a:xfrm>
              <a:off x="1224793" y="2667699"/>
              <a:ext cx="907042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31A79FB8-BCD3-121B-7205-178E06ED56C8}"/>
                </a:ext>
              </a:extLst>
            </p:cNvPr>
            <p:cNvCxnSpPr/>
            <p:nvPr/>
          </p:nvCxnSpPr>
          <p:spPr>
            <a:xfrm>
              <a:off x="1224793" y="2858126"/>
              <a:ext cx="907042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E9F3A23-C0FD-78CB-03A9-D537FBD39025}"/>
              </a:ext>
            </a:extLst>
          </p:cNvPr>
          <p:cNvSpPr/>
          <p:nvPr/>
        </p:nvSpPr>
        <p:spPr>
          <a:xfrm>
            <a:off x="6278561" y="3732348"/>
            <a:ext cx="1015786" cy="4209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Uncertainty</a:t>
            </a:r>
          </a:p>
        </p:txBody>
      </p:sp>
      <p:cxnSp>
        <p:nvCxnSpPr>
          <p:cNvPr id="7223" name="직선 연결선 7222">
            <a:extLst>
              <a:ext uri="{FF2B5EF4-FFF2-40B4-BE49-F238E27FC236}">
                <a16:creationId xmlns:a16="http://schemas.microsoft.com/office/drawing/2014/main" id="{7764191B-1F72-97B4-08D0-E4D3800EC9C2}"/>
              </a:ext>
            </a:extLst>
          </p:cNvPr>
          <p:cNvCxnSpPr>
            <a:cxnSpLocks/>
          </p:cNvCxnSpPr>
          <p:nvPr/>
        </p:nvCxnSpPr>
        <p:spPr>
          <a:xfrm flipV="1">
            <a:off x="5747273" y="2810493"/>
            <a:ext cx="0" cy="114724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B5368D-9C48-385E-9DC9-461A397B174E}"/>
              </a:ext>
            </a:extLst>
          </p:cNvPr>
          <p:cNvSpPr txBox="1"/>
          <p:nvPr/>
        </p:nvSpPr>
        <p:spPr>
          <a:xfrm flipH="1">
            <a:off x="3293214" y="4403616"/>
            <a:ext cx="73738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Plug-time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8E11F7-9602-B82A-479F-F2832F664CB4}"/>
              </a:ext>
            </a:extLst>
          </p:cNvPr>
          <p:cNvSpPr txBox="1"/>
          <p:nvPr/>
        </p:nvSpPr>
        <p:spPr>
          <a:xfrm flipH="1">
            <a:off x="3186582" y="4630507"/>
            <a:ext cx="844012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Battery Info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FD0AFA-A435-989C-44B2-644F310358AB}"/>
              </a:ext>
            </a:extLst>
          </p:cNvPr>
          <p:cNvSpPr txBox="1"/>
          <p:nvPr/>
        </p:nvSpPr>
        <p:spPr>
          <a:xfrm flipH="1">
            <a:off x="3267126" y="4835230"/>
            <a:ext cx="76346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Target SoC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A055D9-4793-CEBC-35EE-C5E767FEFB3E}"/>
              </a:ext>
            </a:extLst>
          </p:cNvPr>
          <p:cNvSpPr txBox="1"/>
          <p:nvPr/>
        </p:nvSpPr>
        <p:spPr>
          <a:xfrm flipH="1">
            <a:off x="3267126" y="5082269"/>
            <a:ext cx="76346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Plug-in SoC</a:t>
            </a:r>
            <a:endParaRPr lang="ko-KR" altLang="en-US" sz="1000" dirty="0"/>
          </a:p>
        </p:txBody>
      </p:sp>
      <p:cxnSp>
        <p:nvCxnSpPr>
          <p:cNvPr id="7178" name="직선 화살표 연결선 7177">
            <a:extLst>
              <a:ext uri="{FF2B5EF4-FFF2-40B4-BE49-F238E27FC236}">
                <a16:creationId xmlns:a16="http://schemas.microsoft.com/office/drawing/2014/main" id="{5D063F74-81B8-B79D-B620-D688C0AD3FE0}"/>
              </a:ext>
            </a:extLst>
          </p:cNvPr>
          <p:cNvCxnSpPr>
            <a:cxnSpLocks/>
          </p:cNvCxnSpPr>
          <p:nvPr/>
        </p:nvCxnSpPr>
        <p:spPr>
          <a:xfrm flipH="1">
            <a:off x="4873153" y="3958556"/>
            <a:ext cx="1251846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8EB8B4B-0CCC-87EE-DAF9-D6D04E188357}"/>
              </a:ext>
            </a:extLst>
          </p:cNvPr>
          <p:cNvSpPr/>
          <p:nvPr/>
        </p:nvSpPr>
        <p:spPr>
          <a:xfrm>
            <a:off x="3695619" y="1652620"/>
            <a:ext cx="891722" cy="4007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Aggregator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D04B800-9B25-5561-B62B-15B15950A94B}"/>
              </a:ext>
            </a:extLst>
          </p:cNvPr>
          <p:cNvGrpSpPr/>
          <p:nvPr/>
        </p:nvGrpSpPr>
        <p:grpSpPr>
          <a:xfrm rot="16200000">
            <a:off x="3501007" y="2745243"/>
            <a:ext cx="1271393" cy="199979"/>
            <a:chOff x="1224793" y="2667699"/>
            <a:chExt cx="907042" cy="190427"/>
          </a:xfrm>
        </p:grpSpPr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3F807384-9030-37F2-42EB-632F1A8FA247}"/>
                </a:ext>
              </a:extLst>
            </p:cNvPr>
            <p:cNvCxnSpPr/>
            <p:nvPr/>
          </p:nvCxnSpPr>
          <p:spPr>
            <a:xfrm>
              <a:off x="1224793" y="2667699"/>
              <a:ext cx="907042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90800D6-36E6-6B91-0A80-D8BA9A5FF19A}"/>
                </a:ext>
              </a:extLst>
            </p:cNvPr>
            <p:cNvCxnSpPr/>
            <p:nvPr/>
          </p:nvCxnSpPr>
          <p:spPr>
            <a:xfrm>
              <a:off x="1224793" y="2858126"/>
              <a:ext cx="907042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9222C4A-E777-0F33-95F5-90C09B2E1DD0}"/>
              </a:ext>
            </a:extLst>
          </p:cNvPr>
          <p:cNvGrpSpPr/>
          <p:nvPr/>
        </p:nvGrpSpPr>
        <p:grpSpPr>
          <a:xfrm>
            <a:off x="6974101" y="866398"/>
            <a:ext cx="1784005" cy="834581"/>
            <a:chOff x="6831488" y="790674"/>
            <a:chExt cx="1784005" cy="834581"/>
          </a:xfrm>
        </p:grpSpPr>
        <p:sp>
          <p:nvSpPr>
            <p:cNvPr id="7229" name="사각형: 둥근 모서리 7228">
              <a:extLst>
                <a:ext uri="{FF2B5EF4-FFF2-40B4-BE49-F238E27FC236}">
                  <a16:creationId xmlns:a16="http://schemas.microsoft.com/office/drawing/2014/main" id="{7F0523E3-8E5A-B3AB-5467-C24A91519AA7}"/>
                </a:ext>
              </a:extLst>
            </p:cNvPr>
            <p:cNvSpPr/>
            <p:nvPr/>
          </p:nvSpPr>
          <p:spPr>
            <a:xfrm flipH="1">
              <a:off x="7540366" y="918460"/>
              <a:ext cx="922524" cy="2516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Input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3FCF3E5-A682-3960-912D-BCB1DA5DBCC5}"/>
                </a:ext>
              </a:extLst>
            </p:cNvPr>
            <p:cNvCxnSpPr>
              <a:cxnSpLocks/>
            </p:cNvCxnSpPr>
            <p:nvPr/>
          </p:nvCxnSpPr>
          <p:spPr>
            <a:xfrm>
              <a:off x="6945403" y="1044260"/>
              <a:ext cx="452817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9AADDFF3-8C0E-8B8D-51B8-E64ECF8D05F4}"/>
                </a:ext>
              </a:extLst>
            </p:cNvPr>
            <p:cNvCxnSpPr>
              <a:cxnSpLocks/>
            </p:cNvCxnSpPr>
            <p:nvPr/>
          </p:nvCxnSpPr>
          <p:spPr>
            <a:xfrm>
              <a:off x="6945403" y="1378985"/>
              <a:ext cx="452817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6F4C259-E04A-AA71-A4F5-5CFB73E66518}"/>
                </a:ext>
              </a:extLst>
            </p:cNvPr>
            <p:cNvSpPr/>
            <p:nvPr/>
          </p:nvSpPr>
          <p:spPr>
            <a:xfrm flipH="1">
              <a:off x="7540366" y="1253185"/>
              <a:ext cx="922524" cy="251600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Output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03F6A56B-E6F6-CC07-02FC-1A66BFEBBFA3}"/>
                </a:ext>
              </a:extLst>
            </p:cNvPr>
            <p:cNvSpPr/>
            <p:nvPr/>
          </p:nvSpPr>
          <p:spPr>
            <a:xfrm>
              <a:off x="6831488" y="790674"/>
              <a:ext cx="1784005" cy="834581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308B6F5-A6E8-BCD2-45E7-8E1ED80ED0C8}"/>
              </a:ext>
            </a:extLst>
          </p:cNvPr>
          <p:cNvSpPr txBox="1"/>
          <p:nvPr/>
        </p:nvSpPr>
        <p:spPr>
          <a:xfrm flipH="1">
            <a:off x="3186582" y="2506657"/>
            <a:ext cx="852413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Battery Spec</a:t>
            </a:r>
          </a:p>
          <a:p>
            <a:pPr algn="r"/>
            <a:r>
              <a:rPr lang="en-US" altLang="ko-KR" sz="1000" dirty="0"/>
              <a:t>(SoC, </a:t>
            </a:r>
            <a:r>
              <a:rPr lang="en-US" altLang="ko-KR" sz="1000" dirty="0" err="1"/>
              <a:t>SoH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9B2132-6D11-5326-77F0-1B2846EAB5F4}"/>
              </a:ext>
            </a:extLst>
          </p:cNvPr>
          <p:cNvSpPr txBox="1"/>
          <p:nvPr/>
        </p:nvSpPr>
        <p:spPr>
          <a:xfrm>
            <a:off x="5730339" y="2805892"/>
            <a:ext cx="157212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EV Connection Error</a:t>
            </a:r>
            <a:endParaRPr lang="ko-KR" altLang="en-US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E4FAAC-3E25-307B-F84D-30786F898265}"/>
              </a:ext>
            </a:extLst>
          </p:cNvPr>
          <p:cNvSpPr txBox="1"/>
          <p:nvPr/>
        </p:nvSpPr>
        <p:spPr>
          <a:xfrm flipH="1">
            <a:off x="4234413" y="4710568"/>
            <a:ext cx="1212604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Charging Strategy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0807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288200" y="326427"/>
            <a:ext cx="8229600" cy="419100"/>
          </a:xfrm>
        </p:spPr>
        <p:txBody>
          <a:bodyPr/>
          <a:lstStyle/>
          <a:p>
            <a:pPr>
              <a:tabLst>
                <a:tab pos="246191" algn="l"/>
              </a:tabLst>
              <a:defRPr/>
            </a:pPr>
            <a:r>
              <a:rPr lang="en-US" altLang="ko-KR" sz="2400" kern="0" dirty="0">
                <a:latin typeface="맑은 고딕" pitchFamily="50" charset="-127"/>
              </a:rPr>
              <a:t>EV parameter</a:t>
            </a:r>
            <a:endParaRPr lang="ko-KR" altLang="en-US" sz="2400" kern="0" dirty="0">
              <a:latin typeface="맑은 고딕" pitchFamily="50" charset="-127"/>
            </a:endParaRPr>
          </a:p>
        </p:txBody>
      </p:sp>
      <p:graphicFrame>
        <p:nvGraphicFramePr>
          <p:cNvPr id="18" name="표 4">
            <a:extLst>
              <a:ext uri="{FF2B5EF4-FFF2-40B4-BE49-F238E27FC236}">
                <a16:creationId xmlns:a16="http://schemas.microsoft.com/office/drawing/2014/main" id="{AC829928-4078-4523-99E7-CD7F75B5C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21483"/>
              </p:ext>
            </p:extLst>
          </p:nvPr>
        </p:nvGraphicFramePr>
        <p:xfrm>
          <a:off x="4735566" y="952583"/>
          <a:ext cx="1910910" cy="2424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910">
                  <a:extLst>
                    <a:ext uri="{9D8B030D-6E8A-4147-A177-3AD203B41FA5}">
                      <a16:colId xmlns:a16="http://schemas.microsoft.com/office/drawing/2014/main" val="1213562282"/>
                    </a:ext>
                  </a:extLst>
                </a:gridCol>
              </a:tblGrid>
              <a:tr h="307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EV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02053"/>
                  </a:ext>
                </a:extLst>
              </a:tr>
              <a:tr h="331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EV Configuration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76195"/>
                  </a:ext>
                </a:extLst>
              </a:tr>
              <a:tr h="561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Battery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Status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(Binary)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103600"/>
                  </a:ext>
                </a:extLst>
              </a:tr>
              <a:tr h="331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Battery Capacity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257799"/>
                  </a:ext>
                </a:extLst>
              </a:tr>
              <a:tr h="331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SOC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362121"/>
                  </a:ext>
                </a:extLst>
              </a:tr>
              <a:tr h="561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EV Plug in/out 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Information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962016"/>
                  </a:ext>
                </a:extLst>
              </a:tr>
            </a:tbl>
          </a:graphicData>
        </a:graphic>
      </p:graphicFrame>
      <p:sp>
        <p:nvSpPr>
          <p:cNvPr id="20" name="왼쪽 대괄호 19">
            <a:extLst>
              <a:ext uri="{FF2B5EF4-FFF2-40B4-BE49-F238E27FC236}">
                <a16:creationId xmlns:a16="http://schemas.microsoft.com/office/drawing/2014/main" id="{ED49B62B-16B5-4D70-B8D4-D9CE2AA81A85}"/>
              </a:ext>
            </a:extLst>
          </p:cNvPr>
          <p:cNvSpPr/>
          <p:nvPr/>
        </p:nvSpPr>
        <p:spPr>
          <a:xfrm flipH="1">
            <a:off x="6676979" y="1086330"/>
            <a:ext cx="186662" cy="2175785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5A48A42-4E2A-4E4E-85D5-CB2CBD043F2F}"/>
              </a:ext>
            </a:extLst>
          </p:cNvPr>
          <p:cNvCxnSpPr>
            <a:cxnSpLocks/>
          </p:cNvCxnSpPr>
          <p:nvPr/>
        </p:nvCxnSpPr>
        <p:spPr>
          <a:xfrm>
            <a:off x="6870724" y="2149426"/>
            <a:ext cx="53878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4">
            <a:extLst>
              <a:ext uri="{FF2B5EF4-FFF2-40B4-BE49-F238E27FC236}">
                <a16:creationId xmlns:a16="http://schemas.microsoft.com/office/drawing/2014/main" id="{2D5A7FCA-477B-415A-AC5E-53353C919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066942"/>
              </p:ext>
            </p:extLst>
          </p:nvPr>
        </p:nvGraphicFramePr>
        <p:xfrm>
          <a:off x="1019387" y="943998"/>
          <a:ext cx="3439341" cy="2424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9341">
                  <a:extLst>
                    <a:ext uri="{9D8B030D-6E8A-4147-A177-3AD203B41FA5}">
                      <a16:colId xmlns:a16="http://schemas.microsoft.com/office/drawing/2014/main" val="1213562282"/>
                    </a:ext>
                  </a:extLst>
                </a:gridCol>
              </a:tblGrid>
              <a:tr h="321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Uncertainty Scenarios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02053"/>
                  </a:ext>
                </a:extLst>
              </a:tr>
              <a:tr h="525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Battery Fault Diagnosis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(Normal / Abnormal)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93961"/>
                  </a:ext>
                </a:extLst>
              </a:tr>
              <a:tr h="525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Unpredictable EV Behavior 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(Break Plug in/out schedule)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534269"/>
                  </a:ext>
                </a:extLst>
              </a:tr>
              <a:tr h="525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EV Accumulated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Penalty Score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470635"/>
                  </a:ext>
                </a:extLst>
              </a:tr>
              <a:tr h="525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EV Charger Type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(AC 5pin / AC 7pin)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60058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1BF63F0-9600-4F3E-BBE6-3765C8A7BA1E}"/>
              </a:ext>
            </a:extLst>
          </p:cNvPr>
          <p:cNvSpPr txBox="1"/>
          <p:nvPr/>
        </p:nvSpPr>
        <p:spPr>
          <a:xfrm>
            <a:off x="1440260" y="6378899"/>
            <a:ext cx="2044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</a:rPr>
              <a:t>Normal</a:t>
            </a:r>
            <a:r>
              <a:rPr lang="en-US" altLang="ko-KR" sz="1600" b="1" dirty="0">
                <a:solidFill>
                  <a:srgbClr val="FF0000"/>
                </a:solidFill>
              </a:rPr>
              <a:t>  </a:t>
            </a:r>
            <a:r>
              <a:rPr lang="en-US" altLang="ko-KR" sz="1600" b="1" dirty="0"/>
              <a:t>or</a:t>
            </a:r>
            <a:r>
              <a:rPr lang="en-US" altLang="ko-KR" sz="1600" b="1" dirty="0">
                <a:solidFill>
                  <a:srgbClr val="FF0000"/>
                </a:solidFill>
              </a:rPr>
              <a:t>  Abnormal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Electric Vehicle Battery Cells Explained | Laserax">
            <a:extLst>
              <a:ext uri="{FF2B5EF4-FFF2-40B4-BE49-F238E27FC236}">
                <a16:creationId xmlns:a16="http://schemas.microsoft.com/office/drawing/2014/main" id="{E903C2B0-0BA6-4A7B-B79F-A563340F3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845" y="4166722"/>
            <a:ext cx="2139087" cy="93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A6B848D5-D729-4C17-8F38-57D38515BB55}"/>
              </a:ext>
            </a:extLst>
          </p:cNvPr>
          <p:cNvSpPr/>
          <p:nvPr/>
        </p:nvSpPr>
        <p:spPr>
          <a:xfrm>
            <a:off x="1035688" y="2329221"/>
            <a:ext cx="3423040" cy="103479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BB8DE30-EEB3-421B-9DDF-B449FEA500AA}"/>
              </a:ext>
            </a:extLst>
          </p:cNvPr>
          <p:cNvSpPr/>
          <p:nvPr/>
        </p:nvSpPr>
        <p:spPr>
          <a:xfrm>
            <a:off x="5725093" y="4208036"/>
            <a:ext cx="573011" cy="868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E2D66BE-FBCF-4BEE-8A1C-2BCA71ECFE72}"/>
              </a:ext>
            </a:extLst>
          </p:cNvPr>
          <p:cNvSpPr/>
          <p:nvPr/>
        </p:nvSpPr>
        <p:spPr>
          <a:xfrm>
            <a:off x="5725092" y="4208036"/>
            <a:ext cx="573012" cy="247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2PM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C418E09-DF15-450F-9EE0-9873BFF8A61B}"/>
              </a:ext>
            </a:extLst>
          </p:cNvPr>
          <p:cNvSpPr/>
          <p:nvPr/>
        </p:nvSpPr>
        <p:spPr>
          <a:xfrm>
            <a:off x="5152081" y="4206735"/>
            <a:ext cx="573011" cy="868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94C7F3D-6B1F-4DAA-9F09-B358A3BBBF3A}"/>
              </a:ext>
            </a:extLst>
          </p:cNvPr>
          <p:cNvSpPr/>
          <p:nvPr/>
        </p:nvSpPr>
        <p:spPr>
          <a:xfrm>
            <a:off x="5152080" y="4206735"/>
            <a:ext cx="573012" cy="247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1PM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9311E8-2611-4B88-B772-1AA891D4AC86}"/>
              </a:ext>
            </a:extLst>
          </p:cNvPr>
          <p:cNvSpPr txBox="1"/>
          <p:nvPr/>
        </p:nvSpPr>
        <p:spPr>
          <a:xfrm>
            <a:off x="6011598" y="5096347"/>
            <a:ext cx="1207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 schedule 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63CB29B-E57E-495F-9552-B931B948D592}"/>
              </a:ext>
            </a:extLst>
          </p:cNvPr>
          <p:cNvSpPr/>
          <p:nvPr/>
        </p:nvSpPr>
        <p:spPr>
          <a:xfrm>
            <a:off x="6298105" y="4208101"/>
            <a:ext cx="573011" cy="868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FB08FF4-264D-407C-97FC-20F489615FA1}"/>
              </a:ext>
            </a:extLst>
          </p:cNvPr>
          <p:cNvSpPr/>
          <p:nvPr/>
        </p:nvSpPr>
        <p:spPr>
          <a:xfrm>
            <a:off x="6298104" y="4208101"/>
            <a:ext cx="573012" cy="247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3PM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186556-2379-4A61-98C6-F2EA3D7CEB46}"/>
              </a:ext>
            </a:extLst>
          </p:cNvPr>
          <p:cNvSpPr/>
          <p:nvPr/>
        </p:nvSpPr>
        <p:spPr>
          <a:xfrm>
            <a:off x="6872697" y="4208036"/>
            <a:ext cx="573011" cy="868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7F0035E-00B5-4EDF-B6BA-50B9146619F0}"/>
              </a:ext>
            </a:extLst>
          </p:cNvPr>
          <p:cNvSpPr/>
          <p:nvPr/>
        </p:nvSpPr>
        <p:spPr>
          <a:xfrm>
            <a:off x="6872696" y="4208036"/>
            <a:ext cx="573012" cy="247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4PM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4677ED3-65DD-4FE3-A513-8CF83916241B}"/>
              </a:ext>
            </a:extLst>
          </p:cNvPr>
          <p:cNvSpPr/>
          <p:nvPr/>
        </p:nvSpPr>
        <p:spPr>
          <a:xfrm>
            <a:off x="7446786" y="4206735"/>
            <a:ext cx="573011" cy="868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0A72825-E195-48CF-9277-8A6501A22004}"/>
              </a:ext>
            </a:extLst>
          </p:cNvPr>
          <p:cNvSpPr/>
          <p:nvPr/>
        </p:nvSpPr>
        <p:spPr>
          <a:xfrm>
            <a:off x="7446785" y="4206735"/>
            <a:ext cx="573012" cy="247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5PM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AAF173A6-C34C-45DC-9FDA-C837AEB52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43" b="90714" l="7463" r="88060">
                        <a14:foregroundMark x1="59701" y1="7857" x2="59701" y2="7857"/>
                        <a14:foregroundMark x1="74627" y1="7857" x2="74627" y2="7857"/>
                        <a14:foregroundMark x1="83582" y1="31429" x2="83582" y2="31429"/>
                        <a14:foregroundMark x1="56716" y1="90714" x2="56716" y2="90714"/>
                        <a14:foregroundMark x1="74627" y1="89286" x2="74627" y2="892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36757">
            <a:off x="7732681" y="4270803"/>
            <a:ext cx="393309" cy="633326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A28C1500-0E23-4FFB-B08C-2D45111AD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43" b="90714" l="7463" r="88060">
                        <a14:foregroundMark x1="59701" y1="7857" x2="59701" y2="7857"/>
                        <a14:foregroundMark x1="74627" y1="7857" x2="74627" y2="7857"/>
                        <a14:foregroundMark x1="83582" y1="31429" x2="83582" y2="31429"/>
                        <a14:foregroundMark x1="56716" y1="90714" x2="56716" y2="90714"/>
                        <a14:foregroundMark x1="74627" y1="89286" x2="74627" y2="892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83231" y="4464685"/>
            <a:ext cx="393309" cy="633326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AED9AEB2-8A57-49CE-AD62-BC5FECBBD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43" b="90714" l="7463" r="88060">
                        <a14:foregroundMark x1="59701" y1="7857" x2="59701" y2="7857"/>
                        <a14:foregroundMark x1="74627" y1="7857" x2="74627" y2="7857"/>
                        <a14:foregroundMark x1="83582" y1="31429" x2="83582" y2="31429"/>
                        <a14:foregroundMark x1="56716" y1="90714" x2="56716" y2="90714"/>
                        <a14:foregroundMark x1="74627" y1="89286" x2="74627" y2="892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21469">
            <a:off x="5743688" y="4626090"/>
            <a:ext cx="393309" cy="633326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3C6CB0C7-43B0-44BD-B45A-3481AF133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43" b="90714" l="7463" r="88060">
                        <a14:foregroundMark x1="59701" y1="7857" x2="59701" y2="7857"/>
                        <a14:foregroundMark x1="74627" y1="7857" x2="74627" y2="7857"/>
                        <a14:foregroundMark x1="83582" y1="31429" x2="83582" y2="31429"/>
                        <a14:foregroundMark x1="56716" y1="90714" x2="56716" y2="90714"/>
                        <a14:foregroundMark x1="74627" y1="89286" x2="74627" y2="892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52165" y="4459023"/>
            <a:ext cx="393309" cy="633326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C71246E6-A415-4B2E-AAAF-BAAE1259D70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43" b="90714" l="7463" r="88060">
                        <a14:foregroundMark x1="59701" y1="7857" x2="59701" y2="7857"/>
                        <a14:foregroundMark x1="74627" y1="7857" x2="74627" y2="7857"/>
                        <a14:foregroundMark x1="83582" y1="31429" x2="83582" y2="31429"/>
                        <a14:foregroundMark x1="56716" y1="90714" x2="56716" y2="90714"/>
                        <a14:foregroundMark x1="74627" y1="89286" x2="74627" y2="892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05575" y="5838073"/>
            <a:ext cx="393309" cy="633326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F0205526-F1F6-446D-B86F-2BEB2E495EB2}"/>
              </a:ext>
            </a:extLst>
          </p:cNvPr>
          <p:cNvGrpSpPr/>
          <p:nvPr/>
        </p:nvGrpSpPr>
        <p:grpSpPr>
          <a:xfrm>
            <a:off x="5153157" y="5587088"/>
            <a:ext cx="1146025" cy="868644"/>
            <a:chOff x="3287356" y="4005993"/>
            <a:chExt cx="1289474" cy="123273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8F267CA-CCFC-4027-8C69-B41904B21B88}"/>
                </a:ext>
              </a:extLst>
            </p:cNvPr>
            <p:cNvSpPr/>
            <p:nvPr/>
          </p:nvSpPr>
          <p:spPr>
            <a:xfrm>
              <a:off x="3932094" y="4005993"/>
              <a:ext cx="644736" cy="12327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860341C-2EDD-4EA0-901E-1929702B9AC2}"/>
                </a:ext>
              </a:extLst>
            </p:cNvPr>
            <p:cNvSpPr/>
            <p:nvPr/>
          </p:nvSpPr>
          <p:spPr>
            <a:xfrm>
              <a:off x="3932093" y="4005993"/>
              <a:ext cx="644737" cy="3514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2PM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341A5B18-96B3-4B0B-A806-72797D71D41F}"/>
                </a:ext>
              </a:extLst>
            </p:cNvPr>
            <p:cNvSpPr/>
            <p:nvPr/>
          </p:nvSpPr>
          <p:spPr>
            <a:xfrm>
              <a:off x="3287357" y="4012630"/>
              <a:ext cx="644736" cy="12242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4FF013D-EAF3-4A97-8EFE-A8D9C82CA9F4}"/>
                </a:ext>
              </a:extLst>
            </p:cNvPr>
            <p:cNvSpPr/>
            <p:nvPr/>
          </p:nvSpPr>
          <p:spPr>
            <a:xfrm>
              <a:off x="3287356" y="4016051"/>
              <a:ext cx="644738" cy="3514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1PM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CA37CC8B-8C48-4F32-9013-122D1ECEB686}"/>
              </a:ext>
            </a:extLst>
          </p:cNvPr>
          <p:cNvSpPr txBox="1"/>
          <p:nvPr/>
        </p:nvSpPr>
        <p:spPr>
          <a:xfrm>
            <a:off x="6012675" y="6475396"/>
            <a:ext cx="1207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At real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045FE27-FCC1-4794-872B-F05D5C5A8763}"/>
              </a:ext>
            </a:extLst>
          </p:cNvPr>
          <p:cNvGrpSpPr/>
          <p:nvPr/>
        </p:nvGrpSpPr>
        <p:grpSpPr>
          <a:xfrm>
            <a:off x="6299181" y="5587151"/>
            <a:ext cx="573012" cy="868644"/>
            <a:chOff x="3932093" y="4005993"/>
            <a:chExt cx="644737" cy="1232738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EED3102-67D8-4A56-B7BD-0BC00FE66C77}"/>
                </a:ext>
              </a:extLst>
            </p:cNvPr>
            <p:cNvSpPr/>
            <p:nvPr/>
          </p:nvSpPr>
          <p:spPr>
            <a:xfrm>
              <a:off x="3932093" y="4005993"/>
              <a:ext cx="644737" cy="3514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3PM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23F87CB3-5B9B-4B6E-90C1-C0FB13A1A18B}"/>
                </a:ext>
              </a:extLst>
            </p:cNvPr>
            <p:cNvSpPr/>
            <p:nvPr/>
          </p:nvSpPr>
          <p:spPr>
            <a:xfrm>
              <a:off x="3932094" y="4005993"/>
              <a:ext cx="644736" cy="12327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19FEB65-2DF6-423D-AC6E-C07D04F067FD}"/>
              </a:ext>
            </a:extLst>
          </p:cNvPr>
          <p:cNvSpPr/>
          <p:nvPr/>
        </p:nvSpPr>
        <p:spPr>
          <a:xfrm>
            <a:off x="6873774" y="5587086"/>
            <a:ext cx="573012" cy="868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98ECAC4-CF2B-4813-8A57-3948FCF8ABF2}"/>
              </a:ext>
            </a:extLst>
          </p:cNvPr>
          <p:cNvSpPr/>
          <p:nvPr/>
        </p:nvSpPr>
        <p:spPr>
          <a:xfrm>
            <a:off x="6873773" y="5587086"/>
            <a:ext cx="573012" cy="247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4PM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381AAA5-5025-43AF-ABF3-6BA440DF2463}"/>
              </a:ext>
            </a:extLst>
          </p:cNvPr>
          <p:cNvSpPr/>
          <p:nvPr/>
        </p:nvSpPr>
        <p:spPr>
          <a:xfrm>
            <a:off x="7447863" y="5591763"/>
            <a:ext cx="573012" cy="862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1BC3351-8668-455B-97EC-D1C0AA9FB7A0}"/>
              </a:ext>
            </a:extLst>
          </p:cNvPr>
          <p:cNvSpPr/>
          <p:nvPr/>
        </p:nvSpPr>
        <p:spPr>
          <a:xfrm>
            <a:off x="7447862" y="5593065"/>
            <a:ext cx="573012" cy="2403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5PM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DBF6FAE1-DFFB-444B-8A5C-29311F13D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43" b="90714" l="7463" r="88060">
                        <a14:foregroundMark x1="59701" y1="7857" x2="59701" y2="7857"/>
                        <a14:foregroundMark x1="74627" y1="7857" x2="74627" y2="7857"/>
                        <a14:foregroundMark x1="83582" y1="31429" x2="83582" y2="31429"/>
                        <a14:foregroundMark x1="56716" y1="90714" x2="56716" y2="90714"/>
                        <a14:foregroundMark x1="74627" y1="89286" x2="74627" y2="892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36757">
            <a:off x="7735155" y="5650555"/>
            <a:ext cx="393309" cy="633326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6978D4C4-5A15-48B2-9131-305D8EFC7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43" b="90714" l="7463" r="88060">
                        <a14:foregroundMark x1="59701" y1="7857" x2="59701" y2="7857"/>
                        <a14:foregroundMark x1="74627" y1="7857" x2="74627" y2="7857"/>
                        <a14:foregroundMark x1="83582" y1="31429" x2="83582" y2="31429"/>
                        <a14:foregroundMark x1="56716" y1="90714" x2="56716" y2="90714"/>
                        <a14:foregroundMark x1="74627" y1="89286" x2="74627" y2="892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21469">
            <a:off x="5768805" y="6037378"/>
            <a:ext cx="393309" cy="633326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85BB4719-4EB0-4410-A2C5-A5FEFD7ACC7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43" b="90714" l="7463" r="88060">
                        <a14:foregroundMark x1="59701" y1="7857" x2="59701" y2="7857"/>
                        <a14:foregroundMark x1="74627" y1="7857" x2="74627" y2="7857"/>
                        <a14:foregroundMark x1="83582" y1="31429" x2="83582" y2="31429"/>
                        <a14:foregroundMark x1="56716" y1="90714" x2="56716" y2="90714"/>
                        <a14:foregroundMark x1="74627" y1="89286" x2="74627" y2="892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858121">
            <a:off x="5220832" y="6043338"/>
            <a:ext cx="393309" cy="633326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5E0CEEEC-D03B-4B72-9B5D-3BF8F6C55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43" b="90714" l="7463" r="88060">
                        <a14:foregroundMark x1="59701" y1="7857" x2="59701" y2="7857"/>
                        <a14:foregroundMark x1="74627" y1="7857" x2="74627" y2="7857"/>
                        <a14:foregroundMark x1="83582" y1="31429" x2="83582" y2="31429"/>
                        <a14:foregroundMark x1="56716" y1="90714" x2="56716" y2="90714"/>
                        <a14:foregroundMark x1="74627" y1="89286" x2="74627" y2="892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98146" y="5847923"/>
            <a:ext cx="393309" cy="633326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47E7C83-E581-4ACA-8BDE-D09AFA45E9F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43" b="90714" l="7463" r="88060">
                        <a14:foregroundMark x1="59701" y1="7857" x2="59701" y2="7857"/>
                        <a14:foregroundMark x1="74627" y1="7857" x2="74627" y2="7857"/>
                        <a14:foregroundMark x1="83582" y1="31429" x2="83582" y2="31429"/>
                        <a14:foregroundMark x1="56716" y1="90714" x2="56716" y2="90714"/>
                        <a14:foregroundMark x1="74627" y1="89286" x2="74627" y2="892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491645">
            <a:off x="7180128" y="5636602"/>
            <a:ext cx="393309" cy="633326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D911FDB-55C8-4585-977F-E77F820C2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43" b="90714" l="7463" r="88060">
                        <a14:foregroundMark x1="59701" y1="7857" x2="59701" y2="7857"/>
                        <a14:foregroundMark x1="74627" y1="7857" x2="74627" y2="7857"/>
                        <a14:foregroundMark x1="83582" y1="31429" x2="83582" y2="31429"/>
                        <a14:foregroundMark x1="56716" y1="90714" x2="56716" y2="90714"/>
                        <a14:foregroundMark x1="74627" y1="89286" x2="74627" y2="892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9284" y="5843176"/>
            <a:ext cx="393309" cy="633326"/>
          </a:xfrm>
          <a:prstGeom prst="rect">
            <a:avLst/>
          </a:prstGeom>
        </p:spPr>
      </p:pic>
      <p:sp>
        <p:nvSpPr>
          <p:cNvPr id="4" name="화살표: 오른쪽으로 구부러짐 3">
            <a:extLst>
              <a:ext uri="{FF2B5EF4-FFF2-40B4-BE49-F238E27FC236}">
                <a16:creationId xmlns:a16="http://schemas.microsoft.com/office/drawing/2014/main" id="{51C7E326-E1D0-40B0-A36F-76596A31A317}"/>
              </a:ext>
            </a:extLst>
          </p:cNvPr>
          <p:cNvSpPr/>
          <p:nvPr/>
        </p:nvSpPr>
        <p:spPr>
          <a:xfrm>
            <a:off x="4535565" y="4775686"/>
            <a:ext cx="516621" cy="1227671"/>
          </a:xfrm>
          <a:prstGeom prst="curved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C596592-3125-491B-B1D3-65619A4C49B9}"/>
              </a:ext>
            </a:extLst>
          </p:cNvPr>
          <p:cNvSpPr txBox="1"/>
          <p:nvPr/>
        </p:nvSpPr>
        <p:spPr>
          <a:xfrm>
            <a:off x="5465731" y="3735284"/>
            <a:ext cx="2299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u="sng" dirty="0"/>
              <a:t>Unpredictable EV Behavior</a:t>
            </a:r>
            <a:endParaRPr lang="ko-KR" altLang="en-US" sz="1400" b="1" u="sng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E99D0D1-B81A-4742-A2BB-A53BCF2AA639}"/>
              </a:ext>
            </a:extLst>
          </p:cNvPr>
          <p:cNvSpPr/>
          <p:nvPr/>
        </p:nvSpPr>
        <p:spPr>
          <a:xfrm>
            <a:off x="1908315" y="5524874"/>
            <a:ext cx="1052145" cy="49684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Diagnose Battery</a:t>
            </a:r>
            <a:endParaRPr lang="ko-KR" altLang="en-US" sz="1600" dirty="0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A3903F38-052C-4B67-8632-E79807DF25C8}"/>
              </a:ext>
            </a:extLst>
          </p:cNvPr>
          <p:cNvSpPr/>
          <p:nvPr/>
        </p:nvSpPr>
        <p:spPr>
          <a:xfrm>
            <a:off x="2213434" y="5113082"/>
            <a:ext cx="445837" cy="307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화살표: 아래쪽 78">
            <a:extLst>
              <a:ext uri="{FF2B5EF4-FFF2-40B4-BE49-F238E27FC236}">
                <a16:creationId xmlns:a16="http://schemas.microsoft.com/office/drawing/2014/main" id="{6A5755DA-E8AA-4E0D-A3B7-8AF06C6293F9}"/>
              </a:ext>
            </a:extLst>
          </p:cNvPr>
          <p:cNvSpPr/>
          <p:nvPr/>
        </p:nvSpPr>
        <p:spPr>
          <a:xfrm>
            <a:off x="2213434" y="6125735"/>
            <a:ext cx="445837" cy="307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62864B-EC67-47D5-A917-154ECBD7A779}"/>
              </a:ext>
            </a:extLst>
          </p:cNvPr>
          <p:cNvSpPr txBox="1"/>
          <p:nvPr/>
        </p:nvSpPr>
        <p:spPr>
          <a:xfrm>
            <a:off x="1490915" y="3677847"/>
            <a:ext cx="1886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u="sng" dirty="0"/>
              <a:t>Battery Fault Diagnosis</a:t>
            </a:r>
            <a:endParaRPr lang="ko-KR" altLang="en-US" sz="1400" b="1" u="sng" dirty="0"/>
          </a:p>
        </p:txBody>
      </p:sp>
      <p:grpSp>
        <p:nvGrpSpPr>
          <p:cNvPr id="7170" name="그룹 7169">
            <a:extLst>
              <a:ext uri="{FF2B5EF4-FFF2-40B4-BE49-F238E27FC236}">
                <a16:creationId xmlns:a16="http://schemas.microsoft.com/office/drawing/2014/main" id="{56F2F6E3-4EE7-4D82-9F4C-1B3174DEDB21}"/>
              </a:ext>
            </a:extLst>
          </p:cNvPr>
          <p:cNvGrpSpPr/>
          <p:nvPr/>
        </p:nvGrpSpPr>
        <p:grpSpPr>
          <a:xfrm>
            <a:off x="7567743" y="1390273"/>
            <a:ext cx="1020330" cy="1477966"/>
            <a:chOff x="6591024" y="1356506"/>
            <a:chExt cx="1020330" cy="1477966"/>
          </a:xfrm>
        </p:grpSpPr>
        <p:pic>
          <p:nvPicPr>
            <p:cNvPr id="26" name="Picture 4" descr="TECHNOLOGY - NUVVE Holding Corp">
              <a:extLst>
                <a:ext uri="{FF2B5EF4-FFF2-40B4-BE49-F238E27FC236}">
                  <a16:creationId xmlns:a16="http://schemas.microsoft.com/office/drawing/2014/main" id="{57760B7B-D811-6207-B687-829EFD4D63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8" t="75890" r="83543"/>
            <a:stretch/>
          </p:blipFill>
          <p:spPr bwMode="auto">
            <a:xfrm>
              <a:off x="6591024" y="1356506"/>
              <a:ext cx="1020330" cy="1077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99166A-0F61-42FB-913D-778FBF97CC7D}"/>
                </a:ext>
              </a:extLst>
            </p:cNvPr>
            <p:cNvSpPr txBox="1"/>
            <p:nvPr/>
          </p:nvSpPr>
          <p:spPr>
            <a:xfrm>
              <a:off x="6615170" y="2465140"/>
              <a:ext cx="67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EVCS</a:t>
              </a:r>
              <a:endParaRPr lang="ko-KR" altLang="en-US" b="1" dirty="0"/>
            </a:p>
          </p:txBody>
        </p:sp>
      </p:grpSp>
      <p:sp>
        <p:nvSpPr>
          <p:cNvPr id="7174" name="사각형: 둥근 모서리 7173">
            <a:extLst>
              <a:ext uri="{FF2B5EF4-FFF2-40B4-BE49-F238E27FC236}">
                <a16:creationId xmlns:a16="http://schemas.microsoft.com/office/drawing/2014/main" id="{88AC2FAF-099E-411F-9967-CB8197A991FA}"/>
              </a:ext>
            </a:extLst>
          </p:cNvPr>
          <p:cNvSpPr/>
          <p:nvPr/>
        </p:nvSpPr>
        <p:spPr>
          <a:xfrm>
            <a:off x="1179789" y="3665119"/>
            <a:ext cx="2555145" cy="31180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BD232DFD-FA4C-47B1-BF24-BF7952681E2A}"/>
              </a:ext>
            </a:extLst>
          </p:cNvPr>
          <p:cNvSpPr/>
          <p:nvPr/>
        </p:nvSpPr>
        <p:spPr>
          <a:xfrm>
            <a:off x="4422263" y="3651087"/>
            <a:ext cx="3842532" cy="31180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458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E4675FD6B92A54693C3B295A00B38C1" ma:contentTypeVersion="11" ma:contentTypeDescription="새 문서를 만듭니다." ma:contentTypeScope="" ma:versionID="9e3bf1c84ad830311614e5f9f8984655">
  <xsd:schema xmlns:xsd="http://www.w3.org/2001/XMLSchema" xmlns:xs="http://www.w3.org/2001/XMLSchema" xmlns:p="http://schemas.microsoft.com/office/2006/metadata/properties" xmlns:ns3="d1606434-a347-4061-b8f7-b6394e312718" targetNamespace="http://schemas.microsoft.com/office/2006/metadata/properties" ma:root="true" ma:fieldsID="ef6d13001e00c6e4796bbce47741a01e" ns3:_="">
    <xsd:import namespace="d1606434-a347-4061-b8f7-b6394e3127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606434-a347-4061-b8f7-b6394e3127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0B3EF8-5D60-492C-877B-5F902EFF7D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606434-a347-4061-b8f7-b6394e3127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E9534EF-7F60-4377-BDAB-7314A355A855}">
  <ds:schemaRefs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d1606434-a347-4061-b8f7-b6394e312718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59D7D14-D52D-4C50-B36A-22D0A3B1A0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4230</TotalTime>
  <Words>356</Words>
  <Application>Microsoft Office PowerPoint</Application>
  <PresentationFormat>화면 슬라이드 쇼(4:3)</PresentationFormat>
  <Paragraphs>208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HY헤드라인M</vt:lpstr>
      <vt:lpstr>맑은 고딕</vt:lpstr>
      <vt:lpstr>Arial</vt:lpstr>
      <vt:lpstr>Calibri</vt:lpstr>
      <vt:lpstr>Calibri Light</vt:lpstr>
      <vt:lpstr>Wingdings</vt:lpstr>
      <vt:lpstr>Office 테마</vt:lpstr>
      <vt:lpstr>parameter</vt:lpstr>
      <vt:lpstr>Simulator</vt:lpstr>
      <vt:lpstr>EV parameter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손현규</dc:creator>
  <cp:lastModifiedBy>손현규</cp:lastModifiedBy>
  <cp:revision>87</cp:revision>
  <dcterms:created xsi:type="dcterms:W3CDTF">2022-06-15T08:44:22Z</dcterms:created>
  <dcterms:modified xsi:type="dcterms:W3CDTF">2022-11-10T09:51:27Z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0x0101001E4675FD6B92A54693C3B295A00B38C1</vt:lpwstr>
  </property>
</Properties>
</file>