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87" r:id="rId5"/>
    <p:sldId id="229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0F9AD08-643A-4FB6-5958-A7D6E07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01974"/>
              </p:ext>
            </p:extLst>
          </p:nvPr>
        </p:nvGraphicFramePr>
        <p:xfrm>
          <a:off x="7718801" y="1025991"/>
          <a:ext cx="124996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Error rate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Connection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Communication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050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Hardware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34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48606"/>
              </p:ext>
            </p:extLst>
          </p:nvPr>
        </p:nvGraphicFramePr>
        <p:xfrm>
          <a:off x="6172308" y="1025991"/>
          <a:ext cx="144781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Other Model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Model Output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Aggregator Output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9E93F0B-F2D3-D9F9-D7BE-1A72B9F5E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12798"/>
              </p:ext>
            </p:extLst>
          </p:nvPr>
        </p:nvGraphicFramePr>
        <p:xfrm>
          <a:off x="6172308" y="2843801"/>
          <a:ext cx="124996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 Aggregator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Plug in/out event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statue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0CFE701-2FBB-3201-260B-A3584BBB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40693"/>
              </p:ext>
            </p:extLst>
          </p:nvPr>
        </p:nvGraphicFramePr>
        <p:xfrm>
          <a:off x="4823669" y="2831032"/>
          <a:ext cx="124996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Result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Charging </a:t>
                      </a:r>
                      <a:r>
                        <a:rPr lang="en-US" altLang="ko-KR" sz="1050" dirty="0" err="1"/>
                        <a:t>singal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Discharging signal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4838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Voltage &amp; current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20157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Final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957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3937068" y="1025991"/>
            <a:ext cx="787925" cy="1508760"/>
            <a:chOff x="2031475" y="984250"/>
            <a:chExt cx="787925" cy="1508760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5120" y="984250"/>
              <a:ext cx="114280" cy="1508760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31475" y="1600131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6948"/>
              </p:ext>
            </p:extLst>
          </p:nvPr>
        </p:nvGraphicFramePr>
        <p:xfrm>
          <a:off x="4823670" y="1025991"/>
          <a:ext cx="12499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Spec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3922767" y="1012534"/>
            <a:ext cx="562526" cy="59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A07FBB0-0EF6-D9D1-11D9-0D4BBC95F3C4}"/>
              </a:ext>
            </a:extLst>
          </p:cNvPr>
          <p:cNvGrpSpPr/>
          <p:nvPr/>
        </p:nvGrpSpPr>
        <p:grpSpPr>
          <a:xfrm>
            <a:off x="3782998" y="2843801"/>
            <a:ext cx="920489" cy="1244531"/>
            <a:chOff x="1898911" y="984250"/>
            <a:chExt cx="920489" cy="1244531"/>
          </a:xfrm>
        </p:grpSpPr>
        <p:sp>
          <p:nvSpPr>
            <p:cNvPr id="6" name="왼쪽 대괄호 5">
              <a:extLst>
                <a:ext uri="{FF2B5EF4-FFF2-40B4-BE49-F238E27FC236}">
                  <a16:creationId xmlns:a16="http://schemas.microsoft.com/office/drawing/2014/main" id="{4B5181CF-B3E0-5621-36C9-A754349C7956}"/>
                </a:ext>
              </a:extLst>
            </p:cNvPr>
            <p:cNvSpPr/>
            <p:nvPr/>
          </p:nvSpPr>
          <p:spPr>
            <a:xfrm>
              <a:off x="2705120" y="984250"/>
              <a:ext cx="114280" cy="1244531"/>
            </a:xfrm>
            <a:prstGeom prst="leftBracket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5608F-77D9-86E9-5617-6D4E513A47ED}"/>
                </a:ext>
              </a:extLst>
            </p:cNvPr>
            <p:cNvSpPr txBox="1"/>
            <p:nvPr/>
          </p:nvSpPr>
          <p:spPr>
            <a:xfrm>
              <a:off x="1898911" y="1468016"/>
              <a:ext cx="666489" cy="276999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A01FA861-E876-B7D7-5B9E-0F81ADE9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68657"/>
              </p:ext>
            </p:extLst>
          </p:nvPr>
        </p:nvGraphicFramePr>
        <p:xfrm>
          <a:off x="360726" y="4912138"/>
          <a:ext cx="8608034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2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406859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529686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552715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483626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475950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429889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452921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514333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706247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98260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366436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1366436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Err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Err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Hardware 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C97C3-4A95-F594-6DAD-51B0C8DA3673}"/>
              </a:ext>
            </a:extLst>
          </p:cNvPr>
          <p:cNvSpPr/>
          <p:nvPr/>
        </p:nvSpPr>
        <p:spPr>
          <a:xfrm>
            <a:off x="3670982" y="4532073"/>
            <a:ext cx="1780019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C829928-4078-4523-99E7-CD7F75B5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62520"/>
              </p:ext>
            </p:extLst>
          </p:nvPr>
        </p:nvGraphicFramePr>
        <p:xfrm>
          <a:off x="2230712" y="1061508"/>
          <a:ext cx="12499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Configuration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Status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(Binary)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Plug in/out Information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62016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ED49B62B-16B5-4D70-B8D4-D9CE2AA81A85}"/>
              </a:ext>
            </a:extLst>
          </p:cNvPr>
          <p:cNvSpPr/>
          <p:nvPr/>
        </p:nvSpPr>
        <p:spPr>
          <a:xfrm flipH="1">
            <a:off x="3563816" y="1128143"/>
            <a:ext cx="92865" cy="153984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A48A42-4E2A-4E4E-85D5-CB2CBD043F2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63362" y="1780371"/>
            <a:ext cx="27370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67FD21-4B56-4481-9D75-C64B01444E28}"/>
              </a:ext>
            </a:extLst>
          </p:cNvPr>
          <p:cNvGrpSpPr/>
          <p:nvPr/>
        </p:nvGrpSpPr>
        <p:grpSpPr>
          <a:xfrm>
            <a:off x="1992498" y="3226467"/>
            <a:ext cx="1553192" cy="1182169"/>
            <a:chOff x="1965407" y="3327567"/>
            <a:chExt cx="1553192" cy="118216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C7601D-8366-4012-AC0D-7B32979DC077}"/>
                </a:ext>
              </a:extLst>
            </p:cNvPr>
            <p:cNvGrpSpPr/>
            <p:nvPr/>
          </p:nvGrpSpPr>
          <p:grpSpPr>
            <a:xfrm>
              <a:off x="1965407" y="3763595"/>
              <a:ext cx="1553192" cy="746141"/>
              <a:chOff x="1930432" y="3766422"/>
              <a:chExt cx="1553192" cy="74614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4E974DD-C9D5-4000-8060-8EBD8DF001F3}"/>
                  </a:ext>
                </a:extLst>
              </p:cNvPr>
              <p:cNvGrpSpPr/>
              <p:nvPr/>
            </p:nvGrpSpPr>
            <p:grpSpPr>
              <a:xfrm>
                <a:off x="2742264" y="3766422"/>
                <a:ext cx="741360" cy="746141"/>
                <a:chOff x="1205229" y="3702234"/>
                <a:chExt cx="741360" cy="74614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BFDBAB-78EC-4758-8F2A-A0E6F07820A3}"/>
                    </a:ext>
                  </a:extLst>
                </p:cNvPr>
                <p:cNvSpPr txBox="1"/>
                <p:nvPr/>
              </p:nvSpPr>
              <p:spPr>
                <a:xfrm>
                  <a:off x="1205229" y="4171376"/>
                  <a:ext cx="7413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AC_7pin</a:t>
                  </a:r>
                  <a:endParaRPr lang="ko-KR" altLang="en-US" sz="1200" b="1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D13B1A65-427A-42A2-9F7A-2631923477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1607" y="3702234"/>
                  <a:ext cx="519121" cy="432063"/>
                </a:xfrm>
                <a:prstGeom prst="rect">
                  <a:avLst/>
                </a:prstGeom>
              </p:spPr>
            </p:pic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6F5B939-344E-4791-B5AD-3FBCFE644D53}"/>
                  </a:ext>
                </a:extLst>
              </p:cNvPr>
              <p:cNvGrpSpPr/>
              <p:nvPr/>
            </p:nvGrpSpPr>
            <p:grpSpPr>
              <a:xfrm>
                <a:off x="1930432" y="3767456"/>
                <a:ext cx="813628" cy="745107"/>
                <a:chOff x="450080" y="3702234"/>
                <a:chExt cx="813628" cy="74510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2531637-8AB6-4B32-BEFE-65AB7357EF47}"/>
                    </a:ext>
                  </a:extLst>
                </p:cNvPr>
                <p:cNvSpPr txBox="1"/>
                <p:nvPr/>
              </p:nvSpPr>
              <p:spPr>
                <a:xfrm>
                  <a:off x="450080" y="4170342"/>
                  <a:ext cx="8136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AC_5pin</a:t>
                  </a:r>
                  <a:endParaRPr lang="ko-KR" altLang="en-US" sz="1200" b="1" dirty="0"/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FD0D605F-3697-42A2-920F-24F4F9FCD0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0080" y="3702234"/>
                  <a:ext cx="634967" cy="470586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F32FD-7721-4187-A6E6-F4470124237B}"/>
                </a:ext>
              </a:extLst>
            </p:cNvPr>
            <p:cNvSpPr txBox="1"/>
            <p:nvPr/>
          </p:nvSpPr>
          <p:spPr>
            <a:xfrm>
              <a:off x="2102649" y="3327567"/>
              <a:ext cx="1245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u="sng" dirty="0"/>
                <a:t>EV Charger Type</a:t>
              </a:r>
              <a:endParaRPr lang="ko-KR" altLang="en-US" sz="1200" b="1" u="sng" dirty="0"/>
            </a:p>
          </p:txBody>
        </p:sp>
      </p:grp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2D5A7FCA-477B-415A-AC5E-53353C91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09591"/>
              </p:ext>
            </p:extLst>
          </p:nvPr>
        </p:nvGraphicFramePr>
        <p:xfrm>
          <a:off x="306030" y="1056446"/>
          <a:ext cx="1686468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68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 Scenarios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Fault Diagnosis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(Normal / Abnormal)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Unpredictable EV Behavior (Defy Plug in/out schedule) 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Accumulated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Penalty Score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063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Charger Type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(AC 5pin / AC 7pin) 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00585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5F2B326B-BAA7-4388-989B-D6D9BAF2586A}"/>
              </a:ext>
            </a:extLst>
          </p:cNvPr>
          <p:cNvGrpSpPr/>
          <p:nvPr/>
        </p:nvGrpSpPr>
        <p:grpSpPr>
          <a:xfrm>
            <a:off x="166689" y="3220991"/>
            <a:ext cx="1599341" cy="1187645"/>
            <a:chOff x="83889" y="3280732"/>
            <a:chExt cx="1599341" cy="118764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7BB44B2-CE73-4C0C-87BA-667CB02E0D35}"/>
                </a:ext>
              </a:extLst>
            </p:cNvPr>
            <p:cNvGrpSpPr/>
            <p:nvPr/>
          </p:nvGrpSpPr>
          <p:grpSpPr>
            <a:xfrm>
              <a:off x="83889" y="3623711"/>
              <a:ext cx="1599341" cy="844666"/>
              <a:chOff x="97848" y="3664949"/>
              <a:chExt cx="1599341" cy="84466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8BD3B1-3B79-413D-8649-94EB1DDBD615}"/>
                  </a:ext>
                </a:extLst>
              </p:cNvPr>
              <p:cNvSpPr txBox="1"/>
              <p:nvPr/>
            </p:nvSpPr>
            <p:spPr>
              <a:xfrm>
                <a:off x="97848" y="4232616"/>
                <a:ext cx="669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B0F0"/>
                    </a:solidFill>
                  </a:rPr>
                  <a:t>Normal</a:t>
                </a:r>
                <a:endParaRPr lang="ko-KR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BF63F0-9600-4F3E-BBE6-3765C8A7BA1E}"/>
                  </a:ext>
                </a:extLst>
              </p:cNvPr>
              <p:cNvSpPr txBox="1"/>
              <p:nvPr/>
            </p:nvSpPr>
            <p:spPr>
              <a:xfrm>
                <a:off x="883561" y="4232616"/>
                <a:ext cx="8136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Abnormal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581CE1-4348-4E10-8B39-48160D244128}"/>
                  </a:ext>
                </a:extLst>
              </p:cNvPr>
              <p:cNvSpPr txBox="1"/>
              <p:nvPr/>
            </p:nvSpPr>
            <p:spPr>
              <a:xfrm>
                <a:off x="664126" y="4223236"/>
                <a:ext cx="322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or</a:t>
                </a:r>
                <a:endParaRPr lang="ko-KR" altLang="en-US" sz="1200" b="1" dirty="0"/>
              </a:p>
            </p:txBody>
          </p:sp>
          <p:pic>
            <p:nvPicPr>
              <p:cNvPr id="1026" name="Picture 2" descr="Electric Vehicle Battery Cells Explained | Laserax">
                <a:extLst>
                  <a:ext uri="{FF2B5EF4-FFF2-40B4-BE49-F238E27FC236}">
                    <a16:creationId xmlns:a16="http://schemas.microsoft.com/office/drawing/2014/main" id="{E903C2B0-0BA6-4A7B-B79F-A563340F3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96" y="3664949"/>
                <a:ext cx="1349729" cy="589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C5D84D-8E37-445D-8A14-E7B5CA722436}"/>
                </a:ext>
              </a:extLst>
            </p:cNvPr>
            <p:cNvSpPr txBox="1"/>
            <p:nvPr/>
          </p:nvSpPr>
          <p:spPr>
            <a:xfrm>
              <a:off x="138067" y="3280732"/>
              <a:ext cx="1490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u="sng" dirty="0"/>
                <a:t>EV Battery Diagnosis</a:t>
              </a:r>
              <a:endParaRPr lang="ko-KR" altLang="en-US" sz="1200" b="1" u="sng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B848D5-D729-4C17-8F38-57D38515BB55}"/>
              </a:ext>
            </a:extLst>
          </p:cNvPr>
          <p:cNvSpPr/>
          <p:nvPr/>
        </p:nvSpPr>
        <p:spPr>
          <a:xfrm>
            <a:off x="319109" y="2144115"/>
            <a:ext cx="1645518" cy="8097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BD340-A76C-6DE2-4563-7D0AD9E826E4}"/>
              </a:ext>
            </a:extLst>
          </p:cNvPr>
          <p:cNvSpPr/>
          <p:nvPr/>
        </p:nvSpPr>
        <p:spPr>
          <a:xfrm>
            <a:off x="3513793" y="3550895"/>
            <a:ext cx="1255374" cy="8153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EVCS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(Station)</a:t>
            </a:r>
          </a:p>
        </p:txBody>
      </p:sp>
      <p:sp>
        <p:nvSpPr>
          <p:cNvPr id="7176" name="사각형: 둥근 모서리 7175">
            <a:extLst>
              <a:ext uri="{FF2B5EF4-FFF2-40B4-BE49-F238E27FC236}">
                <a16:creationId xmlns:a16="http://schemas.microsoft.com/office/drawing/2014/main" id="{4DCC8F35-2D62-286B-DF3A-9CF6BEC24554}"/>
              </a:ext>
            </a:extLst>
          </p:cNvPr>
          <p:cNvSpPr/>
          <p:nvPr/>
        </p:nvSpPr>
        <p:spPr>
          <a:xfrm>
            <a:off x="3882068" y="5420037"/>
            <a:ext cx="518824" cy="369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EVs</a:t>
            </a: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5730801" y="3013944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SoC / time Error</a:t>
            </a:r>
            <a:endParaRPr lang="ko-KR" altLang="en-US" sz="1000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5746081" y="3233545"/>
            <a:ext cx="111611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time error</a:t>
            </a:r>
            <a:endParaRPr lang="ko-KR" altLang="en-US" sz="1000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5747117" y="3436595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Communication time error</a:t>
            </a:r>
            <a:endParaRPr lang="ko-KR" altLang="en-US" sz="1000" dirty="0"/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4234413" y="2497076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2903272" y="2277961"/>
            <a:ext cx="113572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Plug-in/out event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D27A58-066E-F391-1133-0CEDCF819244}"/>
              </a:ext>
            </a:extLst>
          </p:cNvPr>
          <p:cNvGrpSpPr/>
          <p:nvPr/>
        </p:nvGrpSpPr>
        <p:grpSpPr>
          <a:xfrm rot="5400000">
            <a:off x="3687959" y="4798537"/>
            <a:ext cx="907042" cy="190427"/>
            <a:chOff x="1224793" y="2667699"/>
            <a:chExt cx="907042" cy="19042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A1C2FC3-75D7-88B4-F402-D986DC2878B3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1A79FB8-BCD3-121B-7205-178E06ED56C8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6278561" y="3732348"/>
            <a:ext cx="1015786" cy="4209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Uncertainty</a:t>
            </a:r>
          </a:p>
        </p:txBody>
      </p:sp>
      <p:cxnSp>
        <p:nvCxnSpPr>
          <p:cNvPr id="7223" name="직선 연결선 7222">
            <a:extLst>
              <a:ext uri="{FF2B5EF4-FFF2-40B4-BE49-F238E27FC236}">
                <a16:creationId xmlns:a16="http://schemas.microsoft.com/office/drawing/2014/main" id="{7764191B-1F72-97B4-08D0-E4D3800EC9C2}"/>
              </a:ext>
            </a:extLst>
          </p:cNvPr>
          <p:cNvCxnSpPr>
            <a:cxnSpLocks/>
          </p:cNvCxnSpPr>
          <p:nvPr/>
        </p:nvCxnSpPr>
        <p:spPr>
          <a:xfrm flipV="1">
            <a:off x="5747273" y="2810493"/>
            <a:ext cx="0" cy="11472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3293214" y="4403616"/>
            <a:ext cx="7373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Plug-time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3186582" y="4630507"/>
            <a:ext cx="84401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Battery Info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3267126" y="4835230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Target SoC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3267126" y="5082269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 SoC</a:t>
            </a:r>
            <a:endParaRPr lang="ko-KR" altLang="en-US" sz="1000" dirty="0"/>
          </a:p>
        </p:txBody>
      </p:sp>
      <p:cxnSp>
        <p:nvCxnSpPr>
          <p:cNvPr id="7178" name="직선 화살표 연결선 7177">
            <a:extLst>
              <a:ext uri="{FF2B5EF4-FFF2-40B4-BE49-F238E27FC236}">
                <a16:creationId xmlns:a16="http://schemas.microsoft.com/office/drawing/2014/main" id="{5D063F74-81B8-B79D-B620-D688C0AD3FE0}"/>
              </a:ext>
            </a:extLst>
          </p:cNvPr>
          <p:cNvCxnSpPr>
            <a:cxnSpLocks/>
          </p:cNvCxnSpPr>
          <p:nvPr/>
        </p:nvCxnSpPr>
        <p:spPr>
          <a:xfrm flipH="1">
            <a:off x="4873153" y="3958556"/>
            <a:ext cx="125184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3695619" y="1652620"/>
            <a:ext cx="891722" cy="400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04B800-9B25-5561-B62B-15B15950A94B}"/>
              </a:ext>
            </a:extLst>
          </p:cNvPr>
          <p:cNvGrpSpPr/>
          <p:nvPr/>
        </p:nvGrpSpPr>
        <p:grpSpPr>
          <a:xfrm rot="16200000">
            <a:off x="3501007" y="2745243"/>
            <a:ext cx="1271393" cy="199979"/>
            <a:chOff x="1224793" y="2667699"/>
            <a:chExt cx="907042" cy="19042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F807384-9030-37F2-42EB-632F1A8FA247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90800D6-36E6-6B91-0A80-D8BA9A5FF19A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222C4A-E777-0F33-95F5-90C09B2E1DD0}"/>
              </a:ext>
            </a:extLst>
          </p:cNvPr>
          <p:cNvGrpSpPr/>
          <p:nvPr/>
        </p:nvGrpSpPr>
        <p:grpSpPr>
          <a:xfrm>
            <a:off x="6974101" y="866398"/>
            <a:ext cx="1784005" cy="834581"/>
            <a:chOff x="6831488" y="790674"/>
            <a:chExt cx="1784005" cy="834581"/>
          </a:xfrm>
        </p:grpSpPr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 flipH="1">
              <a:off x="7540366" y="918460"/>
              <a:ext cx="92252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FCF3E5-A682-3960-912D-BCB1DA5D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044260"/>
              <a:ext cx="45281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AADDFF3-8C0E-8B8D-51B8-E64ECF8D05F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378985"/>
              <a:ext cx="45281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F4C259-E04A-AA71-A4F5-5CFB73E66518}"/>
                </a:ext>
              </a:extLst>
            </p:cNvPr>
            <p:cNvSpPr/>
            <p:nvPr/>
          </p:nvSpPr>
          <p:spPr>
            <a:xfrm flipH="1">
              <a:off x="7540366" y="1253185"/>
              <a:ext cx="922524" cy="2516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3F6A56B-E6F6-CC07-02FC-1A66BFEBBFA3}"/>
                </a:ext>
              </a:extLst>
            </p:cNvPr>
            <p:cNvSpPr/>
            <p:nvPr/>
          </p:nvSpPr>
          <p:spPr>
            <a:xfrm>
              <a:off x="6831488" y="790674"/>
              <a:ext cx="1784005" cy="83458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308B6F5-A6E8-BCD2-45E7-8E1ED80ED0C8}"/>
              </a:ext>
            </a:extLst>
          </p:cNvPr>
          <p:cNvSpPr txBox="1"/>
          <p:nvPr/>
        </p:nvSpPr>
        <p:spPr>
          <a:xfrm flipH="1">
            <a:off x="3186582" y="2506657"/>
            <a:ext cx="852413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Battery Spec</a:t>
            </a:r>
          </a:p>
          <a:p>
            <a:pPr algn="r"/>
            <a:r>
              <a:rPr lang="en-US" altLang="ko-KR" sz="1000" dirty="0"/>
              <a:t>(SoC, </a:t>
            </a:r>
            <a:r>
              <a:rPr lang="en-US" altLang="ko-KR" sz="1000" dirty="0" err="1"/>
              <a:t>SoH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B2132-6D11-5326-77F0-1B2846EAB5F4}"/>
              </a:ext>
            </a:extLst>
          </p:cNvPr>
          <p:cNvSpPr txBox="1"/>
          <p:nvPr/>
        </p:nvSpPr>
        <p:spPr>
          <a:xfrm>
            <a:off x="5730339" y="2805892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EV Connection Error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E4FAAC-3E25-307B-F84D-30786F898265}"/>
              </a:ext>
            </a:extLst>
          </p:cNvPr>
          <p:cNvSpPr txBox="1"/>
          <p:nvPr/>
        </p:nvSpPr>
        <p:spPr>
          <a:xfrm flipH="1">
            <a:off x="4234413" y="4710568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807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534EF-7F60-4377-BDAB-7314A355A855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1606434-a347-4061-b8f7-b6394e31271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4199</TotalTime>
  <Words>276</Words>
  <Application>Microsoft Office PowerPoint</Application>
  <PresentationFormat>화면 슬라이드 쇼(4:3)</PresentationFormat>
  <Paragraphs>173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parameter</vt:lpstr>
      <vt:lpstr>Simulator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손현규</cp:lastModifiedBy>
  <cp:revision>82</cp:revision>
  <dcterms:created xsi:type="dcterms:W3CDTF">2022-06-15T08:44:22Z</dcterms:created>
  <dcterms:modified xsi:type="dcterms:W3CDTF">2022-11-10T05:39:15Z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