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2" r:id="rId4"/>
    <p:sldId id="261" r:id="rId5"/>
    <p:sldId id="260" r:id="rId6"/>
    <p:sldId id="267" r:id="rId7"/>
    <p:sldId id="268" r:id="rId8"/>
    <p:sldId id="286" r:id="rId9"/>
    <p:sldId id="269" r:id="rId10"/>
    <p:sldId id="287" r:id="rId11"/>
    <p:sldId id="288" r:id="rId12"/>
    <p:sldId id="280" r:id="rId13"/>
    <p:sldId id="289" r:id="rId14"/>
    <p:sldId id="290" r:id="rId15"/>
    <p:sldId id="291" r:id="rId16"/>
    <p:sldId id="292" r:id="rId17"/>
    <p:sldId id="293"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8D9EBF-37DE-4781-A052-B2EFE25C632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FF07045-82D2-4308-A9FF-B7A2C9AFE1F6}">
      <dgm:prSet/>
      <dgm:spPr/>
      <dgm:t>
        <a:bodyPr/>
        <a:lstStyle/>
        <a:p>
          <a:r>
            <a:rPr lang="en-US" dirty="0"/>
            <a:t>Mitra et al. proposed a three-stage technique based on stationary wavelet transform for noise reduction, and classification.</a:t>
          </a:r>
        </a:p>
      </dgm:t>
    </dgm:pt>
    <dgm:pt modelId="{5ECAD136-6C3B-4E06-ABB8-85F53189BD1F}" type="parTrans" cxnId="{301F2666-ACDB-4B07-A90B-C93B3BBA6887}">
      <dgm:prSet/>
      <dgm:spPr/>
      <dgm:t>
        <a:bodyPr/>
        <a:lstStyle/>
        <a:p>
          <a:endParaRPr lang="en-US"/>
        </a:p>
      </dgm:t>
    </dgm:pt>
    <dgm:pt modelId="{D4ED9E51-E9A9-48A1-BDFF-8DDC07773122}" type="sibTrans" cxnId="{301F2666-ACDB-4B07-A90B-C93B3BBA6887}">
      <dgm:prSet/>
      <dgm:spPr/>
      <dgm:t>
        <a:bodyPr/>
        <a:lstStyle/>
        <a:p>
          <a:endParaRPr lang="en-US"/>
        </a:p>
      </dgm:t>
    </dgm:pt>
    <dgm:pt modelId="{567F2F2A-4673-4064-AAD2-863C6A155A73}">
      <dgm:prSet/>
      <dgm:spPr/>
      <dgm:t>
        <a:bodyPr/>
        <a:lstStyle/>
        <a:p>
          <a:r>
            <a:rPr lang="en-US" dirty="0"/>
            <a:t>Huang et al. introduced the empirical mode decomposition to analyze non-linear and non-stationarity in ECG signals.</a:t>
          </a:r>
        </a:p>
      </dgm:t>
    </dgm:pt>
    <dgm:pt modelId="{007C6202-2864-4A29-BEEE-C84210696388}" type="parTrans" cxnId="{F3F5A282-DCF8-4D4A-8F74-D550A00AB35C}">
      <dgm:prSet/>
      <dgm:spPr/>
      <dgm:t>
        <a:bodyPr/>
        <a:lstStyle/>
        <a:p>
          <a:endParaRPr lang="en-US"/>
        </a:p>
      </dgm:t>
    </dgm:pt>
    <dgm:pt modelId="{EC91962F-3AE5-4327-97E6-0746C7C53F04}" type="sibTrans" cxnId="{F3F5A282-DCF8-4D4A-8F74-D550A00AB35C}">
      <dgm:prSet/>
      <dgm:spPr/>
      <dgm:t>
        <a:bodyPr/>
        <a:lstStyle/>
        <a:p>
          <a:endParaRPr lang="en-US"/>
        </a:p>
      </dgm:t>
    </dgm:pt>
    <dgm:pt modelId="{A9117D5F-DCB5-4CCA-B986-5F2FEF781051}">
      <dgm:prSet/>
      <dgm:spPr/>
      <dgm:t>
        <a:bodyPr/>
        <a:lstStyle/>
        <a:p>
          <a:r>
            <a:rPr lang="en-US" dirty="0" err="1"/>
            <a:t>Dragomiretskiy</a:t>
          </a:r>
          <a:r>
            <a:rPr lang="en-US" dirty="0"/>
            <a:t> and </a:t>
          </a:r>
          <a:r>
            <a:rPr lang="en-US" dirty="0" err="1"/>
            <a:t>Zosso</a:t>
          </a:r>
          <a:r>
            <a:rPr lang="en-US" dirty="0"/>
            <a:t> proposed the variational mode decomposition (VMD) model.</a:t>
          </a:r>
        </a:p>
      </dgm:t>
    </dgm:pt>
    <dgm:pt modelId="{15708EED-B3C0-47AF-8387-A0B606B9B78C}" type="parTrans" cxnId="{928DF7E0-119A-4B59-83AA-395C29F1AA75}">
      <dgm:prSet/>
      <dgm:spPr/>
      <dgm:t>
        <a:bodyPr/>
        <a:lstStyle/>
        <a:p>
          <a:endParaRPr lang="en-US"/>
        </a:p>
      </dgm:t>
    </dgm:pt>
    <dgm:pt modelId="{9528E36F-BBCA-4A99-8EDB-9161B98490A7}" type="sibTrans" cxnId="{928DF7E0-119A-4B59-83AA-395C29F1AA75}">
      <dgm:prSet/>
      <dgm:spPr/>
      <dgm:t>
        <a:bodyPr/>
        <a:lstStyle/>
        <a:p>
          <a:endParaRPr lang="en-US"/>
        </a:p>
      </dgm:t>
    </dgm:pt>
    <dgm:pt modelId="{CEFC1EB6-FFC1-48FD-A094-A65CE11C54BC}">
      <dgm:prSet/>
      <dgm:spPr/>
      <dgm:t>
        <a:bodyPr/>
        <a:lstStyle/>
        <a:p>
          <a:r>
            <a:rPr lang="en-US" dirty="0"/>
            <a:t>Maji et al. proposed the VMD technique using frequency domain features.</a:t>
          </a:r>
        </a:p>
      </dgm:t>
    </dgm:pt>
    <dgm:pt modelId="{E5F6B1AE-90CB-43C6-B2B8-2193EC1976E5}" type="parTrans" cxnId="{5640C425-87A7-469E-8B29-14FAF3DDAC35}">
      <dgm:prSet/>
      <dgm:spPr/>
      <dgm:t>
        <a:bodyPr/>
        <a:lstStyle/>
        <a:p>
          <a:endParaRPr lang="en-US"/>
        </a:p>
      </dgm:t>
    </dgm:pt>
    <dgm:pt modelId="{C87A4EE0-73AE-4B91-9642-2937D026472D}" type="sibTrans" cxnId="{5640C425-87A7-469E-8B29-14FAF3DDAC35}">
      <dgm:prSet/>
      <dgm:spPr/>
      <dgm:t>
        <a:bodyPr/>
        <a:lstStyle/>
        <a:p>
          <a:endParaRPr lang="en-US"/>
        </a:p>
      </dgm:t>
    </dgm:pt>
    <dgm:pt modelId="{D9F6EEE1-7E5A-4D1B-82CB-39560E988D02}" type="pres">
      <dgm:prSet presAssocID="{EC8D9EBF-37DE-4781-A052-B2EFE25C6326}" presName="diagram" presStyleCnt="0">
        <dgm:presLayoutVars>
          <dgm:dir/>
          <dgm:resizeHandles val="exact"/>
        </dgm:presLayoutVars>
      </dgm:prSet>
      <dgm:spPr/>
    </dgm:pt>
    <dgm:pt modelId="{3B18429B-560F-4CAD-AC90-779825F50D3A}" type="pres">
      <dgm:prSet presAssocID="{3FF07045-82D2-4308-A9FF-B7A2C9AFE1F6}" presName="node" presStyleLbl="node1" presStyleIdx="0" presStyleCnt="4">
        <dgm:presLayoutVars>
          <dgm:bulletEnabled val="1"/>
        </dgm:presLayoutVars>
      </dgm:prSet>
      <dgm:spPr/>
    </dgm:pt>
    <dgm:pt modelId="{27E37995-3225-43E7-ACD8-C52AAEEE211F}" type="pres">
      <dgm:prSet presAssocID="{D4ED9E51-E9A9-48A1-BDFF-8DDC07773122}" presName="sibTrans" presStyleCnt="0"/>
      <dgm:spPr/>
    </dgm:pt>
    <dgm:pt modelId="{23884DE2-8DF1-4CD2-AFD5-E81BCE7562C2}" type="pres">
      <dgm:prSet presAssocID="{567F2F2A-4673-4064-AAD2-863C6A155A73}" presName="node" presStyleLbl="node1" presStyleIdx="1" presStyleCnt="4">
        <dgm:presLayoutVars>
          <dgm:bulletEnabled val="1"/>
        </dgm:presLayoutVars>
      </dgm:prSet>
      <dgm:spPr/>
    </dgm:pt>
    <dgm:pt modelId="{A15DE581-3F75-43D4-A45C-D0D3E7A0BA6F}" type="pres">
      <dgm:prSet presAssocID="{EC91962F-3AE5-4327-97E6-0746C7C53F04}" presName="sibTrans" presStyleCnt="0"/>
      <dgm:spPr/>
    </dgm:pt>
    <dgm:pt modelId="{FC622611-995F-4593-AB4C-DD2890EB75B6}" type="pres">
      <dgm:prSet presAssocID="{A9117D5F-DCB5-4CCA-B986-5F2FEF781051}" presName="node" presStyleLbl="node1" presStyleIdx="2" presStyleCnt="4">
        <dgm:presLayoutVars>
          <dgm:bulletEnabled val="1"/>
        </dgm:presLayoutVars>
      </dgm:prSet>
      <dgm:spPr/>
    </dgm:pt>
    <dgm:pt modelId="{07D65196-9089-4449-BE31-D725127999FD}" type="pres">
      <dgm:prSet presAssocID="{9528E36F-BBCA-4A99-8EDB-9161B98490A7}" presName="sibTrans" presStyleCnt="0"/>
      <dgm:spPr/>
    </dgm:pt>
    <dgm:pt modelId="{50A79AEA-051B-49C1-A40F-20CF2BF0AB11}" type="pres">
      <dgm:prSet presAssocID="{CEFC1EB6-FFC1-48FD-A094-A65CE11C54BC}" presName="node" presStyleLbl="node1" presStyleIdx="3" presStyleCnt="4">
        <dgm:presLayoutVars>
          <dgm:bulletEnabled val="1"/>
        </dgm:presLayoutVars>
      </dgm:prSet>
      <dgm:spPr/>
    </dgm:pt>
  </dgm:ptLst>
  <dgm:cxnLst>
    <dgm:cxn modelId="{10F7B506-686F-4172-9675-4EC4DAEB8507}" type="presOf" srcId="{A9117D5F-DCB5-4CCA-B986-5F2FEF781051}" destId="{FC622611-995F-4593-AB4C-DD2890EB75B6}" srcOrd="0" destOrd="0" presId="urn:microsoft.com/office/officeart/2005/8/layout/default"/>
    <dgm:cxn modelId="{5640C425-87A7-469E-8B29-14FAF3DDAC35}" srcId="{EC8D9EBF-37DE-4781-A052-B2EFE25C6326}" destId="{CEFC1EB6-FFC1-48FD-A094-A65CE11C54BC}" srcOrd="3" destOrd="0" parTransId="{E5F6B1AE-90CB-43C6-B2B8-2193EC1976E5}" sibTransId="{C87A4EE0-73AE-4B91-9642-2937D026472D}"/>
    <dgm:cxn modelId="{D9801328-7BD0-4E0E-A299-6B13928092E0}" type="presOf" srcId="{CEFC1EB6-FFC1-48FD-A094-A65CE11C54BC}" destId="{50A79AEA-051B-49C1-A40F-20CF2BF0AB11}" srcOrd="0" destOrd="0" presId="urn:microsoft.com/office/officeart/2005/8/layout/default"/>
    <dgm:cxn modelId="{7306563E-5C0A-47EA-914D-7D5B6B0DCCE8}" type="presOf" srcId="{567F2F2A-4673-4064-AAD2-863C6A155A73}" destId="{23884DE2-8DF1-4CD2-AFD5-E81BCE7562C2}" srcOrd="0" destOrd="0" presId="urn:microsoft.com/office/officeart/2005/8/layout/default"/>
    <dgm:cxn modelId="{301F2666-ACDB-4B07-A90B-C93B3BBA6887}" srcId="{EC8D9EBF-37DE-4781-A052-B2EFE25C6326}" destId="{3FF07045-82D2-4308-A9FF-B7A2C9AFE1F6}" srcOrd="0" destOrd="0" parTransId="{5ECAD136-6C3B-4E06-ABB8-85F53189BD1F}" sibTransId="{D4ED9E51-E9A9-48A1-BDFF-8DDC07773122}"/>
    <dgm:cxn modelId="{F3F5A282-DCF8-4D4A-8F74-D550A00AB35C}" srcId="{EC8D9EBF-37DE-4781-A052-B2EFE25C6326}" destId="{567F2F2A-4673-4064-AAD2-863C6A155A73}" srcOrd="1" destOrd="0" parTransId="{007C6202-2864-4A29-BEEE-C84210696388}" sibTransId="{EC91962F-3AE5-4327-97E6-0746C7C53F04}"/>
    <dgm:cxn modelId="{FF0714AD-F8C3-4154-A333-E536C5CCF4D8}" type="presOf" srcId="{EC8D9EBF-37DE-4781-A052-B2EFE25C6326}" destId="{D9F6EEE1-7E5A-4D1B-82CB-39560E988D02}" srcOrd="0" destOrd="0" presId="urn:microsoft.com/office/officeart/2005/8/layout/default"/>
    <dgm:cxn modelId="{928DF7E0-119A-4B59-83AA-395C29F1AA75}" srcId="{EC8D9EBF-37DE-4781-A052-B2EFE25C6326}" destId="{A9117D5F-DCB5-4CCA-B986-5F2FEF781051}" srcOrd="2" destOrd="0" parTransId="{15708EED-B3C0-47AF-8387-A0B606B9B78C}" sibTransId="{9528E36F-BBCA-4A99-8EDB-9161B98490A7}"/>
    <dgm:cxn modelId="{B10312FE-6334-493F-A85F-522A9E60C4E4}" type="presOf" srcId="{3FF07045-82D2-4308-A9FF-B7A2C9AFE1F6}" destId="{3B18429B-560F-4CAD-AC90-779825F50D3A}" srcOrd="0" destOrd="0" presId="urn:microsoft.com/office/officeart/2005/8/layout/default"/>
    <dgm:cxn modelId="{81007C7E-74ED-4444-B691-C151633A4413}" type="presParOf" srcId="{D9F6EEE1-7E5A-4D1B-82CB-39560E988D02}" destId="{3B18429B-560F-4CAD-AC90-779825F50D3A}" srcOrd="0" destOrd="0" presId="urn:microsoft.com/office/officeart/2005/8/layout/default"/>
    <dgm:cxn modelId="{62CB64A8-E506-4A27-9ECC-0190AC19273F}" type="presParOf" srcId="{D9F6EEE1-7E5A-4D1B-82CB-39560E988D02}" destId="{27E37995-3225-43E7-ACD8-C52AAEEE211F}" srcOrd="1" destOrd="0" presId="urn:microsoft.com/office/officeart/2005/8/layout/default"/>
    <dgm:cxn modelId="{C52A9165-553F-468E-8082-D4FD46E52BFA}" type="presParOf" srcId="{D9F6EEE1-7E5A-4D1B-82CB-39560E988D02}" destId="{23884DE2-8DF1-4CD2-AFD5-E81BCE7562C2}" srcOrd="2" destOrd="0" presId="urn:microsoft.com/office/officeart/2005/8/layout/default"/>
    <dgm:cxn modelId="{7BB20A05-DC8F-4A54-91BE-4DBF4FCE3B35}" type="presParOf" srcId="{D9F6EEE1-7E5A-4D1B-82CB-39560E988D02}" destId="{A15DE581-3F75-43D4-A45C-D0D3E7A0BA6F}" srcOrd="3" destOrd="0" presId="urn:microsoft.com/office/officeart/2005/8/layout/default"/>
    <dgm:cxn modelId="{1B4AE9B0-F81A-4FD6-9BD9-CD291CC16B85}" type="presParOf" srcId="{D9F6EEE1-7E5A-4D1B-82CB-39560E988D02}" destId="{FC622611-995F-4593-AB4C-DD2890EB75B6}" srcOrd="4" destOrd="0" presId="urn:microsoft.com/office/officeart/2005/8/layout/default"/>
    <dgm:cxn modelId="{326BBBEA-E5D2-4D5D-A9C7-67BEEC60EF7D}" type="presParOf" srcId="{D9F6EEE1-7E5A-4D1B-82CB-39560E988D02}" destId="{07D65196-9089-4449-BE31-D725127999FD}" srcOrd="5" destOrd="0" presId="urn:microsoft.com/office/officeart/2005/8/layout/default"/>
    <dgm:cxn modelId="{47122604-8001-4E69-B3AD-4CE185927516}" type="presParOf" srcId="{D9F6EEE1-7E5A-4D1B-82CB-39560E988D02}" destId="{50A79AEA-051B-49C1-A40F-20CF2BF0AB1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40BA7-2FBB-4CBD-AA86-8A41B6C99D3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A1374CD-F6FD-4DE2-9C8D-3C549102C2BE}">
      <dgm:prSet/>
      <dgm:spPr/>
      <dgm:t>
        <a:bodyPr/>
        <a:lstStyle/>
        <a:p>
          <a:r>
            <a:rPr lang="en-US" dirty="0" err="1"/>
            <a:t>Osowski</a:t>
          </a:r>
          <a:r>
            <a:rPr lang="en-US" dirty="0"/>
            <a:t> et al. used SVM classifiers to classify 13 types of heart rhythm and achieved a high classification accuracy.</a:t>
          </a:r>
        </a:p>
      </dgm:t>
    </dgm:pt>
    <dgm:pt modelId="{AB9B15E9-8BDD-4843-9A30-BEA6B9B29D3F}" type="parTrans" cxnId="{3A15AFD4-6E11-4162-851A-2662EB6EBE82}">
      <dgm:prSet/>
      <dgm:spPr/>
      <dgm:t>
        <a:bodyPr/>
        <a:lstStyle/>
        <a:p>
          <a:endParaRPr lang="en-US"/>
        </a:p>
      </dgm:t>
    </dgm:pt>
    <dgm:pt modelId="{053B74F5-0AA7-4D1D-9E4E-BDC2A88F6BA2}" type="sibTrans" cxnId="{3A15AFD4-6E11-4162-851A-2662EB6EBE82}">
      <dgm:prSet/>
      <dgm:spPr/>
      <dgm:t>
        <a:bodyPr/>
        <a:lstStyle/>
        <a:p>
          <a:endParaRPr lang="en-US"/>
        </a:p>
      </dgm:t>
    </dgm:pt>
    <dgm:pt modelId="{342E816C-FF07-4677-81FE-0D169329ACA7}">
      <dgm:prSet/>
      <dgm:spPr/>
      <dgm:t>
        <a:bodyPr/>
        <a:lstStyle/>
        <a:p>
          <a:r>
            <a:rPr lang="en-US" dirty="0"/>
            <a:t>The cross-wavelet transform (XWT) based method has been used for classifying normal and abnormal cardiac beats.</a:t>
          </a:r>
        </a:p>
      </dgm:t>
    </dgm:pt>
    <dgm:pt modelId="{B0B03AEA-08AA-4EB4-A495-4A78B0A217C2}" type="parTrans" cxnId="{10B243AE-BE40-4E8F-B81B-2D3C1B178A6D}">
      <dgm:prSet/>
      <dgm:spPr/>
      <dgm:t>
        <a:bodyPr/>
        <a:lstStyle/>
        <a:p>
          <a:endParaRPr lang="en-US"/>
        </a:p>
      </dgm:t>
    </dgm:pt>
    <dgm:pt modelId="{2ECEBCE7-3660-434B-BC17-B3EAF02FB8BE}" type="sibTrans" cxnId="{10B243AE-BE40-4E8F-B81B-2D3C1B178A6D}">
      <dgm:prSet/>
      <dgm:spPr/>
      <dgm:t>
        <a:bodyPr/>
        <a:lstStyle/>
        <a:p>
          <a:endParaRPr lang="en-US"/>
        </a:p>
      </dgm:t>
    </dgm:pt>
    <dgm:pt modelId="{B8CA39CE-AF8C-4A11-954A-21959520EEDD}">
      <dgm:prSet/>
      <dgm:spPr/>
      <dgm:t>
        <a:bodyPr/>
        <a:lstStyle/>
        <a:p>
          <a:r>
            <a:rPr lang="en-US"/>
            <a:t>DWT and dimensionality reduction methods have been used in the past for classifying five classes of arrhythmia.</a:t>
          </a:r>
        </a:p>
      </dgm:t>
    </dgm:pt>
    <dgm:pt modelId="{389FDD51-D8EC-4FE7-B3DE-2637ED5DB4BE}" type="parTrans" cxnId="{A05517A1-39E5-4B04-92AE-264DC89D0260}">
      <dgm:prSet/>
      <dgm:spPr/>
      <dgm:t>
        <a:bodyPr/>
        <a:lstStyle/>
        <a:p>
          <a:endParaRPr lang="en-US"/>
        </a:p>
      </dgm:t>
    </dgm:pt>
    <dgm:pt modelId="{DD630A82-C001-44D4-A312-7B3C079A5A1D}" type="sibTrans" cxnId="{A05517A1-39E5-4B04-92AE-264DC89D0260}">
      <dgm:prSet/>
      <dgm:spPr/>
      <dgm:t>
        <a:bodyPr/>
        <a:lstStyle/>
        <a:p>
          <a:endParaRPr lang="en-US"/>
        </a:p>
      </dgm:t>
    </dgm:pt>
    <dgm:pt modelId="{EAE9E362-6E40-4A4A-82A0-06F041FA68A7}">
      <dgm:prSet/>
      <dgm:spPr/>
      <dgm:t>
        <a:bodyPr/>
        <a:lstStyle/>
        <a:p>
          <a:r>
            <a:rPr lang="en-US"/>
            <a:t>Martis et al made use of  HOS cumulants features extracted with principal component analysis.</a:t>
          </a:r>
        </a:p>
      </dgm:t>
    </dgm:pt>
    <dgm:pt modelId="{F390540E-9E6E-4E59-93D0-0285D52F1987}" type="parTrans" cxnId="{6DDB8634-A0A7-4593-9EA9-B2022679661F}">
      <dgm:prSet/>
      <dgm:spPr/>
      <dgm:t>
        <a:bodyPr/>
        <a:lstStyle/>
        <a:p>
          <a:endParaRPr lang="en-US"/>
        </a:p>
      </dgm:t>
    </dgm:pt>
    <dgm:pt modelId="{63ED0B82-B605-4603-952B-9B4CD6EB3F22}" type="sibTrans" cxnId="{6DDB8634-A0A7-4593-9EA9-B2022679661F}">
      <dgm:prSet/>
      <dgm:spPr/>
      <dgm:t>
        <a:bodyPr/>
        <a:lstStyle/>
        <a:p>
          <a:endParaRPr lang="en-US"/>
        </a:p>
      </dgm:t>
    </dgm:pt>
    <dgm:pt modelId="{F82CDF8E-410A-472C-B783-FF6C13E65D59}" type="pres">
      <dgm:prSet presAssocID="{55640BA7-2FBB-4CBD-AA86-8A41B6C99D3A}" presName="diagram" presStyleCnt="0">
        <dgm:presLayoutVars>
          <dgm:dir/>
          <dgm:resizeHandles val="exact"/>
        </dgm:presLayoutVars>
      </dgm:prSet>
      <dgm:spPr/>
    </dgm:pt>
    <dgm:pt modelId="{7128014D-974D-447B-9FC1-6FB5E81787F2}" type="pres">
      <dgm:prSet presAssocID="{5A1374CD-F6FD-4DE2-9C8D-3C549102C2BE}" presName="node" presStyleLbl="node1" presStyleIdx="0" presStyleCnt="4">
        <dgm:presLayoutVars>
          <dgm:bulletEnabled val="1"/>
        </dgm:presLayoutVars>
      </dgm:prSet>
      <dgm:spPr/>
    </dgm:pt>
    <dgm:pt modelId="{ADC5C155-6EB4-4F17-8171-DC509A09F87A}" type="pres">
      <dgm:prSet presAssocID="{053B74F5-0AA7-4D1D-9E4E-BDC2A88F6BA2}" presName="sibTrans" presStyleCnt="0"/>
      <dgm:spPr/>
    </dgm:pt>
    <dgm:pt modelId="{3D16AB6F-BEFC-42E9-84EB-5CA4C63C671C}" type="pres">
      <dgm:prSet presAssocID="{342E816C-FF07-4677-81FE-0D169329ACA7}" presName="node" presStyleLbl="node1" presStyleIdx="1" presStyleCnt="4">
        <dgm:presLayoutVars>
          <dgm:bulletEnabled val="1"/>
        </dgm:presLayoutVars>
      </dgm:prSet>
      <dgm:spPr/>
    </dgm:pt>
    <dgm:pt modelId="{D4ADBF2B-8869-4FB5-9F16-15D217D51F98}" type="pres">
      <dgm:prSet presAssocID="{2ECEBCE7-3660-434B-BC17-B3EAF02FB8BE}" presName="sibTrans" presStyleCnt="0"/>
      <dgm:spPr/>
    </dgm:pt>
    <dgm:pt modelId="{3CBB3C08-F50F-4E48-9408-046577DA1E31}" type="pres">
      <dgm:prSet presAssocID="{B8CA39CE-AF8C-4A11-954A-21959520EEDD}" presName="node" presStyleLbl="node1" presStyleIdx="2" presStyleCnt="4">
        <dgm:presLayoutVars>
          <dgm:bulletEnabled val="1"/>
        </dgm:presLayoutVars>
      </dgm:prSet>
      <dgm:spPr/>
    </dgm:pt>
    <dgm:pt modelId="{6728F043-E23C-48C7-BBD2-0F71A84E9AC5}" type="pres">
      <dgm:prSet presAssocID="{DD630A82-C001-44D4-A312-7B3C079A5A1D}" presName="sibTrans" presStyleCnt="0"/>
      <dgm:spPr/>
    </dgm:pt>
    <dgm:pt modelId="{00A5AEB1-4E53-41FD-A51D-AA841D123166}" type="pres">
      <dgm:prSet presAssocID="{EAE9E362-6E40-4A4A-82A0-06F041FA68A7}" presName="node" presStyleLbl="node1" presStyleIdx="3" presStyleCnt="4">
        <dgm:presLayoutVars>
          <dgm:bulletEnabled val="1"/>
        </dgm:presLayoutVars>
      </dgm:prSet>
      <dgm:spPr/>
    </dgm:pt>
  </dgm:ptLst>
  <dgm:cxnLst>
    <dgm:cxn modelId="{534F3A29-26BB-4627-9B54-6499AE56B9E3}" type="presOf" srcId="{342E816C-FF07-4677-81FE-0D169329ACA7}" destId="{3D16AB6F-BEFC-42E9-84EB-5CA4C63C671C}" srcOrd="0" destOrd="0" presId="urn:microsoft.com/office/officeart/2005/8/layout/default"/>
    <dgm:cxn modelId="{6DDB8634-A0A7-4593-9EA9-B2022679661F}" srcId="{55640BA7-2FBB-4CBD-AA86-8A41B6C99D3A}" destId="{EAE9E362-6E40-4A4A-82A0-06F041FA68A7}" srcOrd="3" destOrd="0" parTransId="{F390540E-9E6E-4E59-93D0-0285D52F1987}" sibTransId="{63ED0B82-B605-4603-952B-9B4CD6EB3F22}"/>
    <dgm:cxn modelId="{2E9CBC69-BAA5-4C7E-9B91-DE45E365E83B}" type="presOf" srcId="{55640BA7-2FBB-4CBD-AA86-8A41B6C99D3A}" destId="{F82CDF8E-410A-472C-B783-FF6C13E65D59}" srcOrd="0" destOrd="0" presId="urn:microsoft.com/office/officeart/2005/8/layout/default"/>
    <dgm:cxn modelId="{A05517A1-39E5-4B04-92AE-264DC89D0260}" srcId="{55640BA7-2FBB-4CBD-AA86-8A41B6C99D3A}" destId="{B8CA39CE-AF8C-4A11-954A-21959520EEDD}" srcOrd="2" destOrd="0" parTransId="{389FDD51-D8EC-4FE7-B3DE-2637ED5DB4BE}" sibTransId="{DD630A82-C001-44D4-A312-7B3C079A5A1D}"/>
    <dgm:cxn modelId="{8870FCAD-C974-4638-A50B-980B6CFECBCC}" type="presOf" srcId="{5A1374CD-F6FD-4DE2-9C8D-3C549102C2BE}" destId="{7128014D-974D-447B-9FC1-6FB5E81787F2}" srcOrd="0" destOrd="0" presId="urn:microsoft.com/office/officeart/2005/8/layout/default"/>
    <dgm:cxn modelId="{10B243AE-BE40-4E8F-B81B-2D3C1B178A6D}" srcId="{55640BA7-2FBB-4CBD-AA86-8A41B6C99D3A}" destId="{342E816C-FF07-4677-81FE-0D169329ACA7}" srcOrd="1" destOrd="0" parTransId="{B0B03AEA-08AA-4EB4-A495-4A78B0A217C2}" sibTransId="{2ECEBCE7-3660-434B-BC17-B3EAF02FB8BE}"/>
    <dgm:cxn modelId="{7C60FBC3-E812-4927-BBF8-67CA3B4C7A07}" type="presOf" srcId="{B8CA39CE-AF8C-4A11-954A-21959520EEDD}" destId="{3CBB3C08-F50F-4E48-9408-046577DA1E31}" srcOrd="0" destOrd="0" presId="urn:microsoft.com/office/officeart/2005/8/layout/default"/>
    <dgm:cxn modelId="{3A15AFD4-6E11-4162-851A-2662EB6EBE82}" srcId="{55640BA7-2FBB-4CBD-AA86-8A41B6C99D3A}" destId="{5A1374CD-F6FD-4DE2-9C8D-3C549102C2BE}" srcOrd="0" destOrd="0" parTransId="{AB9B15E9-8BDD-4843-9A30-BEA6B9B29D3F}" sibTransId="{053B74F5-0AA7-4D1D-9E4E-BDC2A88F6BA2}"/>
    <dgm:cxn modelId="{4932E8DF-2977-49D4-85CB-8091A6105BE4}" type="presOf" srcId="{EAE9E362-6E40-4A4A-82A0-06F041FA68A7}" destId="{00A5AEB1-4E53-41FD-A51D-AA841D123166}" srcOrd="0" destOrd="0" presId="urn:microsoft.com/office/officeart/2005/8/layout/default"/>
    <dgm:cxn modelId="{279D182A-6A73-4D26-A25E-07B315DA67AF}" type="presParOf" srcId="{F82CDF8E-410A-472C-B783-FF6C13E65D59}" destId="{7128014D-974D-447B-9FC1-6FB5E81787F2}" srcOrd="0" destOrd="0" presId="urn:microsoft.com/office/officeart/2005/8/layout/default"/>
    <dgm:cxn modelId="{E1F5FBA2-B5A2-4727-B214-09A32B116310}" type="presParOf" srcId="{F82CDF8E-410A-472C-B783-FF6C13E65D59}" destId="{ADC5C155-6EB4-4F17-8171-DC509A09F87A}" srcOrd="1" destOrd="0" presId="urn:microsoft.com/office/officeart/2005/8/layout/default"/>
    <dgm:cxn modelId="{C26598AC-C030-4E5E-9DBD-8B1F52DBA03C}" type="presParOf" srcId="{F82CDF8E-410A-472C-B783-FF6C13E65D59}" destId="{3D16AB6F-BEFC-42E9-84EB-5CA4C63C671C}" srcOrd="2" destOrd="0" presId="urn:microsoft.com/office/officeart/2005/8/layout/default"/>
    <dgm:cxn modelId="{BE1E2008-3887-4511-B92F-69F96E25FE63}" type="presParOf" srcId="{F82CDF8E-410A-472C-B783-FF6C13E65D59}" destId="{D4ADBF2B-8869-4FB5-9F16-15D217D51F98}" srcOrd="3" destOrd="0" presId="urn:microsoft.com/office/officeart/2005/8/layout/default"/>
    <dgm:cxn modelId="{FA160027-43E2-4C11-9FA6-0AF17BCD9FAF}" type="presParOf" srcId="{F82CDF8E-410A-472C-B783-FF6C13E65D59}" destId="{3CBB3C08-F50F-4E48-9408-046577DA1E31}" srcOrd="4" destOrd="0" presId="urn:microsoft.com/office/officeart/2005/8/layout/default"/>
    <dgm:cxn modelId="{ED4B014B-0266-4837-8DEC-51D7D6688E56}" type="presParOf" srcId="{F82CDF8E-410A-472C-B783-FF6C13E65D59}" destId="{6728F043-E23C-48C7-BBD2-0F71A84E9AC5}" srcOrd="5" destOrd="0" presId="urn:microsoft.com/office/officeart/2005/8/layout/default"/>
    <dgm:cxn modelId="{97C4D818-9627-4B61-BE0B-EBF3A5692167}" type="presParOf" srcId="{F82CDF8E-410A-472C-B783-FF6C13E65D59}" destId="{00A5AEB1-4E53-41FD-A51D-AA841D12316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6AF869-8292-40BB-97F5-C62A811E1475}"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46B56643-9208-42EF-B7DE-6EF4240EE75C}">
      <dgm:prSet/>
      <dgm:spPr/>
      <dgm:t>
        <a:bodyPr/>
        <a:lstStyle/>
        <a:p>
          <a:r>
            <a:rPr lang="en-US"/>
            <a:t>True Positive (TP): Subject is having arrythmia  and is predicted correctly.</a:t>
          </a:r>
        </a:p>
      </dgm:t>
    </dgm:pt>
    <dgm:pt modelId="{5433EC76-27F9-4FAB-95AE-5684B6B6F167}" type="parTrans" cxnId="{90CF81FA-C9D9-472D-B058-68BC826942EE}">
      <dgm:prSet/>
      <dgm:spPr/>
      <dgm:t>
        <a:bodyPr/>
        <a:lstStyle/>
        <a:p>
          <a:endParaRPr lang="en-US"/>
        </a:p>
      </dgm:t>
    </dgm:pt>
    <dgm:pt modelId="{17359A39-AF5B-4334-BFF5-C17CE1ABC030}" type="sibTrans" cxnId="{90CF81FA-C9D9-472D-B058-68BC826942EE}">
      <dgm:prSet phldrT="1" phldr="0"/>
      <dgm:spPr/>
      <dgm:t>
        <a:bodyPr/>
        <a:lstStyle/>
        <a:p>
          <a:r>
            <a:rPr lang="en-US"/>
            <a:t>1</a:t>
          </a:r>
        </a:p>
      </dgm:t>
    </dgm:pt>
    <dgm:pt modelId="{A9EA8E67-BCAB-4A56-824B-960CBF114F75}">
      <dgm:prSet/>
      <dgm:spPr/>
      <dgm:t>
        <a:bodyPr/>
        <a:lstStyle/>
        <a:p>
          <a:r>
            <a:rPr lang="en-US"/>
            <a:t>False Negative (FN): Subject is having arrythmia  but is predicted incorrectly.</a:t>
          </a:r>
        </a:p>
      </dgm:t>
    </dgm:pt>
    <dgm:pt modelId="{200C2048-C472-4670-B28D-678A98915E3A}" type="parTrans" cxnId="{5C54E8B2-0305-48FD-ABDA-15537C01EDA6}">
      <dgm:prSet/>
      <dgm:spPr/>
      <dgm:t>
        <a:bodyPr/>
        <a:lstStyle/>
        <a:p>
          <a:endParaRPr lang="en-US"/>
        </a:p>
      </dgm:t>
    </dgm:pt>
    <dgm:pt modelId="{9B523797-7AA1-43C2-A16D-573A4AFFA068}" type="sibTrans" cxnId="{5C54E8B2-0305-48FD-ABDA-15537C01EDA6}">
      <dgm:prSet phldrT="2" phldr="0"/>
      <dgm:spPr/>
      <dgm:t>
        <a:bodyPr/>
        <a:lstStyle/>
        <a:p>
          <a:r>
            <a:rPr lang="en-US"/>
            <a:t>2</a:t>
          </a:r>
        </a:p>
      </dgm:t>
    </dgm:pt>
    <dgm:pt modelId="{4870FE37-F6AE-4CFF-AF73-36DF0F869889}">
      <dgm:prSet/>
      <dgm:spPr/>
      <dgm:t>
        <a:bodyPr/>
        <a:lstStyle/>
        <a:p>
          <a:r>
            <a:rPr lang="en-US"/>
            <a:t>True Negative (TN): Subject is Normal and is predicted correctly.</a:t>
          </a:r>
        </a:p>
      </dgm:t>
    </dgm:pt>
    <dgm:pt modelId="{FB56CEF2-755E-42C8-9127-F26BD9E60370}" type="parTrans" cxnId="{745C73E8-3CD3-4A66-8F37-849BF43E8859}">
      <dgm:prSet/>
      <dgm:spPr/>
      <dgm:t>
        <a:bodyPr/>
        <a:lstStyle/>
        <a:p>
          <a:endParaRPr lang="en-US"/>
        </a:p>
      </dgm:t>
    </dgm:pt>
    <dgm:pt modelId="{E0810DC0-AE54-4B22-AE5A-B133928FB660}" type="sibTrans" cxnId="{745C73E8-3CD3-4A66-8F37-849BF43E8859}">
      <dgm:prSet phldrT="3" phldr="0"/>
      <dgm:spPr/>
      <dgm:t>
        <a:bodyPr/>
        <a:lstStyle/>
        <a:p>
          <a:r>
            <a:rPr lang="en-US"/>
            <a:t>3</a:t>
          </a:r>
        </a:p>
      </dgm:t>
    </dgm:pt>
    <dgm:pt modelId="{12496CFC-0153-4290-84A0-941AD2247889}">
      <dgm:prSet/>
      <dgm:spPr/>
      <dgm:t>
        <a:bodyPr/>
        <a:lstStyle/>
        <a:p>
          <a:r>
            <a:rPr lang="en-US"/>
            <a:t>False Positive (FP): Subject is Normal, but is predicted incorrectly</a:t>
          </a:r>
        </a:p>
      </dgm:t>
    </dgm:pt>
    <dgm:pt modelId="{24210D2F-A080-43C5-AB12-8F3D70B30E7F}" type="parTrans" cxnId="{180996F0-1CF2-45D7-95D5-1AE93927FA2D}">
      <dgm:prSet/>
      <dgm:spPr/>
      <dgm:t>
        <a:bodyPr/>
        <a:lstStyle/>
        <a:p>
          <a:endParaRPr lang="en-US"/>
        </a:p>
      </dgm:t>
    </dgm:pt>
    <dgm:pt modelId="{5E9CA6DC-31E2-4D66-AE37-3FAB7C8FAA75}" type="sibTrans" cxnId="{180996F0-1CF2-45D7-95D5-1AE93927FA2D}">
      <dgm:prSet phldrT="4" phldr="0"/>
      <dgm:spPr/>
      <dgm:t>
        <a:bodyPr/>
        <a:lstStyle/>
        <a:p>
          <a:r>
            <a:rPr lang="en-US"/>
            <a:t>4</a:t>
          </a:r>
        </a:p>
      </dgm:t>
    </dgm:pt>
    <dgm:pt modelId="{C201D181-C78D-4C76-BB3E-45D61AC085C1}" type="pres">
      <dgm:prSet presAssocID="{8E6AF869-8292-40BB-97F5-C62A811E1475}" presName="Name0" presStyleCnt="0">
        <dgm:presLayoutVars>
          <dgm:animLvl val="lvl"/>
          <dgm:resizeHandles val="exact"/>
        </dgm:presLayoutVars>
      </dgm:prSet>
      <dgm:spPr/>
    </dgm:pt>
    <dgm:pt modelId="{57685328-378F-4BC4-AF25-1878ABD9F794}" type="pres">
      <dgm:prSet presAssocID="{46B56643-9208-42EF-B7DE-6EF4240EE75C}" presName="compositeNode" presStyleCnt="0">
        <dgm:presLayoutVars>
          <dgm:bulletEnabled val="1"/>
        </dgm:presLayoutVars>
      </dgm:prSet>
      <dgm:spPr/>
    </dgm:pt>
    <dgm:pt modelId="{3F35BC6C-CF1B-4DD8-980D-AFD6E8C986D5}" type="pres">
      <dgm:prSet presAssocID="{46B56643-9208-42EF-B7DE-6EF4240EE75C}" presName="bgRect" presStyleLbl="bgAccFollowNode1" presStyleIdx="0" presStyleCnt="4"/>
      <dgm:spPr/>
    </dgm:pt>
    <dgm:pt modelId="{EF110DE7-1914-46E0-97E6-D4A161345D0E}" type="pres">
      <dgm:prSet presAssocID="{17359A39-AF5B-4334-BFF5-C17CE1ABC030}" presName="sibTransNodeCircle" presStyleLbl="alignNode1" presStyleIdx="0" presStyleCnt="8">
        <dgm:presLayoutVars>
          <dgm:chMax val="0"/>
          <dgm:bulletEnabled/>
        </dgm:presLayoutVars>
      </dgm:prSet>
      <dgm:spPr/>
    </dgm:pt>
    <dgm:pt modelId="{45475286-6964-4CDC-B3E3-5E7E5B774FE3}" type="pres">
      <dgm:prSet presAssocID="{46B56643-9208-42EF-B7DE-6EF4240EE75C}" presName="bottomLine" presStyleLbl="alignNode1" presStyleIdx="1" presStyleCnt="8">
        <dgm:presLayoutVars/>
      </dgm:prSet>
      <dgm:spPr/>
    </dgm:pt>
    <dgm:pt modelId="{CAC304A0-2260-4BF5-9ACA-412EDF73EE44}" type="pres">
      <dgm:prSet presAssocID="{46B56643-9208-42EF-B7DE-6EF4240EE75C}" presName="nodeText" presStyleLbl="bgAccFollowNode1" presStyleIdx="0" presStyleCnt="4">
        <dgm:presLayoutVars>
          <dgm:bulletEnabled val="1"/>
        </dgm:presLayoutVars>
      </dgm:prSet>
      <dgm:spPr/>
    </dgm:pt>
    <dgm:pt modelId="{6CDEC8D7-B347-432B-BC59-2D4BE5EA2B6B}" type="pres">
      <dgm:prSet presAssocID="{17359A39-AF5B-4334-BFF5-C17CE1ABC030}" presName="sibTrans" presStyleCnt="0"/>
      <dgm:spPr/>
    </dgm:pt>
    <dgm:pt modelId="{83F35560-B8C0-4596-BCF3-E18E86ED2DB2}" type="pres">
      <dgm:prSet presAssocID="{A9EA8E67-BCAB-4A56-824B-960CBF114F75}" presName="compositeNode" presStyleCnt="0">
        <dgm:presLayoutVars>
          <dgm:bulletEnabled val="1"/>
        </dgm:presLayoutVars>
      </dgm:prSet>
      <dgm:spPr/>
    </dgm:pt>
    <dgm:pt modelId="{29129EE1-2A95-4C9F-9CB7-EAA8C51851EC}" type="pres">
      <dgm:prSet presAssocID="{A9EA8E67-BCAB-4A56-824B-960CBF114F75}" presName="bgRect" presStyleLbl="bgAccFollowNode1" presStyleIdx="1" presStyleCnt="4"/>
      <dgm:spPr/>
    </dgm:pt>
    <dgm:pt modelId="{836C95B9-82AD-45B5-A537-6844A9DAC83B}" type="pres">
      <dgm:prSet presAssocID="{9B523797-7AA1-43C2-A16D-573A4AFFA068}" presName="sibTransNodeCircle" presStyleLbl="alignNode1" presStyleIdx="2" presStyleCnt="8">
        <dgm:presLayoutVars>
          <dgm:chMax val="0"/>
          <dgm:bulletEnabled/>
        </dgm:presLayoutVars>
      </dgm:prSet>
      <dgm:spPr/>
    </dgm:pt>
    <dgm:pt modelId="{AE5C4B76-1FD4-4A6D-81C4-068ED7AC3CE6}" type="pres">
      <dgm:prSet presAssocID="{A9EA8E67-BCAB-4A56-824B-960CBF114F75}" presName="bottomLine" presStyleLbl="alignNode1" presStyleIdx="3" presStyleCnt="8">
        <dgm:presLayoutVars/>
      </dgm:prSet>
      <dgm:spPr/>
    </dgm:pt>
    <dgm:pt modelId="{C50B869E-9546-4E4B-8908-CA66D2F5A618}" type="pres">
      <dgm:prSet presAssocID="{A9EA8E67-BCAB-4A56-824B-960CBF114F75}" presName="nodeText" presStyleLbl="bgAccFollowNode1" presStyleIdx="1" presStyleCnt="4">
        <dgm:presLayoutVars>
          <dgm:bulletEnabled val="1"/>
        </dgm:presLayoutVars>
      </dgm:prSet>
      <dgm:spPr/>
    </dgm:pt>
    <dgm:pt modelId="{845E3C58-C03F-48A5-BBAD-27FFCD2CD2E4}" type="pres">
      <dgm:prSet presAssocID="{9B523797-7AA1-43C2-A16D-573A4AFFA068}" presName="sibTrans" presStyleCnt="0"/>
      <dgm:spPr/>
    </dgm:pt>
    <dgm:pt modelId="{6869186C-9CEE-4DB4-9F67-4D5D38AB98D8}" type="pres">
      <dgm:prSet presAssocID="{4870FE37-F6AE-4CFF-AF73-36DF0F869889}" presName="compositeNode" presStyleCnt="0">
        <dgm:presLayoutVars>
          <dgm:bulletEnabled val="1"/>
        </dgm:presLayoutVars>
      </dgm:prSet>
      <dgm:spPr/>
    </dgm:pt>
    <dgm:pt modelId="{DF1DA6DB-38BE-4772-B56B-39072AC1F114}" type="pres">
      <dgm:prSet presAssocID="{4870FE37-F6AE-4CFF-AF73-36DF0F869889}" presName="bgRect" presStyleLbl="bgAccFollowNode1" presStyleIdx="2" presStyleCnt="4"/>
      <dgm:spPr/>
    </dgm:pt>
    <dgm:pt modelId="{7C55A62D-D3ED-4F6A-948A-A787FCC6F6C1}" type="pres">
      <dgm:prSet presAssocID="{E0810DC0-AE54-4B22-AE5A-B133928FB660}" presName="sibTransNodeCircle" presStyleLbl="alignNode1" presStyleIdx="4" presStyleCnt="8">
        <dgm:presLayoutVars>
          <dgm:chMax val="0"/>
          <dgm:bulletEnabled/>
        </dgm:presLayoutVars>
      </dgm:prSet>
      <dgm:spPr/>
    </dgm:pt>
    <dgm:pt modelId="{015E40D2-94F3-49D7-8BE4-D3BBD01FDF89}" type="pres">
      <dgm:prSet presAssocID="{4870FE37-F6AE-4CFF-AF73-36DF0F869889}" presName="bottomLine" presStyleLbl="alignNode1" presStyleIdx="5" presStyleCnt="8">
        <dgm:presLayoutVars/>
      </dgm:prSet>
      <dgm:spPr/>
    </dgm:pt>
    <dgm:pt modelId="{E75465A8-E657-44CC-97B6-10768AFDDBE8}" type="pres">
      <dgm:prSet presAssocID="{4870FE37-F6AE-4CFF-AF73-36DF0F869889}" presName="nodeText" presStyleLbl="bgAccFollowNode1" presStyleIdx="2" presStyleCnt="4">
        <dgm:presLayoutVars>
          <dgm:bulletEnabled val="1"/>
        </dgm:presLayoutVars>
      </dgm:prSet>
      <dgm:spPr/>
    </dgm:pt>
    <dgm:pt modelId="{A8D9D02D-BB50-494B-A233-7F03B1844E3F}" type="pres">
      <dgm:prSet presAssocID="{E0810DC0-AE54-4B22-AE5A-B133928FB660}" presName="sibTrans" presStyleCnt="0"/>
      <dgm:spPr/>
    </dgm:pt>
    <dgm:pt modelId="{21EA4CBC-A30C-4679-960F-37D0566E49DE}" type="pres">
      <dgm:prSet presAssocID="{12496CFC-0153-4290-84A0-941AD2247889}" presName="compositeNode" presStyleCnt="0">
        <dgm:presLayoutVars>
          <dgm:bulletEnabled val="1"/>
        </dgm:presLayoutVars>
      </dgm:prSet>
      <dgm:spPr/>
    </dgm:pt>
    <dgm:pt modelId="{74540613-B81E-4417-B204-A4D583D3AB45}" type="pres">
      <dgm:prSet presAssocID="{12496CFC-0153-4290-84A0-941AD2247889}" presName="bgRect" presStyleLbl="bgAccFollowNode1" presStyleIdx="3" presStyleCnt="4"/>
      <dgm:spPr/>
    </dgm:pt>
    <dgm:pt modelId="{82039A47-F9B2-4AA7-BF41-78E4CE143273}" type="pres">
      <dgm:prSet presAssocID="{5E9CA6DC-31E2-4D66-AE37-3FAB7C8FAA75}" presName="sibTransNodeCircle" presStyleLbl="alignNode1" presStyleIdx="6" presStyleCnt="8">
        <dgm:presLayoutVars>
          <dgm:chMax val="0"/>
          <dgm:bulletEnabled/>
        </dgm:presLayoutVars>
      </dgm:prSet>
      <dgm:spPr/>
    </dgm:pt>
    <dgm:pt modelId="{9FB4BA90-719B-44D9-B23E-010C42C3E1CA}" type="pres">
      <dgm:prSet presAssocID="{12496CFC-0153-4290-84A0-941AD2247889}" presName="bottomLine" presStyleLbl="alignNode1" presStyleIdx="7" presStyleCnt="8">
        <dgm:presLayoutVars/>
      </dgm:prSet>
      <dgm:spPr/>
    </dgm:pt>
    <dgm:pt modelId="{32CA57EE-6B26-46BA-92C6-77649AE0D81A}" type="pres">
      <dgm:prSet presAssocID="{12496CFC-0153-4290-84A0-941AD2247889}" presName="nodeText" presStyleLbl="bgAccFollowNode1" presStyleIdx="3" presStyleCnt="4">
        <dgm:presLayoutVars>
          <dgm:bulletEnabled val="1"/>
        </dgm:presLayoutVars>
      </dgm:prSet>
      <dgm:spPr/>
    </dgm:pt>
  </dgm:ptLst>
  <dgm:cxnLst>
    <dgm:cxn modelId="{C0B4F10F-2969-4B8D-AE5F-29F9D0B2A633}" type="presOf" srcId="{4870FE37-F6AE-4CFF-AF73-36DF0F869889}" destId="{DF1DA6DB-38BE-4772-B56B-39072AC1F114}" srcOrd="0" destOrd="0" presId="urn:microsoft.com/office/officeart/2016/7/layout/BasicLinearProcessNumbered"/>
    <dgm:cxn modelId="{709BB422-288D-4ED8-83BB-197C61E731B3}" type="presOf" srcId="{9B523797-7AA1-43C2-A16D-573A4AFFA068}" destId="{836C95B9-82AD-45B5-A537-6844A9DAC83B}" srcOrd="0" destOrd="0" presId="urn:microsoft.com/office/officeart/2016/7/layout/BasicLinearProcessNumbered"/>
    <dgm:cxn modelId="{921CDE2A-044F-4059-ABCF-90DEE289053A}" type="presOf" srcId="{46B56643-9208-42EF-B7DE-6EF4240EE75C}" destId="{3F35BC6C-CF1B-4DD8-980D-AFD6E8C986D5}" srcOrd="0" destOrd="0" presId="urn:microsoft.com/office/officeart/2016/7/layout/BasicLinearProcessNumbered"/>
    <dgm:cxn modelId="{69F40B62-2D35-4181-9F7D-436E32B48C4B}" type="presOf" srcId="{12496CFC-0153-4290-84A0-941AD2247889}" destId="{32CA57EE-6B26-46BA-92C6-77649AE0D81A}" srcOrd="1" destOrd="0" presId="urn:microsoft.com/office/officeart/2016/7/layout/BasicLinearProcessNumbered"/>
    <dgm:cxn modelId="{03B2454A-9548-4888-A034-E3EE32A42DEF}" type="presOf" srcId="{5E9CA6DC-31E2-4D66-AE37-3FAB7C8FAA75}" destId="{82039A47-F9B2-4AA7-BF41-78E4CE143273}" srcOrd="0" destOrd="0" presId="urn:microsoft.com/office/officeart/2016/7/layout/BasicLinearProcessNumbered"/>
    <dgm:cxn modelId="{7F4EFA71-4385-4069-9787-BE5D0DA51281}" type="presOf" srcId="{4870FE37-F6AE-4CFF-AF73-36DF0F869889}" destId="{E75465A8-E657-44CC-97B6-10768AFDDBE8}" srcOrd="1" destOrd="0" presId="urn:microsoft.com/office/officeart/2016/7/layout/BasicLinearProcessNumbered"/>
    <dgm:cxn modelId="{ACCCAEAF-A1CA-4B4B-8C2D-17B492A91962}" type="presOf" srcId="{E0810DC0-AE54-4B22-AE5A-B133928FB660}" destId="{7C55A62D-D3ED-4F6A-948A-A787FCC6F6C1}" srcOrd="0" destOrd="0" presId="urn:microsoft.com/office/officeart/2016/7/layout/BasicLinearProcessNumbered"/>
    <dgm:cxn modelId="{5C54E8B2-0305-48FD-ABDA-15537C01EDA6}" srcId="{8E6AF869-8292-40BB-97F5-C62A811E1475}" destId="{A9EA8E67-BCAB-4A56-824B-960CBF114F75}" srcOrd="1" destOrd="0" parTransId="{200C2048-C472-4670-B28D-678A98915E3A}" sibTransId="{9B523797-7AA1-43C2-A16D-573A4AFFA068}"/>
    <dgm:cxn modelId="{65929AB7-17A5-413F-9AE1-867D07030FDF}" type="presOf" srcId="{12496CFC-0153-4290-84A0-941AD2247889}" destId="{74540613-B81E-4417-B204-A4D583D3AB45}" srcOrd="0" destOrd="0" presId="urn:microsoft.com/office/officeart/2016/7/layout/BasicLinearProcessNumbered"/>
    <dgm:cxn modelId="{A726BAC5-DB39-41F4-B865-2E5251817560}" type="presOf" srcId="{8E6AF869-8292-40BB-97F5-C62A811E1475}" destId="{C201D181-C78D-4C76-BB3E-45D61AC085C1}" srcOrd="0" destOrd="0" presId="urn:microsoft.com/office/officeart/2016/7/layout/BasicLinearProcessNumbered"/>
    <dgm:cxn modelId="{D91391DC-495E-4E2F-81B5-944D46A15955}" type="presOf" srcId="{A9EA8E67-BCAB-4A56-824B-960CBF114F75}" destId="{C50B869E-9546-4E4B-8908-CA66D2F5A618}" srcOrd="1" destOrd="0" presId="urn:microsoft.com/office/officeart/2016/7/layout/BasicLinearProcessNumbered"/>
    <dgm:cxn modelId="{BAE826E1-636C-4827-B6A6-DC2761C26040}" type="presOf" srcId="{46B56643-9208-42EF-B7DE-6EF4240EE75C}" destId="{CAC304A0-2260-4BF5-9ACA-412EDF73EE44}" srcOrd="1" destOrd="0" presId="urn:microsoft.com/office/officeart/2016/7/layout/BasicLinearProcessNumbered"/>
    <dgm:cxn modelId="{9930DBE3-0693-48FF-AEB1-5683AF7F2527}" type="presOf" srcId="{A9EA8E67-BCAB-4A56-824B-960CBF114F75}" destId="{29129EE1-2A95-4C9F-9CB7-EAA8C51851EC}" srcOrd="0" destOrd="0" presId="urn:microsoft.com/office/officeart/2016/7/layout/BasicLinearProcessNumbered"/>
    <dgm:cxn modelId="{80D45AE6-DAC4-441A-9E8A-DBF3A6FF59EF}" type="presOf" srcId="{17359A39-AF5B-4334-BFF5-C17CE1ABC030}" destId="{EF110DE7-1914-46E0-97E6-D4A161345D0E}" srcOrd="0" destOrd="0" presId="urn:microsoft.com/office/officeart/2016/7/layout/BasicLinearProcessNumbered"/>
    <dgm:cxn modelId="{745C73E8-3CD3-4A66-8F37-849BF43E8859}" srcId="{8E6AF869-8292-40BB-97F5-C62A811E1475}" destId="{4870FE37-F6AE-4CFF-AF73-36DF0F869889}" srcOrd="2" destOrd="0" parTransId="{FB56CEF2-755E-42C8-9127-F26BD9E60370}" sibTransId="{E0810DC0-AE54-4B22-AE5A-B133928FB660}"/>
    <dgm:cxn modelId="{180996F0-1CF2-45D7-95D5-1AE93927FA2D}" srcId="{8E6AF869-8292-40BB-97F5-C62A811E1475}" destId="{12496CFC-0153-4290-84A0-941AD2247889}" srcOrd="3" destOrd="0" parTransId="{24210D2F-A080-43C5-AB12-8F3D70B30E7F}" sibTransId="{5E9CA6DC-31E2-4D66-AE37-3FAB7C8FAA75}"/>
    <dgm:cxn modelId="{90CF81FA-C9D9-472D-B058-68BC826942EE}" srcId="{8E6AF869-8292-40BB-97F5-C62A811E1475}" destId="{46B56643-9208-42EF-B7DE-6EF4240EE75C}" srcOrd="0" destOrd="0" parTransId="{5433EC76-27F9-4FAB-95AE-5684B6B6F167}" sibTransId="{17359A39-AF5B-4334-BFF5-C17CE1ABC030}"/>
    <dgm:cxn modelId="{D862D4C0-9310-4939-8CA3-CF3C5817F61F}" type="presParOf" srcId="{C201D181-C78D-4C76-BB3E-45D61AC085C1}" destId="{57685328-378F-4BC4-AF25-1878ABD9F794}" srcOrd="0" destOrd="0" presId="urn:microsoft.com/office/officeart/2016/7/layout/BasicLinearProcessNumbered"/>
    <dgm:cxn modelId="{36237D19-23FC-4556-91D8-0354B71737A2}" type="presParOf" srcId="{57685328-378F-4BC4-AF25-1878ABD9F794}" destId="{3F35BC6C-CF1B-4DD8-980D-AFD6E8C986D5}" srcOrd="0" destOrd="0" presId="urn:microsoft.com/office/officeart/2016/7/layout/BasicLinearProcessNumbered"/>
    <dgm:cxn modelId="{CD84229D-69F7-43FD-98E5-90F246FFECE9}" type="presParOf" srcId="{57685328-378F-4BC4-AF25-1878ABD9F794}" destId="{EF110DE7-1914-46E0-97E6-D4A161345D0E}" srcOrd="1" destOrd="0" presId="urn:microsoft.com/office/officeart/2016/7/layout/BasicLinearProcessNumbered"/>
    <dgm:cxn modelId="{82C31DB8-2B00-407C-A2E5-CB75A376ACEE}" type="presParOf" srcId="{57685328-378F-4BC4-AF25-1878ABD9F794}" destId="{45475286-6964-4CDC-B3E3-5E7E5B774FE3}" srcOrd="2" destOrd="0" presId="urn:microsoft.com/office/officeart/2016/7/layout/BasicLinearProcessNumbered"/>
    <dgm:cxn modelId="{3A4BC312-A6DA-40E1-B073-5CDAEF97DD01}" type="presParOf" srcId="{57685328-378F-4BC4-AF25-1878ABD9F794}" destId="{CAC304A0-2260-4BF5-9ACA-412EDF73EE44}" srcOrd="3" destOrd="0" presId="urn:microsoft.com/office/officeart/2016/7/layout/BasicLinearProcessNumbered"/>
    <dgm:cxn modelId="{333C9ED8-C232-49BB-9CC4-7BBD458F4E17}" type="presParOf" srcId="{C201D181-C78D-4C76-BB3E-45D61AC085C1}" destId="{6CDEC8D7-B347-432B-BC59-2D4BE5EA2B6B}" srcOrd="1" destOrd="0" presId="urn:microsoft.com/office/officeart/2016/7/layout/BasicLinearProcessNumbered"/>
    <dgm:cxn modelId="{B7FFF91F-55DA-4E42-9B50-563450737FBD}" type="presParOf" srcId="{C201D181-C78D-4C76-BB3E-45D61AC085C1}" destId="{83F35560-B8C0-4596-BCF3-E18E86ED2DB2}" srcOrd="2" destOrd="0" presId="urn:microsoft.com/office/officeart/2016/7/layout/BasicLinearProcessNumbered"/>
    <dgm:cxn modelId="{48148238-12B8-4D01-AF31-D5F8BA41455C}" type="presParOf" srcId="{83F35560-B8C0-4596-BCF3-E18E86ED2DB2}" destId="{29129EE1-2A95-4C9F-9CB7-EAA8C51851EC}" srcOrd="0" destOrd="0" presId="urn:microsoft.com/office/officeart/2016/7/layout/BasicLinearProcessNumbered"/>
    <dgm:cxn modelId="{4C73F6F5-62E4-41D8-A4A7-68B4E0D32F81}" type="presParOf" srcId="{83F35560-B8C0-4596-BCF3-E18E86ED2DB2}" destId="{836C95B9-82AD-45B5-A537-6844A9DAC83B}" srcOrd="1" destOrd="0" presId="urn:microsoft.com/office/officeart/2016/7/layout/BasicLinearProcessNumbered"/>
    <dgm:cxn modelId="{3D9F37F4-A292-4893-83AC-3B706AF81B7B}" type="presParOf" srcId="{83F35560-B8C0-4596-BCF3-E18E86ED2DB2}" destId="{AE5C4B76-1FD4-4A6D-81C4-068ED7AC3CE6}" srcOrd="2" destOrd="0" presId="urn:microsoft.com/office/officeart/2016/7/layout/BasicLinearProcessNumbered"/>
    <dgm:cxn modelId="{A0898DEC-18FA-47BE-9B9B-A3CB0D60E464}" type="presParOf" srcId="{83F35560-B8C0-4596-BCF3-E18E86ED2DB2}" destId="{C50B869E-9546-4E4B-8908-CA66D2F5A618}" srcOrd="3" destOrd="0" presId="urn:microsoft.com/office/officeart/2016/7/layout/BasicLinearProcessNumbered"/>
    <dgm:cxn modelId="{F55C534B-D79B-4FFF-B07A-A4933CD71697}" type="presParOf" srcId="{C201D181-C78D-4C76-BB3E-45D61AC085C1}" destId="{845E3C58-C03F-48A5-BBAD-27FFCD2CD2E4}" srcOrd="3" destOrd="0" presId="urn:microsoft.com/office/officeart/2016/7/layout/BasicLinearProcessNumbered"/>
    <dgm:cxn modelId="{0815613F-7EBE-44EC-8C8C-83B8C796957E}" type="presParOf" srcId="{C201D181-C78D-4C76-BB3E-45D61AC085C1}" destId="{6869186C-9CEE-4DB4-9F67-4D5D38AB98D8}" srcOrd="4" destOrd="0" presId="urn:microsoft.com/office/officeart/2016/7/layout/BasicLinearProcessNumbered"/>
    <dgm:cxn modelId="{1E4434F7-F306-468D-A3E9-04D25637867B}" type="presParOf" srcId="{6869186C-9CEE-4DB4-9F67-4D5D38AB98D8}" destId="{DF1DA6DB-38BE-4772-B56B-39072AC1F114}" srcOrd="0" destOrd="0" presId="urn:microsoft.com/office/officeart/2016/7/layout/BasicLinearProcessNumbered"/>
    <dgm:cxn modelId="{B9C5B056-A9B1-4D61-A583-ABD1CB9B67AB}" type="presParOf" srcId="{6869186C-9CEE-4DB4-9F67-4D5D38AB98D8}" destId="{7C55A62D-D3ED-4F6A-948A-A787FCC6F6C1}" srcOrd="1" destOrd="0" presId="urn:microsoft.com/office/officeart/2016/7/layout/BasicLinearProcessNumbered"/>
    <dgm:cxn modelId="{6F1F892B-7956-4B7C-8BF1-063477E78FD5}" type="presParOf" srcId="{6869186C-9CEE-4DB4-9F67-4D5D38AB98D8}" destId="{015E40D2-94F3-49D7-8BE4-D3BBD01FDF89}" srcOrd="2" destOrd="0" presId="urn:microsoft.com/office/officeart/2016/7/layout/BasicLinearProcessNumbered"/>
    <dgm:cxn modelId="{532D5129-7F7F-4D60-8BD9-250E1A361254}" type="presParOf" srcId="{6869186C-9CEE-4DB4-9F67-4D5D38AB98D8}" destId="{E75465A8-E657-44CC-97B6-10768AFDDBE8}" srcOrd="3" destOrd="0" presId="urn:microsoft.com/office/officeart/2016/7/layout/BasicLinearProcessNumbered"/>
    <dgm:cxn modelId="{00695C18-3F2A-4DB3-AC25-D56BACDAAECA}" type="presParOf" srcId="{C201D181-C78D-4C76-BB3E-45D61AC085C1}" destId="{A8D9D02D-BB50-494B-A233-7F03B1844E3F}" srcOrd="5" destOrd="0" presId="urn:microsoft.com/office/officeart/2016/7/layout/BasicLinearProcessNumbered"/>
    <dgm:cxn modelId="{DE43549A-F205-4FB5-A242-FCA0A71773CE}" type="presParOf" srcId="{C201D181-C78D-4C76-BB3E-45D61AC085C1}" destId="{21EA4CBC-A30C-4679-960F-37D0566E49DE}" srcOrd="6" destOrd="0" presId="urn:microsoft.com/office/officeart/2016/7/layout/BasicLinearProcessNumbered"/>
    <dgm:cxn modelId="{DC8ECD9B-D7D5-4DF8-BD70-156C893D2425}" type="presParOf" srcId="{21EA4CBC-A30C-4679-960F-37D0566E49DE}" destId="{74540613-B81E-4417-B204-A4D583D3AB45}" srcOrd="0" destOrd="0" presId="urn:microsoft.com/office/officeart/2016/7/layout/BasicLinearProcessNumbered"/>
    <dgm:cxn modelId="{A32145A3-810B-4226-ADF4-E7C2FF761CBC}" type="presParOf" srcId="{21EA4CBC-A30C-4679-960F-37D0566E49DE}" destId="{82039A47-F9B2-4AA7-BF41-78E4CE143273}" srcOrd="1" destOrd="0" presId="urn:microsoft.com/office/officeart/2016/7/layout/BasicLinearProcessNumbered"/>
    <dgm:cxn modelId="{5196CA3A-ABB8-490E-AB74-DF6C0DB28CA6}" type="presParOf" srcId="{21EA4CBC-A30C-4679-960F-37D0566E49DE}" destId="{9FB4BA90-719B-44D9-B23E-010C42C3E1CA}" srcOrd="2" destOrd="0" presId="urn:microsoft.com/office/officeart/2016/7/layout/BasicLinearProcessNumbered"/>
    <dgm:cxn modelId="{00227F5C-CCA2-4460-A77B-114C6E3A9E8A}" type="presParOf" srcId="{21EA4CBC-A30C-4679-960F-37D0566E49DE}" destId="{32CA57EE-6B26-46BA-92C6-77649AE0D81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8429B-560F-4CAD-AC90-779825F50D3A}">
      <dsp:nvSpPr>
        <dsp:cNvPr id="0" name=""/>
        <dsp:cNvSpPr/>
      </dsp:nvSpPr>
      <dsp:spPr>
        <a:xfrm>
          <a:off x="402550" y="1992"/>
          <a:ext cx="3034531" cy="1820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Mitra et al. proposed a three-stage technique based on stationary wavelet transform for noise reduction, and classification.</a:t>
          </a:r>
        </a:p>
      </dsp:txBody>
      <dsp:txXfrm>
        <a:off x="402550" y="1992"/>
        <a:ext cx="3034531" cy="1820718"/>
      </dsp:txXfrm>
    </dsp:sp>
    <dsp:sp modelId="{23884DE2-8DF1-4CD2-AFD5-E81BCE7562C2}">
      <dsp:nvSpPr>
        <dsp:cNvPr id="0" name=""/>
        <dsp:cNvSpPr/>
      </dsp:nvSpPr>
      <dsp:spPr>
        <a:xfrm>
          <a:off x="3740534" y="1992"/>
          <a:ext cx="3034531" cy="1820718"/>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Huang et al. introduced the empirical mode decomposition to analyze non-linear and non-stationarity in ECG signals.</a:t>
          </a:r>
        </a:p>
      </dsp:txBody>
      <dsp:txXfrm>
        <a:off x="3740534" y="1992"/>
        <a:ext cx="3034531" cy="1820718"/>
      </dsp:txXfrm>
    </dsp:sp>
    <dsp:sp modelId="{FC622611-995F-4593-AB4C-DD2890EB75B6}">
      <dsp:nvSpPr>
        <dsp:cNvPr id="0" name=""/>
        <dsp:cNvSpPr/>
      </dsp:nvSpPr>
      <dsp:spPr>
        <a:xfrm>
          <a:off x="7078518" y="1992"/>
          <a:ext cx="3034531" cy="1820718"/>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Dragomiretskiy</a:t>
          </a:r>
          <a:r>
            <a:rPr lang="en-US" sz="1900" kern="1200" dirty="0"/>
            <a:t> and </a:t>
          </a:r>
          <a:r>
            <a:rPr lang="en-US" sz="1900" kern="1200" dirty="0" err="1"/>
            <a:t>Zosso</a:t>
          </a:r>
          <a:r>
            <a:rPr lang="en-US" sz="1900" kern="1200" dirty="0"/>
            <a:t> proposed the variational mode decomposition (VMD) model.</a:t>
          </a:r>
        </a:p>
      </dsp:txBody>
      <dsp:txXfrm>
        <a:off x="7078518" y="1992"/>
        <a:ext cx="3034531" cy="1820718"/>
      </dsp:txXfrm>
    </dsp:sp>
    <dsp:sp modelId="{50A79AEA-051B-49C1-A40F-20CF2BF0AB11}">
      <dsp:nvSpPr>
        <dsp:cNvPr id="0" name=""/>
        <dsp:cNvSpPr/>
      </dsp:nvSpPr>
      <dsp:spPr>
        <a:xfrm>
          <a:off x="3740534" y="2126164"/>
          <a:ext cx="3034531" cy="1820718"/>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Maji et al. proposed the VMD technique using frequency domain features.</a:t>
          </a:r>
        </a:p>
      </dsp:txBody>
      <dsp:txXfrm>
        <a:off x="3740534" y="2126164"/>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8014D-974D-447B-9FC1-6FB5E81787F2}">
      <dsp:nvSpPr>
        <dsp:cNvPr id="0" name=""/>
        <dsp:cNvSpPr/>
      </dsp:nvSpPr>
      <dsp:spPr>
        <a:xfrm>
          <a:off x="402550" y="1992"/>
          <a:ext cx="3034531" cy="1820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Osowski</a:t>
          </a:r>
          <a:r>
            <a:rPr lang="en-US" sz="2100" kern="1200" dirty="0"/>
            <a:t> et al. used SVM classifiers to classify 13 types of heart rhythm and achieved a high classification accuracy.</a:t>
          </a:r>
        </a:p>
      </dsp:txBody>
      <dsp:txXfrm>
        <a:off x="402550" y="1992"/>
        <a:ext cx="3034531" cy="1820718"/>
      </dsp:txXfrm>
    </dsp:sp>
    <dsp:sp modelId="{3D16AB6F-BEFC-42E9-84EB-5CA4C63C671C}">
      <dsp:nvSpPr>
        <dsp:cNvPr id="0" name=""/>
        <dsp:cNvSpPr/>
      </dsp:nvSpPr>
      <dsp:spPr>
        <a:xfrm>
          <a:off x="3740534" y="1992"/>
          <a:ext cx="3034531" cy="1820718"/>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The cross-wavelet transform (XWT) based method has been used for classifying normal and abnormal cardiac beats.</a:t>
          </a:r>
        </a:p>
      </dsp:txBody>
      <dsp:txXfrm>
        <a:off x="3740534" y="1992"/>
        <a:ext cx="3034531" cy="1820718"/>
      </dsp:txXfrm>
    </dsp:sp>
    <dsp:sp modelId="{3CBB3C08-F50F-4E48-9408-046577DA1E31}">
      <dsp:nvSpPr>
        <dsp:cNvPr id="0" name=""/>
        <dsp:cNvSpPr/>
      </dsp:nvSpPr>
      <dsp:spPr>
        <a:xfrm>
          <a:off x="7078518" y="1992"/>
          <a:ext cx="3034531" cy="1820718"/>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DWT and dimensionality reduction methods have been used in the past for classifying five classes of arrhythmia.</a:t>
          </a:r>
        </a:p>
      </dsp:txBody>
      <dsp:txXfrm>
        <a:off x="7078518" y="1992"/>
        <a:ext cx="3034531" cy="1820718"/>
      </dsp:txXfrm>
    </dsp:sp>
    <dsp:sp modelId="{00A5AEB1-4E53-41FD-A51D-AA841D123166}">
      <dsp:nvSpPr>
        <dsp:cNvPr id="0" name=""/>
        <dsp:cNvSpPr/>
      </dsp:nvSpPr>
      <dsp:spPr>
        <a:xfrm>
          <a:off x="3740534" y="2126164"/>
          <a:ext cx="3034531" cy="1820718"/>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Martis et al made use of  HOS cumulants features extracted with principal component analysis.</a:t>
          </a:r>
        </a:p>
      </dsp:txBody>
      <dsp:txXfrm>
        <a:off x="3740534" y="2126164"/>
        <a:ext cx="3034531" cy="182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5BC6C-CF1B-4DD8-980D-AFD6E8C986D5}">
      <dsp:nvSpPr>
        <dsp:cNvPr id="0" name=""/>
        <dsp:cNvSpPr/>
      </dsp:nvSpPr>
      <dsp:spPr>
        <a:xfrm>
          <a:off x="3080" y="263599"/>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True Positive (TP): Subject is having arrythmia  and is predicted correctly.</a:t>
          </a:r>
        </a:p>
      </dsp:txBody>
      <dsp:txXfrm>
        <a:off x="3080" y="1563836"/>
        <a:ext cx="2444055" cy="2053006"/>
      </dsp:txXfrm>
    </dsp:sp>
    <dsp:sp modelId="{EF110DE7-1914-46E0-97E6-D4A161345D0E}">
      <dsp:nvSpPr>
        <dsp:cNvPr id="0" name=""/>
        <dsp:cNvSpPr/>
      </dsp:nvSpPr>
      <dsp:spPr>
        <a:xfrm>
          <a:off x="711856" y="605766"/>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756094"/>
        <a:ext cx="725847" cy="725847"/>
      </dsp:txXfrm>
    </dsp:sp>
    <dsp:sp modelId="{45475286-6964-4CDC-B3E3-5E7E5B774FE3}">
      <dsp:nvSpPr>
        <dsp:cNvPr id="0" name=""/>
        <dsp:cNvSpPr/>
      </dsp:nvSpPr>
      <dsp:spPr>
        <a:xfrm>
          <a:off x="3080" y="3685204"/>
          <a:ext cx="2444055"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29EE1-2A95-4C9F-9CB7-EAA8C51851EC}">
      <dsp:nvSpPr>
        <dsp:cNvPr id="0" name=""/>
        <dsp:cNvSpPr/>
      </dsp:nvSpPr>
      <dsp:spPr>
        <a:xfrm>
          <a:off x="2691541" y="263599"/>
          <a:ext cx="2444055" cy="342167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False Negative (FN): Subject is having arrythmia  but is predicted incorrectly.</a:t>
          </a:r>
        </a:p>
      </dsp:txBody>
      <dsp:txXfrm>
        <a:off x="2691541" y="1563836"/>
        <a:ext cx="2444055" cy="2053006"/>
      </dsp:txXfrm>
    </dsp:sp>
    <dsp:sp modelId="{836C95B9-82AD-45B5-A537-6844A9DAC83B}">
      <dsp:nvSpPr>
        <dsp:cNvPr id="0" name=""/>
        <dsp:cNvSpPr/>
      </dsp:nvSpPr>
      <dsp:spPr>
        <a:xfrm>
          <a:off x="3400317" y="605766"/>
          <a:ext cx="1026503" cy="102650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756094"/>
        <a:ext cx="725847" cy="725847"/>
      </dsp:txXfrm>
    </dsp:sp>
    <dsp:sp modelId="{AE5C4B76-1FD4-4A6D-81C4-068ED7AC3CE6}">
      <dsp:nvSpPr>
        <dsp:cNvPr id="0" name=""/>
        <dsp:cNvSpPr/>
      </dsp:nvSpPr>
      <dsp:spPr>
        <a:xfrm>
          <a:off x="2691541" y="3685204"/>
          <a:ext cx="2444055"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1DA6DB-38BE-4772-B56B-39072AC1F114}">
      <dsp:nvSpPr>
        <dsp:cNvPr id="0" name=""/>
        <dsp:cNvSpPr/>
      </dsp:nvSpPr>
      <dsp:spPr>
        <a:xfrm>
          <a:off x="5380002" y="263599"/>
          <a:ext cx="2444055" cy="342167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True Negative (TN): Subject is Normal and is predicted correctly.</a:t>
          </a:r>
        </a:p>
      </dsp:txBody>
      <dsp:txXfrm>
        <a:off x="5380002" y="1563836"/>
        <a:ext cx="2444055" cy="2053006"/>
      </dsp:txXfrm>
    </dsp:sp>
    <dsp:sp modelId="{7C55A62D-D3ED-4F6A-948A-A787FCC6F6C1}">
      <dsp:nvSpPr>
        <dsp:cNvPr id="0" name=""/>
        <dsp:cNvSpPr/>
      </dsp:nvSpPr>
      <dsp:spPr>
        <a:xfrm>
          <a:off x="6088778" y="605766"/>
          <a:ext cx="1026503" cy="102650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756094"/>
        <a:ext cx="725847" cy="725847"/>
      </dsp:txXfrm>
    </dsp:sp>
    <dsp:sp modelId="{015E40D2-94F3-49D7-8BE4-D3BBD01FDF89}">
      <dsp:nvSpPr>
        <dsp:cNvPr id="0" name=""/>
        <dsp:cNvSpPr/>
      </dsp:nvSpPr>
      <dsp:spPr>
        <a:xfrm>
          <a:off x="5380002" y="3685204"/>
          <a:ext cx="2444055"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540613-B81E-4417-B204-A4D583D3AB45}">
      <dsp:nvSpPr>
        <dsp:cNvPr id="0" name=""/>
        <dsp:cNvSpPr/>
      </dsp:nvSpPr>
      <dsp:spPr>
        <a:xfrm>
          <a:off x="8068463" y="263599"/>
          <a:ext cx="2444055" cy="342167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False Positive (FP): Subject is Normal, but is predicted incorrectly</a:t>
          </a:r>
        </a:p>
      </dsp:txBody>
      <dsp:txXfrm>
        <a:off x="8068463" y="1563836"/>
        <a:ext cx="2444055" cy="2053006"/>
      </dsp:txXfrm>
    </dsp:sp>
    <dsp:sp modelId="{82039A47-F9B2-4AA7-BF41-78E4CE143273}">
      <dsp:nvSpPr>
        <dsp:cNvPr id="0" name=""/>
        <dsp:cNvSpPr/>
      </dsp:nvSpPr>
      <dsp:spPr>
        <a:xfrm>
          <a:off x="8777239" y="605766"/>
          <a:ext cx="1026503" cy="102650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756094"/>
        <a:ext cx="725847" cy="725847"/>
      </dsp:txXfrm>
    </dsp:sp>
    <dsp:sp modelId="{9FB4BA90-719B-44D9-B23E-010C42C3E1CA}">
      <dsp:nvSpPr>
        <dsp:cNvPr id="0" name=""/>
        <dsp:cNvSpPr/>
      </dsp:nvSpPr>
      <dsp:spPr>
        <a:xfrm>
          <a:off x="8068463" y="3685204"/>
          <a:ext cx="244405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A37CC-ADFA-4202-A8DA-7201C2F418A1}" type="datetimeFigureOut">
              <a:rPr lang="en-PK" smtClean="0"/>
              <a:t>29/11/2021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AFE94-5F00-4CC7-9FD3-39AF15A700D5}" type="slidenum">
              <a:rPr lang="en-PK" smtClean="0"/>
              <a:t>‹#›</a:t>
            </a:fld>
            <a:endParaRPr lang="en-PK"/>
          </a:p>
        </p:txBody>
      </p:sp>
    </p:spTree>
    <p:extLst>
      <p:ext uri="{BB962C8B-B14F-4D97-AF65-F5344CB8AC3E}">
        <p14:creationId xmlns:p14="http://schemas.microsoft.com/office/powerpoint/2010/main" val="58627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8C86B-0DFE-4A39-B347-DB3EE1817714}" type="slidenum">
              <a:rPr lang="en-US" smtClean="0"/>
              <a:t>5</a:t>
            </a:fld>
            <a:endParaRPr lang="en-US"/>
          </a:p>
        </p:txBody>
      </p:sp>
    </p:spTree>
    <p:extLst>
      <p:ext uri="{BB962C8B-B14F-4D97-AF65-F5344CB8AC3E}">
        <p14:creationId xmlns:p14="http://schemas.microsoft.com/office/powerpoint/2010/main" val="109270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8C86B-0DFE-4A39-B347-DB3EE1817714}" type="slidenum">
              <a:rPr lang="en-US" smtClean="0"/>
              <a:t>8</a:t>
            </a:fld>
            <a:endParaRPr lang="en-US"/>
          </a:p>
        </p:txBody>
      </p:sp>
    </p:spTree>
    <p:extLst>
      <p:ext uri="{BB962C8B-B14F-4D97-AF65-F5344CB8AC3E}">
        <p14:creationId xmlns:p14="http://schemas.microsoft.com/office/powerpoint/2010/main" val="260710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0B97-E1F7-49DD-9E53-B3E93F6A1C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979AD9F-C356-4648-ADCE-FE04320B1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F0E2239-DAB4-43FE-B286-9BC9508C3AF1}"/>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5" name="Footer Placeholder 4">
            <a:extLst>
              <a:ext uri="{FF2B5EF4-FFF2-40B4-BE49-F238E27FC236}">
                <a16:creationId xmlns:a16="http://schemas.microsoft.com/office/drawing/2014/main" id="{C6F56F43-AC57-4FF0-9604-8E674A1B929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35261DD-C80D-4E41-B76A-FB58D1C33149}"/>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408300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D8FC-ED02-4CE6-856F-DBA518B98365}"/>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8319EE1-1FDF-459F-8842-94655BA24F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7D42CBD-A5A3-43F2-8FA5-738A587C0322}"/>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5" name="Footer Placeholder 4">
            <a:extLst>
              <a:ext uri="{FF2B5EF4-FFF2-40B4-BE49-F238E27FC236}">
                <a16:creationId xmlns:a16="http://schemas.microsoft.com/office/drawing/2014/main" id="{D3351E57-A9A9-4D35-B817-ACA7237B3FE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E21D1F8-9606-4648-920A-DC0520FE265B}"/>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350262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25904-699F-4FE8-A581-459556F2B6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A1F45EC-386E-43A4-AD6F-84500ADBD8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01C3046-F079-49B2-9402-6E4A42C53F21}"/>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5" name="Footer Placeholder 4">
            <a:extLst>
              <a:ext uri="{FF2B5EF4-FFF2-40B4-BE49-F238E27FC236}">
                <a16:creationId xmlns:a16="http://schemas.microsoft.com/office/drawing/2014/main" id="{F1976D68-DCAB-4A4F-9A2E-B45D7881349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1FF489F-2E53-46C5-BF18-E129BF42174D}"/>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406869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98A6-F522-4173-A520-784E36453EB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1818BA2-5AEB-48D8-8FD0-D7FE1D201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0640246-E508-4F80-84A0-BFB561F12D0A}"/>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5" name="Footer Placeholder 4">
            <a:extLst>
              <a:ext uri="{FF2B5EF4-FFF2-40B4-BE49-F238E27FC236}">
                <a16:creationId xmlns:a16="http://schemas.microsoft.com/office/drawing/2014/main" id="{91B4197C-E3E3-4B4C-95A2-D5C251A2AE7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EA44EC6-005D-4EA2-A016-F8A677359853}"/>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236254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65FC-035C-4C35-BC0D-3B42960E7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7E6B2E3-F4D0-44AC-8356-07A74023F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758FE0-4EF6-4C6F-A6D4-23520B73FC11}"/>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5" name="Footer Placeholder 4">
            <a:extLst>
              <a:ext uri="{FF2B5EF4-FFF2-40B4-BE49-F238E27FC236}">
                <a16:creationId xmlns:a16="http://schemas.microsoft.com/office/drawing/2014/main" id="{D7416327-2045-4911-9DFF-9A2A393B7F6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E654054-F750-478B-97EE-29CA97646B13}"/>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31485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9225-C07D-4647-BEBD-103D576A932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A607F19-14F1-4186-B369-4C5EC928D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9FA2810-7988-4DFA-B78D-A314364D4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BB0B9A3-62CA-4419-A373-7CE42FFB0F4A}"/>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6" name="Footer Placeholder 5">
            <a:extLst>
              <a:ext uri="{FF2B5EF4-FFF2-40B4-BE49-F238E27FC236}">
                <a16:creationId xmlns:a16="http://schemas.microsoft.com/office/drawing/2014/main" id="{CD9F0FA3-9417-4986-80ED-B7E89BDB341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B58B92B-4C80-4338-8742-F2541030E8FA}"/>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162514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9BA7-4C5C-427A-A075-2D1F8EC975BE}"/>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698A5A6-88E3-4381-BF0E-82EEAD81E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C6894-5DED-436B-85A8-2C1C950580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4DB24F0-9D37-4FE4-8A1E-2EF4D92C1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D703-0191-4943-963C-4C9D2D49F1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2C0F4049-264E-4FE1-B9E2-9349B513ECE5}"/>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8" name="Footer Placeholder 7">
            <a:extLst>
              <a:ext uri="{FF2B5EF4-FFF2-40B4-BE49-F238E27FC236}">
                <a16:creationId xmlns:a16="http://schemas.microsoft.com/office/drawing/2014/main" id="{AD470B7F-75C0-498A-9CE2-79125EDA326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2F7DDB00-9251-4112-BCA8-9305893BBC30}"/>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397967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3735-57BD-4073-AC6D-B361312860B7}"/>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2302212-CB2D-42DF-BCD1-5EB8518E5EF2}"/>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4" name="Footer Placeholder 3">
            <a:extLst>
              <a:ext uri="{FF2B5EF4-FFF2-40B4-BE49-F238E27FC236}">
                <a16:creationId xmlns:a16="http://schemas.microsoft.com/office/drawing/2014/main" id="{5B7386D4-CFD5-46BB-A570-B1ED16DBDE1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00B100E4-0344-4B80-B7EA-0DCECEFD9C7B}"/>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132756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CE068-3FAC-4B6E-9FD1-EC96C09393F3}"/>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3" name="Footer Placeholder 2">
            <a:extLst>
              <a:ext uri="{FF2B5EF4-FFF2-40B4-BE49-F238E27FC236}">
                <a16:creationId xmlns:a16="http://schemas.microsoft.com/office/drawing/2014/main" id="{CA2575FD-D969-479A-8BCA-B295FA1DFB1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DBD29E0-C510-4AF2-A951-4305D5769C24}"/>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124513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D4E8-4A36-4E23-866E-554BEE713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B64B0D9-1CA0-4FE6-9B90-4446B899A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D06C555-4343-4B68-AEF0-BAF45B4A2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C428B-3BFB-46DB-9C4D-D9DE34DCA537}"/>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6" name="Footer Placeholder 5">
            <a:extLst>
              <a:ext uri="{FF2B5EF4-FFF2-40B4-BE49-F238E27FC236}">
                <a16:creationId xmlns:a16="http://schemas.microsoft.com/office/drawing/2014/main" id="{903AAD25-8053-45BA-8AC6-3FE31107D8F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9954411-7728-4B39-BB9B-1577398F5170}"/>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297587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11E8-D173-4CF4-A196-8C9009140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8F99A02-E82C-439B-9ABE-05058D230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91DF5E5-9ADE-44FD-A5B8-41F469852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BA519-3CD1-470F-AEA7-1F073885240C}"/>
              </a:ext>
            </a:extLst>
          </p:cNvPr>
          <p:cNvSpPr>
            <a:spLocks noGrp="1"/>
          </p:cNvSpPr>
          <p:nvPr>
            <p:ph type="dt" sz="half" idx="10"/>
          </p:nvPr>
        </p:nvSpPr>
        <p:spPr/>
        <p:txBody>
          <a:bodyPr/>
          <a:lstStyle/>
          <a:p>
            <a:fld id="{091A8C7D-FF2A-4AA0-9184-61F2FDE498B4}" type="datetimeFigureOut">
              <a:rPr lang="en-PK" smtClean="0"/>
              <a:t>29/11/2021</a:t>
            </a:fld>
            <a:endParaRPr lang="en-PK"/>
          </a:p>
        </p:txBody>
      </p:sp>
      <p:sp>
        <p:nvSpPr>
          <p:cNvPr id="6" name="Footer Placeholder 5">
            <a:extLst>
              <a:ext uri="{FF2B5EF4-FFF2-40B4-BE49-F238E27FC236}">
                <a16:creationId xmlns:a16="http://schemas.microsoft.com/office/drawing/2014/main" id="{86022E6A-EE74-49F4-9D59-B366247E875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670A251-A59D-4185-B403-B82C46102EB7}"/>
              </a:ext>
            </a:extLst>
          </p:cNvPr>
          <p:cNvSpPr>
            <a:spLocks noGrp="1"/>
          </p:cNvSpPr>
          <p:nvPr>
            <p:ph type="sldNum" sz="quarter" idx="12"/>
          </p:nvPr>
        </p:nvSpPr>
        <p:spPr/>
        <p:txBody>
          <a:bodyPr/>
          <a:lstStyle/>
          <a:p>
            <a:fld id="{145FE543-3C6A-43B6-8011-BA2BBBE7BD38}" type="slidenum">
              <a:rPr lang="en-PK" smtClean="0"/>
              <a:t>‹#›</a:t>
            </a:fld>
            <a:endParaRPr lang="en-PK"/>
          </a:p>
        </p:txBody>
      </p:sp>
    </p:spTree>
    <p:extLst>
      <p:ext uri="{BB962C8B-B14F-4D97-AF65-F5344CB8AC3E}">
        <p14:creationId xmlns:p14="http://schemas.microsoft.com/office/powerpoint/2010/main" val="416066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D7728-09DC-4EE3-9EFC-2836655C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B6288E8-3C70-403F-B247-795C7A6FAD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0B88AB6-3295-45EF-A0F1-CF909B766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A8C7D-FF2A-4AA0-9184-61F2FDE498B4}" type="datetimeFigureOut">
              <a:rPr lang="en-PK" smtClean="0"/>
              <a:t>29/11/2021</a:t>
            </a:fld>
            <a:endParaRPr lang="en-PK"/>
          </a:p>
        </p:txBody>
      </p:sp>
      <p:sp>
        <p:nvSpPr>
          <p:cNvPr id="5" name="Footer Placeholder 4">
            <a:extLst>
              <a:ext uri="{FF2B5EF4-FFF2-40B4-BE49-F238E27FC236}">
                <a16:creationId xmlns:a16="http://schemas.microsoft.com/office/drawing/2014/main" id="{7D514D27-B94E-4A14-A291-FE5FCFB06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6B59EF7-D4A3-4FD6-BAD2-CED27C1BC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FE543-3C6A-43B6-8011-BA2BBBE7BD38}" type="slidenum">
              <a:rPr lang="en-PK" smtClean="0"/>
              <a:t>‹#›</a:t>
            </a:fld>
            <a:endParaRPr lang="en-PK"/>
          </a:p>
        </p:txBody>
      </p:sp>
    </p:spTree>
    <p:extLst>
      <p:ext uri="{BB962C8B-B14F-4D97-AF65-F5344CB8AC3E}">
        <p14:creationId xmlns:p14="http://schemas.microsoft.com/office/powerpoint/2010/main" val="2109476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ubmed/27869105"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0E96ED-2447-4035-B16D-4209E51089D4}"/>
              </a:ext>
            </a:extLst>
          </p:cNvPr>
          <p:cNvSpPr>
            <a:spLocks noGrp="1"/>
          </p:cNvSpPr>
          <p:nvPr>
            <p:ph type="ctrTitle"/>
          </p:nvPr>
        </p:nvSpPr>
        <p:spPr>
          <a:xfrm>
            <a:off x="1524003" y="1999615"/>
            <a:ext cx="9144000" cy="2764028"/>
          </a:xfrm>
        </p:spPr>
        <p:txBody>
          <a:bodyPr anchor="ctr">
            <a:normAutofit/>
          </a:bodyPr>
          <a:lstStyle/>
          <a:p>
            <a:r>
              <a:rPr lang="en-US" sz="6100" b="1" i="0">
                <a:effectLst/>
                <a:latin typeface="Tahoma" panose="020B0604030504040204" pitchFamily="34" charset="0"/>
                <a:ea typeface="Tahoma" panose="020B0604030504040204" pitchFamily="34" charset="0"/>
                <a:cs typeface="Tahoma" panose="020B0604030504040204" pitchFamily="34" charset="0"/>
              </a:rPr>
              <a:t>Audio process for</a:t>
            </a:r>
            <a:br>
              <a:rPr lang="en-US" sz="6100" b="1" i="0">
                <a:effectLst/>
                <a:latin typeface="Tahoma" panose="020B0604030504040204" pitchFamily="34" charset="0"/>
                <a:ea typeface="Tahoma" panose="020B0604030504040204" pitchFamily="34" charset="0"/>
                <a:cs typeface="Tahoma" panose="020B0604030504040204" pitchFamily="34" charset="0"/>
              </a:rPr>
            </a:br>
            <a:r>
              <a:rPr lang="en-US" sz="6100" b="1" i="0">
                <a:effectLst/>
                <a:latin typeface="Tahoma" panose="020B0604030504040204" pitchFamily="34" charset="0"/>
                <a:ea typeface="Tahoma" panose="020B0604030504040204" pitchFamily="34" charset="0"/>
                <a:cs typeface="Tahoma" panose="020B0604030504040204" pitchFamily="34" charset="0"/>
              </a:rPr>
              <a:t>Arrhythmia detection</a:t>
            </a:r>
            <a:r>
              <a:rPr lang="en-US" sz="6100" b="1">
                <a:latin typeface="Tahoma" panose="020B0604030504040204" pitchFamily="34" charset="0"/>
                <a:ea typeface="Tahoma" panose="020B0604030504040204" pitchFamily="34" charset="0"/>
                <a:cs typeface="Tahoma" panose="020B0604030504040204" pitchFamily="34" charset="0"/>
              </a:rPr>
              <a:t> </a:t>
            </a:r>
            <a:br>
              <a:rPr lang="en-US" sz="6100">
                <a:latin typeface="Times New Roman" panose="02020603050405020304" pitchFamily="18" charset="0"/>
                <a:cs typeface="Times New Roman" panose="02020603050405020304" pitchFamily="18" charset="0"/>
              </a:rPr>
            </a:br>
            <a:endParaRPr lang="en-PK" sz="61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D2FA2A7-B677-40CD-B44B-DC77B24C2C05}"/>
              </a:ext>
            </a:extLst>
          </p:cNvPr>
          <p:cNvSpPr>
            <a:spLocks noGrp="1"/>
          </p:cNvSpPr>
          <p:nvPr>
            <p:ph type="subTitle" idx="1"/>
          </p:nvPr>
        </p:nvSpPr>
        <p:spPr>
          <a:xfrm>
            <a:off x="1966912" y="5645150"/>
            <a:ext cx="8258176" cy="631825"/>
          </a:xfrm>
        </p:spPr>
        <p:txBody>
          <a:bodyPr anchor="ctr">
            <a:normAutofit/>
          </a:bodyPr>
          <a:lstStyle/>
          <a:p>
            <a:r>
              <a:rPr lang="en-US" sz="1800" b="0" i="0">
                <a:effectLst/>
                <a:latin typeface="Tahoma" panose="020B0604030504040204" pitchFamily="34" charset="0"/>
                <a:ea typeface="Tahoma" panose="020B0604030504040204" pitchFamily="34" charset="0"/>
                <a:cs typeface="Tahoma" panose="020B0604030504040204" pitchFamily="34" charset="0"/>
              </a:rPr>
              <a:t>Yifei Che, Liying Zhu, Qihua Gong</a:t>
            </a:r>
            <a:r>
              <a:rPr lang="en-US" sz="1800">
                <a:latin typeface="Tahoma" panose="020B0604030504040204" pitchFamily="34" charset="0"/>
                <a:ea typeface="Tahoma" panose="020B0604030504040204" pitchFamily="34" charset="0"/>
                <a:cs typeface="Tahoma" panose="020B0604030504040204" pitchFamily="34" charset="0"/>
              </a:rPr>
              <a:t> </a:t>
            </a:r>
            <a:br>
              <a:rPr lang="en-US" sz="1800"/>
            </a:br>
            <a:endParaRPr lang="en-PK" sz="1800"/>
          </a:p>
        </p:txBody>
      </p:sp>
      <p:sp>
        <p:nvSpPr>
          <p:cNvPr id="33"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7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22AAA-4FCC-4387-A65D-F3249B9AA57D}"/>
              </a:ext>
            </a:extLst>
          </p:cNvPr>
          <p:cNvSpPr>
            <a:spLocks noGrp="1"/>
          </p:cNvSpPr>
          <p:nvPr>
            <p:ph type="title"/>
          </p:nvPr>
        </p:nvSpPr>
        <p:spPr>
          <a:xfrm>
            <a:off x="630936" y="639520"/>
            <a:ext cx="3429000" cy="1719072"/>
          </a:xfrm>
        </p:spPr>
        <p:txBody>
          <a:bodyPr anchor="b">
            <a:normAutofit/>
          </a:bodyPr>
          <a:lstStyle/>
          <a:p>
            <a:r>
              <a:rPr lang="en-US" sz="4200"/>
              <a:t>Preprocessing</a:t>
            </a:r>
            <a:endParaRPr lang="en-PK" sz="42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6326CF-19B1-4720-A34C-47626CFE2543}"/>
              </a:ext>
            </a:extLst>
          </p:cNvPr>
          <p:cNvSpPr>
            <a:spLocks noGrp="1"/>
          </p:cNvSpPr>
          <p:nvPr>
            <p:ph idx="1"/>
          </p:nvPr>
        </p:nvSpPr>
        <p:spPr>
          <a:xfrm>
            <a:off x="630936" y="2807208"/>
            <a:ext cx="3429000" cy="3410712"/>
          </a:xfrm>
        </p:spPr>
        <p:txBody>
          <a:bodyPr anchor="t">
            <a:normAutofit/>
          </a:bodyPr>
          <a:lstStyle/>
          <a:p>
            <a:r>
              <a:rPr lang="en-US" sz="2200">
                <a:latin typeface="Times New Roman" panose="02020603050405020304" pitchFamily="18" charset="0"/>
                <a:cs typeface="Times New Roman" panose="02020603050405020304" pitchFamily="18" charset="0"/>
              </a:rPr>
              <a:t>Wavelet Denoising was used for removing noise from heart signals.</a:t>
            </a:r>
          </a:p>
          <a:p>
            <a:pPr marL="0" indent="0">
              <a:buNone/>
            </a:pPr>
            <a:r>
              <a:rPr lang="en-US" sz="2200" i="0">
                <a:effectLst/>
                <a:latin typeface="Times New Roman" panose="02020603050405020304" pitchFamily="18" charset="0"/>
                <a:cs typeface="Times New Roman" panose="02020603050405020304" pitchFamily="18" charset="0"/>
              </a:rPr>
              <a:t> Method of analysis that:</a:t>
            </a:r>
          </a:p>
          <a:p>
            <a:r>
              <a:rPr lang="en-US" sz="2200" i="0">
                <a:effectLst/>
                <a:latin typeface="Times New Roman" panose="02020603050405020304" pitchFamily="18" charset="0"/>
                <a:cs typeface="Times New Roman" panose="02020603050405020304" pitchFamily="18" charset="0"/>
              </a:rPr>
              <a:t> uses time-frequency to select an appropriate frequency band based on the characteristics of the signal.</a:t>
            </a:r>
            <a:endParaRPr lang="en-PK" sz="2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BCFD2D-E302-479B-8645-54E25E7FA4C6}"/>
              </a:ext>
            </a:extLst>
          </p:cNvPr>
          <p:cNvPicPr>
            <a:picLocks noChangeAspect="1"/>
          </p:cNvPicPr>
          <p:nvPr/>
        </p:nvPicPr>
        <p:blipFill>
          <a:blip r:embed="rId2"/>
          <a:stretch>
            <a:fillRect/>
          </a:stretch>
        </p:blipFill>
        <p:spPr>
          <a:xfrm>
            <a:off x="5106572" y="821082"/>
            <a:ext cx="6451444" cy="4874137"/>
          </a:xfrm>
          <a:prstGeom prst="rect">
            <a:avLst/>
          </a:prstGeom>
        </p:spPr>
      </p:pic>
      <p:sp>
        <p:nvSpPr>
          <p:cNvPr id="6" name="TextBox 5">
            <a:extLst>
              <a:ext uri="{FF2B5EF4-FFF2-40B4-BE49-F238E27FC236}">
                <a16:creationId xmlns:a16="http://schemas.microsoft.com/office/drawing/2014/main" id="{9B1EFA16-D78B-438F-AC31-0F39FAE014C6}"/>
              </a:ext>
            </a:extLst>
          </p:cNvPr>
          <p:cNvSpPr txBox="1"/>
          <p:nvPr/>
        </p:nvSpPr>
        <p:spPr>
          <a:xfrm>
            <a:off x="6555545" y="5964702"/>
            <a:ext cx="3429000" cy="400110"/>
          </a:xfrm>
          <a:prstGeom prst="rect">
            <a:avLst/>
          </a:prstGeom>
          <a:noFill/>
        </p:spPr>
        <p:txBody>
          <a:bodyPr wrap="square" rtlCol="0">
            <a:spAutoFit/>
          </a:bodyPr>
          <a:lstStyle/>
          <a:p>
            <a:pPr algn="ctr"/>
            <a:r>
              <a:rPr lang="en-US" sz="2000" b="1" dirty="0"/>
              <a:t>Abnormal Signal with noise</a:t>
            </a:r>
            <a:endParaRPr lang="en-PK" sz="2000" b="1" dirty="0"/>
          </a:p>
        </p:txBody>
      </p:sp>
    </p:spTree>
    <p:extLst>
      <p:ext uri="{BB962C8B-B14F-4D97-AF65-F5344CB8AC3E}">
        <p14:creationId xmlns:p14="http://schemas.microsoft.com/office/powerpoint/2010/main" val="303950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01890-BD21-496A-A2F1-417B0F676941}"/>
              </a:ext>
            </a:extLst>
          </p:cNvPr>
          <p:cNvSpPr>
            <a:spLocks noGrp="1"/>
          </p:cNvSpPr>
          <p:nvPr>
            <p:ph type="title"/>
          </p:nvPr>
        </p:nvSpPr>
        <p:spPr>
          <a:xfrm>
            <a:off x="1113810" y="2960716"/>
            <a:ext cx="4036334" cy="2387600"/>
          </a:xfrm>
        </p:spPr>
        <p:txBody>
          <a:bodyPr vert="horz" lIns="91440" tIns="45720" rIns="91440" bIns="45720" rtlCol="0" anchor="t">
            <a:normAutofit fontScale="90000"/>
          </a:bodyPr>
          <a:lstStyle/>
          <a:p>
            <a:pPr algn="ctr"/>
            <a:r>
              <a:rPr lang="en-US" sz="5400" kern="1200" dirty="0">
                <a:solidFill>
                  <a:schemeClr val="tx1"/>
                </a:solidFill>
                <a:latin typeface="+mj-lt"/>
                <a:ea typeface="+mj-ea"/>
                <a:cs typeface="+mj-cs"/>
              </a:rPr>
              <a:t>Abnormal Signal without Noise</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E0D1CA-AA9B-4554-9A37-1C52B8D01623}"/>
              </a:ext>
            </a:extLst>
          </p:cNvPr>
          <p:cNvPicPr>
            <a:picLocks noChangeAspect="1"/>
          </p:cNvPicPr>
          <p:nvPr/>
        </p:nvPicPr>
        <p:blipFill>
          <a:blip r:embed="rId2"/>
          <a:stretch>
            <a:fillRect/>
          </a:stretch>
        </p:blipFill>
        <p:spPr>
          <a:xfrm>
            <a:off x="5922492" y="1351303"/>
            <a:ext cx="5536001" cy="4096641"/>
          </a:xfrm>
          <a:prstGeom prst="rect">
            <a:avLst/>
          </a:prstGeom>
        </p:spPr>
      </p:pic>
    </p:spTree>
    <p:extLst>
      <p:ext uri="{BB962C8B-B14F-4D97-AF65-F5344CB8AC3E}">
        <p14:creationId xmlns:p14="http://schemas.microsoft.com/office/powerpoint/2010/main" val="234828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0DBE-2169-4D50-9972-842D6D5B6811}"/>
              </a:ext>
            </a:extLst>
          </p:cNvPr>
          <p:cNvSpPr>
            <a:spLocks noGrp="1"/>
          </p:cNvSpPr>
          <p:nvPr>
            <p:ph type="title"/>
          </p:nvPr>
        </p:nvSpPr>
        <p:spPr>
          <a:xfrm>
            <a:off x="838200" y="0"/>
            <a:ext cx="10515600" cy="1325563"/>
          </a:xfrm>
        </p:spPr>
        <p:txBody>
          <a:bodyPr/>
          <a:lstStyle/>
          <a:p>
            <a:r>
              <a:rPr lang="en-US" sz="60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EATURE </a:t>
            </a:r>
            <a:r>
              <a:rPr lang="en-US" sz="6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XTRACTION</a:t>
            </a:r>
          </a:p>
        </p:txBody>
      </p:sp>
      <p:sp>
        <p:nvSpPr>
          <p:cNvPr id="4" name="TextBox 3">
            <a:extLst>
              <a:ext uri="{FF2B5EF4-FFF2-40B4-BE49-F238E27FC236}">
                <a16:creationId xmlns:a16="http://schemas.microsoft.com/office/drawing/2014/main" id="{C850C134-2612-45DC-9ED7-10282E072B6A}"/>
              </a:ext>
            </a:extLst>
          </p:cNvPr>
          <p:cNvSpPr txBox="1"/>
          <p:nvPr/>
        </p:nvSpPr>
        <p:spPr>
          <a:xfrm>
            <a:off x="559633" y="1325563"/>
            <a:ext cx="4792722" cy="5293757"/>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IME </a:t>
            </a:r>
            <a:r>
              <a:rPr lang="en-US" sz="3600" dirty="0">
                <a:latin typeface="Times New Roman" panose="02020603050405020304" pitchFamily="18" charset="0"/>
                <a:cs typeface="Times New Roman" panose="02020603050405020304" pitchFamily="18" charset="0"/>
              </a:rPr>
              <a:t>D</a:t>
            </a:r>
            <a:r>
              <a:rPr lang="en-US" sz="2800" dirty="0">
                <a:latin typeface="Times New Roman" panose="02020603050405020304" pitchFamily="18" charset="0"/>
                <a:cs typeface="Times New Roman" panose="02020603050405020304" pitchFamily="18" charset="0"/>
              </a:rPr>
              <a:t>OMAIN</a:t>
            </a:r>
          </a:p>
          <a:p>
            <a:r>
              <a:rPr lang="en-US" sz="3600"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EATURES</a:t>
            </a:r>
          </a:p>
          <a:p>
            <a:pPr marL="914400" lvl="1" indent="-457200">
              <a:spcBef>
                <a:spcPts val="1200"/>
              </a:spcBef>
              <a:buClr>
                <a:srgbClr val="00B0F0"/>
              </a:buClr>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Mean</a:t>
            </a:r>
          </a:p>
          <a:p>
            <a:pPr marL="914400" lvl="1" indent="-457200">
              <a:spcBef>
                <a:spcPts val="1200"/>
              </a:spcBef>
              <a:buClr>
                <a:srgbClr val="00B0F0"/>
              </a:buClr>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Median</a:t>
            </a:r>
          </a:p>
          <a:p>
            <a:pPr marL="914400" lvl="1" indent="-457200">
              <a:spcBef>
                <a:spcPts val="1200"/>
              </a:spcBef>
              <a:buClr>
                <a:srgbClr val="00B0F0"/>
              </a:buClr>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Standard Deviation</a:t>
            </a:r>
          </a:p>
          <a:p>
            <a:pPr marL="914400" lvl="1" indent="-457200">
              <a:spcBef>
                <a:spcPts val="1200"/>
              </a:spcBef>
              <a:buClr>
                <a:srgbClr val="00B0F0"/>
              </a:buClr>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Mean Absolute Deviation</a:t>
            </a:r>
          </a:p>
          <a:p>
            <a:pPr marL="914400" lvl="1" indent="-457200">
              <a:spcBef>
                <a:spcPts val="1200"/>
              </a:spcBef>
              <a:buClr>
                <a:srgbClr val="00B0F0"/>
              </a:buClr>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Quantile 25</a:t>
            </a:r>
          </a:p>
          <a:p>
            <a:pPr marL="914400" lvl="1" indent="-457200">
              <a:spcBef>
                <a:spcPts val="1200"/>
              </a:spcBef>
              <a:buClr>
                <a:srgbClr val="00B0F0"/>
              </a:buClr>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Quantile 75</a:t>
            </a:r>
          </a:p>
          <a:p>
            <a:pPr marL="914400" lvl="1" indent="-457200">
              <a:spcBef>
                <a:spcPts val="1200"/>
              </a:spcBef>
              <a:buClr>
                <a:srgbClr val="00B0F0"/>
              </a:buClr>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Signal IQR</a:t>
            </a:r>
          </a:p>
        </p:txBody>
      </p:sp>
      <p:sp>
        <p:nvSpPr>
          <p:cNvPr id="5" name="TextBox 4">
            <a:extLst>
              <a:ext uri="{FF2B5EF4-FFF2-40B4-BE49-F238E27FC236}">
                <a16:creationId xmlns:a16="http://schemas.microsoft.com/office/drawing/2014/main" id="{6DAC4BD6-20C0-44FA-B31B-EBAAA05EFE4E}"/>
              </a:ext>
            </a:extLst>
          </p:cNvPr>
          <p:cNvSpPr txBox="1"/>
          <p:nvPr/>
        </p:nvSpPr>
        <p:spPr>
          <a:xfrm>
            <a:off x="5002445" y="1325563"/>
            <a:ext cx="3674404" cy="5324535"/>
          </a:xfrm>
          <a:prstGeom prst="rect">
            <a:avLst/>
          </a:prstGeom>
          <a:noFill/>
        </p:spPr>
        <p:txBody>
          <a:bodyPr wrap="none" rtlCol="0">
            <a:spAutoFit/>
          </a:bodyPr>
          <a:lstStyle/>
          <a:p>
            <a:pPr>
              <a:spcBef>
                <a:spcPts val="600"/>
              </a:spcBef>
            </a:pPr>
            <a:r>
              <a:rPr lang="en-US" sz="32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PECTRAL </a:t>
            </a:r>
            <a:r>
              <a:rPr lang="en-US" sz="3200"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EATURES</a:t>
            </a:r>
          </a:p>
          <a:p>
            <a:pPr marL="800100" lvl="1" indent="-342900">
              <a:spcBef>
                <a:spcPts val="600"/>
              </a:spcBef>
              <a:buClr>
                <a:srgbClr val="00B0F0"/>
              </a:buClr>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Sample Skewness</a:t>
            </a:r>
          </a:p>
          <a:p>
            <a:pPr marL="800100" lvl="1" indent="-342900">
              <a:spcBef>
                <a:spcPts val="600"/>
              </a:spcBef>
              <a:buClr>
                <a:srgbClr val="00B0F0"/>
              </a:buClr>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Sample Kurtosis</a:t>
            </a:r>
          </a:p>
          <a:p>
            <a:pPr marL="800100" lvl="1" indent="-342900">
              <a:spcBef>
                <a:spcPts val="600"/>
              </a:spcBef>
              <a:buClr>
                <a:srgbClr val="00B0F0"/>
              </a:buClr>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Signal Entropy</a:t>
            </a:r>
          </a:p>
          <a:p>
            <a:pPr marL="800100" lvl="1" indent="-342900">
              <a:spcBef>
                <a:spcPts val="600"/>
              </a:spcBef>
              <a:buClr>
                <a:srgbClr val="00B0F0"/>
              </a:buClr>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Spectral Entropy</a:t>
            </a:r>
          </a:p>
          <a:p>
            <a:pPr marL="800100" lvl="1" indent="-342900">
              <a:spcBef>
                <a:spcPts val="600"/>
              </a:spcBef>
              <a:buClr>
                <a:srgbClr val="00B0F0"/>
              </a:buClr>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Dominant Frequency</a:t>
            </a:r>
          </a:p>
          <a:p>
            <a:pPr lvl="1">
              <a:spcBef>
                <a:spcPts val="600"/>
              </a:spcBef>
              <a:buClr>
                <a:srgbClr val="00B0F0"/>
              </a:buClr>
              <a:buSzPct val="150000"/>
            </a:pPr>
            <a:r>
              <a:rPr lang="en-US" sz="2400" dirty="0">
                <a:latin typeface="Times New Roman" panose="02020603050405020304" pitchFamily="18" charset="0"/>
                <a:cs typeface="Times New Roman" panose="02020603050405020304" pitchFamily="18" charset="0"/>
              </a:rPr>
              <a:t>     Value</a:t>
            </a:r>
          </a:p>
          <a:p>
            <a:pPr marL="800100" lvl="1" indent="-342900">
              <a:spcBef>
                <a:spcPts val="600"/>
              </a:spcBef>
              <a:buClr>
                <a:srgbClr val="00B0F0"/>
              </a:buClr>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Dominant Frequency</a:t>
            </a:r>
          </a:p>
          <a:p>
            <a:pPr lvl="1">
              <a:spcBef>
                <a:spcPts val="600"/>
              </a:spcBef>
              <a:buClr>
                <a:srgbClr val="00B0F0"/>
              </a:buClr>
              <a:buSzPct val="150000"/>
            </a:pPr>
            <a:r>
              <a:rPr lang="en-US" sz="2400" dirty="0">
                <a:latin typeface="Times New Roman" panose="02020603050405020304" pitchFamily="18" charset="0"/>
                <a:cs typeface="Times New Roman" panose="02020603050405020304" pitchFamily="18" charset="0"/>
              </a:rPr>
              <a:t>     Magnitude</a:t>
            </a:r>
          </a:p>
          <a:p>
            <a:pPr marL="800100" lvl="1" indent="-342900">
              <a:spcBef>
                <a:spcPts val="600"/>
              </a:spcBef>
              <a:buClr>
                <a:srgbClr val="00B0F0"/>
              </a:buClr>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Dominant Frequency </a:t>
            </a:r>
          </a:p>
          <a:p>
            <a:pPr lvl="1">
              <a:spcBef>
                <a:spcPts val="600"/>
              </a:spcBef>
              <a:buClr>
                <a:srgbClr val="00B0F0"/>
              </a:buClr>
              <a:buSzPct val="150000"/>
            </a:pPr>
            <a:r>
              <a:rPr lang="en-US" sz="2400" dirty="0">
                <a:latin typeface="Times New Roman" panose="02020603050405020304" pitchFamily="18" charset="0"/>
                <a:cs typeface="Times New Roman" panose="02020603050405020304" pitchFamily="18" charset="0"/>
              </a:rPr>
              <a:t>     Ratio </a:t>
            </a:r>
          </a:p>
          <a:p>
            <a:endParaRPr lang="en-US" dirty="0"/>
          </a:p>
        </p:txBody>
      </p:sp>
      <p:sp>
        <p:nvSpPr>
          <p:cNvPr id="6" name="TextBox 5">
            <a:extLst>
              <a:ext uri="{FF2B5EF4-FFF2-40B4-BE49-F238E27FC236}">
                <a16:creationId xmlns:a16="http://schemas.microsoft.com/office/drawing/2014/main" id="{2CBB4EB2-4E95-41E6-B49E-A5AFE7FFD5DA}"/>
              </a:ext>
            </a:extLst>
          </p:cNvPr>
          <p:cNvSpPr txBox="1"/>
          <p:nvPr/>
        </p:nvSpPr>
        <p:spPr>
          <a:xfrm>
            <a:off x="8869338" y="2530467"/>
            <a:ext cx="2897941" cy="2246769"/>
          </a:xfrm>
          <a:prstGeom prst="rect">
            <a:avLst/>
          </a:prstGeom>
          <a:noFill/>
        </p:spPr>
        <p:txBody>
          <a:bodyPr wrap="square" rtlCol="0">
            <a:spAutoFit/>
          </a:bodyPr>
          <a:lstStyle/>
          <a:p>
            <a:pPr marL="457200" indent="-457200">
              <a:buClr>
                <a:srgbClr val="00B0F0"/>
              </a:buClr>
              <a:buSzPct val="17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14</a:t>
            </a:r>
          </a:p>
          <a:p>
            <a:pPr lvl="1"/>
            <a:r>
              <a:rPr lang="en-US" sz="2800" dirty="0">
                <a:latin typeface="Times New Roman" panose="02020603050405020304" pitchFamily="18" charset="0"/>
                <a:cs typeface="Times New Roman" panose="02020603050405020304" pitchFamily="18" charset="0"/>
              </a:rPr>
              <a:t>Mel-Frequency Cepstral Coefficients </a:t>
            </a:r>
            <a:r>
              <a:rPr lang="en-US" sz="2800" dirty="0">
                <a:solidFill>
                  <a:srgbClr val="00B0F0"/>
                </a:solidFill>
                <a:latin typeface="Times New Roman" panose="02020603050405020304" pitchFamily="18" charset="0"/>
                <a:cs typeface="Times New Roman" panose="02020603050405020304" pitchFamily="18" charset="0"/>
              </a:rPr>
              <a:t>(MFCC)</a:t>
            </a:r>
          </a:p>
        </p:txBody>
      </p:sp>
    </p:spTree>
    <p:extLst>
      <p:ext uri="{BB962C8B-B14F-4D97-AF65-F5344CB8AC3E}">
        <p14:creationId xmlns:p14="http://schemas.microsoft.com/office/powerpoint/2010/main" val="125143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3C63D-B997-4012-AAAA-4DEAFA4E9A52}"/>
              </a:ext>
            </a:extLst>
          </p:cNvPr>
          <p:cNvSpPr>
            <a:spLocks noGrp="1"/>
          </p:cNvSpPr>
          <p:nvPr>
            <p:ph type="title"/>
          </p:nvPr>
        </p:nvSpPr>
        <p:spPr>
          <a:xfrm>
            <a:off x="630936" y="640080"/>
            <a:ext cx="4818888" cy="1481328"/>
          </a:xfrm>
        </p:spPr>
        <p:txBody>
          <a:bodyPr anchor="b">
            <a:normAutofit/>
          </a:bodyPr>
          <a:lstStyle/>
          <a:p>
            <a:r>
              <a:rPr lang="en-US" sz="5400"/>
              <a:t>Classification</a:t>
            </a:r>
            <a:endParaRPr lang="en-PK" sz="5400"/>
          </a:p>
        </p:txBody>
      </p:sp>
      <p:sp>
        <p:nvSpPr>
          <p:cNvPr id="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A2BF51-3F69-494D-98F5-5E9505F0D845}"/>
              </a:ext>
            </a:extLst>
          </p:cNvPr>
          <p:cNvSpPr>
            <a:spLocks noGrp="1"/>
          </p:cNvSpPr>
          <p:nvPr>
            <p:ph idx="1"/>
          </p:nvPr>
        </p:nvSpPr>
        <p:spPr>
          <a:xfrm>
            <a:off x="630936" y="2660904"/>
            <a:ext cx="4818888" cy="3547872"/>
          </a:xfrm>
        </p:spPr>
        <p:txBody>
          <a:bodyPr anchor="t">
            <a:normAutofit/>
          </a:bodyPr>
          <a:lstStyle/>
          <a:p>
            <a:r>
              <a:rPr lang="en-US" sz="2200" dirty="0"/>
              <a:t>We implemented various classifiers including SVM,KNN, Tree classifier, Random Forest etc. but selection of classifier was based on accuracy. We were getting the best accuracy from KNN classifier. So, we decided to proceed with KNN classifier.</a:t>
            </a:r>
            <a:endParaRPr lang="en-PK" sz="2200" dirty="0"/>
          </a:p>
        </p:txBody>
      </p:sp>
      <p:pic>
        <p:nvPicPr>
          <p:cNvPr id="5" name="Picture 4">
            <a:extLst>
              <a:ext uri="{FF2B5EF4-FFF2-40B4-BE49-F238E27FC236}">
                <a16:creationId xmlns:a16="http://schemas.microsoft.com/office/drawing/2014/main" id="{304A7368-2EDA-4EA7-A1E2-EF9DEF2FDAD4}"/>
              </a:ext>
            </a:extLst>
          </p:cNvPr>
          <p:cNvPicPr>
            <a:picLocks noChangeAspect="1"/>
          </p:cNvPicPr>
          <p:nvPr/>
        </p:nvPicPr>
        <p:blipFill rotWithShape="1">
          <a:blip r:embed="rId2"/>
          <a:srcRect t="8701"/>
          <a:stretch/>
        </p:blipFill>
        <p:spPr>
          <a:xfrm>
            <a:off x="6949681" y="1125414"/>
            <a:ext cx="3757702" cy="5092506"/>
          </a:xfrm>
          <a:prstGeom prst="rect">
            <a:avLst/>
          </a:prstGeom>
        </p:spPr>
      </p:pic>
    </p:spTree>
    <p:extLst>
      <p:ext uri="{BB962C8B-B14F-4D97-AF65-F5344CB8AC3E}">
        <p14:creationId xmlns:p14="http://schemas.microsoft.com/office/powerpoint/2010/main" val="242482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4889C-AB3C-4ACD-B7E6-9E18FC47C371}"/>
              </a:ext>
            </a:extLst>
          </p:cNvPr>
          <p:cNvSpPr>
            <a:spLocks noGrp="1"/>
          </p:cNvSpPr>
          <p:nvPr>
            <p:ph type="title"/>
          </p:nvPr>
        </p:nvSpPr>
        <p:spPr>
          <a:xfrm>
            <a:off x="5297762" y="329184"/>
            <a:ext cx="6251110" cy="1783080"/>
          </a:xfrm>
        </p:spPr>
        <p:txBody>
          <a:bodyPr anchor="b">
            <a:normAutofit/>
          </a:bodyPr>
          <a:lstStyle/>
          <a:p>
            <a:r>
              <a:rPr lang="en-US" sz="5400" b="1" i="0">
                <a:effectLst/>
                <a:latin typeface="arial" panose="020B0604020202020204" pitchFamily="34" charset="0"/>
              </a:rPr>
              <a:t>K-Nearest Neighbour</a:t>
            </a:r>
            <a:endParaRPr lang="en-PK" sz="5400"/>
          </a:p>
        </p:txBody>
      </p:sp>
      <p:pic>
        <p:nvPicPr>
          <p:cNvPr id="6" name="Picture 4" descr="Stock market graph on display">
            <a:extLst>
              <a:ext uri="{FF2B5EF4-FFF2-40B4-BE49-F238E27FC236}">
                <a16:creationId xmlns:a16="http://schemas.microsoft.com/office/drawing/2014/main" id="{6FBD4370-BFDF-46D4-A4FD-B5A048D177E4}"/>
              </a:ext>
            </a:extLst>
          </p:cNvPr>
          <p:cNvPicPr>
            <a:picLocks noChangeAspect="1"/>
          </p:cNvPicPr>
          <p:nvPr/>
        </p:nvPicPr>
        <p:blipFill rotWithShape="1">
          <a:blip r:embed="rId2"/>
          <a:srcRect l="43233" r="1737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4F37CF-4CDB-4776-BFE2-0AF4256DFF82}"/>
              </a:ext>
            </a:extLst>
          </p:cNvPr>
          <p:cNvSpPr>
            <a:spLocks noGrp="1"/>
          </p:cNvSpPr>
          <p:nvPr>
            <p:ph idx="1"/>
          </p:nvPr>
        </p:nvSpPr>
        <p:spPr>
          <a:xfrm>
            <a:off x="5297762" y="2706624"/>
            <a:ext cx="6251110" cy="3483864"/>
          </a:xfrm>
        </p:spPr>
        <p:txBody>
          <a:bodyPr>
            <a:normAutofit/>
          </a:bodyPr>
          <a:lstStyle/>
          <a:p>
            <a:r>
              <a:rPr lang="en-US" sz="2200" b="0" i="0" dirty="0">
                <a:effectLst/>
                <a:latin typeface="arial" panose="020B0604020202020204" pitchFamily="34" charset="0"/>
              </a:rPr>
              <a:t> The algorithm can be used to solve both classification and regression problem statements.</a:t>
            </a:r>
            <a:endParaRPr lang="en-US" sz="2200" b="0" i="0" dirty="0">
              <a:effectLst/>
              <a:latin typeface="Lato" panose="020F0502020204030203" pitchFamily="34" charset="0"/>
            </a:endParaRPr>
          </a:p>
          <a:p>
            <a:r>
              <a:rPr lang="en-US" sz="2200" b="0" i="0" dirty="0">
                <a:effectLst/>
                <a:latin typeface="Lato" panose="020F0502020204030203" pitchFamily="34" charset="0"/>
              </a:rPr>
              <a:t>Supervised machine learning algorithm.</a:t>
            </a:r>
          </a:p>
          <a:p>
            <a:r>
              <a:rPr lang="en-US" sz="2200" b="0" i="0" dirty="0">
                <a:effectLst/>
                <a:latin typeface="Lato" panose="020F0502020204030203" pitchFamily="34" charset="0"/>
              </a:rPr>
              <a:t>The number of nearest neighbours to a new unknown variable that has to be predicted or classified is denoted by the symbol ‘K’</a:t>
            </a:r>
            <a:r>
              <a:rPr lang="en-US" sz="2200" dirty="0">
                <a:latin typeface="Lato" panose="020F0502020204030203" pitchFamily="34" charset="0"/>
              </a:rPr>
              <a:t>.</a:t>
            </a:r>
          </a:p>
          <a:p>
            <a:r>
              <a:rPr lang="en-US" sz="2200" b="0" i="0" dirty="0">
                <a:effectLst/>
                <a:latin typeface="Lato" panose="020F0502020204030203" pitchFamily="34" charset="0"/>
              </a:rPr>
              <a:t>It’s a distance-based approach.</a:t>
            </a:r>
          </a:p>
          <a:p>
            <a:endParaRPr lang="en-US" sz="2200" b="0" i="0" dirty="0">
              <a:effectLst/>
              <a:latin typeface="Lato" panose="020F0502020204030203" pitchFamily="34" charset="0"/>
            </a:endParaRPr>
          </a:p>
        </p:txBody>
      </p:sp>
    </p:spTree>
    <p:extLst>
      <p:ext uri="{BB962C8B-B14F-4D97-AF65-F5344CB8AC3E}">
        <p14:creationId xmlns:p14="http://schemas.microsoft.com/office/powerpoint/2010/main" val="228428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519D-45A8-4546-8D07-87F3177756D1}"/>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ESULTS</a:t>
            </a:r>
            <a:endParaRPr lang="en-PK" dirty="0"/>
          </a:p>
        </p:txBody>
      </p:sp>
      <p:pic>
        <p:nvPicPr>
          <p:cNvPr id="5" name="Content Placeholder 4">
            <a:extLst>
              <a:ext uri="{FF2B5EF4-FFF2-40B4-BE49-F238E27FC236}">
                <a16:creationId xmlns:a16="http://schemas.microsoft.com/office/drawing/2014/main" id="{7D3E292A-BC40-4853-9084-B50DFCCB4386}"/>
              </a:ext>
            </a:extLst>
          </p:cNvPr>
          <p:cNvPicPr>
            <a:picLocks noGrp="1" noChangeAspect="1"/>
          </p:cNvPicPr>
          <p:nvPr>
            <p:ph idx="1"/>
          </p:nvPr>
        </p:nvPicPr>
        <p:blipFill>
          <a:blip r:embed="rId2"/>
          <a:stretch>
            <a:fillRect/>
          </a:stretch>
        </p:blipFill>
        <p:spPr>
          <a:xfrm>
            <a:off x="838199" y="1690687"/>
            <a:ext cx="4079969" cy="4507897"/>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A38098C-D51D-4A90-BD10-24406C1B3FAF}"/>
                  </a:ext>
                </a:extLst>
              </p:cNvPr>
              <p:cNvSpPr txBox="1"/>
              <p:nvPr/>
            </p:nvSpPr>
            <p:spPr>
              <a:xfrm>
                <a:off x="1050555" y="2069529"/>
                <a:ext cx="6098344" cy="491225"/>
              </a:xfrm>
              <a:prstGeom prst="rect">
                <a:avLst/>
              </a:prstGeom>
              <a:noFill/>
            </p:spPr>
            <p:txBody>
              <a:bodyPr wrap="square">
                <a:spAutoFit/>
              </a:bodyPr>
              <a:lstStyle/>
              <a:p>
                <a:pPr marL="342900" indent="-342900">
                  <a:buClr>
                    <a:srgbClr val="00B0F0"/>
                  </a:buClr>
                  <a:buSzPct val="1500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𝑆</m:t>
                    </m:r>
                    <m:r>
                      <m:rPr>
                        <m:sty m:val="p"/>
                      </m:rPr>
                      <a:rPr lang="en-US" sz="1800" b="0" i="0">
                        <a:latin typeface="Cambria Math" panose="02040503050406030204" pitchFamily="18" charset="0"/>
                      </a:rPr>
                      <m:t>ensitivity</m:t>
                    </m:r>
                    <m:r>
                      <a:rPr lang="en-US" sz="1800" b="0" i="0">
                        <a:latin typeface="Cambria Math" panose="02040503050406030204" pitchFamily="18" charset="0"/>
                      </a:rPr>
                      <m:t>=</m:t>
                    </m:r>
                    <m:f>
                      <m:fPr>
                        <m:ctrlPr>
                          <a:rPr lang="en-US" sz="1800" i="1">
                            <a:latin typeface="Cambria Math" panose="02040503050406030204" pitchFamily="18" charset="0"/>
                          </a:rPr>
                        </m:ctrlPr>
                      </m:fPr>
                      <m:num>
                        <m:r>
                          <m:rPr>
                            <m:sty m:val="p"/>
                          </m:rPr>
                          <a:rPr lang="en-US" sz="1800" b="0" i="0">
                            <a:latin typeface="Cambria Math" panose="02040503050406030204" pitchFamily="18" charset="0"/>
                          </a:rPr>
                          <m:t>TP</m:t>
                        </m:r>
                      </m:num>
                      <m:den>
                        <m:r>
                          <m:rPr>
                            <m:sty m:val="p"/>
                          </m:rPr>
                          <a:rPr lang="en-US" sz="1800" b="0" i="0">
                            <a:latin typeface="Cambria Math" panose="02040503050406030204" pitchFamily="18" charset="0"/>
                          </a:rPr>
                          <m:t>TP</m:t>
                        </m:r>
                        <m:r>
                          <a:rPr lang="en-US" sz="1800" b="0" i="0">
                            <a:latin typeface="Cambria Math" panose="02040503050406030204" pitchFamily="18" charset="0"/>
                          </a:rPr>
                          <m:t>+</m:t>
                        </m:r>
                        <m:r>
                          <m:rPr>
                            <m:sty m:val="p"/>
                          </m:rPr>
                          <a:rPr lang="en-US" sz="1800" b="0" i="0">
                            <a:latin typeface="Cambria Math" panose="02040503050406030204" pitchFamily="18" charset="0"/>
                          </a:rPr>
                          <m:t>FN</m:t>
                        </m:r>
                      </m:den>
                    </m:f>
                    <m:r>
                      <a:rPr lang="en-US" sz="1800" b="0" i="0">
                        <a:latin typeface="Cambria Math" panose="02040503050406030204" pitchFamily="18" charset="0"/>
                      </a:rPr>
                      <m:t>×100</m:t>
                    </m:r>
                  </m:oMath>
                </a14:m>
                <a:endParaRPr lang="en-US" sz="1800"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1A38098C-D51D-4A90-BD10-24406C1B3FAF}"/>
                  </a:ext>
                </a:extLst>
              </p:cNvPr>
              <p:cNvSpPr txBox="1">
                <a:spLocks noRot="1" noChangeAspect="1" noMove="1" noResize="1" noEditPoints="1" noAdjustHandles="1" noChangeArrowheads="1" noChangeShapeType="1" noTextEdit="1"/>
              </p:cNvSpPr>
              <p:nvPr/>
            </p:nvSpPr>
            <p:spPr>
              <a:xfrm>
                <a:off x="1050555" y="2069529"/>
                <a:ext cx="6098344" cy="491225"/>
              </a:xfrm>
              <a:prstGeom prst="rect">
                <a:avLst/>
              </a:prstGeom>
              <a:blipFill>
                <a:blip r:embed="rId3"/>
                <a:stretch>
                  <a:fillRect l="-1698" t="-16049" b="-20988"/>
                </a:stretch>
              </a:blipFill>
            </p:spPr>
            <p:txBody>
              <a:bodyPr/>
              <a:lstStyle/>
              <a:p>
                <a:r>
                  <a:rPr lang="en-PK">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50458EDD-4A54-4669-B8E5-398D955B3B67}"/>
                  </a:ext>
                </a:extLst>
              </p:cNvPr>
              <p:cNvSpPr/>
              <p:nvPr/>
            </p:nvSpPr>
            <p:spPr>
              <a:xfrm>
                <a:off x="929577" y="2939595"/>
                <a:ext cx="3355406" cy="535531"/>
              </a:xfrm>
              <a:prstGeom prst="rect">
                <a:avLst/>
              </a:prstGeom>
            </p:spPr>
            <p:txBody>
              <a:bodyPr wrap="none">
                <a:spAutoFit/>
              </a:bodyPr>
              <a:lstStyle/>
              <a:p>
                <a:pPr marL="342900" indent="-342900">
                  <a:buClr>
                    <a:srgbClr val="00B0F0"/>
                  </a:buClr>
                  <a:buSzPct val="150000"/>
                  <a:buFont typeface="Arial" panose="020B0604020202020204" pitchFamily="34" charset="0"/>
                  <a:buChar char="•"/>
                </a:pPr>
                <a14:m>
                  <m:oMath xmlns:m="http://schemas.openxmlformats.org/officeDocument/2006/math">
                    <m:r>
                      <a:rPr lang="en-US" sz="2000" b="0" i="1">
                        <a:latin typeface="Cambria Math" panose="02040503050406030204" pitchFamily="18" charset="0"/>
                      </a:rPr>
                      <m:t>𝑆</m:t>
                    </m:r>
                    <m:r>
                      <m:rPr>
                        <m:sty m:val="p"/>
                      </m:rPr>
                      <a:rPr lang="en-US" sz="2000" b="0" i="0">
                        <a:latin typeface="Cambria Math" panose="02040503050406030204" pitchFamily="18" charset="0"/>
                      </a:rPr>
                      <m:t>pecificity</m:t>
                    </m:r>
                    <m:r>
                      <a:rPr lang="en-US" sz="2000" b="0" i="0">
                        <a:latin typeface="Cambria Math" panose="02040503050406030204" pitchFamily="18" charset="0"/>
                      </a:rPr>
                      <m:t>=</m:t>
                    </m:r>
                    <m:f>
                      <m:fPr>
                        <m:ctrlPr>
                          <a:rPr lang="en-US" sz="2000" i="1">
                            <a:latin typeface="Cambria Math" panose="02040503050406030204" pitchFamily="18" charset="0"/>
                          </a:rPr>
                        </m:ctrlPr>
                      </m:fPr>
                      <m:num>
                        <m:r>
                          <m:rPr>
                            <m:sty m:val="p"/>
                          </m:rPr>
                          <a:rPr lang="en-US" sz="2000" b="0" i="0">
                            <a:latin typeface="Cambria Math" panose="02040503050406030204" pitchFamily="18" charset="0"/>
                          </a:rPr>
                          <m:t>TN</m:t>
                        </m:r>
                      </m:num>
                      <m:den>
                        <m:r>
                          <m:rPr>
                            <m:sty m:val="p"/>
                          </m:rPr>
                          <a:rPr lang="en-US" sz="2000" b="0" i="0">
                            <a:latin typeface="Cambria Math" panose="02040503050406030204" pitchFamily="18" charset="0"/>
                          </a:rPr>
                          <m:t>TN</m:t>
                        </m:r>
                        <m:r>
                          <a:rPr lang="en-US" sz="2000" b="0" i="0">
                            <a:latin typeface="Cambria Math" panose="02040503050406030204" pitchFamily="18" charset="0"/>
                          </a:rPr>
                          <m:t>+</m:t>
                        </m:r>
                        <m:r>
                          <m:rPr>
                            <m:sty m:val="p"/>
                          </m:rPr>
                          <a:rPr lang="en-US" sz="2000" b="0" i="0">
                            <a:latin typeface="Cambria Math" panose="02040503050406030204" pitchFamily="18" charset="0"/>
                          </a:rPr>
                          <m:t>FP</m:t>
                        </m:r>
                      </m:den>
                    </m:f>
                    <m:r>
                      <a:rPr lang="en-US" sz="2000" b="0" i="0">
                        <a:latin typeface="Cambria Math" panose="02040503050406030204" pitchFamily="18" charset="0"/>
                      </a:rPr>
                      <m:t>×100</m:t>
                    </m:r>
                  </m:oMath>
                </a14:m>
                <a:endParaRPr lang="en-US" sz="2000" dirty="0">
                  <a:latin typeface="Times New Roman" panose="02020603050405020304" pitchFamily="18" charset="0"/>
                  <a:cs typeface="Times New Roman" panose="02020603050405020304" pitchFamily="18" charset="0"/>
                </a:endParaRPr>
              </a:p>
            </p:txBody>
          </p:sp>
        </mc:Choice>
        <mc:Fallback>
          <p:sp>
            <p:nvSpPr>
              <p:cNvPr id="8" name="Rectangle 7">
                <a:extLst>
                  <a:ext uri="{FF2B5EF4-FFF2-40B4-BE49-F238E27FC236}">
                    <a16:creationId xmlns:a16="http://schemas.microsoft.com/office/drawing/2014/main" id="{50458EDD-4A54-4669-B8E5-398D955B3B67}"/>
                  </a:ext>
                </a:extLst>
              </p:cNvPr>
              <p:cNvSpPr>
                <a:spLocks noRot="1" noChangeAspect="1" noMove="1" noResize="1" noEditPoints="1" noAdjustHandles="1" noChangeArrowheads="1" noChangeShapeType="1" noTextEdit="1"/>
              </p:cNvSpPr>
              <p:nvPr/>
            </p:nvSpPr>
            <p:spPr>
              <a:xfrm>
                <a:off x="929577" y="2939595"/>
                <a:ext cx="3355406" cy="535531"/>
              </a:xfrm>
              <a:prstGeom prst="rect">
                <a:avLst/>
              </a:prstGeom>
              <a:blipFill>
                <a:blip r:embed="rId4"/>
                <a:stretch>
                  <a:fillRect/>
                </a:stretch>
              </a:blipFill>
            </p:spPr>
            <p:txBody>
              <a:bodyPr/>
              <a:lstStyle/>
              <a:p>
                <a:r>
                  <a:rPr lang="en-PK">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2CF71C29-7A46-471B-9ABA-C67DF38CF09C}"/>
                  </a:ext>
                </a:extLst>
              </p:cNvPr>
              <p:cNvSpPr/>
              <p:nvPr/>
            </p:nvSpPr>
            <p:spPr>
              <a:xfrm>
                <a:off x="929577" y="3853967"/>
                <a:ext cx="3988592" cy="535531"/>
              </a:xfrm>
              <a:prstGeom prst="rect">
                <a:avLst/>
              </a:prstGeom>
            </p:spPr>
            <p:txBody>
              <a:bodyPr wrap="none">
                <a:spAutoFit/>
              </a:bodyPr>
              <a:lstStyle/>
              <a:p>
                <a:pPr marL="342900" indent="-342900">
                  <a:buClr>
                    <a:srgbClr val="00B0F0"/>
                  </a:buClr>
                  <a:buSzPct val="150000"/>
                  <a:buFont typeface="Arial" panose="020B0604020202020204" pitchFamily="34" charset="0"/>
                  <a:buChar char="•"/>
                </a:pPr>
                <a14:m>
                  <m:oMath xmlns:m="http://schemas.openxmlformats.org/officeDocument/2006/math">
                    <m:r>
                      <a:rPr lang="en-US" sz="2000" b="0" i="1">
                        <a:latin typeface="Cambria Math" panose="02040503050406030204" pitchFamily="18" charset="0"/>
                      </a:rPr>
                      <m:t>𝐴</m:t>
                    </m:r>
                    <m:r>
                      <m:rPr>
                        <m:sty m:val="p"/>
                      </m:rPr>
                      <a:rPr lang="en-US" sz="2000" b="0" i="0">
                        <a:latin typeface="Cambria Math" panose="02040503050406030204" pitchFamily="18" charset="0"/>
                      </a:rPr>
                      <m:t>ccuracy</m:t>
                    </m:r>
                    <m:r>
                      <a:rPr lang="en-US" sz="2000" b="0" i="0">
                        <a:latin typeface="Cambria Math" panose="02040503050406030204" pitchFamily="18" charset="0"/>
                      </a:rPr>
                      <m:t>=</m:t>
                    </m:r>
                    <m:f>
                      <m:fPr>
                        <m:ctrlPr>
                          <a:rPr lang="en-US" sz="2000" i="1">
                            <a:latin typeface="Cambria Math" panose="02040503050406030204" pitchFamily="18" charset="0"/>
                          </a:rPr>
                        </m:ctrlPr>
                      </m:fPr>
                      <m:num>
                        <m:r>
                          <m:rPr>
                            <m:sty m:val="p"/>
                          </m:rPr>
                          <a:rPr lang="en-US" sz="2000" b="0" i="0">
                            <a:latin typeface="Cambria Math" panose="02040503050406030204" pitchFamily="18" charset="0"/>
                          </a:rPr>
                          <m:t>T</m:t>
                        </m:r>
                        <m:r>
                          <m:rPr>
                            <m:sty m:val="p"/>
                          </m:rPr>
                          <a:rPr lang="en-US" sz="2000" b="0" i="0" smtClean="0">
                            <a:latin typeface="Cambria Math" panose="02040503050406030204" pitchFamily="18" charset="0"/>
                          </a:rPr>
                          <m:t>P</m:t>
                        </m:r>
                        <m:r>
                          <a:rPr lang="en-US" sz="2000" b="0" i="0">
                            <a:latin typeface="Cambria Math" panose="02040503050406030204" pitchFamily="18" charset="0"/>
                          </a:rPr>
                          <m:t>+</m:t>
                        </m:r>
                        <m:r>
                          <m:rPr>
                            <m:sty m:val="p"/>
                          </m:rPr>
                          <a:rPr lang="en-US" sz="2000" b="0" i="0">
                            <a:latin typeface="Cambria Math" panose="02040503050406030204" pitchFamily="18" charset="0"/>
                          </a:rPr>
                          <m:t>TN</m:t>
                        </m:r>
                      </m:num>
                      <m:den>
                        <m:r>
                          <m:rPr>
                            <m:sty m:val="p"/>
                          </m:rPr>
                          <a:rPr lang="en-US" sz="2000" b="0" i="0">
                            <a:latin typeface="Cambria Math" panose="02040503050406030204" pitchFamily="18" charset="0"/>
                          </a:rPr>
                          <m:t>TP</m:t>
                        </m:r>
                        <m:r>
                          <a:rPr lang="en-US" sz="2000" b="0" i="0">
                            <a:latin typeface="Cambria Math" panose="02040503050406030204" pitchFamily="18" charset="0"/>
                          </a:rPr>
                          <m:t>+</m:t>
                        </m:r>
                        <m:r>
                          <m:rPr>
                            <m:sty m:val="p"/>
                          </m:rPr>
                          <a:rPr lang="en-US" sz="2000" b="0" i="0">
                            <a:latin typeface="Cambria Math" panose="02040503050406030204" pitchFamily="18" charset="0"/>
                          </a:rPr>
                          <m:t>TN</m:t>
                        </m:r>
                        <m:r>
                          <a:rPr lang="en-US" sz="2000" b="0" i="0">
                            <a:latin typeface="Cambria Math" panose="02040503050406030204" pitchFamily="18" charset="0"/>
                          </a:rPr>
                          <m:t>+</m:t>
                        </m:r>
                        <m:r>
                          <m:rPr>
                            <m:sty m:val="p"/>
                          </m:rPr>
                          <a:rPr lang="en-US" sz="2000" b="0" i="0">
                            <a:latin typeface="Cambria Math" panose="02040503050406030204" pitchFamily="18" charset="0"/>
                          </a:rPr>
                          <m:t>FP</m:t>
                        </m:r>
                        <m:r>
                          <a:rPr lang="en-US" sz="2000" b="0" i="0">
                            <a:latin typeface="Cambria Math" panose="02040503050406030204" pitchFamily="18" charset="0"/>
                          </a:rPr>
                          <m:t>+</m:t>
                        </m:r>
                        <m:r>
                          <m:rPr>
                            <m:sty m:val="p"/>
                          </m:rPr>
                          <a:rPr lang="en-US" sz="2000" b="0" i="0">
                            <a:latin typeface="Cambria Math" panose="02040503050406030204" pitchFamily="18" charset="0"/>
                          </a:rPr>
                          <m:t>FN</m:t>
                        </m:r>
                      </m:den>
                    </m:f>
                    <m:r>
                      <a:rPr lang="en-US" sz="2000" b="0" i="0">
                        <a:latin typeface="Cambria Math" panose="02040503050406030204" pitchFamily="18" charset="0"/>
                      </a:rPr>
                      <m:t>×100</m:t>
                    </m:r>
                  </m:oMath>
                </a14:m>
                <a:endParaRPr lang="en-US" sz="2000" dirty="0">
                  <a:latin typeface="Times New Roman" panose="02020603050405020304" pitchFamily="18" charset="0"/>
                  <a:cs typeface="Times New Roman" panose="02020603050405020304" pitchFamily="18" charset="0"/>
                </a:endParaRPr>
              </a:p>
            </p:txBody>
          </p:sp>
        </mc:Choice>
        <mc:Fallback>
          <p:sp>
            <p:nvSpPr>
              <p:cNvPr id="9" name="Rectangle 8">
                <a:extLst>
                  <a:ext uri="{FF2B5EF4-FFF2-40B4-BE49-F238E27FC236}">
                    <a16:creationId xmlns:a16="http://schemas.microsoft.com/office/drawing/2014/main" id="{2CF71C29-7A46-471B-9ABA-C67DF38CF09C}"/>
                  </a:ext>
                </a:extLst>
              </p:cNvPr>
              <p:cNvSpPr>
                <a:spLocks noRot="1" noChangeAspect="1" noMove="1" noResize="1" noEditPoints="1" noAdjustHandles="1" noChangeArrowheads="1" noChangeShapeType="1" noTextEdit="1"/>
              </p:cNvSpPr>
              <p:nvPr/>
            </p:nvSpPr>
            <p:spPr>
              <a:xfrm>
                <a:off x="929577" y="3853967"/>
                <a:ext cx="3988592" cy="535531"/>
              </a:xfrm>
              <a:prstGeom prst="rect">
                <a:avLst/>
              </a:prstGeom>
              <a:blipFill>
                <a:blip r:embed="rId5"/>
                <a:stretch>
                  <a:fillRect/>
                </a:stretch>
              </a:blipFill>
            </p:spPr>
            <p:txBody>
              <a:bodyPr/>
              <a:lstStyle/>
              <a:p>
                <a:r>
                  <a:rPr lang="en-PK">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2C704664-7BBC-4FFA-8C67-BCABF4F2A5EC}"/>
                  </a:ext>
                </a:extLst>
              </p:cNvPr>
              <p:cNvSpPr/>
              <p:nvPr/>
            </p:nvSpPr>
            <p:spPr>
              <a:xfrm>
                <a:off x="838200" y="4800689"/>
                <a:ext cx="4112601" cy="535531"/>
              </a:xfrm>
              <a:prstGeom prst="rect">
                <a:avLst/>
              </a:prstGeom>
            </p:spPr>
            <p:txBody>
              <a:bodyPr wrap="none">
                <a:spAutoFit/>
              </a:bodyPr>
              <a:lstStyle/>
              <a:p>
                <a:pPr marL="342900" indent="-342900">
                  <a:buClr>
                    <a:srgbClr val="00B0F0"/>
                  </a:buClr>
                  <a:buSzPct val="150000"/>
                  <a:buFont typeface="Arial" panose="020B0604020202020204" pitchFamily="34" charset="0"/>
                  <a:buChar char="•"/>
                </a:pPr>
                <a14:m>
                  <m:oMath xmlns:m="http://schemas.openxmlformats.org/officeDocument/2006/math">
                    <m:r>
                      <a:rPr lang="en-US" sz="2000" b="0" i="1">
                        <a:latin typeface="Cambria Math" panose="02040503050406030204" pitchFamily="18" charset="0"/>
                      </a:rPr>
                      <m:t>𝐹</m:t>
                    </m:r>
                    <m:r>
                      <a:rPr lang="en-US" sz="2000" b="0" i="0">
                        <a:latin typeface="Cambria Math" panose="02040503050406030204" pitchFamily="18" charset="0"/>
                      </a:rPr>
                      <m:t>−</m:t>
                    </m:r>
                    <m:r>
                      <m:rPr>
                        <m:sty m:val="p"/>
                      </m:rPr>
                      <a:rPr lang="en-US" sz="2000" b="0" i="0">
                        <a:latin typeface="Cambria Math" panose="02040503050406030204" pitchFamily="18" charset="0"/>
                      </a:rPr>
                      <m:t>measure</m:t>
                    </m:r>
                    <m:r>
                      <a:rPr lang="en-US" sz="2000" b="0" i="0">
                        <a:latin typeface="Cambria Math" panose="02040503050406030204" pitchFamily="18" charset="0"/>
                      </a:rPr>
                      <m:t>=</m:t>
                    </m:r>
                    <m:f>
                      <m:fPr>
                        <m:ctrlPr>
                          <a:rPr lang="en-US" sz="2000" i="1">
                            <a:latin typeface="Cambria Math" panose="02040503050406030204" pitchFamily="18" charset="0"/>
                          </a:rPr>
                        </m:ctrlPr>
                      </m:fPr>
                      <m:num>
                        <m:r>
                          <a:rPr lang="en-US" sz="2000" b="0" i="0">
                            <a:latin typeface="Cambria Math" panose="02040503050406030204" pitchFamily="18" charset="0"/>
                          </a:rPr>
                          <m:t>2</m:t>
                        </m:r>
                        <m:r>
                          <m:rPr>
                            <m:sty m:val="p"/>
                          </m:rPr>
                          <a:rPr lang="en-US" sz="2000" b="0" i="0">
                            <a:latin typeface="Cambria Math" panose="02040503050406030204" pitchFamily="18" charset="0"/>
                          </a:rPr>
                          <m:t>TP</m:t>
                        </m:r>
                      </m:num>
                      <m:den>
                        <m:r>
                          <a:rPr lang="en-US" sz="2000" b="0" i="0">
                            <a:latin typeface="Cambria Math" panose="02040503050406030204" pitchFamily="18" charset="0"/>
                          </a:rPr>
                          <m:t>2</m:t>
                        </m:r>
                        <m:r>
                          <m:rPr>
                            <m:sty m:val="p"/>
                          </m:rPr>
                          <a:rPr lang="en-US" sz="2000" b="0" i="0">
                            <a:latin typeface="Cambria Math" panose="02040503050406030204" pitchFamily="18" charset="0"/>
                          </a:rPr>
                          <m:t>TP</m:t>
                        </m:r>
                        <m:r>
                          <a:rPr lang="en-US" sz="2000" b="0" i="0">
                            <a:latin typeface="Cambria Math" panose="02040503050406030204" pitchFamily="18" charset="0"/>
                          </a:rPr>
                          <m:t>+</m:t>
                        </m:r>
                        <m:r>
                          <m:rPr>
                            <m:sty m:val="p"/>
                          </m:rPr>
                          <a:rPr lang="en-US" sz="2000" b="0" i="0">
                            <a:latin typeface="Cambria Math" panose="02040503050406030204" pitchFamily="18" charset="0"/>
                          </a:rPr>
                          <m:t>FP</m:t>
                        </m:r>
                        <m:r>
                          <a:rPr lang="en-US" sz="2000" b="0" i="0">
                            <a:latin typeface="Cambria Math" panose="02040503050406030204" pitchFamily="18" charset="0"/>
                          </a:rPr>
                          <m:t>+</m:t>
                        </m:r>
                        <m:r>
                          <m:rPr>
                            <m:sty m:val="p"/>
                          </m:rPr>
                          <a:rPr lang="en-US" sz="2000" b="0" i="0">
                            <a:latin typeface="Cambria Math" panose="02040503050406030204" pitchFamily="18" charset="0"/>
                          </a:rPr>
                          <m:t>FN</m:t>
                        </m:r>
                      </m:den>
                    </m:f>
                    <m:r>
                      <a:rPr lang="en-US" sz="2000" b="0" i="0">
                        <a:latin typeface="Cambria Math" panose="02040503050406030204" pitchFamily="18" charset="0"/>
                      </a:rPr>
                      <m:t>×100</m:t>
                    </m:r>
                  </m:oMath>
                </a14:m>
                <a:endParaRPr lang="en-US" sz="2000" dirty="0">
                  <a:latin typeface="Times New Roman" panose="02020603050405020304" pitchFamily="18" charset="0"/>
                  <a:cs typeface="Times New Roman" panose="02020603050405020304" pitchFamily="18" charset="0"/>
                </a:endParaRPr>
              </a:p>
            </p:txBody>
          </p:sp>
        </mc:Choice>
        <mc:Fallback>
          <p:sp>
            <p:nvSpPr>
              <p:cNvPr id="10" name="Rectangle 9">
                <a:extLst>
                  <a:ext uri="{FF2B5EF4-FFF2-40B4-BE49-F238E27FC236}">
                    <a16:creationId xmlns:a16="http://schemas.microsoft.com/office/drawing/2014/main" id="{2C704664-7BBC-4FFA-8C67-BCABF4F2A5EC}"/>
                  </a:ext>
                </a:extLst>
              </p:cNvPr>
              <p:cNvSpPr>
                <a:spLocks noRot="1" noChangeAspect="1" noMove="1" noResize="1" noEditPoints="1" noAdjustHandles="1" noChangeArrowheads="1" noChangeShapeType="1" noTextEdit="1"/>
              </p:cNvSpPr>
              <p:nvPr/>
            </p:nvSpPr>
            <p:spPr>
              <a:xfrm>
                <a:off x="838200" y="4800689"/>
                <a:ext cx="4112601" cy="535531"/>
              </a:xfrm>
              <a:prstGeom prst="rect">
                <a:avLst/>
              </a:prstGeom>
              <a:blipFill>
                <a:blip r:embed="rId6"/>
                <a:stretch>
                  <a:fillRect/>
                </a:stretch>
              </a:blipFill>
            </p:spPr>
            <p:txBody>
              <a:bodyPr/>
              <a:lstStyle/>
              <a:p>
                <a:r>
                  <a:rPr lang="en-PK">
                    <a:noFill/>
                  </a:rPr>
                  <a:t> </a:t>
                </a:r>
              </a:p>
            </p:txBody>
          </p:sp>
        </mc:Fallback>
      </mc:AlternateContent>
      <p:pic>
        <p:nvPicPr>
          <p:cNvPr id="12" name="Picture 11">
            <a:extLst>
              <a:ext uri="{FF2B5EF4-FFF2-40B4-BE49-F238E27FC236}">
                <a16:creationId xmlns:a16="http://schemas.microsoft.com/office/drawing/2014/main" id="{86529DE7-B944-41D4-9D74-100480E1D471}"/>
              </a:ext>
            </a:extLst>
          </p:cNvPr>
          <p:cNvPicPr>
            <a:picLocks noChangeAspect="1"/>
          </p:cNvPicPr>
          <p:nvPr/>
        </p:nvPicPr>
        <p:blipFill>
          <a:blip r:embed="rId7"/>
          <a:stretch>
            <a:fillRect/>
          </a:stretch>
        </p:blipFill>
        <p:spPr>
          <a:xfrm>
            <a:off x="5355317" y="1690687"/>
            <a:ext cx="6315075" cy="3924300"/>
          </a:xfrm>
          <a:prstGeom prst="rect">
            <a:avLst/>
          </a:prstGeom>
        </p:spPr>
      </p:pic>
      <p:sp>
        <p:nvSpPr>
          <p:cNvPr id="15" name="TextBox 14">
            <a:extLst>
              <a:ext uri="{FF2B5EF4-FFF2-40B4-BE49-F238E27FC236}">
                <a16:creationId xmlns:a16="http://schemas.microsoft.com/office/drawing/2014/main" id="{D0EF7B0F-8F50-4448-B780-7BC4796C7CDC}"/>
              </a:ext>
            </a:extLst>
          </p:cNvPr>
          <p:cNvSpPr txBox="1"/>
          <p:nvPr/>
        </p:nvSpPr>
        <p:spPr>
          <a:xfrm>
            <a:off x="7273834" y="5829252"/>
            <a:ext cx="353173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Confusion Matrix of </a:t>
            </a:r>
            <a:r>
              <a:rPr lang="en-US" dirty="0">
                <a:solidFill>
                  <a:srgbClr val="00B0F0"/>
                </a:solidFill>
                <a:latin typeface="Times New Roman" panose="02020603050405020304" pitchFamily="18" charset="0"/>
                <a:cs typeface="Times New Roman" panose="02020603050405020304" pitchFamily="18" charset="0"/>
              </a:rPr>
              <a:t>KNN classifier</a:t>
            </a:r>
          </a:p>
        </p:txBody>
      </p:sp>
    </p:spTree>
    <p:extLst>
      <p:ext uri="{BB962C8B-B14F-4D97-AF65-F5344CB8AC3E}">
        <p14:creationId xmlns:p14="http://schemas.microsoft.com/office/powerpoint/2010/main" val="337103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92EA6E1F-5CAD-4169-BD4C-09770A00890A}"/>
              </a:ext>
            </a:extLst>
          </p:cNvPr>
          <p:cNvGraphicFramePr/>
          <p:nvPr>
            <p:extLst>
              <p:ext uri="{D42A27DB-BD31-4B8C-83A1-F6EECF244321}">
                <p14:modId xmlns:p14="http://schemas.microsoft.com/office/powerpoint/2010/main" val="141750123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17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8C978-8FFE-42CE-8D72-013E7F462DC0}"/>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Conclusion</a:t>
            </a:r>
            <a:endParaRPr lang="en-PK"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B8FAD13-42B1-451B-A7C1-75E0247062E3}"/>
              </a:ext>
            </a:extLst>
          </p:cNvPr>
          <p:cNvSpPr>
            <a:spLocks noGrp="1"/>
          </p:cNvSpPr>
          <p:nvPr>
            <p:ph idx="1"/>
          </p:nvPr>
        </p:nvSpPr>
        <p:spPr>
          <a:xfrm>
            <a:off x="4447308" y="591344"/>
            <a:ext cx="6906491" cy="5585619"/>
          </a:xfrm>
        </p:spPr>
        <p:txBody>
          <a:bodyPr anchor="ctr">
            <a:normAutofit/>
          </a:bodyPr>
          <a:lstStyle/>
          <a:p>
            <a:pPr algn="just"/>
            <a:r>
              <a:rPr lang="en-US" dirty="0"/>
              <a:t>From results, there is still a need for improvements in classifiers performance.</a:t>
            </a:r>
          </a:p>
          <a:p>
            <a:pPr algn="just"/>
            <a:r>
              <a:rPr lang="en-US" dirty="0"/>
              <a:t> Because </a:t>
            </a:r>
            <a:r>
              <a:rPr lang="en-US" b="0" i="0" dirty="0">
                <a:effectLst/>
              </a:rPr>
              <a:t> failing to diagnose someone who might have a serious heart condition is very dangerous. </a:t>
            </a:r>
          </a:p>
          <a:p>
            <a:pPr algn="just"/>
            <a:r>
              <a:rPr lang="en-US" b="0" i="0" dirty="0">
                <a:effectLst/>
              </a:rPr>
              <a:t>So, in future we would lik</a:t>
            </a:r>
            <a:r>
              <a:rPr lang="en-US" dirty="0"/>
              <a:t>e to work to improve our model performance bychoosing some other preprocessing technique, some selective features and a different classifier in future to improve our results.</a:t>
            </a:r>
            <a:endParaRPr lang="en-PK" dirty="0"/>
          </a:p>
        </p:txBody>
      </p:sp>
    </p:spTree>
    <p:extLst>
      <p:ext uri="{BB962C8B-B14F-4D97-AF65-F5344CB8AC3E}">
        <p14:creationId xmlns:p14="http://schemas.microsoft.com/office/powerpoint/2010/main" val="413290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7F21-C350-4974-AE02-29F54DB335C0}"/>
              </a:ext>
            </a:extLst>
          </p:cNvPr>
          <p:cNvSpPr>
            <a:spLocks noGrp="1"/>
          </p:cNvSpPr>
          <p:nvPr>
            <p:ph type="title"/>
          </p:nvPr>
        </p:nvSpPr>
        <p:spPr>
          <a:xfrm>
            <a:off x="4965430" y="629268"/>
            <a:ext cx="6586491" cy="1286160"/>
          </a:xfrm>
        </p:spPr>
        <p:txBody>
          <a:bodyPr anchor="b">
            <a:normAutofit/>
          </a:bodyPr>
          <a:lstStyle/>
          <a:p>
            <a:r>
              <a:rPr lang="en-US" dirty="0">
                <a:latin typeface="Times New Roman" panose="02020603050405020304" pitchFamily="18" charset="0"/>
                <a:cs typeface="Times New Roman" panose="02020603050405020304" pitchFamily="18" charset="0"/>
              </a:rPr>
              <a:t>CONTENTS</a:t>
            </a:r>
            <a:endParaRPr lang="en-PK" dirty="0"/>
          </a:p>
        </p:txBody>
      </p:sp>
      <p:sp>
        <p:nvSpPr>
          <p:cNvPr id="3" name="Content Placeholder 2">
            <a:extLst>
              <a:ext uri="{FF2B5EF4-FFF2-40B4-BE49-F238E27FC236}">
                <a16:creationId xmlns:a16="http://schemas.microsoft.com/office/drawing/2014/main" id="{05C58E2B-9E13-4E07-B3CC-496AEBDA7D0D}"/>
              </a:ext>
            </a:extLst>
          </p:cNvPr>
          <p:cNvSpPr>
            <a:spLocks noGrp="1"/>
          </p:cNvSpPr>
          <p:nvPr>
            <p:ph idx="1"/>
          </p:nvPr>
        </p:nvSpPr>
        <p:spPr>
          <a:xfrm>
            <a:off x="4965431" y="2438400"/>
            <a:ext cx="6586489" cy="3785419"/>
          </a:xfrm>
        </p:spPr>
        <p:txBody>
          <a:bodyPr>
            <a:normAutofit/>
          </a:bodyPr>
          <a:lstStyle/>
          <a:p>
            <a:pPr>
              <a:buClr>
                <a:srgbClr val="00B0F0"/>
              </a:buClr>
              <a:buSzPct val="150000"/>
            </a:pPr>
            <a:r>
              <a:rPr lang="en-US" sz="1700" dirty="0">
                <a:latin typeface="Times New Roman" panose="02020603050405020304" pitchFamily="18" charset="0"/>
                <a:cs typeface="Times New Roman" panose="02020603050405020304" pitchFamily="18" charset="0"/>
              </a:rPr>
              <a:t>Introduction</a:t>
            </a:r>
          </a:p>
          <a:p>
            <a:pPr>
              <a:buClr>
                <a:srgbClr val="00B0F0"/>
              </a:buClr>
              <a:buSzPct val="150000"/>
            </a:pPr>
            <a:r>
              <a:rPr lang="en-US" sz="1700" dirty="0">
                <a:latin typeface="Times New Roman" panose="02020603050405020304" pitchFamily="18" charset="0"/>
                <a:cs typeface="Times New Roman" panose="02020603050405020304" pitchFamily="18" charset="0"/>
              </a:rPr>
              <a:t>Literature Review</a:t>
            </a:r>
          </a:p>
          <a:p>
            <a:pPr>
              <a:buClr>
                <a:srgbClr val="00B0F0"/>
              </a:buClr>
              <a:buSzPct val="150000"/>
            </a:pPr>
            <a:r>
              <a:rPr lang="en-US" sz="1700" dirty="0">
                <a:latin typeface="Times New Roman" panose="02020603050405020304" pitchFamily="18" charset="0"/>
                <a:cs typeface="Times New Roman" panose="02020603050405020304" pitchFamily="18" charset="0"/>
              </a:rPr>
              <a:t>Proposed Methodology</a:t>
            </a:r>
          </a:p>
          <a:p>
            <a:pPr lvl="1">
              <a:buClr>
                <a:srgbClr val="00B0F0"/>
              </a:buClr>
              <a:buSzPct val="150000"/>
            </a:pPr>
            <a:r>
              <a:rPr lang="en-US" sz="1700" dirty="0">
                <a:latin typeface="Times New Roman" panose="02020603050405020304" pitchFamily="18" charset="0"/>
                <a:cs typeface="Times New Roman" panose="02020603050405020304" pitchFamily="18" charset="0"/>
              </a:rPr>
              <a:t>Dataset</a:t>
            </a:r>
          </a:p>
          <a:p>
            <a:pPr lvl="1">
              <a:buClr>
                <a:srgbClr val="00B0F0"/>
              </a:buClr>
              <a:buSzPct val="150000"/>
            </a:pPr>
            <a:r>
              <a:rPr lang="en-US" sz="1700" dirty="0">
                <a:latin typeface="Times New Roman" panose="02020603050405020304" pitchFamily="18" charset="0"/>
                <a:cs typeface="Times New Roman" panose="02020603050405020304" pitchFamily="18" charset="0"/>
              </a:rPr>
              <a:t>Pre-processing</a:t>
            </a:r>
          </a:p>
          <a:p>
            <a:pPr lvl="1">
              <a:buClr>
                <a:srgbClr val="00B0F0"/>
              </a:buClr>
              <a:buSzPct val="150000"/>
            </a:pPr>
            <a:r>
              <a:rPr lang="en-US" sz="1700" dirty="0">
                <a:latin typeface="Times New Roman" panose="02020603050405020304" pitchFamily="18" charset="0"/>
                <a:cs typeface="Times New Roman" panose="02020603050405020304" pitchFamily="18" charset="0"/>
              </a:rPr>
              <a:t>Feature Extraction</a:t>
            </a:r>
          </a:p>
          <a:p>
            <a:pPr lvl="1">
              <a:buClr>
                <a:srgbClr val="00B0F0"/>
              </a:buClr>
              <a:buSzPct val="150000"/>
            </a:pPr>
            <a:r>
              <a:rPr lang="en-US" sz="1700" dirty="0">
                <a:latin typeface="Times New Roman" panose="02020603050405020304" pitchFamily="18" charset="0"/>
                <a:cs typeface="Times New Roman" panose="02020603050405020304" pitchFamily="18" charset="0"/>
              </a:rPr>
              <a:t>Classification</a:t>
            </a:r>
          </a:p>
          <a:p>
            <a:pPr>
              <a:buClr>
                <a:srgbClr val="00B0F0"/>
              </a:buClr>
              <a:buSzPct val="150000"/>
            </a:pPr>
            <a:r>
              <a:rPr lang="en-US" sz="1700" dirty="0">
                <a:latin typeface="Times New Roman" panose="02020603050405020304" pitchFamily="18" charset="0"/>
                <a:cs typeface="Times New Roman" panose="02020603050405020304" pitchFamily="18" charset="0"/>
              </a:rPr>
              <a:t>Results and Discussions</a:t>
            </a:r>
          </a:p>
          <a:p>
            <a:pPr>
              <a:buClr>
                <a:srgbClr val="00B0F0"/>
              </a:buClr>
              <a:buSzPct val="150000"/>
            </a:pPr>
            <a:r>
              <a:rPr lang="en-US" sz="1700" dirty="0">
                <a:latin typeface="Times New Roman" panose="02020603050405020304" pitchFamily="18" charset="0"/>
                <a:cs typeface="Times New Roman" panose="02020603050405020304" pitchFamily="18" charset="0"/>
              </a:rPr>
              <a:t>Conclusion and Prospects</a:t>
            </a:r>
          </a:p>
          <a:p>
            <a:endParaRPr lang="en-PK" sz="1700" dirty="0"/>
          </a:p>
        </p:txBody>
      </p:sp>
      <p:pic>
        <p:nvPicPr>
          <p:cNvPr id="4" name="Picture 3" descr="Icon&#10;&#10;Description automatically generated">
            <a:extLst>
              <a:ext uri="{FF2B5EF4-FFF2-40B4-BE49-F238E27FC236}">
                <a16:creationId xmlns:a16="http://schemas.microsoft.com/office/drawing/2014/main" id="{5C36F8F4-A78C-4E4F-89BC-5D55A317123E}"/>
              </a:ext>
            </a:extLst>
          </p:cNvPr>
          <p:cNvPicPr>
            <a:picLocks noChangeAspect="1"/>
          </p:cNvPicPr>
          <p:nvPr/>
        </p:nvPicPr>
        <p:blipFill rotWithShape="1">
          <a:blip r:embed="rId2">
            <a:extLst>
              <a:ext uri="{28A0092B-C50C-407E-A947-70E740481C1C}">
                <a14:useLocalDpi xmlns:a14="http://schemas.microsoft.com/office/drawing/2010/main" val="0"/>
              </a:ext>
            </a:extLst>
          </a:blip>
          <a:srcRect l="6994" r="1973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0B7D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84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56BD1-3492-4912-AE4E-D40235D899D8}"/>
              </a:ext>
            </a:extLst>
          </p:cNvPr>
          <p:cNvSpPr>
            <a:spLocks noGrp="1"/>
          </p:cNvSpPr>
          <p:nvPr>
            <p:ph type="title"/>
          </p:nvPr>
        </p:nvSpPr>
        <p:spPr>
          <a:xfrm>
            <a:off x="3033466" y="991261"/>
            <a:ext cx="5754696" cy="1837349"/>
          </a:xfrm>
        </p:spPr>
        <p:txBody>
          <a:bodyPr anchor="b">
            <a:normAutofit/>
          </a:bodyPr>
          <a:lstStyle/>
          <a:p>
            <a:pPr algn="ctr"/>
            <a:r>
              <a:rPr lang="en-US" sz="3600" dirty="0">
                <a:solidFill>
                  <a:schemeClr val="tx2"/>
                </a:solidFill>
              </a:rPr>
              <a:t>Motivation</a:t>
            </a:r>
            <a:endParaRPr lang="en-PK" sz="3600" dirty="0">
              <a:solidFill>
                <a:schemeClr val="tx2"/>
              </a:solidFill>
            </a:endParaRP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05D1EDBD-ACFF-4BE5-819F-0CE929BC357B}"/>
              </a:ext>
            </a:extLst>
          </p:cNvPr>
          <p:cNvSpPr>
            <a:spLocks noGrp="1"/>
          </p:cNvSpPr>
          <p:nvPr>
            <p:ph idx="1"/>
          </p:nvPr>
        </p:nvSpPr>
        <p:spPr>
          <a:xfrm>
            <a:off x="3055954" y="2979336"/>
            <a:ext cx="5709721" cy="2430864"/>
          </a:xfrm>
        </p:spPr>
        <p:txBody>
          <a:bodyPr anchor="t">
            <a:normAutofit/>
          </a:bodyPr>
          <a:lstStyle/>
          <a:p>
            <a:pPr algn="just"/>
            <a:r>
              <a:rPr lang="en-US" sz="2000" b="0" i="0" dirty="0">
                <a:solidFill>
                  <a:schemeClr val="tx2"/>
                </a:solidFill>
                <a:effectLst/>
                <a:latin typeface="Helvetica" panose="020B0604020202020204" pitchFamily="34" charset="0"/>
              </a:rPr>
              <a:t> </a:t>
            </a:r>
            <a:r>
              <a:rPr lang="en-US" sz="2000" i="0" dirty="0">
                <a:solidFill>
                  <a:schemeClr val="tx2"/>
                </a:solidFill>
                <a:effectLst/>
                <a:latin typeface="Times New Roman" panose="02020603050405020304" pitchFamily="18" charset="0"/>
                <a:cs typeface="Times New Roman" panose="02020603050405020304" pitchFamily="18" charset="0"/>
              </a:rPr>
              <a:t>Failing to diagnose someone who might have a serious heart condition is very alarming. Our main motive was to develop a Machine Learning Algorithm that can classify between a normal person and a person with </a:t>
            </a:r>
            <a:r>
              <a:rPr lang="en-US" sz="2000" dirty="0">
                <a:solidFill>
                  <a:schemeClr val="tx2"/>
                </a:solidFill>
                <a:latin typeface="Times New Roman" panose="02020603050405020304" pitchFamily="18" charset="0"/>
                <a:cs typeface="Times New Roman" panose="02020603050405020304" pitchFamily="18" charset="0"/>
              </a:rPr>
              <a:t>Arrhythmia. This algorithm will help in early classification of Arrhythmia disease.</a:t>
            </a:r>
            <a:endParaRPr lang="en-PK"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16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6D3C5-F13D-402C-9FB7-136DBB52F8ED}"/>
              </a:ext>
            </a:extLst>
          </p:cNvPr>
          <p:cNvSpPr>
            <a:spLocks noGrp="1"/>
          </p:cNvSpPr>
          <p:nvPr>
            <p:ph type="title"/>
          </p:nvPr>
        </p:nvSpPr>
        <p:spPr>
          <a:xfrm>
            <a:off x="1179576" y="1261423"/>
            <a:ext cx="9829800" cy="1325880"/>
          </a:xfrm>
        </p:spPr>
        <p:txBody>
          <a:bodyPr anchor="b">
            <a:normAutofit/>
          </a:bodyPr>
          <a:lstStyle/>
          <a:p>
            <a:pPr algn="ctr"/>
            <a:r>
              <a:rPr lang="en-US" sz="3600" b="1" i="0" dirty="0">
                <a:solidFill>
                  <a:schemeClr val="tx2"/>
                </a:solidFill>
                <a:effectLst/>
                <a:latin typeface="Times New Roman" panose="02020603050405020304" pitchFamily="18" charset="0"/>
                <a:cs typeface="Times New Roman" panose="02020603050405020304" pitchFamily="18" charset="0"/>
              </a:rPr>
              <a:t>Cardiovascular Disease</a:t>
            </a:r>
            <a:endParaRPr lang="en-PK" sz="3600" b="1" dirty="0">
              <a:solidFill>
                <a:schemeClr val="tx2"/>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0897C6A-0C93-447B-8A41-53BBF8C90422}"/>
              </a:ext>
            </a:extLst>
          </p:cNvPr>
          <p:cNvSpPr>
            <a:spLocks noGrp="1"/>
          </p:cNvSpPr>
          <p:nvPr>
            <p:ph idx="1"/>
          </p:nvPr>
        </p:nvSpPr>
        <p:spPr>
          <a:xfrm>
            <a:off x="804672" y="2827419"/>
            <a:ext cx="5126896" cy="3227626"/>
          </a:xfrm>
        </p:spPr>
        <p:txBody>
          <a:bodyPr anchor="ctr">
            <a:normAutofit/>
          </a:bodyPr>
          <a:lstStyle/>
          <a:p>
            <a:pPr marL="0" indent="0">
              <a:buNone/>
            </a:pPr>
            <a:r>
              <a:rPr lang="en-US" sz="1800" b="0" i="0">
                <a:solidFill>
                  <a:schemeClr val="tx2"/>
                </a:solidFill>
                <a:effectLst/>
                <a:latin typeface="ff1"/>
              </a:rPr>
              <a:t>CVD is the greatest </a:t>
            </a:r>
            <a:r>
              <a:rPr lang="en-US" sz="1800" b="0" i="0">
                <a:solidFill>
                  <a:schemeClr val="tx2"/>
                </a:solidFill>
                <a:effectLst/>
                <a:latin typeface="ff2"/>
              </a:rPr>
              <a:t>global health challenge </a:t>
            </a:r>
            <a:r>
              <a:rPr lang="en-US" sz="1800" b="0" i="0">
                <a:solidFill>
                  <a:schemeClr val="tx2"/>
                </a:solidFill>
                <a:effectLst/>
                <a:latin typeface="ff1"/>
              </a:rPr>
              <a:t>with</a:t>
            </a:r>
            <a:endParaRPr lang="en-US" sz="1800" b="0" i="0">
              <a:solidFill>
                <a:schemeClr val="tx2"/>
              </a:solidFill>
              <a:effectLst/>
              <a:latin typeface="ff3"/>
            </a:endParaRPr>
          </a:p>
          <a:p>
            <a:r>
              <a:rPr lang="en-US" sz="1800" b="0" i="0">
                <a:solidFill>
                  <a:schemeClr val="tx2"/>
                </a:solidFill>
                <a:effectLst/>
                <a:latin typeface="ff1"/>
              </a:rPr>
              <a:t>high </a:t>
            </a:r>
            <a:r>
              <a:rPr lang="en-US" sz="1800" b="0" i="0">
                <a:solidFill>
                  <a:schemeClr val="tx2"/>
                </a:solidFill>
                <a:effectLst/>
                <a:latin typeface="ff2"/>
              </a:rPr>
              <a:t>mortality </a:t>
            </a:r>
            <a:r>
              <a:rPr lang="en-US" sz="1800" b="0" i="0">
                <a:solidFill>
                  <a:schemeClr val="tx2"/>
                </a:solidFill>
                <a:effectLst/>
                <a:latin typeface="ff1"/>
              </a:rPr>
              <a:t>and </a:t>
            </a:r>
            <a:r>
              <a:rPr lang="en-US" sz="1800" b="0" i="0">
                <a:solidFill>
                  <a:schemeClr val="tx2"/>
                </a:solidFill>
                <a:effectLst/>
                <a:latin typeface="ff2"/>
              </a:rPr>
              <a:t>morbidity</a:t>
            </a:r>
            <a:r>
              <a:rPr lang="en-US" sz="1800" b="0" i="0">
                <a:solidFill>
                  <a:schemeClr val="tx2"/>
                </a:solidFill>
                <a:effectLst/>
                <a:latin typeface="ff1"/>
              </a:rPr>
              <a:t>.</a:t>
            </a:r>
          </a:p>
          <a:p>
            <a:r>
              <a:rPr lang="en-US" sz="1800" b="0" i="0">
                <a:solidFill>
                  <a:schemeClr val="tx2"/>
                </a:solidFill>
                <a:effectLst/>
                <a:latin typeface="ff1"/>
              </a:rPr>
              <a:t> CVD is cause of</a:t>
            </a:r>
            <a:r>
              <a:rPr lang="en-US" sz="1800">
                <a:solidFill>
                  <a:schemeClr val="tx2"/>
                </a:solidFill>
                <a:latin typeface="ff3"/>
              </a:rPr>
              <a:t> </a:t>
            </a:r>
            <a:r>
              <a:rPr lang="en-US" sz="1800" b="0" i="0">
                <a:solidFill>
                  <a:schemeClr val="tx2"/>
                </a:solidFill>
                <a:effectLst/>
                <a:latin typeface="ff1"/>
              </a:rPr>
              <a:t>approximately </a:t>
            </a:r>
            <a:r>
              <a:rPr lang="en-US" sz="1800" b="0" i="0">
                <a:solidFill>
                  <a:schemeClr val="tx2"/>
                </a:solidFill>
                <a:effectLst/>
                <a:latin typeface="ff2"/>
              </a:rPr>
              <a:t>17,689 thousand deaths</a:t>
            </a:r>
            <a:r>
              <a:rPr lang="en-US" sz="1800" b="0" i="0">
                <a:solidFill>
                  <a:schemeClr val="tx2"/>
                </a:solidFill>
                <a:effectLst/>
                <a:latin typeface="ff1"/>
              </a:rPr>
              <a:t>, with crude death rate of </a:t>
            </a:r>
            <a:r>
              <a:rPr lang="en-US" sz="1800" b="0" i="0">
                <a:solidFill>
                  <a:schemeClr val="tx2"/>
                </a:solidFill>
                <a:effectLst/>
                <a:latin typeface="ff2"/>
              </a:rPr>
              <a:t>240.9</a:t>
            </a:r>
            <a:endParaRPr lang="en-US" sz="1800" b="0" i="0">
              <a:solidFill>
                <a:schemeClr val="tx2"/>
              </a:solidFill>
              <a:effectLst/>
              <a:latin typeface="ff1"/>
            </a:endParaRPr>
          </a:p>
          <a:p>
            <a:pPr marL="0" indent="0">
              <a:buNone/>
            </a:pPr>
            <a:r>
              <a:rPr lang="en-US" sz="1800" b="0" i="0">
                <a:solidFill>
                  <a:schemeClr val="tx2"/>
                </a:solidFill>
                <a:effectLst/>
                <a:latin typeface="ff1"/>
              </a:rPr>
              <a:t>By 2030 </a:t>
            </a:r>
            <a:r>
              <a:rPr lang="en-US" sz="1800">
                <a:solidFill>
                  <a:schemeClr val="tx2"/>
                </a:solidFill>
                <a:latin typeface="ff1"/>
              </a:rPr>
              <a:t>number of </a:t>
            </a:r>
            <a:r>
              <a:rPr lang="en-US" sz="1800" b="0" i="0">
                <a:solidFill>
                  <a:schemeClr val="tx2"/>
                </a:solidFill>
                <a:effectLst/>
                <a:latin typeface="ff1"/>
              </a:rPr>
              <a:t>deaths due to CVD are expected to be</a:t>
            </a:r>
            <a:r>
              <a:rPr lang="en-US" sz="1800">
                <a:solidFill>
                  <a:schemeClr val="tx2"/>
                </a:solidFill>
                <a:latin typeface="ff3"/>
              </a:rPr>
              <a:t> </a:t>
            </a:r>
            <a:r>
              <a:rPr lang="en-US" sz="1800" b="0" i="0">
                <a:solidFill>
                  <a:schemeClr val="tx2"/>
                </a:solidFill>
                <a:effectLst/>
                <a:latin typeface="ff1"/>
              </a:rPr>
              <a:t>more than </a:t>
            </a:r>
            <a:r>
              <a:rPr lang="en-US" sz="1800" b="0" i="0">
                <a:solidFill>
                  <a:schemeClr val="tx2"/>
                </a:solidFill>
                <a:effectLst/>
                <a:latin typeface="ff2"/>
              </a:rPr>
              <a:t>23.3 million </a:t>
            </a:r>
            <a:r>
              <a:rPr lang="en-US" sz="1800" b="0" i="0">
                <a:solidFill>
                  <a:schemeClr val="tx2"/>
                </a:solidFill>
                <a:effectLst/>
                <a:latin typeface="ff1"/>
              </a:rPr>
              <a:t>per annum.</a:t>
            </a:r>
          </a:p>
          <a:p>
            <a:endParaRPr lang="en-PK" sz="180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rrow&#10;&#10;Description automatically generated with low confidence">
            <a:extLst>
              <a:ext uri="{FF2B5EF4-FFF2-40B4-BE49-F238E27FC236}">
                <a16:creationId xmlns:a16="http://schemas.microsoft.com/office/drawing/2014/main" id="{6FFA5FBC-5069-4486-9A22-51C2FCC1FCAB}"/>
              </a:ext>
            </a:extLst>
          </p:cNvPr>
          <p:cNvPicPr>
            <a:picLocks noChangeAspect="1"/>
          </p:cNvPicPr>
          <p:nvPr/>
        </p:nvPicPr>
        <p:blipFill>
          <a:blip r:embed="rId2"/>
          <a:stretch>
            <a:fillRect/>
          </a:stretch>
        </p:blipFill>
        <p:spPr>
          <a:xfrm>
            <a:off x="6429378" y="3312993"/>
            <a:ext cx="4954693" cy="2266771"/>
          </a:xfrm>
          <a:prstGeom prst="rect">
            <a:avLst/>
          </a:prstGeom>
        </p:spPr>
      </p:pic>
    </p:spTree>
    <p:extLst>
      <p:ext uri="{BB962C8B-B14F-4D97-AF65-F5344CB8AC3E}">
        <p14:creationId xmlns:p14="http://schemas.microsoft.com/office/powerpoint/2010/main" val="895451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AA1D-4ADE-4868-9710-7ED7A2D86D73}"/>
              </a:ext>
            </a:extLst>
          </p:cNvPr>
          <p:cNvSpPr>
            <a:spLocks noGrp="1"/>
          </p:cNvSpPr>
          <p:nvPr>
            <p:ph type="title"/>
          </p:nvPr>
        </p:nvSpPr>
        <p:spPr>
          <a:xfrm>
            <a:off x="657646" y="361760"/>
            <a:ext cx="7091894" cy="1313550"/>
          </a:xfrm>
        </p:spPr>
        <p:txBody>
          <a:bodyPr>
            <a:normAutofit/>
          </a:bodyPr>
          <a:lstStyle/>
          <a:p>
            <a:r>
              <a:rPr lang="en-US" b="1" dirty="0">
                <a:latin typeface="Times New Roman" panose="02020603050405020304" pitchFamily="18" charset="0"/>
                <a:cs typeface="Times New Roman" panose="02020603050405020304" pitchFamily="18" charset="0"/>
              </a:rPr>
              <a:t>Arrhythmia</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Disease Related to Heart</a:t>
            </a:r>
            <a:r>
              <a:rPr lang="en-US" sz="28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2BAEAFD-22A2-4151-A91A-9D777FC622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02088" y="5105269"/>
            <a:ext cx="1147156" cy="1147156"/>
          </a:xfrm>
        </p:spPr>
      </p:pic>
      <p:pic>
        <p:nvPicPr>
          <p:cNvPr id="9" name="Picture 8">
            <a:extLst>
              <a:ext uri="{FF2B5EF4-FFF2-40B4-BE49-F238E27FC236}">
                <a16:creationId xmlns:a16="http://schemas.microsoft.com/office/drawing/2014/main" id="{38D5615E-5115-4CD2-97DF-96A000517D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509" y="5208404"/>
            <a:ext cx="940885" cy="940885"/>
          </a:xfrm>
          <a:prstGeom prst="rect">
            <a:avLst/>
          </a:prstGeom>
        </p:spPr>
      </p:pic>
      <p:pic>
        <p:nvPicPr>
          <p:cNvPr id="11" name="Picture 10">
            <a:extLst>
              <a:ext uri="{FF2B5EF4-FFF2-40B4-BE49-F238E27FC236}">
                <a16:creationId xmlns:a16="http://schemas.microsoft.com/office/drawing/2014/main" id="{94C79823-9076-442C-B191-62E93BC61B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0116" y="5245314"/>
            <a:ext cx="899946" cy="899946"/>
          </a:xfrm>
          <a:prstGeom prst="rect">
            <a:avLst/>
          </a:prstGeom>
        </p:spPr>
      </p:pic>
      <p:sp>
        <p:nvSpPr>
          <p:cNvPr id="6" name="TextBox 5">
            <a:extLst>
              <a:ext uri="{FF2B5EF4-FFF2-40B4-BE49-F238E27FC236}">
                <a16:creationId xmlns:a16="http://schemas.microsoft.com/office/drawing/2014/main" id="{6BCFBB31-7F92-4D34-BA66-DFF4A07C10C2}"/>
              </a:ext>
            </a:extLst>
          </p:cNvPr>
          <p:cNvSpPr txBox="1"/>
          <p:nvPr/>
        </p:nvSpPr>
        <p:spPr>
          <a:xfrm>
            <a:off x="3974268" y="5013878"/>
            <a:ext cx="1934854" cy="1200329"/>
          </a:xfrm>
          <a:prstGeom prst="rect">
            <a:avLst/>
          </a:prstGeom>
          <a:noFill/>
        </p:spPr>
        <p:txBody>
          <a:bodyPr wrap="square" rtlCol="0">
            <a:spAutoFit/>
          </a:bodyPr>
          <a:lstStyle/>
          <a:p>
            <a:r>
              <a:rPr lang="en-US" sz="2400" b="1" i="0" dirty="0">
                <a:solidFill>
                  <a:srgbClr val="202124"/>
                </a:solidFill>
                <a:effectLst/>
                <a:latin typeface="Arial" panose="020B0604020202020204" pitchFamily="34" charset="0"/>
                <a:cs typeface="Arial" panose="020B0604020202020204" pitchFamily="34" charset="0"/>
              </a:rPr>
              <a:t>2 years life expectancy on average</a:t>
            </a:r>
            <a:r>
              <a:rPr lang="en-US" sz="2400" b="1" dirty="0">
                <a:latin typeface="Arial" panose="020B0604020202020204" pitchFamily="34" charset="0"/>
                <a:cs typeface="Arial" panose="020B0604020202020204" pitchFamily="34" charset="0"/>
              </a:rPr>
              <a:t> </a:t>
            </a:r>
          </a:p>
        </p:txBody>
      </p:sp>
      <p:sp>
        <p:nvSpPr>
          <p:cNvPr id="3" name="Rectangle: Rounded Corners 2">
            <a:extLst>
              <a:ext uri="{FF2B5EF4-FFF2-40B4-BE49-F238E27FC236}">
                <a16:creationId xmlns:a16="http://schemas.microsoft.com/office/drawing/2014/main" id="{37AFB047-1A30-4E0B-BB30-4A0887B4C821}"/>
              </a:ext>
            </a:extLst>
          </p:cNvPr>
          <p:cNvSpPr/>
          <p:nvPr/>
        </p:nvSpPr>
        <p:spPr>
          <a:xfrm>
            <a:off x="124810" y="4678529"/>
            <a:ext cx="2792565" cy="2033516"/>
          </a:xfrm>
          <a:prstGeom prst="roundRect">
            <a:avLst>
              <a:gd name="adj" fmla="val 9956"/>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635BD3C-205D-483F-85C1-0E6C53DCF965}"/>
              </a:ext>
            </a:extLst>
          </p:cNvPr>
          <p:cNvSpPr/>
          <p:nvPr/>
        </p:nvSpPr>
        <p:spPr>
          <a:xfrm>
            <a:off x="3057195" y="4678529"/>
            <a:ext cx="2849096" cy="2033516"/>
          </a:xfrm>
          <a:prstGeom prst="roundRect">
            <a:avLst>
              <a:gd name="adj" fmla="val 9956"/>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3803F52-9ABF-4EA6-8E9F-E783EE48FEAA}"/>
              </a:ext>
            </a:extLst>
          </p:cNvPr>
          <p:cNvSpPr/>
          <p:nvPr/>
        </p:nvSpPr>
        <p:spPr>
          <a:xfrm>
            <a:off x="6046111" y="4662089"/>
            <a:ext cx="3005012" cy="2033516"/>
          </a:xfrm>
          <a:prstGeom prst="roundRect">
            <a:avLst>
              <a:gd name="adj" fmla="val 9956"/>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CEC1D60-B253-493A-953A-C57755AE5EBD}"/>
              </a:ext>
            </a:extLst>
          </p:cNvPr>
          <p:cNvSpPr/>
          <p:nvPr/>
        </p:nvSpPr>
        <p:spPr>
          <a:xfrm>
            <a:off x="9202088" y="4678529"/>
            <a:ext cx="2865102" cy="2017076"/>
          </a:xfrm>
          <a:prstGeom prst="roundRect">
            <a:avLst>
              <a:gd name="adj" fmla="val 9956"/>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9B07F68-C05C-497C-9A3E-1D31C95F9CE2}"/>
              </a:ext>
            </a:extLst>
          </p:cNvPr>
          <p:cNvSpPr txBox="1"/>
          <p:nvPr/>
        </p:nvSpPr>
        <p:spPr>
          <a:xfrm>
            <a:off x="10349244" y="5075433"/>
            <a:ext cx="1934854" cy="1077218"/>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Cure</a:t>
            </a:r>
          </a:p>
          <a:p>
            <a:r>
              <a:rPr lang="en-US" sz="2800" b="1" dirty="0">
                <a:latin typeface="Arial" panose="020B0604020202020204" pitchFamily="34" charset="0"/>
                <a:cs typeface="Arial" panose="020B0604020202020204" pitchFamily="34" charset="0"/>
              </a:rPr>
              <a:t>Available</a:t>
            </a:r>
            <a:endParaRPr lang="en-US" b="1"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54C1413-BB92-4224-AB2F-0A28F0CA783C}"/>
              </a:ext>
            </a:extLst>
          </p:cNvPr>
          <p:cNvSpPr txBox="1"/>
          <p:nvPr/>
        </p:nvSpPr>
        <p:spPr>
          <a:xfrm>
            <a:off x="1167438" y="4863239"/>
            <a:ext cx="1934854" cy="1754326"/>
          </a:xfrm>
          <a:prstGeom prst="rect">
            <a:avLst/>
          </a:prstGeom>
          <a:noFill/>
        </p:spPr>
        <p:txBody>
          <a:bodyPr wrap="square" rtlCol="0">
            <a:spAutoFit/>
          </a:bodyPr>
          <a:lstStyle/>
          <a:p>
            <a:r>
              <a:rPr lang="en-US" sz="3600" b="1" i="0" dirty="0">
                <a:solidFill>
                  <a:srgbClr val="202124"/>
                </a:solidFill>
                <a:effectLst/>
                <a:latin typeface="arial" panose="020B0604020202020204" pitchFamily="34" charset="0"/>
              </a:rPr>
              <a:t>37,574 million cases</a:t>
            </a:r>
            <a:endParaRPr lang="en-US" sz="36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143E807-B456-4E6F-BC42-00026E779058}"/>
              </a:ext>
            </a:extLst>
          </p:cNvPr>
          <p:cNvSpPr txBox="1"/>
          <p:nvPr/>
        </p:nvSpPr>
        <p:spPr>
          <a:xfrm>
            <a:off x="6892334" y="4924795"/>
            <a:ext cx="2209568" cy="144655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$4000-$5000</a:t>
            </a:r>
          </a:p>
          <a:p>
            <a:r>
              <a:rPr lang="en-US" sz="2400" b="1" dirty="0">
                <a:latin typeface="Arial" panose="020B0604020202020204" pitchFamily="34" charset="0"/>
                <a:cs typeface="Arial" panose="020B0604020202020204" pitchFamily="34" charset="0"/>
              </a:rPr>
              <a:t>Cost to family</a:t>
            </a:r>
            <a:endParaRPr lang="en-US" sz="1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2CAE585-D3EB-4CF9-BBD2-F18A0D612F97}"/>
              </a:ext>
            </a:extLst>
          </p:cNvPr>
          <p:cNvSpPr txBox="1"/>
          <p:nvPr/>
        </p:nvSpPr>
        <p:spPr>
          <a:xfrm>
            <a:off x="741423" y="1900760"/>
            <a:ext cx="6537278" cy="3323987"/>
          </a:xfrm>
          <a:prstGeom prst="rect">
            <a:avLst/>
          </a:prstGeom>
          <a:noFill/>
          <a:ln w="12700">
            <a:noFill/>
          </a:ln>
        </p:spPr>
        <p:txBody>
          <a:bodyPr wrap="square" rtlCol="0">
            <a:spAutoFit/>
          </a:bodyPr>
          <a:lstStyle/>
          <a:p>
            <a:pPr marL="342900" indent="-342900">
              <a:buClr>
                <a:srgbClr val="00B0F0"/>
              </a:buClr>
              <a:buSzPct val="160000"/>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P</a:t>
            </a:r>
            <a:r>
              <a:rPr lang="en-US" sz="2400" i="0" dirty="0">
                <a:solidFill>
                  <a:srgbClr val="202124"/>
                </a:solidFill>
                <a:effectLst/>
                <a:latin typeface="Times New Roman" panose="02020603050405020304" pitchFamily="18" charset="0"/>
                <a:cs typeface="Times New Roman" panose="02020603050405020304" pitchFamily="18" charset="0"/>
              </a:rPr>
              <a:t>roblem with the rate or rhythm of your heartbeat.</a:t>
            </a:r>
            <a:endParaRPr lang="en-US" sz="2400" dirty="0">
              <a:latin typeface="Times New Roman" panose="02020603050405020304" pitchFamily="18" charset="0"/>
              <a:cs typeface="Times New Roman" panose="02020603050405020304" pitchFamily="18" charset="0"/>
            </a:endParaRPr>
          </a:p>
          <a:p>
            <a:pPr marL="342900" indent="-342900">
              <a:buClr>
                <a:srgbClr val="00B0F0"/>
              </a:buClr>
              <a:buSzPct val="160000"/>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Y</a:t>
            </a:r>
            <a:r>
              <a:rPr lang="en-US" sz="2400" b="0" i="0" dirty="0">
                <a:solidFill>
                  <a:srgbClr val="202124"/>
                </a:solidFill>
                <a:effectLst/>
                <a:latin typeface="Times New Roman" panose="02020603050405020304" pitchFamily="18" charset="0"/>
                <a:cs typeface="Times New Roman" panose="02020603050405020304" pitchFamily="18" charset="0"/>
              </a:rPr>
              <a:t>our heart beats too quickly, too slowly, or with an irregular pattern.</a:t>
            </a:r>
            <a:endParaRPr lang="en-US" sz="2400" dirty="0">
              <a:latin typeface="Times New Roman" panose="02020603050405020304" pitchFamily="18" charset="0"/>
              <a:cs typeface="Times New Roman" panose="02020603050405020304" pitchFamily="18" charset="0"/>
            </a:endParaRPr>
          </a:p>
          <a:p>
            <a:pPr marL="342900" indent="-342900">
              <a:buClr>
                <a:srgbClr val="00B0F0"/>
              </a:buClr>
              <a:buSzPct val="160000"/>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If </a:t>
            </a:r>
            <a:r>
              <a:rPr lang="en-US" sz="2400" b="0" i="0" dirty="0">
                <a:solidFill>
                  <a:srgbClr val="202124"/>
                </a:solidFill>
                <a:effectLst/>
                <a:latin typeface="Times New Roman" panose="02020603050405020304" pitchFamily="18" charset="0"/>
                <a:cs typeface="Times New Roman" panose="02020603050405020304" pitchFamily="18" charset="0"/>
              </a:rPr>
              <a:t>heart beats faster than normal, it is called tachycardia</a:t>
            </a:r>
            <a:r>
              <a:rPr lang="en-US" sz="2400" dirty="0">
                <a:latin typeface="Times New Roman" panose="02020603050405020304" pitchFamily="18" charset="0"/>
                <a:cs typeface="Times New Roman" panose="02020603050405020304" pitchFamily="18" charset="0"/>
              </a:rPr>
              <a:t>.</a:t>
            </a:r>
          </a:p>
          <a:p>
            <a:pPr marL="342900" indent="-342900">
              <a:buClr>
                <a:srgbClr val="00B0F0"/>
              </a:buClr>
              <a:buSzPct val="160000"/>
              <a:buFont typeface="Arial" panose="020B0604020202020204" pitchFamily="34" charset="0"/>
              <a:buChar char="•"/>
            </a:pPr>
            <a:r>
              <a:rPr lang="en-US" sz="2400" i="0" dirty="0">
                <a:solidFill>
                  <a:srgbClr val="202124"/>
                </a:solidFill>
                <a:effectLst/>
                <a:latin typeface="Times New Roman" panose="02020603050405020304" pitchFamily="18" charset="0"/>
                <a:cs typeface="Times New Roman" panose="02020603050405020304" pitchFamily="18" charset="0"/>
              </a:rPr>
              <a:t>heart beats too slowly, it is called bradycardia</a:t>
            </a:r>
            <a:endParaRPr lang="en-US" sz="2400" dirty="0">
              <a:latin typeface="Times New Roman" panose="02020603050405020304" pitchFamily="18" charset="0"/>
              <a:cs typeface="Times New Roman" panose="02020603050405020304" pitchFamily="18" charset="0"/>
            </a:endParaRPr>
          </a:p>
          <a:p>
            <a:pPr marL="342900" indent="-342900">
              <a:buClr>
                <a:srgbClr val="00B0F0"/>
              </a:buClr>
              <a:buSzPct val="1600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8" name="Picture 17">
            <a:extLst>
              <a:ext uri="{FF2B5EF4-FFF2-40B4-BE49-F238E27FC236}">
                <a16:creationId xmlns:a16="http://schemas.microsoft.com/office/drawing/2014/main" id="{45A8426E-5C1D-408B-9DB9-00E1C0FD03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5925" y="5195834"/>
            <a:ext cx="1027580" cy="1027580"/>
          </a:xfrm>
          <a:prstGeom prst="rect">
            <a:avLst/>
          </a:prstGeom>
        </p:spPr>
      </p:pic>
      <p:sp>
        <p:nvSpPr>
          <p:cNvPr id="17" name="Rectangle: Top Corners Rounded 16">
            <a:extLst>
              <a:ext uri="{FF2B5EF4-FFF2-40B4-BE49-F238E27FC236}">
                <a16:creationId xmlns:a16="http://schemas.microsoft.com/office/drawing/2014/main" id="{80BA63BB-F809-41B6-A258-576A4412F76C}"/>
              </a:ext>
            </a:extLst>
          </p:cNvPr>
          <p:cNvSpPr/>
          <p:nvPr/>
        </p:nvSpPr>
        <p:spPr>
          <a:xfrm rot="5400000">
            <a:off x="-272959" y="805219"/>
            <a:ext cx="1037233" cy="491322"/>
          </a:xfrm>
          <a:prstGeom prst="round2SameRect">
            <a:avLst>
              <a:gd name="adj1" fmla="val 38982"/>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2ACA7E5-7AC7-4B88-B7A0-0DB1766888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0534" y="1018535"/>
            <a:ext cx="4247461" cy="304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58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6990D-D499-4594-9625-81539E97175D}"/>
              </a:ext>
            </a:extLst>
          </p:cNvPr>
          <p:cNvSpPr>
            <a:spLocks noGrp="1"/>
          </p:cNvSpPr>
          <p:nvPr>
            <p:ph type="title"/>
          </p:nvPr>
        </p:nvSpPr>
        <p:spPr>
          <a:xfrm>
            <a:off x="838200" y="365125"/>
            <a:ext cx="10515600" cy="1325563"/>
          </a:xfrm>
        </p:spPr>
        <p:txBody>
          <a:bodyPr>
            <a:normAutofit/>
          </a:bodyPr>
          <a:lstStyle/>
          <a:p>
            <a:r>
              <a:rPr lang="en-US" sz="5400" b="1"/>
              <a:t>Literature Review</a:t>
            </a:r>
            <a:endParaRPr lang="en-PK" sz="5400"/>
          </a:p>
        </p:txBody>
      </p:sp>
      <p:sp>
        <p:nvSpPr>
          <p:cNvPr id="4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01E02AF-B482-429A-B89C-B363C93E303E}"/>
              </a:ext>
            </a:extLst>
          </p:cNvPr>
          <p:cNvGraphicFramePr>
            <a:graphicFrameLocks noGrp="1"/>
          </p:cNvGraphicFramePr>
          <p:nvPr>
            <p:ph idx="1"/>
            <p:extLst>
              <p:ext uri="{D42A27DB-BD31-4B8C-83A1-F6EECF244321}">
                <p14:modId xmlns:p14="http://schemas.microsoft.com/office/powerpoint/2010/main" val="338569087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38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60FE1-385B-4769-844A-61ADD03A5E82}"/>
              </a:ext>
            </a:extLst>
          </p:cNvPr>
          <p:cNvSpPr>
            <a:spLocks noGrp="1"/>
          </p:cNvSpPr>
          <p:nvPr>
            <p:ph type="title"/>
          </p:nvPr>
        </p:nvSpPr>
        <p:spPr>
          <a:xfrm>
            <a:off x="838200" y="365125"/>
            <a:ext cx="10515600" cy="1325563"/>
          </a:xfrm>
        </p:spPr>
        <p:txBody>
          <a:bodyPr>
            <a:normAutofit/>
          </a:bodyPr>
          <a:lstStyle/>
          <a:p>
            <a:r>
              <a:rPr lang="en-US" sz="5400"/>
              <a:t>Literature Review</a:t>
            </a:r>
            <a:endParaRPr lang="en-PK" sz="5400"/>
          </a:p>
        </p:txBody>
      </p:sp>
      <p:sp>
        <p:nvSpPr>
          <p:cNvPr id="3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F870D7CF-9392-415E-8743-5670348B4A68}"/>
              </a:ext>
            </a:extLst>
          </p:cNvPr>
          <p:cNvGraphicFramePr>
            <a:graphicFrameLocks noGrp="1"/>
          </p:cNvGraphicFramePr>
          <p:nvPr>
            <p:ph idx="1"/>
            <p:extLst>
              <p:ext uri="{D42A27DB-BD31-4B8C-83A1-F6EECF244321}">
                <p14:modId xmlns:p14="http://schemas.microsoft.com/office/powerpoint/2010/main" val="68624306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64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B280F-D97B-4D41-8B73-EAC5143F11F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PROPOSED METHODOLOGY</a:t>
            </a:r>
          </a:p>
        </p:txBody>
      </p:sp>
      <p:sp>
        <p:nvSpPr>
          <p:cNvPr id="5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975B69C-46F7-4CF8-B198-C6772500211C}"/>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800100" lvl="1" indent="-228600">
              <a:lnSpc>
                <a:spcPct val="90000"/>
              </a:lnSpc>
              <a:buClr>
                <a:srgbClr val="00B0F0"/>
              </a:buClr>
              <a:buSzPct val="150000"/>
              <a:buFont typeface="Arial" panose="020B0604020202020204" pitchFamily="34" charset="0"/>
              <a:buChar char="•"/>
            </a:pPr>
            <a:r>
              <a:rPr lang="en-US" sz="2200" dirty="0"/>
              <a:t>Dataset</a:t>
            </a:r>
          </a:p>
          <a:p>
            <a:pPr marL="800100" lvl="1" indent="-228600">
              <a:lnSpc>
                <a:spcPct val="90000"/>
              </a:lnSpc>
              <a:buClr>
                <a:srgbClr val="00B0F0"/>
              </a:buClr>
              <a:buSzPct val="150000"/>
              <a:buFont typeface="Arial" panose="020B0604020202020204" pitchFamily="34" charset="0"/>
              <a:buChar char="•"/>
            </a:pPr>
            <a:r>
              <a:rPr lang="en-US" sz="2200" dirty="0"/>
              <a:t>Pre-processing</a:t>
            </a:r>
          </a:p>
          <a:p>
            <a:pPr marL="800100" lvl="1" indent="-228600">
              <a:lnSpc>
                <a:spcPct val="90000"/>
              </a:lnSpc>
              <a:buClr>
                <a:srgbClr val="00B0F0"/>
              </a:buClr>
              <a:buSzPct val="150000"/>
              <a:buFont typeface="Arial" panose="020B0604020202020204" pitchFamily="34" charset="0"/>
              <a:buChar char="•"/>
            </a:pPr>
            <a:r>
              <a:rPr lang="en-US" sz="2200" dirty="0"/>
              <a:t>Feature Extraction</a:t>
            </a:r>
          </a:p>
          <a:p>
            <a:pPr marL="800100" lvl="1" indent="-228600">
              <a:lnSpc>
                <a:spcPct val="90000"/>
              </a:lnSpc>
              <a:buClr>
                <a:srgbClr val="00B0F0"/>
              </a:buClr>
              <a:buSzPct val="150000"/>
              <a:buFont typeface="Arial" panose="020B0604020202020204" pitchFamily="34" charset="0"/>
              <a:buChar char="•"/>
            </a:pPr>
            <a:r>
              <a:rPr lang="en-US" sz="2200" dirty="0"/>
              <a:t>Classification</a:t>
            </a:r>
          </a:p>
          <a:p>
            <a:pPr marL="342900" indent="-228600">
              <a:lnSpc>
                <a:spcPct val="90000"/>
              </a:lnSpc>
              <a:spcBef>
                <a:spcPts val="600"/>
              </a:spcBef>
              <a:buClr>
                <a:srgbClr val="00B0F0"/>
              </a:buClr>
              <a:buSzPct val="150000"/>
              <a:buFont typeface="Arial" panose="020B0604020202020204" pitchFamily="34" charset="0"/>
              <a:buChar char="•"/>
            </a:pPr>
            <a:endParaRPr lang="en-US" sz="2200" dirty="0"/>
          </a:p>
        </p:txBody>
      </p:sp>
      <p:pic>
        <p:nvPicPr>
          <p:cNvPr id="52" name="Picture 51">
            <a:extLst>
              <a:ext uri="{FF2B5EF4-FFF2-40B4-BE49-F238E27FC236}">
                <a16:creationId xmlns:a16="http://schemas.microsoft.com/office/drawing/2014/main" id="{4251D0BC-83BF-4EEA-B5FE-CE882D10B497}"/>
              </a:ext>
            </a:extLst>
          </p:cNvPr>
          <p:cNvPicPr>
            <a:picLocks noChangeAspect="1"/>
          </p:cNvPicPr>
          <p:nvPr/>
        </p:nvPicPr>
        <p:blipFill>
          <a:blip r:embed="rId3"/>
          <a:stretch>
            <a:fillRect/>
          </a:stretch>
        </p:blipFill>
        <p:spPr>
          <a:xfrm>
            <a:off x="5711484" y="640079"/>
            <a:ext cx="5828118" cy="5995477"/>
          </a:xfrm>
          <a:prstGeom prst="rect">
            <a:avLst/>
          </a:prstGeom>
        </p:spPr>
      </p:pic>
      <p:sp>
        <p:nvSpPr>
          <p:cNvPr id="6" name="Rectangle: Top Corners Rounded 5">
            <a:extLst>
              <a:ext uri="{FF2B5EF4-FFF2-40B4-BE49-F238E27FC236}">
                <a16:creationId xmlns:a16="http://schemas.microsoft.com/office/drawing/2014/main" id="{36B3E6BD-7029-4FFD-8D30-10FC73EA9632}"/>
              </a:ext>
            </a:extLst>
          </p:cNvPr>
          <p:cNvSpPr/>
          <p:nvPr/>
        </p:nvSpPr>
        <p:spPr>
          <a:xfrm rot="5400000">
            <a:off x="-139634" y="342959"/>
            <a:ext cx="859207" cy="592485"/>
          </a:xfrm>
          <a:prstGeom prst="round2SameRect">
            <a:avLst>
              <a:gd name="adj1" fmla="val 34104"/>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93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8B00A-0742-464A-A880-799E186DA985}"/>
              </a:ext>
            </a:extLst>
          </p:cNvPr>
          <p:cNvSpPr>
            <a:spLocks noGrp="1"/>
          </p:cNvSpPr>
          <p:nvPr>
            <p:ph type="title"/>
          </p:nvPr>
        </p:nvSpPr>
        <p:spPr>
          <a:xfrm>
            <a:off x="5297762" y="329184"/>
            <a:ext cx="6251110" cy="1783080"/>
          </a:xfrm>
        </p:spPr>
        <p:txBody>
          <a:bodyPr anchor="b">
            <a:normAutofit/>
          </a:bodyPr>
          <a:lstStyle/>
          <a:p>
            <a:r>
              <a:rPr lang="en-US" sz="5400" dirty="0"/>
              <a:t>Dataset</a:t>
            </a:r>
            <a:endParaRPr lang="en-PK" sz="5400" dirty="0"/>
          </a:p>
        </p:txBody>
      </p:sp>
      <p:pic>
        <p:nvPicPr>
          <p:cNvPr id="14" name="Picture 4" descr="A picture of an electromagnetic radiation">
            <a:extLst>
              <a:ext uri="{FF2B5EF4-FFF2-40B4-BE49-F238E27FC236}">
                <a16:creationId xmlns:a16="http://schemas.microsoft.com/office/drawing/2014/main" id="{99068B00-E27A-4FC8-BE34-120F5A94B25E}"/>
              </a:ext>
            </a:extLst>
          </p:cNvPr>
          <p:cNvPicPr>
            <a:picLocks noChangeAspect="1"/>
          </p:cNvPicPr>
          <p:nvPr/>
        </p:nvPicPr>
        <p:blipFill rotWithShape="1">
          <a:blip r:embed="rId2"/>
          <a:srcRect l="27805" r="26695"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52B657-DCB7-40A8-9DFB-FCAE7D4802E7}"/>
              </a:ext>
            </a:extLst>
          </p:cNvPr>
          <p:cNvSpPr>
            <a:spLocks noGrp="1"/>
          </p:cNvSpPr>
          <p:nvPr>
            <p:ph idx="1"/>
          </p:nvPr>
        </p:nvSpPr>
        <p:spPr>
          <a:xfrm>
            <a:off x="5297762" y="2706624"/>
            <a:ext cx="6251110" cy="3483864"/>
          </a:xfrm>
        </p:spPr>
        <p:txBody>
          <a:bodyPr>
            <a:normAutofit/>
          </a:bodyPr>
          <a:lstStyle/>
          <a:p>
            <a:r>
              <a:rPr lang="en-US" sz="2200"/>
              <a:t>Dataset was obtained from </a:t>
            </a:r>
            <a:r>
              <a:rPr lang="en-US" sz="2200" i="0" cap="small">
                <a:effectLst/>
              </a:rPr>
              <a:t>PhysioNet/CinC Challenge 2016: Training Sets.</a:t>
            </a:r>
            <a:r>
              <a:rPr lang="en-US" sz="2200" b="0" i="0">
                <a:effectLst/>
              </a:rPr>
              <a:t> Liu et al. An open access database for the evaluation of heart sound algorithms. </a:t>
            </a:r>
            <a:r>
              <a:rPr lang="en-US" sz="2200" b="0" i="0">
                <a:effectLst/>
                <a:hlinkClick r:id="rId3"/>
              </a:rPr>
              <a:t>https://www.ncbi.nlm.nih.gov/pubmed/27869105</a:t>
            </a:r>
            <a:endParaRPr lang="en-US" sz="2200" b="0" i="0">
              <a:effectLst/>
            </a:endParaRPr>
          </a:p>
          <a:p>
            <a:r>
              <a:rPr lang="en-US" sz="2200" b="0" i="0">
                <a:effectLst/>
              </a:rPr>
              <a:t>Heart sound recordings were sourced from several contributors around the world. The Challenge training set consists of five databases (A through E) containing a total of 3,126 heart sound recordings, lasting from 5 seconds to just over 120 seconds.</a:t>
            </a:r>
            <a:endParaRPr lang="en-US" sz="2200" b="1" i="0" cap="small">
              <a:effectLst/>
            </a:endParaRPr>
          </a:p>
          <a:p>
            <a:endParaRPr lang="en-PK" sz="2200"/>
          </a:p>
        </p:txBody>
      </p:sp>
    </p:spTree>
    <p:extLst>
      <p:ext uri="{BB962C8B-B14F-4D97-AF65-F5344CB8AC3E}">
        <p14:creationId xmlns:p14="http://schemas.microsoft.com/office/powerpoint/2010/main" val="393646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788</Words>
  <Application>Microsoft Office PowerPoint</Application>
  <PresentationFormat>Widescreen</PresentationFormat>
  <Paragraphs>104</Paragraphs>
  <Slides>17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Arial</vt:lpstr>
      <vt:lpstr>Calibri</vt:lpstr>
      <vt:lpstr>Calibri Light</vt:lpstr>
      <vt:lpstr>Cambria Math</vt:lpstr>
      <vt:lpstr>ff1</vt:lpstr>
      <vt:lpstr>ff2</vt:lpstr>
      <vt:lpstr>ff3</vt:lpstr>
      <vt:lpstr>Helvetica</vt:lpstr>
      <vt:lpstr>Lato</vt:lpstr>
      <vt:lpstr>Tahoma</vt:lpstr>
      <vt:lpstr>Times New Roman</vt:lpstr>
      <vt:lpstr>Office Theme</vt:lpstr>
      <vt:lpstr>Audio process for Arrhythmia detection  </vt:lpstr>
      <vt:lpstr>CONTENTS</vt:lpstr>
      <vt:lpstr>Motivation</vt:lpstr>
      <vt:lpstr>Cardiovascular Disease</vt:lpstr>
      <vt:lpstr>Arrhythmia (Disease Related to Heart)</vt:lpstr>
      <vt:lpstr>Literature Review</vt:lpstr>
      <vt:lpstr>Literature Review</vt:lpstr>
      <vt:lpstr>PROPOSED METHODOLOGY</vt:lpstr>
      <vt:lpstr>Dataset</vt:lpstr>
      <vt:lpstr>Preprocessing</vt:lpstr>
      <vt:lpstr>Abnormal Signal without Noise</vt:lpstr>
      <vt:lpstr>FEATURE EXTRACTION</vt:lpstr>
      <vt:lpstr>Classification</vt:lpstr>
      <vt:lpstr>K-Nearest Neighbour</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process for Arrhythmia detection</dc:title>
  <dc:creator>bilal aamir</dc:creator>
  <cp:lastModifiedBy>bilal aamir</cp:lastModifiedBy>
  <cp:revision>4</cp:revision>
  <dcterms:created xsi:type="dcterms:W3CDTF">2021-11-29T16:24:31Z</dcterms:created>
  <dcterms:modified xsi:type="dcterms:W3CDTF">2021-11-29T20:46:26Z</dcterms:modified>
</cp:coreProperties>
</file>