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03" r:id="rId2"/>
    <p:sldId id="640" r:id="rId3"/>
    <p:sldId id="500" r:id="rId4"/>
    <p:sldId id="456" r:id="rId5"/>
    <p:sldId id="479" r:id="rId6"/>
    <p:sldId id="405" r:id="rId7"/>
    <p:sldId id="570" r:id="rId8"/>
    <p:sldId id="457" r:id="rId9"/>
    <p:sldId id="477" r:id="rId10"/>
    <p:sldId id="458" r:id="rId11"/>
    <p:sldId id="459" r:id="rId12"/>
    <p:sldId id="461" r:id="rId13"/>
    <p:sldId id="473" r:id="rId14"/>
    <p:sldId id="572" r:id="rId15"/>
    <p:sldId id="462" r:id="rId16"/>
    <p:sldId id="481" r:id="rId17"/>
    <p:sldId id="487" r:id="rId18"/>
    <p:sldId id="488" r:id="rId19"/>
    <p:sldId id="480" r:id="rId20"/>
    <p:sldId id="464" r:id="rId21"/>
    <p:sldId id="465" r:id="rId22"/>
    <p:sldId id="466" r:id="rId23"/>
    <p:sldId id="412" r:id="rId24"/>
    <p:sldId id="413" r:id="rId25"/>
    <p:sldId id="576" r:id="rId26"/>
    <p:sldId id="417" r:id="rId27"/>
    <p:sldId id="674" r:id="rId28"/>
    <p:sldId id="675" r:id="rId29"/>
    <p:sldId id="6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 Chellappa" userId="6a272aa42820d172" providerId="LiveId" clId="{0529BB1A-0ED1-4D55-8B5D-8A07030571AC}"/>
    <pc:docChg chg="modSld">
      <pc:chgData name="Rama Chellappa" userId="6a272aa42820d172" providerId="LiveId" clId="{0529BB1A-0ED1-4D55-8B5D-8A07030571AC}" dt="2022-02-07T02:43:35.839" v="80" actId="1036"/>
      <pc:docMkLst>
        <pc:docMk/>
      </pc:docMkLst>
      <pc:sldChg chg="modSp mod">
        <pc:chgData name="Rama Chellappa" userId="6a272aa42820d172" providerId="LiveId" clId="{0529BB1A-0ED1-4D55-8B5D-8A07030571AC}" dt="2022-02-07T02:43:04.470" v="37" actId="1038"/>
        <pc:sldMkLst>
          <pc:docMk/>
          <pc:sldMk cId="0" sldId="462"/>
        </pc:sldMkLst>
        <pc:spChg chg="mod">
          <ac:chgData name="Rama Chellappa" userId="6a272aa42820d172" providerId="LiveId" clId="{0529BB1A-0ED1-4D55-8B5D-8A07030571AC}" dt="2022-02-07T02:43:04.470" v="37" actId="1038"/>
          <ac:spMkLst>
            <pc:docMk/>
            <pc:sldMk cId="0" sldId="462"/>
            <ac:spMk id="1412098" creationId="{00000000-0000-0000-0000-000000000000}"/>
          </ac:spMkLst>
        </pc:spChg>
      </pc:sldChg>
      <pc:sldChg chg="modSp mod">
        <pc:chgData name="Rama Chellappa" userId="6a272aa42820d172" providerId="LiveId" clId="{0529BB1A-0ED1-4D55-8B5D-8A07030571AC}" dt="2022-02-07T02:43:35.839" v="80" actId="1036"/>
        <pc:sldMkLst>
          <pc:docMk/>
          <pc:sldMk cId="0" sldId="481"/>
        </pc:sldMkLst>
        <pc:spChg chg="mod">
          <ac:chgData name="Rama Chellappa" userId="6a272aa42820d172" providerId="LiveId" clId="{0529BB1A-0ED1-4D55-8B5D-8A07030571AC}" dt="2022-02-07T02:43:28.734" v="65" actId="1037"/>
          <ac:spMkLst>
            <pc:docMk/>
            <pc:sldMk cId="0" sldId="481"/>
            <ac:spMk id="2" creationId="{00000000-0000-0000-0000-000000000000}"/>
          </ac:spMkLst>
        </pc:spChg>
        <pc:spChg chg="mod">
          <ac:chgData name="Rama Chellappa" userId="6a272aa42820d172" providerId="LiveId" clId="{0529BB1A-0ED1-4D55-8B5D-8A07030571AC}" dt="2022-02-07T02:43:35.839" v="80" actId="1036"/>
          <ac:spMkLst>
            <pc:docMk/>
            <pc:sldMk cId="0" sldId="4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CBFD-591F-4819-8DD0-9B9C895528A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7CA17-CCFC-4B3F-9B0B-9E4B1E0D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DBD35B-3A47-AC4F-A22D-4034A345588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3950C0-C966-6845-9406-9CF260709A0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pPr>
              <a:buFontTx/>
              <a:buChar char="•"/>
              <a:defRPr/>
            </a:pPr>
            <a:r>
              <a:rPr lang="en-US">
                <a:cs typeface="+mn-cs"/>
              </a:rPr>
              <a:t>Purpose of SA is to avoid local maxima. (Most frequently encountered difficulty with hill climbing.) Idea... [allows downhill steps occasionally].</a:t>
            </a:r>
          </a:p>
          <a:p>
            <a:pPr>
              <a:buFontTx/>
              <a:buChar char="•"/>
              <a:defRPr/>
            </a:pPr>
            <a:r>
              <a:rPr lang="en-US">
                <a:cs typeface="+mn-cs"/>
              </a:rPr>
              <a:t>The undirected steps won't in general reduce the ability of the procedure to find a global maximum (although they might increase the running time).  But they may dislodge the problem solver from a foothill, i.e., a local maximum.</a:t>
            </a:r>
          </a:p>
          <a:p>
            <a:pPr>
              <a:defRPr/>
            </a:pPr>
            <a:r>
              <a:rPr lang="en-US">
                <a:cs typeface="+mn-cs"/>
              </a:rPr>
              <a:t>Q: Why large steps at first?</a:t>
            </a:r>
          </a:p>
          <a:p>
            <a:pPr>
              <a:buFontTx/>
              <a:buChar char="•"/>
              <a:defRPr/>
            </a:pPr>
            <a:r>
              <a:rPr lang="en-US">
                <a:cs typeface="+mn-cs"/>
              </a:rPr>
              <a:t>A: To avoid local maxima that extend over a wide area of the search space. Like doing a lot of exploring of the whole search space early.  Subsequent undirected steps are smaller because we expect to only have to avoid more restricted local maxima.</a:t>
            </a:r>
          </a:p>
          <a:p>
            <a:pPr>
              <a:buFontTx/>
              <a:buChar char="•"/>
              <a:defRPr/>
            </a:pPr>
            <a:r>
              <a:rPr lang="en-US">
                <a:cs typeface="+mn-cs"/>
              </a:rPr>
              <a:t>Name came from an analogy with metal-casting.</a:t>
            </a:r>
          </a:p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267799-EC51-844D-B62F-F4A3B9CCFE8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defRPr/>
            </a:pPr>
            <a:r>
              <a:rPr lang="en-US" i="1">
                <a:cs typeface="+mn-cs"/>
              </a:rPr>
              <a:t>	T</a:t>
            </a:r>
            <a:r>
              <a:rPr lang="en-US">
                <a:cs typeface="+mn-cs"/>
              </a:rPr>
              <a:t> is predefined by the user.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44C4-C5BB-4DED-95FA-C8F453CA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CE84-18DA-4B43-8047-F7B83353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4256-CFE5-4427-B649-728D62ED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50F1-126F-48D2-B5D3-5ABC6AEF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C5EE-160F-4EB9-ABA7-5BCEA0A9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5733-EBE2-4BE8-8B71-643692BD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8CDD9-A080-4FDB-BE3C-EBCA3559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5854-5777-4EEC-9B74-8E7D65D4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568-DF83-4C2D-9FAD-7B4285A6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9911-E655-45EA-8EF0-0E0342F8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BC43D-5236-4BA7-8385-4BE5B55BF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D6FA-4C92-436D-90B8-0E7CD779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7C41-F510-4A07-9F67-8C6359C0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5A8-0163-4C67-8AD4-72964413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7834-2CD1-4237-8838-1998AAE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BECC-0A70-4FDF-BCC9-885F07A6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C350-3BAF-4B95-92B1-0BDCB520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1A5E-6F8B-435A-AC45-623A50BA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4AAC-8E7E-46CB-A253-EC3C6A37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A661-09E6-4A3D-9419-3B5DA9C7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DBF0-3F9A-4A7C-A5D3-6F012737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7CF4E-939E-463B-A6C3-8AEA539E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6C00-78EB-49B9-9560-11558F54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AF61-C343-462D-A3D3-D24BE5C0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B21E-5DD7-4EC7-8EBF-0DAB179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9BFD-D72D-45EC-A463-71AB600B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089-ADBC-4926-BEFD-A970F96C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287F9-892F-4562-A74B-C7D7750BD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3E47-BF72-47F2-96D6-406218D6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0217-1DFB-41C2-A4B2-42E6694F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C2AAA-043F-445B-B20C-DFFEDE19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AEE9-E838-4458-8575-57BF4139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8B22-688D-406D-8695-19DD3254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354A-720F-4266-8E56-4909F9B3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135E2-1DED-4962-9BB6-3FF3EE53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0C2B3-79CC-436C-A544-647644988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8A04D-721A-410C-87A4-1C54198E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0CA95-F63D-4FB9-AE2F-D4F8A5D3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FB084-EFEF-48D1-9068-540BD124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6F66-7F8C-40C5-AD10-EC464395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F4898-F28D-4736-A802-06027799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2CFB7-DE82-46DF-A9E4-8B6C38E6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9B959-1FF8-4A64-99DB-881CD339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2C2C5-EF30-47B2-8812-7C9DECFF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BD349-5F9F-4EC8-AFBB-73AAEB74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09CE7-5164-4AB6-8116-DECE248D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81C9-FE7E-4959-AD04-3398FEEC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42A8-6988-43E0-9D0C-9BC9567B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77B6D-E0D9-4102-A7C0-B0AE7E0D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D96BA-AE2B-4FD1-A0DE-5AAD201C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4F012-5045-4573-A58A-AE38EDAC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19E74-7220-4793-842B-87D3D635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1E37-E4C0-4930-82CF-B4FAF0AF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6BBE3-687C-4753-8DD2-FE834E391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7F43-23E5-4764-961E-839806E3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D039-9A4E-4DAA-9ECE-3AD15F47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DF0B-9BCE-4178-9628-D6168E63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53C2-53DF-4121-B021-1C89C264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0C334-D0A9-4E01-BC92-23269B73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FC40-78A4-40F2-ABF3-E3F58F45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36D1-A2B9-447D-BFB1-F9E3E595B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4D16-55D6-48AB-BBD8-4593432F61D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C40F-18E0-4F2D-95C2-9F2A9867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28FF-6629-4C20-9F6C-EDF63FC8A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EAE8-ADD7-4206-9281-15CE6385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219200"/>
            <a:ext cx="6629400" cy="4876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Adversarial Search &amp; Games</a:t>
            </a:r>
          </a:p>
          <a:p>
            <a:pPr>
              <a:spcBef>
                <a:spcPts val="0"/>
              </a:spcBef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Russell &amp;</a:t>
            </a:r>
            <a:r>
              <a:rPr lang="en-US" sz="2400" dirty="0" err="1">
                <a:solidFill>
                  <a:srgbClr val="FF0000"/>
                </a:solidFill>
              </a:rPr>
              <a:t>Norvig</a:t>
            </a:r>
            <a:r>
              <a:rPr lang="en-US" sz="2400" dirty="0">
                <a:solidFill>
                  <a:srgbClr val="FF0000"/>
                </a:solidFill>
              </a:rPr>
              <a:t>: Chapter 5</a:t>
            </a:r>
          </a:p>
          <a:p>
            <a:pPr>
              <a:spcBef>
                <a:spcPts val="0"/>
              </a:spcBef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Calibri"/>
                <a:cs typeface="Calibri"/>
              </a:rPr>
              <a:t>Slides adapted from Prof. Dan Klein, Prof. Pieter </a:t>
            </a:r>
            <a:r>
              <a:rPr lang="en-US" sz="2400" dirty="0" err="1">
                <a:latin typeface="Calibri"/>
                <a:cs typeface="Calibri"/>
              </a:rPr>
              <a:t>Abbeel</a:t>
            </a:r>
            <a:endParaRPr lang="en-US" sz="24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Calibri"/>
                <a:cs typeface="Calibri"/>
              </a:rPr>
              <a:t>ai.berkeley.edu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alibri"/>
              <a:cs typeface="Calibri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Calibri"/>
                <a:cs typeface="Calibri"/>
              </a:rPr>
              <a:t>+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alibri"/>
              <a:cs typeface="Calibri"/>
            </a:endParaRP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latin typeface="Calibri"/>
                <a:cs typeface="Calibri"/>
              </a:rPr>
              <a:t>Prof. Bart Selman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latin typeface="Calibri"/>
                <a:cs typeface="Calibri"/>
              </a:rPr>
              <a:t>Cornell University</a:t>
            </a:r>
            <a:endParaRPr lang="en-US" sz="24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solidFill>
                <a:srgbClr val="3333CC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solidFill>
                <a:schemeClr val="accent2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  <a:cs typeface="+mj-cs"/>
              </a:rPr>
              <a:t>Issues for hill-climbing search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Problem: depending on initial state, can get stuck in local optimum (here maximum)</a:t>
            </a:r>
            <a:r>
              <a:rPr lang="en-US" dirty="0">
                <a:cs typeface="+mn-cs"/>
              </a:rPr>
              <a:t>
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3315" name="Picture 4" descr="hill-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1"/>
            <a:ext cx="69342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8005" name="Text Box 5"/>
          <p:cNvSpPr txBox="1">
            <a:spLocks noChangeArrowheads="1"/>
          </p:cNvSpPr>
          <p:nvPr/>
        </p:nvSpPr>
        <p:spPr bwMode="auto">
          <a:xfrm>
            <a:off x="7195242" y="1981201"/>
            <a:ext cx="2857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How to overcome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local optima and  plateaus 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08006" name="Text Box 6"/>
          <p:cNvSpPr txBox="1">
            <a:spLocks noChangeArrowheads="1"/>
          </p:cNvSpPr>
          <p:nvPr/>
        </p:nvSpPr>
        <p:spPr bwMode="auto">
          <a:xfrm>
            <a:off x="6106058" y="2819401"/>
            <a:ext cx="4321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0000"/>
                </a:solidFill>
                <a:sym typeface="Wingdings" charset="0"/>
              </a:rPr>
              <a:t> </a:t>
            </a:r>
            <a:r>
              <a:rPr lang="en-US" sz="2400" b="1" dirty="0">
                <a:solidFill>
                  <a:srgbClr val="FF0000"/>
                </a:solidFill>
              </a:rPr>
              <a:t>Random-restart hill climbing 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28800" y="5943600"/>
            <a:ext cx="72723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But, 1D figure is deceptive. </a:t>
            </a:r>
            <a:r>
              <a:rPr lang="en-US" dirty="0">
                <a:solidFill>
                  <a:srgbClr val="FF0000"/>
                </a:solidFill>
              </a:rPr>
              <a:t>True local optima </a:t>
            </a:r>
            <a:r>
              <a:rPr lang="en-US" dirty="0">
                <a:solidFill>
                  <a:schemeClr val="accent2"/>
                </a:solidFill>
              </a:rPr>
              <a:t>are surprisingly rare in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high-dimensional spaces! There often is an escape to a better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5" grpId="0"/>
      <p:bldP spid="140800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011" y="0"/>
            <a:ext cx="7772400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</a:rPr>
              <a:t>Potential Issues with Hill Climbing / Greedy Local Search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3048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Local Optima: No neighbor is better, but not at global optimum.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/>
              <a:t>May have to move away from goal to find (best) solution.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/>
              <a:t>But again, true local optima are rare in many high-dimensional spaces.</a:t>
            </a:r>
          </a:p>
          <a:p>
            <a:pPr marL="457200" lvl="1" indent="0">
              <a:buNone/>
              <a:defRPr/>
            </a:pPr>
            <a:r>
              <a:rPr lang="en-US" sz="18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3333CC"/>
                </a:solidFill>
              </a:rPr>
              <a:t>Plateaus: All neighbors look the same.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/>
              <a:t>8-puzzle: perhaps no action will change # of tiles out of place.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/>
              <a:t>Soln. just keep moving around! (will often find some improving</a:t>
            </a:r>
          </a:p>
          <a:p>
            <a:pPr marL="457200" lvl="1" indent="0">
              <a:buNone/>
              <a:defRPr/>
            </a:pPr>
            <a:r>
              <a:rPr lang="en-US" sz="1800" b="1" dirty="0"/>
              <a:t>     move eventually)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3333CC"/>
                </a:solidFill>
              </a:rPr>
              <a:t>Ridges:  sequence of local maxima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3333CC"/>
                </a:solidFill>
              </a:rPr>
              <a:t>May not know global optimum: Am I done?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59" y="4298735"/>
            <a:ext cx="16557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Improvements to Greedy /</a:t>
            </a:r>
            <a:br>
              <a:rPr lang="en-US" dirty="0">
                <a:solidFill>
                  <a:srgbClr val="FF0000"/>
                </a:solidFill>
                <a:cs typeface="+mj-cs"/>
              </a:rPr>
            </a:br>
            <a:r>
              <a:rPr lang="en-US" dirty="0">
                <a:solidFill>
                  <a:srgbClr val="FF0000"/>
                </a:solidFill>
                <a:cs typeface="+mj-cs"/>
              </a:rPr>
              <a:t>Hill-climbing Search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Issue: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How to move more quickly to successively better plateaus?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Avoid </a:t>
            </a:r>
            <a:r>
              <a:rPr lang="ja-JP" altLang="en-US" b="1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b="1" dirty="0">
                <a:solidFill>
                  <a:schemeClr val="accent2"/>
                </a:solidFill>
              </a:rPr>
              <a:t>getting stuck</a:t>
            </a:r>
            <a:r>
              <a:rPr lang="ja-JP" altLang="en-US" b="1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b="1" dirty="0">
                <a:solidFill>
                  <a:schemeClr val="accent2"/>
                </a:solidFill>
              </a:rPr>
              <a:t> / local maxima?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Idea: Introduce “noise:”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                    downhill (uphill) moves to escape from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                    plateaus or local maxima (</a:t>
            </a:r>
            <a:r>
              <a:rPr lang="en-US" b="1" dirty="0" err="1">
                <a:solidFill>
                  <a:srgbClr val="FF0000"/>
                </a:solidFill>
                <a:cs typeface="+mn-cs"/>
              </a:rPr>
              <a:t>mimima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                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E.g., make a move that increases the number of attacking pairs.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b="1" dirty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Noise strategies: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1. </a:t>
            </a:r>
            <a:r>
              <a:rPr lang="en-US" b="1" dirty="0">
                <a:solidFill>
                  <a:srgbClr val="3333CC"/>
                </a:solidFill>
              </a:rPr>
              <a:t>Simulated Annealing 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3333CC"/>
                </a:solidFill>
              </a:rPr>
              <a:t>Kirkpatrick et al. 1982; Metropolis et al. 1953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914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cs typeface="+mj-cs"/>
              </a:rPr>
              <a:t>Simulated Annealing</a:t>
            </a:r>
          </a:p>
        </p:txBody>
      </p:sp>
      <p:sp>
        <p:nvSpPr>
          <p:cNvPr id="1426435" name="Text Box 3"/>
          <p:cNvSpPr txBox="1">
            <a:spLocks noChangeArrowheads="1"/>
          </p:cNvSpPr>
          <p:nvPr/>
        </p:nvSpPr>
        <p:spPr bwMode="auto">
          <a:xfrm>
            <a:off x="2057400" y="1981201"/>
            <a:ext cx="81534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b="1" dirty="0"/>
              <a:t>Idea: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/>
              <a:t>Use conventional hill-climbing style  techniques, but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0066"/>
                </a:solidFill>
              </a:rPr>
              <a:t>occasionally take a step in a direction other than that in which there is improvement (downhill moves; away from solution).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2400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/>
              <a:t>As time passes, the </a:t>
            </a:r>
            <a:r>
              <a:rPr lang="en-US" sz="2400" dirty="0">
                <a:solidFill>
                  <a:srgbClr val="FF0066"/>
                </a:solidFill>
              </a:rPr>
              <a:t>probability that a down-hill step is taken is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0066"/>
                </a:solidFill>
              </a:rPr>
              <a:t>gradually reduced</a:t>
            </a:r>
            <a:r>
              <a:rPr lang="en-US" sz="2400" dirty="0"/>
              <a:t> and the size of any down-hill step taken is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/>
              <a:t>decreased.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solidFill>
                  <a:srgbClr val="FF0000"/>
                </a:solidFill>
              </a:rPr>
              <a:t>Simulated Annealing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838199"/>
          </a:xfrm>
        </p:spPr>
        <p:txBody>
          <a:bodyPr/>
          <a:lstStyle/>
          <a:p>
            <a:pPr eaLnBrk="1" hangingPunct="1"/>
            <a:r>
              <a:rPr lang="en-US" sz="2400" dirty="0"/>
              <a:t>Idea:  Escape local maxima by allowing downhill moves</a:t>
            </a:r>
          </a:p>
          <a:p>
            <a:pPr lvl="1" eaLnBrk="1" hangingPunct="1"/>
            <a:r>
              <a:rPr lang="en-US" sz="2000" dirty="0"/>
              <a:t>But make them rarer as time goes on</a:t>
            </a:r>
          </a:p>
          <a:p>
            <a:pPr eaLnBrk="1" hangingPunct="1"/>
            <a:endParaRPr lang="en-US" sz="2400" dirty="0"/>
          </a:p>
        </p:txBody>
      </p:sp>
      <p:sp>
        <p:nvSpPr>
          <p:cNvPr id="297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8B184-C4E0-4180-96FE-94E567DC571B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962" y="1371606"/>
            <a:ext cx="3557833" cy="3321038"/>
          </a:xfrm>
          <a:prstGeom prst="rect">
            <a:avLst/>
          </a:prstGeom>
          <a:noFill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2"/>
            <a:ext cx="7848600" cy="4287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D07B84-7351-704F-BD6F-FD2CC11E413A}"/>
              </a:ext>
            </a:extLst>
          </p:cNvPr>
          <p:cNvSpPr/>
          <p:nvPr/>
        </p:nvSpPr>
        <p:spPr>
          <a:xfrm>
            <a:off x="1447800" y="4692644"/>
            <a:ext cx="3200400" cy="56515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D65A7-887A-0F4E-89C6-CC8E96C94347}"/>
              </a:ext>
            </a:extLst>
          </p:cNvPr>
          <p:cNvSpPr/>
          <p:nvPr/>
        </p:nvSpPr>
        <p:spPr>
          <a:xfrm>
            <a:off x="1514928" y="5257800"/>
            <a:ext cx="4581071" cy="3048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C5E8D-8C5B-234C-94DF-E4FA2583F173}"/>
              </a:ext>
            </a:extLst>
          </p:cNvPr>
          <p:cNvSpPr/>
          <p:nvPr/>
        </p:nvSpPr>
        <p:spPr>
          <a:xfrm>
            <a:off x="1514929" y="5562600"/>
            <a:ext cx="3819072" cy="3048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8A0CD-E4EB-F343-9E3A-BE3C2FCFFD08}"/>
              </a:ext>
            </a:extLst>
          </p:cNvPr>
          <p:cNvSpPr/>
          <p:nvPr/>
        </p:nvSpPr>
        <p:spPr>
          <a:xfrm>
            <a:off x="1514929" y="5841099"/>
            <a:ext cx="4581070" cy="65654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4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9222" y="76200"/>
            <a:ext cx="6998867" cy="8382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</a:rPr>
              <a:t>More on Simulated Annealing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87825"/>
            <a:ext cx="8576441" cy="557311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Noise model based on statistical mechanics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. . . introduced as analogue to physical process of growing crystals </a:t>
            </a:r>
            <a:endParaRPr lang="en-US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Convergence: </a:t>
            </a:r>
          </a:p>
          <a:p>
            <a:pPr marL="457200" lvl="1" indent="0">
              <a:buNone/>
              <a:defRPr/>
            </a:pPr>
            <a:r>
              <a:rPr lang="en-US" b="1" dirty="0"/>
              <a:t>1. With exponential schedule, will provably converge to global optimum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/>
              <a:t>	One can prove: If </a:t>
            </a:r>
            <a:r>
              <a:rPr lang="en-US" sz="1600" b="1" i="1" dirty="0"/>
              <a:t>T</a:t>
            </a:r>
            <a:r>
              <a:rPr lang="en-US" sz="1600" b="1" dirty="0"/>
              <a:t> decreases slowly enough, then simulated annealing search will find a global optimum with probability approaching </a:t>
            </a:r>
            <a:endParaRPr lang="en-US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Hundreds of papers / year; original paper (</a:t>
            </a:r>
            <a:r>
              <a:rPr lang="en-US" b="1" dirty="0" err="1">
                <a:cs typeface="+mn-cs"/>
              </a:rPr>
              <a:t>Geman</a:t>
            </a:r>
            <a:r>
              <a:rPr lang="en-US" b="1" dirty="0">
                <a:cs typeface="+mn-cs"/>
              </a:rPr>
              <a:t> and </a:t>
            </a:r>
            <a:r>
              <a:rPr lang="en-US" b="1" dirty="0" err="1">
                <a:cs typeface="+mn-cs"/>
              </a:rPr>
              <a:t>Geman</a:t>
            </a:r>
            <a:r>
              <a:rPr lang="en-US" b="1" dirty="0">
                <a:cs typeface="+mn-cs"/>
              </a:rPr>
              <a:t>, T-PAMI 1984) one of most cited papers in CS!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/>
              <a:t>Many applications: VLSI layout, factory scheduling, image restoration, image segmentation, protein folding. . 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b="1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548" y="0"/>
            <a:ext cx="7961791" cy="838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</a:rPr>
              <a:t>Simulated Annealing (SA) ---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30785"/>
            <a:ext cx="7848600" cy="4953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Superficially: SA is local search with some noise added. Noise starts high and is slowly decreased.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True story is much more principled: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accent2"/>
                </a:solidFill>
              </a:rPr>
              <a:t>SA is a general sampling strategy to sample from a combinatorial space according to a well-defined probability distribution.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 </a:t>
            </a:r>
            <a:r>
              <a:rPr lang="en-US" b="1" dirty="0"/>
              <a:t>Sampling strategy models the way physical systems, such as gases, sample from their statistical equilibrium distributions. Order 10^23 particles. Studied in the field of statistical physics.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We will sketch the core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894" y="806675"/>
            <a:ext cx="8763004" cy="47427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191966"/>
                </a:solidFill>
              </a:rPr>
              <a:t>So, when T gets lowered, the probability distribution starts to  “concentrate” on the maximum (and close to maximum) value states.</a:t>
            </a:r>
          </a:p>
          <a:p>
            <a:pPr>
              <a:defRPr/>
            </a:pPr>
            <a:r>
              <a:rPr lang="en-US" b="1" dirty="0">
                <a:solidFill>
                  <a:srgbClr val="00664D"/>
                </a:solidFill>
              </a:rPr>
              <a:t>SA is an example of so-called Markov Chain Monte Carlo or MCMC sampling.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It’s very general technique to sample from complex probability distributions by making local moves only. For optimization, we chose a clever probability distribution that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concentrates on the optimum states for low T.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(Kirkpatrick et al. 1984)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936" y="880245"/>
            <a:ext cx="8103476" cy="482687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  <a:defRPr/>
            </a:pPr>
            <a:r>
              <a:rPr lang="en-US" sz="7300" dirty="0">
                <a:solidFill>
                  <a:srgbClr val="FF0000"/>
                </a:solidFill>
                <a:latin typeface="+mj-lt"/>
              </a:rPr>
              <a:t>Some Final Notes on SA</a:t>
            </a:r>
          </a:p>
          <a:p>
            <a:pPr algn="ctr">
              <a:defRPr/>
            </a:pPr>
            <a:endParaRPr lang="en-US" sz="6400" dirty="0"/>
          </a:p>
          <a:p>
            <a:pPr marL="457200" indent="-457200">
              <a:buFontTx/>
              <a:buAutoNum type="arabicParenR"/>
              <a:defRPr/>
            </a:pPr>
            <a:r>
              <a:rPr lang="en-US" sz="4200" b="1" dirty="0">
                <a:solidFill>
                  <a:schemeClr val="accent2"/>
                </a:solidFill>
              </a:rPr>
              <a:t>“Claim Equilibrium Distribution” needs proof. Not too difficult but takes a bit of background about Markov Chains. It’s beautiful and useful theory.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4200" b="1" dirty="0">
                <a:solidFill>
                  <a:schemeClr val="accent2"/>
                </a:solidFill>
              </a:rPr>
              <a:t>How long should we run at each T? Technically, till the process reaches the stationary distribution. Here’s the catch: may take exponential time in the worst case. </a:t>
            </a:r>
            <a:r>
              <a:rPr lang="en-US" sz="4200" b="1" dirty="0">
                <a:solidFill>
                  <a:schemeClr val="accent2"/>
                </a:solidFill>
                <a:sym typeface="Wingdings"/>
              </a:rPr>
              <a:t>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4200" b="1" dirty="0">
                <a:solidFill>
                  <a:schemeClr val="accent2"/>
                </a:solidFill>
                <a:sym typeface="Wingdings"/>
              </a:rPr>
              <a:t>How quickly should we “cool down”? Various schedules in literature.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4200" b="1" dirty="0">
                <a:solidFill>
                  <a:schemeClr val="accent2"/>
                </a:solidFill>
                <a:sym typeface="Wingdings"/>
              </a:rPr>
              <a:t>To get (near-)optimum, you generally can run much shorter than needed for full stationary distribution.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4200" b="1" dirty="0">
                <a:solidFill>
                  <a:schemeClr val="accent2"/>
                </a:solidFill>
                <a:sym typeface="Wingdings"/>
              </a:rPr>
              <a:t>Keep track of best solution seen so far.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4200" b="1" dirty="0">
                <a:solidFill>
                  <a:schemeClr val="accent2"/>
                </a:solidFill>
                <a:sym typeface="Wingdings"/>
              </a:rPr>
              <a:t>A few formal convergence rate results exists, including some </a:t>
            </a:r>
            <a:r>
              <a:rPr lang="en-US" sz="4200" b="1" dirty="0" err="1">
                <a:solidFill>
                  <a:schemeClr val="accent2"/>
                </a:solidFill>
                <a:sym typeface="Wingdings"/>
              </a:rPr>
              <a:t>polytime</a:t>
            </a:r>
            <a:r>
              <a:rPr lang="en-US" sz="4200" b="1" dirty="0">
                <a:solidFill>
                  <a:schemeClr val="accent2"/>
                </a:solidFill>
                <a:sym typeface="Wingdings"/>
              </a:rPr>
              <a:t> results (“rapidly mixing Markov chains”).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4200" b="1" dirty="0">
                <a:solidFill>
                  <a:schemeClr val="accent2"/>
                </a:solidFill>
                <a:sym typeface="Wingdings"/>
              </a:rPr>
              <a:t>Many variations on basic SA exist, useful for different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1480" y="-2286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Local Beam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  <a:cs typeface="+mj-cs"/>
              </a:rPr>
              <a:t>earch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21982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Start with </a:t>
            </a:r>
            <a:r>
              <a:rPr lang="en-US" b="1" i="1" dirty="0">
                <a:solidFill>
                  <a:schemeClr val="accent2"/>
                </a:solidFill>
                <a:cs typeface="+mn-cs"/>
              </a:rPr>
              <a:t>k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 randomly generated states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Keep track of </a:t>
            </a:r>
            <a:r>
              <a:rPr lang="en-US" b="1" i="1" dirty="0">
                <a:solidFill>
                  <a:schemeClr val="accent2"/>
                </a:solidFill>
                <a:cs typeface="+mn-cs"/>
              </a:rPr>
              <a:t>k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 states rather than just one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At each iteration, all the successors of all </a:t>
            </a:r>
            <a:r>
              <a:rPr lang="en-US" b="1" i="1" dirty="0">
                <a:solidFill>
                  <a:schemeClr val="accent2"/>
                </a:solidFill>
                <a:cs typeface="+mn-cs"/>
              </a:rPr>
              <a:t>k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 states are generated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If any one is a goal state, stop; else select the </a:t>
            </a:r>
            <a:r>
              <a:rPr lang="en-US" b="1" i="1" dirty="0">
                <a:solidFill>
                  <a:schemeClr val="accent2"/>
                </a:solidFill>
                <a:cs typeface="+mn-cs"/>
              </a:rPr>
              <a:t>k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 best successors from the complete list and repeat.</a:t>
            </a:r>
            <a:endParaRPr lang="en-US" sz="1800" dirty="0"/>
          </a:p>
        </p:txBody>
      </p:sp>
      <p:sp>
        <p:nvSpPr>
          <p:cNvPr id="1354757" name="Rectangle 5"/>
          <p:cNvSpPr>
            <a:spLocks noChangeArrowheads="1"/>
          </p:cNvSpPr>
          <p:nvPr/>
        </p:nvSpPr>
        <p:spPr bwMode="auto">
          <a:xfrm>
            <a:off x="2057400" y="4910963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/>
              <a:t>No: Different since </a:t>
            </a:r>
            <a:r>
              <a:rPr lang="en-US" b="1" dirty="0">
                <a:solidFill>
                  <a:srgbClr val="FF0066"/>
                </a:solidFill>
              </a:rPr>
              <a:t>information is shared between k search points: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b="1" dirty="0">
              <a:solidFill>
                <a:srgbClr val="FF0066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Some search points may contribute none to best successors: one search point may contribute all k successors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Come over here, the grass is greener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(R&amp;N)</a:t>
            </a:r>
          </a:p>
        </p:txBody>
      </p:sp>
      <p:sp>
        <p:nvSpPr>
          <p:cNvPr id="1354758" name="Text Box 6"/>
          <p:cNvSpPr txBox="1">
            <a:spLocks noChangeArrowheads="1"/>
          </p:cNvSpPr>
          <p:nvPr/>
        </p:nvSpPr>
        <p:spPr bwMode="auto">
          <a:xfrm>
            <a:off x="3305500" y="4351287"/>
            <a:ext cx="4986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Equivalent to k random-restart hill-climbing?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7" grpId="0"/>
      <p:bldP spid="13547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solidFill>
                  <a:srgbClr val="FF0000"/>
                </a:solidFill>
              </a:rPr>
              <a:t>Local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/>
              <a:t>Tree search keeps unexplored alternatives on the fringe (ensures completeness)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Local search: improve a single option until you can’t make it better</a:t>
            </a:r>
          </a:p>
          <a:p>
            <a:pPr eaLnBrk="1" hangingPunct="1"/>
            <a:r>
              <a:rPr lang="en-US" sz="2400" dirty="0"/>
              <a:t>New successor function: local changes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Generally much faster and more memory efficient (but incomplete and suboptimal)</a:t>
            </a:r>
          </a:p>
          <a:p>
            <a:pPr eaLnBrk="1" hangingPunct="1"/>
            <a:r>
              <a:rPr lang="en-US" sz="2400" dirty="0"/>
              <a:t>Pretty much unavoidable when the state is “yourself”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172200" y="3339765"/>
            <a:ext cx="3886200" cy="1994235"/>
            <a:chOff x="1981200" y="2209800"/>
            <a:chExt cx="5791200" cy="2971800"/>
          </a:xfrm>
        </p:grpSpPr>
        <p:sp>
          <p:nvSpPr>
            <p:cNvPr id="6" name="Oval 5"/>
            <p:cNvSpPr/>
            <p:nvPr/>
          </p:nvSpPr>
          <p:spPr>
            <a:xfrm>
              <a:off x="19812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6"/>
              <a:endCxn id="7" idx="2"/>
            </p:cNvCxnSpPr>
            <p:nvPr/>
          </p:nvCxnSpPr>
          <p:spPr>
            <a:xfrm>
              <a:off x="2590800" y="3733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2819400" y="3352800"/>
              <a:ext cx="178307" cy="254507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5943600" y="3048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62800" y="3048000"/>
              <a:ext cx="609600" cy="6096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6"/>
              <a:endCxn id="14" idx="2"/>
            </p:cNvCxnSpPr>
            <p:nvPr/>
          </p:nvCxnSpPr>
          <p:spPr>
            <a:xfrm>
              <a:off x="6553200" y="3352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2971800"/>
              <a:ext cx="178307" cy="254507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5943600" y="3810000"/>
              <a:ext cx="609600" cy="6096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00" y="3810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6"/>
              <a:endCxn id="18" idx="2"/>
            </p:cNvCxnSpPr>
            <p:nvPr/>
          </p:nvCxnSpPr>
          <p:spPr>
            <a:xfrm>
              <a:off x="6553200" y="4114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3733800"/>
              <a:ext cx="178307" cy="254507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5943600" y="4572000"/>
              <a:ext cx="609600" cy="6096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162800" y="4572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6"/>
              <a:endCxn id="22" idx="2"/>
            </p:cNvCxnSpPr>
            <p:nvPr/>
          </p:nvCxnSpPr>
          <p:spPr>
            <a:xfrm>
              <a:off x="6553200" y="4876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4495800"/>
              <a:ext cx="178307" cy="254507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4114800" y="3352800"/>
              <a:ext cx="15240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114800" y="2590800"/>
              <a:ext cx="152400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14800" y="3733800"/>
              <a:ext cx="152400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943600" y="2286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62800" y="2286000"/>
              <a:ext cx="609600" cy="6096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3" idx="6"/>
              <a:endCxn id="34" idx="2"/>
            </p:cNvCxnSpPr>
            <p:nvPr/>
          </p:nvCxnSpPr>
          <p:spPr>
            <a:xfrm>
              <a:off x="6553200" y="2590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2209800"/>
              <a:ext cx="178307" cy="25450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4114800" y="3733800"/>
              <a:ext cx="15240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7772400" cy="11906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  <a:cs typeface="+mj-cs"/>
              </a:rPr>
              <a:t>Genetic Algorithms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Another  class of iterative improvement algorithms</a:t>
            </a:r>
          </a:p>
          <a:p>
            <a:pPr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r>
              <a:rPr lang="en-US" dirty="0"/>
              <a:t>A genetic algorithm maintains a </a:t>
            </a:r>
            <a:r>
              <a:rPr lang="en-US" dirty="0">
                <a:solidFill>
                  <a:srgbClr val="FF0066"/>
                </a:solidFill>
              </a:rPr>
              <a:t>population of candidate solutions</a:t>
            </a:r>
            <a:r>
              <a:rPr lang="en-US" dirty="0"/>
              <a:t> for the problem at hand, and makes it </a:t>
            </a:r>
            <a:r>
              <a:rPr lang="en-US" dirty="0">
                <a:solidFill>
                  <a:srgbClr val="FF0066"/>
                </a:solidFill>
              </a:rPr>
              <a:t>evolve</a:t>
            </a:r>
            <a:r>
              <a:rPr lang="en-US" dirty="0"/>
              <a:t> by iteratively applying a set of </a:t>
            </a:r>
            <a:r>
              <a:rPr lang="en-US" dirty="0">
                <a:solidFill>
                  <a:srgbClr val="FF0066"/>
                </a:solidFill>
              </a:rPr>
              <a:t>stochastic operators</a:t>
            </a:r>
          </a:p>
          <a:p>
            <a:pPr lvl="1" eaLnBrk="1" hangingPunct="1">
              <a:defRPr/>
            </a:pPr>
            <a:endParaRPr lang="en-US" dirty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sz="2400" dirty="0"/>
              <a:t>Inspired by the </a:t>
            </a:r>
            <a:r>
              <a:rPr lang="en-US" sz="2400" dirty="0">
                <a:solidFill>
                  <a:srgbClr val="FF0066"/>
                </a:solidFill>
              </a:rPr>
              <a:t>biological evolution</a:t>
            </a:r>
            <a:r>
              <a:rPr lang="en-US" sz="2400" dirty="0"/>
              <a:t> process</a:t>
            </a:r>
          </a:p>
          <a:p>
            <a:pPr eaLnBrk="1" hangingPunct="1">
              <a:defRPr/>
            </a:pPr>
            <a:r>
              <a:rPr lang="en-US" sz="2400" dirty="0"/>
              <a:t>Uses concepts of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solidFill>
                  <a:srgbClr val="FF0066"/>
                </a:solidFill>
              </a:rPr>
              <a:t>Natural Selection</a:t>
            </a:r>
            <a:r>
              <a:rPr lang="ja-JP" altLang="en-US" sz="2400" dirty="0">
                <a:solidFill>
                  <a:srgbClr val="FF0066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FF0066"/>
                </a:solidFill>
              </a:rPr>
              <a:t> and </a:t>
            </a:r>
            <a:r>
              <a:rPr lang="ja-JP" altLang="en-US" sz="2400" dirty="0">
                <a:solidFill>
                  <a:srgbClr val="FF0066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FF0066"/>
                </a:solidFill>
              </a:rPr>
              <a:t>Genetic Inheritance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(Darwin 1859)</a:t>
            </a:r>
          </a:p>
          <a:p>
            <a:pPr eaLnBrk="1" hangingPunct="1">
              <a:defRPr/>
            </a:pPr>
            <a:r>
              <a:rPr lang="en-US" sz="2400" dirty="0"/>
              <a:t>Originally developed by </a:t>
            </a:r>
            <a:r>
              <a:rPr lang="en-US" sz="2400" dirty="0">
                <a:solidFill>
                  <a:srgbClr val="FF0066"/>
                </a:solidFill>
              </a:rPr>
              <a:t>John Holland</a:t>
            </a:r>
            <a:r>
              <a:rPr lang="en-US" sz="2400" dirty="0"/>
              <a:t> (1975)</a:t>
            </a:r>
          </a:p>
        </p:txBody>
      </p:sp>
      <p:pic>
        <p:nvPicPr>
          <p:cNvPr id="1414148" name="Picture 4" descr="dar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35" y="3733800"/>
            <a:ext cx="1357313" cy="200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839788"/>
            <a:ext cx="7772400" cy="60801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cs typeface="+mj-cs"/>
              </a:rPr>
              <a:t>High-level  Algorithm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572000"/>
          </a:xfrm>
        </p:spPr>
        <p:txBody>
          <a:bodyPr/>
          <a:lstStyle/>
          <a:p>
            <a:pPr marL="609600" indent="-609600">
              <a:buFont typeface="Wingdings" charset="0"/>
              <a:buAutoNum type="arabicPeriod"/>
              <a:defRPr/>
            </a:pPr>
            <a:r>
              <a:rPr lang="en-US" sz="2400" dirty="0"/>
              <a:t>Randomly generate an initial </a:t>
            </a:r>
            <a:r>
              <a:rPr lang="en-US" sz="2400" dirty="0">
                <a:solidFill>
                  <a:srgbClr val="FF0000"/>
                </a:solidFill>
              </a:rPr>
              <a:t>population</a:t>
            </a:r>
            <a:endParaRPr lang="en-US" sz="2400" dirty="0"/>
          </a:p>
          <a:p>
            <a:pPr marL="609600" indent="-609600">
              <a:buFont typeface="Wingdings" charset="0"/>
              <a:buAutoNum type="arabicPeriod"/>
              <a:defRPr/>
            </a:pPr>
            <a:r>
              <a:rPr lang="en-US" sz="2400" dirty="0"/>
              <a:t>Evaluate the </a:t>
            </a:r>
            <a:r>
              <a:rPr lang="en-US" sz="2400" dirty="0">
                <a:solidFill>
                  <a:srgbClr val="FF0000"/>
                </a:solidFill>
              </a:rPr>
              <a:t>fitness </a:t>
            </a:r>
            <a:r>
              <a:rPr lang="en-US" sz="2400" dirty="0"/>
              <a:t>of members of population</a:t>
            </a:r>
          </a:p>
          <a:p>
            <a:pPr marL="609600" indent="-609600">
              <a:buFont typeface="Wingdings" charset="0"/>
              <a:buAutoNum type="arabicPeriod"/>
              <a:defRPr/>
            </a:pPr>
            <a:r>
              <a:rPr lang="en-US" sz="2400" dirty="0"/>
              <a:t>Select parents based on fitness, and “</a:t>
            </a:r>
            <a:r>
              <a:rPr lang="en-US" sz="2400" dirty="0">
                <a:solidFill>
                  <a:srgbClr val="FF0000"/>
                </a:solidFill>
              </a:rPr>
              <a:t>reproduce</a:t>
            </a:r>
            <a:r>
              <a:rPr lang="en-US" sz="2400" dirty="0"/>
              <a:t>” to get the next generation (using “crossover” and mutations)</a:t>
            </a:r>
          </a:p>
          <a:p>
            <a:pPr marL="609600" indent="-609600">
              <a:buFont typeface="Wingdings" charset="0"/>
              <a:buAutoNum type="arabicPeriod"/>
              <a:defRPr/>
            </a:pPr>
            <a:r>
              <a:rPr lang="en-US" sz="2400" dirty="0"/>
              <a:t>Replace the old generation with the new generation</a:t>
            </a:r>
          </a:p>
          <a:p>
            <a:pPr marL="609600" indent="-609600">
              <a:buFont typeface="Wingdings" charset="0"/>
              <a:buAutoNum type="arabicPeriod"/>
              <a:defRPr/>
            </a:pPr>
            <a:r>
              <a:rPr lang="en-US" sz="2400" dirty="0"/>
              <a:t>Repeat step 2 though 4 till iteration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cs typeface="+mj-cs"/>
              </a:rPr>
              <a:t>Stochastic Operators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Cross-over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FF0066"/>
                </a:solidFill>
              </a:rPr>
              <a:t>decomposes </a:t>
            </a:r>
            <a:r>
              <a:rPr lang="en-US" sz="2800" dirty="0"/>
              <a:t>two distinct solutions and then 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FF0066"/>
                </a:solidFill>
              </a:rPr>
              <a:t>randomly mixes</a:t>
            </a:r>
            <a:r>
              <a:rPr lang="en-US" sz="2800" dirty="0"/>
              <a:t> their parts to form novel solutions</a:t>
            </a:r>
          </a:p>
          <a:p>
            <a:pPr eaLnBrk="1" hangingPunct="1">
              <a:defRPr/>
            </a:pPr>
            <a:r>
              <a:rPr lang="en-US" b="1" dirty="0"/>
              <a:t>Mutation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FF0066"/>
                </a:solidFill>
              </a:rPr>
              <a:t>randomly perturbs</a:t>
            </a:r>
            <a:r>
              <a:rPr lang="en-US" sz="2800" dirty="0"/>
              <a:t> a candidate solution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0384" y="1203437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cs typeface="+mn-cs"/>
              </a:rPr>
              <a:t>A </a:t>
            </a:r>
            <a:r>
              <a:rPr lang="en-US" dirty="0">
                <a:solidFill>
                  <a:srgbClr val="FF0000"/>
                </a:solidFill>
                <a:cs typeface="+mn-cs"/>
              </a:rPr>
              <a:t>successor state</a:t>
            </a:r>
            <a:r>
              <a:rPr lang="en-US" dirty="0">
                <a:cs typeface="+mn-cs"/>
              </a:rPr>
              <a:t> is generated by </a:t>
            </a:r>
            <a:r>
              <a:rPr lang="en-US" dirty="0">
                <a:solidFill>
                  <a:srgbClr val="FF0000"/>
                </a:solidFill>
                <a:cs typeface="+mn-cs"/>
              </a:rPr>
              <a:t>combining two parent</a:t>
            </a:r>
            <a:r>
              <a:rPr lang="en-US" dirty="0">
                <a:cs typeface="+mn-cs"/>
              </a:rPr>
              <a:t> states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cs typeface="+mn-cs"/>
              </a:rPr>
              <a:t>Start with </a:t>
            </a:r>
            <a:r>
              <a:rPr lang="en-US" i="1" dirty="0">
                <a:cs typeface="+mn-cs"/>
              </a:rPr>
              <a:t>k</a:t>
            </a:r>
            <a:r>
              <a:rPr lang="en-US" dirty="0">
                <a:cs typeface="+mn-cs"/>
              </a:rPr>
              <a:t> randomly generated states (</a:t>
            </a:r>
            <a:r>
              <a:rPr lang="en-US" dirty="0">
                <a:solidFill>
                  <a:srgbClr val="FF0000"/>
                </a:solidFill>
                <a:cs typeface="+mn-cs"/>
              </a:rPr>
              <a:t>population</a:t>
            </a:r>
            <a:r>
              <a:rPr lang="en-US" dirty="0">
                <a:cs typeface="+mn-cs"/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cs typeface="+mn-cs"/>
              </a:rPr>
              <a:t>A </a:t>
            </a:r>
            <a:r>
              <a:rPr lang="en-US" dirty="0">
                <a:solidFill>
                  <a:srgbClr val="FF0000"/>
                </a:solidFill>
                <a:cs typeface="+mn-cs"/>
              </a:rPr>
              <a:t>state</a:t>
            </a:r>
            <a:r>
              <a:rPr lang="en-US" dirty="0">
                <a:cs typeface="+mn-cs"/>
              </a:rPr>
              <a:t> is represented as a </a:t>
            </a:r>
            <a:r>
              <a:rPr lang="en-US" dirty="0">
                <a:solidFill>
                  <a:srgbClr val="FF0000"/>
                </a:solidFill>
                <a:cs typeface="+mn-cs"/>
              </a:rPr>
              <a:t>string over a finite alphabet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>
                <a:cs typeface="+mn-cs"/>
              </a:rPr>
              <a:t>(often a string of 0s and 1s)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cs typeface="+mn-cs"/>
              </a:rPr>
              <a:t>Evaluation function (</a:t>
            </a:r>
            <a:r>
              <a:rPr lang="en-US" dirty="0">
                <a:solidFill>
                  <a:srgbClr val="FF0000"/>
                </a:solidFill>
                <a:cs typeface="+mn-cs"/>
              </a:rPr>
              <a:t>fitness function</a:t>
            </a:r>
            <a:r>
              <a:rPr lang="en-US" dirty="0">
                <a:cs typeface="+mn-cs"/>
              </a:rPr>
              <a:t>). Higher values for better states.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cs typeface="+mn-cs"/>
              </a:rPr>
              <a:t>Produce the next generation of states by </a:t>
            </a:r>
            <a:r>
              <a:rPr lang="en-US" dirty="0">
                <a:solidFill>
                  <a:srgbClr val="FF0000"/>
                </a:solidFill>
                <a:cs typeface="+mn-cs"/>
              </a:rPr>
              <a:t>selection, crossover, and mutation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-228600"/>
            <a:ext cx="41148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Genetic Algorithms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5334000"/>
            <a:ext cx="8534400" cy="9906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 sz="1600"/>
          </a:p>
          <a:p>
            <a:pPr eaLnBrk="1" hangingPunct="1">
              <a:defRPr/>
            </a:pPr>
            <a:endParaRPr lang="en-US" sz="1800"/>
          </a:p>
        </p:txBody>
      </p:sp>
      <p:pic>
        <p:nvPicPr>
          <p:cNvPr id="35843" name="Picture 4" descr="gene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77724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1"/>
            <a:ext cx="1962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6806" name="Freeform 6"/>
          <p:cNvSpPr>
            <a:spLocks/>
          </p:cNvSpPr>
          <p:nvPr/>
        </p:nvSpPr>
        <p:spPr bwMode="auto">
          <a:xfrm>
            <a:off x="1587500" y="990600"/>
            <a:ext cx="546100" cy="1828800"/>
          </a:xfrm>
          <a:custGeom>
            <a:avLst/>
            <a:gdLst>
              <a:gd name="T0" fmla="*/ 296 w 296"/>
              <a:gd name="T1" fmla="*/ 1344 h 1344"/>
              <a:gd name="T2" fmla="*/ 8 w 296"/>
              <a:gd name="T3" fmla="*/ 480 h 1344"/>
              <a:gd name="T4" fmla="*/ 248 w 296"/>
              <a:gd name="T5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344">
                <a:moveTo>
                  <a:pt x="296" y="1344"/>
                </a:moveTo>
                <a:cubicBezTo>
                  <a:pt x="156" y="1024"/>
                  <a:pt x="16" y="704"/>
                  <a:pt x="8" y="480"/>
                </a:cubicBezTo>
                <a:cubicBezTo>
                  <a:pt x="0" y="256"/>
                  <a:pt x="124" y="128"/>
                  <a:pt x="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5846" name="Group 9"/>
          <p:cNvGrpSpPr>
            <a:grpSpLocks/>
          </p:cNvGrpSpPr>
          <p:nvPr/>
        </p:nvGrpSpPr>
        <p:grpSpPr bwMode="auto">
          <a:xfrm>
            <a:off x="3657600" y="4572001"/>
            <a:ext cx="6400800" cy="519113"/>
            <a:chOff x="1344" y="2976"/>
            <a:chExt cx="4032" cy="327"/>
          </a:xfrm>
        </p:grpSpPr>
        <p:sp>
          <p:nvSpPr>
            <p:cNvPr id="1356807" name="AutoShape 7"/>
            <p:cNvSpPr>
              <a:spLocks/>
            </p:cNvSpPr>
            <p:nvPr/>
          </p:nvSpPr>
          <p:spPr bwMode="auto">
            <a:xfrm rot="-5400000">
              <a:off x="3336" y="984"/>
              <a:ext cx="48" cy="4032"/>
            </a:xfrm>
            <a:prstGeom prst="leftBrace">
              <a:avLst>
                <a:gd name="adj1" fmla="val 7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6808" name="Text Box 8"/>
            <p:cNvSpPr txBox="1">
              <a:spLocks noChangeArrowheads="1"/>
            </p:cNvSpPr>
            <p:nvPr/>
          </p:nvSpPr>
          <p:spPr bwMode="auto">
            <a:xfrm>
              <a:off x="2256" y="3070"/>
              <a:ext cx="18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/>
                <a:t>production of next generation</a:t>
              </a:r>
            </a:p>
          </p:txBody>
        </p:sp>
      </p:grpSp>
      <p:sp>
        <p:nvSpPr>
          <p:cNvPr id="1356810" name="Line 10"/>
          <p:cNvSpPr>
            <a:spLocks noChangeShapeType="1"/>
          </p:cNvSpPr>
          <p:nvPr/>
        </p:nvSpPr>
        <p:spPr bwMode="auto">
          <a:xfrm flipH="1">
            <a:off x="2722564" y="4495800"/>
            <a:ext cx="15446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6812" name="Rectangle 12"/>
          <p:cNvSpPr>
            <a:spLocks noChangeArrowheads="1"/>
          </p:cNvSpPr>
          <p:nvPr/>
        </p:nvSpPr>
        <p:spPr bwMode="auto">
          <a:xfrm>
            <a:off x="1828800" y="5140325"/>
            <a:ext cx="4495800" cy="175432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2"/>
                </a:solidFill>
              </a:rPr>
              <a:t>Fitness function</a:t>
            </a:r>
            <a:r>
              <a:rPr lang="en-US" dirty="0"/>
              <a:t>: number of </a:t>
            </a:r>
            <a:r>
              <a:rPr lang="en-US" b="1" dirty="0">
                <a:solidFill>
                  <a:srgbClr val="FF0000"/>
                </a:solidFill>
              </a:rPr>
              <a:t>non-attacking</a:t>
            </a:r>
            <a:r>
              <a:rPr lang="en-US" b="1" dirty="0"/>
              <a:t> </a:t>
            </a:r>
            <a:r>
              <a:rPr lang="en-US" dirty="0"/>
              <a:t>pairs of queens (min = 0, max = 8 </a:t>
            </a:r>
            <a:r>
              <a:rPr lang="en-US" dirty="0">
                <a:cs typeface="Arial" charset="0"/>
              </a:rPr>
              <a:t>× </a:t>
            </a:r>
            <a:r>
              <a:rPr lang="en-US" dirty="0"/>
              <a:t>7/2 = 28 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ym typeface="Wingdings" charset="0"/>
              </a:rPr>
              <a:t> the higher the better</a:t>
            </a:r>
            <a:r>
              <a:rPr lang="en-US" dirty="0"/>
              <a:t>) 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	24/(24+23+20+11) = 31%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	23/(24+23+20+11) = 29% </a:t>
            </a:r>
            <a:r>
              <a:rPr lang="en-US" dirty="0" err="1"/>
              <a:t>etc</a:t>
            </a:r>
            <a:r>
              <a:rPr lang="en-US" dirty="0"/>
              <a:t>
</a:t>
            </a:r>
          </a:p>
        </p:txBody>
      </p:sp>
      <p:grpSp>
        <p:nvGrpSpPr>
          <p:cNvPr id="35849" name="Group 20"/>
          <p:cNvGrpSpPr>
            <a:grpSpLocks/>
          </p:cNvGrpSpPr>
          <p:nvPr/>
        </p:nvGrpSpPr>
        <p:grpSpPr bwMode="auto">
          <a:xfrm>
            <a:off x="5410200" y="4572002"/>
            <a:ext cx="4451350" cy="2017713"/>
            <a:chOff x="2448" y="2880"/>
            <a:chExt cx="2804" cy="1271"/>
          </a:xfrm>
        </p:grpSpPr>
        <p:sp>
          <p:nvSpPr>
            <p:cNvPr id="1356814" name="Line 14"/>
            <p:cNvSpPr>
              <a:spLocks noChangeShapeType="1"/>
            </p:cNvSpPr>
            <p:nvPr/>
          </p:nvSpPr>
          <p:spPr bwMode="auto">
            <a:xfrm>
              <a:off x="2448" y="2880"/>
              <a:ext cx="96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6815" name="Text Box 15"/>
            <p:cNvSpPr txBox="1">
              <a:spLocks noChangeArrowheads="1"/>
            </p:cNvSpPr>
            <p:nvPr/>
          </p:nvSpPr>
          <p:spPr bwMode="auto">
            <a:xfrm>
              <a:off x="3061" y="3744"/>
              <a:ext cx="21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/>
                <a:t>probability of a given pair selection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/>
                <a:t>proportional to the fitness (b)</a:t>
              </a:r>
            </a:p>
          </p:txBody>
        </p:sp>
      </p:grpSp>
      <p:grpSp>
        <p:nvGrpSpPr>
          <p:cNvPr id="35850" name="Group 21"/>
          <p:cNvGrpSpPr>
            <a:grpSpLocks/>
          </p:cNvGrpSpPr>
          <p:nvPr/>
        </p:nvGrpSpPr>
        <p:grpSpPr bwMode="auto">
          <a:xfrm>
            <a:off x="6781801" y="4419600"/>
            <a:ext cx="3578225" cy="1208088"/>
            <a:chOff x="3312" y="2784"/>
            <a:chExt cx="2254" cy="761"/>
          </a:xfrm>
        </p:grpSpPr>
        <p:sp>
          <p:nvSpPr>
            <p:cNvPr id="1356816" name="Line 16"/>
            <p:cNvSpPr>
              <a:spLocks noChangeShapeType="1"/>
            </p:cNvSpPr>
            <p:nvPr/>
          </p:nvSpPr>
          <p:spPr bwMode="auto">
            <a:xfrm>
              <a:off x="3552" y="278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6817" name="Text Box 17"/>
            <p:cNvSpPr txBox="1">
              <a:spLocks noChangeArrowheads="1"/>
            </p:cNvSpPr>
            <p:nvPr/>
          </p:nvSpPr>
          <p:spPr bwMode="auto">
            <a:xfrm>
              <a:off x="3312" y="3312"/>
              <a:ext cx="2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/>
                <a:t>crossover point randomly generated</a:t>
              </a:r>
            </a:p>
          </p:txBody>
        </p:sp>
      </p:grpSp>
      <p:grpSp>
        <p:nvGrpSpPr>
          <p:cNvPr id="1356824" name="Group 24"/>
          <p:cNvGrpSpPr>
            <a:grpSpLocks/>
          </p:cNvGrpSpPr>
          <p:nvPr/>
        </p:nvGrpSpPr>
        <p:grpSpPr bwMode="auto">
          <a:xfrm>
            <a:off x="8366125" y="4495800"/>
            <a:ext cx="1835150" cy="560388"/>
            <a:chOff x="4310" y="2832"/>
            <a:chExt cx="1156" cy="353"/>
          </a:xfrm>
        </p:grpSpPr>
        <p:sp>
          <p:nvSpPr>
            <p:cNvPr id="1356822" name="Line 22"/>
            <p:cNvSpPr>
              <a:spLocks noChangeShapeType="1"/>
            </p:cNvSpPr>
            <p:nvPr/>
          </p:nvSpPr>
          <p:spPr bwMode="auto">
            <a:xfrm>
              <a:off x="489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6823" name="Text Box 23"/>
            <p:cNvSpPr txBox="1">
              <a:spLocks noChangeArrowheads="1"/>
            </p:cNvSpPr>
            <p:nvPr/>
          </p:nvSpPr>
          <p:spPr bwMode="auto">
            <a:xfrm>
              <a:off x="4310" y="2952"/>
              <a:ext cx="1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/>
                <a:t>random mutation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981200" y="1981200"/>
            <a:ext cx="1752600" cy="762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953000" y="903894"/>
            <a:ext cx="3886200" cy="762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1" y="914400"/>
            <a:ext cx="32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Operate on state representation.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10723-B42B-4552-AEC9-A23E98B868B7}"/>
              </a:ext>
            </a:extLst>
          </p:cNvPr>
          <p:cNvSpPr txBox="1"/>
          <p:nvPr/>
        </p:nvSpPr>
        <p:spPr>
          <a:xfrm>
            <a:off x="10602305" y="407538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4.6, R&amp;N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solidFill>
                  <a:srgbClr val="FF0000"/>
                </a:solidFill>
              </a:rPr>
              <a:t>Example: N-Queens (Fig. 4.7, R&amp;N)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4191000"/>
            <a:ext cx="6553200" cy="190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Why 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When wouldn’t it make sense?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2" y="1524002"/>
            <a:ext cx="76088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821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 </a:t>
            </a:r>
          </a:p>
        </p:txBody>
      </p:sp>
      <p:sp>
        <p:nvSpPr>
          <p:cNvPr id="1360900" name="Text Box 4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cs typeface="+mn-cs"/>
              </a:rPr>
              <a:t>Lots of variants of genetic algorithms with different selection, crossover, and mutation  rules.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cs typeface="+mn-cs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>
                <a:cs typeface="+mn-cs"/>
              </a:rPr>
              <a:t>GAs </a:t>
            </a:r>
            <a:r>
              <a:rPr lang="en-US" dirty="0">
                <a:cs typeface="+mn-cs"/>
              </a:rPr>
              <a:t>have a wide application in optimization – e.g., circuit layout and job shop scheduling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cs typeface="+mn-cs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cs typeface="+mn-cs"/>
              </a:rPr>
              <a:t>Much </a:t>
            </a:r>
            <a:r>
              <a:rPr lang="en-US" dirty="0" err="1">
                <a:cs typeface="+mn-cs"/>
              </a:rPr>
              <a:t>wirk</a:t>
            </a:r>
            <a:r>
              <a:rPr lang="en-US" dirty="0">
                <a:cs typeface="+mn-cs"/>
              </a:rPr>
              <a:t> remains to be done to formally understand GAs and to identify the conditions under which they perform well.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cs typeface="+mn-cs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1B58-0E9A-474B-9763-00CE6DBC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Local Search in Continuous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31FA-BD7F-1841-9678-B972332F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2"/>
            <a:ext cx="5570806" cy="4729164"/>
          </a:xfrm>
        </p:spPr>
        <p:txBody>
          <a:bodyPr/>
          <a:lstStyle/>
          <a:p>
            <a:r>
              <a:rPr lang="en-US" dirty="0"/>
              <a:t>Put 3 airports in Romania to minimize the sum of squared distance of each city to its nearest airport</a:t>
            </a:r>
          </a:p>
          <a:p>
            <a:r>
              <a:rPr lang="en-US" dirty="0"/>
              <a:t>Variables: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/>
              <a:t> = set of cities nearest to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Cost </a:t>
            </a:r>
            <a:r>
              <a:rPr lang="en-US" dirty="0">
                <a:solidFill>
                  <a:schemeClr val="tx1"/>
                </a:solidFill>
              </a:rPr>
              <a:t>f(x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 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1CD9-70A4-7B4F-A61E-ABA34D6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C25E8-49F8-42D8-87BF-46EB76E70D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B98C7-0271-2945-B7C0-321FC6C7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397002"/>
            <a:ext cx="6576063" cy="393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491AC-B5E6-A64D-BEDD-A21A4A37E2AE}"/>
              </a:ext>
            </a:extLst>
          </p:cNvPr>
          <p:cNvGrpSpPr/>
          <p:nvPr/>
        </p:nvGrpSpPr>
        <p:grpSpPr>
          <a:xfrm>
            <a:off x="7772400" y="1762138"/>
            <a:ext cx="999353" cy="461665"/>
            <a:chOff x="7772400" y="1762138"/>
            <a:chExt cx="999353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29DAA8-DEDF-8B4C-8059-6D8A0AD7B709}"/>
                </a:ext>
              </a:extLst>
            </p:cNvPr>
            <p:cNvSpPr txBox="1"/>
            <p:nvPr/>
          </p:nvSpPr>
          <p:spPr>
            <a:xfrm>
              <a:off x="7827264" y="1762138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DB0A99-CAAE-A646-B1F5-1FB568BF566F}"/>
                </a:ext>
              </a:extLst>
            </p:cNvPr>
            <p:cNvSpPr/>
            <p:nvPr/>
          </p:nvSpPr>
          <p:spPr>
            <a:xfrm>
              <a:off x="7772400" y="2101104"/>
              <a:ext cx="108696" cy="10869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8C3C6C-8B16-CC43-B6D0-8921B62B5306}"/>
              </a:ext>
            </a:extLst>
          </p:cNvPr>
          <p:cNvGrpSpPr/>
          <p:nvPr/>
        </p:nvGrpSpPr>
        <p:grpSpPr>
          <a:xfrm>
            <a:off x="5476647" y="4082304"/>
            <a:ext cx="944489" cy="501477"/>
            <a:chOff x="5476647" y="4082304"/>
            <a:chExt cx="944489" cy="5014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91261D-5992-6B40-A4D7-68BE89511F12}"/>
                </a:ext>
              </a:extLst>
            </p:cNvPr>
            <p:cNvSpPr txBox="1"/>
            <p:nvPr/>
          </p:nvSpPr>
          <p:spPr>
            <a:xfrm>
              <a:off x="5476647" y="4122116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0FD849-E42C-BC46-9A4E-F9E903B9B03D}"/>
                </a:ext>
              </a:extLst>
            </p:cNvPr>
            <p:cNvSpPr/>
            <p:nvPr/>
          </p:nvSpPr>
          <p:spPr>
            <a:xfrm>
              <a:off x="6172200" y="4082304"/>
              <a:ext cx="108696" cy="10869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latin typeface="Calibri"/>
                <a:cs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6902ED7-B811-0541-A614-D1419FD588C2}"/>
              </a:ext>
            </a:extLst>
          </p:cNvPr>
          <p:cNvGrpSpPr/>
          <p:nvPr/>
        </p:nvGrpSpPr>
        <p:grpSpPr>
          <a:xfrm>
            <a:off x="9261652" y="3244396"/>
            <a:ext cx="949148" cy="489404"/>
            <a:chOff x="9261652" y="3244396"/>
            <a:chExt cx="949148" cy="489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4567D-7201-384E-A9D7-36CB7DF76888}"/>
                </a:ext>
              </a:extLst>
            </p:cNvPr>
            <p:cNvSpPr txBox="1"/>
            <p:nvPr/>
          </p:nvSpPr>
          <p:spPr>
            <a:xfrm>
              <a:off x="9261652" y="3244396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2D849C-65B8-B143-BC29-0C2FF3DDE581}"/>
                </a:ext>
              </a:extLst>
            </p:cNvPr>
            <p:cNvSpPr/>
            <p:nvPr/>
          </p:nvSpPr>
          <p:spPr>
            <a:xfrm>
              <a:off x="10102104" y="3625104"/>
              <a:ext cx="108696" cy="10869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latin typeface="Calibri"/>
                <a:cs typeface="Calibri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14958-BD1E-3F40-8D13-A879E486336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76365" y="1521562"/>
            <a:ext cx="1211953" cy="5954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878CA2-F0A2-6D4F-A176-7CCFB7B2152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98387" y="2004365"/>
            <a:ext cx="1474013" cy="151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ECE892-4661-C94E-AA13-A2096F32D88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078931" y="2193882"/>
            <a:ext cx="1709387" cy="3006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A70816-63F1-1C46-A23A-13731EB9B53F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7512710" y="2209800"/>
            <a:ext cx="314038" cy="7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D55A41-4440-A04C-A747-2BFE3BEB54E9}"/>
              </a:ext>
            </a:extLst>
          </p:cNvPr>
          <p:cNvCxnSpPr>
            <a:cxnSpLocks/>
          </p:cNvCxnSpPr>
          <p:nvPr/>
        </p:nvCxnSpPr>
        <p:spPr>
          <a:xfrm>
            <a:off x="7863840" y="2209190"/>
            <a:ext cx="877824" cy="8046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672A8E-65B4-5C41-B5D0-E1DA9259BD25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64978" y="3878275"/>
            <a:ext cx="714942" cy="2199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0DB625-9C3B-A54E-9667-F3872E212B6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115507" y="3496666"/>
            <a:ext cx="111041" cy="5856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ECE8E9-45E3-3845-8C6E-B1C42D59171B}"/>
              </a:ext>
            </a:extLst>
          </p:cNvPr>
          <p:cNvCxnSpPr>
            <a:cxnSpLocks/>
          </p:cNvCxnSpPr>
          <p:nvPr/>
        </p:nvCxnSpPr>
        <p:spPr>
          <a:xfrm>
            <a:off x="7819949" y="2216506"/>
            <a:ext cx="1" cy="12947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70124E-EED6-ED43-AA29-E2580E18D1C0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764930" cy="1920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BA9E48-0FFD-4B42-A812-BE5136967CBE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728354" cy="6822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177BEB-2666-1B4C-B968-5B5DC390BB8C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1803688" cy="821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A73523-14A2-0A44-8EAD-D051A87AA0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8895284" y="3717882"/>
            <a:ext cx="1222738" cy="2981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760F95-34C1-5047-BC9F-DEBD6B25656B}"/>
              </a:ext>
            </a:extLst>
          </p:cNvPr>
          <p:cNvCxnSpPr>
            <a:cxnSpLocks/>
          </p:cNvCxnSpPr>
          <p:nvPr/>
        </p:nvCxnSpPr>
        <p:spPr>
          <a:xfrm flipH="1">
            <a:off x="9875520" y="3738067"/>
            <a:ext cx="285293" cy="7680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6C517E-556E-534D-94F7-6B0DA78FBD4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9546336" y="3733800"/>
            <a:ext cx="610116" cy="14892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822671-B23D-784F-942E-276F80F6D49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955988" y="1938528"/>
            <a:ext cx="200464" cy="16865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4CB292-207A-1242-821F-253CD4508487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0194882" y="2304288"/>
            <a:ext cx="580408" cy="13367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6D15B7-C550-784E-8574-D079D23F08D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10210800" y="3079700"/>
            <a:ext cx="1018032" cy="599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C4A04B-82D3-014D-BA6D-D1C4CE3A74BE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10194882" y="3717882"/>
            <a:ext cx="1319244" cy="510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A8FCD-48FC-B14A-9A17-F728D53DCA91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10194882" y="3717882"/>
            <a:ext cx="370706" cy="5249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7C9DC3-1774-634C-9E48-93ABE9FA577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0194882" y="3717882"/>
            <a:ext cx="1670372" cy="1212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5F2C16FF-9DB1-B34F-82A9-8E3313122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0" y="5193239"/>
            <a:ext cx="4329235" cy="10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3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B98C7-0271-2945-B7C0-321FC6C7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397002"/>
            <a:ext cx="6576063" cy="393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51B58-0E9A-474B-9763-00CE6DBC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Local Search in Continuous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31FA-BD7F-1841-9678-B972332F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97002"/>
            <a:ext cx="6260124" cy="4729164"/>
          </a:xfrm>
        </p:spPr>
        <p:txBody>
          <a:bodyPr/>
          <a:lstStyle/>
          <a:p>
            <a:r>
              <a:rPr lang="en-US" dirty="0"/>
              <a:t>Cost </a:t>
            </a:r>
            <a:r>
              <a:rPr lang="en-US" dirty="0">
                <a:solidFill>
                  <a:schemeClr val="tx1"/>
                </a:solidFill>
              </a:rPr>
              <a:t>f(x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1: discretize, compute </a:t>
            </a:r>
            <a:r>
              <a:rPr lang="en-US" i="1" dirty="0">
                <a:solidFill>
                  <a:srgbClr val="C00000"/>
                </a:solidFill>
              </a:rPr>
              <a:t>empirical gradient </a:t>
            </a:r>
            <a:r>
              <a:rPr lang="en-US" dirty="0">
                <a:solidFill>
                  <a:schemeClr val="tx1"/>
                </a:solidFill>
              </a:rPr>
              <a:t>f(x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+dx,y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/>
              <a:t>etc.</a:t>
            </a:r>
          </a:p>
          <a:p>
            <a:r>
              <a:rPr lang="en-US" dirty="0"/>
              <a:t>Method 2:  stochastic descent: generate small random vector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/>
              <a:t> and accept if </a:t>
            </a:r>
            <a:r>
              <a:rPr lang="en-US" dirty="0">
                <a:solidFill>
                  <a:schemeClr val="tx1"/>
                </a:solidFill>
              </a:rPr>
              <a:t>f(</a:t>
            </a:r>
            <a:r>
              <a:rPr lang="en-US" b="1" dirty="0" err="1">
                <a:solidFill>
                  <a:schemeClr val="tx1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+d</a:t>
            </a:r>
            <a:r>
              <a:rPr lang="en-US" b="1" dirty="0" err="1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) &lt; f(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1CD9-70A4-7B4F-A61E-ABA34D6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C25E8-49F8-42D8-87BF-46EB76E70D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9DAA8-DEDF-8B4C-8059-6D8A0AD7B709}"/>
              </a:ext>
            </a:extLst>
          </p:cNvPr>
          <p:cNvSpPr txBox="1"/>
          <p:nvPr/>
        </p:nvSpPr>
        <p:spPr>
          <a:xfrm>
            <a:off x="7827264" y="176213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4567D-7201-384E-A9D7-36CB7DF76888}"/>
              </a:ext>
            </a:extLst>
          </p:cNvPr>
          <p:cNvSpPr txBox="1"/>
          <p:nvPr/>
        </p:nvSpPr>
        <p:spPr>
          <a:xfrm>
            <a:off x="9261652" y="324439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1261D-5992-6B40-A4D7-68BE89511F12}"/>
              </a:ext>
            </a:extLst>
          </p:cNvPr>
          <p:cNvSpPr txBox="1"/>
          <p:nvPr/>
        </p:nvSpPr>
        <p:spPr>
          <a:xfrm>
            <a:off x="5476647" y="412211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DB0A99-CAAE-A646-B1F5-1FB568BF566F}"/>
              </a:ext>
            </a:extLst>
          </p:cNvPr>
          <p:cNvSpPr/>
          <p:nvPr/>
        </p:nvSpPr>
        <p:spPr>
          <a:xfrm>
            <a:off x="7772400" y="2101104"/>
            <a:ext cx="108696" cy="1086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FD849-E42C-BC46-9A4E-F9E903B9B03D}"/>
              </a:ext>
            </a:extLst>
          </p:cNvPr>
          <p:cNvSpPr/>
          <p:nvPr/>
        </p:nvSpPr>
        <p:spPr>
          <a:xfrm>
            <a:off x="6172200" y="4082304"/>
            <a:ext cx="108696" cy="1086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2D849C-65B8-B143-BC29-0C2FF3DDE581}"/>
              </a:ext>
            </a:extLst>
          </p:cNvPr>
          <p:cNvSpPr/>
          <p:nvPr/>
        </p:nvSpPr>
        <p:spPr>
          <a:xfrm>
            <a:off x="10102104" y="3625104"/>
            <a:ext cx="108696" cy="1086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14958-BD1E-3F40-8D13-A879E486336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76365" y="1521562"/>
            <a:ext cx="1211953" cy="5954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878CA2-F0A2-6D4F-A176-7CCFB7B2152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98387" y="2004365"/>
            <a:ext cx="1474013" cy="151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ECE892-4661-C94E-AA13-A2096F32D88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078931" y="2193882"/>
            <a:ext cx="1709387" cy="3006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A70816-63F1-1C46-A23A-13731EB9B53F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7512710" y="2209800"/>
            <a:ext cx="314038" cy="7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D55A41-4440-A04C-A747-2BFE3BEB54E9}"/>
              </a:ext>
            </a:extLst>
          </p:cNvPr>
          <p:cNvCxnSpPr>
            <a:cxnSpLocks/>
          </p:cNvCxnSpPr>
          <p:nvPr/>
        </p:nvCxnSpPr>
        <p:spPr>
          <a:xfrm>
            <a:off x="7863840" y="2209190"/>
            <a:ext cx="877824" cy="8046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672A8E-65B4-5C41-B5D0-E1DA9259BD25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64978" y="3878275"/>
            <a:ext cx="714942" cy="2199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0DB625-9C3B-A54E-9667-F3872E212B6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115507" y="3496666"/>
            <a:ext cx="111041" cy="5856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ECE8E9-45E3-3845-8C6E-B1C42D59171B}"/>
              </a:ext>
            </a:extLst>
          </p:cNvPr>
          <p:cNvCxnSpPr>
            <a:cxnSpLocks/>
          </p:cNvCxnSpPr>
          <p:nvPr/>
        </p:nvCxnSpPr>
        <p:spPr>
          <a:xfrm>
            <a:off x="7819949" y="2216506"/>
            <a:ext cx="1" cy="12947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70124E-EED6-ED43-AA29-E2580E18D1C0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764930" cy="1920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BA9E48-0FFD-4B42-A812-BE5136967CBE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728354" cy="6822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177BEB-2666-1B4C-B968-5B5DC390BB8C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1803688" cy="821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A73523-14A2-0A44-8EAD-D051A87AA0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8895284" y="3717882"/>
            <a:ext cx="1222738" cy="2981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760F95-34C1-5047-BC9F-DEBD6B25656B}"/>
              </a:ext>
            </a:extLst>
          </p:cNvPr>
          <p:cNvCxnSpPr>
            <a:cxnSpLocks/>
          </p:cNvCxnSpPr>
          <p:nvPr/>
        </p:nvCxnSpPr>
        <p:spPr>
          <a:xfrm flipH="1">
            <a:off x="9875520" y="3738067"/>
            <a:ext cx="285293" cy="7680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6C517E-556E-534D-94F7-6B0DA78FBD4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9546336" y="3733800"/>
            <a:ext cx="610116" cy="14892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822671-B23D-784F-942E-276F80F6D49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955988" y="1938528"/>
            <a:ext cx="200464" cy="16865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4CB292-207A-1242-821F-253CD4508487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0194882" y="2304288"/>
            <a:ext cx="580408" cy="13367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6D15B7-C550-784E-8574-D079D23F08D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10210800" y="3079700"/>
            <a:ext cx="1018032" cy="599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C4A04B-82D3-014D-BA6D-D1C4CE3A74BE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10194882" y="3717882"/>
            <a:ext cx="1319244" cy="510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A8FCD-48FC-B14A-9A17-F728D53DCA91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10194882" y="3717882"/>
            <a:ext cx="370706" cy="5249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7C9DC3-1774-634C-9E48-93ABE9FA577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0194882" y="3717882"/>
            <a:ext cx="1670372" cy="1212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5F2C16FF-9DB1-B34F-82A9-8E331312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3" y="1943602"/>
            <a:ext cx="4329235" cy="10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B98C7-0271-2945-B7C0-321FC6C7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397002"/>
            <a:ext cx="6576063" cy="393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51B58-0E9A-474B-9763-00CE6DB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Local Search in Continuous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31FA-BD7F-1841-9678-B972332F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97002"/>
            <a:ext cx="6260124" cy="4729164"/>
          </a:xfrm>
        </p:spPr>
        <p:txBody>
          <a:bodyPr/>
          <a:lstStyle/>
          <a:p>
            <a:r>
              <a:rPr lang="en-US" dirty="0"/>
              <a:t>Cost </a:t>
            </a:r>
            <a:r>
              <a:rPr lang="en-US" dirty="0">
                <a:solidFill>
                  <a:schemeClr val="tx1"/>
                </a:solidFill>
              </a:rPr>
              <a:t>f(x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,y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3: take small step along gradient vector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1CD9-70A4-7B4F-A61E-ABA34D6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C25E8-49F8-42D8-87BF-46EB76E70D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9DAA8-DEDF-8B4C-8059-6D8A0AD7B709}"/>
              </a:ext>
            </a:extLst>
          </p:cNvPr>
          <p:cNvSpPr txBox="1"/>
          <p:nvPr/>
        </p:nvSpPr>
        <p:spPr>
          <a:xfrm>
            <a:off x="7827264" y="176213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4567D-7201-384E-A9D7-36CB7DF76888}"/>
              </a:ext>
            </a:extLst>
          </p:cNvPr>
          <p:cNvSpPr txBox="1"/>
          <p:nvPr/>
        </p:nvSpPr>
        <p:spPr>
          <a:xfrm>
            <a:off x="9261652" y="324439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1261D-5992-6B40-A4D7-68BE89511F12}"/>
              </a:ext>
            </a:extLst>
          </p:cNvPr>
          <p:cNvSpPr txBox="1"/>
          <p:nvPr/>
        </p:nvSpPr>
        <p:spPr>
          <a:xfrm>
            <a:off x="5476647" y="412211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DB0A99-CAAE-A646-B1F5-1FB568BF566F}"/>
              </a:ext>
            </a:extLst>
          </p:cNvPr>
          <p:cNvSpPr/>
          <p:nvPr/>
        </p:nvSpPr>
        <p:spPr>
          <a:xfrm>
            <a:off x="7772400" y="2101104"/>
            <a:ext cx="108696" cy="1086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FD849-E42C-BC46-9A4E-F9E903B9B03D}"/>
              </a:ext>
            </a:extLst>
          </p:cNvPr>
          <p:cNvSpPr/>
          <p:nvPr/>
        </p:nvSpPr>
        <p:spPr>
          <a:xfrm>
            <a:off x="6172200" y="4082304"/>
            <a:ext cx="108696" cy="1086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2D849C-65B8-B143-BC29-0C2FF3DDE581}"/>
              </a:ext>
            </a:extLst>
          </p:cNvPr>
          <p:cNvSpPr/>
          <p:nvPr/>
        </p:nvSpPr>
        <p:spPr>
          <a:xfrm>
            <a:off x="10102104" y="3625104"/>
            <a:ext cx="108696" cy="10869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dirty="0">
              <a:latin typeface="Calibri"/>
              <a:cs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14958-BD1E-3F40-8D13-A879E486336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76365" y="1521562"/>
            <a:ext cx="1211953" cy="5954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878CA2-F0A2-6D4F-A176-7CCFB7B2152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98387" y="2004365"/>
            <a:ext cx="1474013" cy="1510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ECE892-4661-C94E-AA13-A2096F32D88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078931" y="2193882"/>
            <a:ext cx="1709387" cy="3006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A70816-63F1-1C46-A23A-13731EB9B53F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7512710" y="2209800"/>
            <a:ext cx="314038" cy="7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D55A41-4440-A04C-A747-2BFE3BEB54E9}"/>
              </a:ext>
            </a:extLst>
          </p:cNvPr>
          <p:cNvCxnSpPr>
            <a:cxnSpLocks/>
          </p:cNvCxnSpPr>
          <p:nvPr/>
        </p:nvCxnSpPr>
        <p:spPr>
          <a:xfrm>
            <a:off x="7863840" y="2209190"/>
            <a:ext cx="877824" cy="8046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672A8E-65B4-5C41-B5D0-E1DA9259BD25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6264978" y="3878275"/>
            <a:ext cx="714942" cy="2199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0DB625-9C3B-A54E-9667-F3872E212B6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115507" y="3496666"/>
            <a:ext cx="111041" cy="5856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ECE8E9-45E3-3845-8C6E-B1C42D59171B}"/>
              </a:ext>
            </a:extLst>
          </p:cNvPr>
          <p:cNvCxnSpPr>
            <a:cxnSpLocks/>
          </p:cNvCxnSpPr>
          <p:nvPr/>
        </p:nvCxnSpPr>
        <p:spPr>
          <a:xfrm>
            <a:off x="7819949" y="2216506"/>
            <a:ext cx="1" cy="12947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70124E-EED6-ED43-AA29-E2580E18D1C0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764930" cy="1920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BA9E48-0FFD-4B42-A812-BE5136967CBE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728354" cy="6822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177BEB-2666-1B4C-B968-5B5DC390BB8C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64978" y="4175082"/>
            <a:ext cx="1803688" cy="821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A73523-14A2-0A44-8EAD-D051A87AA0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8895284" y="3717882"/>
            <a:ext cx="1222738" cy="2981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760F95-34C1-5047-BC9F-DEBD6B25656B}"/>
              </a:ext>
            </a:extLst>
          </p:cNvPr>
          <p:cNvCxnSpPr>
            <a:cxnSpLocks/>
          </p:cNvCxnSpPr>
          <p:nvPr/>
        </p:nvCxnSpPr>
        <p:spPr>
          <a:xfrm flipH="1">
            <a:off x="9875520" y="3738067"/>
            <a:ext cx="285293" cy="7680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6C517E-556E-534D-94F7-6B0DA78FBD4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9546336" y="3733800"/>
            <a:ext cx="610116" cy="14892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822671-B23D-784F-942E-276F80F6D49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955988" y="1938528"/>
            <a:ext cx="200464" cy="16865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4CB292-207A-1242-821F-253CD4508487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0194882" y="2304288"/>
            <a:ext cx="580408" cy="13367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6D15B7-C550-784E-8574-D079D23F08D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10210800" y="3079700"/>
            <a:ext cx="1018032" cy="599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C4A04B-82D3-014D-BA6D-D1C4CE3A74BE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10194882" y="3717882"/>
            <a:ext cx="1319244" cy="5103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7A8FCD-48FC-B14A-9A17-F728D53DCA91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10194882" y="3717882"/>
            <a:ext cx="370706" cy="5249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7C9DC3-1774-634C-9E48-93ABE9FA577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0194882" y="3717882"/>
            <a:ext cx="1670372" cy="1212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5F2C16FF-9DB1-B34F-82A9-8E331312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3" y="1943602"/>
            <a:ext cx="4329235" cy="1032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4A552-BB0C-6A40-99C8-11FA82F5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20" y="4163549"/>
            <a:ext cx="5291112" cy="889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943D7F-4F8D-5940-9FBF-51129E9F3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2" y="5112922"/>
            <a:ext cx="3128544" cy="10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304800"/>
            <a:ext cx="7772400" cy="11430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Intro example: N-queens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68580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680555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Problem: Place N queens on an </a:t>
            </a:r>
            <a:r>
              <a:rPr lang="en-US" b="1" dirty="0" err="1">
                <a:solidFill>
                  <a:schemeClr val="accent2"/>
                </a:solidFill>
              </a:rPr>
              <a:t>NxN</a:t>
            </a:r>
            <a:r>
              <a:rPr lang="en-US" b="1" dirty="0">
                <a:solidFill>
                  <a:schemeClr val="accent2"/>
                </a:solidFill>
              </a:rPr>
              <a:t> chess board so that no queen attacks another.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9715" y="1368974"/>
            <a:ext cx="275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Example solution for N = 8.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1928657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How hard is it to find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such solutions? What if N gets larger?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0444" y="2745833"/>
            <a:ext cx="6211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Can be formulated as a search problem.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Start with empty board. [Ops? How many?]</a:t>
            </a:r>
          </a:p>
          <a:p>
            <a:r>
              <a:rPr lang="en-US" b="1" dirty="0">
                <a:solidFill>
                  <a:schemeClr val="accent2"/>
                </a:solidFill>
              </a:rPr>
              <a:t>Operators: place queen on location (</a:t>
            </a:r>
            <a:r>
              <a:rPr lang="en-US" b="1" dirty="0" err="1">
                <a:solidFill>
                  <a:schemeClr val="accent2"/>
                </a:solidFill>
              </a:rPr>
              <a:t>i,j</a:t>
            </a:r>
            <a:r>
              <a:rPr lang="en-US" b="1" dirty="0">
                <a:solidFill>
                  <a:schemeClr val="accent2"/>
                </a:solidFill>
              </a:rPr>
              <a:t>). [N^2. Goal?]</a:t>
            </a:r>
          </a:p>
          <a:p>
            <a:r>
              <a:rPr lang="en-US" b="1" dirty="0">
                <a:solidFill>
                  <a:schemeClr val="accent2"/>
                </a:solidFill>
              </a:rPr>
              <a:t>Goal state: N queens on board. No-one attacks another.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4051743"/>
            <a:ext cx="575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N=8, branching 64. Solution at what depth?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N. Search: (N^2)^N Informed search? Ideas for a heuristic?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4950377"/>
            <a:ext cx="4590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Issues: (1) We don’t know much about</a:t>
            </a:r>
          </a:p>
          <a:p>
            <a:r>
              <a:rPr lang="en-US" b="1" dirty="0">
                <a:solidFill>
                  <a:srgbClr val="FF0000"/>
                </a:solidFill>
              </a:rPr>
              <a:t>the goal state. That’s what we are looking for!</a:t>
            </a:r>
          </a:p>
          <a:p>
            <a:r>
              <a:rPr lang="en-US" b="1" dirty="0">
                <a:solidFill>
                  <a:srgbClr val="FF0000"/>
                </a:solidFill>
              </a:rPr>
              <a:t>(2) Also, we don’t care about path to solution!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881" y="6051332"/>
            <a:ext cx="4631653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6">
                <a:lumMod val="60000"/>
                <a:lumOff val="40000"/>
                <a:alpha val="60000"/>
              </a:schemeClr>
            </a:solidFill>
          </a:ln>
          <a:effectLst>
            <a:glow rad="901700">
              <a:srgbClr val="CC00CC">
                <a:alpha val="75000"/>
              </a:srgbClr>
            </a:glow>
            <a:softEdge rad="520700"/>
          </a:effectLst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What algorithm would you write to solve this?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7772400" y="1524000"/>
            <a:ext cx="1828800" cy="1905000"/>
          </a:xfrm>
          <a:prstGeom prst="line">
            <a:avLst/>
          </a:prstGeom>
          <a:noFill/>
          <a:ln w="57150" cap="flat" cmpd="sng" algn="ctr">
            <a:solidFill>
              <a:schemeClr val="accent2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7772400" y="762000"/>
            <a:ext cx="2286000" cy="2286000"/>
          </a:xfrm>
          <a:prstGeom prst="line">
            <a:avLst/>
          </a:prstGeom>
          <a:noFill/>
          <a:ln w="57150" cap="flat" cmpd="sng" algn="ctr">
            <a:solidFill>
              <a:schemeClr val="accent2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8534400" y="762000"/>
            <a:ext cx="0" cy="2590800"/>
          </a:xfrm>
          <a:prstGeom prst="line">
            <a:avLst/>
          </a:prstGeom>
          <a:noFill/>
          <a:ln w="57150" cap="flat" cmpd="sng" algn="ctr">
            <a:solidFill>
              <a:schemeClr val="accent2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7772400" y="2286000"/>
            <a:ext cx="2514600" cy="0"/>
          </a:xfrm>
          <a:prstGeom prst="line">
            <a:avLst/>
          </a:prstGeom>
          <a:noFill/>
          <a:ln w="57150" cap="flat" cmpd="sng" algn="ctr">
            <a:solidFill>
              <a:schemeClr val="accent2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17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Local  Search: General Principle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7620000" cy="32766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b="1" dirty="0">
                <a:solidFill>
                  <a:schemeClr val="accent6"/>
                </a:solidFill>
                <a:cs typeface="+mn-cs"/>
              </a:rPr>
              <a:t>Key idea (surprisingly simple):</a:t>
            </a:r>
          </a:p>
          <a:p>
            <a:pPr marL="457200" indent="-457200">
              <a:lnSpc>
                <a:spcPct val="80000"/>
              </a:lnSpc>
              <a:buNone/>
              <a:defRPr/>
            </a:pPr>
            <a:endParaRPr lang="en-US" b="1" dirty="0">
              <a:solidFill>
                <a:schemeClr val="accent6"/>
              </a:solidFill>
              <a:cs typeface="+mn-cs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6"/>
                </a:solidFill>
                <a:cs typeface="+mn-cs"/>
              </a:rPr>
              <a:t>1) Select (random) initial state (initial guess at solution)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6"/>
                </a:solidFill>
                <a:cs typeface="+mn-cs"/>
              </a:rPr>
              <a:t>           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e.g. guess random placement of N queens</a:t>
            </a:r>
          </a:p>
          <a:p>
            <a:pPr marL="457200" indent="-457200">
              <a:lnSpc>
                <a:spcPct val="80000"/>
              </a:lnSpc>
              <a:buFontTx/>
              <a:buAutoNum type="arabicParenR"/>
              <a:defRPr/>
            </a:pPr>
            <a:endParaRPr lang="en-US" b="1" dirty="0">
              <a:solidFill>
                <a:schemeClr val="accent6"/>
              </a:solidFill>
              <a:cs typeface="+mn-cs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6"/>
                </a:solidFill>
                <a:cs typeface="+mn-cs"/>
              </a:rPr>
              <a:t>2) Make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local</a:t>
            </a:r>
            <a:r>
              <a:rPr lang="en-US" b="1" dirty="0">
                <a:solidFill>
                  <a:schemeClr val="accent6"/>
                </a:solidFill>
                <a:cs typeface="+mn-cs"/>
              </a:rPr>
              <a:t> modification to improve current state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6"/>
                </a:solidFill>
                <a:cs typeface="+mn-cs"/>
              </a:rPr>
              <a:t>                  </a:t>
            </a:r>
            <a:r>
              <a:rPr lang="en-US" b="1" dirty="0">
                <a:solidFill>
                  <a:srgbClr val="32946A"/>
                </a:solidFill>
                <a:cs typeface="+mn-cs"/>
              </a:rPr>
              <a:t>e.g. move queen under attack to “less attacked” square</a:t>
            </a:r>
          </a:p>
          <a:p>
            <a:pPr marL="0" indent="0">
              <a:lnSpc>
                <a:spcPct val="80000"/>
              </a:lnSpc>
              <a:defRPr/>
            </a:pPr>
            <a:endParaRPr lang="en-US" b="1" dirty="0">
              <a:solidFill>
                <a:schemeClr val="accent6"/>
              </a:solidFill>
              <a:cs typeface="+mn-cs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6"/>
                </a:solidFill>
                <a:cs typeface="+mn-cs"/>
              </a:rPr>
              <a:t>3) Repeat Step 2 until goal state found (or out of time)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6"/>
                </a:solidFill>
                <a:cs typeface="+mn-cs"/>
              </a:rPr>
              <a:t>                   </a:t>
            </a:r>
            <a:r>
              <a:rPr lang="en-US" b="1" dirty="0">
                <a:solidFill>
                  <a:srgbClr val="32946A"/>
                </a:solidFill>
                <a:cs typeface="+mn-cs"/>
              </a:rPr>
              <a:t>cycle can be done billions of times</a:t>
            </a:r>
          </a:p>
          <a:p>
            <a:pPr marL="457200" indent="-457200">
              <a:lnSpc>
                <a:spcPct val="80000"/>
              </a:lnSpc>
              <a:buFont typeface="Wingdings" charset="0"/>
              <a:buChar char="w"/>
              <a:defRPr/>
            </a:pPr>
            <a:endParaRPr lang="en-US" dirty="0">
              <a:cs typeface="+mn-cs"/>
            </a:endParaRPr>
          </a:p>
          <a:p>
            <a:pPr marL="457200" indent="-457200">
              <a:lnSpc>
                <a:spcPct val="80000"/>
              </a:lnSpc>
              <a:buFont typeface="Wingdings" charset="0"/>
              <a:buChar char="w"/>
              <a:defRPr/>
            </a:pPr>
            <a:endParaRPr lang="en-US" sz="1800" dirty="0"/>
          </a:p>
        </p:txBody>
      </p:sp>
      <p:sp>
        <p:nvSpPr>
          <p:cNvPr id="1404933" name="Rectangle 5"/>
          <p:cNvSpPr>
            <a:spLocks noChangeArrowheads="1"/>
          </p:cNvSpPr>
          <p:nvPr/>
        </p:nvSpPr>
        <p:spPr bwMode="auto">
          <a:xfrm>
            <a:off x="1752600" y="4284663"/>
            <a:ext cx="8229600" cy="142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Requirements:</a:t>
            </a:r>
          </a:p>
          <a:p>
            <a:pPr lvl="1">
              <a:lnSpc>
                <a:spcPct val="80000"/>
              </a:lnSpc>
              <a:buFontTx/>
              <a:buChar char="–"/>
              <a:defRPr/>
            </a:pPr>
            <a:r>
              <a:rPr lang="en-US" b="1" dirty="0">
                <a:solidFill>
                  <a:schemeClr val="accent2"/>
                </a:solidFill>
              </a:rPr>
              <a:t>   generate an initial  </a:t>
            </a:r>
          </a:p>
          <a:p>
            <a:pPr lvl="1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     (often random; probably-not-optimal or even valid) guess</a:t>
            </a:r>
          </a:p>
          <a:p>
            <a:pPr lvl="1">
              <a:lnSpc>
                <a:spcPct val="80000"/>
              </a:lnSpc>
              <a:buFontTx/>
              <a:buChar char="–"/>
              <a:defRPr/>
            </a:pPr>
            <a:r>
              <a:rPr lang="en-US" b="1" dirty="0">
                <a:solidFill>
                  <a:schemeClr val="accent2"/>
                </a:solidFill>
              </a:rPr>
              <a:t>   evaluate quality of guess </a:t>
            </a:r>
          </a:p>
          <a:p>
            <a:pPr lvl="1">
              <a:lnSpc>
                <a:spcPct val="80000"/>
              </a:lnSpc>
              <a:buFontTx/>
              <a:buChar char="–"/>
              <a:defRPr/>
            </a:pPr>
            <a:r>
              <a:rPr lang="en-US" b="1" dirty="0">
                <a:solidFill>
                  <a:schemeClr val="accent2"/>
                </a:solidFill>
              </a:rPr>
              <a:t>   move to other state</a:t>
            </a:r>
            <a:r>
              <a:rPr lang="en-US" b="1" dirty="0"/>
              <a:t> (</a:t>
            </a:r>
            <a:r>
              <a:rPr lang="en-US" b="1" dirty="0">
                <a:solidFill>
                  <a:srgbClr val="FF0066"/>
                </a:solidFill>
              </a:rPr>
              <a:t>well-defined neighborhood function</a:t>
            </a:r>
            <a:r>
              <a:rPr lang="en-US" b="1" dirty="0"/>
              <a:t>) 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en-US" b="1" dirty="0"/>
              <a:t>	</a:t>
            </a:r>
          </a:p>
        </p:txBody>
      </p:sp>
      <p:sp>
        <p:nvSpPr>
          <p:cNvPr id="1404934" name="Rectangle 6"/>
          <p:cNvSpPr>
            <a:spLocks noChangeArrowheads="1"/>
          </p:cNvSpPr>
          <p:nvPr/>
        </p:nvSpPr>
        <p:spPr bwMode="auto">
          <a:xfrm>
            <a:off x="4267200" y="5943600"/>
            <a:ext cx="4572000" cy="101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b="1" dirty="0"/>
              <a:t>. . . and do these operations quickly</a:t>
            </a:r>
          </a:p>
          <a:p>
            <a:pPr marL="342900" indent="-342900">
              <a:defRPr/>
            </a:pPr>
            <a:r>
              <a:rPr lang="en-US" b="1" dirty="0"/>
              <a:t>	. . . and don't save paths followed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defRPr/>
            </a:pPr>
            <a:endParaRPr lang="en-US" b="1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848600" y="3200400"/>
            <a:ext cx="164623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Unsolvable if</a:t>
            </a:r>
          </a:p>
          <a:p>
            <a:pPr eaLnBrk="1" hangingPunct="1"/>
            <a:r>
              <a:rPr lang="en-US" b="1">
                <a:solidFill>
                  <a:srgbClr val="FF0000"/>
                </a:solidFill>
              </a:rPr>
              <a:t>out of time?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924801" y="4163784"/>
            <a:ext cx="2599565" cy="71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Not necessarily!</a:t>
            </a:r>
          </a:p>
          <a:p>
            <a:pPr eaLnBrk="1" hangingPunct="1"/>
            <a:r>
              <a:rPr lang="en-US" b="1" dirty="0"/>
              <a:t>Method is </a:t>
            </a:r>
            <a:r>
              <a:rPr lang="en-US" b="1" dirty="0">
                <a:solidFill>
                  <a:srgbClr val="FF0000"/>
                </a:solidFill>
              </a:rPr>
              <a:t>incomplete.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3" grpId="0"/>
      <p:bldP spid="140493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</a:rPr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81200"/>
            <a:ext cx="7696200" cy="2667000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rabicParenR"/>
              <a:defRPr/>
            </a:pPr>
            <a:r>
              <a:rPr lang="en-US" b="1" dirty="0"/>
              <a:t>Hill-climbing search or greedy local search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b="1" dirty="0"/>
              <a:t>Simulated annealing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b="1" dirty="0"/>
              <a:t>Local beam search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b="1" dirty="0"/>
              <a:t>Genetic algorithms (related: genetic programming)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6762" y="-304800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  <a:cs typeface="+mj-cs"/>
              </a:rPr>
              <a:t>Hill-climbing search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562" y="1219200"/>
            <a:ext cx="7620000" cy="1371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“Like climbing Everest in thick fog with amnesia</a:t>
            </a:r>
            <a:r>
              <a:rPr lang="ja-JP" altLang="en-US" b="1" dirty="0">
                <a:solidFill>
                  <a:schemeClr val="accent2"/>
                </a:solidFill>
                <a:latin typeface="Arial"/>
                <a:cs typeface="+mn-cs"/>
              </a:rPr>
              <a:t>”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  <a:sym typeface="Wingdings" charset="0"/>
              </a:rPr>
              <a:t>		</a:t>
            </a:r>
            <a:r>
              <a:rPr lang="en-US" b="1" dirty="0">
                <a:cs typeface="+mn-cs"/>
                <a:sym typeface="Wingdings" charset="0"/>
              </a:rPr>
              <a:t>Keep trying to move to a better </a:t>
            </a:r>
            <a:r>
              <a:rPr lang="ja-JP" altLang="en-US" b="1" dirty="0">
                <a:latin typeface="Arial"/>
                <a:cs typeface="+mn-cs"/>
                <a:sym typeface="Wingdings" charset="0"/>
              </a:rPr>
              <a:t>“</a:t>
            </a:r>
            <a:r>
              <a:rPr lang="en-US" b="1" dirty="0">
                <a:cs typeface="+mn-cs"/>
                <a:sym typeface="Wingdings" charset="0"/>
              </a:rPr>
              <a:t>neighbor”, 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  <a:sym typeface="Wingdings" charset="0"/>
              </a:rPr>
              <a:t>                    using some quantity to optimize.</a:t>
            </a:r>
            <a:endParaRPr lang="en-US" dirty="0">
              <a:cs typeface="+mn-cs"/>
            </a:endParaRPr>
          </a:p>
        </p:txBody>
      </p:sp>
      <p:pic>
        <p:nvPicPr>
          <p:cNvPr id="134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2004846" y="2364830"/>
            <a:ext cx="7620000" cy="30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48614" name="Text Box 6"/>
          <p:cNvSpPr txBox="1">
            <a:spLocks noChangeArrowheads="1"/>
          </p:cNvSpPr>
          <p:nvPr/>
        </p:nvSpPr>
        <p:spPr bwMode="auto">
          <a:xfrm>
            <a:off x="2438400" y="5389183"/>
            <a:ext cx="708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>
                <a:solidFill>
                  <a:schemeClr val="accent2"/>
                </a:solidFill>
              </a:rPr>
              <a:t>Note: (1) </a:t>
            </a:r>
            <a:r>
              <a:rPr lang="ja-JP" altLang="en-US" b="1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b="1" dirty="0">
                <a:solidFill>
                  <a:schemeClr val="accent2"/>
                </a:solidFill>
              </a:rPr>
              <a:t>successor</a:t>
            </a:r>
            <a:r>
              <a:rPr lang="ja-JP" altLang="en-US" b="1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b="1" dirty="0">
                <a:solidFill>
                  <a:schemeClr val="accent2"/>
                </a:solidFill>
              </a:rPr>
              <a:t> normally called neighbor.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>
                <a:solidFill>
                  <a:schemeClr val="accent2"/>
                </a:solidFill>
              </a:rPr>
              <a:t>           (2) minimization, isomorphic.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>
                <a:solidFill>
                  <a:schemeClr val="accent2"/>
                </a:solidFill>
              </a:rPr>
              <a:t>           (3) stops when no improvement but often better to just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>
                <a:solidFill>
                  <a:schemeClr val="accent2"/>
                </a:solidFill>
              </a:rPr>
              <a:t>                 “keep going”, especially if improvement = 0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253" y="685801"/>
            <a:ext cx="24098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6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2" y="1677139"/>
            <a:ext cx="7542655" cy="4714159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solidFill>
                  <a:srgbClr val="FF0000"/>
                </a:solidFill>
              </a:rPr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quit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512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97" y="-228600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0" dirty="0">
                <a:solidFill>
                  <a:srgbClr val="FF0000"/>
                </a:solidFill>
                <a:cs typeface="+mj-cs"/>
              </a:rPr>
              <a:t>4-Queens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864479"/>
            <a:ext cx="8382000" cy="16764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States:  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4 queens in 4 columns (256 states)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Neighborhood Operators:   </a:t>
            </a:r>
            <a:r>
              <a:rPr lang="en-US" b="1" dirty="0">
                <a:solidFill>
                  <a:schemeClr val="accent6"/>
                </a:solidFill>
                <a:cs typeface="+mn-cs"/>
              </a:rPr>
              <a:t>move queen in column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Evaluation / Optimization function:</a:t>
            </a:r>
            <a:r>
              <a:rPr lang="en-US" b="1" dirty="0">
                <a:cs typeface="+mn-cs"/>
              </a:rPr>
              <a:t>  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h(n) = number of attacks / “conflicts”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Goal test:   </a:t>
            </a:r>
            <a:r>
              <a:rPr lang="en-US" b="1" dirty="0">
                <a:solidFill>
                  <a:schemeClr val="accent2"/>
                </a:solidFill>
              </a:rPr>
              <a:t>no attacks, i.e., h(G) = 0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endParaRPr lang="en-US" dirty="0">
              <a:solidFill>
                <a:schemeClr val="accent2"/>
              </a:solidFill>
              <a:cs typeface="+mn-cs"/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254608"/>
              </p:ext>
            </p:extLst>
          </p:nvPr>
        </p:nvGraphicFramePr>
        <p:xfrm>
          <a:off x="2971800" y="3224052"/>
          <a:ext cx="64770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28571" imgH="1076475" progId="Paint.Picture">
                  <p:embed/>
                </p:oleObj>
              </mc:Choice>
              <mc:Fallback>
                <p:oleObj name="Bitmap Image" r:id="rId2" imgW="3428571" imgH="1076475" progId="Paint.Picture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24052"/>
                        <a:ext cx="64770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57" name="Text Box 5"/>
          <p:cNvSpPr txBox="1">
            <a:spLocks noChangeArrowheads="1"/>
          </p:cNvSpPr>
          <p:nvPr/>
        </p:nvSpPr>
        <p:spPr bwMode="auto">
          <a:xfrm>
            <a:off x="2743201" y="649128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sz="20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1" y="5441735"/>
            <a:ext cx="726281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Local search: Because we only consider </a:t>
            </a:r>
            <a:r>
              <a:rPr lang="en-US" b="1" dirty="0">
                <a:solidFill>
                  <a:srgbClr val="FF0000"/>
                </a:solidFill>
              </a:rPr>
              <a:t>local</a:t>
            </a:r>
            <a:r>
              <a:rPr lang="en-US" b="1" dirty="0"/>
              <a:t> changes to the state</a:t>
            </a:r>
          </a:p>
          <a:p>
            <a:pPr eaLnBrk="1" hangingPunct="1"/>
            <a:r>
              <a:rPr lang="en-US" b="1" dirty="0"/>
              <a:t>at each step. We generally make sure that series of local changes</a:t>
            </a:r>
          </a:p>
          <a:p>
            <a:pPr eaLnBrk="1" hangingPunct="1"/>
            <a:r>
              <a:rPr lang="en-US" b="1" dirty="0"/>
              <a:t>can reach all possible states.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1" y="2716929"/>
            <a:ext cx="267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Initial state (guess).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6350"/>
            <a:ext cx="7848600" cy="8382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8-Queens </a:t>
            </a:r>
            <a:br>
              <a:rPr lang="en-US" sz="40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pSp>
        <p:nvGrpSpPr>
          <p:cNvPr id="11266" name="Group 1"/>
          <p:cNvGrpSpPr>
            <a:grpSpLocks/>
          </p:cNvGrpSpPr>
          <p:nvPr/>
        </p:nvGrpSpPr>
        <p:grpSpPr bwMode="auto">
          <a:xfrm>
            <a:off x="2133600" y="700088"/>
            <a:ext cx="7924800" cy="2500312"/>
            <a:chOff x="762000" y="1828800"/>
            <a:chExt cx="7924800" cy="2500313"/>
          </a:xfrm>
        </p:grpSpPr>
        <p:grpSp>
          <p:nvGrpSpPr>
            <p:cNvPr id="11273" name="Group 3"/>
            <p:cNvGrpSpPr>
              <a:grpSpLocks/>
            </p:cNvGrpSpPr>
            <p:nvPr/>
          </p:nvGrpSpPr>
          <p:grpSpPr bwMode="auto">
            <a:xfrm>
              <a:off x="762000" y="1828800"/>
              <a:ext cx="2438400" cy="2438400"/>
              <a:chOff x="960" y="1344"/>
              <a:chExt cx="1536" cy="1536"/>
            </a:xfrm>
          </p:grpSpPr>
          <p:sp>
            <p:nvSpPr>
              <p:cNvPr id="1435652" name="Rectangle 4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53" name="Rectangle 5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54" name="Rectangle 6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55" name="Rectangle 7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56" name="Rectangle 8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57" name="Rectangle 9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58" name="Rectangle 10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59" name="Rectangle 11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0" name="Rectangle 1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1" name="Rectangle 13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2" name="Rectangle 14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3" name="Rectangle 15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4" name="Rectangle 16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5" name="Rectangle 1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6" name="Rectangle 18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7" name="Rectangle 19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8" name="Rectangle 2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69" name="Rectangle 21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0" name="Rectangle 22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1" name="Rectangle 23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2" name="Rectangle 24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3" name="Rectangle 25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4" name="Rectangle 26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5" name="Rectangle 27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6" name="Rectangle 28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7" name="Rectangle 29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8" name="Rectangle 30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79" name="Rectangle 31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0" name="Rectangle 32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1" name="Rectangle 33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2" name="Rectangle 34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3" name="Rectangle 35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4" name="Rectangle 3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274" name="Group 37"/>
            <p:cNvGrpSpPr>
              <a:grpSpLocks/>
            </p:cNvGrpSpPr>
            <p:nvPr/>
          </p:nvGrpSpPr>
          <p:grpSpPr bwMode="auto">
            <a:xfrm>
              <a:off x="762000" y="1828800"/>
              <a:ext cx="2438400" cy="2438400"/>
              <a:chOff x="480" y="2688"/>
              <a:chExt cx="1536" cy="1536"/>
            </a:xfrm>
          </p:grpSpPr>
          <p:sp>
            <p:nvSpPr>
              <p:cNvPr id="1435686" name="AutoShape 38"/>
              <p:cNvSpPr>
                <a:spLocks noChangeArrowheads="1"/>
              </p:cNvSpPr>
              <p:nvPr/>
            </p:nvSpPr>
            <p:spPr bwMode="auto">
              <a:xfrm>
                <a:off x="480" y="288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7" name="AutoShape 39"/>
              <p:cNvSpPr>
                <a:spLocks noChangeArrowheads="1"/>
              </p:cNvSpPr>
              <p:nvPr/>
            </p:nvSpPr>
            <p:spPr bwMode="auto">
              <a:xfrm>
                <a:off x="672" y="345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8" name="AutoShape 40"/>
              <p:cNvSpPr>
                <a:spLocks noChangeArrowheads="1"/>
              </p:cNvSpPr>
              <p:nvPr/>
            </p:nvSpPr>
            <p:spPr bwMode="auto">
              <a:xfrm>
                <a:off x="1440" y="403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89" name="AutoShape 41"/>
              <p:cNvSpPr>
                <a:spLocks noChangeArrowheads="1"/>
              </p:cNvSpPr>
              <p:nvPr/>
            </p:nvSpPr>
            <p:spPr bwMode="auto">
              <a:xfrm>
                <a:off x="1632" y="364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90" name="AutoShape 42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91" name="AutoShape 43"/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en-US" sz="2400">
                  <a:solidFill>
                    <a:srgbClr val="FF33CC"/>
                  </a:solidFill>
                  <a:latin typeface="Tahoma" charset="0"/>
                </a:endParaRPr>
              </a:p>
            </p:txBody>
          </p:sp>
          <p:sp>
            <p:nvSpPr>
              <p:cNvPr id="1435692" name="AutoShape 44"/>
              <p:cNvSpPr>
                <a:spLocks noChangeArrowheads="1"/>
              </p:cNvSpPr>
              <p:nvPr/>
            </p:nvSpPr>
            <p:spPr bwMode="auto">
              <a:xfrm>
                <a:off x="1056" y="326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693" name="AutoShape 45"/>
              <p:cNvSpPr>
                <a:spLocks noChangeArrowheads="1"/>
              </p:cNvSpPr>
              <p:nvPr/>
            </p:nvSpPr>
            <p:spPr bwMode="auto">
              <a:xfrm>
                <a:off x="864" y="384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F8170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275" name="Group 46"/>
            <p:cNvGrpSpPr>
              <a:grpSpLocks/>
            </p:cNvGrpSpPr>
            <p:nvPr/>
          </p:nvGrpSpPr>
          <p:grpSpPr bwMode="auto">
            <a:xfrm>
              <a:off x="3505200" y="1828800"/>
              <a:ext cx="2438400" cy="2438400"/>
              <a:chOff x="2208" y="1152"/>
              <a:chExt cx="1536" cy="1536"/>
            </a:xfrm>
          </p:grpSpPr>
          <p:grpSp>
            <p:nvGrpSpPr>
              <p:cNvPr id="11337" name="Group 47"/>
              <p:cNvGrpSpPr>
                <a:grpSpLocks/>
              </p:cNvGrpSpPr>
              <p:nvPr/>
            </p:nvGrpSpPr>
            <p:grpSpPr bwMode="auto">
              <a:xfrm>
                <a:off x="2208" y="1152"/>
                <a:ext cx="1536" cy="1536"/>
                <a:chOff x="960" y="1344"/>
                <a:chExt cx="1536" cy="1536"/>
              </a:xfrm>
            </p:grpSpPr>
            <p:sp>
              <p:nvSpPr>
                <p:cNvPr id="1435696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1344"/>
                  <a:ext cx="1536" cy="15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697" name="Rectangle 49"/>
                <p:cNvSpPr>
                  <a:spLocks noChangeArrowheads="1"/>
                </p:cNvSpPr>
                <p:nvPr/>
              </p:nvSpPr>
              <p:spPr bwMode="auto">
                <a:xfrm>
                  <a:off x="2304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698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69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12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0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1" name="Rectangle 53"/>
                <p:cNvSpPr>
                  <a:spLocks noChangeArrowheads="1"/>
                </p:cNvSpPr>
                <p:nvPr/>
              </p:nvSpPr>
              <p:spPr bwMode="auto">
                <a:xfrm>
                  <a:off x="2304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2" name="Rectangle 54"/>
                <p:cNvSpPr>
                  <a:spLocks noChangeArrowheads="1"/>
                </p:cNvSpPr>
                <p:nvPr/>
              </p:nvSpPr>
              <p:spPr bwMode="auto">
                <a:xfrm>
                  <a:off x="2112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3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4" name="Rectangle 56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5" name="Rectangle 57"/>
                <p:cNvSpPr>
                  <a:spLocks noChangeArrowheads="1"/>
                </p:cNvSpPr>
                <p:nvPr/>
              </p:nvSpPr>
              <p:spPr bwMode="auto">
                <a:xfrm>
                  <a:off x="1536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7" name="Rectangle 59"/>
                <p:cNvSpPr>
                  <a:spLocks noChangeArrowheads="1"/>
                </p:cNvSpPr>
                <p:nvPr/>
              </p:nvSpPr>
              <p:spPr bwMode="auto">
                <a:xfrm>
                  <a:off x="1152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8" name="Rectangle 60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09" name="Rectangle 61"/>
                <p:cNvSpPr>
                  <a:spLocks noChangeArrowheads="1"/>
                </p:cNvSpPr>
                <p:nvPr/>
              </p:nvSpPr>
              <p:spPr bwMode="auto">
                <a:xfrm>
                  <a:off x="1152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0" name="Rectangle 62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1" name="Rectangle 63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2" name="Rectangle 64"/>
                <p:cNvSpPr>
                  <a:spLocks noChangeArrowheads="1"/>
                </p:cNvSpPr>
                <p:nvPr/>
              </p:nvSpPr>
              <p:spPr bwMode="auto">
                <a:xfrm>
                  <a:off x="1344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3" name="Rectangle 65"/>
                <p:cNvSpPr>
                  <a:spLocks noChangeArrowheads="1"/>
                </p:cNvSpPr>
                <p:nvPr/>
              </p:nvSpPr>
              <p:spPr bwMode="auto">
                <a:xfrm>
                  <a:off x="1536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4" name="Rectangle 66"/>
                <p:cNvSpPr>
                  <a:spLocks noChangeArrowheads="1"/>
                </p:cNvSpPr>
                <p:nvPr/>
              </p:nvSpPr>
              <p:spPr bwMode="auto">
                <a:xfrm>
                  <a:off x="1728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5" name="Rectangle 67"/>
                <p:cNvSpPr>
                  <a:spLocks noChangeArrowheads="1"/>
                </p:cNvSpPr>
                <p:nvPr/>
              </p:nvSpPr>
              <p:spPr bwMode="auto">
                <a:xfrm>
                  <a:off x="1920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6" name="Rectangle 68"/>
                <p:cNvSpPr>
                  <a:spLocks noChangeArrowheads="1"/>
                </p:cNvSpPr>
                <p:nvPr/>
              </p:nvSpPr>
              <p:spPr bwMode="auto">
                <a:xfrm>
                  <a:off x="960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7" name="Rectangle 69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8" name="Rectangle 70"/>
                <p:cNvSpPr>
                  <a:spLocks noChangeArrowheads="1"/>
                </p:cNvSpPr>
                <p:nvPr/>
              </p:nvSpPr>
              <p:spPr bwMode="auto">
                <a:xfrm>
                  <a:off x="1152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19" name="Rectangle 71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0" name="Rectangle 72"/>
                <p:cNvSpPr>
                  <a:spLocks noChangeArrowheads="1"/>
                </p:cNvSpPr>
                <p:nvPr/>
              </p:nvSpPr>
              <p:spPr bwMode="auto">
                <a:xfrm>
                  <a:off x="960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1" name="Rectangle 73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2" name="Rectangle 74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3" name="Rectangle 75"/>
                <p:cNvSpPr>
                  <a:spLocks noChangeArrowheads="1"/>
                </p:cNvSpPr>
                <p:nvPr/>
              </p:nvSpPr>
              <p:spPr bwMode="auto">
                <a:xfrm>
                  <a:off x="2304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4" name="Rectangle 76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5" name="Rectangle 77"/>
                <p:cNvSpPr>
                  <a:spLocks noChangeArrowheads="1"/>
                </p:cNvSpPr>
                <p:nvPr/>
              </p:nvSpPr>
              <p:spPr bwMode="auto">
                <a:xfrm>
                  <a:off x="2112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6" name="Rectangle 78"/>
                <p:cNvSpPr>
                  <a:spLocks noChangeArrowheads="1"/>
                </p:cNvSpPr>
                <p:nvPr/>
              </p:nvSpPr>
              <p:spPr bwMode="auto">
                <a:xfrm>
                  <a:off x="2112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7" name="Rectangle 79"/>
                <p:cNvSpPr>
                  <a:spLocks noChangeArrowheads="1"/>
                </p:cNvSpPr>
                <p:nvPr/>
              </p:nvSpPr>
              <p:spPr bwMode="auto">
                <a:xfrm>
                  <a:off x="1920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28" name="Rectangle 80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338" name="Group 81"/>
              <p:cNvGrpSpPr>
                <a:grpSpLocks/>
              </p:cNvGrpSpPr>
              <p:nvPr/>
            </p:nvGrpSpPr>
            <p:grpSpPr bwMode="auto">
              <a:xfrm>
                <a:off x="2208" y="1152"/>
                <a:ext cx="1536" cy="1536"/>
                <a:chOff x="2208" y="1152"/>
                <a:chExt cx="1536" cy="1536"/>
              </a:xfrm>
            </p:grpSpPr>
            <p:sp>
              <p:nvSpPr>
                <p:cNvPr id="1435730" name="AutoShape 82"/>
                <p:cNvSpPr>
                  <a:spLocks noChangeArrowheads="1"/>
                </p:cNvSpPr>
                <p:nvPr/>
              </p:nvSpPr>
              <p:spPr bwMode="auto">
                <a:xfrm>
                  <a:off x="2208" y="1344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31" name="AutoShape 83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32" name="AutoShape 84"/>
                <p:cNvSpPr>
                  <a:spLocks noChangeArrowheads="1"/>
                </p:cNvSpPr>
                <p:nvPr/>
              </p:nvSpPr>
              <p:spPr bwMode="auto">
                <a:xfrm>
                  <a:off x="3168" y="2496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33" name="AutoShape 85"/>
                <p:cNvSpPr>
                  <a:spLocks noChangeArrowheads="1"/>
                </p:cNvSpPr>
                <p:nvPr/>
              </p:nvSpPr>
              <p:spPr bwMode="auto">
                <a:xfrm>
                  <a:off x="3360" y="2112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34" name="AutoShape 86"/>
                <p:cNvSpPr>
                  <a:spLocks noChangeArrowheads="1"/>
                </p:cNvSpPr>
                <p:nvPr/>
              </p:nvSpPr>
              <p:spPr bwMode="auto">
                <a:xfrm>
                  <a:off x="3552" y="1152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35" name="AutoShape 87"/>
                <p:cNvSpPr>
                  <a:spLocks noChangeArrowheads="1"/>
                </p:cNvSpPr>
                <p:nvPr/>
              </p:nvSpPr>
              <p:spPr bwMode="auto">
                <a:xfrm>
                  <a:off x="2976" y="1152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36" name="AutoShape 88"/>
                <p:cNvSpPr>
                  <a:spLocks noChangeArrowheads="1"/>
                </p:cNvSpPr>
                <p:nvPr/>
              </p:nvSpPr>
              <p:spPr bwMode="auto">
                <a:xfrm>
                  <a:off x="2784" y="1728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37" name="AutoShape 89"/>
                <p:cNvSpPr>
                  <a:spLocks noChangeArrowheads="1"/>
                </p:cNvSpPr>
                <p:nvPr/>
              </p:nvSpPr>
              <p:spPr bwMode="auto">
                <a:xfrm>
                  <a:off x="2592" y="2304"/>
                  <a:ext cx="192" cy="192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81706"/>
                </a:solidFill>
                <a:ln w="952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1276" name="Group 90"/>
            <p:cNvGrpSpPr>
              <a:grpSpLocks/>
            </p:cNvGrpSpPr>
            <p:nvPr/>
          </p:nvGrpSpPr>
          <p:grpSpPr bwMode="auto">
            <a:xfrm>
              <a:off x="6248400" y="1828800"/>
              <a:ext cx="2438400" cy="2438400"/>
              <a:chOff x="3936" y="1152"/>
              <a:chExt cx="1536" cy="1536"/>
            </a:xfrm>
          </p:grpSpPr>
          <p:grpSp>
            <p:nvGrpSpPr>
              <p:cNvPr id="11295" name="Group 91"/>
              <p:cNvGrpSpPr>
                <a:grpSpLocks/>
              </p:cNvGrpSpPr>
              <p:nvPr/>
            </p:nvGrpSpPr>
            <p:grpSpPr bwMode="auto">
              <a:xfrm>
                <a:off x="3936" y="1152"/>
                <a:ext cx="1536" cy="1536"/>
                <a:chOff x="960" y="1344"/>
                <a:chExt cx="1536" cy="1536"/>
              </a:xfrm>
            </p:grpSpPr>
            <p:sp>
              <p:nvSpPr>
                <p:cNvPr id="1435740" name="Rectangle 92"/>
                <p:cNvSpPr>
                  <a:spLocks noChangeArrowheads="1"/>
                </p:cNvSpPr>
                <p:nvPr/>
              </p:nvSpPr>
              <p:spPr bwMode="auto">
                <a:xfrm>
                  <a:off x="960" y="1344"/>
                  <a:ext cx="1536" cy="15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1" name="Rectangle 93"/>
                <p:cNvSpPr>
                  <a:spLocks noChangeArrowheads="1"/>
                </p:cNvSpPr>
                <p:nvPr/>
              </p:nvSpPr>
              <p:spPr bwMode="auto">
                <a:xfrm>
                  <a:off x="2304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2" name="Rectangle 94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3" name="Rectangle 95"/>
                <p:cNvSpPr>
                  <a:spLocks noChangeArrowheads="1"/>
                </p:cNvSpPr>
                <p:nvPr/>
              </p:nvSpPr>
              <p:spPr bwMode="auto">
                <a:xfrm>
                  <a:off x="2112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4" name="Rectangle 96"/>
                <p:cNvSpPr>
                  <a:spLocks noChangeArrowheads="1"/>
                </p:cNvSpPr>
                <p:nvPr/>
              </p:nvSpPr>
              <p:spPr bwMode="auto">
                <a:xfrm>
                  <a:off x="1920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5" name="Rectangle 97"/>
                <p:cNvSpPr>
                  <a:spLocks noChangeArrowheads="1"/>
                </p:cNvSpPr>
                <p:nvPr/>
              </p:nvSpPr>
              <p:spPr bwMode="auto">
                <a:xfrm>
                  <a:off x="2304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6" name="Rectangle 98"/>
                <p:cNvSpPr>
                  <a:spLocks noChangeArrowheads="1"/>
                </p:cNvSpPr>
                <p:nvPr/>
              </p:nvSpPr>
              <p:spPr bwMode="auto">
                <a:xfrm>
                  <a:off x="2112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7" name="Rectangle 99"/>
                <p:cNvSpPr>
                  <a:spLocks noChangeArrowheads="1"/>
                </p:cNvSpPr>
                <p:nvPr/>
              </p:nvSpPr>
              <p:spPr bwMode="auto">
                <a:xfrm>
                  <a:off x="1920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8" name="Rectangle 100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49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36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44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1" name="Rectangle 103"/>
                <p:cNvSpPr>
                  <a:spLocks noChangeArrowheads="1"/>
                </p:cNvSpPr>
                <p:nvPr/>
              </p:nvSpPr>
              <p:spPr bwMode="auto">
                <a:xfrm>
                  <a:off x="1152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2" name="Rectangle 104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52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4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44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5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44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1536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8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28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5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920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0" name="Rectangle 112"/>
                <p:cNvSpPr>
                  <a:spLocks noChangeArrowheads="1"/>
                </p:cNvSpPr>
                <p:nvPr/>
              </p:nvSpPr>
              <p:spPr bwMode="auto">
                <a:xfrm>
                  <a:off x="960" y="1920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1" name="Rectangle 113"/>
                <p:cNvSpPr>
                  <a:spLocks noChangeArrowheads="1"/>
                </p:cNvSpPr>
                <p:nvPr/>
              </p:nvSpPr>
              <p:spPr bwMode="auto">
                <a:xfrm>
                  <a:off x="1536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152" y="134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960" y="153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152" y="172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6" name="Rectangle 118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04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69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12" y="2304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70" name="Rectangle 122"/>
                <p:cNvSpPr>
                  <a:spLocks noChangeArrowheads="1"/>
                </p:cNvSpPr>
                <p:nvPr/>
              </p:nvSpPr>
              <p:spPr bwMode="auto">
                <a:xfrm>
                  <a:off x="2112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20" y="2496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5772" name="Rectangle 124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19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435773" name="AutoShape 125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774" name="AutoShape 126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775" name="AutoShape 127"/>
              <p:cNvSpPr>
                <a:spLocks noChangeArrowheads="1"/>
              </p:cNvSpPr>
              <p:nvPr/>
            </p:nvSpPr>
            <p:spPr bwMode="auto">
              <a:xfrm>
                <a:off x="4896" y="2496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776" name="AutoShape 128"/>
              <p:cNvSpPr>
                <a:spLocks noChangeArrowheads="1"/>
              </p:cNvSpPr>
              <p:nvPr/>
            </p:nvSpPr>
            <p:spPr bwMode="auto">
              <a:xfrm>
                <a:off x="5088" y="211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777" name="AutoShape 129"/>
              <p:cNvSpPr>
                <a:spLocks noChangeArrowheads="1"/>
              </p:cNvSpPr>
              <p:nvPr/>
            </p:nvSpPr>
            <p:spPr bwMode="auto">
              <a:xfrm>
                <a:off x="5280" y="158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778" name="AutoShape 130"/>
              <p:cNvSpPr>
                <a:spLocks noChangeArrowheads="1"/>
              </p:cNvSpPr>
              <p:nvPr/>
            </p:nvSpPr>
            <p:spPr bwMode="auto">
              <a:xfrm>
                <a:off x="4704" y="1152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779" name="AutoShape 131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5780" name="AutoShape 132"/>
              <p:cNvSpPr>
                <a:spLocks noChangeArrowheads="1"/>
              </p:cNvSpPr>
              <p:nvPr/>
            </p:nvSpPr>
            <p:spPr bwMode="auto">
              <a:xfrm>
                <a:off x="4320" y="2304"/>
                <a:ext cx="192" cy="192"/>
              </a:xfrm>
              <a:prstGeom prst="star4">
                <a:avLst>
                  <a:gd name="adj" fmla="val 12500"/>
                </a:avLst>
              </a:prstGeom>
              <a:solidFill>
                <a:srgbClr val="F81706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277" name="Group 133"/>
            <p:cNvGrpSpPr>
              <a:grpSpLocks/>
            </p:cNvGrpSpPr>
            <p:nvPr/>
          </p:nvGrpSpPr>
          <p:grpSpPr bwMode="auto">
            <a:xfrm>
              <a:off x="1981200" y="1828800"/>
              <a:ext cx="309563" cy="2500313"/>
              <a:chOff x="1248" y="1152"/>
              <a:chExt cx="195" cy="1575"/>
            </a:xfrm>
          </p:grpSpPr>
          <p:sp>
            <p:nvSpPr>
              <p:cNvPr id="1435782" name="Text Box 134"/>
              <p:cNvSpPr txBox="1">
                <a:spLocks noChangeArrowheads="1"/>
              </p:cNvSpPr>
              <p:nvPr/>
            </p:nvSpPr>
            <p:spPr bwMode="auto">
              <a:xfrm>
                <a:off x="1248" y="1152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1</a:t>
                </a:r>
              </a:p>
            </p:txBody>
          </p:sp>
          <p:sp>
            <p:nvSpPr>
              <p:cNvPr id="1435783" name="Text Box 135"/>
              <p:cNvSpPr txBox="1">
                <a:spLocks noChangeArrowheads="1"/>
              </p:cNvSpPr>
              <p:nvPr/>
            </p:nvSpPr>
            <p:spPr bwMode="auto">
              <a:xfrm>
                <a:off x="1248" y="134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84" name="Text Box 136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3</a:t>
                </a:r>
              </a:p>
            </p:txBody>
          </p:sp>
          <p:sp>
            <p:nvSpPr>
              <p:cNvPr id="1435785" name="Text Box 137"/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3</a:t>
                </a:r>
              </a:p>
            </p:txBody>
          </p:sp>
          <p:sp>
            <p:nvSpPr>
              <p:cNvPr id="1435786" name="Text Box 138"/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87" name="Text Box 139"/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88" name="Text Box 140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3</a:t>
                </a:r>
              </a:p>
            </p:txBody>
          </p:sp>
        </p:grpSp>
        <p:grpSp>
          <p:nvGrpSpPr>
            <p:cNvPr id="11278" name="Group 141"/>
            <p:cNvGrpSpPr>
              <a:grpSpLocks/>
            </p:cNvGrpSpPr>
            <p:nvPr/>
          </p:nvGrpSpPr>
          <p:grpSpPr bwMode="auto">
            <a:xfrm>
              <a:off x="5638800" y="2133600"/>
              <a:ext cx="309563" cy="2195513"/>
              <a:chOff x="3552" y="1344"/>
              <a:chExt cx="195" cy="1383"/>
            </a:xfrm>
          </p:grpSpPr>
          <p:sp>
            <p:nvSpPr>
              <p:cNvPr id="1435790" name="Text Box 142"/>
              <p:cNvSpPr txBox="1">
                <a:spLocks noChangeArrowheads="1"/>
              </p:cNvSpPr>
              <p:nvPr/>
            </p:nvSpPr>
            <p:spPr bwMode="auto">
              <a:xfrm>
                <a:off x="3552" y="192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91" name="Text Box 143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92" name="Text Box 144"/>
              <p:cNvSpPr txBox="1">
                <a:spLocks noChangeArrowheads="1"/>
              </p:cNvSpPr>
              <p:nvPr/>
            </p:nvSpPr>
            <p:spPr bwMode="auto">
              <a:xfrm>
                <a:off x="3552" y="249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93" name="Text Box 145"/>
              <p:cNvSpPr txBox="1">
                <a:spLocks noChangeArrowheads="1"/>
              </p:cNvSpPr>
              <p:nvPr/>
            </p:nvSpPr>
            <p:spPr bwMode="auto">
              <a:xfrm>
                <a:off x="3552" y="230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94" name="Text Box 146"/>
              <p:cNvSpPr txBox="1">
                <a:spLocks noChangeArrowheads="1"/>
              </p:cNvSpPr>
              <p:nvPr/>
            </p:nvSpPr>
            <p:spPr bwMode="auto">
              <a:xfrm>
                <a:off x="3552" y="1728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  <p:sp>
            <p:nvSpPr>
              <p:cNvPr id="1435795" name="Text Box 147"/>
              <p:cNvSpPr txBox="1">
                <a:spLocks noChangeArrowheads="1"/>
              </p:cNvSpPr>
              <p:nvPr/>
            </p:nvSpPr>
            <p:spPr bwMode="auto">
              <a:xfrm>
                <a:off x="3552" y="153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0</a:t>
                </a:r>
              </a:p>
            </p:txBody>
          </p:sp>
          <p:sp>
            <p:nvSpPr>
              <p:cNvPr id="1435796" name="Text Box 148"/>
              <p:cNvSpPr txBox="1">
                <a:spLocks noChangeArrowheads="1"/>
              </p:cNvSpPr>
              <p:nvPr/>
            </p:nvSpPr>
            <p:spPr bwMode="auto">
              <a:xfrm>
                <a:off x="3552" y="1344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>
                    <a:latin typeface="Tahoma" charset="0"/>
                  </a:rPr>
                  <a:t>2</a:t>
                </a:r>
              </a:p>
            </p:txBody>
          </p:sp>
        </p:grpSp>
        <p:sp>
          <p:nvSpPr>
            <p:cNvPr id="1435797" name="AutoShape 149"/>
            <p:cNvSpPr>
              <a:spLocks noChangeArrowheads="1"/>
            </p:cNvSpPr>
            <p:nvPr/>
          </p:nvSpPr>
          <p:spPr bwMode="auto">
            <a:xfrm>
              <a:off x="1981200" y="24384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F33CC"/>
            </a:solidFill>
            <a:ln w="9525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798" name="AutoShape 150"/>
            <p:cNvSpPr>
              <a:spLocks noChangeArrowheads="1"/>
            </p:cNvSpPr>
            <p:nvPr/>
          </p:nvSpPr>
          <p:spPr bwMode="auto">
            <a:xfrm>
              <a:off x="5638800" y="18288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F33CC"/>
            </a:solidFill>
            <a:ln w="9525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5799" name="Text Box 151"/>
          <p:cNvSpPr txBox="1">
            <a:spLocks noChangeArrowheads="1"/>
          </p:cNvSpPr>
          <p:nvPr/>
        </p:nvSpPr>
        <p:spPr bwMode="auto">
          <a:xfrm>
            <a:off x="1819275" y="4038600"/>
            <a:ext cx="8186738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latin typeface="Tahoma" charset="0"/>
              </a:rPr>
              <a:t>Section 6.4 R&amp;N (“hill-climbing with min-conflict heuristics”)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latin typeface="Tahoma" charset="0"/>
              </a:rPr>
              <a:t>Pick initial complete assignment (at random)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latin typeface="Tahoma" charset="0"/>
              </a:rPr>
              <a:t>Repeat</a:t>
            </a:r>
          </a:p>
          <a:p>
            <a:pPr lvl="1" eaLnBrk="1" hangingPunct="1">
              <a:lnSpc>
                <a:spcPct val="100000"/>
              </a:lnSpc>
              <a:buFontTx/>
              <a:buChar char="•"/>
              <a:defRPr/>
            </a:pPr>
            <a:r>
              <a:rPr lang="en-US" sz="1800" b="1" dirty="0">
                <a:latin typeface="Tahoma" charset="0"/>
              </a:rPr>
              <a:t>Pick a conflicted variable </a:t>
            </a:r>
            <a:r>
              <a:rPr lang="en-US" sz="1800" b="1" dirty="0" err="1">
                <a:solidFill>
                  <a:srgbClr val="FF33CC"/>
                </a:solidFill>
                <a:latin typeface="Tahoma" charset="0"/>
              </a:rPr>
              <a:t>var</a:t>
            </a:r>
            <a:r>
              <a:rPr lang="en-US" sz="1800" b="1" dirty="0">
                <a:latin typeface="Tahoma" charset="0"/>
              </a:rPr>
              <a:t> (at random)</a:t>
            </a:r>
          </a:p>
          <a:p>
            <a:pPr lvl="1" eaLnBrk="1" hangingPunct="1">
              <a:lnSpc>
                <a:spcPct val="100000"/>
              </a:lnSpc>
              <a:buFontTx/>
              <a:buChar char="•"/>
              <a:defRPr/>
            </a:pPr>
            <a:r>
              <a:rPr lang="en-US" sz="1800" b="1" dirty="0">
                <a:latin typeface="Tahoma" charset="0"/>
              </a:rPr>
              <a:t>Set the new value of </a:t>
            </a:r>
            <a:r>
              <a:rPr lang="en-US" sz="1800" b="1" dirty="0" err="1">
                <a:solidFill>
                  <a:srgbClr val="FF33CC"/>
                </a:solidFill>
                <a:latin typeface="Tahoma" charset="0"/>
              </a:rPr>
              <a:t>var</a:t>
            </a:r>
            <a:r>
              <a:rPr lang="en-US" sz="1800" b="1" dirty="0">
                <a:latin typeface="Tahoma" charset="0"/>
              </a:rPr>
              <a:t> to </a:t>
            </a:r>
            <a:r>
              <a:rPr lang="en-US" sz="1800" b="1" dirty="0">
                <a:solidFill>
                  <a:srgbClr val="CC3300"/>
                </a:solidFill>
                <a:latin typeface="Tahoma" charset="0"/>
              </a:rPr>
              <a:t>minimize the number of c</a:t>
            </a:r>
            <a:r>
              <a:rPr lang="en-US" sz="2000" b="1" dirty="0">
                <a:solidFill>
                  <a:srgbClr val="CC3300"/>
                </a:solidFill>
                <a:latin typeface="Tahoma" charset="0"/>
              </a:rPr>
              <a:t>onflicts</a:t>
            </a:r>
          </a:p>
          <a:p>
            <a:pPr lvl="1" eaLnBrk="1" hangingPunct="1">
              <a:lnSpc>
                <a:spcPct val="100000"/>
              </a:lnSpc>
              <a:buFontTx/>
              <a:buChar char="•"/>
              <a:defRPr/>
            </a:pPr>
            <a:r>
              <a:rPr lang="en-US" sz="1800" b="1" dirty="0">
                <a:latin typeface="Tahoma" charset="0"/>
              </a:rPr>
              <a:t>If the new assignment is not conflicting then return it</a:t>
            </a:r>
          </a:p>
        </p:txBody>
      </p:sp>
      <p:sp>
        <p:nvSpPr>
          <p:cNvPr id="1435800" name="Text Box 152"/>
          <p:cNvSpPr txBox="1">
            <a:spLocks noChangeArrowheads="1"/>
          </p:cNvSpPr>
          <p:nvPr/>
        </p:nvSpPr>
        <p:spPr bwMode="auto">
          <a:xfrm>
            <a:off x="1981201" y="6096000"/>
            <a:ext cx="3082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Tahoma" charset="0"/>
              </a:rPr>
              <a:t>(Min-conflicts heuristics)</a:t>
            </a:r>
          </a:p>
        </p:txBody>
      </p:sp>
      <p:grpSp>
        <p:nvGrpSpPr>
          <p:cNvPr id="1435803" name="Group 155"/>
          <p:cNvGrpSpPr>
            <a:grpSpLocks/>
          </p:cNvGrpSpPr>
          <p:nvPr/>
        </p:nvGrpSpPr>
        <p:grpSpPr bwMode="auto">
          <a:xfrm>
            <a:off x="5562600" y="6096001"/>
            <a:ext cx="4648200" cy="461963"/>
            <a:chOff x="2352" y="3836"/>
            <a:chExt cx="2928" cy="291"/>
          </a:xfrm>
        </p:grpSpPr>
        <p:sp>
          <p:nvSpPr>
            <p:cNvPr id="1435801" name="Line 153"/>
            <p:cNvSpPr>
              <a:spLocks noChangeShapeType="1"/>
            </p:cNvSpPr>
            <p:nvPr/>
          </p:nvSpPr>
          <p:spPr bwMode="auto">
            <a:xfrm>
              <a:off x="2352" y="398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1435802" name="Text Box 154"/>
            <p:cNvSpPr txBox="1">
              <a:spLocks noChangeArrowheads="1"/>
            </p:cNvSpPr>
            <p:nvPr/>
          </p:nvSpPr>
          <p:spPr bwMode="auto">
            <a:xfrm>
              <a:off x="2822" y="3836"/>
              <a:ext cx="24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b="1" dirty="0"/>
                <a:t>Inspired GSAT and </a:t>
              </a:r>
              <a:r>
                <a:rPr lang="en-US" b="1" dirty="0" err="1"/>
                <a:t>Walksat</a:t>
              </a:r>
              <a:endParaRPr lang="en-US" b="1" dirty="0"/>
            </a:p>
          </p:txBody>
        </p:sp>
      </p:grpSp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1905000" y="3276600"/>
            <a:ext cx="79057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Representation: 8 integer variables giving positions of 8 queens in columns</a:t>
            </a:r>
          </a:p>
          <a:p>
            <a:pPr eaLnBrk="1" hangingPunct="1"/>
            <a:r>
              <a:rPr lang="en-US"/>
              <a:t>(e.g. &lt;2, 5, 7, 4, 3, 8, 6, 1&gt;)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799" grpId="0" autoUpdateAnimBg="0"/>
      <p:bldP spid="143580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2309</Words>
  <Application>Microsoft Office PowerPoint</Application>
  <PresentationFormat>Widescreen</PresentationFormat>
  <Paragraphs>294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Bitmap Image</vt:lpstr>
      <vt:lpstr>PowerPoint Presentation</vt:lpstr>
      <vt:lpstr>Local Search</vt:lpstr>
      <vt:lpstr>Intro example: N-queens</vt:lpstr>
      <vt:lpstr>Local  Search: General Principle</vt:lpstr>
      <vt:lpstr>Local Search</vt:lpstr>
      <vt:lpstr>Hill-climbing search</vt:lpstr>
      <vt:lpstr>Hill Climbing</vt:lpstr>
      <vt:lpstr>4-Queens</vt:lpstr>
      <vt:lpstr>8-Queens  </vt:lpstr>
      <vt:lpstr>Issues for hill-climbing search</vt:lpstr>
      <vt:lpstr>Potential Issues with Hill Climbing / Greedy Local Search</vt:lpstr>
      <vt:lpstr>Improvements to Greedy / Hill-climbing Search</vt:lpstr>
      <vt:lpstr>Simulated Annealing</vt:lpstr>
      <vt:lpstr>Simulated Annealing</vt:lpstr>
      <vt:lpstr>More on Simulated Annealing</vt:lpstr>
      <vt:lpstr>Simulated Annealing (SA) --- Foundations</vt:lpstr>
      <vt:lpstr>PowerPoint Presentation</vt:lpstr>
      <vt:lpstr>PowerPoint Presentation</vt:lpstr>
      <vt:lpstr>Local Beam Search</vt:lpstr>
      <vt:lpstr>Genetic Algorithms</vt:lpstr>
      <vt:lpstr>High-level  Algorithm</vt:lpstr>
      <vt:lpstr>Stochastic Operators</vt:lpstr>
      <vt:lpstr>PowerPoint Presentation</vt:lpstr>
      <vt:lpstr>Genetic Algorithms</vt:lpstr>
      <vt:lpstr>Example: N-Queens (Fig. 4.7, R&amp;N)</vt:lpstr>
      <vt:lpstr> </vt:lpstr>
      <vt:lpstr>Local Search in Continuous Spaces</vt:lpstr>
      <vt:lpstr>Local Search in Continuous Spaces</vt:lpstr>
      <vt:lpstr>Local Search in Continuous 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</dc:title>
  <dc:creator>Rama Chellappa</dc:creator>
  <cp:lastModifiedBy>Rama Chellappa</cp:lastModifiedBy>
  <cp:revision>12</cp:revision>
  <dcterms:created xsi:type="dcterms:W3CDTF">2021-02-13T01:54:26Z</dcterms:created>
  <dcterms:modified xsi:type="dcterms:W3CDTF">2022-02-07T02:43:46Z</dcterms:modified>
</cp:coreProperties>
</file>