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30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301" r:id="rId39"/>
    <p:sldId id="302" r:id="rId40"/>
    <p:sldId id="303" r:id="rId41"/>
    <p:sldId id="304" r:id="rId42"/>
    <p:sldId id="30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EEADA-5945-974D-9404-F01D5AE6B60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93F9-88AB-A148-ACFD-84853C2A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EB78-A60D-419D-A2E4-302CF70D2D2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6B77-B9A8-4253-BB7B-601FB05B7D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9" Type="http://schemas.openxmlformats.org/officeDocument/2006/relationships/image" Target="../media/image123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42" Type="http://schemas.openxmlformats.org/officeDocument/2006/relationships/image" Target="../media/image126.png"/><Relationship Id="rId47" Type="http://schemas.openxmlformats.org/officeDocument/2006/relationships/image" Target="../media/image131.png"/><Relationship Id="rId50" Type="http://schemas.openxmlformats.org/officeDocument/2006/relationships/image" Target="../media/image134.png"/><Relationship Id="rId55" Type="http://schemas.openxmlformats.org/officeDocument/2006/relationships/image" Target="../media/image139.png"/><Relationship Id="rId63" Type="http://schemas.openxmlformats.org/officeDocument/2006/relationships/image" Target="../media/image14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9" Type="http://schemas.openxmlformats.org/officeDocument/2006/relationships/image" Target="../media/image113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121.png"/><Relationship Id="rId40" Type="http://schemas.openxmlformats.org/officeDocument/2006/relationships/image" Target="../media/image124.png"/><Relationship Id="rId45" Type="http://schemas.openxmlformats.org/officeDocument/2006/relationships/image" Target="../media/image129.png"/><Relationship Id="rId53" Type="http://schemas.openxmlformats.org/officeDocument/2006/relationships/image" Target="../media/image137.png"/><Relationship Id="rId58" Type="http://schemas.openxmlformats.org/officeDocument/2006/relationships/image" Target="../media/image142.png"/><Relationship Id="rId5" Type="http://schemas.openxmlformats.org/officeDocument/2006/relationships/image" Target="../media/image89.png"/><Relationship Id="rId61" Type="http://schemas.openxmlformats.org/officeDocument/2006/relationships/image" Target="../media/image145.png"/><Relationship Id="rId19" Type="http://schemas.openxmlformats.org/officeDocument/2006/relationships/image" Target="../media/image10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19.png"/><Relationship Id="rId43" Type="http://schemas.openxmlformats.org/officeDocument/2006/relationships/image" Target="../media/image127.png"/><Relationship Id="rId48" Type="http://schemas.openxmlformats.org/officeDocument/2006/relationships/image" Target="../media/image132.png"/><Relationship Id="rId56" Type="http://schemas.openxmlformats.org/officeDocument/2006/relationships/image" Target="../media/image140.png"/><Relationship Id="rId8" Type="http://schemas.openxmlformats.org/officeDocument/2006/relationships/image" Target="../media/image92.png"/><Relationship Id="rId51" Type="http://schemas.openxmlformats.org/officeDocument/2006/relationships/image" Target="../media/image135.png"/><Relationship Id="rId3" Type="http://schemas.openxmlformats.org/officeDocument/2006/relationships/image" Target="../media/image87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38" Type="http://schemas.openxmlformats.org/officeDocument/2006/relationships/image" Target="../media/image122.png"/><Relationship Id="rId46" Type="http://schemas.openxmlformats.org/officeDocument/2006/relationships/image" Target="../media/image130.png"/><Relationship Id="rId59" Type="http://schemas.openxmlformats.org/officeDocument/2006/relationships/image" Target="../media/image143.png"/><Relationship Id="rId20" Type="http://schemas.openxmlformats.org/officeDocument/2006/relationships/image" Target="../media/image104.png"/><Relationship Id="rId41" Type="http://schemas.openxmlformats.org/officeDocument/2006/relationships/image" Target="../media/image125.png"/><Relationship Id="rId54" Type="http://schemas.openxmlformats.org/officeDocument/2006/relationships/image" Target="../media/image138.png"/><Relationship Id="rId6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20.png"/><Relationship Id="rId49" Type="http://schemas.openxmlformats.org/officeDocument/2006/relationships/image" Target="../media/image133.png"/><Relationship Id="rId57" Type="http://schemas.openxmlformats.org/officeDocument/2006/relationships/image" Target="../media/image141.png"/><Relationship Id="rId10" Type="http://schemas.openxmlformats.org/officeDocument/2006/relationships/image" Target="../media/image94.png"/><Relationship Id="rId31" Type="http://schemas.openxmlformats.org/officeDocument/2006/relationships/image" Target="../media/image115.png"/><Relationship Id="rId44" Type="http://schemas.openxmlformats.org/officeDocument/2006/relationships/image" Target="../media/image128.png"/><Relationship Id="rId52" Type="http://schemas.openxmlformats.org/officeDocument/2006/relationships/image" Target="../media/image136.png"/><Relationship Id="rId60" Type="http://schemas.openxmlformats.org/officeDocument/2006/relationships/image" Target="../media/image14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50.png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4.png"/><Relationship Id="rId5" Type="http://schemas.openxmlformats.org/officeDocument/2006/relationships/image" Target="../media/image148.wmf"/><Relationship Id="rId10" Type="http://schemas.openxmlformats.org/officeDocument/2006/relationships/image" Target="../media/image15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0.png"/><Relationship Id="rId4" Type="http://schemas.openxmlformats.org/officeDocument/2006/relationships/image" Target="../media/image157.wmf"/><Relationship Id="rId9" Type="http://schemas.openxmlformats.org/officeDocument/2006/relationships/image" Target="../media/image14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80073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Probabilistic Models for Images</a:t>
            </a:r>
          </a:p>
          <a:p>
            <a:pPr algn="ctr"/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Markov Random Fields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Applications in Image Segmentation and Texture Modeling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Ying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Nian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Wu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UCLA Department of Statistics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IPAM July 22,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0866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3914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7239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7056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65532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57150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19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5867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7086600" y="5181600"/>
            <a:ext cx="685800" cy="685800"/>
            <a:chOff x="1776" y="2880"/>
            <a:chExt cx="432" cy="432"/>
          </a:xfrm>
        </p:grpSpPr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6400800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6705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6553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5715000" y="5181600"/>
            <a:ext cx="685800" cy="685800"/>
            <a:chOff x="1776" y="2880"/>
            <a:chExt cx="432" cy="432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7772400" y="5181600"/>
            <a:ext cx="685800" cy="685800"/>
            <a:chOff x="1776" y="2880"/>
            <a:chExt cx="432" cy="432"/>
          </a:xfrm>
        </p:grpSpPr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7772400" y="4495800"/>
            <a:ext cx="685800" cy="685800"/>
            <a:chOff x="1776" y="2880"/>
            <a:chExt cx="432" cy="432"/>
          </a:xfrm>
        </p:grpSpPr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5029200" y="4495800"/>
            <a:ext cx="685800" cy="685800"/>
            <a:chOff x="1776" y="2880"/>
            <a:chExt cx="432" cy="432"/>
          </a:xfrm>
        </p:grpSpPr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7772400" y="3810000"/>
            <a:ext cx="685800" cy="685800"/>
            <a:chOff x="1776" y="2880"/>
            <a:chExt cx="432" cy="432"/>
          </a:xfrm>
        </p:grpSpPr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7086600" y="3810000"/>
            <a:ext cx="685800" cy="685800"/>
            <a:chOff x="1776" y="2880"/>
            <a:chExt cx="432" cy="432"/>
          </a:xfrm>
        </p:grpSpPr>
        <p:sp>
          <p:nvSpPr>
            <p:cNvPr id="42" name="Oval 4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50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67056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V="1">
            <a:off x="65532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5715000" y="3810000"/>
            <a:ext cx="685800" cy="685800"/>
            <a:chOff x="1776" y="2880"/>
            <a:chExt cx="432" cy="432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7"/>
          <p:cNvGrpSpPr>
            <a:grpSpLocks/>
          </p:cNvGrpSpPr>
          <p:nvPr/>
        </p:nvGrpSpPr>
        <p:grpSpPr bwMode="auto">
          <a:xfrm>
            <a:off x="5029200" y="3810000"/>
            <a:ext cx="685800" cy="685800"/>
            <a:chOff x="1776" y="2880"/>
            <a:chExt cx="432" cy="432"/>
          </a:xfrm>
        </p:grpSpPr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61"/>
          <p:cNvGrpSpPr>
            <a:grpSpLocks/>
          </p:cNvGrpSpPr>
          <p:nvPr/>
        </p:nvGrpSpPr>
        <p:grpSpPr bwMode="auto">
          <a:xfrm>
            <a:off x="5029200" y="5181600"/>
            <a:ext cx="685800" cy="685800"/>
            <a:chOff x="1776" y="2880"/>
            <a:chExt cx="432" cy="432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Line 65"/>
          <p:cNvSpPr>
            <a:spLocks noChangeShapeType="1"/>
          </p:cNvSpPr>
          <p:nvPr/>
        </p:nvSpPr>
        <p:spPr bwMode="auto">
          <a:xfrm>
            <a:off x="79248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>
            <a:off x="72390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67"/>
          <p:cNvSpPr>
            <a:spLocks noChangeShapeType="1"/>
          </p:cNvSpPr>
          <p:nvPr/>
        </p:nvSpPr>
        <p:spPr bwMode="auto">
          <a:xfrm>
            <a:off x="6553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68"/>
          <p:cNvSpPr>
            <a:spLocks noChangeShapeType="1"/>
          </p:cNvSpPr>
          <p:nvPr/>
        </p:nvSpPr>
        <p:spPr bwMode="auto">
          <a:xfrm>
            <a:off x="58674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9"/>
          <p:cNvSpPr>
            <a:spLocks noChangeShapeType="1"/>
          </p:cNvSpPr>
          <p:nvPr/>
        </p:nvSpPr>
        <p:spPr bwMode="auto">
          <a:xfrm>
            <a:off x="51816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 flipH="1">
            <a:off x="4724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71"/>
          <p:cNvSpPr>
            <a:spLocks noChangeShapeType="1"/>
          </p:cNvSpPr>
          <p:nvPr/>
        </p:nvSpPr>
        <p:spPr bwMode="auto">
          <a:xfrm flipH="1">
            <a:off x="47244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72"/>
          <p:cNvSpPr>
            <a:spLocks noChangeShapeType="1"/>
          </p:cNvSpPr>
          <p:nvPr/>
        </p:nvSpPr>
        <p:spPr bwMode="auto">
          <a:xfrm flipH="1">
            <a:off x="47244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Oval 73"/>
          <p:cNvSpPr>
            <a:spLocks noChangeArrowheads="1"/>
          </p:cNvSpPr>
          <p:nvPr/>
        </p:nvSpPr>
        <p:spPr bwMode="auto">
          <a:xfrm>
            <a:off x="1919111" y="5867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Line 74"/>
          <p:cNvSpPr>
            <a:spLocks noChangeShapeType="1"/>
          </p:cNvSpPr>
          <p:nvPr/>
        </p:nvSpPr>
        <p:spPr bwMode="auto">
          <a:xfrm flipV="1">
            <a:off x="2071511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Oval 75"/>
          <p:cNvSpPr>
            <a:spLocks noChangeArrowheads="1"/>
          </p:cNvSpPr>
          <p:nvPr/>
        </p:nvSpPr>
        <p:spPr bwMode="auto">
          <a:xfrm>
            <a:off x="1919111" y="5181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9"/>
          <p:cNvSpPr>
            <a:spLocks noChangeArrowheads="1"/>
          </p:cNvSpPr>
          <p:nvPr/>
        </p:nvSpPr>
        <p:spPr bwMode="auto">
          <a:xfrm>
            <a:off x="1233311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80"/>
          <p:cNvSpPr>
            <a:spLocks noChangeArrowheads="1"/>
          </p:cNvSpPr>
          <p:nvPr/>
        </p:nvSpPr>
        <p:spPr bwMode="auto">
          <a:xfrm>
            <a:off x="547511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81"/>
          <p:cNvSpPr>
            <a:spLocks noChangeShapeType="1"/>
          </p:cNvSpPr>
          <p:nvPr/>
        </p:nvSpPr>
        <p:spPr bwMode="auto">
          <a:xfrm>
            <a:off x="852311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Oval 82"/>
          <p:cNvSpPr>
            <a:spLocks noChangeArrowheads="1"/>
          </p:cNvSpPr>
          <p:nvPr/>
        </p:nvSpPr>
        <p:spPr bwMode="auto">
          <a:xfrm>
            <a:off x="3214511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83"/>
          <p:cNvSpPr>
            <a:spLocks noChangeArrowheads="1"/>
          </p:cNvSpPr>
          <p:nvPr/>
        </p:nvSpPr>
        <p:spPr bwMode="auto">
          <a:xfrm>
            <a:off x="2528711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Line 84"/>
          <p:cNvSpPr>
            <a:spLocks noChangeShapeType="1"/>
          </p:cNvSpPr>
          <p:nvPr/>
        </p:nvSpPr>
        <p:spPr bwMode="auto">
          <a:xfrm>
            <a:off x="2833511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Oval 85"/>
          <p:cNvSpPr>
            <a:spLocks noChangeArrowheads="1"/>
          </p:cNvSpPr>
          <p:nvPr/>
        </p:nvSpPr>
        <p:spPr bwMode="auto">
          <a:xfrm>
            <a:off x="4052711" y="5181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val 86"/>
          <p:cNvSpPr>
            <a:spLocks noChangeArrowheads="1"/>
          </p:cNvSpPr>
          <p:nvPr/>
        </p:nvSpPr>
        <p:spPr bwMode="auto">
          <a:xfrm>
            <a:off x="4052711" y="58674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87"/>
          <p:cNvSpPr>
            <a:spLocks noChangeShapeType="1"/>
          </p:cNvSpPr>
          <p:nvPr/>
        </p:nvSpPr>
        <p:spPr bwMode="auto">
          <a:xfrm flipV="1">
            <a:off x="4205111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AutoShape 90"/>
          <p:cNvSpPr>
            <a:spLocks/>
          </p:cNvSpPr>
          <p:nvPr/>
        </p:nvSpPr>
        <p:spPr bwMode="auto">
          <a:xfrm rot="5375455">
            <a:off x="1754997" y="2681409"/>
            <a:ext cx="685800" cy="4038600"/>
          </a:xfrm>
          <a:prstGeom prst="leftBrace">
            <a:avLst>
              <a:gd name="adj1" fmla="val 49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 Box 83"/>
          <p:cNvSpPr txBox="1">
            <a:spLocks noChangeArrowheads="1"/>
          </p:cNvSpPr>
          <p:nvPr/>
        </p:nvSpPr>
        <p:spPr bwMode="auto">
          <a:xfrm>
            <a:off x="914400" y="400685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Cliques for this neighborhood</a:t>
            </a:r>
          </a:p>
        </p:txBody>
      </p:sp>
      <p:sp>
        <p:nvSpPr>
          <p:cNvPr id="82" name="Rectangle 84"/>
          <p:cNvSpPr>
            <a:spLocks noChangeArrowheads="1"/>
          </p:cNvSpPr>
          <p:nvPr/>
        </p:nvSpPr>
        <p:spPr bwMode="auto">
          <a:xfrm rot="2439755">
            <a:off x="5807075" y="4292600"/>
            <a:ext cx="1439863" cy="1447800"/>
          </a:xfrm>
          <a:prstGeom prst="rect">
            <a:avLst/>
          </a:prstGeom>
          <a:noFill/>
          <a:ln w="349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85"/>
          <p:cNvSpPr>
            <a:spLocks noChangeShapeType="1"/>
          </p:cNvSpPr>
          <p:nvPr/>
        </p:nvSpPr>
        <p:spPr bwMode="auto">
          <a:xfrm>
            <a:off x="3810000" y="4267200"/>
            <a:ext cx="1828800" cy="45720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4800" y="381000"/>
            <a:ext cx="83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Hammersley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-Clifford Theorem</a:t>
            </a:r>
          </a:p>
        </p:txBody>
      </p:sp>
      <p:sp>
        <p:nvSpPr>
          <p:cNvPr id="86" name="Oval 10"/>
          <p:cNvSpPr>
            <a:spLocks noChangeArrowheads="1"/>
          </p:cNvSpPr>
          <p:nvPr/>
        </p:nvSpPr>
        <p:spPr bwMode="auto">
          <a:xfrm>
            <a:off x="-2822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2" y="1371600"/>
            <a:ext cx="9144000" cy="92412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2" y="2286000"/>
            <a:ext cx="4876800" cy="973353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0" y="3429000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b="1" dirty="0">
                <a:latin typeface="Times New Roman"/>
                <a:cs typeface="Times New Roman"/>
              </a:rPr>
              <a:t>clique</a:t>
            </a:r>
            <a:r>
              <a:rPr lang="en-US" sz="2400" dirty="0">
                <a:latin typeface="Times New Roman"/>
                <a:cs typeface="Times New Roman"/>
              </a:rPr>
              <a:t>: a set of pixels, each member is the neighbor of any other member</a:t>
            </a:r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90488" y="6553200"/>
            <a:ext cx="2805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latin typeface="Times New Roman" charset="0"/>
                <a:cs typeface="Times New Roman" charset="0"/>
              </a:rPr>
              <a:t>From Slides by S. Seitz - University of Washington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10200" y="2362200"/>
            <a:ext cx="2605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Gibbs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483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0866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3914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7239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7056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65532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57150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19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5867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7239000" y="5181600"/>
            <a:ext cx="533400" cy="533400"/>
            <a:chOff x="1872" y="2880"/>
            <a:chExt cx="336" cy="336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6400800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6705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6553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5867400" y="5181600"/>
            <a:ext cx="533400" cy="533400"/>
            <a:chOff x="1872" y="2880"/>
            <a:chExt cx="336" cy="336"/>
          </a:xfrm>
        </p:grpSpPr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7772400" y="5181600"/>
            <a:ext cx="685800" cy="685800"/>
            <a:chOff x="1776" y="2880"/>
            <a:chExt cx="432" cy="432"/>
          </a:xfrm>
        </p:grpSpPr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7772400" y="4495800"/>
            <a:ext cx="685800" cy="685800"/>
            <a:chOff x="1776" y="2880"/>
            <a:chExt cx="432" cy="432"/>
          </a:xfrm>
        </p:grpSpPr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5029200" y="4495800"/>
            <a:ext cx="685800" cy="685800"/>
            <a:chOff x="1776" y="2880"/>
            <a:chExt cx="432" cy="432"/>
          </a:xfrm>
        </p:grpSpPr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7772400" y="3810000"/>
            <a:ext cx="685800" cy="685800"/>
            <a:chOff x="1776" y="2880"/>
            <a:chExt cx="432" cy="432"/>
          </a:xfrm>
        </p:grpSpPr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7239000" y="3810000"/>
            <a:ext cx="533400" cy="533400"/>
            <a:chOff x="1872" y="2880"/>
            <a:chExt cx="336" cy="336"/>
          </a:xfrm>
        </p:grpSpPr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50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67056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V="1">
            <a:off x="65532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5867400" y="3810000"/>
            <a:ext cx="533400" cy="533400"/>
            <a:chOff x="1872" y="2880"/>
            <a:chExt cx="336" cy="336"/>
          </a:xfrm>
        </p:grpSpPr>
        <p:sp>
          <p:nvSpPr>
            <p:cNvPr id="50" name="Line 5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7"/>
          <p:cNvGrpSpPr>
            <a:grpSpLocks/>
          </p:cNvGrpSpPr>
          <p:nvPr/>
        </p:nvGrpSpPr>
        <p:grpSpPr bwMode="auto">
          <a:xfrm>
            <a:off x="5029200" y="3810000"/>
            <a:ext cx="685800" cy="685800"/>
            <a:chOff x="1776" y="2880"/>
            <a:chExt cx="432" cy="432"/>
          </a:xfrm>
        </p:grpSpPr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61"/>
          <p:cNvGrpSpPr>
            <a:grpSpLocks/>
          </p:cNvGrpSpPr>
          <p:nvPr/>
        </p:nvGrpSpPr>
        <p:grpSpPr bwMode="auto">
          <a:xfrm>
            <a:off x="5029200" y="5181600"/>
            <a:ext cx="685800" cy="685800"/>
            <a:chOff x="1776" y="2880"/>
            <a:chExt cx="432" cy="432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Line 65"/>
          <p:cNvSpPr>
            <a:spLocks noChangeShapeType="1"/>
          </p:cNvSpPr>
          <p:nvPr/>
        </p:nvSpPr>
        <p:spPr bwMode="auto">
          <a:xfrm>
            <a:off x="79248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>
            <a:off x="72390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67"/>
          <p:cNvSpPr>
            <a:spLocks noChangeShapeType="1"/>
          </p:cNvSpPr>
          <p:nvPr/>
        </p:nvSpPr>
        <p:spPr bwMode="auto">
          <a:xfrm>
            <a:off x="6553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68"/>
          <p:cNvSpPr>
            <a:spLocks noChangeShapeType="1"/>
          </p:cNvSpPr>
          <p:nvPr/>
        </p:nvSpPr>
        <p:spPr bwMode="auto">
          <a:xfrm>
            <a:off x="58674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9"/>
          <p:cNvSpPr>
            <a:spLocks noChangeShapeType="1"/>
          </p:cNvSpPr>
          <p:nvPr/>
        </p:nvSpPr>
        <p:spPr bwMode="auto">
          <a:xfrm>
            <a:off x="51816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 flipH="1">
            <a:off x="4724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71"/>
          <p:cNvSpPr>
            <a:spLocks noChangeShapeType="1"/>
          </p:cNvSpPr>
          <p:nvPr/>
        </p:nvSpPr>
        <p:spPr bwMode="auto">
          <a:xfrm flipH="1">
            <a:off x="47244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72"/>
          <p:cNvSpPr>
            <a:spLocks noChangeShapeType="1"/>
          </p:cNvSpPr>
          <p:nvPr/>
        </p:nvSpPr>
        <p:spPr bwMode="auto">
          <a:xfrm flipH="1">
            <a:off x="47244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Oval 79"/>
          <p:cNvSpPr>
            <a:spLocks noChangeArrowheads="1"/>
          </p:cNvSpPr>
          <p:nvPr/>
        </p:nvSpPr>
        <p:spPr bwMode="auto">
          <a:xfrm>
            <a:off x="1233311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80"/>
          <p:cNvSpPr>
            <a:spLocks noChangeArrowheads="1"/>
          </p:cNvSpPr>
          <p:nvPr/>
        </p:nvSpPr>
        <p:spPr bwMode="auto">
          <a:xfrm>
            <a:off x="547511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81"/>
          <p:cNvSpPr>
            <a:spLocks noChangeShapeType="1"/>
          </p:cNvSpPr>
          <p:nvPr/>
        </p:nvSpPr>
        <p:spPr bwMode="auto">
          <a:xfrm>
            <a:off x="852311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AutoShape 90"/>
          <p:cNvSpPr>
            <a:spLocks/>
          </p:cNvSpPr>
          <p:nvPr/>
        </p:nvSpPr>
        <p:spPr bwMode="auto">
          <a:xfrm rot="5375455">
            <a:off x="1754997" y="2681409"/>
            <a:ext cx="685800" cy="4038600"/>
          </a:xfrm>
          <a:prstGeom prst="leftBrace">
            <a:avLst>
              <a:gd name="adj1" fmla="val 49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 Box 83"/>
          <p:cNvSpPr txBox="1">
            <a:spLocks noChangeArrowheads="1"/>
          </p:cNvSpPr>
          <p:nvPr/>
        </p:nvSpPr>
        <p:spPr bwMode="auto">
          <a:xfrm>
            <a:off x="914400" y="400685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Cliques for this neighborhood</a:t>
            </a:r>
          </a:p>
        </p:txBody>
      </p:sp>
      <p:sp>
        <p:nvSpPr>
          <p:cNvPr id="83" name="Line 85"/>
          <p:cNvSpPr>
            <a:spLocks noChangeShapeType="1"/>
          </p:cNvSpPr>
          <p:nvPr/>
        </p:nvSpPr>
        <p:spPr bwMode="auto">
          <a:xfrm>
            <a:off x="3810000" y="4267200"/>
            <a:ext cx="1828800" cy="45720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4800" y="381000"/>
            <a:ext cx="83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Hammersley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-Clifford Theorem</a:t>
            </a:r>
          </a:p>
        </p:txBody>
      </p:sp>
      <p:sp>
        <p:nvSpPr>
          <p:cNvPr id="86" name="Oval 10"/>
          <p:cNvSpPr>
            <a:spLocks noChangeArrowheads="1"/>
          </p:cNvSpPr>
          <p:nvPr/>
        </p:nvSpPr>
        <p:spPr bwMode="auto">
          <a:xfrm>
            <a:off x="-2822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4876800" cy="973353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0" y="3429000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b="1" dirty="0">
                <a:latin typeface="Times New Roman"/>
                <a:cs typeface="Times New Roman"/>
              </a:rPr>
              <a:t>clique</a:t>
            </a:r>
            <a:r>
              <a:rPr lang="en-US" sz="2400" dirty="0">
                <a:latin typeface="Times New Roman"/>
                <a:cs typeface="Times New Roman"/>
              </a:rPr>
              <a:t>: a set of pixels, each member is the neighbor of any other member</a:t>
            </a: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5715000" y="4191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5715000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Oval 50"/>
          <p:cNvSpPr>
            <a:spLocks noChangeArrowheads="1"/>
          </p:cNvSpPr>
          <p:nvPr/>
        </p:nvSpPr>
        <p:spPr bwMode="auto">
          <a:xfrm>
            <a:off x="7086600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Oval 6"/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3962400"/>
            <a:ext cx="20574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2362200" y="5867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Line 12"/>
          <p:cNvSpPr>
            <a:spLocks noChangeShapeType="1"/>
          </p:cNvSpPr>
          <p:nvPr/>
        </p:nvSpPr>
        <p:spPr bwMode="auto">
          <a:xfrm flipV="1">
            <a:off x="25146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1676400" y="58674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19812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Oval 50"/>
          <p:cNvSpPr>
            <a:spLocks noChangeArrowheads="1"/>
          </p:cNvSpPr>
          <p:nvPr/>
        </p:nvSpPr>
        <p:spPr bwMode="auto">
          <a:xfrm>
            <a:off x="2362200" y="5181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3733800" y="5181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val 10"/>
          <p:cNvSpPr>
            <a:spLocks noChangeArrowheads="1"/>
          </p:cNvSpPr>
          <p:nvPr/>
        </p:nvSpPr>
        <p:spPr bwMode="auto">
          <a:xfrm>
            <a:off x="3048000" y="5181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>
            <a:off x="33528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Oval 22"/>
          <p:cNvSpPr>
            <a:spLocks noChangeArrowheads="1"/>
          </p:cNvSpPr>
          <p:nvPr/>
        </p:nvSpPr>
        <p:spPr bwMode="auto">
          <a:xfrm>
            <a:off x="3048000" y="58674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Line 23"/>
          <p:cNvSpPr>
            <a:spLocks noChangeShapeType="1"/>
          </p:cNvSpPr>
          <p:nvPr/>
        </p:nvSpPr>
        <p:spPr bwMode="auto">
          <a:xfrm>
            <a:off x="33528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Line 24"/>
          <p:cNvSpPr>
            <a:spLocks noChangeShapeType="1"/>
          </p:cNvSpPr>
          <p:nvPr/>
        </p:nvSpPr>
        <p:spPr bwMode="auto">
          <a:xfrm flipV="1">
            <a:off x="32004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67"/>
          <p:cNvSpPr>
            <a:spLocks noChangeShapeType="1"/>
          </p:cNvSpPr>
          <p:nvPr/>
        </p:nvSpPr>
        <p:spPr bwMode="auto">
          <a:xfrm>
            <a:off x="38862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Oval 50"/>
          <p:cNvSpPr>
            <a:spLocks noChangeArrowheads="1"/>
          </p:cNvSpPr>
          <p:nvPr/>
        </p:nvSpPr>
        <p:spPr bwMode="auto">
          <a:xfrm>
            <a:off x="3733800" y="58674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4800" y="6400800"/>
            <a:ext cx="8588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……</a:t>
            </a:r>
            <a:r>
              <a:rPr lang="en-US" sz="2400" dirty="0" err="1"/>
              <a:t>etc</a:t>
            </a:r>
            <a:r>
              <a:rPr lang="en-US" dirty="0"/>
              <a:t>, note: the black lines are for illustrating 2D grids, they are not edges in the graph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638800" y="1676400"/>
            <a:ext cx="2605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Gibbs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9470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0866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3914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7239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7056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65532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57150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19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5867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7086600" y="5181600"/>
            <a:ext cx="685800" cy="685800"/>
            <a:chOff x="1776" y="2880"/>
            <a:chExt cx="432" cy="432"/>
          </a:xfrm>
        </p:grpSpPr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6400800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6705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6553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5715000" y="5181600"/>
            <a:ext cx="685800" cy="685800"/>
            <a:chOff x="1776" y="2880"/>
            <a:chExt cx="432" cy="432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7772400" y="5181600"/>
            <a:ext cx="685800" cy="685800"/>
            <a:chOff x="1776" y="2880"/>
            <a:chExt cx="432" cy="432"/>
          </a:xfrm>
        </p:grpSpPr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7772400" y="4495800"/>
            <a:ext cx="685800" cy="685800"/>
            <a:chOff x="1776" y="2880"/>
            <a:chExt cx="432" cy="432"/>
          </a:xfrm>
        </p:grpSpPr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5029200" y="4495800"/>
            <a:ext cx="685800" cy="685800"/>
            <a:chOff x="1776" y="2880"/>
            <a:chExt cx="432" cy="432"/>
          </a:xfrm>
        </p:grpSpPr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7772400" y="3810000"/>
            <a:ext cx="685800" cy="685800"/>
            <a:chOff x="1776" y="2880"/>
            <a:chExt cx="432" cy="432"/>
          </a:xfrm>
        </p:grpSpPr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7086600" y="3810000"/>
            <a:ext cx="685800" cy="685800"/>
            <a:chOff x="1776" y="2880"/>
            <a:chExt cx="432" cy="432"/>
          </a:xfrm>
        </p:grpSpPr>
        <p:sp>
          <p:nvSpPr>
            <p:cNvPr id="42" name="Oval 4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50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67056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V="1">
            <a:off x="65532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5715000" y="3810000"/>
            <a:ext cx="685800" cy="685800"/>
            <a:chOff x="1776" y="2880"/>
            <a:chExt cx="432" cy="432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7"/>
          <p:cNvGrpSpPr>
            <a:grpSpLocks/>
          </p:cNvGrpSpPr>
          <p:nvPr/>
        </p:nvGrpSpPr>
        <p:grpSpPr bwMode="auto">
          <a:xfrm>
            <a:off x="5029200" y="3810000"/>
            <a:ext cx="685800" cy="685800"/>
            <a:chOff x="1776" y="2880"/>
            <a:chExt cx="432" cy="432"/>
          </a:xfrm>
        </p:grpSpPr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61"/>
          <p:cNvGrpSpPr>
            <a:grpSpLocks/>
          </p:cNvGrpSpPr>
          <p:nvPr/>
        </p:nvGrpSpPr>
        <p:grpSpPr bwMode="auto">
          <a:xfrm>
            <a:off x="5029200" y="5181600"/>
            <a:ext cx="685800" cy="685800"/>
            <a:chOff x="1776" y="2880"/>
            <a:chExt cx="432" cy="432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Line 65"/>
          <p:cNvSpPr>
            <a:spLocks noChangeShapeType="1"/>
          </p:cNvSpPr>
          <p:nvPr/>
        </p:nvSpPr>
        <p:spPr bwMode="auto">
          <a:xfrm>
            <a:off x="79248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>
            <a:off x="72390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67"/>
          <p:cNvSpPr>
            <a:spLocks noChangeShapeType="1"/>
          </p:cNvSpPr>
          <p:nvPr/>
        </p:nvSpPr>
        <p:spPr bwMode="auto">
          <a:xfrm>
            <a:off x="6553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68"/>
          <p:cNvSpPr>
            <a:spLocks noChangeShapeType="1"/>
          </p:cNvSpPr>
          <p:nvPr/>
        </p:nvSpPr>
        <p:spPr bwMode="auto">
          <a:xfrm>
            <a:off x="58674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9"/>
          <p:cNvSpPr>
            <a:spLocks noChangeShapeType="1"/>
          </p:cNvSpPr>
          <p:nvPr/>
        </p:nvSpPr>
        <p:spPr bwMode="auto">
          <a:xfrm>
            <a:off x="51816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 flipH="1">
            <a:off x="4724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71"/>
          <p:cNvSpPr>
            <a:spLocks noChangeShapeType="1"/>
          </p:cNvSpPr>
          <p:nvPr/>
        </p:nvSpPr>
        <p:spPr bwMode="auto">
          <a:xfrm flipH="1">
            <a:off x="47244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72"/>
          <p:cNvSpPr>
            <a:spLocks noChangeShapeType="1"/>
          </p:cNvSpPr>
          <p:nvPr/>
        </p:nvSpPr>
        <p:spPr bwMode="auto">
          <a:xfrm flipH="1">
            <a:off x="47244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Oval 73"/>
          <p:cNvSpPr>
            <a:spLocks noChangeArrowheads="1"/>
          </p:cNvSpPr>
          <p:nvPr/>
        </p:nvSpPr>
        <p:spPr bwMode="auto">
          <a:xfrm>
            <a:off x="1919111" y="5867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Line 74"/>
          <p:cNvSpPr>
            <a:spLocks noChangeShapeType="1"/>
          </p:cNvSpPr>
          <p:nvPr/>
        </p:nvSpPr>
        <p:spPr bwMode="auto">
          <a:xfrm flipV="1">
            <a:off x="2071511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Oval 75"/>
          <p:cNvSpPr>
            <a:spLocks noChangeArrowheads="1"/>
          </p:cNvSpPr>
          <p:nvPr/>
        </p:nvSpPr>
        <p:spPr bwMode="auto">
          <a:xfrm>
            <a:off x="1919111" y="5181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9"/>
          <p:cNvSpPr>
            <a:spLocks noChangeArrowheads="1"/>
          </p:cNvSpPr>
          <p:nvPr/>
        </p:nvSpPr>
        <p:spPr bwMode="auto">
          <a:xfrm>
            <a:off x="1233311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80"/>
          <p:cNvSpPr>
            <a:spLocks noChangeArrowheads="1"/>
          </p:cNvSpPr>
          <p:nvPr/>
        </p:nvSpPr>
        <p:spPr bwMode="auto">
          <a:xfrm>
            <a:off x="547511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81"/>
          <p:cNvSpPr>
            <a:spLocks noChangeShapeType="1"/>
          </p:cNvSpPr>
          <p:nvPr/>
        </p:nvSpPr>
        <p:spPr bwMode="auto">
          <a:xfrm>
            <a:off x="852311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Oval 82"/>
          <p:cNvSpPr>
            <a:spLocks noChangeArrowheads="1"/>
          </p:cNvSpPr>
          <p:nvPr/>
        </p:nvSpPr>
        <p:spPr bwMode="auto">
          <a:xfrm>
            <a:off x="3214511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83"/>
          <p:cNvSpPr>
            <a:spLocks noChangeArrowheads="1"/>
          </p:cNvSpPr>
          <p:nvPr/>
        </p:nvSpPr>
        <p:spPr bwMode="auto">
          <a:xfrm>
            <a:off x="2528711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Line 84"/>
          <p:cNvSpPr>
            <a:spLocks noChangeShapeType="1"/>
          </p:cNvSpPr>
          <p:nvPr/>
        </p:nvSpPr>
        <p:spPr bwMode="auto">
          <a:xfrm>
            <a:off x="2833511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Oval 85"/>
          <p:cNvSpPr>
            <a:spLocks noChangeArrowheads="1"/>
          </p:cNvSpPr>
          <p:nvPr/>
        </p:nvSpPr>
        <p:spPr bwMode="auto">
          <a:xfrm>
            <a:off x="4052711" y="5181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val 86"/>
          <p:cNvSpPr>
            <a:spLocks noChangeArrowheads="1"/>
          </p:cNvSpPr>
          <p:nvPr/>
        </p:nvSpPr>
        <p:spPr bwMode="auto">
          <a:xfrm>
            <a:off x="4052711" y="58674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87"/>
          <p:cNvSpPr>
            <a:spLocks noChangeShapeType="1"/>
          </p:cNvSpPr>
          <p:nvPr/>
        </p:nvSpPr>
        <p:spPr bwMode="auto">
          <a:xfrm flipV="1">
            <a:off x="4205111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AutoShape 90"/>
          <p:cNvSpPr>
            <a:spLocks/>
          </p:cNvSpPr>
          <p:nvPr/>
        </p:nvSpPr>
        <p:spPr bwMode="auto">
          <a:xfrm rot="5375455">
            <a:off x="1754997" y="2681409"/>
            <a:ext cx="685800" cy="4038600"/>
          </a:xfrm>
          <a:prstGeom prst="leftBrace">
            <a:avLst>
              <a:gd name="adj1" fmla="val 49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 Box 83"/>
          <p:cNvSpPr txBox="1">
            <a:spLocks noChangeArrowheads="1"/>
          </p:cNvSpPr>
          <p:nvPr/>
        </p:nvSpPr>
        <p:spPr bwMode="auto">
          <a:xfrm>
            <a:off x="914400" y="400685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Cliques for this neighborhood</a:t>
            </a:r>
          </a:p>
        </p:txBody>
      </p:sp>
      <p:sp>
        <p:nvSpPr>
          <p:cNvPr id="82" name="Rectangle 84"/>
          <p:cNvSpPr>
            <a:spLocks noChangeArrowheads="1"/>
          </p:cNvSpPr>
          <p:nvPr/>
        </p:nvSpPr>
        <p:spPr bwMode="auto">
          <a:xfrm rot="2439755">
            <a:off x="5807075" y="4292600"/>
            <a:ext cx="1439863" cy="1447800"/>
          </a:xfrm>
          <a:prstGeom prst="rect">
            <a:avLst/>
          </a:prstGeom>
          <a:noFill/>
          <a:ln w="349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85"/>
          <p:cNvSpPr>
            <a:spLocks noChangeShapeType="1"/>
          </p:cNvSpPr>
          <p:nvPr/>
        </p:nvSpPr>
        <p:spPr bwMode="auto">
          <a:xfrm>
            <a:off x="3810000" y="4267200"/>
            <a:ext cx="1828800" cy="45720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4800" y="381000"/>
            <a:ext cx="3245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model</a:t>
            </a:r>
          </a:p>
        </p:txBody>
      </p:sp>
      <p:sp>
        <p:nvSpPr>
          <p:cNvPr id="86" name="Oval 10"/>
          <p:cNvSpPr>
            <a:spLocks noChangeArrowheads="1"/>
          </p:cNvSpPr>
          <p:nvPr/>
        </p:nvSpPr>
        <p:spPr bwMode="auto">
          <a:xfrm>
            <a:off x="-2822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103168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" y="2057400"/>
            <a:ext cx="5910938" cy="99059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200400"/>
            <a:ext cx="2679700" cy="42077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2362200"/>
            <a:ext cx="1295400" cy="335173"/>
          </a:xfrm>
          <a:prstGeom prst="rect">
            <a:avLst/>
          </a:prstGeom>
        </p:spPr>
      </p:pic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90488" y="6553200"/>
            <a:ext cx="2805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latin typeface="Times New Roman" charset="0"/>
                <a:cs typeface="Times New Roman" charset="0"/>
              </a:rPr>
              <a:t>From Slides by S. Seitz -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12636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04800" y="381000"/>
            <a:ext cx="3245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model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103168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" y="2057400"/>
            <a:ext cx="5910938" cy="99059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200400"/>
            <a:ext cx="2679700" cy="4207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5562600" cy="818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2133600"/>
            <a:ext cx="1295400" cy="33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5715000"/>
            <a:ext cx="3771900" cy="4699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52400" y="4800600"/>
            <a:ext cx="692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366FF"/>
                </a:solidFill>
                <a:latin typeface="Times New Roman"/>
                <a:cs typeface="Times New Roman"/>
              </a:rPr>
              <a:t>Challenge: auto logistic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743200"/>
            <a:ext cx="196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pair potential</a:t>
            </a:r>
          </a:p>
        </p:txBody>
      </p:sp>
    </p:spTree>
    <p:extLst>
      <p:ext uri="{BB962C8B-B14F-4D97-AF65-F5344CB8AC3E}">
        <p14:creationId xmlns:p14="http://schemas.microsoft.com/office/powerpoint/2010/main" val="390245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81000"/>
            <a:ext cx="5907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Gaussian MRF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342900" cy="39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2362200"/>
            <a:ext cx="1535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continuous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429000"/>
            <a:ext cx="5553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366FF"/>
                </a:solidFill>
                <a:latin typeface="Times New Roman"/>
                <a:cs typeface="Times New Roman"/>
              </a:rPr>
              <a:t>Challenge: auto regression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6400800" cy="9839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19600"/>
            <a:ext cx="2578100" cy="469900"/>
          </a:xfrm>
          <a:prstGeom prst="rect">
            <a:avLst/>
          </a:prstGeom>
        </p:spPr>
      </p:pic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70866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3914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7239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7056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65532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57150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6019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5867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086600" y="5181600"/>
            <a:ext cx="685800" cy="685800"/>
            <a:chOff x="1776" y="2880"/>
            <a:chExt cx="432" cy="43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6400800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6705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6553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5715000" y="5181600"/>
            <a:ext cx="685800" cy="685800"/>
            <a:chOff x="1776" y="2880"/>
            <a:chExt cx="432" cy="432"/>
          </a:xfrm>
        </p:grpSpPr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7772400" y="5181600"/>
            <a:ext cx="685800" cy="685800"/>
            <a:chOff x="1776" y="2880"/>
            <a:chExt cx="432" cy="432"/>
          </a:xfrm>
        </p:grpSpPr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3"/>
          <p:cNvGrpSpPr>
            <a:grpSpLocks/>
          </p:cNvGrpSpPr>
          <p:nvPr/>
        </p:nvGrpSpPr>
        <p:grpSpPr bwMode="auto">
          <a:xfrm>
            <a:off x="7772400" y="4495800"/>
            <a:ext cx="685800" cy="685800"/>
            <a:chOff x="1776" y="2880"/>
            <a:chExt cx="432" cy="432"/>
          </a:xfrm>
        </p:grpSpPr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5029200" y="4495800"/>
            <a:ext cx="685800" cy="685800"/>
            <a:chOff x="1776" y="2880"/>
            <a:chExt cx="432" cy="432"/>
          </a:xfrm>
        </p:grpSpPr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41"/>
          <p:cNvGrpSpPr>
            <a:grpSpLocks/>
          </p:cNvGrpSpPr>
          <p:nvPr/>
        </p:nvGrpSpPr>
        <p:grpSpPr bwMode="auto">
          <a:xfrm>
            <a:off x="7772400" y="3810000"/>
            <a:ext cx="685800" cy="685800"/>
            <a:chOff x="1776" y="2880"/>
            <a:chExt cx="432" cy="432"/>
          </a:xfrm>
        </p:grpSpPr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5"/>
          <p:cNvGrpSpPr>
            <a:grpSpLocks/>
          </p:cNvGrpSpPr>
          <p:nvPr/>
        </p:nvGrpSpPr>
        <p:grpSpPr bwMode="auto">
          <a:xfrm>
            <a:off x="7086600" y="3810000"/>
            <a:ext cx="685800" cy="685800"/>
            <a:chOff x="1776" y="2880"/>
            <a:chExt cx="432" cy="432"/>
          </a:xfrm>
        </p:grpSpPr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67056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V="1">
            <a:off x="65532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6" name="Group 53"/>
          <p:cNvGrpSpPr>
            <a:grpSpLocks/>
          </p:cNvGrpSpPr>
          <p:nvPr/>
        </p:nvGrpSpPr>
        <p:grpSpPr bwMode="auto">
          <a:xfrm>
            <a:off x="5715000" y="3810000"/>
            <a:ext cx="685800" cy="685800"/>
            <a:chOff x="1776" y="2880"/>
            <a:chExt cx="432" cy="432"/>
          </a:xfrm>
        </p:grpSpPr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5029200" y="3810000"/>
            <a:ext cx="685800" cy="685800"/>
            <a:chOff x="1776" y="2880"/>
            <a:chExt cx="432" cy="432"/>
          </a:xfrm>
        </p:grpSpPr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1"/>
          <p:cNvGrpSpPr>
            <a:grpSpLocks/>
          </p:cNvGrpSpPr>
          <p:nvPr/>
        </p:nvGrpSpPr>
        <p:grpSpPr bwMode="auto">
          <a:xfrm>
            <a:off x="5029200" y="5181600"/>
            <a:ext cx="685800" cy="685800"/>
            <a:chOff x="1776" y="2880"/>
            <a:chExt cx="432" cy="432"/>
          </a:xfrm>
        </p:grpSpPr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79248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72390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6553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8674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1816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 flipH="1">
            <a:off x="4724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 flipH="1">
            <a:off x="47244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 flipH="1">
            <a:off x="47244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Rectangle 84"/>
          <p:cNvSpPr>
            <a:spLocks noChangeArrowheads="1"/>
          </p:cNvSpPr>
          <p:nvPr/>
        </p:nvSpPr>
        <p:spPr bwMode="auto">
          <a:xfrm rot="2439755">
            <a:off x="5807075" y="4292600"/>
            <a:ext cx="1439863" cy="1447800"/>
          </a:xfrm>
          <a:prstGeom prst="rect">
            <a:avLst/>
          </a:prstGeom>
          <a:noFill/>
          <a:ln w="349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05600" y="2438400"/>
            <a:ext cx="196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pair potential</a:t>
            </a:r>
          </a:p>
        </p:txBody>
      </p:sp>
    </p:spTree>
    <p:extLst>
      <p:ext uri="{BB962C8B-B14F-4D97-AF65-F5344CB8AC3E}">
        <p14:creationId xmlns:p14="http://schemas.microsoft.com/office/powerpoint/2010/main" val="217799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7724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Sampling from MRF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4876800" cy="973353"/>
          </a:xfrm>
          <a:prstGeom prst="rect">
            <a:avLst/>
          </a:prstGeom>
        </p:spPr>
      </p:pic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543800" y="5257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8486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76962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858000" y="5257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1628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7010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172200" y="5257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4770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6324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7543800" y="5562600"/>
            <a:ext cx="685800" cy="685800"/>
            <a:chOff x="1776" y="2880"/>
            <a:chExt cx="432" cy="432"/>
          </a:xfrm>
        </p:grpSpPr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6858000" y="5943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7162800" y="609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70104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6172200" y="5562600"/>
            <a:ext cx="685800" cy="685800"/>
            <a:chOff x="1776" y="2880"/>
            <a:chExt cx="432" cy="432"/>
          </a:xfrm>
        </p:grpSpPr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8229600" y="5562600"/>
            <a:ext cx="685800" cy="685800"/>
            <a:chOff x="1776" y="2880"/>
            <a:chExt cx="432" cy="432"/>
          </a:xfrm>
        </p:grpSpPr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8229600" y="4876800"/>
            <a:ext cx="685800" cy="685800"/>
            <a:chOff x="1776" y="2880"/>
            <a:chExt cx="432" cy="432"/>
          </a:xfrm>
        </p:grpSpPr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5486400" y="4876800"/>
            <a:ext cx="685800" cy="685800"/>
            <a:chOff x="1776" y="2880"/>
            <a:chExt cx="432" cy="432"/>
          </a:xfrm>
        </p:grpSpPr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8229600" y="4191000"/>
            <a:ext cx="685800" cy="685800"/>
            <a:chOff x="1776" y="2880"/>
            <a:chExt cx="432" cy="432"/>
          </a:xfrm>
        </p:grpSpPr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5"/>
          <p:cNvGrpSpPr>
            <a:grpSpLocks/>
          </p:cNvGrpSpPr>
          <p:nvPr/>
        </p:nvGrpSpPr>
        <p:grpSpPr bwMode="auto">
          <a:xfrm>
            <a:off x="7543800" y="4191000"/>
            <a:ext cx="685800" cy="685800"/>
            <a:chOff x="1776" y="2880"/>
            <a:chExt cx="432" cy="432"/>
          </a:xfrm>
        </p:grpSpPr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Oval 50"/>
          <p:cNvSpPr>
            <a:spLocks noChangeArrowheads="1"/>
          </p:cNvSpPr>
          <p:nvPr/>
        </p:nvSpPr>
        <p:spPr bwMode="auto">
          <a:xfrm>
            <a:off x="6858000" y="4572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71628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52"/>
          <p:cNvSpPr>
            <a:spLocks noChangeShapeType="1"/>
          </p:cNvSpPr>
          <p:nvPr/>
        </p:nvSpPr>
        <p:spPr bwMode="auto">
          <a:xfrm flipV="1">
            <a:off x="70104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9" name="Group 53"/>
          <p:cNvGrpSpPr>
            <a:grpSpLocks/>
          </p:cNvGrpSpPr>
          <p:nvPr/>
        </p:nvGrpSpPr>
        <p:grpSpPr bwMode="auto">
          <a:xfrm>
            <a:off x="6172200" y="4191000"/>
            <a:ext cx="685800" cy="685800"/>
            <a:chOff x="1776" y="2880"/>
            <a:chExt cx="432" cy="432"/>
          </a:xfrm>
        </p:grpSpPr>
        <p:sp>
          <p:nvSpPr>
            <p:cNvPr id="50" name="Oval 5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7"/>
          <p:cNvGrpSpPr>
            <a:grpSpLocks/>
          </p:cNvGrpSpPr>
          <p:nvPr/>
        </p:nvGrpSpPr>
        <p:grpSpPr bwMode="auto">
          <a:xfrm>
            <a:off x="5486400" y="4191000"/>
            <a:ext cx="685800" cy="685800"/>
            <a:chOff x="1776" y="2880"/>
            <a:chExt cx="432" cy="432"/>
          </a:xfrm>
        </p:grpSpPr>
        <p:sp>
          <p:nvSpPr>
            <p:cNvPr id="54" name="Oval 5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5486400" y="5562600"/>
            <a:ext cx="685800" cy="685800"/>
            <a:chOff x="1776" y="2880"/>
            <a:chExt cx="432" cy="432"/>
          </a:xfrm>
        </p:grpSpPr>
        <p:sp>
          <p:nvSpPr>
            <p:cNvPr id="58" name="Oval 6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83820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76962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>
            <a:off x="70104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>
            <a:off x="63246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56388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 flipH="1">
            <a:off x="51816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H="1">
            <a:off x="5181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H="1">
            <a:off x="51816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84"/>
          <p:cNvSpPr>
            <a:spLocks noChangeArrowheads="1"/>
          </p:cNvSpPr>
          <p:nvPr/>
        </p:nvSpPr>
        <p:spPr bwMode="auto">
          <a:xfrm rot="2439755">
            <a:off x="6264275" y="4673600"/>
            <a:ext cx="1439863" cy="1447800"/>
          </a:xfrm>
          <a:prstGeom prst="rect">
            <a:avLst/>
          </a:prstGeom>
          <a:noFill/>
          <a:ln w="349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81000" y="2819400"/>
            <a:ext cx="76982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Markov Chain Monte Carlo (MCMC)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Gibbs sampler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err="1">
                <a:latin typeface="Times New Roman"/>
                <a:cs typeface="Times New Roman"/>
              </a:rPr>
              <a:t>Geman</a:t>
            </a:r>
            <a:r>
              <a:rPr lang="en-US" sz="2400" dirty="0">
                <a:latin typeface="Times New Roman"/>
                <a:cs typeface="Times New Roman"/>
              </a:rPr>
              <a:t> &amp; </a:t>
            </a:r>
            <a:r>
              <a:rPr lang="en-US" sz="2400" dirty="0" err="1">
                <a:latin typeface="Times New Roman"/>
                <a:cs typeface="Times New Roman"/>
              </a:rPr>
              <a:t>Geman</a:t>
            </a:r>
            <a:r>
              <a:rPr lang="en-US" sz="2400" dirty="0">
                <a:latin typeface="Times New Roman"/>
                <a:cs typeface="Times New Roman"/>
              </a:rPr>
              <a:t> 84)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Metropolis algorithm </a:t>
            </a:r>
            <a:r>
              <a:rPr lang="en-US" sz="2400" dirty="0">
                <a:latin typeface="Times New Roman"/>
                <a:cs typeface="Times New Roman"/>
              </a:rPr>
              <a:t>(Metropolis et al. 53)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>
                <a:latin typeface="Times New Roman"/>
                <a:cs typeface="Times New Roman"/>
              </a:rPr>
              <a:t>Swedeson</a:t>
            </a:r>
            <a:r>
              <a:rPr lang="en-US" sz="2400" b="1" dirty="0">
                <a:latin typeface="Times New Roman"/>
                <a:cs typeface="Times New Roman"/>
              </a:rPr>
              <a:t> &amp; Wang </a:t>
            </a:r>
            <a:r>
              <a:rPr lang="en-US" sz="2400" dirty="0">
                <a:latin typeface="Times New Roman"/>
                <a:cs typeface="Times New Roman"/>
              </a:rPr>
              <a:t>(87)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Hybrid (Hamiltonian) Monte Carlo</a:t>
            </a:r>
          </a:p>
        </p:txBody>
      </p:sp>
    </p:spTree>
    <p:extLst>
      <p:ext uri="{BB962C8B-B14F-4D97-AF65-F5344CB8AC3E}">
        <p14:creationId xmlns:p14="http://schemas.microsoft.com/office/powerpoint/2010/main" val="130201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2603912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04800"/>
            <a:ext cx="618023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2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381000"/>
            <a:ext cx="4134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Gibbs Sampler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4876800" cy="973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4114800" cy="454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7800" y="24384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Simple one-dimension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048000"/>
            <a:ext cx="59041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Repeat: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Randomly pick a pixel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Sample     given the current values of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581400"/>
            <a:ext cx="235324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4038600"/>
            <a:ext cx="381000" cy="393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3962400"/>
            <a:ext cx="965200" cy="482600"/>
          </a:xfrm>
          <a:prstGeom prst="rect">
            <a:avLst/>
          </a:prstGeom>
        </p:spPr>
      </p:pic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7543800" y="5257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78486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76962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6858000" y="5257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71628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7010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6172200" y="5257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64770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V="1">
            <a:off x="6324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7543800" y="5562600"/>
            <a:ext cx="685800" cy="685800"/>
            <a:chOff x="1776" y="2880"/>
            <a:chExt cx="432" cy="432"/>
          </a:xfrm>
        </p:grpSpPr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6858000" y="5943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7162800" y="609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V="1">
            <a:off x="70104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6172200" y="5562600"/>
            <a:ext cx="685800" cy="685800"/>
            <a:chOff x="1776" y="2880"/>
            <a:chExt cx="432" cy="432"/>
          </a:xfrm>
        </p:grpSpPr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8229600" y="5562600"/>
            <a:ext cx="685800" cy="685800"/>
            <a:chOff x="1776" y="2880"/>
            <a:chExt cx="432" cy="432"/>
          </a:xfrm>
        </p:grpSpPr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8229600" y="4876800"/>
            <a:ext cx="685800" cy="685800"/>
            <a:chOff x="1776" y="2880"/>
            <a:chExt cx="432" cy="432"/>
          </a:xfrm>
        </p:grpSpPr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5486400" y="4876800"/>
            <a:ext cx="685800" cy="685800"/>
            <a:chOff x="1776" y="2880"/>
            <a:chExt cx="432" cy="432"/>
          </a:xfrm>
        </p:grpSpPr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>
            <a:off x="8229600" y="4191000"/>
            <a:ext cx="685800" cy="685800"/>
            <a:chOff x="1776" y="2880"/>
            <a:chExt cx="432" cy="432"/>
          </a:xfrm>
        </p:grpSpPr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5"/>
          <p:cNvGrpSpPr>
            <a:grpSpLocks/>
          </p:cNvGrpSpPr>
          <p:nvPr/>
        </p:nvGrpSpPr>
        <p:grpSpPr bwMode="auto">
          <a:xfrm>
            <a:off x="7543800" y="4191000"/>
            <a:ext cx="685800" cy="685800"/>
            <a:chOff x="1776" y="2880"/>
            <a:chExt cx="432" cy="432"/>
          </a:xfrm>
        </p:grpSpPr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6858000" y="4572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71628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flipV="1">
            <a:off x="70104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7" name="Group 53"/>
          <p:cNvGrpSpPr>
            <a:grpSpLocks/>
          </p:cNvGrpSpPr>
          <p:nvPr/>
        </p:nvGrpSpPr>
        <p:grpSpPr bwMode="auto">
          <a:xfrm>
            <a:off x="6172200" y="4191000"/>
            <a:ext cx="685800" cy="685800"/>
            <a:chOff x="1776" y="2880"/>
            <a:chExt cx="432" cy="432"/>
          </a:xfrm>
        </p:grpSpPr>
        <p:sp>
          <p:nvSpPr>
            <p:cNvPr id="58" name="Oval 5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57"/>
          <p:cNvGrpSpPr>
            <a:grpSpLocks/>
          </p:cNvGrpSpPr>
          <p:nvPr/>
        </p:nvGrpSpPr>
        <p:grpSpPr bwMode="auto">
          <a:xfrm>
            <a:off x="5486400" y="4191000"/>
            <a:ext cx="685800" cy="685800"/>
            <a:chOff x="1776" y="2880"/>
            <a:chExt cx="432" cy="432"/>
          </a:xfrm>
        </p:grpSpPr>
        <p:sp>
          <p:nvSpPr>
            <p:cNvPr id="62" name="Oval 5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1"/>
          <p:cNvGrpSpPr>
            <a:grpSpLocks/>
          </p:cNvGrpSpPr>
          <p:nvPr/>
        </p:nvGrpSpPr>
        <p:grpSpPr bwMode="auto">
          <a:xfrm>
            <a:off x="5486400" y="5562600"/>
            <a:ext cx="685800" cy="685800"/>
            <a:chOff x="1776" y="2880"/>
            <a:chExt cx="432" cy="432"/>
          </a:xfrm>
        </p:grpSpPr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83820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76962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70104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63246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56388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 flipH="1">
            <a:off x="51816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 flipH="1">
            <a:off x="5181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 flipH="1">
            <a:off x="51816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Rectangle 84"/>
          <p:cNvSpPr>
            <a:spLocks noChangeArrowheads="1"/>
          </p:cNvSpPr>
          <p:nvPr/>
        </p:nvSpPr>
        <p:spPr bwMode="auto">
          <a:xfrm rot="2439755">
            <a:off x="6264275" y="4673600"/>
            <a:ext cx="1439863" cy="1447800"/>
          </a:xfrm>
          <a:prstGeom prst="rect">
            <a:avLst/>
          </a:prstGeom>
          <a:noFill/>
          <a:ln w="349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9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04800" y="381000"/>
            <a:ext cx="8165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Gibbs sampler for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model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5910938" cy="99059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2679700" cy="4207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76600"/>
            <a:ext cx="5562600" cy="81896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04800" y="4114800"/>
            <a:ext cx="730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366FF"/>
                </a:solidFill>
                <a:latin typeface="Times New Roman"/>
                <a:cs typeface="Times New Roman"/>
              </a:rPr>
              <a:t>Challenge: sample from </a:t>
            </a:r>
            <a:r>
              <a:rPr lang="en-US" sz="3600" b="1" dirty="0" err="1">
                <a:solidFill>
                  <a:srgbClr val="3366FF"/>
                </a:solidFill>
                <a:latin typeface="Times New Roman"/>
                <a:cs typeface="Times New Roman"/>
              </a:rPr>
              <a:t>Ising</a:t>
            </a:r>
            <a:r>
              <a:rPr lang="en-US" sz="3600" b="1" dirty="0">
                <a:solidFill>
                  <a:srgbClr val="3366FF"/>
                </a:solidFill>
                <a:latin typeface="Times New Roman"/>
                <a:cs typeface="Times New Roman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46279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381000"/>
            <a:ext cx="5900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Metropolis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4876800" cy="973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447" y="3124200"/>
            <a:ext cx="85715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Repeat: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Proposal: Perturb </a:t>
            </a:r>
            <a:r>
              <a:rPr lang="en-US" sz="2800" b="1" dirty="0">
                <a:latin typeface="Times New Roman"/>
                <a:cs typeface="Times New Roman"/>
              </a:rPr>
              <a:t>I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b="1" dirty="0">
                <a:latin typeface="Times New Roman"/>
                <a:cs typeface="Times New Roman"/>
              </a:rPr>
              <a:t>J </a:t>
            </a:r>
            <a:r>
              <a:rPr lang="en-US" sz="2800" dirty="0">
                <a:latin typeface="Times New Roman"/>
                <a:cs typeface="Times New Roman"/>
              </a:rPr>
              <a:t>by sample from K(I, J) = K(J, I)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If                          change </a:t>
            </a:r>
            <a:r>
              <a:rPr lang="en-US" sz="2800" b="1" dirty="0">
                <a:latin typeface="Times New Roman"/>
                <a:cs typeface="Times New Roman"/>
              </a:rPr>
              <a:t>I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b="1" dirty="0">
                <a:latin typeface="Times New Roman"/>
                <a:cs typeface="Times New Roman"/>
              </a:rPr>
              <a:t>J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    </a:t>
            </a:r>
            <a:r>
              <a:rPr lang="en-US" sz="2800" dirty="0">
                <a:latin typeface="Times New Roman"/>
                <a:cs typeface="Times New Roman"/>
              </a:rPr>
              <a:t>otherwise change </a:t>
            </a:r>
            <a:r>
              <a:rPr lang="en-US" sz="2800" b="1" dirty="0">
                <a:latin typeface="Times New Roman"/>
                <a:cs typeface="Times New Roman"/>
              </a:rPr>
              <a:t>I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b="1" dirty="0">
                <a:latin typeface="Times New Roman"/>
                <a:cs typeface="Times New Roman"/>
              </a:rPr>
              <a:t>J</a:t>
            </a:r>
            <a:r>
              <a:rPr lang="en-US" sz="2800" dirty="0">
                <a:latin typeface="Times New Roman"/>
                <a:cs typeface="Times New Roman"/>
              </a:rPr>
              <a:t> with </a:t>
            </a:r>
            <a:r>
              <a:rPr lang="en-US" sz="2800" dirty="0" err="1">
                <a:latin typeface="Times New Roman"/>
                <a:cs typeface="Times New Roman"/>
              </a:rPr>
              <a:t>prob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endParaRPr lang="en-US" sz="2800" b="1" dirty="0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5501"/>
            <a:ext cx="3733800" cy="807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438400"/>
            <a:ext cx="787400" cy="469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2438400"/>
            <a:ext cx="224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energy function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114800"/>
            <a:ext cx="1905000" cy="381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4572000"/>
            <a:ext cx="2819400" cy="3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3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219200"/>
            <a:ext cx="56284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Outline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Basic concepts, properties, examples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Markov chain Monte Carlo sampling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Modeling textures and objects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Application in image segmentation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04800" y="381000"/>
            <a:ext cx="7189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Metropolis for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Ising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model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5910938" cy="990599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81000" y="3886200"/>
            <a:ext cx="730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366FF"/>
                </a:solidFill>
                <a:latin typeface="Times New Roman"/>
                <a:cs typeface="Times New Roman"/>
              </a:rPr>
              <a:t>Challenge: sample from </a:t>
            </a:r>
            <a:r>
              <a:rPr lang="en-US" sz="3600" b="1" dirty="0" err="1">
                <a:solidFill>
                  <a:srgbClr val="3366FF"/>
                </a:solidFill>
                <a:latin typeface="Times New Roman"/>
                <a:cs typeface="Times New Roman"/>
              </a:rPr>
              <a:t>Ising</a:t>
            </a:r>
            <a:r>
              <a:rPr lang="en-US" sz="3600" b="1" dirty="0">
                <a:solidFill>
                  <a:srgbClr val="3366FF"/>
                </a:solidFill>
                <a:latin typeface="Times New Roman"/>
                <a:cs typeface="Times New Roman"/>
              </a:rPr>
              <a:t>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276600"/>
            <a:ext cx="88665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/>
                <a:cs typeface="Times New Roman"/>
              </a:rPr>
              <a:t>Ising</a:t>
            </a:r>
            <a:r>
              <a:rPr lang="en-US" sz="3200" b="1" dirty="0">
                <a:latin typeface="Times New Roman"/>
                <a:cs typeface="Times New Roman"/>
              </a:rPr>
              <a:t> model: </a:t>
            </a:r>
            <a:r>
              <a:rPr lang="en-US" sz="2800" dirty="0">
                <a:latin typeface="Times New Roman"/>
                <a:cs typeface="Times New Roman"/>
              </a:rPr>
              <a:t>proposal --- randomly pick a pixel and flip 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3733800" cy="807898"/>
          </a:xfrm>
          <a:prstGeom prst="rect">
            <a:avLst/>
          </a:prstGeom>
        </p:spPr>
      </p:pic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543800" y="5257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8486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76962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858000" y="5257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1628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7010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172200" y="5257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64770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6324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543800" y="5562600"/>
            <a:ext cx="685800" cy="685800"/>
            <a:chOff x="1776" y="2880"/>
            <a:chExt cx="432" cy="432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858000" y="5943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162800" y="609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70104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172200" y="5562600"/>
            <a:ext cx="685800" cy="685800"/>
            <a:chOff x="1776" y="2880"/>
            <a:chExt cx="432" cy="432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8229600" y="5562600"/>
            <a:ext cx="685800" cy="685800"/>
            <a:chOff x="1776" y="2880"/>
            <a:chExt cx="432" cy="432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8229600" y="4876800"/>
            <a:ext cx="685800" cy="685800"/>
            <a:chOff x="1776" y="2880"/>
            <a:chExt cx="432" cy="432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486400" y="4876800"/>
            <a:ext cx="685800" cy="685800"/>
            <a:chOff x="1776" y="2880"/>
            <a:chExt cx="432" cy="432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8229600" y="4191000"/>
            <a:ext cx="685800" cy="685800"/>
            <a:chOff x="1776" y="2880"/>
            <a:chExt cx="432" cy="432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7543800" y="4191000"/>
            <a:ext cx="685800" cy="685800"/>
            <a:chOff x="1776" y="2880"/>
            <a:chExt cx="432" cy="432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6858000" y="4572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71628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V="1">
            <a:off x="70104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6172200" y="4191000"/>
            <a:ext cx="685800" cy="685800"/>
            <a:chOff x="1776" y="2880"/>
            <a:chExt cx="432" cy="432"/>
          </a:xfrm>
        </p:grpSpPr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5486400" y="4191000"/>
            <a:ext cx="685800" cy="685800"/>
            <a:chOff x="1776" y="2880"/>
            <a:chExt cx="432" cy="432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1"/>
          <p:cNvGrpSpPr>
            <a:grpSpLocks/>
          </p:cNvGrpSpPr>
          <p:nvPr/>
        </p:nvGrpSpPr>
        <p:grpSpPr bwMode="auto">
          <a:xfrm>
            <a:off x="5486400" y="5562600"/>
            <a:ext cx="685800" cy="685800"/>
            <a:chOff x="1776" y="2880"/>
            <a:chExt cx="432" cy="432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83820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76962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70104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63246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56388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 flipH="1">
            <a:off x="51816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 flipH="1">
            <a:off x="5181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51816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685800"/>
            <a:ext cx="705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Modeling Images by MRF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3600"/>
            <a:ext cx="5910938" cy="990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67200"/>
            <a:ext cx="5765800" cy="1012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1752600"/>
            <a:ext cx="171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/>
                <a:cs typeface="Times New Roman"/>
              </a:rPr>
              <a:t>Ising</a:t>
            </a:r>
            <a:r>
              <a:rPr lang="en-US" sz="2400" b="1" dirty="0">
                <a:latin typeface="Times New Roman"/>
                <a:cs typeface="Times New Roman"/>
              </a:rPr>
              <a:t>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3429000"/>
            <a:ext cx="6835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Exponential family model</a:t>
            </a:r>
            <a:r>
              <a:rPr lang="en-US" sz="2400" dirty="0">
                <a:latin typeface="Times New Roman"/>
                <a:cs typeface="Times New Roman"/>
              </a:rPr>
              <a:t>, log-linear model</a:t>
            </a:r>
          </a:p>
          <a:p>
            <a:r>
              <a:rPr lang="en-US" sz="2400" dirty="0">
                <a:latin typeface="Times New Roman"/>
                <a:cs typeface="Times New Roman"/>
              </a:rPr>
              <a:t>                                              maximum entropy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5257800"/>
            <a:ext cx="275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unknown parameters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5867400"/>
            <a:ext cx="723900" cy="469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95600" y="5867400"/>
            <a:ext cx="493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features (may also need to be learned)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6388100"/>
            <a:ext cx="520700" cy="469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19400" y="6430076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reference distribution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124200"/>
            <a:ext cx="305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Hidden variables, layers, RBM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5334000"/>
            <a:ext cx="4064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81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685800"/>
            <a:ext cx="705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Modeling Images by MRF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5765800" cy="1012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00400"/>
            <a:ext cx="3250406" cy="38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312420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Given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733800"/>
            <a:ext cx="355600" cy="40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19200" y="3733800"/>
            <a:ext cx="225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How to estimate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4267200"/>
            <a:ext cx="44935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Maximum likelihood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Pseudo-likelihood (</a:t>
            </a:r>
            <a:r>
              <a:rPr lang="en-US" sz="2400" dirty="0" err="1"/>
              <a:t>Besag</a:t>
            </a:r>
            <a:r>
              <a:rPr lang="en-US" sz="2400" dirty="0"/>
              <a:t> 1973)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Contrastive divergence (Hinton) </a:t>
            </a:r>
          </a:p>
        </p:txBody>
      </p:sp>
    </p:spTree>
    <p:extLst>
      <p:ext uri="{BB962C8B-B14F-4D97-AF65-F5344CB8AC3E}">
        <p14:creationId xmlns:p14="http://schemas.microsoft.com/office/powerpoint/2010/main" val="2011636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685800"/>
            <a:ext cx="5673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Maximum likelihood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" y="1752600"/>
            <a:ext cx="5765800" cy="1012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819400"/>
            <a:ext cx="3250406" cy="38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274320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Given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5200"/>
            <a:ext cx="9144000" cy="1021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0"/>
            <a:ext cx="5638800" cy="978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38800"/>
            <a:ext cx="3810000" cy="818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1000" y="5562600"/>
            <a:ext cx="35281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Times New Roman"/>
                <a:cs typeface="Times New Roman"/>
              </a:rPr>
              <a:t>Challenge: prove it</a:t>
            </a:r>
          </a:p>
        </p:txBody>
      </p:sp>
    </p:spTree>
    <p:extLst>
      <p:ext uri="{BB962C8B-B14F-4D97-AF65-F5344CB8AC3E}">
        <p14:creationId xmlns:p14="http://schemas.microsoft.com/office/powerpoint/2010/main" val="45292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457200"/>
            <a:ext cx="5404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Stochastic Gradient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" y="1295400"/>
            <a:ext cx="5765800" cy="1012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37" y="2362200"/>
            <a:ext cx="3250406" cy="38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437" y="228600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Given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895600"/>
            <a:ext cx="129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Generate</a:t>
            </a:r>
            <a:r>
              <a:rPr lang="en-US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895600"/>
            <a:ext cx="5334000" cy="4900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05200"/>
            <a:ext cx="9144000" cy="10904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2400" y="4648200"/>
            <a:ext cx="2955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Analysis by synthesis</a:t>
            </a:r>
          </a:p>
        </p:txBody>
      </p:sp>
    </p:spTree>
    <p:extLst>
      <p:ext uri="{BB962C8B-B14F-4D97-AF65-F5344CB8AC3E}">
        <p14:creationId xmlns:p14="http://schemas.microsoft.com/office/powerpoint/2010/main" val="516614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457200"/>
            <a:ext cx="4852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Texture Modeling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5765800" cy="1012316"/>
          </a:xfrm>
          <a:prstGeom prst="rect">
            <a:avLst/>
          </a:prstGeom>
        </p:spPr>
      </p:pic>
      <p:pic>
        <p:nvPicPr>
          <p:cNvPr id="10" name="Picture 2" descr="C:\Documents and Settings\admin\My Documents\ICCVAB\g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514600"/>
            <a:ext cx="628388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3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36068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6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91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4572000" cy="309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7526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9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4635500" cy="311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526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32512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908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4305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Markov Chains</a:t>
            </a:r>
          </a:p>
        </p:txBody>
      </p:sp>
      <p:sp>
        <p:nvSpPr>
          <p:cNvPr id="74" name="Oval 51"/>
          <p:cNvSpPr>
            <a:spLocks noChangeArrowheads="1"/>
          </p:cNvSpPr>
          <p:nvPr/>
        </p:nvSpPr>
        <p:spPr bwMode="auto">
          <a:xfrm>
            <a:off x="19812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ine 52"/>
          <p:cNvSpPr>
            <a:spLocks noChangeShapeType="1"/>
          </p:cNvSpPr>
          <p:nvPr/>
        </p:nvSpPr>
        <p:spPr bwMode="auto">
          <a:xfrm>
            <a:off x="2286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Oval 51"/>
          <p:cNvSpPr>
            <a:spLocks noChangeArrowheads="1"/>
          </p:cNvSpPr>
          <p:nvPr/>
        </p:nvSpPr>
        <p:spPr bwMode="auto">
          <a:xfrm>
            <a:off x="26670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52"/>
          <p:cNvSpPr>
            <a:spLocks noChangeShapeType="1"/>
          </p:cNvSpPr>
          <p:nvPr/>
        </p:nvSpPr>
        <p:spPr bwMode="auto">
          <a:xfrm>
            <a:off x="29718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Oval 51"/>
          <p:cNvSpPr>
            <a:spLocks noChangeArrowheads="1"/>
          </p:cNvSpPr>
          <p:nvPr/>
        </p:nvSpPr>
        <p:spPr bwMode="auto">
          <a:xfrm>
            <a:off x="33528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52"/>
          <p:cNvSpPr>
            <a:spLocks noChangeShapeType="1"/>
          </p:cNvSpPr>
          <p:nvPr/>
        </p:nvSpPr>
        <p:spPr bwMode="auto">
          <a:xfrm>
            <a:off x="36576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Oval 51"/>
          <p:cNvSpPr>
            <a:spLocks noChangeArrowheads="1"/>
          </p:cNvSpPr>
          <p:nvPr/>
        </p:nvSpPr>
        <p:spPr bwMode="auto">
          <a:xfrm>
            <a:off x="4038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>
            <a:off x="43434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Oval 51"/>
          <p:cNvSpPr>
            <a:spLocks noChangeArrowheads="1"/>
          </p:cNvSpPr>
          <p:nvPr/>
        </p:nvSpPr>
        <p:spPr bwMode="auto">
          <a:xfrm>
            <a:off x="47244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>
            <a:off x="1600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029200" y="220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514600"/>
            <a:ext cx="360218" cy="286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14600"/>
            <a:ext cx="683491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514600"/>
            <a:ext cx="692727" cy="286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514600"/>
            <a:ext cx="661219" cy="273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1676400"/>
            <a:ext cx="100208" cy="200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1735667"/>
            <a:ext cx="448849" cy="174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000" y="1731433"/>
            <a:ext cx="448849" cy="1620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1730678"/>
            <a:ext cx="457200" cy="1628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352800"/>
            <a:ext cx="9144000" cy="8640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1600" y="4800600"/>
            <a:ext cx="5794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err="1">
                <a:latin typeface="Times New Roman"/>
                <a:cs typeface="Times New Roman"/>
              </a:rPr>
              <a:t>future|present</a:t>
            </a:r>
            <a:r>
              <a:rPr lang="en-US" sz="2400" dirty="0">
                <a:latin typeface="Times New Roman"/>
                <a:cs typeface="Times New Roman"/>
              </a:rPr>
              <a:t>, past) =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err="1">
                <a:latin typeface="Times New Roman"/>
                <a:cs typeface="Times New Roman"/>
              </a:rPr>
              <a:t>future|present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future     past | present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Markov property</a:t>
            </a:r>
            <a:r>
              <a:rPr lang="en-US" sz="2400" dirty="0">
                <a:latin typeface="Times New Roman"/>
                <a:cs typeface="Times New Roman"/>
              </a:rPr>
              <a:t>: conditional independence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                                limited dependence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Makes modeling and learning possible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800" y="5257800"/>
            <a:ext cx="304800" cy="317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7" y="4191000"/>
            <a:ext cx="7239000" cy="35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37973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050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76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3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26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2512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6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53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32512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76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1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800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54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32512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6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1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://www.stat.ucla.edu/%7Eywu/iFRAME/picflamin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523875" cy="742950"/>
          </a:xfrm>
          <a:prstGeom prst="rect">
            <a:avLst/>
          </a:prstGeom>
          <a:noFill/>
        </p:spPr>
      </p:pic>
      <p:pic>
        <p:nvPicPr>
          <p:cNvPr id="1028" name="Picture 4" descr="http://www.stat.ucla.edu/%7Eywu/iFRAME/piccra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609600"/>
            <a:ext cx="476250" cy="666750"/>
          </a:xfrm>
          <a:prstGeom prst="rect">
            <a:avLst/>
          </a:prstGeom>
          <a:noFill/>
        </p:spPr>
      </p:pic>
      <p:pic>
        <p:nvPicPr>
          <p:cNvPr id="1029" name="Picture 5" descr="http://www.stat.ucla.edu/%7Eywu/iFRAME/picsw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762000"/>
            <a:ext cx="704850" cy="476250"/>
          </a:xfrm>
          <a:prstGeom prst="rect">
            <a:avLst/>
          </a:prstGeom>
          <a:noFill/>
        </p:spPr>
      </p:pic>
      <p:pic>
        <p:nvPicPr>
          <p:cNvPr id="1030" name="Picture 6" descr="http://www.stat.ucla.edu/%7Eywu/iFRAME/picgoo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685800"/>
            <a:ext cx="571500" cy="571500"/>
          </a:xfrm>
          <a:prstGeom prst="rect">
            <a:avLst/>
          </a:prstGeom>
          <a:noFill/>
        </p:spPr>
      </p:pic>
      <p:pic>
        <p:nvPicPr>
          <p:cNvPr id="1031" name="Picture 7" descr="http://www.stat.ucla.edu/%7Eywu/iFRAME/picpige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685800"/>
            <a:ext cx="571500" cy="571500"/>
          </a:xfrm>
          <a:prstGeom prst="rect">
            <a:avLst/>
          </a:prstGeom>
          <a:noFill/>
        </p:spPr>
      </p:pic>
      <p:pic>
        <p:nvPicPr>
          <p:cNvPr id="1032" name="Picture 8" descr="http://www.stat.ucla.edu/%7Eywu/iFRAME/picseagul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685800"/>
            <a:ext cx="619125" cy="533400"/>
          </a:xfrm>
          <a:prstGeom prst="rect">
            <a:avLst/>
          </a:prstGeom>
          <a:noFill/>
        </p:spPr>
      </p:pic>
      <p:pic>
        <p:nvPicPr>
          <p:cNvPr id="1033" name="Picture 9" descr="http://www.stat.ucla.edu/%7Eywu/iFRAME/picdu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685800"/>
            <a:ext cx="619125" cy="571500"/>
          </a:xfrm>
          <a:prstGeom prst="rect">
            <a:avLst/>
          </a:prstGeom>
          <a:noFill/>
        </p:spPr>
      </p:pic>
      <p:pic>
        <p:nvPicPr>
          <p:cNvPr id="1034" name="Picture 10" descr="http://www.stat.ucla.edu/%7Eywu/iFRAME/pichummingbir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685800"/>
            <a:ext cx="571500" cy="571500"/>
          </a:xfrm>
          <a:prstGeom prst="rect">
            <a:avLst/>
          </a:prstGeom>
          <a:noFill/>
        </p:spPr>
      </p:pic>
      <p:pic>
        <p:nvPicPr>
          <p:cNvPr id="1035" name="Picture 11" descr="http://www.stat.ucla.edu/%7Eywu/iFRAME/picbluebir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53200" y="609600"/>
            <a:ext cx="476250" cy="666750"/>
          </a:xfrm>
          <a:prstGeom prst="rect">
            <a:avLst/>
          </a:prstGeom>
          <a:noFill/>
        </p:spPr>
      </p:pic>
      <p:pic>
        <p:nvPicPr>
          <p:cNvPr id="1036" name="Picture 12" descr="http://www.stat.ucla.edu/%7Eywu/iFRAME/picbir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2800" y="609600"/>
            <a:ext cx="476250" cy="666750"/>
          </a:xfrm>
          <a:prstGeom prst="rect">
            <a:avLst/>
          </a:prstGeom>
          <a:noFill/>
        </p:spPr>
      </p:pic>
      <p:pic>
        <p:nvPicPr>
          <p:cNvPr id="1037" name="Picture 13" descr="http://www.stat.ucla.edu/%7Eywu/iFRAME/picbutterfl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72400" y="838200"/>
            <a:ext cx="571500" cy="381000"/>
          </a:xfrm>
          <a:prstGeom prst="rect">
            <a:avLst/>
          </a:prstGeom>
          <a:noFill/>
        </p:spPr>
      </p:pic>
      <p:pic>
        <p:nvPicPr>
          <p:cNvPr id="1038" name="Picture 14" descr="http://www.stat.ucla.edu/%7Eywu/iFRAME/pichors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1676400"/>
            <a:ext cx="571500" cy="457200"/>
          </a:xfrm>
          <a:prstGeom prst="rect">
            <a:avLst/>
          </a:prstGeom>
          <a:noFill/>
        </p:spPr>
      </p:pic>
      <p:pic>
        <p:nvPicPr>
          <p:cNvPr id="1039" name="Picture 15" descr="http://www.stat.ucla.edu/%7Eywu/iFRAME/picpony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14400" y="1600200"/>
            <a:ext cx="714375" cy="571500"/>
          </a:xfrm>
          <a:prstGeom prst="rect">
            <a:avLst/>
          </a:prstGeom>
          <a:noFill/>
        </p:spPr>
      </p:pic>
      <p:pic>
        <p:nvPicPr>
          <p:cNvPr id="1040" name="Picture 16" descr="http://www.stat.ucla.edu/%7Eywu/iFRAME/piccow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52600" y="1676400"/>
            <a:ext cx="666750" cy="476250"/>
          </a:xfrm>
          <a:prstGeom prst="rect">
            <a:avLst/>
          </a:prstGeom>
          <a:noFill/>
        </p:spPr>
      </p:pic>
      <p:pic>
        <p:nvPicPr>
          <p:cNvPr id="1041" name="Picture 17" descr="http://www.stat.ucla.edu/%7Eywu/iFRAME/picdeer1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14600" y="1600200"/>
            <a:ext cx="619125" cy="571500"/>
          </a:xfrm>
          <a:prstGeom prst="rect">
            <a:avLst/>
          </a:prstGeom>
          <a:noFill/>
        </p:spPr>
      </p:pic>
      <p:pic>
        <p:nvPicPr>
          <p:cNvPr id="1042" name="Picture 18" descr="http://www.stat.ucla.edu/%7Eywu/iFRAME/picdog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276600" y="1600200"/>
            <a:ext cx="714375" cy="542925"/>
          </a:xfrm>
          <a:prstGeom prst="rect">
            <a:avLst/>
          </a:prstGeom>
          <a:noFill/>
        </p:spPr>
      </p:pic>
      <p:pic>
        <p:nvPicPr>
          <p:cNvPr id="1043" name="Picture 19" descr="http://www.stat.ucla.edu/%7Eywu/iFRAME/picwolfbody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114800" y="1600200"/>
            <a:ext cx="685800" cy="571500"/>
          </a:xfrm>
          <a:prstGeom prst="rect">
            <a:avLst/>
          </a:prstGeom>
          <a:noFill/>
        </p:spPr>
      </p:pic>
      <p:pic>
        <p:nvPicPr>
          <p:cNvPr id="1044" name="Picture 20" descr="http://www.stat.ucla.edu/%7Eywu/iFRAME/picelephant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953000" y="1600200"/>
            <a:ext cx="704850" cy="571500"/>
          </a:xfrm>
          <a:prstGeom prst="rect">
            <a:avLst/>
          </a:prstGeom>
          <a:noFill/>
        </p:spPr>
      </p:pic>
      <p:pic>
        <p:nvPicPr>
          <p:cNvPr id="1045" name="Picture 21" descr="http://www.stat.ucla.edu/%7Eywu/iFRAME/piccamel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791200" y="1600200"/>
            <a:ext cx="714375" cy="571500"/>
          </a:xfrm>
          <a:prstGeom prst="rect">
            <a:avLst/>
          </a:prstGeom>
          <a:noFill/>
        </p:spPr>
      </p:pic>
      <p:pic>
        <p:nvPicPr>
          <p:cNvPr id="1046" name="Picture 22" descr="http://www.stat.ucla.edu/%7Eywu/iFRAME/picrabbit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629400" y="1600200"/>
            <a:ext cx="571500" cy="571500"/>
          </a:xfrm>
          <a:prstGeom prst="rect">
            <a:avLst/>
          </a:prstGeom>
          <a:noFill/>
        </p:spPr>
      </p:pic>
      <p:pic>
        <p:nvPicPr>
          <p:cNvPr id="1047" name="Picture 23" descr="http://www.stat.ucla.edu/%7Eywu/iFRAME/piczebra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28600" y="2590800"/>
            <a:ext cx="762000" cy="609600"/>
          </a:xfrm>
          <a:prstGeom prst="rect">
            <a:avLst/>
          </a:prstGeom>
          <a:noFill/>
        </p:spPr>
      </p:pic>
      <p:pic>
        <p:nvPicPr>
          <p:cNvPr id="1048" name="Picture 24" descr="http://www.stat.ucla.edu/%7Eywu/iFRAME/picgiraff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66800" y="2362200"/>
            <a:ext cx="571500" cy="952500"/>
          </a:xfrm>
          <a:prstGeom prst="rect">
            <a:avLst/>
          </a:prstGeom>
          <a:noFill/>
        </p:spPr>
      </p:pic>
      <p:pic>
        <p:nvPicPr>
          <p:cNvPr id="1049" name="Picture 25" descr="http://www.stat.ucla.edu/%7Eywu/iFRAME/picleopard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752600" y="2514600"/>
            <a:ext cx="1524000" cy="762000"/>
          </a:xfrm>
          <a:prstGeom prst="rect">
            <a:avLst/>
          </a:prstGeom>
          <a:noFill/>
        </p:spPr>
      </p:pic>
      <p:pic>
        <p:nvPicPr>
          <p:cNvPr id="1050" name="Picture 26" descr="http://www.stat.ucla.edu/%7Eywu/iFRAME/pictiger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352800" y="2514600"/>
            <a:ext cx="1190625" cy="695325"/>
          </a:xfrm>
          <a:prstGeom prst="rect">
            <a:avLst/>
          </a:prstGeom>
          <a:noFill/>
        </p:spPr>
      </p:pic>
      <p:pic>
        <p:nvPicPr>
          <p:cNvPr id="1051" name="Picture 27" descr="http://www.stat.ucla.edu/%7Eywu/iFRAME/picstar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648200" y="2590800"/>
            <a:ext cx="571500" cy="571500"/>
          </a:xfrm>
          <a:prstGeom prst="rect">
            <a:avLst/>
          </a:prstGeom>
          <a:noFill/>
        </p:spPr>
      </p:pic>
      <p:pic>
        <p:nvPicPr>
          <p:cNvPr id="1052" name="Picture 28" descr="http://www.stat.ucla.edu/%7Eywu/iFRAME/piccat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228600" y="3429000"/>
            <a:ext cx="571500" cy="571500"/>
          </a:xfrm>
          <a:prstGeom prst="rect">
            <a:avLst/>
          </a:prstGeom>
          <a:noFill/>
        </p:spPr>
      </p:pic>
      <p:pic>
        <p:nvPicPr>
          <p:cNvPr id="1053" name="Picture 29" descr="http://www.stat.ucla.edu/%7Eywu/iFRAME/picwolf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914400" y="3429000"/>
            <a:ext cx="571500" cy="571500"/>
          </a:xfrm>
          <a:prstGeom prst="rect">
            <a:avLst/>
          </a:prstGeom>
          <a:noFill/>
        </p:spPr>
      </p:pic>
      <p:pic>
        <p:nvPicPr>
          <p:cNvPr id="1054" name="Picture 30" descr="http://www.stat.ucla.edu/%7Eywu/iFRAME/picbear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600200" y="3429000"/>
            <a:ext cx="571500" cy="571500"/>
          </a:xfrm>
          <a:prstGeom prst="rect">
            <a:avLst/>
          </a:prstGeom>
          <a:noFill/>
        </p:spPr>
      </p:pic>
      <p:pic>
        <p:nvPicPr>
          <p:cNvPr id="1055" name="Picture 31" descr="http://www.stat.ucla.edu/%7Eywu/iFRAME/piclion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2286000" y="3429000"/>
            <a:ext cx="571500" cy="571500"/>
          </a:xfrm>
          <a:prstGeom prst="rect">
            <a:avLst/>
          </a:prstGeom>
          <a:noFill/>
        </p:spPr>
      </p:pic>
      <p:pic>
        <p:nvPicPr>
          <p:cNvPr id="1056" name="Picture 32" descr="http://www.stat.ucla.edu/%7Eywu/iFRAME/piclionese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2971800" y="3429000"/>
            <a:ext cx="571500" cy="571500"/>
          </a:xfrm>
          <a:prstGeom prst="rect">
            <a:avLst/>
          </a:prstGeom>
          <a:noFill/>
        </p:spPr>
      </p:pic>
      <p:pic>
        <p:nvPicPr>
          <p:cNvPr id="1057" name="Picture 33" descr="http://www.stat.ucla.edu/%7Eywu/iFRAME/piccougar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657600" y="3429000"/>
            <a:ext cx="571500" cy="571500"/>
          </a:xfrm>
          <a:prstGeom prst="rect">
            <a:avLst/>
          </a:prstGeom>
          <a:noFill/>
        </p:spPr>
      </p:pic>
      <p:pic>
        <p:nvPicPr>
          <p:cNvPr id="1058" name="Picture 34" descr="http://www.stat.ucla.edu/%7Eywu/iFRAME/picsnowleopard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4343400" y="3429000"/>
            <a:ext cx="571500" cy="571500"/>
          </a:xfrm>
          <a:prstGeom prst="rect">
            <a:avLst/>
          </a:prstGeom>
          <a:noFill/>
        </p:spPr>
      </p:pic>
      <p:pic>
        <p:nvPicPr>
          <p:cNvPr id="1059" name="Picture 35" descr="http://www.stat.ucla.edu/%7Eywu/iFRAME/pictigerface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5029200" y="3429000"/>
            <a:ext cx="571500" cy="571500"/>
          </a:xfrm>
          <a:prstGeom prst="rect">
            <a:avLst/>
          </a:prstGeom>
          <a:noFill/>
        </p:spPr>
      </p:pic>
      <p:pic>
        <p:nvPicPr>
          <p:cNvPr id="1060" name="Picture 36" descr="http://www.stat.ucla.edu/%7Eywu/iFRAME/picpanda.pn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6400800" y="3429000"/>
            <a:ext cx="571500" cy="571500"/>
          </a:xfrm>
          <a:prstGeom prst="rect">
            <a:avLst/>
          </a:prstGeom>
          <a:noFill/>
        </p:spPr>
      </p:pic>
      <p:pic>
        <p:nvPicPr>
          <p:cNvPr id="1061" name="Picture 37" descr="http://www.stat.ucla.edu/%7Eywu/iFRAME/pichorsehead.pn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7086600" y="3429000"/>
            <a:ext cx="571500" cy="571500"/>
          </a:xfrm>
          <a:prstGeom prst="rect">
            <a:avLst/>
          </a:prstGeom>
          <a:noFill/>
        </p:spPr>
      </p:pic>
      <p:pic>
        <p:nvPicPr>
          <p:cNvPr id="1062" name="Picture 38" descr="http://www.stat.ucla.edu/%7Eywu/iFRAME/pictomato.pn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28600" y="4267200"/>
            <a:ext cx="571500" cy="571500"/>
          </a:xfrm>
          <a:prstGeom prst="rect">
            <a:avLst/>
          </a:prstGeom>
          <a:noFill/>
        </p:spPr>
      </p:pic>
      <p:pic>
        <p:nvPicPr>
          <p:cNvPr id="1063" name="Picture 39" descr="http://www.stat.ucla.edu/%7Eywu/iFRAME/picpeach.png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914400" y="4267200"/>
            <a:ext cx="514350" cy="619125"/>
          </a:xfrm>
          <a:prstGeom prst="rect">
            <a:avLst/>
          </a:prstGeom>
          <a:noFill/>
        </p:spPr>
      </p:pic>
      <p:pic>
        <p:nvPicPr>
          <p:cNvPr id="1064" name="Picture 40" descr="http://www.stat.ucla.edu/%7Eywu/iFRAME/picflowerfive.png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1524000" y="4267200"/>
            <a:ext cx="571500" cy="571500"/>
          </a:xfrm>
          <a:prstGeom prst="rect">
            <a:avLst/>
          </a:prstGeom>
          <a:noFill/>
        </p:spPr>
      </p:pic>
      <p:pic>
        <p:nvPicPr>
          <p:cNvPr id="1065" name="Picture 41" descr="http://www.stat.ucla.edu/%7Eywu/iFRAME/picfivepetal.png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2209800" y="4267200"/>
            <a:ext cx="571500" cy="571500"/>
          </a:xfrm>
          <a:prstGeom prst="rect">
            <a:avLst/>
          </a:prstGeom>
          <a:noFill/>
        </p:spPr>
      </p:pic>
      <p:pic>
        <p:nvPicPr>
          <p:cNvPr id="1066" name="Picture 42" descr="http://www.stat.ucla.edu/%7Eywu/iFRAME/picfive2.png"/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895600" y="4267200"/>
            <a:ext cx="571500" cy="571500"/>
          </a:xfrm>
          <a:prstGeom prst="rect">
            <a:avLst/>
          </a:prstGeom>
          <a:noFill/>
        </p:spPr>
      </p:pic>
      <p:pic>
        <p:nvPicPr>
          <p:cNvPr id="1067" name="Picture 43" descr="http://www.stat.ucla.edu/%7Eywu/iFRAME/picfive3.png"/>
          <p:cNvPicPr>
            <a:picLocks noChangeAspect="1" noChangeArrowheads="1"/>
          </p:cNvPicPr>
          <p:nvPr/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3581400" y="4267200"/>
            <a:ext cx="571500" cy="571500"/>
          </a:xfrm>
          <a:prstGeom prst="rect">
            <a:avLst/>
          </a:prstGeom>
          <a:noFill/>
        </p:spPr>
      </p:pic>
      <p:pic>
        <p:nvPicPr>
          <p:cNvPr id="1068" name="Picture 44" descr="http://www.stat.ucla.edu/%7Eywu/iFRAME/picforgetmenot.png"/>
          <p:cNvPicPr>
            <a:picLocks noChangeAspect="1" noChangeArrowheads="1"/>
          </p:cNvPicPr>
          <p:nvPr/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4267200" y="4267200"/>
            <a:ext cx="571500" cy="571500"/>
          </a:xfrm>
          <a:prstGeom prst="rect">
            <a:avLst/>
          </a:prstGeom>
          <a:noFill/>
        </p:spPr>
      </p:pic>
      <p:pic>
        <p:nvPicPr>
          <p:cNvPr id="1069" name="Picture 45" descr="http://www.stat.ucla.edu/%7Eywu/iFRAME/picspringbeauty.png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4953000" y="4267200"/>
            <a:ext cx="571500" cy="571500"/>
          </a:xfrm>
          <a:prstGeom prst="rect">
            <a:avLst/>
          </a:prstGeom>
          <a:noFill/>
        </p:spPr>
      </p:pic>
      <p:pic>
        <p:nvPicPr>
          <p:cNvPr id="1070" name="Picture 46" descr="http://www.stat.ucla.edu/%7Eywu/iFRAME/picsixpetal.png"/>
          <p:cNvPicPr>
            <a:picLocks noChangeAspect="1" noChangeArrowheads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5638800" y="4267200"/>
            <a:ext cx="571500" cy="571500"/>
          </a:xfrm>
          <a:prstGeom prst="rect">
            <a:avLst/>
          </a:prstGeom>
          <a:noFill/>
        </p:spPr>
      </p:pic>
      <p:pic>
        <p:nvPicPr>
          <p:cNvPr id="1071" name="Picture 47" descr="http://www.stat.ucla.edu/%7Eywu/iFRAME/piceightpetal.png"/>
          <p:cNvPicPr>
            <a:picLocks noChangeAspect="1" noChangeArrowheads="1"/>
          </p:cNvPicPr>
          <p:nvPr/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6324600" y="4267200"/>
            <a:ext cx="571500" cy="571500"/>
          </a:xfrm>
          <a:prstGeom prst="rect">
            <a:avLst/>
          </a:prstGeom>
          <a:noFill/>
        </p:spPr>
      </p:pic>
      <p:pic>
        <p:nvPicPr>
          <p:cNvPr id="1072" name="Picture 48" descr="http://www.stat.ucla.edu/%7Eywu/iFRAME/piccar.png"/>
          <p:cNvPicPr>
            <a:picLocks noChangeAspect="1" noChangeArrowheads="1"/>
          </p:cNvPicPr>
          <p:nvPr/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228600" y="5334000"/>
            <a:ext cx="790575" cy="381000"/>
          </a:xfrm>
          <a:prstGeom prst="rect">
            <a:avLst/>
          </a:prstGeom>
          <a:noFill/>
        </p:spPr>
      </p:pic>
      <p:pic>
        <p:nvPicPr>
          <p:cNvPr id="1073" name="Picture 49" descr="http://www.stat.ucla.edu/%7Eywu/iFRAME/piccarfront.png"/>
          <p:cNvPicPr>
            <a:picLocks noChangeAspect="1" noChangeArrowheads="1"/>
          </p:cNvPicPr>
          <p:nvPr/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1143000" y="5181600"/>
            <a:ext cx="723900" cy="542925"/>
          </a:xfrm>
          <a:prstGeom prst="rect">
            <a:avLst/>
          </a:prstGeom>
          <a:noFill/>
        </p:spPr>
      </p:pic>
      <p:pic>
        <p:nvPicPr>
          <p:cNvPr id="1074" name="Picture 50" descr="http://www.stat.ucla.edu/%7Eywu/iFRAME/picbike.png"/>
          <p:cNvPicPr>
            <a:picLocks noChangeAspect="1" noChangeArrowheads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1981200" y="5181600"/>
            <a:ext cx="571500" cy="571500"/>
          </a:xfrm>
          <a:prstGeom prst="rect">
            <a:avLst/>
          </a:prstGeom>
          <a:noFill/>
        </p:spPr>
      </p:pic>
      <p:pic>
        <p:nvPicPr>
          <p:cNvPr id="1075" name="Picture 51" descr="http://www.stat.ucla.edu/%7Eywu/iFRAME/picmotorcycle.png"/>
          <p:cNvPicPr>
            <a:picLocks noChangeAspect="1" noChangeArrowheads="1"/>
          </p:cNvPicPr>
          <p:nvPr/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2667000" y="5257800"/>
            <a:ext cx="742950" cy="457200"/>
          </a:xfrm>
          <a:prstGeom prst="rect">
            <a:avLst/>
          </a:prstGeom>
          <a:noFill/>
        </p:spPr>
      </p:pic>
      <p:pic>
        <p:nvPicPr>
          <p:cNvPr id="1076" name="Picture 52" descr="http://www.stat.ucla.edu/%7Eywu/iFRAME/picclock.png"/>
          <p:cNvPicPr>
            <a:picLocks noChangeAspect="1" noChangeArrowheads="1"/>
          </p:cNvPicPr>
          <p:nvPr/>
        </p:nvPicPr>
        <p:blipFill>
          <a:blip r:embed="rId51" cstate="print"/>
          <a:srcRect/>
          <a:stretch>
            <a:fillRect/>
          </a:stretch>
        </p:blipFill>
        <p:spPr bwMode="auto">
          <a:xfrm>
            <a:off x="3581400" y="5181600"/>
            <a:ext cx="571500" cy="571500"/>
          </a:xfrm>
          <a:prstGeom prst="rect">
            <a:avLst/>
          </a:prstGeom>
          <a:noFill/>
        </p:spPr>
      </p:pic>
      <p:pic>
        <p:nvPicPr>
          <p:cNvPr id="1077" name="Picture 53" descr="http://www.stat.ucla.edu/%7Eywu/iFRAME/picteapot.png"/>
          <p:cNvPicPr>
            <a:picLocks noChangeAspect="1" noChangeArrowheads="1"/>
          </p:cNvPicPr>
          <p:nvPr/>
        </p:nvPicPr>
        <p:blipFill>
          <a:blip r:embed="rId52" cstate="print"/>
          <a:srcRect/>
          <a:stretch>
            <a:fillRect/>
          </a:stretch>
        </p:blipFill>
        <p:spPr bwMode="auto">
          <a:xfrm>
            <a:off x="4267200" y="5181600"/>
            <a:ext cx="571500" cy="571500"/>
          </a:xfrm>
          <a:prstGeom prst="rect">
            <a:avLst/>
          </a:prstGeom>
          <a:noFill/>
        </p:spPr>
      </p:pic>
      <p:pic>
        <p:nvPicPr>
          <p:cNvPr id="1078" name="Picture 54" descr="http://www.stat.ucla.edu/%7Eywu/iFRAME/piccup.png"/>
          <p:cNvPicPr>
            <a:picLocks noChangeAspect="1" noChangeArrowheads="1"/>
          </p:cNvPicPr>
          <p:nvPr/>
        </p:nvPicPr>
        <p:blipFill>
          <a:blip r:embed="rId53" cstate="print"/>
          <a:srcRect/>
          <a:stretch>
            <a:fillRect/>
          </a:stretch>
        </p:blipFill>
        <p:spPr bwMode="auto">
          <a:xfrm>
            <a:off x="4953000" y="5181600"/>
            <a:ext cx="571500" cy="571500"/>
          </a:xfrm>
          <a:prstGeom prst="rect">
            <a:avLst/>
          </a:prstGeom>
          <a:noFill/>
        </p:spPr>
      </p:pic>
      <p:pic>
        <p:nvPicPr>
          <p:cNvPr id="1079" name="Picture 55" descr="http://www.stat.ucla.edu/%7Eywu/iFRAME/picwomen.png"/>
          <p:cNvPicPr>
            <a:picLocks noChangeAspect="1" noChangeArrowheads="1"/>
          </p:cNvPicPr>
          <p:nvPr/>
        </p:nvPicPr>
        <p:blipFill>
          <a:blip r:embed="rId54" cstate="print"/>
          <a:srcRect/>
          <a:stretch>
            <a:fillRect/>
          </a:stretch>
        </p:blipFill>
        <p:spPr bwMode="auto">
          <a:xfrm>
            <a:off x="5638800" y="5105400"/>
            <a:ext cx="457200" cy="676275"/>
          </a:xfrm>
          <a:prstGeom prst="rect">
            <a:avLst/>
          </a:prstGeom>
          <a:noFill/>
        </p:spPr>
      </p:pic>
      <p:pic>
        <p:nvPicPr>
          <p:cNvPr id="1080" name="Picture 56" descr="http://www.stat.ucla.edu/%7Eywu/iFRAME/picwomen1.png"/>
          <p:cNvPicPr>
            <a:picLocks noChangeAspect="1" noChangeArrowheads="1"/>
          </p:cNvPicPr>
          <p:nvPr/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6172200" y="5029200"/>
            <a:ext cx="504825" cy="762000"/>
          </a:xfrm>
          <a:prstGeom prst="rect">
            <a:avLst/>
          </a:prstGeom>
          <a:noFill/>
        </p:spPr>
      </p:pic>
      <p:pic>
        <p:nvPicPr>
          <p:cNvPr id="1081" name="Picture 57" descr="http://www.stat.ucla.edu/%7Eywu/iFRAME/picwomen2.png"/>
          <p:cNvPicPr>
            <a:picLocks noChangeAspect="1" noChangeArrowheads="1"/>
          </p:cNvPicPr>
          <p:nvPr/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6781800" y="5105400"/>
            <a:ext cx="428625" cy="676275"/>
          </a:xfrm>
          <a:prstGeom prst="rect">
            <a:avLst/>
          </a:prstGeom>
          <a:noFill/>
        </p:spPr>
      </p:pic>
      <p:pic>
        <p:nvPicPr>
          <p:cNvPr id="1082" name="Picture 58" descr="http://www.stat.ucla.edu/%7Eywu/iFRAME/picpeople.png"/>
          <p:cNvPicPr>
            <a:picLocks noChangeAspect="1" noChangeArrowheads="1"/>
          </p:cNvPicPr>
          <p:nvPr/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7315200" y="5410200"/>
            <a:ext cx="571500" cy="381000"/>
          </a:xfrm>
          <a:prstGeom prst="rect">
            <a:avLst/>
          </a:prstGeom>
          <a:noFill/>
        </p:spPr>
      </p:pic>
      <p:pic>
        <p:nvPicPr>
          <p:cNvPr id="1083" name="Picture 59" descr="http://www.stat.ucla.edu/%7Eywu/iFRAME/picface.png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8001000" y="5029200"/>
            <a:ext cx="762000" cy="762000"/>
          </a:xfrm>
          <a:prstGeom prst="rect">
            <a:avLst/>
          </a:prstGeom>
          <a:noFill/>
        </p:spPr>
      </p:pic>
      <p:pic>
        <p:nvPicPr>
          <p:cNvPr id="1026" name="Picture 2" descr="http://www.stat.ucla.edu/%7Eywu/iFRAME/picegret.png"/>
          <p:cNvPicPr>
            <a:picLocks noChangeAspect="1" noChangeArrowheads="1"/>
          </p:cNvPicPr>
          <p:nvPr/>
        </p:nvPicPr>
        <p:blipFill>
          <a:blip r:embed="rId59" cstate="print"/>
          <a:srcRect/>
          <a:stretch>
            <a:fillRect/>
          </a:stretch>
        </p:blipFill>
        <p:spPr bwMode="auto">
          <a:xfrm>
            <a:off x="228600" y="609600"/>
            <a:ext cx="476250" cy="666750"/>
          </a:xfrm>
          <a:prstGeom prst="rect">
            <a:avLst/>
          </a:prstGeom>
          <a:noFill/>
        </p:spPr>
      </p:pic>
      <p:pic>
        <p:nvPicPr>
          <p:cNvPr id="8194" name="Picture 2" descr="http://www.stat.ucla.edu/%7Eywu/iFRAME/piccheetah.png"/>
          <p:cNvPicPr>
            <a:picLocks noChangeAspect="1" noChangeArrowheads="1"/>
          </p:cNvPicPr>
          <p:nvPr/>
        </p:nvPicPr>
        <p:blipFill>
          <a:blip r:embed="rId60" cstate="print"/>
          <a:srcRect/>
          <a:stretch>
            <a:fillRect/>
          </a:stretch>
        </p:blipFill>
        <p:spPr bwMode="auto">
          <a:xfrm>
            <a:off x="5715000" y="3429000"/>
            <a:ext cx="571500" cy="571501"/>
          </a:xfrm>
          <a:prstGeom prst="rect">
            <a:avLst/>
          </a:prstGeom>
          <a:noFill/>
        </p:spPr>
      </p:pic>
      <p:pic>
        <p:nvPicPr>
          <p:cNvPr id="8196" name="Picture 4" descr="http://www.stat.ucla.edu/%7Eywu/iFRAME/picsquire.png"/>
          <p:cNvPicPr>
            <a:picLocks noChangeAspect="1" noChangeArrowheads="1"/>
          </p:cNvPicPr>
          <p:nvPr/>
        </p:nvPicPr>
        <p:blipFill>
          <a:blip r:embed="rId61" cstate="print"/>
          <a:srcRect/>
          <a:stretch>
            <a:fillRect/>
          </a:stretch>
        </p:blipFill>
        <p:spPr bwMode="auto">
          <a:xfrm>
            <a:off x="7315200" y="1600200"/>
            <a:ext cx="571500" cy="571501"/>
          </a:xfrm>
          <a:prstGeom prst="rect">
            <a:avLst/>
          </a:prstGeom>
          <a:noFill/>
        </p:spPr>
      </p:pic>
      <p:pic>
        <p:nvPicPr>
          <p:cNvPr id="8198" name="Picture 6" descr="http://www.stat.ucla.edu/%7Eywu/iFRAME/picsusan.png"/>
          <p:cNvPicPr>
            <a:picLocks noChangeAspect="1" noChangeArrowheads="1"/>
          </p:cNvPicPr>
          <p:nvPr/>
        </p:nvPicPr>
        <p:blipFill>
          <a:blip r:embed="rId62" cstate="print"/>
          <a:srcRect/>
          <a:stretch>
            <a:fillRect/>
          </a:stretch>
        </p:blipFill>
        <p:spPr bwMode="auto">
          <a:xfrm>
            <a:off x="7010400" y="4267200"/>
            <a:ext cx="571500" cy="571501"/>
          </a:xfrm>
          <a:prstGeom prst="rect">
            <a:avLst/>
          </a:prstGeom>
          <a:noFill/>
        </p:spPr>
      </p:pic>
      <p:pic>
        <p:nvPicPr>
          <p:cNvPr id="8200" name="Picture 8" descr="http://www.stat.ucla.edu/%7Eywu/iFRAME/picsunflower.png"/>
          <p:cNvPicPr>
            <a:picLocks noChangeAspect="1" noChangeArrowheads="1"/>
          </p:cNvPicPr>
          <p:nvPr/>
        </p:nvPicPr>
        <p:blipFill>
          <a:blip r:embed="rId63" cstate="print"/>
          <a:srcRect/>
          <a:stretch>
            <a:fillRect/>
          </a:stretch>
        </p:blipFill>
        <p:spPr bwMode="auto">
          <a:xfrm>
            <a:off x="7696200" y="4267200"/>
            <a:ext cx="571500" cy="57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90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14400"/>
            <a:ext cx="8229600" cy="56356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/>
                <a:ea typeface="宋体" charset="0"/>
                <a:cs typeface="Times New Roman"/>
              </a:rPr>
              <a:t>Modeling image pixel labels as MRF (</a:t>
            </a:r>
            <a:r>
              <a:rPr lang="en-US" altLang="zh-CN" sz="2400" dirty="0" err="1">
                <a:latin typeface="Times New Roman"/>
                <a:ea typeface="宋体" charset="0"/>
                <a:cs typeface="Times New Roman"/>
              </a:rPr>
              <a:t>Ising</a:t>
            </a:r>
            <a:r>
              <a:rPr lang="en-US" altLang="zh-CN" sz="2400" dirty="0">
                <a:latin typeface="Times New Roman"/>
                <a:ea typeface="宋体" charset="0"/>
                <a:cs typeface="Times New Roman"/>
              </a:rPr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4144963"/>
          </a:xfrm>
        </p:spPr>
        <p:txBody>
          <a:bodyPr/>
          <a:lstStyle/>
          <a:p>
            <a:pPr>
              <a:buFontTx/>
              <a:buNone/>
            </a:pPr>
            <a:endParaRPr lang="en-US" altLang="zh-CN" sz="2000" dirty="0">
              <a:ea typeface="宋体" charset="0"/>
              <a:cs typeface="宋体" charset="0"/>
            </a:endParaRP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914400" y="2819400"/>
            <a:ext cx="7467600" cy="3001963"/>
            <a:chOff x="576" y="1776"/>
            <a:chExt cx="4704" cy="1891"/>
          </a:xfrm>
        </p:grpSpPr>
        <p:pic>
          <p:nvPicPr>
            <p:cNvPr id="23557" name="Picture 5" descr="MR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016"/>
              <a:ext cx="2349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576" y="2640"/>
            <a:ext cx="56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Equation" r:id="rId4" imgW="444240" imgH="190440" progId="Equation.DSMT4">
                    <p:embed/>
                  </p:oleObj>
                </mc:Choice>
                <mc:Fallback>
                  <p:oleObj name="Equation" r:id="rId4" imgW="4442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40"/>
                          <a:ext cx="56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152" y="3408"/>
            <a:ext cx="61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6" imgW="482400" imgH="203040" progId="Equation.3">
                    <p:embed/>
                  </p:oleObj>
                </mc:Choice>
                <mc:Fallback>
                  <p:oleObj name="Equation" r:id="rId6" imgW="482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408"/>
                          <a:ext cx="61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V="1">
              <a:off x="1488" y="316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152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562" name="Picture 10" descr="5g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2736"/>
              <a:ext cx="921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11" descr="54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776"/>
              <a:ext cx="921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2592" y="1776"/>
              <a:ext cx="240" cy="24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charset="0"/>
              </a:endParaRPr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4464" y="211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0"/>
                  <a:cs typeface="宋体" charset="0"/>
                </a:rPr>
                <a:t>real image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4464" y="3072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0"/>
                  <a:cs typeface="宋体" charset="0"/>
                </a:rPr>
                <a:t>label image</a:t>
              </a: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 flipV="1">
              <a:off x="2928" y="2592"/>
              <a:ext cx="912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 flipV="1">
              <a:off x="2832" y="1920"/>
              <a:ext cx="100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0" name="Text Box 9"/>
          <p:cNvSpPr txBox="1">
            <a:spLocks noChangeArrowheads="1"/>
          </p:cNvSpPr>
          <p:nvPr/>
        </p:nvSpPr>
        <p:spPr bwMode="auto">
          <a:xfrm>
            <a:off x="90488" y="6553200"/>
            <a:ext cx="2262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latin typeface="Times New Roman" charset="0"/>
                <a:cs typeface="Times New Roman" charset="0"/>
              </a:rPr>
              <a:t>Slides by R. Huang – Rutgers University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" y="152400"/>
            <a:ext cx="8031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MRF for Image Segmentation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600" y="1676400"/>
            <a:ext cx="3924300" cy="46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" y="2209800"/>
            <a:ext cx="4127500" cy="469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2209800"/>
            <a:ext cx="248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Bayesian posterior</a:t>
            </a:r>
          </a:p>
        </p:txBody>
      </p:sp>
    </p:spTree>
    <p:extLst>
      <p:ext uri="{BB962C8B-B14F-4D97-AF65-F5344CB8AC3E}">
        <p14:creationId xmlns:p14="http://schemas.microsoft.com/office/powerpoint/2010/main" val="542674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Times New Roman"/>
                <a:ea typeface="宋体" charset="0"/>
                <a:cs typeface="Times New Roman"/>
              </a:rPr>
              <a:t>Model joint probability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620837" y="4681538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altLang="zh-CN" sz="1600">
                <a:latin typeface="Times New Roman" charset="0"/>
                <a:ea typeface="宋体" charset="0"/>
                <a:cs typeface="宋体" charset="0"/>
              </a:rPr>
              <a:t>label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2255837" y="5138738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altLang="zh-CN" sz="1600">
                <a:latin typeface="Times New Roman" charset="0"/>
                <a:ea typeface="宋体" charset="0"/>
                <a:cs typeface="宋体" charset="0"/>
              </a:rPr>
              <a:t>image</a:t>
            </a: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3602037" y="4500563"/>
            <a:ext cx="13716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label-label</a:t>
            </a:r>
          </a:p>
          <a:p>
            <a:pPr algn="ctr" eaLnBrk="0" hangingPunct="0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compatibility</a:t>
            </a:r>
          </a:p>
          <a:p>
            <a:pPr algn="ctr" eaLnBrk="0" hangingPunct="0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Function</a:t>
            </a:r>
          </a:p>
          <a:p>
            <a:pPr algn="ctr" eaLnBrk="0" hangingPunct="0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enforcing Smoothness constraint</a:t>
            </a: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4648200" y="5962650"/>
            <a:ext cx="1168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altLang="zh-CN" sz="1600">
                <a:latin typeface="Times New Roman" charset="0"/>
                <a:ea typeface="宋体" charset="0"/>
                <a:cs typeface="宋体" charset="0"/>
              </a:rPr>
              <a:t>neighboring</a:t>
            </a:r>
          </a:p>
          <a:p>
            <a:pPr algn="ctr" eaLnBrk="0" hangingPunct="0"/>
            <a:r>
              <a:rPr lang="en-US" altLang="zh-CN" sz="1600">
                <a:latin typeface="Times New Roman" charset="0"/>
                <a:ea typeface="宋体" charset="0"/>
                <a:cs typeface="宋体" charset="0"/>
              </a:rPr>
              <a:t>label nodes</a:t>
            </a:r>
          </a:p>
        </p:txBody>
      </p:sp>
      <p:sp>
        <p:nvSpPr>
          <p:cNvPr id="20487" name="Line 11"/>
          <p:cNvSpPr>
            <a:spLocks noChangeShapeType="1"/>
          </p:cNvSpPr>
          <p:nvPr/>
        </p:nvSpPr>
        <p:spPr bwMode="auto">
          <a:xfrm flipV="1">
            <a:off x="2362200" y="3937000"/>
            <a:ext cx="158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12"/>
          <p:cNvSpPr>
            <a:spLocks noChangeShapeType="1"/>
          </p:cNvSpPr>
          <p:nvPr/>
        </p:nvSpPr>
        <p:spPr bwMode="auto">
          <a:xfrm flipV="1">
            <a:off x="2743200" y="3937000"/>
            <a:ext cx="1587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13"/>
          <p:cNvSpPr>
            <a:spLocks noChangeShapeType="1"/>
          </p:cNvSpPr>
          <p:nvPr/>
        </p:nvSpPr>
        <p:spPr bwMode="auto">
          <a:xfrm flipV="1">
            <a:off x="4419600" y="3905250"/>
            <a:ext cx="158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4"/>
          <p:cNvSpPr>
            <a:spLocks noChangeShapeType="1"/>
          </p:cNvSpPr>
          <p:nvPr/>
        </p:nvSpPr>
        <p:spPr bwMode="auto">
          <a:xfrm flipV="1">
            <a:off x="5126037" y="4286250"/>
            <a:ext cx="1588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6654800" y="5811838"/>
            <a:ext cx="1123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local </a:t>
            </a:r>
          </a:p>
          <a:p>
            <a:pPr algn="ctr" eaLnBrk="0" hangingPunct="0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Observations</a:t>
            </a:r>
          </a:p>
        </p:txBody>
      </p:sp>
      <p:sp>
        <p:nvSpPr>
          <p:cNvPr id="20492" name="Line 16"/>
          <p:cNvSpPr>
            <a:spLocks noChangeShapeType="1"/>
          </p:cNvSpPr>
          <p:nvPr/>
        </p:nvSpPr>
        <p:spPr bwMode="auto">
          <a:xfrm flipV="1">
            <a:off x="7105650" y="3905250"/>
            <a:ext cx="1587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AutoShape 18"/>
          <p:cNvSpPr>
            <a:spLocks/>
          </p:cNvSpPr>
          <p:nvPr/>
        </p:nvSpPr>
        <p:spPr bwMode="auto">
          <a:xfrm rot="5400000">
            <a:off x="5056981" y="3572669"/>
            <a:ext cx="173038" cy="990600"/>
          </a:xfrm>
          <a:prstGeom prst="rightBrace">
            <a:avLst>
              <a:gd name="adj1" fmla="val 477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20494" name="Text Box 20"/>
          <p:cNvSpPr txBox="1">
            <a:spLocks noChangeArrowheads="1"/>
          </p:cNvSpPr>
          <p:nvPr/>
        </p:nvSpPr>
        <p:spPr bwMode="auto">
          <a:xfrm>
            <a:off x="5807075" y="4227513"/>
            <a:ext cx="113188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image-label</a:t>
            </a:r>
          </a:p>
          <a:p>
            <a:pPr algn="ctr" eaLnBrk="0" hangingPunct="0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compatibility</a:t>
            </a:r>
          </a:p>
          <a:p>
            <a:pPr algn="ctr" eaLnBrk="0" hangingPunct="0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Function</a:t>
            </a:r>
          </a:p>
          <a:p>
            <a:pPr algn="ctr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enforcing</a:t>
            </a:r>
          </a:p>
          <a:p>
            <a:pPr algn="ctr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Data</a:t>
            </a:r>
          </a:p>
          <a:p>
            <a:pPr algn="ctr"/>
            <a:r>
              <a:rPr lang="en-US" altLang="zh-CN" sz="1400">
                <a:latin typeface="Times New Roman" charset="0"/>
                <a:ea typeface="宋体" charset="0"/>
                <a:cs typeface="宋体" charset="0"/>
              </a:rPr>
              <a:t>Constraint</a:t>
            </a:r>
          </a:p>
          <a:p>
            <a:pPr algn="ctr" eaLnBrk="0" hangingPunct="0"/>
            <a:endParaRPr lang="en-US" altLang="zh-CN" sz="12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0495" name="Line 21"/>
          <p:cNvSpPr>
            <a:spLocks noChangeShapeType="1"/>
          </p:cNvSpPr>
          <p:nvPr/>
        </p:nvSpPr>
        <p:spPr bwMode="auto">
          <a:xfrm flipV="1">
            <a:off x="6324600" y="3905250"/>
            <a:ext cx="158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9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48391"/>
              </p:ext>
            </p:extLst>
          </p:nvPr>
        </p:nvGraphicFramePr>
        <p:xfrm>
          <a:off x="1828800" y="3200400"/>
          <a:ext cx="5715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2184120" imgH="444240" progId="Equation.DSMT4">
                  <p:embed/>
                </p:oleObj>
              </mc:Choice>
              <mc:Fallback>
                <p:oleObj name="Equation" r:id="rId3" imgW="2184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57150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7" name="Group 4"/>
          <p:cNvGrpSpPr>
            <a:grpSpLocks/>
          </p:cNvGrpSpPr>
          <p:nvPr/>
        </p:nvGrpSpPr>
        <p:grpSpPr bwMode="auto">
          <a:xfrm>
            <a:off x="457200" y="914400"/>
            <a:ext cx="3657600" cy="1419225"/>
            <a:chOff x="672" y="2688"/>
            <a:chExt cx="2304" cy="894"/>
          </a:xfrm>
        </p:grpSpPr>
        <p:graphicFrame>
          <p:nvGraphicFramePr>
            <p:cNvPr id="20498" name="Object 5"/>
            <p:cNvGraphicFramePr>
              <a:graphicFrameLocks noChangeAspect="1"/>
            </p:cNvGraphicFramePr>
            <p:nvPr/>
          </p:nvGraphicFramePr>
          <p:xfrm>
            <a:off x="1008" y="2688"/>
            <a:ext cx="184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Equation" r:id="rId5" imgW="1434960" imgH="266400" progId="Equation.3">
                    <p:embed/>
                  </p:oleObj>
                </mc:Choice>
                <mc:Fallback>
                  <p:oleObj name="Equation" r:id="rId5" imgW="143496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88"/>
                          <a:ext cx="1845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Text Box 6"/>
            <p:cNvSpPr txBox="1">
              <a:spLocks noChangeArrowheads="1"/>
            </p:cNvSpPr>
            <p:nvPr/>
          </p:nvSpPr>
          <p:spPr bwMode="auto">
            <a:xfrm>
              <a:off x="672" y="3216"/>
              <a:ext cx="4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charset="0"/>
                  <a:cs typeface="宋体" charset="0"/>
                </a:rPr>
                <a:t>region labels</a:t>
              </a:r>
            </a:p>
          </p:txBody>
        </p:sp>
        <p:sp>
          <p:nvSpPr>
            <p:cNvPr id="20500" name="Text Box 7"/>
            <p:cNvSpPr txBox="1">
              <a:spLocks noChangeArrowheads="1"/>
            </p:cNvSpPr>
            <p:nvPr/>
          </p:nvSpPr>
          <p:spPr bwMode="auto">
            <a:xfrm>
              <a:off x="2496" y="3216"/>
              <a:ext cx="4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charset="0"/>
                  <a:cs typeface="宋体" charset="0"/>
                </a:rPr>
                <a:t>image pixels</a:t>
              </a:r>
            </a:p>
          </p:txBody>
        </p:sp>
        <p:sp>
          <p:nvSpPr>
            <p:cNvPr id="20501" name="Text Box 8"/>
            <p:cNvSpPr txBox="1">
              <a:spLocks noChangeArrowheads="1"/>
            </p:cNvSpPr>
            <p:nvPr/>
          </p:nvSpPr>
          <p:spPr bwMode="auto">
            <a:xfrm>
              <a:off x="1296" y="3216"/>
              <a:ext cx="4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charset="0"/>
                  <a:cs typeface="宋体" charset="0"/>
                </a:rPr>
                <a:t>model param.</a:t>
              </a:r>
            </a:p>
          </p:txBody>
        </p:sp>
        <p:sp>
          <p:nvSpPr>
            <p:cNvPr id="20502" name="Line 9"/>
            <p:cNvSpPr>
              <a:spLocks noChangeShapeType="1"/>
            </p:cNvSpPr>
            <p:nvPr/>
          </p:nvSpPr>
          <p:spPr bwMode="auto">
            <a:xfrm flipV="1">
              <a:off x="912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10"/>
            <p:cNvSpPr>
              <a:spLocks noChangeShapeType="1"/>
            </p:cNvSpPr>
            <p:nvPr/>
          </p:nvSpPr>
          <p:spPr bwMode="auto">
            <a:xfrm flipH="1" flipV="1">
              <a:off x="1344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11"/>
            <p:cNvSpPr>
              <a:spLocks noChangeShapeType="1"/>
            </p:cNvSpPr>
            <p:nvPr/>
          </p:nvSpPr>
          <p:spPr bwMode="auto">
            <a:xfrm flipV="1">
              <a:off x="2736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05" name="Picture 14" descr="MR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0"/>
            <a:ext cx="372903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Text Box 9"/>
          <p:cNvSpPr txBox="1">
            <a:spLocks noChangeArrowheads="1"/>
          </p:cNvSpPr>
          <p:nvPr/>
        </p:nvSpPr>
        <p:spPr bwMode="auto">
          <a:xfrm>
            <a:off x="90488" y="6553200"/>
            <a:ext cx="2262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latin typeface="Times New Roman" charset="0"/>
                <a:cs typeface="Times New Roman" charset="0"/>
              </a:rPr>
              <a:t>Slides by R. Huang – 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140089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9300"/>
            <a:ext cx="9144000" cy="263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57200"/>
            <a:ext cx="6100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Markov Chains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(higher order)</a:t>
            </a:r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19812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>
            <a:off x="2286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51"/>
          <p:cNvSpPr>
            <a:spLocks noChangeArrowheads="1"/>
          </p:cNvSpPr>
          <p:nvPr/>
        </p:nvSpPr>
        <p:spPr bwMode="auto">
          <a:xfrm>
            <a:off x="26670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52"/>
          <p:cNvSpPr>
            <a:spLocks noChangeShapeType="1"/>
          </p:cNvSpPr>
          <p:nvPr/>
        </p:nvSpPr>
        <p:spPr bwMode="auto">
          <a:xfrm>
            <a:off x="29718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51"/>
          <p:cNvSpPr>
            <a:spLocks noChangeArrowheads="1"/>
          </p:cNvSpPr>
          <p:nvPr/>
        </p:nvSpPr>
        <p:spPr bwMode="auto">
          <a:xfrm>
            <a:off x="33528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36576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51"/>
          <p:cNvSpPr>
            <a:spLocks noChangeArrowheads="1"/>
          </p:cNvSpPr>
          <p:nvPr/>
        </p:nvSpPr>
        <p:spPr bwMode="auto">
          <a:xfrm>
            <a:off x="4038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52"/>
          <p:cNvSpPr>
            <a:spLocks noChangeShapeType="1"/>
          </p:cNvSpPr>
          <p:nvPr/>
        </p:nvSpPr>
        <p:spPr bwMode="auto">
          <a:xfrm>
            <a:off x="43434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51"/>
          <p:cNvSpPr>
            <a:spLocks noChangeArrowheads="1"/>
          </p:cNvSpPr>
          <p:nvPr/>
        </p:nvSpPr>
        <p:spPr bwMode="auto">
          <a:xfrm>
            <a:off x="47244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1600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29200" y="220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514600"/>
            <a:ext cx="360218" cy="2863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514600"/>
            <a:ext cx="683491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514600"/>
            <a:ext cx="692727" cy="2863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2514600"/>
            <a:ext cx="661219" cy="2733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1676400"/>
            <a:ext cx="100208" cy="2004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1735667"/>
            <a:ext cx="448849" cy="1745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0" y="1731433"/>
            <a:ext cx="448849" cy="162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0" y="1730678"/>
            <a:ext cx="457200" cy="1628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0600" y="4267200"/>
            <a:ext cx="4988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Temporal</a:t>
            </a:r>
            <a:r>
              <a:rPr lang="en-US" sz="2400" dirty="0">
                <a:latin typeface="Times New Roman"/>
                <a:cs typeface="Times New Roman"/>
              </a:rPr>
              <a:t>: a natural ordering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Spatial</a:t>
            </a:r>
            <a:r>
              <a:rPr lang="en-US" sz="2400" dirty="0">
                <a:latin typeface="Times New Roman"/>
                <a:cs typeface="Times New Roman"/>
              </a:rPr>
              <a:t>: 2D image, no natural ordering</a:t>
            </a:r>
          </a:p>
        </p:txBody>
      </p:sp>
    </p:spTree>
    <p:extLst>
      <p:ext uri="{BB962C8B-B14F-4D97-AF65-F5344CB8AC3E}">
        <p14:creationId xmlns:p14="http://schemas.microsoft.com/office/powerpoint/2010/main" val="202618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179309"/>
              </p:ext>
            </p:extLst>
          </p:nvPr>
        </p:nvGraphicFramePr>
        <p:xfrm>
          <a:off x="152400" y="1219200"/>
          <a:ext cx="8446459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3" imgW="3720960" imgH="1688760" progId="Equation.DSMT4">
                  <p:embed/>
                </p:oleObj>
              </mc:Choice>
              <mc:Fallback>
                <p:oleObj name="Equation" r:id="rId3" imgW="372096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19200"/>
                        <a:ext cx="8446459" cy="3900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6" name="Group 22"/>
          <p:cNvGrpSpPr>
            <a:grpSpLocks/>
          </p:cNvGrpSpPr>
          <p:nvPr/>
        </p:nvGrpSpPr>
        <p:grpSpPr bwMode="auto">
          <a:xfrm>
            <a:off x="4419600" y="4038600"/>
            <a:ext cx="4186238" cy="2620963"/>
            <a:chOff x="2784" y="2544"/>
            <a:chExt cx="2637" cy="1651"/>
          </a:xfrm>
        </p:grpSpPr>
        <p:pic>
          <p:nvPicPr>
            <p:cNvPr id="28677" name="Picture 19" descr="MR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544"/>
              <a:ext cx="2349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8678" name="Object 20"/>
            <p:cNvGraphicFramePr>
              <a:graphicFrameLocks noChangeAspect="1"/>
            </p:cNvGraphicFramePr>
            <p:nvPr/>
          </p:nvGraphicFramePr>
          <p:xfrm>
            <a:off x="2784" y="3168"/>
            <a:ext cx="56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4" name="Equation" r:id="rId6" imgW="444240" imgH="190440" progId="Equation.DSMT4">
                    <p:embed/>
                  </p:oleObj>
                </mc:Choice>
                <mc:Fallback>
                  <p:oleObj name="Equation" r:id="rId6" imgW="4442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168"/>
                          <a:ext cx="56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21"/>
            <p:cNvGraphicFramePr>
              <a:graphicFrameLocks noChangeAspect="1"/>
            </p:cNvGraphicFramePr>
            <p:nvPr/>
          </p:nvGraphicFramePr>
          <p:xfrm>
            <a:off x="3360" y="3936"/>
            <a:ext cx="61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Equation" r:id="rId8" imgW="482400" imgH="203040" progId="Equation.3">
                    <p:embed/>
                  </p:oleObj>
                </mc:Choice>
                <mc:Fallback>
                  <p:oleObj name="Equation" r:id="rId8" imgW="482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936"/>
                          <a:ext cx="61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90488" y="6553200"/>
            <a:ext cx="2262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latin typeface="Times New Roman" charset="0"/>
                <a:cs typeface="Times New Roman" charset="0"/>
              </a:rPr>
              <a:t>Slides by R. Huang – Rutgers University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152400"/>
            <a:ext cx="8031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MRF for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246267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dirty="0">
                <a:latin typeface="Times New Roman"/>
                <a:ea typeface="宋体" charset="0"/>
                <a:cs typeface="Times New Roman"/>
              </a:rPr>
              <a:t>Inference in MRFs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3771900"/>
          </a:xfrm>
        </p:spPr>
        <p:txBody>
          <a:bodyPr/>
          <a:lstStyle/>
          <a:p>
            <a:pPr lvl="1"/>
            <a:r>
              <a:rPr lang="en-US" altLang="zh-CN" sz="2400" dirty="0">
                <a:latin typeface="Times New Roman"/>
                <a:ea typeface="宋体" charset="0"/>
                <a:cs typeface="Times New Roman"/>
              </a:rPr>
              <a:t>Classical</a:t>
            </a:r>
          </a:p>
          <a:p>
            <a:pPr lvl="2"/>
            <a:r>
              <a:rPr lang="en-US" altLang="zh-CN" dirty="0">
                <a:latin typeface="Times New Roman"/>
                <a:ea typeface="宋体" charset="0"/>
                <a:cs typeface="Times New Roman"/>
              </a:rPr>
              <a:t>Gibbs sampling, simulated annealing </a:t>
            </a:r>
          </a:p>
          <a:p>
            <a:pPr lvl="2"/>
            <a:r>
              <a:rPr lang="en-US" altLang="zh-CN" dirty="0">
                <a:latin typeface="Times New Roman"/>
                <a:ea typeface="宋体" charset="0"/>
                <a:cs typeface="Times New Roman"/>
              </a:rPr>
              <a:t>Iterated conditional modes </a:t>
            </a:r>
            <a:endParaRPr lang="en-US" altLang="zh-CN" dirty="0">
              <a:latin typeface="Times New Roman"/>
              <a:ea typeface="宋体" charset="0"/>
              <a:cs typeface="Times New Roman"/>
              <a:sym typeface="Wingdings" charset="0"/>
            </a:endParaRPr>
          </a:p>
          <a:p>
            <a:pPr lvl="1"/>
            <a:r>
              <a:rPr lang="en-US" altLang="zh-CN" sz="2400" dirty="0">
                <a:latin typeface="Times New Roman"/>
                <a:ea typeface="宋体" charset="0"/>
                <a:cs typeface="Times New Roman"/>
              </a:rPr>
              <a:t>State of the Art</a:t>
            </a:r>
          </a:p>
          <a:p>
            <a:pPr lvl="2"/>
            <a:r>
              <a:rPr lang="en-US" altLang="zh-CN" dirty="0">
                <a:latin typeface="Times New Roman"/>
                <a:ea typeface="宋体" charset="0"/>
                <a:cs typeface="Times New Roman"/>
              </a:rPr>
              <a:t>Graph cuts</a:t>
            </a:r>
          </a:p>
          <a:p>
            <a:pPr lvl="2"/>
            <a:r>
              <a:rPr lang="en-US" altLang="zh-CN" dirty="0">
                <a:latin typeface="Times New Roman"/>
                <a:ea typeface="宋体" charset="0"/>
                <a:cs typeface="Times New Roman"/>
              </a:rPr>
              <a:t>Belief propagation</a:t>
            </a:r>
          </a:p>
          <a:p>
            <a:pPr lvl="2"/>
            <a:r>
              <a:rPr lang="en-US" altLang="zh-CN" dirty="0">
                <a:latin typeface="Times New Roman"/>
                <a:ea typeface="宋体" charset="0"/>
                <a:cs typeface="Times New Roman"/>
              </a:rPr>
              <a:t>Linear Programming </a:t>
            </a:r>
          </a:p>
          <a:p>
            <a:pPr lvl="2"/>
            <a:r>
              <a:rPr lang="en-US" altLang="zh-CN" dirty="0">
                <a:latin typeface="Times New Roman"/>
                <a:ea typeface="宋体" charset="0"/>
                <a:cs typeface="Times New Roman"/>
              </a:rPr>
              <a:t>Tree-reweighted message passing</a:t>
            </a:r>
          </a:p>
          <a:p>
            <a:pPr lvl="1"/>
            <a:endParaRPr lang="en-US" altLang="zh-CN" sz="1800" dirty="0">
              <a:ea typeface="宋体" charset="0"/>
              <a:cs typeface="宋体" charset="0"/>
            </a:endParaRPr>
          </a:p>
        </p:txBody>
      </p:sp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90488" y="6553200"/>
            <a:ext cx="2262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latin typeface="Times New Roman" charset="0"/>
                <a:cs typeface="Times New Roman" charset="0"/>
              </a:rPr>
              <a:t>Slides by R. Huang – 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2354392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219200"/>
            <a:ext cx="55835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MRF, Gibbs distribution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Gibbs sampler, Metropolis algorithm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Exponential family model</a:t>
            </a:r>
          </a:p>
        </p:txBody>
      </p:sp>
    </p:spTree>
    <p:extLst>
      <p:ext uri="{BB962C8B-B14F-4D97-AF65-F5344CB8AC3E}">
        <p14:creationId xmlns:p14="http://schemas.microsoft.com/office/powerpoint/2010/main" val="6579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81000" y="1524000"/>
            <a:ext cx="3733800" cy="2438400"/>
            <a:chOff x="288" y="2448"/>
            <a:chExt cx="2352" cy="1536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776" y="2880"/>
              <a:ext cx="432" cy="432"/>
              <a:chOff x="1776" y="2880"/>
              <a:chExt cx="432" cy="432"/>
            </a:xfrm>
          </p:grpSpPr>
          <p:sp>
            <p:nvSpPr>
              <p:cNvPr id="70" name="Oval 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344" y="2880"/>
              <a:ext cx="432" cy="432"/>
              <a:chOff x="1776" y="2880"/>
              <a:chExt cx="432" cy="432"/>
            </a:xfrm>
          </p:grpSpPr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912" y="2880"/>
              <a:ext cx="432" cy="432"/>
              <a:chOff x="1776" y="2880"/>
              <a:chExt cx="432" cy="432"/>
            </a:xfrm>
          </p:grpSpPr>
          <p:sp>
            <p:nvSpPr>
              <p:cNvPr id="64" name="Oval 1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776" y="3312"/>
              <a:ext cx="432" cy="432"/>
              <a:chOff x="1776" y="2880"/>
              <a:chExt cx="432" cy="432"/>
            </a:xfrm>
          </p:grpSpPr>
          <p:sp>
            <p:nvSpPr>
              <p:cNvPr id="61" name="Oval 1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Line 2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344" y="3312"/>
              <a:ext cx="432" cy="432"/>
              <a:chOff x="1776" y="2880"/>
              <a:chExt cx="432" cy="432"/>
            </a:xfrm>
          </p:grpSpPr>
          <p:sp>
            <p:nvSpPr>
              <p:cNvPr id="58" name="Oval 2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912" y="3312"/>
              <a:ext cx="432" cy="432"/>
              <a:chOff x="1776" y="2880"/>
              <a:chExt cx="432" cy="432"/>
            </a:xfrm>
          </p:grpSpPr>
          <p:sp>
            <p:nvSpPr>
              <p:cNvPr id="55" name="Oval 2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Line 2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208" y="3312"/>
              <a:ext cx="432" cy="432"/>
              <a:chOff x="1776" y="2880"/>
              <a:chExt cx="432" cy="432"/>
            </a:xfrm>
          </p:grpSpPr>
          <p:sp>
            <p:nvSpPr>
              <p:cNvPr id="52" name="Oval 3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Line 3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2208" y="2880"/>
              <a:ext cx="432" cy="432"/>
              <a:chOff x="1776" y="2880"/>
              <a:chExt cx="432" cy="432"/>
            </a:xfrm>
          </p:grpSpPr>
          <p:sp>
            <p:nvSpPr>
              <p:cNvPr id="49" name="Oval 3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Line 3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480" y="2880"/>
              <a:ext cx="432" cy="432"/>
              <a:chOff x="1776" y="2880"/>
              <a:chExt cx="432" cy="432"/>
            </a:xfrm>
          </p:grpSpPr>
          <p:sp>
            <p:nvSpPr>
              <p:cNvPr id="46" name="Oval 3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Line 4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2208" y="2448"/>
              <a:ext cx="432" cy="432"/>
              <a:chOff x="1776" y="2880"/>
              <a:chExt cx="432" cy="432"/>
            </a:xfrm>
          </p:grpSpPr>
          <p:sp>
            <p:nvSpPr>
              <p:cNvPr id="43" name="Oval 4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1776" y="2448"/>
              <a:ext cx="432" cy="432"/>
              <a:chOff x="1776" y="2880"/>
              <a:chExt cx="432" cy="432"/>
            </a:xfrm>
          </p:grpSpPr>
          <p:sp>
            <p:nvSpPr>
              <p:cNvPr id="40" name="Oval 4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Line 4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1344" y="2448"/>
              <a:ext cx="432" cy="432"/>
              <a:chOff x="1776" y="2880"/>
              <a:chExt cx="432" cy="432"/>
            </a:xfrm>
          </p:grpSpPr>
          <p:sp>
            <p:nvSpPr>
              <p:cNvPr id="37" name="Oval 5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Line 5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912" y="2448"/>
              <a:ext cx="432" cy="432"/>
              <a:chOff x="1776" y="2880"/>
              <a:chExt cx="432" cy="432"/>
            </a:xfrm>
          </p:grpSpPr>
          <p:sp>
            <p:nvSpPr>
              <p:cNvPr id="34" name="Oval 5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5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5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58"/>
            <p:cNvGrpSpPr>
              <a:grpSpLocks/>
            </p:cNvGrpSpPr>
            <p:nvPr/>
          </p:nvGrpSpPr>
          <p:grpSpPr bwMode="auto">
            <a:xfrm>
              <a:off x="480" y="2448"/>
              <a:ext cx="432" cy="432"/>
              <a:chOff x="1776" y="2880"/>
              <a:chExt cx="432" cy="432"/>
            </a:xfrm>
          </p:grpSpPr>
          <p:sp>
            <p:nvSpPr>
              <p:cNvPr id="31" name="Oval 5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62"/>
            <p:cNvGrpSpPr>
              <a:grpSpLocks/>
            </p:cNvGrpSpPr>
            <p:nvPr/>
          </p:nvGrpSpPr>
          <p:grpSpPr bwMode="auto">
            <a:xfrm>
              <a:off x="480" y="3312"/>
              <a:ext cx="432" cy="432"/>
              <a:chOff x="1776" y="2880"/>
              <a:chExt cx="432" cy="432"/>
            </a:xfrm>
          </p:grpSpPr>
          <p:sp>
            <p:nvSpPr>
              <p:cNvPr id="28" name="Oval 6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6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>
              <a:off x="2304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1872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1440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1008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0"/>
            <p:cNvSpPr>
              <a:spLocks noChangeShapeType="1"/>
            </p:cNvSpPr>
            <p:nvPr/>
          </p:nvSpPr>
          <p:spPr bwMode="auto">
            <a:xfrm>
              <a:off x="576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 flipH="1">
              <a:off x="28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2"/>
            <p:cNvSpPr>
              <a:spLocks noChangeShapeType="1"/>
            </p:cNvSpPr>
            <p:nvPr/>
          </p:nvSpPr>
          <p:spPr bwMode="auto">
            <a:xfrm flipH="1">
              <a:off x="28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3"/>
            <p:cNvSpPr>
              <a:spLocks noChangeShapeType="1"/>
            </p:cNvSpPr>
            <p:nvPr/>
          </p:nvSpPr>
          <p:spPr bwMode="auto">
            <a:xfrm flipH="1">
              <a:off x="288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85800" y="457200"/>
            <a:ext cx="644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Markov Random Fields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5" name="Group 5"/>
          <p:cNvGrpSpPr>
            <a:grpSpLocks/>
          </p:cNvGrpSpPr>
          <p:nvPr/>
        </p:nvGrpSpPr>
        <p:grpSpPr bwMode="auto">
          <a:xfrm>
            <a:off x="4953000" y="1524000"/>
            <a:ext cx="3733800" cy="2438400"/>
            <a:chOff x="288" y="2448"/>
            <a:chExt cx="2352" cy="1536"/>
          </a:xfrm>
        </p:grpSpPr>
        <p:grpSp>
          <p:nvGrpSpPr>
            <p:cNvPr id="76" name="Group 6"/>
            <p:cNvGrpSpPr>
              <a:grpSpLocks/>
            </p:cNvGrpSpPr>
            <p:nvPr/>
          </p:nvGrpSpPr>
          <p:grpSpPr bwMode="auto">
            <a:xfrm>
              <a:off x="1872" y="2880"/>
              <a:ext cx="336" cy="336"/>
              <a:chOff x="1872" y="2880"/>
              <a:chExt cx="336" cy="336"/>
            </a:xfrm>
          </p:grpSpPr>
          <p:sp>
            <p:nvSpPr>
              <p:cNvPr id="142" name="Line 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" name="Group 10"/>
            <p:cNvGrpSpPr>
              <a:grpSpLocks/>
            </p:cNvGrpSpPr>
            <p:nvPr/>
          </p:nvGrpSpPr>
          <p:grpSpPr bwMode="auto">
            <a:xfrm>
              <a:off x="1440" y="2880"/>
              <a:ext cx="336" cy="336"/>
              <a:chOff x="1872" y="2880"/>
              <a:chExt cx="336" cy="336"/>
            </a:xfrm>
          </p:grpSpPr>
          <p:sp>
            <p:nvSpPr>
              <p:cNvPr id="139" name="Line 1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8" name="Group 14"/>
            <p:cNvGrpSpPr>
              <a:grpSpLocks/>
            </p:cNvGrpSpPr>
            <p:nvPr/>
          </p:nvGrpSpPr>
          <p:grpSpPr bwMode="auto">
            <a:xfrm>
              <a:off x="1008" y="2880"/>
              <a:ext cx="336" cy="336"/>
              <a:chOff x="1872" y="2880"/>
              <a:chExt cx="336" cy="336"/>
            </a:xfrm>
          </p:grpSpPr>
          <p:sp>
            <p:nvSpPr>
              <p:cNvPr id="136" name="Line 1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9" name="Group 18"/>
            <p:cNvGrpSpPr>
              <a:grpSpLocks/>
            </p:cNvGrpSpPr>
            <p:nvPr/>
          </p:nvGrpSpPr>
          <p:grpSpPr bwMode="auto">
            <a:xfrm>
              <a:off x="1776" y="3312"/>
              <a:ext cx="432" cy="432"/>
              <a:chOff x="1776" y="2880"/>
              <a:chExt cx="432" cy="432"/>
            </a:xfrm>
          </p:grpSpPr>
          <p:sp>
            <p:nvSpPr>
              <p:cNvPr id="132" name="Oval 1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3" name="Line 2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2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" name="Group 22"/>
            <p:cNvGrpSpPr>
              <a:grpSpLocks/>
            </p:cNvGrpSpPr>
            <p:nvPr/>
          </p:nvGrpSpPr>
          <p:grpSpPr bwMode="auto">
            <a:xfrm>
              <a:off x="1440" y="3312"/>
              <a:ext cx="336" cy="336"/>
              <a:chOff x="1872" y="2880"/>
              <a:chExt cx="336" cy="336"/>
            </a:xfrm>
          </p:grpSpPr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" name="Group 26"/>
            <p:cNvGrpSpPr>
              <a:grpSpLocks/>
            </p:cNvGrpSpPr>
            <p:nvPr/>
          </p:nvGrpSpPr>
          <p:grpSpPr bwMode="auto">
            <a:xfrm>
              <a:off x="912" y="3312"/>
              <a:ext cx="432" cy="432"/>
              <a:chOff x="1776" y="2880"/>
              <a:chExt cx="432" cy="432"/>
            </a:xfrm>
          </p:grpSpPr>
          <p:sp>
            <p:nvSpPr>
              <p:cNvPr id="126" name="Oval 2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7" name="Line 2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" name="Group 30"/>
            <p:cNvGrpSpPr>
              <a:grpSpLocks/>
            </p:cNvGrpSpPr>
            <p:nvPr/>
          </p:nvGrpSpPr>
          <p:grpSpPr bwMode="auto">
            <a:xfrm>
              <a:off x="2208" y="3312"/>
              <a:ext cx="432" cy="432"/>
              <a:chOff x="1776" y="2880"/>
              <a:chExt cx="432" cy="432"/>
            </a:xfrm>
          </p:grpSpPr>
          <p:sp>
            <p:nvSpPr>
              <p:cNvPr id="123" name="Oval 3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Line 3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34"/>
            <p:cNvGrpSpPr>
              <a:grpSpLocks/>
            </p:cNvGrpSpPr>
            <p:nvPr/>
          </p:nvGrpSpPr>
          <p:grpSpPr bwMode="auto">
            <a:xfrm>
              <a:off x="2208" y="2880"/>
              <a:ext cx="432" cy="432"/>
              <a:chOff x="1776" y="2880"/>
              <a:chExt cx="432" cy="432"/>
            </a:xfrm>
          </p:grpSpPr>
          <p:sp>
            <p:nvSpPr>
              <p:cNvPr id="120" name="Oval 3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Line 3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3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" name="Group 38"/>
            <p:cNvGrpSpPr>
              <a:grpSpLocks/>
            </p:cNvGrpSpPr>
            <p:nvPr/>
          </p:nvGrpSpPr>
          <p:grpSpPr bwMode="auto">
            <a:xfrm>
              <a:off x="480" y="2880"/>
              <a:ext cx="432" cy="432"/>
              <a:chOff x="1776" y="2880"/>
              <a:chExt cx="432" cy="432"/>
            </a:xfrm>
          </p:grpSpPr>
          <p:sp>
            <p:nvSpPr>
              <p:cNvPr id="117" name="Oval 3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Line 4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4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5" name="Group 42"/>
            <p:cNvGrpSpPr>
              <a:grpSpLocks/>
            </p:cNvGrpSpPr>
            <p:nvPr/>
          </p:nvGrpSpPr>
          <p:grpSpPr bwMode="auto">
            <a:xfrm>
              <a:off x="2208" y="2448"/>
              <a:ext cx="432" cy="432"/>
              <a:chOff x="1776" y="2880"/>
              <a:chExt cx="432" cy="432"/>
            </a:xfrm>
          </p:grpSpPr>
          <p:sp>
            <p:nvSpPr>
              <p:cNvPr id="114" name="Oval 4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Line 4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4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" name="Group 46"/>
            <p:cNvGrpSpPr>
              <a:grpSpLocks/>
            </p:cNvGrpSpPr>
            <p:nvPr/>
          </p:nvGrpSpPr>
          <p:grpSpPr bwMode="auto">
            <a:xfrm>
              <a:off x="1776" y="2448"/>
              <a:ext cx="432" cy="432"/>
              <a:chOff x="1776" y="2880"/>
              <a:chExt cx="432" cy="432"/>
            </a:xfrm>
          </p:grpSpPr>
          <p:sp>
            <p:nvSpPr>
              <p:cNvPr id="111" name="Oval 4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Line 4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4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" name="Group 50"/>
            <p:cNvGrpSpPr>
              <a:grpSpLocks/>
            </p:cNvGrpSpPr>
            <p:nvPr/>
          </p:nvGrpSpPr>
          <p:grpSpPr bwMode="auto">
            <a:xfrm>
              <a:off x="1440" y="2448"/>
              <a:ext cx="336" cy="336"/>
              <a:chOff x="1872" y="2880"/>
              <a:chExt cx="336" cy="336"/>
            </a:xfrm>
          </p:grpSpPr>
          <p:sp>
            <p:nvSpPr>
              <p:cNvPr id="109" name="Line 5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" name="Group 54"/>
            <p:cNvGrpSpPr>
              <a:grpSpLocks/>
            </p:cNvGrpSpPr>
            <p:nvPr/>
          </p:nvGrpSpPr>
          <p:grpSpPr bwMode="auto">
            <a:xfrm>
              <a:off x="912" y="2448"/>
              <a:ext cx="432" cy="432"/>
              <a:chOff x="1776" y="2880"/>
              <a:chExt cx="432" cy="432"/>
            </a:xfrm>
          </p:grpSpPr>
          <p:sp>
            <p:nvSpPr>
              <p:cNvPr id="105" name="Oval 5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Line 5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" name="Group 58"/>
            <p:cNvGrpSpPr>
              <a:grpSpLocks/>
            </p:cNvGrpSpPr>
            <p:nvPr/>
          </p:nvGrpSpPr>
          <p:grpSpPr bwMode="auto">
            <a:xfrm>
              <a:off x="480" y="2448"/>
              <a:ext cx="432" cy="432"/>
              <a:chOff x="1776" y="2880"/>
              <a:chExt cx="432" cy="432"/>
            </a:xfrm>
          </p:grpSpPr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Line 6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0" name="Group 62"/>
            <p:cNvGrpSpPr>
              <a:grpSpLocks/>
            </p:cNvGrpSpPr>
            <p:nvPr/>
          </p:nvGrpSpPr>
          <p:grpSpPr bwMode="auto">
            <a:xfrm>
              <a:off x="480" y="3312"/>
              <a:ext cx="432" cy="432"/>
              <a:chOff x="1776" y="2880"/>
              <a:chExt cx="432" cy="432"/>
            </a:xfrm>
          </p:grpSpPr>
          <p:sp>
            <p:nvSpPr>
              <p:cNvPr id="99" name="Oval 6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Line 6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" name="Line 66"/>
            <p:cNvSpPr>
              <a:spLocks noChangeShapeType="1"/>
            </p:cNvSpPr>
            <p:nvPr/>
          </p:nvSpPr>
          <p:spPr bwMode="auto">
            <a:xfrm>
              <a:off x="2304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67"/>
            <p:cNvSpPr>
              <a:spLocks noChangeShapeType="1"/>
            </p:cNvSpPr>
            <p:nvPr/>
          </p:nvSpPr>
          <p:spPr bwMode="auto">
            <a:xfrm>
              <a:off x="1872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68"/>
            <p:cNvSpPr>
              <a:spLocks noChangeShapeType="1"/>
            </p:cNvSpPr>
            <p:nvPr/>
          </p:nvSpPr>
          <p:spPr bwMode="auto">
            <a:xfrm>
              <a:off x="1440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69"/>
            <p:cNvSpPr>
              <a:spLocks noChangeShapeType="1"/>
            </p:cNvSpPr>
            <p:nvPr/>
          </p:nvSpPr>
          <p:spPr bwMode="auto">
            <a:xfrm>
              <a:off x="1008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70"/>
            <p:cNvSpPr>
              <a:spLocks noChangeShapeType="1"/>
            </p:cNvSpPr>
            <p:nvPr/>
          </p:nvSpPr>
          <p:spPr bwMode="auto">
            <a:xfrm>
              <a:off x="576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71"/>
            <p:cNvSpPr>
              <a:spLocks noChangeShapeType="1"/>
            </p:cNvSpPr>
            <p:nvPr/>
          </p:nvSpPr>
          <p:spPr bwMode="auto">
            <a:xfrm flipH="1">
              <a:off x="28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72"/>
            <p:cNvSpPr>
              <a:spLocks noChangeShapeType="1"/>
            </p:cNvSpPr>
            <p:nvPr/>
          </p:nvSpPr>
          <p:spPr bwMode="auto">
            <a:xfrm flipH="1">
              <a:off x="28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3"/>
            <p:cNvSpPr>
              <a:spLocks noChangeShapeType="1"/>
            </p:cNvSpPr>
            <p:nvPr/>
          </p:nvSpPr>
          <p:spPr bwMode="auto">
            <a:xfrm flipH="1">
              <a:off x="288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90800"/>
            <a:ext cx="634314" cy="3048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905000"/>
            <a:ext cx="838200" cy="223118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590800"/>
            <a:ext cx="858795" cy="2286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76600"/>
            <a:ext cx="812800" cy="21635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590800"/>
            <a:ext cx="850900" cy="226499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3962400"/>
            <a:ext cx="990600" cy="385813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5867400"/>
            <a:ext cx="8090186" cy="370841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0" y="5334000"/>
            <a:ext cx="1143000" cy="402771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2057400" y="5257800"/>
            <a:ext cx="246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all the other pixels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52800" y="6324600"/>
            <a:ext cx="473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Nearest neighborhood, first order neighborhood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81000" y="3886200"/>
            <a:ext cx="3650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Markov Property</a:t>
            </a:r>
          </a:p>
        </p:txBody>
      </p:sp>
      <p:sp>
        <p:nvSpPr>
          <p:cNvPr id="156" name="Text Box 9"/>
          <p:cNvSpPr txBox="1">
            <a:spLocks noChangeArrowheads="1"/>
          </p:cNvSpPr>
          <p:nvPr/>
        </p:nvSpPr>
        <p:spPr bwMode="auto">
          <a:xfrm>
            <a:off x="90488" y="6553200"/>
            <a:ext cx="2805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latin typeface="Times New Roman" charset="0"/>
                <a:cs typeface="Times New Roman" charset="0"/>
              </a:rPr>
              <a:t>From Slides by S. Seitz - University of Washington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" y="4648200"/>
            <a:ext cx="6350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81000" y="1524000"/>
            <a:ext cx="3733800" cy="2438400"/>
            <a:chOff x="288" y="2448"/>
            <a:chExt cx="2352" cy="1536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776" y="2880"/>
              <a:ext cx="432" cy="432"/>
              <a:chOff x="1776" y="2880"/>
              <a:chExt cx="432" cy="432"/>
            </a:xfrm>
          </p:grpSpPr>
          <p:sp>
            <p:nvSpPr>
              <p:cNvPr id="70" name="Oval 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344" y="2880"/>
              <a:ext cx="432" cy="432"/>
              <a:chOff x="1776" y="2880"/>
              <a:chExt cx="432" cy="432"/>
            </a:xfrm>
          </p:grpSpPr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912" y="2880"/>
              <a:ext cx="432" cy="432"/>
              <a:chOff x="1776" y="2880"/>
              <a:chExt cx="432" cy="432"/>
            </a:xfrm>
          </p:grpSpPr>
          <p:sp>
            <p:nvSpPr>
              <p:cNvPr id="64" name="Oval 1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776" y="3312"/>
              <a:ext cx="432" cy="432"/>
              <a:chOff x="1776" y="2880"/>
              <a:chExt cx="432" cy="432"/>
            </a:xfrm>
          </p:grpSpPr>
          <p:sp>
            <p:nvSpPr>
              <p:cNvPr id="61" name="Oval 1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Line 2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344" y="3312"/>
              <a:ext cx="432" cy="432"/>
              <a:chOff x="1776" y="2880"/>
              <a:chExt cx="432" cy="432"/>
            </a:xfrm>
          </p:grpSpPr>
          <p:sp>
            <p:nvSpPr>
              <p:cNvPr id="58" name="Oval 2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912" y="3312"/>
              <a:ext cx="432" cy="432"/>
              <a:chOff x="1776" y="2880"/>
              <a:chExt cx="432" cy="432"/>
            </a:xfrm>
          </p:grpSpPr>
          <p:sp>
            <p:nvSpPr>
              <p:cNvPr id="55" name="Oval 2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Line 2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208" y="3312"/>
              <a:ext cx="432" cy="432"/>
              <a:chOff x="1776" y="2880"/>
              <a:chExt cx="432" cy="432"/>
            </a:xfrm>
          </p:grpSpPr>
          <p:sp>
            <p:nvSpPr>
              <p:cNvPr id="52" name="Oval 3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Line 3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2208" y="2880"/>
              <a:ext cx="432" cy="432"/>
              <a:chOff x="1776" y="2880"/>
              <a:chExt cx="432" cy="432"/>
            </a:xfrm>
          </p:grpSpPr>
          <p:sp>
            <p:nvSpPr>
              <p:cNvPr id="49" name="Oval 3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Line 3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480" y="2880"/>
              <a:ext cx="432" cy="432"/>
              <a:chOff x="1776" y="2880"/>
              <a:chExt cx="432" cy="432"/>
            </a:xfrm>
          </p:grpSpPr>
          <p:sp>
            <p:nvSpPr>
              <p:cNvPr id="46" name="Oval 3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Line 4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2208" y="2448"/>
              <a:ext cx="432" cy="432"/>
              <a:chOff x="1776" y="2880"/>
              <a:chExt cx="432" cy="432"/>
            </a:xfrm>
          </p:grpSpPr>
          <p:sp>
            <p:nvSpPr>
              <p:cNvPr id="43" name="Oval 4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1776" y="2448"/>
              <a:ext cx="432" cy="432"/>
              <a:chOff x="1776" y="2880"/>
              <a:chExt cx="432" cy="432"/>
            </a:xfrm>
          </p:grpSpPr>
          <p:sp>
            <p:nvSpPr>
              <p:cNvPr id="40" name="Oval 4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Line 4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1344" y="2448"/>
              <a:ext cx="432" cy="432"/>
              <a:chOff x="1776" y="2880"/>
              <a:chExt cx="432" cy="432"/>
            </a:xfrm>
          </p:grpSpPr>
          <p:sp>
            <p:nvSpPr>
              <p:cNvPr id="37" name="Oval 5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Line 5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912" y="2448"/>
              <a:ext cx="432" cy="432"/>
              <a:chOff x="1776" y="2880"/>
              <a:chExt cx="432" cy="432"/>
            </a:xfrm>
          </p:grpSpPr>
          <p:sp>
            <p:nvSpPr>
              <p:cNvPr id="34" name="Oval 5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5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5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58"/>
            <p:cNvGrpSpPr>
              <a:grpSpLocks/>
            </p:cNvGrpSpPr>
            <p:nvPr/>
          </p:nvGrpSpPr>
          <p:grpSpPr bwMode="auto">
            <a:xfrm>
              <a:off x="480" y="2448"/>
              <a:ext cx="432" cy="432"/>
              <a:chOff x="1776" y="2880"/>
              <a:chExt cx="432" cy="432"/>
            </a:xfrm>
          </p:grpSpPr>
          <p:sp>
            <p:nvSpPr>
              <p:cNvPr id="31" name="Oval 5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62"/>
            <p:cNvGrpSpPr>
              <a:grpSpLocks/>
            </p:cNvGrpSpPr>
            <p:nvPr/>
          </p:nvGrpSpPr>
          <p:grpSpPr bwMode="auto">
            <a:xfrm>
              <a:off x="480" y="3312"/>
              <a:ext cx="432" cy="432"/>
              <a:chOff x="1776" y="2880"/>
              <a:chExt cx="432" cy="432"/>
            </a:xfrm>
          </p:grpSpPr>
          <p:sp>
            <p:nvSpPr>
              <p:cNvPr id="28" name="Oval 6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6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>
              <a:off x="2304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1872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1440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1008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0"/>
            <p:cNvSpPr>
              <a:spLocks noChangeShapeType="1"/>
            </p:cNvSpPr>
            <p:nvPr/>
          </p:nvSpPr>
          <p:spPr bwMode="auto">
            <a:xfrm>
              <a:off x="576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 flipH="1">
              <a:off x="28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2"/>
            <p:cNvSpPr>
              <a:spLocks noChangeShapeType="1"/>
            </p:cNvSpPr>
            <p:nvPr/>
          </p:nvSpPr>
          <p:spPr bwMode="auto">
            <a:xfrm flipH="1">
              <a:off x="28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3"/>
            <p:cNvSpPr>
              <a:spLocks noChangeShapeType="1"/>
            </p:cNvSpPr>
            <p:nvPr/>
          </p:nvSpPr>
          <p:spPr bwMode="auto">
            <a:xfrm flipH="1">
              <a:off x="288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85800" y="457200"/>
            <a:ext cx="644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Markov Random Fields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4" name="Group 5"/>
          <p:cNvGrpSpPr>
            <a:grpSpLocks/>
          </p:cNvGrpSpPr>
          <p:nvPr/>
        </p:nvGrpSpPr>
        <p:grpSpPr bwMode="auto">
          <a:xfrm>
            <a:off x="4953000" y="1524000"/>
            <a:ext cx="3733800" cy="2438400"/>
            <a:chOff x="288" y="2448"/>
            <a:chExt cx="2352" cy="1536"/>
          </a:xfrm>
        </p:grpSpPr>
        <p:grpSp>
          <p:nvGrpSpPr>
            <p:cNvPr id="75" name="Group 6"/>
            <p:cNvGrpSpPr>
              <a:grpSpLocks/>
            </p:cNvGrpSpPr>
            <p:nvPr/>
          </p:nvGrpSpPr>
          <p:grpSpPr bwMode="auto">
            <a:xfrm>
              <a:off x="1872" y="2880"/>
              <a:ext cx="336" cy="336"/>
              <a:chOff x="1872" y="2880"/>
              <a:chExt cx="336" cy="336"/>
            </a:xfrm>
          </p:grpSpPr>
          <p:sp>
            <p:nvSpPr>
              <p:cNvPr id="136" name="Line 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" name="Group 10"/>
            <p:cNvGrpSpPr>
              <a:grpSpLocks/>
            </p:cNvGrpSpPr>
            <p:nvPr/>
          </p:nvGrpSpPr>
          <p:grpSpPr bwMode="auto">
            <a:xfrm>
              <a:off x="1440" y="2880"/>
              <a:ext cx="336" cy="336"/>
              <a:chOff x="1872" y="2880"/>
              <a:chExt cx="336" cy="336"/>
            </a:xfrm>
          </p:grpSpPr>
          <p:sp>
            <p:nvSpPr>
              <p:cNvPr id="134" name="Line 1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" name="Group 14"/>
            <p:cNvGrpSpPr>
              <a:grpSpLocks/>
            </p:cNvGrpSpPr>
            <p:nvPr/>
          </p:nvGrpSpPr>
          <p:grpSpPr bwMode="auto">
            <a:xfrm>
              <a:off x="1008" y="2880"/>
              <a:ext cx="336" cy="336"/>
              <a:chOff x="1872" y="2880"/>
              <a:chExt cx="336" cy="336"/>
            </a:xfrm>
          </p:grpSpPr>
          <p:sp>
            <p:nvSpPr>
              <p:cNvPr id="132" name="Line 1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8" name="Group 18"/>
            <p:cNvGrpSpPr>
              <a:grpSpLocks/>
            </p:cNvGrpSpPr>
            <p:nvPr/>
          </p:nvGrpSpPr>
          <p:grpSpPr bwMode="auto">
            <a:xfrm>
              <a:off x="1872" y="3312"/>
              <a:ext cx="336" cy="336"/>
              <a:chOff x="1872" y="2880"/>
              <a:chExt cx="336" cy="336"/>
            </a:xfrm>
          </p:grpSpPr>
          <p:sp>
            <p:nvSpPr>
              <p:cNvPr id="130" name="Line 2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9" name="Group 22"/>
            <p:cNvGrpSpPr>
              <a:grpSpLocks/>
            </p:cNvGrpSpPr>
            <p:nvPr/>
          </p:nvGrpSpPr>
          <p:grpSpPr bwMode="auto">
            <a:xfrm>
              <a:off x="1440" y="3312"/>
              <a:ext cx="336" cy="336"/>
              <a:chOff x="1872" y="2880"/>
              <a:chExt cx="336" cy="336"/>
            </a:xfrm>
          </p:grpSpPr>
          <p:sp>
            <p:nvSpPr>
              <p:cNvPr id="127" name="Line 2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" name="Group 26"/>
            <p:cNvGrpSpPr>
              <a:grpSpLocks/>
            </p:cNvGrpSpPr>
            <p:nvPr/>
          </p:nvGrpSpPr>
          <p:grpSpPr bwMode="auto">
            <a:xfrm>
              <a:off x="1008" y="3312"/>
              <a:ext cx="336" cy="336"/>
              <a:chOff x="1872" y="2880"/>
              <a:chExt cx="336" cy="336"/>
            </a:xfrm>
          </p:grpSpPr>
          <p:sp>
            <p:nvSpPr>
              <p:cNvPr id="125" name="Line 2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" name="Group 30"/>
            <p:cNvGrpSpPr>
              <a:grpSpLocks/>
            </p:cNvGrpSpPr>
            <p:nvPr/>
          </p:nvGrpSpPr>
          <p:grpSpPr bwMode="auto">
            <a:xfrm>
              <a:off x="2208" y="3312"/>
              <a:ext cx="432" cy="432"/>
              <a:chOff x="1776" y="2880"/>
              <a:chExt cx="432" cy="432"/>
            </a:xfrm>
          </p:grpSpPr>
          <p:sp>
            <p:nvSpPr>
              <p:cNvPr id="121" name="Oval 3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Line 3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3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" name="Group 34"/>
            <p:cNvGrpSpPr>
              <a:grpSpLocks/>
            </p:cNvGrpSpPr>
            <p:nvPr/>
          </p:nvGrpSpPr>
          <p:grpSpPr bwMode="auto">
            <a:xfrm>
              <a:off x="2208" y="2880"/>
              <a:ext cx="432" cy="432"/>
              <a:chOff x="1776" y="2880"/>
              <a:chExt cx="432" cy="432"/>
            </a:xfrm>
          </p:grpSpPr>
          <p:sp>
            <p:nvSpPr>
              <p:cNvPr id="118" name="Oval 3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Line 3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3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38"/>
            <p:cNvGrpSpPr>
              <a:grpSpLocks/>
            </p:cNvGrpSpPr>
            <p:nvPr/>
          </p:nvGrpSpPr>
          <p:grpSpPr bwMode="auto">
            <a:xfrm>
              <a:off x="480" y="2880"/>
              <a:ext cx="432" cy="432"/>
              <a:chOff x="1776" y="2880"/>
              <a:chExt cx="432" cy="432"/>
            </a:xfrm>
          </p:grpSpPr>
          <p:sp>
            <p:nvSpPr>
              <p:cNvPr id="115" name="Oval 3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Line 4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4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" name="Group 42"/>
            <p:cNvGrpSpPr>
              <a:grpSpLocks/>
            </p:cNvGrpSpPr>
            <p:nvPr/>
          </p:nvGrpSpPr>
          <p:grpSpPr bwMode="auto">
            <a:xfrm>
              <a:off x="2208" y="2448"/>
              <a:ext cx="432" cy="432"/>
              <a:chOff x="1776" y="2880"/>
              <a:chExt cx="432" cy="432"/>
            </a:xfrm>
          </p:grpSpPr>
          <p:sp>
            <p:nvSpPr>
              <p:cNvPr id="112" name="Oval 4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Line 4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4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5" name="Group 46"/>
            <p:cNvGrpSpPr>
              <a:grpSpLocks/>
            </p:cNvGrpSpPr>
            <p:nvPr/>
          </p:nvGrpSpPr>
          <p:grpSpPr bwMode="auto">
            <a:xfrm>
              <a:off x="1872" y="2448"/>
              <a:ext cx="336" cy="336"/>
              <a:chOff x="1872" y="2880"/>
              <a:chExt cx="336" cy="336"/>
            </a:xfrm>
          </p:grpSpPr>
          <p:sp>
            <p:nvSpPr>
              <p:cNvPr id="110" name="Line 4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" name="Group 50"/>
            <p:cNvGrpSpPr>
              <a:grpSpLocks/>
            </p:cNvGrpSpPr>
            <p:nvPr/>
          </p:nvGrpSpPr>
          <p:grpSpPr bwMode="auto">
            <a:xfrm>
              <a:off x="1440" y="2448"/>
              <a:ext cx="336" cy="336"/>
              <a:chOff x="1872" y="2880"/>
              <a:chExt cx="336" cy="336"/>
            </a:xfrm>
          </p:grpSpPr>
          <p:sp>
            <p:nvSpPr>
              <p:cNvPr id="107" name="Line 5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" name="Group 54"/>
            <p:cNvGrpSpPr>
              <a:grpSpLocks/>
            </p:cNvGrpSpPr>
            <p:nvPr/>
          </p:nvGrpSpPr>
          <p:grpSpPr bwMode="auto">
            <a:xfrm>
              <a:off x="1008" y="2448"/>
              <a:ext cx="336" cy="336"/>
              <a:chOff x="1872" y="2880"/>
              <a:chExt cx="336" cy="336"/>
            </a:xfrm>
          </p:grpSpPr>
          <p:sp>
            <p:nvSpPr>
              <p:cNvPr id="105" name="Line 5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5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" name="Group 58"/>
            <p:cNvGrpSpPr>
              <a:grpSpLocks/>
            </p:cNvGrpSpPr>
            <p:nvPr/>
          </p:nvGrpSpPr>
          <p:grpSpPr bwMode="auto">
            <a:xfrm>
              <a:off x="480" y="2448"/>
              <a:ext cx="432" cy="432"/>
              <a:chOff x="1776" y="2880"/>
              <a:chExt cx="432" cy="432"/>
            </a:xfrm>
          </p:grpSpPr>
          <p:sp>
            <p:nvSpPr>
              <p:cNvPr id="101" name="Oval 5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Line 6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" name="Group 62"/>
            <p:cNvGrpSpPr>
              <a:grpSpLocks/>
            </p:cNvGrpSpPr>
            <p:nvPr/>
          </p:nvGrpSpPr>
          <p:grpSpPr bwMode="auto">
            <a:xfrm>
              <a:off x="480" y="3312"/>
              <a:ext cx="432" cy="432"/>
              <a:chOff x="1776" y="2880"/>
              <a:chExt cx="432" cy="432"/>
            </a:xfrm>
          </p:grpSpPr>
          <p:sp>
            <p:nvSpPr>
              <p:cNvPr id="98" name="Oval 6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>
              <a:off x="2304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67"/>
            <p:cNvSpPr>
              <a:spLocks noChangeShapeType="1"/>
            </p:cNvSpPr>
            <p:nvPr/>
          </p:nvSpPr>
          <p:spPr bwMode="auto">
            <a:xfrm>
              <a:off x="1872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68"/>
            <p:cNvSpPr>
              <a:spLocks noChangeShapeType="1"/>
            </p:cNvSpPr>
            <p:nvPr/>
          </p:nvSpPr>
          <p:spPr bwMode="auto">
            <a:xfrm>
              <a:off x="1440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69"/>
            <p:cNvSpPr>
              <a:spLocks noChangeShapeType="1"/>
            </p:cNvSpPr>
            <p:nvPr/>
          </p:nvSpPr>
          <p:spPr bwMode="auto">
            <a:xfrm>
              <a:off x="1008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70"/>
            <p:cNvSpPr>
              <a:spLocks noChangeShapeType="1"/>
            </p:cNvSpPr>
            <p:nvPr/>
          </p:nvSpPr>
          <p:spPr bwMode="auto">
            <a:xfrm>
              <a:off x="576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71"/>
            <p:cNvSpPr>
              <a:spLocks noChangeShapeType="1"/>
            </p:cNvSpPr>
            <p:nvPr/>
          </p:nvSpPr>
          <p:spPr bwMode="auto">
            <a:xfrm flipH="1">
              <a:off x="28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72"/>
            <p:cNvSpPr>
              <a:spLocks noChangeShapeType="1"/>
            </p:cNvSpPr>
            <p:nvPr/>
          </p:nvSpPr>
          <p:spPr bwMode="auto">
            <a:xfrm flipH="1">
              <a:off x="28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73"/>
            <p:cNvSpPr>
              <a:spLocks noChangeShapeType="1"/>
            </p:cNvSpPr>
            <p:nvPr/>
          </p:nvSpPr>
          <p:spPr bwMode="auto">
            <a:xfrm flipH="1">
              <a:off x="288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90800"/>
            <a:ext cx="634314" cy="30480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905000"/>
            <a:ext cx="838200" cy="223118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590800"/>
            <a:ext cx="858795" cy="2286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76600"/>
            <a:ext cx="812800" cy="21635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590800"/>
            <a:ext cx="850900" cy="226499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3962400"/>
            <a:ext cx="990600" cy="385813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0816" y="3352800"/>
            <a:ext cx="823784" cy="1524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200" y="3352800"/>
            <a:ext cx="736600" cy="136271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00" y="1905000"/>
            <a:ext cx="823784" cy="1524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0200" y="1905000"/>
            <a:ext cx="889000" cy="164465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00" y="5486400"/>
            <a:ext cx="7964915" cy="817144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2362200" y="64008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Second order neighborhood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000" y="4648200"/>
            <a:ext cx="6350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1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644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Markov Random Fields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66800" y="1447800"/>
            <a:ext cx="3733800" cy="2438400"/>
            <a:chOff x="288" y="2448"/>
            <a:chExt cx="2352" cy="1536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776" y="2880"/>
              <a:ext cx="432" cy="432"/>
              <a:chOff x="1776" y="2880"/>
              <a:chExt cx="432" cy="432"/>
            </a:xfrm>
          </p:grpSpPr>
          <p:sp>
            <p:nvSpPr>
              <p:cNvPr id="71" name="Oval 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1344" y="2880"/>
              <a:ext cx="432" cy="432"/>
              <a:chOff x="1776" y="2880"/>
              <a:chExt cx="432" cy="432"/>
            </a:xfrm>
          </p:grpSpPr>
          <p:sp>
            <p:nvSpPr>
              <p:cNvPr id="68" name="Oval 1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912" y="2880"/>
              <a:ext cx="432" cy="432"/>
              <a:chOff x="1776" y="2880"/>
              <a:chExt cx="432" cy="432"/>
            </a:xfrm>
          </p:grpSpPr>
          <p:sp>
            <p:nvSpPr>
              <p:cNvPr id="65" name="Oval 1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Line 1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1776" y="3312"/>
              <a:ext cx="432" cy="432"/>
              <a:chOff x="1776" y="2880"/>
              <a:chExt cx="432" cy="432"/>
            </a:xfrm>
          </p:grpSpPr>
          <p:sp>
            <p:nvSpPr>
              <p:cNvPr id="62" name="Oval 1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Line 2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344" y="3312"/>
              <a:ext cx="432" cy="432"/>
              <a:chOff x="1776" y="2880"/>
              <a:chExt cx="432" cy="432"/>
            </a:xfrm>
          </p:grpSpPr>
          <p:sp>
            <p:nvSpPr>
              <p:cNvPr id="59" name="Oval 2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912" y="3312"/>
              <a:ext cx="432" cy="432"/>
              <a:chOff x="1776" y="2880"/>
              <a:chExt cx="432" cy="432"/>
            </a:xfrm>
          </p:grpSpPr>
          <p:sp>
            <p:nvSpPr>
              <p:cNvPr id="56" name="Oval 2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Line 2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208" y="3312"/>
              <a:ext cx="432" cy="432"/>
              <a:chOff x="1776" y="2880"/>
              <a:chExt cx="432" cy="432"/>
            </a:xfrm>
          </p:grpSpPr>
          <p:sp>
            <p:nvSpPr>
              <p:cNvPr id="53" name="Oval 3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Line 3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2208" y="2880"/>
              <a:ext cx="432" cy="432"/>
              <a:chOff x="1776" y="2880"/>
              <a:chExt cx="432" cy="432"/>
            </a:xfrm>
          </p:grpSpPr>
          <p:sp>
            <p:nvSpPr>
              <p:cNvPr id="50" name="Oval 3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3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480" y="2880"/>
              <a:ext cx="432" cy="432"/>
              <a:chOff x="1776" y="2880"/>
              <a:chExt cx="432" cy="432"/>
            </a:xfrm>
          </p:grpSpPr>
          <p:sp>
            <p:nvSpPr>
              <p:cNvPr id="47" name="Oval 3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2208" y="2448"/>
              <a:ext cx="432" cy="432"/>
              <a:chOff x="1776" y="2880"/>
              <a:chExt cx="432" cy="4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46"/>
            <p:cNvGrpSpPr>
              <a:grpSpLocks/>
            </p:cNvGrpSpPr>
            <p:nvPr/>
          </p:nvGrpSpPr>
          <p:grpSpPr bwMode="auto">
            <a:xfrm>
              <a:off x="1776" y="2448"/>
              <a:ext cx="432" cy="432"/>
              <a:chOff x="1776" y="2880"/>
              <a:chExt cx="432" cy="432"/>
            </a:xfrm>
          </p:grpSpPr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50"/>
            <p:cNvGrpSpPr>
              <a:grpSpLocks/>
            </p:cNvGrpSpPr>
            <p:nvPr/>
          </p:nvGrpSpPr>
          <p:grpSpPr bwMode="auto">
            <a:xfrm>
              <a:off x="1344" y="2448"/>
              <a:ext cx="432" cy="432"/>
              <a:chOff x="1776" y="2880"/>
              <a:chExt cx="432" cy="432"/>
            </a:xfrm>
          </p:grpSpPr>
          <p:sp>
            <p:nvSpPr>
              <p:cNvPr id="38" name="Oval 5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Line 5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5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912" y="2448"/>
              <a:ext cx="432" cy="432"/>
              <a:chOff x="1776" y="2880"/>
              <a:chExt cx="432" cy="432"/>
            </a:xfrm>
          </p:grpSpPr>
          <p:sp>
            <p:nvSpPr>
              <p:cNvPr id="35" name="Oval 5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Line 5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5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480" y="2448"/>
              <a:ext cx="432" cy="432"/>
              <a:chOff x="1776" y="2880"/>
              <a:chExt cx="432" cy="432"/>
            </a:xfrm>
          </p:grpSpPr>
          <p:sp>
            <p:nvSpPr>
              <p:cNvPr id="32" name="Oval 5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Line 6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6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480" y="3312"/>
              <a:ext cx="432" cy="432"/>
              <a:chOff x="1776" y="2880"/>
              <a:chExt cx="432" cy="432"/>
            </a:xfrm>
          </p:grpSpPr>
          <p:sp>
            <p:nvSpPr>
              <p:cNvPr id="29" name="Oval 6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Line 6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6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66"/>
            <p:cNvSpPr>
              <a:spLocks noChangeShapeType="1"/>
            </p:cNvSpPr>
            <p:nvPr/>
          </p:nvSpPr>
          <p:spPr bwMode="auto">
            <a:xfrm>
              <a:off x="2304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1872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8"/>
            <p:cNvSpPr>
              <a:spLocks noChangeShapeType="1"/>
            </p:cNvSpPr>
            <p:nvPr/>
          </p:nvSpPr>
          <p:spPr bwMode="auto">
            <a:xfrm>
              <a:off x="1440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>
              <a:off x="1008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>
              <a:off x="576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1"/>
            <p:cNvSpPr>
              <a:spLocks noChangeShapeType="1"/>
            </p:cNvSpPr>
            <p:nvPr/>
          </p:nvSpPr>
          <p:spPr bwMode="auto">
            <a:xfrm flipH="1">
              <a:off x="28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 flipH="1">
              <a:off x="28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3"/>
            <p:cNvSpPr>
              <a:spLocks noChangeShapeType="1"/>
            </p:cNvSpPr>
            <p:nvPr/>
          </p:nvSpPr>
          <p:spPr bwMode="auto">
            <a:xfrm flipH="1">
              <a:off x="288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90600" y="4267200"/>
            <a:ext cx="801463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Can be generalized to any </a:t>
            </a:r>
            <a:r>
              <a:rPr lang="en-US" sz="2400" b="1" dirty="0">
                <a:latin typeface="Times New Roman"/>
                <a:cs typeface="Times New Roman"/>
              </a:rPr>
              <a:t>undirected </a:t>
            </a:r>
            <a:r>
              <a:rPr lang="en-US" sz="2400" dirty="0">
                <a:latin typeface="Times New Roman"/>
                <a:cs typeface="Times New Roman"/>
              </a:rPr>
              <a:t>graphs (nodes, edges)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Neighborhood system</a:t>
            </a:r>
            <a:r>
              <a:rPr lang="en-US" sz="2400" dirty="0">
                <a:latin typeface="Times New Roman"/>
                <a:cs typeface="Times New Roman"/>
              </a:rPr>
              <a:t>: each node is connected to its neighbors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                                        neighbors are reciprocal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Markov property</a:t>
            </a:r>
            <a:r>
              <a:rPr lang="en-US" sz="2400" dirty="0">
                <a:latin typeface="Times New Roman"/>
                <a:cs typeface="Times New Roman"/>
              </a:rPr>
              <a:t>: each node only depends on its neighbors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Note: the black lines on the left graph are illustrating the 2D grid for the image pixels</a:t>
            </a:r>
          </a:p>
          <a:p>
            <a:r>
              <a:rPr lang="en-US" sz="1600" dirty="0">
                <a:latin typeface="Times New Roman"/>
                <a:cs typeface="Times New Roman"/>
              </a:rPr>
              <a:t>          they are not edges in the graph as the blue lines on the right</a:t>
            </a:r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6781800" y="175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63246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76200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7543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Oval 11"/>
          <p:cNvSpPr>
            <a:spLocks noChangeArrowheads="1"/>
          </p:cNvSpPr>
          <p:nvPr/>
        </p:nvSpPr>
        <p:spPr bwMode="auto">
          <a:xfrm>
            <a:off x="66294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val 11"/>
          <p:cNvSpPr>
            <a:spLocks noChangeArrowheads="1"/>
          </p:cNvSpPr>
          <p:nvPr/>
        </p:nvSpPr>
        <p:spPr bwMode="auto">
          <a:xfrm>
            <a:off x="617220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Oval 11"/>
          <p:cNvSpPr>
            <a:spLocks noChangeArrowheads="1"/>
          </p:cNvSpPr>
          <p:nvPr/>
        </p:nvSpPr>
        <p:spPr bwMode="auto">
          <a:xfrm>
            <a:off x="70104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Straight Connector 82"/>
          <p:cNvCxnSpPr>
            <a:stCxn id="80" idx="7"/>
            <a:endCxn id="75" idx="2"/>
          </p:cNvCxnSpPr>
          <p:nvPr/>
        </p:nvCxnSpPr>
        <p:spPr>
          <a:xfrm flipV="1">
            <a:off x="6432363" y="1905000"/>
            <a:ext cx="349437" cy="44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5" idx="6"/>
            <a:endCxn id="77" idx="1"/>
          </p:cNvCxnSpPr>
          <p:nvPr/>
        </p:nvCxnSpPr>
        <p:spPr>
          <a:xfrm>
            <a:off x="7086600" y="1905000"/>
            <a:ext cx="578037" cy="197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7" idx="3"/>
            <a:endCxn id="81" idx="7"/>
          </p:cNvCxnSpPr>
          <p:nvPr/>
        </p:nvCxnSpPr>
        <p:spPr>
          <a:xfrm flipH="1">
            <a:off x="7270563" y="2317563"/>
            <a:ext cx="394074" cy="165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3"/>
            <a:endCxn id="79" idx="7"/>
          </p:cNvCxnSpPr>
          <p:nvPr/>
        </p:nvCxnSpPr>
        <p:spPr>
          <a:xfrm flipH="1">
            <a:off x="6889563" y="2698563"/>
            <a:ext cx="165474" cy="470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1" idx="5"/>
            <a:endCxn id="78" idx="1"/>
          </p:cNvCxnSpPr>
          <p:nvPr/>
        </p:nvCxnSpPr>
        <p:spPr>
          <a:xfrm>
            <a:off x="7270563" y="2698563"/>
            <a:ext cx="317874" cy="241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6" idx="4"/>
            <a:endCxn id="79" idx="1"/>
          </p:cNvCxnSpPr>
          <p:nvPr/>
        </p:nvCxnSpPr>
        <p:spPr>
          <a:xfrm>
            <a:off x="6477000" y="2819400"/>
            <a:ext cx="197037" cy="349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5" idx="3"/>
            <a:endCxn id="76" idx="7"/>
          </p:cNvCxnSpPr>
          <p:nvPr/>
        </p:nvCxnSpPr>
        <p:spPr>
          <a:xfrm flipH="1">
            <a:off x="6584763" y="2012763"/>
            <a:ext cx="241674" cy="546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1" idx="3"/>
            <a:endCxn id="76" idx="6"/>
          </p:cNvCxnSpPr>
          <p:nvPr/>
        </p:nvCxnSpPr>
        <p:spPr>
          <a:xfrm flipH="1" flipV="1">
            <a:off x="6629400" y="2667000"/>
            <a:ext cx="425637" cy="3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8" idx="7"/>
            <a:endCxn id="77" idx="4"/>
          </p:cNvCxnSpPr>
          <p:nvPr/>
        </p:nvCxnSpPr>
        <p:spPr>
          <a:xfrm flipH="1" flipV="1">
            <a:off x="7772400" y="2362200"/>
            <a:ext cx="31563" cy="578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8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95400" y="1524000"/>
            <a:ext cx="3733800" cy="2438400"/>
            <a:chOff x="288" y="2448"/>
            <a:chExt cx="2352" cy="1536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872" y="2880"/>
              <a:ext cx="336" cy="336"/>
              <a:chOff x="1872" y="2880"/>
              <a:chExt cx="336" cy="336"/>
            </a:xfrm>
          </p:grpSpPr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440" y="2880"/>
              <a:ext cx="336" cy="336"/>
              <a:chOff x="1872" y="2880"/>
              <a:chExt cx="336" cy="336"/>
            </a:xfrm>
          </p:grpSpPr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1008" y="2880"/>
              <a:ext cx="336" cy="336"/>
              <a:chOff x="1872" y="2880"/>
              <a:chExt cx="336" cy="336"/>
            </a:xfrm>
          </p:grpSpPr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776" y="3312"/>
              <a:ext cx="432" cy="432"/>
              <a:chOff x="1776" y="2880"/>
              <a:chExt cx="432" cy="432"/>
            </a:xfrm>
          </p:grpSpPr>
          <p:sp>
            <p:nvSpPr>
              <p:cNvPr id="59" name="Oval 1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440" y="3312"/>
              <a:ext cx="336" cy="336"/>
              <a:chOff x="1872" y="2880"/>
              <a:chExt cx="336" cy="336"/>
            </a:xfrm>
          </p:grpSpPr>
          <p:sp>
            <p:nvSpPr>
              <p:cNvPr id="57" name="Line 2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912" y="3312"/>
              <a:ext cx="432" cy="432"/>
              <a:chOff x="1776" y="2880"/>
              <a:chExt cx="432" cy="432"/>
            </a:xfrm>
          </p:grpSpPr>
          <p:sp>
            <p:nvSpPr>
              <p:cNvPr id="54" name="Oval 2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208" y="3312"/>
              <a:ext cx="432" cy="432"/>
              <a:chOff x="1776" y="2880"/>
              <a:chExt cx="432" cy="432"/>
            </a:xfrm>
          </p:grpSpPr>
          <p:sp>
            <p:nvSpPr>
              <p:cNvPr id="51" name="Oval 31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Line 3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3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2208" y="2880"/>
              <a:ext cx="432" cy="432"/>
              <a:chOff x="1776" y="2880"/>
              <a:chExt cx="432" cy="432"/>
            </a:xfrm>
          </p:grpSpPr>
          <p:sp>
            <p:nvSpPr>
              <p:cNvPr id="48" name="Oval 3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480" y="2880"/>
              <a:ext cx="432" cy="432"/>
              <a:chOff x="1776" y="2880"/>
              <a:chExt cx="432" cy="432"/>
            </a:xfrm>
          </p:grpSpPr>
          <p:sp>
            <p:nvSpPr>
              <p:cNvPr id="45" name="Oval 3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2208" y="2448"/>
              <a:ext cx="432" cy="432"/>
              <a:chOff x="1776" y="2880"/>
              <a:chExt cx="432" cy="432"/>
            </a:xfrm>
          </p:grpSpPr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1776" y="2448"/>
              <a:ext cx="432" cy="432"/>
              <a:chOff x="1776" y="2880"/>
              <a:chExt cx="432" cy="432"/>
            </a:xfrm>
          </p:grpSpPr>
          <p:sp>
            <p:nvSpPr>
              <p:cNvPr id="39" name="Oval 47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Line 48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9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1440" y="2448"/>
              <a:ext cx="336" cy="336"/>
              <a:chOff x="1872" y="2880"/>
              <a:chExt cx="336" cy="336"/>
            </a:xfrm>
          </p:grpSpPr>
          <p:sp>
            <p:nvSpPr>
              <p:cNvPr id="37" name="Line 52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3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912" y="2448"/>
              <a:ext cx="432" cy="432"/>
              <a:chOff x="1776" y="2880"/>
              <a:chExt cx="432" cy="432"/>
            </a:xfrm>
          </p:grpSpPr>
          <p:sp>
            <p:nvSpPr>
              <p:cNvPr id="34" name="Oval 55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56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57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58"/>
            <p:cNvGrpSpPr>
              <a:grpSpLocks/>
            </p:cNvGrpSpPr>
            <p:nvPr/>
          </p:nvGrpSpPr>
          <p:grpSpPr bwMode="auto">
            <a:xfrm>
              <a:off x="480" y="2448"/>
              <a:ext cx="432" cy="432"/>
              <a:chOff x="1776" y="2880"/>
              <a:chExt cx="432" cy="432"/>
            </a:xfrm>
          </p:grpSpPr>
          <p:sp>
            <p:nvSpPr>
              <p:cNvPr id="31" name="Oval 59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62"/>
            <p:cNvGrpSpPr>
              <a:grpSpLocks/>
            </p:cNvGrpSpPr>
            <p:nvPr/>
          </p:nvGrpSpPr>
          <p:grpSpPr bwMode="auto">
            <a:xfrm>
              <a:off x="480" y="3312"/>
              <a:ext cx="432" cy="432"/>
              <a:chOff x="1776" y="2880"/>
              <a:chExt cx="432" cy="432"/>
            </a:xfrm>
          </p:grpSpPr>
          <p:sp>
            <p:nvSpPr>
              <p:cNvPr id="28" name="Oval 63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6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auto">
              <a:xfrm flipV="1">
                <a:off x="18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>
              <a:off x="2304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1872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1440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1008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0"/>
            <p:cNvSpPr>
              <a:spLocks noChangeShapeType="1"/>
            </p:cNvSpPr>
            <p:nvPr/>
          </p:nvSpPr>
          <p:spPr bwMode="auto">
            <a:xfrm>
              <a:off x="576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 flipH="1">
              <a:off x="288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2"/>
            <p:cNvSpPr>
              <a:spLocks noChangeShapeType="1"/>
            </p:cNvSpPr>
            <p:nvPr/>
          </p:nvSpPr>
          <p:spPr bwMode="auto">
            <a:xfrm flipH="1">
              <a:off x="28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3"/>
            <p:cNvSpPr>
              <a:spLocks noChangeShapeType="1"/>
            </p:cNvSpPr>
            <p:nvPr/>
          </p:nvSpPr>
          <p:spPr bwMode="auto">
            <a:xfrm flipH="1">
              <a:off x="288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634314" cy="3048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05000"/>
            <a:ext cx="838200" cy="22311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590800"/>
            <a:ext cx="858795" cy="2286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76600"/>
            <a:ext cx="812800" cy="21635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2590800"/>
            <a:ext cx="850900" cy="22649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3962400"/>
            <a:ext cx="990600" cy="38581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85800" y="457200"/>
            <a:ext cx="644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Markov Random Fields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400" y="5334000"/>
            <a:ext cx="1092200" cy="4699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1600" y="5257800"/>
            <a:ext cx="3352800" cy="4826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371600" y="5181600"/>
            <a:ext cx="14496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What is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600" y="4572000"/>
            <a:ext cx="6350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7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0866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3914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7239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7056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65532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5715000" y="48768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19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5867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7086600" y="5181600"/>
            <a:ext cx="685800" cy="685800"/>
            <a:chOff x="1776" y="2880"/>
            <a:chExt cx="432" cy="432"/>
          </a:xfrm>
        </p:grpSpPr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6400800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6705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6553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5715000" y="5181600"/>
            <a:ext cx="685800" cy="685800"/>
            <a:chOff x="1776" y="2880"/>
            <a:chExt cx="432" cy="432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7772400" y="5181600"/>
            <a:ext cx="685800" cy="685800"/>
            <a:chOff x="1776" y="2880"/>
            <a:chExt cx="432" cy="432"/>
          </a:xfrm>
        </p:grpSpPr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7772400" y="4495800"/>
            <a:ext cx="685800" cy="685800"/>
            <a:chOff x="1776" y="2880"/>
            <a:chExt cx="432" cy="432"/>
          </a:xfrm>
        </p:grpSpPr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5029200" y="4495800"/>
            <a:ext cx="685800" cy="685800"/>
            <a:chOff x="1776" y="2880"/>
            <a:chExt cx="432" cy="432"/>
          </a:xfrm>
        </p:grpSpPr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7772400" y="3810000"/>
            <a:ext cx="685800" cy="685800"/>
            <a:chOff x="1776" y="2880"/>
            <a:chExt cx="432" cy="432"/>
          </a:xfrm>
        </p:grpSpPr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7086600" y="3810000"/>
            <a:ext cx="685800" cy="685800"/>
            <a:chOff x="1776" y="2880"/>
            <a:chExt cx="432" cy="432"/>
          </a:xfrm>
        </p:grpSpPr>
        <p:sp>
          <p:nvSpPr>
            <p:cNvPr id="42" name="Oval 46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50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67056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V="1">
            <a:off x="65532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5715000" y="3810000"/>
            <a:ext cx="685800" cy="685800"/>
            <a:chOff x="1776" y="2880"/>
            <a:chExt cx="432" cy="432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7"/>
          <p:cNvGrpSpPr>
            <a:grpSpLocks/>
          </p:cNvGrpSpPr>
          <p:nvPr/>
        </p:nvGrpSpPr>
        <p:grpSpPr bwMode="auto">
          <a:xfrm>
            <a:off x="5029200" y="3810000"/>
            <a:ext cx="685800" cy="685800"/>
            <a:chOff x="1776" y="2880"/>
            <a:chExt cx="432" cy="432"/>
          </a:xfrm>
        </p:grpSpPr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61"/>
          <p:cNvGrpSpPr>
            <a:grpSpLocks/>
          </p:cNvGrpSpPr>
          <p:nvPr/>
        </p:nvGrpSpPr>
        <p:grpSpPr bwMode="auto">
          <a:xfrm>
            <a:off x="5029200" y="5181600"/>
            <a:ext cx="685800" cy="685800"/>
            <a:chOff x="1776" y="2880"/>
            <a:chExt cx="432" cy="432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1776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19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 flipV="1">
              <a:off x="1872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Line 65"/>
          <p:cNvSpPr>
            <a:spLocks noChangeShapeType="1"/>
          </p:cNvSpPr>
          <p:nvPr/>
        </p:nvSpPr>
        <p:spPr bwMode="auto">
          <a:xfrm>
            <a:off x="79248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>
            <a:off x="72390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67"/>
          <p:cNvSpPr>
            <a:spLocks noChangeShapeType="1"/>
          </p:cNvSpPr>
          <p:nvPr/>
        </p:nvSpPr>
        <p:spPr bwMode="auto">
          <a:xfrm>
            <a:off x="6553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68"/>
          <p:cNvSpPr>
            <a:spLocks noChangeShapeType="1"/>
          </p:cNvSpPr>
          <p:nvPr/>
        </p:nvSpPr>
        <p:spPr bwMode="auto">
          <a:xfrm>
            <a:off x="58674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9"/>
          <p:cNvSpPr>
            <a:spLocks noChangeShapeType="1"/>
          </p:cNvSpPr>
          <p:nvPr/>
        </p:nvSpPr>
        <p:spPr bwMode="auto">
          <a:xfrm>
            <a:off x="51816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 flipH="1">
            <a:off x="4724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71"/>
          <p:cNvSpPr>
            <a:spLocks noChangeShapeType="1"/>
          </p:cNvSpPr>
          <p:nvPr/>
        </p:nvSpPr>
        <p:spPr bwMode="auto">
          <a:xfrm flipH="1">
            <a:off x="47244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72"/>
          <p:cNvSpPr>
            <a:spLocks noChangeShapeType="1"/>
          </p:cNvSpPr>
          <p:nvPr/>
        </p:nvSpPr>
        <p:spPr bwMode="auto">
          <a:xfrm flipH="1">
            <a:off x="47244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Oval 73"/>
          <p:cNvSpPr>
            <a:spLocks noChangeArrowheads="1"/>
          </p:cNvSpPr>
          <p:nvPr/>
        </p:nvSpPr>
        <p:spPr bwMode="auto">
          <a:xfrm>
            <a:off x="1919111" y="5867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Line 74"/>
          <p:cNvSpPr>
            <a:spLocks noChangeShapeType="1"/>
          </p:cNvSpPr>
          <p:nvPr/>
        </p:nvSpPr>
        <p:spPr bwMode="auto">
          <a:xfrm flipV="1">
            <a:off x="2071511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Oval 75"/>
          <p:cNvSpPr>
            <a:spLocks noChangeArrowheads="1"/>
          </p:cNvSpPr>
          <p:nvPr/>
        </p:nvSpPr>
        <p:spPr bwMode="auto">
          <a:xfrm>
            <a:off x="1919111" y="5181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9"/>
          <p:cNvSpPr>
            <a:spLocks noChangeArrowheads="1"/>
          </p:cNvSpPr>
          <p:nvPr/>
        </p:nvSpPr>
        <p:spPr bwMode="auto">
          <a:xfrm>
            <a:off x="1233311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80"/>
          <p:cNvSpPr>
            <a:spLocks noChangeArrowheads="1"/>
          </p:cNvSpPr>
          <p:nvPr/>
        </p:nvSpPr>
        <p:spPr bwMode="auto">
          <a:xfrm>
            <a:off x="547511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81"/>
          <p:cNvSpPr>
            <a:spLocks noChangeShapeType="1"/>
          </p:cNvSpPr>
          <p:nvPr/>
        </p:nvSpPr>
        <p:spPr bwMode="auto">
          <a:xfrm>
            <a:off x="852311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Oval 82"/>
          <p:cNvSpPr>
            <a:spLocks noChangeArrowheads="1"/>
          </p:cNvSpPr>
          <p:nvPr/>
        </p:nvSpPr>
        <p:spPr bwMode="auto">
          <a:xfrm>
            <a:off x="3214511" y="55626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83"/>
          <p:cNvSpPr>
            <a:spLocks noChangeArrowheads="1"/>
          </p:cNvSpPr>
          <p:nvPr/>
        </p:nvSpPr>
        <p:spPr bwMode="auto">
          <a:xfrm>
            <a:off x="2528711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Line 84"/>
          <p:cNvSpPr>
            <a:spLocks noChangeShapeType="1"/>
          </p:cNvSpPr>
          <p:nvPr/>
        </p:nvSpPr>
        <p:spPr bwMode="auto">
          <a:xfrm>
            <a:off x="2833511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Oval 85"/>
          <p:cNvSpPr>
            <a:spLocks noChangeArrowheads="1"/>
          </p:cNvSpPr>
          <p:nvPr/>
        </p:nvSpPr>
        <p:spPr bwMode="auto">
          <a:xfrm>
            <a:off x="4052711" y="5181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val 86"/>
          <p:cNvSpPr>
            <a:spLocks noChangeArrowheads="1"/>
          </p:cNvSpPr>
          <p:nvPr/>
        </p:nvSpPr>
        <p:spPr bwMode="auto">
          <a:xfrm>
            <a:off x="4052711" y="5867400"/>
            <a:ext cx="304800" cy="304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87"/>
          <p:cNvSpPr>
            <a:spLocks noChangeShapeType="1"/>
          </p:cNvSpPr>
          <p:nvPr/>
        </p:nvSpPr>
        <p:spPr bwMode="auto">
          <a:xfrm flipV="1">
            <a:off x="4205111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AutoShape 90"/>
          <p:cNvSpPr>
            <a:spLocks/>
          </p:cNvSpPr>
          <p:nvPr/>
        </p:nvSpPr>
        <p:spPr bwMode="auto">
          <a:xfrm rot="5375455">
            <a:off x="1754997" y="2681409"/>
            <a:ext cx="685800" cy="4038600"/>
          </a:xfrm>
          <a:prstGeom prst="leftBrace">
            <a:avLst>
              <a:gd name="adj1" fmla="val 49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 Box 83"/>
          <p:cNvSpPr txBox="1">
            <a:spLocks noChangeArrowheads="1"/>
          </p:cNvSpPr>
          <p:nvPr/>
        </p:nvSpPr>
        <p:spPr bwMode="auto">
          <a:xfrm>
            <a:off x="914400" y="400685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Cliques for this neighborhood</a:t>
            </a:r>
          </a:p>
        </p:txBody>
      </p:sp>
      <p:sp>
        <p:nvSpPr>
          <p:cNvPr id="82" name="Rectangle 84"/>
          <p:cNvSpPr>
            <a:spLocks noChangeArrowheads="1"/>
          </p:cNvSpPr>
          <p:nvPr/>
        </p:nvSpPr>
        <p:spPr bwMode="auto">
          <a:xfrm rot="2439755">
            <a:off x="5807075" y="4292600"/>
            <a:ext cx="1439863" cy="1447800"/>
          </a:xfrm>
          <a:prstGeom prst="rect">
            <a:avLst/>
          </a:prstGeom>
          <a:noFill/>
          <a:ln w="3492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85"/>
          <p:cNvSpPr>
            <a:spLocks noChangeShapeType="1"/>
          </p:cNvSpPr>
          <p:nvPr/>
        </p:nvSpPr>
        <p:spPr bwMode="auto">
          <a:xfrm>
            <a:off x="3810000" y="4267200"/>
            <a:ext cx="1828800" cy="45720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04800" y="381000"/>
            <a:ext cx="83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Hammersley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-Clifford Theorem</a:t>
            </a:r>
          </a:p>
        </p:txBody>
      </p:sp>
      <p:sp>
        <p:nvSpPr>
          <p:cNvPr id="86" name="Oval 10"/>
          <p:cNvSpPr>
            <a:spLocks noChangeArrowheads="1"/>
          </p:cNvSpPr>
          <p:nvPr/>
        </p:nvSpPr>
        <p:spPr bwMode="auto">
          <a:xfrm>
            <a:off x="-2822" y="5562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924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90800"/>
            <a:ext cx="2159000" cy="6283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2514600"/>
            <a:ext cx="5073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normalizing constant, partition function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276600"/>
            <a:ext cx="1562100" cy="358992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971800" y="3200400"/>
            <a:ext cx="3766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potential functions of cliques</a:t>
            </a:r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>
            <a:off x="90488" y="6553200"/>
            <a:ext cx="2805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latin typeface="Times New Roman" charset="0"/>
                <a:cs typeface="Times New Roman" charset="0"/>
              </a:rPr>
              <a:t>From Slides by S. Seitz - University of Washington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673</Words>
  <Application>Microsoft Office PowerPoint</Application>
  <PresentationFormat>On-screen Show (4:3)</PresentationFormat>
  <Paragraphs>153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image pixel labels as MRF (Ising)</vt:lpstr>
      <vt:lpstr>Model joint probability</vt:lpstr>
      <vt:lpstr>PowerPoint Presentation</vt:lpstr>
      <vt:lpstr>Inference in MRFs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Rama Chellappa</cp:lastModifiedBy>
  <cp:revision>155</cp:revision>
  <dcterms:created xsi:type="dcterms:W3CDTF">2013-07-21T06:55:47Z</dcterms:created>
  <dcterms:modified xsi:type="dcterms:W3CDTF">2020-10-06T13:08:01Z</dcterms:modified>
</cp:coreProperties>
</file>