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311" r:id="rId3"/>
    <p:sldId id="312" r:id="rId4"/>
    <p:sldId id="314" r:id="rId5"/>
    <p:sldId id="266" r:id="rId6"/>
    <p:sldId id="317" r:id="rId7"/>
    <p:sldId id="316" r:id="rId8"/>
    <p:sldId id="271" r:id="rId9"/>
    <p:sldId id="313" r:id="rId10"/>
    <p:sldId id="315" r:id="rId11"/>
    <p:sldId id="278" r:id="rId12"/>
    <p:sldId id="282" r:id="rId13"/>
    <p:sldId id="269" r:id="rId14"/>
    <p:sldId id="285" r:id="rId15"/>
    <p:sldId id="259" r:id="rId16"/>
    <p:sldId id="290" r:id="rId17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19"/>
    </p:embeddedFont>
    <p:embeddedFont>
      <p:font typeface="Bebas Neue" panose="020B0606020202050201" pitchFamily="34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aleway Medium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7AF126-B7A6-4C95-A2E3-B5EBC7066ECB}">
  <a:tblStyle styleId="{9C7AF126-B7A6-4C95-A2E3-B5EBC7066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71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0b68f5f6c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0b68f5f6c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0b68f5f6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0b68f5f6c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0b68f5f6c9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0b68f5f6c9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51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88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984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25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9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23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7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4" name="Google Shape;124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2_1_1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6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8" r:id="rId11"/>
    <p:sldLayoutId id="2147483678" r:id="rId12"/>
    <p:sldLayoutId id="2147483679" r:id="rId13"/>
    <p:sldLayoutId id="214748368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rU20FtYThQ_xjnAipctgJ_fO_zXgxy_ovkLUYqWrdM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/>
              <a:t>Multi‑armed bandits with censored consumption of resources</a:t>
            </a:r>
            <a:endParaRPr sz="3200" dirty="0"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/>
              <a:t>數三乙 龔少谷</a:t>
            </a:r>
            <a:endParaRPr lang="en-US" altLang="zh-TW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/>
              <a:t>數四乙 林恩祺</a:t>
            </a:r>
            <a:endParaRPr sz="1600" dirty="0"/>
          </a:p>
        </p:txBody>
      </p:sp>
      <p:grpSp>
        <p:nvGrpSpPr>
          <p:cNvPr id="301" name="Google Shape;301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2" name="Google Shape;302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2" name="Google Shape;382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6" name="Google Shape;386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0" name="Google Shape;390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2400" dirty="0"/>
              <a:t>Resource-censored Upper-</a:t>
            </a:r>
            <a:r>
              <a:rPr lang="en-US" altLang="zh-TW" sz="2400" dirty="0" err="1"/>
              <a:t>CoNFIdence</a:t>
            </a:r>
            <a:r>
              <a:rPr lang="en-US" altLang="zh-TW" sz="2400" dirty="0"/>
              <a:t>-Bound</a:t>
            </a:r>
            <a:br>
              <a:rPr lang="en-US" altLang="zh-TW" sz="2400" dirty="0"/>
            </a:br>
            <a:r>
              <a:rPr lang="en-US" altLang="zh-TW" sz="2400" dirty="0"/>
              <a:t>(RCUCB)</a:t>
            </a:r>
            <a:br>
              <a:rPr lang="en-US" altLang="zh-TW" sz="2400" dirty="0"/>
            </a:br>
            <a:endParaRPr lang="en-US" sz="2400" dirty="0"/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比傳統的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UCB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多考慮了兩個變數：</a:t>
            </a:r>
            <a:endParaRPr lang="en-US" altLang="zh-TW" b="0" i="0" dirty="0">
              <a:solidFill>
                <a:srgbClr val="2222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/>
            <a:r>
              <a:rPr lang="en-US" altLang="zh-TW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C(X) 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成本函數</a:t>
            </a:r>
            <a:endParaRPr lang="en-US" altLang="zh-TW" b="0" i="0" dirty="0">
              <a:solidFill>
                <a:srgbClr val="2222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/>
            <a:r>
              <a:rPr lang="el-GR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λ</a:t>
            </a:r>
            <a:r>
              <a:rPr lang="en-US" altLang="zh-TW" dirty="0">
                <a:solidFill>
                  <a:srgbClr val="2222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(X)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懲罰</a:t>
            </a:r>
            <a:r>
              <a:rPr lang="zh-TW" altLang="en-US" dirty="0">
                <a:solidFill>
                  <a:srgbClr val="2222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F006B0-E906-CE5C-13D0-31FCB8D2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00" y="2836876"/>
            <a:ext cx="4565750" cy="6045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38F2461-3D06-88C5-3A13-0A7FD92A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00" y="2049766"/>
            <a:ext cx="4565750" cy="8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0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07" name="Google Shape;1107;p60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109" name="Google Shape;1109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10" name="Google Shape;1110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9" name="Google Shape;1119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0" name="Google Shape;1120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1" name="Google Shape;1121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4"/>
          <p:cNvSpPr/>
          <p:nvPr/>
        </p:nvSpPr>
        <p:spPr>
          <a:xfrm>
            <a:off x="3188291" y="16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4"/>
          <p:cNvSpPr/>
          <p:nvPr/>
        </p:nvSpPr>
        <p:spPr>
          <a:xfrm>
            <a:off x="2517592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64"/>
          <p:cNvSpPr/>
          <p:nvPr/>
        </p:nvSpPr>
        <p:spPr>
          <a:xfrm>
            <a:off x="2851892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64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42" name="Google Shape;1342;p64"/>
          <p:cNvSpPr txBox="1">
            <a:spLocks noGrp="1"/>
          </p:cNvSpPr>
          <p:nvPr>
            <p:ph type="title" idx="2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344" name="Google Shape;1344;p64"/>
          <p:cNvGrpSpPr/>
          <p:nvPr/>
        </p:nvGrpSpPr>
        <p:grpSpPr>
          <a:xfrm rot="-5400000">
            <a:off x="7735238" y="1701787"/>
            <a:ext cx="537556" cy="136576"/>
            <a:chOff x="2641350" y="846250"/>
            <a:chExt cx="413600" cy="105075"/>
          </a:xfrm>
        </p:grpSpPr>
        <p:sp>
          <p:nvSpPr>
            <p:cNvPr id="1345" name="Google Shape;1345;p6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64"/>
          <p:cNvGrpSpPr/>
          <p:nvPr/>
        </p:nvGrpSpPr>
        <p:grpSpPr>
          <a:xfrm rot="-5400000">
            <a:off x="-453050" y="1363242"/>
            <a:ext cx="3397850" cy="187275"/>
            <a:chOff x="-3237675" y="-1132050"/>
            <a:chExt cx="3397850" cy="187275"/>
          </a:xfrm>
        </p:grpSpPr>
        <p:sp>
          <p:nvSpPr>
            <p:cNvPr id="1350" name="Google Shape;1350;p64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4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64"/>
          <p:cNvCxnSpPr/>
          <p:nvPr/>
        </p:nvCxnSpPr>
        <p:spPr>
          <a:xfrm rot="10800000" flipH="1">
            <a:off x="2653975" y="3762125"/>
            <a:ext cx="53556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52" name="Google Shape;752;p5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158" y="1735300"/>
            <a:ext cx="2824775" cy="2802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51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763" name="Google Shape;763;p5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51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768" name="Google Shape;768;p51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90BAC1C-9E2C-D65B-67BF-5F1FAB920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1645012"/>
            <a:ext cx="3679134" cy="294486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34770D3-B1C2-3EE7-7EC5-E5210C8FA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868" y="1645012"/>
            <a:ext cx="3903241" cy="2984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7"/>
          <p:cNvSpPr/>
          <p:nvPr/>
        </p:nvSpPr>
        <p:spPr>
          <a:xfrm>
            <a:off x="1441200" y="0"/>
            <a:ext cx="6261600" cy="460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7"/>
          <p:cNvSpPr/>
          <p:nvPr/>
        </p:nvSpPr>
        <p:spPr>
          <a:xfrm>
            <a:off x="1782000" y="-2"/>
            <a:ext cx="5580000" cy="42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7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19" name="Google Shape;1419;p67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cxnSp>
        <p:nvCxnSpPr>
          <p:cNvPr id="1421" name="Google Shape;1421;p67"/>
          <p:cNvCxnSpPr/>
          <p:nvPr/>
        </p:nvCxnSpPr>
        <p:spPr>
          <a:xfrm rot="10800000" flipH="1">
            <a:off x="2195400" y="3776859"/>
            <a:ext cx="54489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2" name="Google Shape;1422;p67"/>
          <p:cNvSpPr/>
          <p:nvPr/>
        </p:nvSpPr>
        <p:spPr>
          <a:xfrm>
            <a:off x="5674116" y="350775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3" name="Google Shape;1423;p67"/>
          <p:cNvGrpSpPr/>
          <p:nvPr/>
        </p:nvGrpSpPr>
        <p:grpSpPr>
          <a:xfrm rot="-5400000">
            <a:off x="5093559" y="-281718"/>
            <a:ext cx="2159530" cy="548628"/>
            <a:chOff x="2641350" y="846250"/>
            <a:chExt cx="413600" cy="105075"/>
          </a:xfrm>
        </p:grpSpPr>
        <p:sp>
          <p:nvSpPr>
            <p:cNvPr id="1424" name="Google Shape;1424;p6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在訓練模型時會用到大量的硬體資源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zh-TW" altLang="en-US" sz="2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演算法後面有複雜的數學理論</a:t>
            </a:r>
            <a:endParaRPr lang="en-US" altLang="zh-TW" sz="20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日常生活其實包含了很多人工智慧的影子</a:t>
            </a:r>
            <a:endParaRPr sz="20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2"/>
          <p:cNvSpPr txBox="1">
            <a:spLocks noGrp="1"/>
          </p:cNvSpPr>
          <p:nvPr>
            <p:ph type="ctrTitle"/>
          </p:nvPr>
        </p:nvSpPr>
        <p:spPr>
          <a:xfrm>
            <a:off x="2429950" y="20728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30" name="Google Shape;1530;p72"/>
          <p:cNvSpPr txBox="1"/>
          <p:nvPr/>
        </p:nvSpPr>
        <p:spPr>
          <a:xfrm>
            <a:off x="3296050" y="4147574"/>
            <a:ext cx="25518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Please keep this slide for attribution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1" name="Google Shape;1531;p72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Multi‑armed bandits</a:t>
            </a:r>
            <a:r>
              <a:rPr lang="en-US" altLang="zh-TW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3600" dirty="0"/>
              <a:t>problem</a:t>
            </a:r>
            <a:endParaRPr sz="3600"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937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多臂老虎機問題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假設我們有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個老虎機，每台機器都有不同的獎勵和得獎的機率。我們在不知道機率和獎勵的情況下，要如何在有限的回合內取得較大的報酬。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31A11D0-1578-CD70-C69F-CBB4E5209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00" y="1054972"/>
            <a:ext cx="4345288" cy="3033556"/>
          </a:xfrm>
          <a:prstGeom prst="rect">
            <a:avLst/>
          </a:prstGeom>
          <a:ln w="38100" cap="sq">
            <a:solidFill>
              <a:srgbClr val="E7E7E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5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2000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臨床試驗</a:t>
            </a:r>
            <a:endParaRPr lang="en-US" altLang="zh-TW" sz="2000" b="0" i="0" dirty="0">
              <a:solidFill>
                <a:srgbClr val="2222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000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網路路由</a:t>
            </a:r>
          </a:p>
          <a:p>
            <a:pPr algn="l"/>
            <a:r>
              <a:rPr lang="zh-TW" altLang="en-US" sz="2000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在線廣告</a:t>
            </a:r>
          </a:p>
          <a:p>
            <a:pPr algn="l"/>
            <a:r>
              <a:rPr lang="zh-TW" altLang="en-US" sz="2000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遊戲設計</a:t>
            </a:r>
          </a:p>
          <a:p>
            <a:pPr algn="l"/>
            <a:endParaRPr lang="zh-TW" alt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BA49E6-D259-EE20-C2EA-B8D766277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00" y="1546326"/>
            <a:ext cx="4088717" cy="20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88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論文內容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605" name="Google Shape;605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6" name="Google Shape;606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0" name="Google Shape;610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論文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hlink"/>
              </a:buClr>
              <a:buSzPts val="1100"/>
            </a:pPr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標題：</a:t>
            </a:r>
            <a:r>
              <a:rPr lang="en-US" altLang="zh-TW" dirty="0">
                <a:solidFill>
                  <a:schemeClr val="accent2"/>
                </a:solidFill>
                <a:latin typeface="Bebas Neue" panose="020B0606020202050201" pitchFamily="34" charset="0"/>
                <a:ea typeface="標楷體" panose="03000509000000000000" pitchFamily="65" charset="-120"/>
              </a:rPr>
              <a:t>Multi‑armed bandits with censored consumption of resources</a:t>
            </a:r>
          </a:p>
          <a:p>
            <a:pPr marL="342900" indent="-342900">
              <a:buClr>
                <a:schemeClr val="hlink"/>
              </a:buClr>
              <a:buSzPts val="1100"/>
            </a:pPr>
            <a:endParaRPr lang="en-US" altLang="zh-TW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Clr>
                <a:schemeClr val="hlink"/>
              </a:buClr>
              <a:buSzPts val="110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作者：</a:t>
            </a:r>
            <a:r>
              <a:rPr lang="en-US" altLang="zh-TW" dirty="0">
                <a:latin typeface="Bebas Neue" panose="020B0606020202050201" pitchFamily="34" charset="0"/>
              </a:rPr>
              <a:t>Viktor </a:t>
            </a:r>
            <a:r>
              <a:rPr lang="en-US" altLang="zh-TW" dirty="0" err="1">
                <a:latin typeface="Bebas Neue" panose="020B0606020202050201" pitchFamily="34" charset="0"/>
              </a:rPr>
              <a:t>Bengs</a:t>
            </a:r>
            <a:r>
              <a:rPr lang="en-US" altLang="zh-TW" dirty="0">
                <a:latin typeface="Bebas Neue" panose="020B0606020202050201" pitchFamily="34" charset="0"/>
              </a:rPr>
              <a:t>  · </a:t>
            </a:r>
            <a:r>
              <a:rPr lang="en-US" altLang="zh-TW" dirty="0" err="1">
                <a:latin typeface="Bebas Neue" panose="020B0606020202050201" pitchFamily="34" charset="0"/>
              </a:rPr>
              <a:t>Eyke</a:t>
            </a:r>
            <a:r>
              <a:rPr lang="en-US" altLang="zh-TW" dirty="0">
                <a:latin typeface="Bebas Neue" panose="020B0606020202050201" pitchFamily="34" charset="0"/>
              </a:rPr>
              <a:t> </a:t>
            </a:r>
            <a:r>
              <a:rPr lang="en-US" altLang="zh-TW" dirty="0" err="1">
                <a:latin typeface="Bebas Neue" panose="020B0606020202050201" pitchFamily="34" charset="0"/>
              </a:rPr>
              <a:t>Hüllermeier</a:t>
            </a:r>
            <a:endParaRPr lang="en-US" altLang="zh-TW" dirty="0">
              <a:latin typeface="Bebas Neue" panose="020B0606020202050201" pitchFamily="34" charset="0"/>
            </a:endParaRPr>
          </a:p>
          <a:p>
            <a:pPr marL="342900" indent="-342900">
              <a:buClr>
                <a:schemeClr val="hlink"/>
              </a:buClr>
              <a:buSzPts val="1100"/>
            </a:pPr>
            <a:endParaRPr lang="en-US" dirty="0">
              <a:solidFill>
                <a:schemeClr val="accent2"/>
              </a:solidFill>
              <a:latin typeface="Bebas Neue" panose="020B0606020202050201" pitchFamily="34" charset="0"/>
              <a:ea typeface="標楷體" panose="03000509000000000000" pitchFamily="65" charset="-120"/>
            </a:endParaRPr>
          </a:p>
          <a:p>
            <a:pPr marL="342900" indent="-342900">
              <a:buClr>
                <a:schemeClr val="hlink"/>
              </a:buClr>
              <a:buSzPts val="1100"/>
            </a:pPr>
            <a:r>
              <a:rPr lang="zh-TW" altLang="en-US" dirty="0">
                <a:latin typeface="Bebas Neue" panose="020B0606020202050201" pitchFamily="34" charset="0"/>
                <a:ea typeface="標楷體" panose="03000509000000000000" pitchFamily="65" charset="-120"/>
              </a:rPr>
              <a:t>發表：</a:t>
            </a:r>
            <a:r>
              <a:rPr lang="en-US" altLang="zh-TW" dirty="0">
                <a:latin typeface="Bebas Neue" panose="020B0606020202050201" pitchFamily="34" charset="0"/>
              </a:rPr>
              <a:t>Machine Learning(16 November 2022)</a:t>
            </a:r>
            <a:endParaRPr dirty="0">
              <a:solidFill>
                <a:schemeClr val="accent2"/>
              </a:solidFill>
              <a:latin typeface="Bebas Neue" panose="020B0606020202050201" pitchFamily="34" charset="0"/>
              <a:ea typeface="標楷體" panose="03000509000000000000" pitchFamily="65" charset="-120"/>
            </a:endParaRP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30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675000" y="53505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90850" y="172337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有資源消耗限制的多臂老虎機問題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0850" y="2663398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論文出於實際考量，我們每次的行動都要消耗資源。除非有足夠的資源，否則我們的行動不會成功，而且會因為資源的限制而產生懲罰。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B507A6-1F6C-2FFE-1179-6E8C471D2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129" y="1475830"/>
            <a:ext cx="3995542" cy="21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13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3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3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5" name="Google Shape;835;p53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解決方法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cxnSp>
        <p:nvCxnSpPr>
          <p:cNvPr id="838" name="Google Shape;838;p53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9" name="Google Shape;839;p53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840" name="Google Shape;840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53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845" name="Google Shape;845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4" name="Google Shape;854;p53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3200" dirty="0"/>
              <a:t>Upper-</a:t>
            </a:r>
            <a:r>
              <a:rPr lang="en-US" altLang="zh-TW" sz="3200" dirty="0" err="1"/>
              <a:t>CoNFIdence</a:t>
            </a:r>
            <a:r>
              <a:rPr lang="en-US" altLang="zh-TW" sz="3200" dirty="0"/>
              <a:t>-Bound</a:t>
            </a:r>
            <a:br>
              <a:rPr lang="en-US" altLang="zh-TW" sz="3200" dirty="0"/>
            </a:br>
            <a:r>
              <a:rPr lang="en-US" altLang="zh-TW" sz="3200" dirty="0"/>
              <a:t>(UCB)</a:t>
            </a:r>
            <a:br>
              <a:rPr lang="en-US" altLang="zh-TW" dirty="0"/>
            </a:br>
            <a:endParaRPr lang="en-US" dirty="0"/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最廣泛的解決方案。該演算法基於面對不確定性時的樂觀原則。換句話說，我們對手臂越不確定，探索手臂就越重要。</a:t>
            </a:r>
            <a:endParaRPr lang="en-US" altLang="zh-TW" b="0" i="0" dirty="0">
              <a:solidFill>
                <a:srgbClr val="2222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endParaRPr lang="en-US" altLang="zh-TW" b="0" i="0" dirty="0">
              <a:solidFill>
                <a:srgbClr val="2222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每次選擇 </a:t>
            </a:r>
            <a:r>
              <a:rPr lang="en-US" altLang="zh-TW" b="0" i="1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時，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en-US" altLang="zh-TW" b="0" i="0" baseline="-25000" dirty="0" err="1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） 遞增，所以不確定性大概會降低。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2D077D-59BC-FBF4-506A-2ED16B83A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42" y="2093176"/>
            <a:ext cx="3130458" cy="14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370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298</Words>
  <Application>Microsoft Office PowerPoint</Application>
  <PresentationFormat>如螢幕大小 (16:9)</PresentationFormat>
  <Paragraphs>45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Raleway Medium</vt:lpstr>
      <vt:lpstr>Nunito</vt:lpstr>
      <vt:lpstr>Bebas Neue</vt:lpstr>
      <vt:lpstr>Arial</vt:lpstr>
      <vt:lpstr>Lato</vt:lpstr>
      <vt:lpstr>Raleway</vt:lpstr>
      <vt:lpstr>標楷體</vt:lpstr>
      <vt:lpstr>Artificial Intelligence (AI) Startup Business Plan by Slidesgo</vt:lpstr>
      <vt:lpstr>Multi‑armed bandits with censored consumption of resources</vt:lpstr>
      <vt:lpstr>Multi‑armed bandits problem</vt:lpstr>
      <vt:lpstr>多臂老虎機問題</vt:lpstr>
      <vt:lpstr>應用</vt:lpstr>
      <vt:lpstr>論文內容</vt:lpstr>
      <vt:lpstr>論文</vt:lpstr>
      <vt:lpstr>有資源消耗限制的多臂老虎機問題</vt:lpstr>
      <vt:lpstr>解決方法</vt:lpstr>
      <vt:lpstr>Upper-CoNFIdence-Bound (UCB) </vt:lpstr>
      <vt:lpstr>Resource-censored Upper-CoNFIdence-Bound (RCUCB) </vt:lpstr>
      <vt:lpstr>實作</vt:lpstr>
      <vt:lpstr>結果</vt:lpstr>
      <vt:lpstr>結果</vt:lpstr>
      <vt:lpstr>心得</vt:lpstr>
      <vt:lpstr>心得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Multi‑armed bandits with censored consumption of resources</dc:title>
  <cp:lastModifiedBy>龔少谷</cp:lastModifiedBy>
  <cp:revision>5</cp:revision>
  <dcterms:modified xsi:type="dcterms:W3CDTF">2023-06-14T21:43:06Z</dcterms:modified>
</cp:coreProperties>
</file>