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sldIdLst>
    <p:sldId id="256" r:id="rId2"/>
    <p:sldId id="258" r:id="rId3"/>
    <p:sldId id="285" r:id="rId4"/>
    <p:sldId id="259" r:id="rId5"/>
    <p:sldId id="297" r:id="rId6"/>
    <p:sldId id="293" r:id="rId7"/>
    <p:sldId id="298" r:id="rId8"/>
    <p:sldId id="299" r:id="rId9"/>
    <p:sldId id="303" r:id="rId10"/>
    <p:sldId id="304" r:id="rId11"/>
  </p:sldIdLst>
  <p:sldSz cx="12192000" cy="6858000"/>
  <p:notesSz cx="6858000" cy="9144000"/>
  <p:custDataLst>
    <p:tags r:id="rId13"/>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3" d="100"/>
          <a:sy n="93" d="100"/>
        </p:scale>
        <p:origin x="75" y="87"/>
      </p:cViewPr>
      <p:guideLst>
        <p:guide orient="horz" pos="2190"/>
        <p:guide pos="3849"/>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AC0E8-234F-4A57-B233-C1F7C4AE6A42}"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C47BD-014D-4C3A-8176-40BBD0F60D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email"/>
          <a:srcRect/>
          <a:stretch>
            <a:fillRect/>
          </a:stretch>
        </p:blipFill>
        <p:spPr bwMode="auto">
          <a:xfrm>
            <a:off x="5224463" y="0"/>
            <a:ext cx="6967537"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CA88350-C780-4FB1-AE97-F510730C86BC}" type="datetimeFigureOut">
              <a:rPr lang="zh-CN" altLang="en-US"/>
              <a:t>2023/3/30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D6D1A840-EF38-4BB4-8D8E-D779542843C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0D36F01-2D12-47B2-A096-CB16133529CD}" type="datetimeFigureOut">
              <a:rPr lang="zh-CN" altLang="en-US"/>
              <a:t>2023/3/30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9B717777-A018-4341-B712-B71471F8FD10}"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61AFB21-DBA3-481D-8F7B-09C9B17B6691}" type="datetimeFigureOut">
              <a:rPr lang="zh-CN" altLang="en-US"/>
              <a:t>2023/3/30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00FF262C-3761-4C24-872D-544326259E36}"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CB64265-347A-4A89-84B8-A5D80D7834B9}" type="datetimeFigureOut">
              <a:rPr lang="zh-CN" altLang="en-US"/>
              <a:t>2023/3/30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22241782-DA87-4978-9051-98B99502C9DD}"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2AFB4C0-FA24-4F4D-A17C-63F7D7E08FB5}" type="datetimeFigureOut">
              <a:rPr lang="zh-CN" altLang="en-US"/>
              <a:t>2023/3/30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5A6C8A3E-0184-4FB7-A8D4-E3A32024770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FF735C5-43AD-4464-852C-402DC6313CA8}" type="datetimeFigureOut">
              <a:rPr lang="zh-CN" altLang="en-US"/>
              <a:t>2023/3/30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243A6D05-960A-4253-9142-2CB4B89AFF8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393B5FD-2CFD-4C17-8CA1-8896FC99F542}" type="datetimeFigureOut">
              <a:rPr lang="zh-CN" altLang="en-US"/>
              <a:t>2023/3/30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46C4FB72-450F-457D-B1A2-F5E1D863448B}"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E0B2FB6-452A-4425-8BD9-2ACAB7243718}" type="datetimeFigureOut">
              <a:rPr lang="zh-CN" altLang="en-US"/>
              <a:t>2023/3/30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FEE5DD97-D3D6-4805-872F-3FD53EF08E8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99501A5-C41B-4B5F-819C-1B487BE05E4C}" type="datetimeFigureOut">
              <a:rPr lang="zh-CN" altLang="en-US"/>
              <a:t>2023/3/30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C5A97971-8DE0-44B2-A0D5-2DC1F1B69BF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D96DB21-153E-4DEE-9473-F53FC02AA951}" type="datetimeFigureOut">
              <a:rPr lang="zh-CN" altLang="en-US"/>
              <a:t>2023/3/30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870F98E7-03C2-4218-8ED6-D5E805875C3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3"/>
          <a:srcRect/>
          <a:stretch>
            <a:fillRect/>
          </a:stretch>
        </p:blipFill>
        <p:spPr bwMode="auto">
          <a:xfrm>
            <a:off x="1588" y="0"/>
            <a:ext cx="1218882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85090" y="2460625"/>
            <a:ext cx="11684635" cy="1445260"/>
          </a:xfrm>
          <a:prstGeom prst="rect">
            <a:avLst/>
          </a:prstGeom>
          <a:noFill/>
          <a:ln w="9525">
            <a:noFill/>
            <a:miter lim="800000"/>
          </a:ln>
        </p:spPr>
        <p:txBody>
          <a:bodyPr wrap="square">
            <a:spAutoFit/>
          </a:bodyPr>
          <a:lstStyle/>
          <a:p>
            <a:pPr algn="ctr" eaLnBrk="1" hangingPunct="1"/>
            <a:r>
              <a:rPr lang="zh-CN" altLang="en-US" sz="4400"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《Image processing visualization system》</a:t>
            </a:r>
          </a:p>
          <a:p>
            <a:pPr algn="ctr" eaLnBrk="1" hangingPunct="1"/>
            <a:r>
              <a:rPr lang="zh-CN" altLang="en-US" sz="4400" dirty="0">
                <a:solidFill>
                  <a:srgbClr val="1570C1"/>
                </a:solidFill>
                <a:latin typeface="DIN" pitchFamily="50" charset="0"/>
              </a:rPr>
              <a:t>Software development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Freeform 6"/>
          <p:cNvSpPr/>
          <p:nvPr/>
        </p:nvSpPr>
        <p:spPr bwMode="auto">
          <a:xfrm>
            <a:off x="7771130" y="2612390"/>
            <a:ext cx="2507615" cy="1282065"/>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7"/>
          <p:cNvSpPr/>
          <p:nvPr/>
        </p:nvSpPr>
        <p:spPr bwMode="auto">
          <a:xfrm>
            <a:off x="5836285" y="2612390"/>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8"/>
          <p:cNvSpPr/>
          <p:nvPr/>
        </p:nvSpPr>
        <p:spPr bwMode="auto">
          <a:xfrm>
            <a:off x="3897630" y="2612390"/>
            <a:ext cx="2496185" cy="1282065"/>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47"/>
          <p:cNvGrpSpPr/>
          <p:nvPr/>
        </p:nvGrpSpPr>
        <p:grpSpPr>
          <a:xfrm>
            <a:off x="1955507" y="2612629"/>
            <a:ext cx="2500016" cy="1282254"/>
            <a:chOff x="1110957" y="3074274"/>
            <a:chExt cx="2500016" cy="1282254"/>
          </a:xfrm>
          <a:solidFill>
            <a:srgbClr val="004E96"/>
          </a:solidFill>
        </p:grpSpPr>
        <p:sp>
          <p:nvSpPr>
            <p:cNvPr id="49" name="Freeform 9"/>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1538361" y="3484811"/>
              <a:ext cx="16224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7-8</a:t>
              </a:r>
            </a:p>
          </p:txBody>
        </p:sp>
      </p:grpSp>
      <p:sp>
        <p:nvSpPr>
          <p:cNvPr id="3" name="文本框 2"/>
          <p:cNvSpPr txBox="1"/>
          <p:nvPr>
            <p:custDataLst>
              <p:tags r:id="rId1"/>
            </p:custDataLst>
          </p:nvPr>
        </p:nvSpPr>
        <p:spPr>
          <a:xfrm>
            <a:off x="4481586" y="3023801"/>
            <a:ext cx="179197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9-10</a:t>
            </a:r>
          </a:p>
        </p:txBody>
      </p:sp>
      <p:sp>
        <p:nvSpPr>
          <p:cNvPr id="4" name="文本框 3"/>
          <p:cNvSpPr txBox="1"/>
          <p:nvPr>
            <p:custDataLst>
              <p:tags r:id="rId2"/>
            </p:custDataLst>
          </p:nvPr>
        </p:nvSpPr>
        <p:spPr>
          <a:xfrm>
            <a:off x="6680591" y="3023801"/>
            <a:ext cx="15036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11</a:t>
            </a:r>
          </a:p>
        </p:txBody>
      </p:sp>
      <p:sp>
        <p:nvSpPr>
          <p:cNvPr id="11" name="文本框 10"/>
          <p:cNvSpPr txBox="1"/>
          <p:nvPr>
            <p:custDataLst>
              <p:tags r:id="rId3"/>
            </p:custDataLst>
          </p:nvPr>
        </p:nvSpPr>
        <p:spPr>
          <a:xfrm>
            <a:off x="8506851" y="3023801"/>
            <a:ext cx="15208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12</a:t>
            </a:r>
          </a:p>
        </p:txBody>
      </p:sp>
      <p:sp>
        <p:nvSpPr>
          <p:cNvPr id="27681" name="TextBox 85"/>
          <p:cNvSpPr txBox="1">
            <a:spLocks noChangeArrowheads="1"/>
          </p:cNvSpPr>
          <p:nvPr>
            <p:custDataLst>
              <p:tags r:id="rId4"/>
            </p:custDataLst>
          </p:nvPr>
        </p:nvSpPr>
        <p:spPr bwMode="auto">
          <a:xfrm>
            <a:off x="758371" y="1782157"/>
            <a:ext cx="4316867" cy="584775"/>
          </a:xfrm>
          <a:prstGeom prst="rect">
            <a:avLst/>
          </a:prstGeom>
          <a:noFill/>
          <a:ln w="9525">
            <a:noFill/>
            <a:miter lim="800000"/>
          </a:ln>
        </p:spPr>
        <p:txBody>
          <a:bodyPr wrap="squar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Complete the convolution operation </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demonstration function</a:t>
            </a:r>
          </a:p>
        </p:txBody>
      </p:sp>
      <p:sp>
        <p:nvSpPr>
          <p:cNvPr id="27683" name="TextBox 87"/>
          <p:cNvSpPr txBox="1">
            <a:spLocks noChangeArrowheads="1"/>
          </p:cNvSpPr>
          <p:nvPr>
            <p:custDataLst>
              <p:tags r:id="rId5"/>
            </p:custDataLst>
          </p:nvPr>
        </p:nvSpPr>
        <p:spPr bwMode="auto">
          <a:xfrm>
            <a:off x="3087521" y="4318040"/>
            <a:ext cx="4580100" cy="58477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Complete image detection neural network</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 decomposition and demonstration functions.</a:t>
            </a:r>
          </a:p>
        </p:txBody>
      </p:sp>
      <p:sp>
        <p:nvSpPr>
          <p:cNvPr id="27679" name="TextBox 83"/>
          <p:cNvSpPr txBox="1">
            <a:spLocks noChangeArrowheads="1"/>
          </p:cNvSpPr>
          <p:nvPr>
            <p:custDataLst>
              <p:tags r:id="rId6"/>
            </p:custDataLst>
          </p:nvPr>
        </p:nvSpPr>
        <p:spPr bwMode="auto">
          <a:xfrm>
            <a:off x="5836285" y="1782157"/>
            <a:ext cx="2918876" cy="58477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Integrate various functional </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modules and </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 interface.</a:t>
            </a:r>
          </a:p>
        </p:txBody>
      </p:sp>
      <p:sp>
        <p:nvSpPr>
          <p:cNvPr id="24" name="TextBox 77"/>
          <p:cNvSpPr txBox="1">
            <a:spLocks noChangeArrowheads="1"/>
          </p:cNvSpPr>
          <p:nvPr>
            <p:custDataLst>
              <p:tags r:id="rId7"/>
            </p:custDataLst>
          </p:nvPr>
        </p:nvSpPr>
        <p:spPr bwMode="auto">
          <a:xfrm>
            <a:off x="8004493" y="3969068"/>
            <a:ext cx="3355340" cy="82994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Project testing and acceptance</a:t>
            </a:r>
            <a:r>
              <a:rPr lang="zh-CN" altLang="en-US" sz="1600" b="1" dirty="0">
                <a:solidFill>
                  <a:srgbClr val="2A3B4B"/>
                </a:solidFill>
                <a:latin typeface="Segoe UI" panose="020B0502040204020203" pitchFamily="34" charset="0"/>
                <a:cs typeface="Segoe UI" panose="020B0502040204020203" pitchFamily="34" charset="0"/>
              </a:rPr>
              <a:t>、</a:t>
            </a:r>
            <a:endParaRPr lang="en-US" altLang="zh-CN" sz="1600" b="1" dirty="0">
              <a:solidFill>
                <a:srgbClr val="2A3B4B"/>
              </a:solidFill>
              <a:latin typeface="Segoe UI" panose="020B0502040204020203" pitchFamily="34" charset="0"/>
              <a:cs typeface="Segoe UI" panose="020B0502040204020203" pitchFamily="34" charset="0"/>
            </a:endParaRP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write software usage instructions</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and project summary report.</a:t>
            </a:r>
          </a:p>
        </p:txBody>
      </p:sp>
      <p:sp>
        <p:nvSpPr>
          <p:cNvPr id="5" name="文本框 17"/>
          <p:cNvSpPr txBox="1">
            <a:spLocks noChangeArrowheads="1"/>
          </p:cNvSpPr>
          <p:nvPr>
            <p:custDataLst>
              <p:tags r:id="rId8"/>
            </p:custDataLst>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 Development schedule</a:t>
            </a:r>
            <a:endParaRPr lang="zh-CN" altLang="en-US" sz="3200" dirty="0">
              <a:solidFill>
                <a:srgbClr val="1570C1"/>
              </a:solidFill>
              <a:latin typeface="DIN"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3688" y="400050"/>
            <a:ext cx="676275" cy="971550"/>
          </a:xfrm>
          <a:prstGeom prst="rect">
            <a:avLst/>
          </a:prstGeom>
          <a:noFill/>
          <a:ln w="9525">
            <a:noFill/>
            <a:miter lim="800000"/>
          </a:ln>
        </p:spPr>
        <p:txBody>
          <a:bodyPr vert="eaVert">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
        <p:nvSpPr>
          <p:cNvPr id="18439" name="文本框 10"/>
          <p:cNvSpPr txBox="1">
            <a:spLocks noChangeArrowheads="1"/>
          </p:cNvSpPr>
          <p:nvPr/>
        </p:nvSpPr>
        <p:spPr bwMode="auto">
          <a:xfrm>
            <a:off x="2522538" y="1641475"/>
            <a:ext cx="7146925" cy="583565"/>
          </a:xfrm>
          <a:prstGeom prst="rect">
            <a:avLst/>
          </a:prstGeom>
          <a:noFill/>
          <a:ln w="9525">
            <a:noFill/>
            <a:miter lim="800000"/>
          </a:ln>
        </p:spPr>
        <p:txBody>
          <a:bodyPr>
            <a:spAutoFit/>
          </a:bodyPr>
          <a:lstStyle/>
          <a:p>
            <a:pPr algn="ctr" eaLnBrk="1" hangingPunct="1"/>
            <a:r>
              <a:rPr lang="en-US" altLang="zh-CN" sz="3200" dirty="0">
                <a:solidFill>
                  <a:srgbClr val="1570C1"/>
                </a:solidFill>
                <a:latin typeface="DIN" pitchFamily="50" charset="0"/>
              </a:rPr>
              <a:t>01 </a:t>
            </a:r>
            <a:r>
              <a:rPr lang="zh-CN" altLang="en-US" sz="3200" dirty="0">
                <a:solidFill>
                  <a:srgbClr val="1570C1"/>
                </a:solidFill>
                <a:latin typeface="DIN" pitchFamily="50" charset="0"/>
              </a:rPr>
              <a:t>Project overview</a:t>
            </a:r>
          </a:p>
        </p:txBody>
      </p:sp>
      <p:sp>
        <p:nvSpPr>
          <p:cNvPr id="18440" name="文本框 11"/>
          <p:cNvSpPr txBox="1">
            <a:spLocks noChangeArrowheads="1"/>
          </p:cNvSpPr>
          <p:nvPr/>
        </p:nvSpPr>
        <p:spPr bwMode="auto">
          <a:xfrm>
            <a:off x="2522538" y="2632075"/>
            <a:ext cx="7146925" cy="583565"/>
          </a:xfrm>
          <a:prstGeom prst="rect">
            <a:avLst/>
          </a:prstGeom>
          <a:noFill/>
          <a:ln w="9525">
            <a:noFill/>
            <a:miter lim="800000"/>
          </a:ln>
        </p:spPr>
        <p:txBody>
          <a:bodyPr>
            <a:spAutoFit/>
          </a:bodyPr>
          <a:lstStyle/>
          <a:p>
            <a:pPr algn="ctr" eaLnBrk="1" hangingPunct="1"/>
            <a:r>
              <a:rPr lang="en-US" altLang="zh-CN" sz="3200">
                <a:solidFill>
                  <a:srgbClr val="1570C1"/>
                </a:solidFill>
                <a:latin typeface="DIN" pitchFamily="50" charset="0"/>
              </a:rPr>
              <a:t>02 </a:t>
            </a:r>
            <a:r>
              <a:rPr lang="zh-CN" altLang="en-US" sz="3200">
                <a:solidFill>
                  <a:srgbClr val="1570C1"/>
                </a:solidFill>
                <a:latin typeface="DIN" pitchFamily="50" charset="0"/>
              </a:rPr>
              <a:t>Functional requirement</a:t>
            </a:r>
          </a:p>
        </p:txBody>
      </p:sp>
      <p:sp>
        <p:nvSpPr>
          <p:cNvPr id="18441" name="文本框 12"/>
          <p:cNvSpPr txBox="1">
            <a:spLocks noChangeArrowheads="1"/>
          </p:cNvSpPr>
          <p:nvPr/>
        </p:nvSpPr>
        <p:spPr bwMode="auto">
          <a:xfrm>
            <a:off x="2522538" y="3622675"/>
            <a:ext cx="7146925" cy="583565"/>
          </a:xfrm>
          <a:prstGeom prst="rect">
            <a:avLst/>
          </a:prstGeom>
          <a:noFill/>
          <a:ln w="9525">
            <a:noFill/>
            <a:miter lim="800000"/>
          </a:ln>
        </p:spPr>
        <p:txBody>
          <a:bodyPr>
            <a:spAutoFit/>
          </a:bodyPr>
          <a:lstStyle/>
          <a:p>
            <a:pPr algn="ctr" eaLnBrk="1" hangingPunct="1"/>
            <a:r>
              <a:rPr lang="en-US" altLang="zh-CN" sz="3200">
                <a:solidFill>
                  <a:srgbClr val="1570C1"/>
                </a:solidFill>
                <a:latin typeface="DIN" pitchFamily="50" charset="0"/>
              </a:rPr>
              <a:t>03 </a:t>
            </a:r>
            <a:r>
              <a:rPr lang="zh-CN" altLang="en-US" sz="3200">
                <a:solidFill>
                  <a:srgbClr val="1570C1"/>
                </a:solidFill>
                <a:latin typeface="DIN" pitchFamily="50" charset="0"/>
              </a:rPr>
              <a:t>Development schedule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035"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036"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a:solidFill>
                  <a:srgbClr val="1570C1"/>
                </a:solidFill>
                <a:latin typeface="DIN" pitchFamily="50" charset="0"/>
              </a:rPr>
              <a:t>1.1 </a:t>
            </a:r>
            <a:r>
              <a:rPr lang="zh-CN" altLang="en-US" sz="3200">
                <a:solidFill>
                  <a:srgbClr val="1570C1"/>
                </a:solidFill>
                <a:latin typeface="DIN" pitchFamily="50" charset="0"/>
              </a:rPr>
              <a:t>Project background</a:t>
            </a:r>
          </a:p>
        </p:txBody>
      </p:sp>
      <p:grpSp>
        <p:nvGrpSpPr>
          <p:cNvPr id="6" name="组合 45"/>
          <p:cNvGrpSpPr/>
          <p:nvPr/>
        </p:nvGrpSpPr>
        <p:grpSpPr>
          <a:xfrm>
            <a:off x="584289" y="2777260"/>
            <a:ext cx="593725" cy="593725"/>
            <a:chOff x="7274206" y="1633070"/>
            <a:chExt cx="593725" cy="593725"/>
          </a:xfrm>
          <a:solidFill>
            <a:schemeClr val="bg1"/>
          </a:solidFill>
        </p:grpSpPr>
        <p:sp>
          <p:nvSpPr>
            <p:cNvPr id="47" name="Freeform 44"/>
            <p:cNvSpPr>
              <a:spLocks noEditPoints="1"/>
            </p:cNvSpPr>
            <p:nvPr/>
          </p:nvSpPr>
          <p:spPr bwMode="auto">
            <a:xfrm>
              <a:off x="7274206" y="1633070"/>
              <a:ext cx="593725" cy="593725"/>
            </a:xfrm>
            <a:custGeom>
              <a:avLst/>
              <a:gdLst>
                <a:gd name="T0" fmla="*/ 84 w 168"/>
                <a:gd name="T1" fmla="*/ 0 h 168"/>
                <a:gd name="T2" fmla="*/ 0 w 168"/>
                <a:gd name="T3" fmla="*/ 84 h 168"/>
                <a:gd name="T4" fmla="*/ 6 w 168"/>
                <a:gd name="T5" fmla="*/ 114 h 168"/>
                <a:gd name="T6" fmla="*/ 9 w 168"/>
                <a:gd name="T7" fmla="*/ 121 h 168"/>
                <a:gd name="T8" fmla="*/ 38 w 168"/>
                <a:gd name="T9" fmla="*/ 154 h 168"/>
                <a:gd name="T10" fmla="*/ 44 w 168"/>
                <a:gd name="T11" fmla="*/ 158 h 168"/>
                <a:gd name="T12" fmla="*/ 84 w 168"/>
                <a:gd name="T13" fmla="*/ 168 h 168"/>
                <a:gd name="T14" fmla="*/ 124 w 168"/>
                <a:gd name="T15" fmla="*/ 158 h 168"/>
                <a:gd name="T16" fmla="*/ 130 w 168"/>
                <a:gd name="T17" fmla="*/ 154 h 168"/>
                <a:gd name="T18" fmla="*/ 159 w 168"/>
                <a:gd name="T19" fmla="*/ 121 h 168"/>
                <a:gd name="T20" fmla="*/ 162 w 168"/>
                <a:gd name="T21" fmla="*/ 114 h 168"/>
                <a:gd name="T22" fmla="*/ 168 w 168"/>
                <a:gd name="T23" fmla="*/ 84 h 168"/>
                <a:gd name="T24" fmla="*/ 84 w 168"/>
                <a:gd name="T25" fmla="*/ 0 h 168"/>
                <a:gd name="T26" fmla="*/ 49 w 168"/>
                <a:gd name="T27" fmla="*/ 147 h 168"/>
                <a:gd name="T28" fmla="*/ 18 w 168"/>
                <a:gd name="T29" fmla="*/ 112 h 168"/>
                <a:gd name="T30" fmla="*/ 30 w 168"/>
                <a:gd name="T31" fmla="*/ 108 h 168"/>
                <a:gd name="T32" fmla="*/ 54 w 168"/>
                <a:gd name="T33" fmla="*/ 132 h 168"/>
                <a:gd name="T34" fmla="*/ 49 w 168"/>
                <a:gd name="T35" fmla="*/ 147 h 168"/>
                <a:gd name="T36" fmla="*/ 119 w 168"/>
                <a:gd name="T37" fmla="*/ 147 h 168"/>
                <a:gd name="T38" fmla="*/ 114 w 168"/>
                <a:gd name="T39" fmla="*/ 132 h 168"/>
                <a:gd name="T40" fmla="*/ 138 w 168"/>
                <a:gd name="T41" fmla="*/ 108 h 168"/>
                <a:gd name="T42" fmla="*/ 150 w 168"/>
                <a:gd name="T43" fmla="*/ 112 h 168"/>
                <a:gd name="T44" fmla="*/ 119 w 168"/>
                <a:gd name="T45" fmla="*/ 147 h 168"/>
                <a:gd name="T46" fmla="*/ 153 w 168"/>
                <a:gd name="T47" fmla="*/ 106 h 168"/>
                <a:gd name="T48" fmla="*/ 138 w 168"/>
                <a:gd name="T49" fmla="*/ 102 h 168"/>
                <a:gd name="T50" fmla="*/ 108 w 168"/>
                <a:gd name="T51" fmla="*/ 132 h 168"/>
                <a:gd name="T52" fmla="*/ 114 w 168"/>
                <a:gd name="T53" fmla="*/ 149 h 168"/>
                <a:gd name="T54" fmla="*/ 84 w 168"/>
                <a:gd name="T55" fmla="*/ 156 h 168"/>
                <a:gd name="T56" fmla="*/ 54 w 168"/>
                <a:gd name="T57" fmla="*/ 149 h 168"/>
                <a:gd name="T58" fmla="*/ 60 w 168"/>
                <a:gd name="T59" fmla="*/ 132 h 168"/>
                <a:gd name="T60" fmla="*/ 30 w 168"/>
                <a:gd name="T61" fmla="*/ 102 h 168"/>
                <a:gd name="T62" fmla="*/ 15 w 168"/>
                <a:gd name="T63" fmla="*/ 106 h 168"/>
                <a:gd name="T64" fmla="*/ 12 w 168"/>
                <a:gd name="T65" fmla="*/ 84 h 168"/>
                <a:gd name="T66" fmla="*/ 84 w 168"/>
                <a:gd name="T67" fmla="*/ 12 h 168"/>
                <a:gd name="T68" fmla="*/ 156 w 168"/>
                <a:gd name="T69" fmla="*/ 84 h 168"/>
                <a:gd name="T70" fmla="*/ 153 w 168"/>
                <a:gd name="T71" fmla="*/ 10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68">
                  <a:moveTo>
                    <a:pt x="84" y="0"/>
                  </a:moveTo>
                  <a:cubicBezTo>
                    <a:pt x="38" y="0"/>
                    <a:pt x="0" y="38"/>
                    <a:pt x="0" y="84"/>
                  </a:cubicBezTo>
                  <a:cubicBezTo>
                    <a:pt x="0" y="95"/>
                    <a:pt x="2" y="105"/>
                    <a:pt x="6" y="114"/>
                  </a:cubicBezTo>
                  <a:cubicBezTo>
                    <a:pt x="7" y="117"/>
                    <a:pt x="8" y="119"/>
                    <a:pt x="9" y="121"/>
                  </a:cubicBezTo>
                  <a:cubicBezTo>
                    <a:pt x="15" y="135"/>
                    <a:pt x="26" y="146"/>
                    <a:pt x="38" y="154"/>
                  </a:cubicBezTo>
                  <a:cubicBezTo>
                    <a:pt x="40" y="156"/>
                    <a:pt x="42" y="157"/>
                    <a:pt x="44" y="158"/>
                  </a:cubicBezTo>
                  <a:cubicBezTo>
                    <a:pt x="56" y="164"/>
                    <a:pt x="70" y="168"/>
                    <a:pt x="84" y="168"/>
                  </a:cubicBezTo>
                  <a:cubicBezTo>
                    <a:pt x="98" y="168"/>
                    <a:pt x="112" y="164"/>
                    <a:pt x="124" y="158"/>
                  </a:cubicBezTo>
                  <a:cubicBezTo>
                    <a:pt x="126" y="157"/>
                    <a:pt x="128" y="156"/>
                    <a:pt x="130" y="154"/>
                  </a:cubicBezTo>
                  <a:cubicBezTo>
                    <a:pt x="142" y="146"/>
                    <a:pt x="153" y="135"/>
                    <a:pt x="159" y="121"/>
                  </a:cubicBezTo>
                  <a:cubicBezTo>
                    <a:pt x="160" y="119"/>
                    <a:pt x="161" y="117"/>
                    <a:pt x="162" y="114"/>
                  </a:cubicBezTo>
                  <a:cubicBezTo>
                    <a:pt x="166" y="105"/>
                    <a:pt x="168" y="95"/>
                    <a:pt x="168" y="84"/>
                  </a:cubicBezTo>
                  <a:cubicBezTo>
                    <a:pt x="168" y="38"/>
                    <a:pt x="130" y="0"/>
                    <a:pt x="84" y="0"/>
                  </a:cubicBezTo>
                  <a:moveTo>
                    <a:pt x="49" y="147"/>
                  </a:moveTo>
                  <a:cubicBezTo>
                    <a:pt x="35" y="139"/>
                    <a:pt x="24" y="127"/>
                    <a:pt x="18" y="112"/>
                  </a:cubicBezTo>
                  <a:cubicBezTo>
                    <a:pt x="21" y="109"/>
                    <a:pt x="25" y="108"/>
                    <a:pt x="30" y="108"/>
                  </a:cubicBezTo>
                  <a:cubicBezTo>
                    <a:pt x="43" y="108"/>
                    <a:pt x="54" y="119"/>
                    <a:pt x="54" y="132"/>
                  </a:cubicBezTo>
                  <a:cubicBezTo>
                    <a:pt x="54" y="138"/>
                    <a:pt x="52" y="143"/>
                    <a:pt x="49" y="147"/>
                  </a:cubicBezTo>
                  <a:moveTo>
                    <a:pt x="119" y="147"/>
                  </a:moveTo>
                  <a:cubicBezTo>
                    <a:pt x="116" y="143"/>
                    <a:pt x="114" y="138"/>
                    <a:pt x="114" y="132"/>
                  </a:cubicBezTo>
                  <a:cubicBezTo>
                    <a:pt x="114" y="119"/>
                    <a:pt x="125" y="108"/>
                    <a:pt x="138" y="108"/>
                  </a:cubicBezTo>
                  <a:cubicBezTo>
                    <a:pt x="143" y="108"/>
                    <a:pt x="147" y="109"/>
                    <a:pt x="150" y="112"/>
                  </a:cubicBezTo>
                  <a:cubicBezTo>
                    <a:pt x="144" y="127"/>
                    <a:pt x="133" y="139"/>
                    <a:pt x="119" y="147"/>
                  </a:cubicBezTo>
                  <a:moveTo>
                    <a:pt x="153" y="106"/>
                  </a:moveTo>
                  <a:cubicBezTo>
                    <a:pt x="148" y="103"/>
                    <a:pt x="143" y="102"/>
                    <a:pt x="138" y="102"/>
                  </a:cubicBezTo>
                  <a:cubicBezTo>
                    <a:pt x="121" y="102"/>
                    <a:pt x="108" y="115"/>
                    <a:pt x="108" y="132"/>
                  </a:cubicBezTo>
                  <a:cubicBezTo>
                    <a:pt x="108" y="139"/>
                    <a:pt x="110" y="145"/>
                    <a:pt x="114" y="149"/>
                  </a:cubicBezTo>
                  <a:cubicBezTo>
                    <a:pt x="105" y="154"/>
                    <a:pt x="95" y="156"/>
                    <a:pt x="84" y="156"/>
                  </a:cubicBezTo>
                  <a:cubicBezTo>
                    <a:pt x="73" y="156"/>
                    <a:pt x="63" y="154"/>
                    <a:pt x="54" y="149"/>
                  </a:cubicBezTo>
                  <a:cubicBezTo>
                    <a:pt x="58" y="145"/>
                    <a:pt x="60" y="139"/>
                    <a:pt x="60" y="132"/>
                  </a:cubicBezTo>
                  <a:cubicBezTo>
                    <a:pt x="60" y="115"/>
                    <a:pt x="47" y="102"/>
                    <a:pt x="30" y="102"/>
                  </a:cubicBezTo>
                  <a:cubicBezTo>
                    <a:pt x="25" y="102"/>
                    <a:pt x="20" y="103"/>
                    <a:pt x="15" y="106"/>
                  </a:cubicBezTo>
                  <a:cubicBezTo>
                    <a:pt x="13" y="99"/>
                    <a:pt x="12" y="92"/>
                    <a:pt x="12" y="84"/>
                  </a:cubicBezTo>
                  <a:cubicBezTo>
                    <a:pt x="12" y="44"/>
                    <a:pt x="44" y="12"/>
                    <a:pt x="84" y="12"/>
                  </a:cubicBezTo>
                  <a:cubicBezTo>
                    <a:pt x="124" y="12"/>
                    <a:pt x="156" y="44"/>
                    <a:pt x="156" y="84"/>
                  </a:cubicBezTo>
                  <a:cubicBezTo>
                    <a:pt x="156" y="92"/>
                    <a:pt x="155" y="99"/>
                    <a:pt x="153" y="106"/>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8" name="Oval 45"/>
            <p:cNvSpPr>
              <a:spLocks noChangeArrowheads="1"/>
            </p:cNvSpPr>
            <p:nvPr/>
          </p:nvSpPr>
          <p:spPr bwMode="auto">
            <a:xfrm>
              <a:off x="7548844" y="1717208"/>
              <a:ext cx="42863"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46"/>
            <p:cNvSpPr/>
            <p:nvPr/>
          </p:nvSpPr>
          <p:spPr bwMode="auto">
            <a:xfrm>
              <a:off x="7640919" y="1739433"/>
              <a:ext cx="49213" cy="49213"/>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3" y="1"/>
                    <a:pt x="2" y="4"/>
                  </a:cubicBezTo>
                  <a:cubicBezTo>
                    <a:pt x="0" y="7"/>
                    <a:pt x="1" y="11"/>
                    <a:pt x="4" y="12"/>
                  </a:cubicBezTo>
                  <a:cubicBezTo>
                    <a:pt x="7" y="14"/>
                    <a:pt x="11" y="13"/>
                    <a:pt x="12" y="10"/>
                  </a:cubicBezTo>
                  <a:cubicBezTo>
                    <a:pt x="14" y="7"/>
                    <a:pt x="13" y="4"/>
                    <a:pt x="10"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47"/>
            <p:cNvSpPr/>
            <p:nvPr/>
          </p:nvSpPr>
          <p:spPr bwMode="auto">
            <a:xfrm>
              <a:off x="7712356" y="1809283"/>
              <a:ext cx="49213" cy="50800"/>
            </a:xfrm>
            <a:custGeom>
              <a:avLst/>
              <a:gdLst>
                <a:gd name="T0" fmla="*/ 4 w 14"/>
                <a:gd name="T1" fmla="*/ 2 h 14"/>
                <a:gd name="T2" fmla="*/ 2 w 14"/>
                <a:gd name="T3" fmla="*/ 10 h 14"/>
                <a:gd name="T4" fmla="*/ 10 w 14"/>
                <a:gd name="T5" fmla="*/ 12 h 14"/>
                <a:gd name="T6" fmla="*/ 12 w 14"/>
                <a:gd name="T7" fmla="*/ 4 h 14"/>
                <a:gd name="T8" fmla="*/ 4 w 14"/>
                <a:gd name="T9" fmla="*/ 2 h 14"/>
              </a:gdLst>
              <a:ahLst/>
              <a:cxnLst>
                <a:cxn ang="0">
                  <a:pos x="T0" y="T1"/>
                </a:cxn>
                <a:cxn ang="0">
                  <a:pos x="T2" y="T3"/>
                </a:cxn>
                <a:cxn ang="0">
                  <a:pos x="T4" y="T5"/>
                </a:cxn>
                <a:cxn ang="0">
                  <a:pos x="T6" y="T7"/>
                </a:cxn>
                <a:cxn ang="0">
                  <a:pos x="T8" y="T9"/>
                </a:cxn>
              </a:cxnLst>
              <a:rect l="0" t="0" r="r" b="b"/>
              <a:pathLst>
                <a:path w="14" h="14">
                  <a:moveTo>
                    <a:pt x="4" y="2"/>
                  </a:moveTo>
                  <a:cubicBezTo>
                    <a:pt x="1" y="3"/>
                    <a:pt x="0" y="7"/>
                    <a:pt x="2" y="10"/>
                  </a:cubicBezTo>
                  <a:cubicBezTo>
                    <a:pt x="3" y="13"/>
                    <a:pt x="7" y="14"/>
                    <a:pt x="10" y="12"/>
                  </a:cubicBezTo>
                  <a:cubicBezTo>
                    <a:pt x="13" y="11"/>
                    <a:pt x="14" y="7"/>
                    <a:pt x="12" y="4"/>
                  </a:cubicBezTo>
                  <a:cubicBezTo>
                    <a:pt x="10" y="1"/>
                    <a:pt x="7" y="0"/>
                    <a:pt x="4"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1" name="Oval 48"/>
            <p:cNvSpPr>
              <a:spLocks noChangeArrowheads="1"/>
            </p:cNvSpPr>
            <p:nvPr/>
          </p:nvSpPr>
          <p:spPr bwMode="auto">
            <a:xfrm>
              <a:off x="7740931" y="1909295"/>
              <a:ext cx="41275"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49"/>
            <p:cNvSpPr/>
            <p:nvPr/>
          </p:nvSpPr>
          <p:spPr bwMode="auto">
            <a:xfrm>
              <a:off x="7450419" y="1739433"/>
              <a:ext cx="49213" cy="49213"/>
            </a:xfrm>
            <a:custGeom>
              <a:avLst/>
              <a:gdLst>
                <a:gd name="T0" fmla="*/ 12 w 14"/>
                <a:gd name="T1" fmla="*/ 4 h 14"/>
                <a:gd name="T2" fmla="*/ 4 w 14"/>
                <a:gd name="T3" fmla="*/ 2 h 14"/>
                <a:gd name="T4" fmla="*/ 2 w 14"/>
                <a:gd name="T5" fmla="*/ 10 h 14"/>
                <a:gd name="T6" fmla="*/ 10 w 14"/>
                <a:gd name="T7" fmla="*/ 12 h 14"/>
                <a:gd name="T8" fmla="*/ 12 w 14"/>
                <a:gd name="T9" fmla="*/ 4 h 14"/>
              </a:gdLst>
              <a:ahLst/>
              <a:cxnLst>
                <a:cxn ang="0">
                  <a:pos x="T0" y="T1"/>
                </a:cxn>
                <a:cxn ang="0">
                  <a:pos x="T2" y="T3"/>
                </a:cxn>
                <a:cxn ang="0">
                  <a:pos x="T4" y="T5"/>
                </a:cxn>
                <a:cxn ang="0">
                  <a:pos x="T6" y="T7"/>
                </a:cxn>
                <a:cxn ang="0">
                  <a:pos x="T8" y="T9"/>
                </a:cxn>
              </a:cxnLst>
              <a:rect l="0" t="0" r="r" b="b"/>
              <a:pathLst>
                <a:path w="14" h="14">
                  <a:moveTo>
                    <a:pt x="12" y="4"/>
                  </a:moveTo>
                  <a:cubicBezTo>
                    <a:pt x="11" y="1"/>
                    <a:pt x="7" y="0"/>
                    <a:pt x="4" y="2"/>
                  </a:cubicBezTo>
                  <a:cubicBezTo>
                    <a:pt x="1" y="4"/>
                    <a:pt x="0" y="7"/>
                    <a:pt x="2" y="10"/>
                  </a:cubicBezTo>
                  <a:cubicBezTo>
                    <a:pt x="3" y="13"/>
                    <a:pt x="7" y="14"/>
                    <a:pt x="10" y="12"/>
                  </a:cubicBezTo>
                  <a:cubicBezTo>
                    <a:pt x="13" y="11"/>
                    <a:pt x="14" y="7"/>
                    <a:pt x="12" y="4"/>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50"/>
            <p:cNvSpPr/>
            <p:nvPr/>
          </p:nvSpPr>
          <p:spPr bwMode="auto">
            <a:xfrm>
              <a:off x="7378981" y="1809283"/>
              <a:ext cx="50800" cy="50800"/>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4" y="1"/>
                    <a:pt x="2" y="4"/>
                  </a:cubicBezTo>
                  <a:cubicBezTo>
                    <a:pt x="0" y="7"/>
                    <a:pt x="1" y="11"/>
                    <a:pt x="4" y="12"/>
                  </a:cubicBezTo>
                  <a:cubicBezTo>
                    <a:pt x="7" y="14"/>
                    <a:pt x="11" y="13"/>
                    <a:pt x="12" y="10"/>
                  </a:cubicBezTo>
                  <a:cubicBezTo>
                    <a:pt x="14" y="7"/>
                    <a:pt x="13" y="3"/>
                    <a:pt x="10"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4" name="Oval 51"/>
            <p:cNvSpPr>
              <a:spLocks noChangeArrowheads="1"/>
            </p:cNvSpPr>
            <p:nvPr/>
          </p:nvSpPr>
          <p:spPr bwMode="auto">
            <a:xfrm>
              <a:off x="7358344" y="1909295"/>
              <a:ext cx="42863"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52"/>
            <p:cNvSpPr/>
            <p:nvPr/>
          </p:nvSpPr>
          <p:spPr bwMode="auto">
            <a:xfrm>
              <a:off x="7490106" y="1826745"/>
              <a:ext cx="122238" cy="166688"/>
            </a:xfrm>
            <a:custGeom>
              <a:avLst/>
              <a:gdLst>
                <a:gd name="T0" fmla="*/ 24 w 35"/>
                <a:gd name="T1" fmla="*/ 23 h 47"/>
                <a:gd name="T2" fmla="*/ 0 w 35"/>
                <a:gd name="T3" fmla="*/ 0 h 47"/>
                <a:gd name="T4" fmla="*/ 12 w 35"/>
                <a:gd name="T5" fmla="*/ 31 h 47"/>
                <a:gd name="T6" fmla="*/ 11 w 35"/>
                <a:gd name="T7" fmla="*/ 35 h 47"/>
                <a:gd name="T8" fmla="*/ 23 w 35"/>
                <a:gd name="T9" fmla="*/ 47 h 47"/>
                <a:gd name="T10" fmla="*/ 29 w 35"/>
                <a:gd name="T11" fmla="*/ 45 h 47"/>
                <a:gd name="T12" fmla="*/ 30 w 35"/>
                <a:gd name="T13" fmla="*/ 45 h 47"/>
                <a:gd name="T14" fmla="*/ 30 w 35"/>
                <a:gd name="T15" fmla="*/ 45 h 47"/>
                <a:gd name="T16" fmla="*/ 35 w 35"/>
                <a:gd name="T17" fmla="*/ 35 h 47"/>
                <a:gd name="T18" fmla="*/ 24 w 35"/>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7">
                  <a:moveTo>
                    <a:pt x="24" y="23"/>
                  </a:moveTo>
                  <a:cubicBezTo>
                    <a:pt x="14" y="11"/>
                    <a:pt x="0" y="0"/>
                    <a:pt x="0" y="0"/>
                  </a:cubicBezTo>
                  <a:cubicBezTo>
                    <a:pt x="0" y="0"/>
                    <a:pt x="5" y="18"/>
                    <a:pt x="12" y="31"/>
                  </a:cubicBezTo>
                  <a:cubicBezTo>
                    <a:pt x="11" y="33"/>
                    <a:pt x="11" y="34"/>
                    <a:pt x="11" y="35"/>
                  </a:cubicBezTo>
                  <a:cubicBezTo>
                    <a:pt x="11" y="42"/>
                    <a:pt x="16" y="47"/>
                    <a:pt x="23" y="47"/>
                  </a:cubicBezTo>
                  <a:cubicBezTo>
                    <a:pt x="25" y="47"/>
                    <a:pt x="27" y="46"/>
                    <a:pt x="29" y="45"/>
                  </a:cubicBezTo>
                  <a:cubicBezTo>
                    <a:pt x="29" y="45"/>
                    <a:pt x="30" y="45"/>
                    <a:pt x="30" y="45"/>
                  </a:cubicBezTo>
                  <a:cubicBezTo>
                    <a:pt x="30" y="45"/>
                    <a:pt x="30" y="45"/>
                    <a:pt x="30" y="45"/>
                  </a:cubicBezTo>
                  <a:cubicBezTo>
                    <a:pt x="33" y="43"/>
                    <a:pt x="35" y="39"/>
                    <a:pt x="35" y="35"/>
                  </a:cubicBezTo>
                  <a:cubicBezTo>
                    <a:pt x="35" y="29"/>
                    <a:pt x="30" y="24"/>
                    <a:pt x="24" y="23"/>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44039" name="Freeform 28"/>
          <p:cNvSpPr>
            <a:spLocks noEditPoints="1"/>
          </p:cNvSpPr>
          <p:nvPr/>
        </p:nvSpPr>
        <p:spPr bwMode="auto">
          <a:xfrm>
            <a:off x="2317433" y="1763395"/>
            <a:ext cx="792162" cy="793750"/>
          </a:xfrm>
          <a:custGeom>
            <a:avLst/>
            <a:gdLst>
              <a:gd name="T0" fmla="*/ 2147483647 w 144"/>
              <a:gd name="T1" fmla="*/ 2147483647 h 144"/>
              <a:gd name="T2" fmla="*/ 2147483647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2147483647 w 144"/>
              <a:gd name="T15" fmla="*/ 0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0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2147483647 w 144"/>
              <a:gd name="T55" fmla="*/ 2147483647 h 144"/>
              <a:gd name="T56" fmla="*/ 2147483647 w 144"/>
              <a:gd name="T57" fmla="*/ 2147483647 h 144"/>
              <a:gd name="T58" fmla="*/ 2147483647 w 144"/>
              <a:gd name="T59" fmla="*/ 2147483647 h 144"/>
              <a:gd name="T60" fmla="*/ 2147483647 w 144"/>
              <a:gd name="T61" fmla="*/ 2147483647 h 144"/>
              <a:gd name="T62" fmla="*/ 2147483647 w 144"/>
              <a:gd name="T63" fmla="*/ 2147483647 h 144"/>
              <a:gd name="T64" fmla="*/ 2147483647 w 144"/>
              <a:gd name="T65" fmla="*/ 2147483647 h 144"/>
              <a:gd name="T66" fmla="*/ 2147483647 w 144"/>
              <a:gd name="T67" fmla="*/ 2147483647 h 144"/>
              <a:gd name="T68" fmla="*/ 2147483647 w 144"/>
              <a:gd name="T69" fmla="*/ 2147483647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44"/>
              <a:gd name="T107" fmla="*/ 144 w 144"/>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w="9525">
            <a:noFill/>
            <a:round/>
          </a:ln>
        </p:spPr>
        <p:txBody>
          <a:bodyPr/>
          <a:lstStyle/>
          <a:p>
            <a:endParaRPr lang="zh-CN" altLang="en-US"/>
          </a:p>
        </p:txBody>
      </p:sp>
      <p:sp>
        <p:nvSpPr>
          <p:cNvPr id="44040" name="Freeform 70"/>
          <p:cNvSpPr/>
          <p:nvPr/>
        </p:nvSpPr>
        <p:spPr bwMode="auto">
          <a:xfrm>
            <a:off x="4317683" y="2428558"/>
            <a:ext cx="708025" cy="669925"/>
          </a:xfrm>
          <a:custGeom>
            <a:avLst/>
            <a:gdLst>
              <a:gd name="T0" fmla="*/ 2147483647 w 348"/>
              <a:gd name="T1" fmla="*/ 0 h 330"/>
              <a:gd name="T2" fmla="*/ 2147483647 w 348"/>
              <a:gd name="T3" fmla="*/ 2147483647 h 330"/>
              <a:gd name="T4" fmla="*/ 2147483647 w 348"/>
              <a:gd name="T5" fmla="*/ 2147483647 h 330"/>
              <a:gd name="T6" fmla="*/ 2147483647 w 348"/>
              <a:gd name="T7" fmla="*/ 2147483647 h 330"/>
              <a:gd name="T8" fmla="*/ 2147483647 w 348"/>
              <a:gd name="T9" fmla="*/ 2147483647 h 330"/>
              <a:gd name="T10" fmla="*/ 2147483647 w 348"/>
              <a:gd name="T11" fmla="*/ 2147483647 h 330"/>
              <a:gd name="T12" fmla="*/ 2147483647 w 348"/>
              <a:gd name="T13" fmla="*/ 2147483647 h 330"/>
              <a:gd name="T14" fmla="*/ 2147483647 w 348"/>
              <a:gd name="T15" fmla="*/ 2147483647 h 330"/>
              <a:gd name="T16" fmla="*/ 0 w 348"/>
              <a:gd name="T17" fmla="*/ 2147483647 h 330"/>
              <a:gd name="T18" fmla="*/ 2147483647 w 348"/>
              <a:gd name="T19" fmla="*/ 2147483647 h 330"/>
              <a:gd name="T20" fmla="*/ 2147483647 w 348"/>
              <a:gd name="T21" fmla="*/ 0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
              <a:gd name="T34" fmla="*/ 0 h 330"/>
              <a:gd name="T35" fmla="*/ 348 w 348"/>
              <a:gd name="T36" fmla="*/ 330 h 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 h="330">
                <a:moveTo>
                  <a:pt x="174" y="0"/>
                </a:moveTo>
                <a:lnTo>
                  <a:pt x="216" y="123"/>
                </a:lnTo>
                <a:lnTo>
                  <a:pt x="348" y="125"/>
                </a:lnTo>
                <a:lnTo>
                  <a:pt x="243" y="205"/>
                </a:lnTo>
                <a:lnTo>
                  <a:pt x="281" y="330"/>
                </a:lnTo>
                <a:lnTo>
                  <a:pt x="174" y="257"/>
                </a:lnTo>
                <a:lnTo>
                  <a:pt x="67" y="330"/>
                </a:lnTo>
                <a:lnTo>
                  <a:pt x="105" y="205"/>
                </a:lnTo>
                <a:lnTo>
                  <a:pt x="0" y="125"/>
                </a:lnTo>
                <a:lnTo>
                  <a:pt x="132" y="123"/>
                </a:lnTo>
                <a:lnTo>
                  <a:pt x="174" y="0"/>
                </a:lnTo>
                <a:close/>
              </a:path>
            </a:pathLst>
          </a:custGeom>
          <a:solidFill>
            <a:schemeClr val="bg1"/>
          </a:solidFill>
          <a:ln w="9525">
            <a:noFill/>
            <a:round/>
          </a:ln>
        </p:spPr>
        <p:txBody>
          <a:bodyPr/>
          <a:lstStyle/>
          <a:p>
            <a:endParaRPr lang="zh-CN" altLang="en-US"/>
          </a:p>
        </p:txBody>
      </p:sp>
      <p:sp>
        <p:nvSpPr>
          <p:cNvPr id="58" name="TextBox 57"/>
          <p:cNvSpPr txBox="1"/>
          <p:nvPr/>
        </p:nvSpPr>
        <p:spPr bwMode="auto">
          <a:xfrm>
            <a:off x="491490" y="1356995"/>
            <a:ext cx="5452745" cy="2176145"/>
          </a:xfrm>
          <a:prstGeom prst="rect">
            <a:avLst/>
          </a:prstGeom>
          <a:noFill/>
        </p:spPr>
        <p:txBody>
          <a:bodyPr>
            <a:noAutofit/>
          </a:bodyPr>
          <a:lstStyle/>
          <a:p>
            <a:pPr algn="l"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With the rapid development of artificial neural network, more and more people show their interest in computer image processing technology, but if they face stiff formulas and codes at the first contact, it may be very difficult for newcomers to get started. Moreover, it is difficult for most of the neural network models used for images to intuitively display the influence of various hyperparameters on the final results.</a:t>
            </a:r>
          </a:p>
        </p:txBody>
      </p:sp>
      <p:sp>
        <p:nvSpPr>
          <p:cNvPr id="60" name="TextBox 57"/>
          <p:cNvSpPr txBox="1"/>
          <p:nvPr/>
        </p:nvSpPr>
        <p:spPr bwMode="auto">
          <a:xfrm>
            <a:off x="6234430" y="1763395"/>
            <a:ext cx="5441950" cy="2707640"/>
          </a:xfrm>
          <a:prstGeom prst="rect">
            <a:avLst/>
          </a:prstGeom>
          <a:noFill/>
        </p:spPr>
        <p:txBody>
          <a:bodyPr wrap="square">
            <a:spAutoFit/>
          </a:bodyPr>
          <a:lstStyle/>
          <a:p>
            <a:pPr algn="l"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r>
              <a:rPr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Therefore, we developed image processing visualization software. Image processing technology visualization software allows some commonly used image enhancement technology and simple image recognition neural network to be presented to users in a visual and interactive 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5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0" name="文本框 17"/>
          <p:cNvSpPr txBox="1">
            <a:spLocks noChangeArrowheads="1"/>
          </p:cNvSpPr>
          <p:nvPr/>
        </p:nvSpPr>
        <p:spPr bwMode="auto">
          <a:xfrm>
            <a:off x="0" y="122555"/>
            <a:ext cx="6724015" cy="583565"/>
          </a:xfrm>
          <a:prstGeom prst="rect">
            <a:avLst/>
          </a:prstGeom>
          <a:noFill/>
          <a:ln w="9525">
            <a:noFill/>
            <a:miter lim="800000"/>
          </a:ln>
        </p:spPr>
        <p:txBody>
          <a:bodyPr wrap="square">
            <a:spAutoFit/>
          </a:bodyPr>
          <a:lstStyle/>
          <a:p>
            <a:pPr algn="l" eaLnBrk="1" hangingPunct="1"/>
            <a:r>
              <a:rPr lang="en-US" altLang="zh-CN" sz="3200">
                <a:solidFill>
                  <a:srgbClr val="1570C1"/>
                </a:solidFill>
                <a:latin typeface="DIN" pitchFamily="50" charset="0"/>
              </a:rPr>
              <a:t>1.2 </a:t>
            </a:r>
            <a:r>
              <a:rPr lang="zh-CN" altLang="en-US" sz="3200">
                <a:solidFill>
                  <a:srgbClr val="1570C1"/>
                </a:solidFill>
                <a:latin typeface="DIN" pitchFamily="50" charset="0"/>
              </a:rPr>
              <a:t>Requirements overview</a:t>
            </a:r>
          </a:p>
        </p:txBody>
      </p:sp>
      <p:sp>
        <p:nvSpPr>
          <p:cNvPr id="6" name="文本框 5"/>
          <p:cNvSpPr txBox="1"/>
          <p:nvPr/>
        </p:nvSpPr>
        <p:spPr>
          <a:xfrm>
            <a:off x="1374140" y="1443355"/>
            <a:ext cx="9443720" cy="4397358"/>
          </a:xfrm>
          <a:prstGeom prst="rect">
            <a:avLst/>
          </a:prstGeom>
          <a:noFill/>
        </p:spPr>
        <p:txBody>
          <a:bodyPr wrap="square" rtlCol="0">
            <a:spAutoFit/>
          </a:bodyPr>
          <a:lstStyle/>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The corresponding requirements of Image Processing Visualization System are as follows:</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1. </a:t>
            </a:r>
            <a:r>
              <a:rPr lang="zh-CN" altLang="en-US" sz="1865" b="1"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Visualization of image enhancement method</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OpenCV is used for gray level change, histogram correction, filtering and other processing. Users can upload images and agree to display the processed images on the interface. You can adjust the parameters to intuitively see the impact on image enhancement.</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 </a:t>
            </a:r>
            <a:r>
              <a:rPr lang="zh-CN" altLang="en-US" sz="1865" b="1"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Visualization of convolutional network</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As a classical technology of computer vision, visualization displays the results brought by the adjustment of parameters such as convolutional kernel size and step size.</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3. </a:t>
            </a:r>
            <a:r>
              <a:rPr lang="zh-CN" altLang="en-US" sz="1865" b="1"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Simple image recognition display</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Provide a license plate recognition network model, users can upload pictures, experience the effect of image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19050" y="122555"/>
            <a:ext cx="7545705" cy="583565"/>
          </a:xfrm>
          <a:prstGeom prst="rect">
            <a:avLst/>
          </a:prstGeom>
          <a:noFill/>
          <a:ln w="9525">
            <a:noFill/>
            <a:miter lim="800000"/>
          </a:ln>
        </p:spPr>
        <p:txBody>
          <a:bodyPr wrap="square">
            <a:spAutoFit/>
          </a:bodyPr>
          <a:lstStyle/>
          <a:p>
            <a:pPr algn="l" eaLnBrk="1" hangingPunct="1"/>
            <a:r>
              <a:rPr lang="en-US" altLang="zh-CN" sz="3200">
                <a:solidFill>
                  <a:srgbClr val="1570C1"/>
                </a:solidFill>
                <a:latin typeface="DIN" pitchFamily="50" charset="0"/>
              </a:rPr>
              <a:t>1.3 </a:t>
            </a:r>
            <a:r>
              <a:rPr lang="zh-CN" altLang="en-US" sz="3200">
                <a:solidFill>
                  <a:srgbClr val="1570C1"/>
                </a:solidFill>
                <a:latin typeface="DIN" pitchFamily="50" charset="0"/>
              </a:rPr>
              <a:t>Membership arrangement</a:t>
            </a:r>
          </a:p>
        </p:txBody>
      </p:sp>
      <p:sp>
        <p:nvSpPr>
          <p:cNvPr id="61" name="椭圆 60"/>
          <p:cNvSpPr/>
          <p:nvPr/>
        </p:nvSpPr>
        <p:spPr>
          <a:xfrm>
            <a:off x="849630" y="134429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2" name="椭圆 61"/>
          <p:cNvSpPr/>
          <p:nvPr/>
        </p:nvSpPr>
        <p:spPr>
          <a:xfrm>
            <a:off x="3858895" y="134429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3" name="椭圆 62"/>
          <p:cNvSpPr/>
          <p:nvPr/>
        </p:nvSpPr>
        <p:spPr>
          <a:xfrm>
            <a:off x="6625590" y="134397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4" name="椭圆 63"/>
          <p:cNvSpPr/>
          <p:nvPr/>
        </p:nvSpPr>
        <p:spPr>
          <a:xfrm>
            <a:off x="9568180" y="134397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5" name="TextBox 57"/>
          <p:cNvSpPr txBox="1"/>
          <p:nvPr/>
        </p:nvSpPr>
        <p:spPr bwMode="auto">
          <a:xfrm>
            <a:off x="0" y="3350895"/>
            <a:ext cx="3228340" cy="2294667"/>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week1-3:</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Project manager</a:t>
            </a: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week4-10:</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week11-12:</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Test engineer</a:t>
            </a:r>
          </a:p>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Development task: Visual interface design</a:t>
            </a:r>
          </a:p>
        </p:txBody>
      </p:sp>
      <p:sp>
        <p:nvSpPr>
          <p:cNvPr id="67" name="TextBox 57"/>
          <p:cNvSpPr txBox="1"/>
          <p:nvPr/>
        </p:nvSpPr>
        <p:spPr bwMode="auto">
          <a:xfrm>
            <a:off x="6242050" y="4990465"/>
            <a:ext cx="2879090" cy="464820"/>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3" name="文本框 2"/>
          <p:cNvSpPr txBox="1"/>
          <p:nvPr/>
        </p:nvSpPr>
        <p:spPr>
          <a:xfrm>
            <a:off x="1110932"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Gong </a:t>
            </a:r>
            <a:r>
              <a:rPr lang="en-US" altLang="zh-CN" sz="2400" dirty="0" err="1">
                <a:solidFill>
                  <a:srgbClr val="1570C1"/>
                </a:solidFill>
                <a:latin typeface="微软雅黑" panose="020B0503020204020204" pitchFamily="34" charset="-122"/>
                <a:ea typeface="微软雅黑" panose="020B0503020204020204" pitchFamily="34" charset="-122"/>
              </a:rPr>
              <a:t>Zikang</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
            </p:custDataLst>
          </p:nvPr>
        </p:nvSpPr>
        <p:spPr>
          <a:xfrm>
            <a:off x="3694112" y="1830301"/>
            <a:ext cx="212026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Xi</a:t>
            </a:r>
          </a:p>
          <a:p>
            <a:pPr algn="ctr"/>
            <a:r>
              <a:rPr lang="en-US" altLang="zh-CN" sz="2400" dirty="0" err="1">
                <a:solidFill>
                  <a:srgbClr val="1570C1"/>
                </a:solidFill>
                <a:latin typeface="微软雅黑" panose="020B0503020204020204" pitchFamily="34" charset="-122"/>
                <a:ea typeface="微软雅黑" panose="020B0503020204020204" pitchFamily="34" charset="-122"/>
              </a:rPr>
              <a:t>Mingyuan</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9829482"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Xu</a:t>
            </a:r>
          </a:p>
          <a:p>
            <a:pPr algn="ctr"/>
            <a:r>
              <a:rPr lang="en-US" altLang="zh-CN" sz="2400" dirty="0" err="1">
                <a:solidFill>
                  <a:srgbClr val="1570C1"/>
                </a:solidFill>
                <a:latin typeface="微软雅黑" panose="020B0503020204020204" pitchFamily="34" charset="-122"/>
                <a:ea typeface="微软雅黑" panose="020B0503020204020204" pitchFamily="34" charset="-122"/>
              </a:rPr>
              <a:t>Yuzhuo</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6930707"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Xu</a:t>
            </a:r>
          </a:p>
          <a:p>
            <a:pPr algn="ctr"/>
            <a:r>
              <a:rPr lang="en-US" altLang="zh-CN" sz="2400" dirty="0" err="1">
                <a:solidFill>
                  <a:srgbClr val="1570C1"/>
                </a:solidFill>
                <a:latin typeface="微软雅黑" panose="020B0503020204020204" pitchFamily="34" charset="-122"/>
                <a:ea typeface="微软雅黑" panose="020B0503020204020204" pitchFamily="34" charset="-122"/>
              </a:rPr>
              <a:t>Kunhai</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5" name="TextBox 57"/>
          <p:cNvSpPr txBox="1"/>
          <p:nvPr>
            <p:custDataLst>
              <p:tags r:id="rId4"/>
            </p:custDataLst>
          </p:nvPr>
        </p:nvSpPr>
        <p:spPr bwMode="auto">
          <a:xfrm>
            <a:off x="3013710"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week4-6:</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week2-9:</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task</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Use opencv to complete the image enhancement related code</a:t>
            </a:r>
          </a:p>
          <a:p>
            <a:pPr algn="ctr" eaLnBrk="1" fontAlgn="auto" hangingPunct="1">
              <a:lnSpc>
                <a:spcPct val="130000"/>
              </a:lnSpc>
              <a:spcBef>
                <a:spcPts val="0"/>
              </a:spcBef>
              <a:spcAft>
                <a:spcPts val="0"/>
              </a:spcAft>
              <a:defRPr/>
            </a:pP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9" name="TextBox 57"/>
          <p:cNvSpPr txBox="1"/>
          <p:nvPr>
            <p:custDataLst>
              <p:tags r:id="rId5"/>
            </p:custDataLst>
          </p:nvPr>
        </p:nvSpPr>
        <p:spPr bwMode="auto">
          <a:xfrm>
            <a:off x="6127115" y="3319780"/>
            <a:ext cx="3228340" cy="3414012"/>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week7-9:</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week4-10:</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 </a:t>
            </a: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week11-12:</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Test engineer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Development task: Construct license plate recognition model and realize process visualization</a:t>
            </a:r>
          </a:p>
        </p:txBody>
      </p:sp>
      <p:sp>
        <p:nvSpPr>
          <p:cNvPr id="10" name="TextBox 57"/>
          <p:cNvSpPr txBox="1"/>
          <p:nvPr>
            <p:custDataLst>
              <p:tags r:id="rId6"/>
            </p:custDataLst>
          </p:nvPr>
        </p:nvSpPr>
        <p:spPr bwMode="auto">
          <a:xfrm>
            <a:off x="8963660"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week10-12:</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p>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week2-9:</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Development task: Complete the visualization design of convolution operation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19050" y="122555"/>
            <a:ext cx="10210800" cy="58356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2.1 </a:t>
            </a:r>
            <a:r>
              <a:rPr lang="zh-CN" altLang="en-US" sz="3200">
                <a:solidFill>
                  <a:srgbClr val="1570C1"/>
                </a:solidFill>
                <a:latin typeface="DIN" pitchFamily="50" charset="0"/>
              </a:rPr>
              <a:t>Image enhancement visualization module</a:t>
            </a: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loading</a:t>
            </a: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Load the image from the file path given by the user</a:t>
            </a: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smoothing</a:t>
            </a: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click on the icon to smooth the image.</a:t>
            </a: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sharpening</a:t>
            </a: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adjust the sharpening ratio by dragging the progress bar.</a:t>
            </a:r>
          </a:p>
        </p:txBody>
      </p:sp>
      <p:sp>
        <p:nvSpPr>
          <p:cNvPr id="72" name="矩形 71"/>
          <p:cNvSpPr/>
          <p:nvPr/>
        </p:nvSpPr>
        <p:spPr>
          <a:xfrm>
            <a:off x="1077595" y="3762375"/>
            <a:ext cx="3239135"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latin typeface="Impact" panose="020B0806030902050204" pitchFamily="34" charset="0"/>
              </a:rPr>
              <a:t>Brightness adjustment</a:t>
            </a: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adjust the contrast ratio of the image by dragging the progress bar.</a:t>
            </a: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latin typeface="Impact" panose="020B0806030902050204" pitchFamily="34" charset="0"/>
              </a:rPr>
              <a:t>Histogram correction</a:t>
            </a:r>
          </a:p>
        </p:txBody>
      </p:sp>
      <p:sp>
        <p:nvSpPr>
          <p:cNvPr id="75" name="矩形 74"/>
          <p:cNvSpPr/>
          <p:nvPr/>
        </p:nvSpPr>
        <p:spPr>
          <a:xfrm>
            <a:off x="4429125" y="4264025"/>
            <a:ext cx="3256280" cy="165925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Histogram equalization method is used to make the image gray distribution uniform and the image details clear.</a:t>
            </a: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Filter processing</a:t>
            </a: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median filtering algorithm is used to eliminate the isolated noise points in the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648970" y="124460"/>
            <a:ext cx="9331325" cy="58356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2.2 </a:t>
            </a:r>
            <a:r>
              <a:rPr lang="zh-CN" altLang="en-US" sz="3200">
                <a:solidFill>
                  <a:srgbClr val="1570C1"/>
                </a:solidFill>
                <a:latin typeface="DIN" pitchFamily="50" charset="0"/>
              </a:rPr>
              <a:t>Image geometry transformation module</a:t>
            </a: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translation</a:t>
            </a: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set the translation height and width.</a:t>
            </a: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scaling</a:t>
            </a: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Users can customize the scale.</a:t>
            </a:r>
            <a:endPar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800" dirty="0">
                <a:latin typeface="Impact" panose="020B0806030902050204" pitchFamily="34" charset="0"/>
              </a:rPr>
              <a:t>Horizontal and vertical mirror images</a:t>
            </a: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interact by clicking the icon and mirror the picture vertically and horizontally.</a:t>
            </a:r>
          </a:p>
        </p:txBody>
      </p:sp>
      <p:sp>
        <p:nvSpPr>
          <p:cNvPr id="72" name="矩形 71"/>
          <p:cNvSpPr/>
          <p:nvPr/>
        </p:nvSpPr>
        <p:spPr>
          <a:xfrm>
            <a:off x="1077913" y="3762375"/>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transpose</a:t>
            </a: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interact by clicking on the icon to transpose the image.</a:t>
            </a: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clipping</a:t>
            </a:r>
          </a:p>
        </p:txBody>
      </p:sp>
      <p:sp>
        <p:nvSpPr>
          <p:cNvPr id="75" name="矩形 74"/>
          <p:cNvSpPr/>
          <p:nvPr/>
        </p:nvSpPr>
        <p:spPr>
          <a:xfrm>
            <a:off x="44291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set the clipping ratio through the dialog box and crop the picture accordingly.</a:t>
            </a: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rotation</a:t>
            </a: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set the rotation Angle through the dialog 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0" y="120015"/>
            <a:ext cx="10733405" cy="107632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2.3 </a:t>
            </a:r>
            <a:r>
              <a:rPr sz="3200">
                <a:solidFill>
                  <a:srgbClr val="1570C1"/>
                </a:solidFill>
                <a:latin typeface="DIN" pitchFamily="50" charset="0"/>
              </a:rPr>
              <a:t>Convolutional Network visualization module </a:t>
            </a:r>
          </a:p>
          <a:p>
            <a:pPr algn="ctr" eaLnBrk="1" hangingPunct="1"/>
            <a:r>
              <a:rPr sz="3200">
                <a:solidFill>
                  <a:srgbClr val="1570C1"/>
                </a:solidFill>
                <a:latin typeface="DIN" pitchFamily="50" charset="0"/>
              </a:rPr>
              <a:t>&amp; Image recognition display module</a:t>
            </a:r>
          </a:p>
        </p:txBody>
      </p:sp>
      <p:sp>
        <p:nvSpPr>
          <p:cNvPr id="66" name="矩形 65"/>
          <p:cNvSpPr/>
          <p:nvPr/>
        </p:nvSpPr>
        <p:spPr>
          <a:xfrm>
            <a:off x="314325" y="1621790"/>
            <a:ext cx="377190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Parameter adjustment</a:t>
            </a:r>
          </a:p>
        </p:txBody>
      </p:sp>
      <p:sp>
        <p:nvSpPr>
          <p:cNvPr id="67" name="矩形 66"/>
          <p:cNvSpPr/>
          <p:nvPr/>
        </p:nvSpPr>
        <p:spPr>
          <a:xfrm>
            <a:off x="314325" y="2123440"/>
            <a:ext cx="377126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Users can adjust parameters such as the number, size and step size of convolutional nuclei in the convolutional neural network through the dialog box.</a:t>
            </a:r>
          </a:p>
          <a:p>
            <a:pPr algn="l"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Adjust parameters in the convolutional neural network according to parameters provided by users.</a:t>
            </a:r>
          </a:p>
        </p:txBody>
      </p:sp>
      <p:sp>
        <p:nvSpPr>
          <p:cNvPr id="68" name="矩形 67"/>
          <p:cNvSpPr/>
          <p:nvPr/>
        </p:nvSpPr>
        <p:spPr>
          <a:xfrm>
            <a:off x="4197350" y="1621790"/>
            <a:ext cx="382651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Impact" panose="020B0806030902050204" pitchFamily="34" charset="0"/>
              </a:rPr>
              <a:t>Convolutional neural network visualization</a:t>
            </a:r>
          </a:p>
        </p:txBody>
      </p:sp>
      <p:sp>
        <p:nvSpPr>
          <p:cNvPr id="69" name="矩形 68"/>
          <p:cNvSpPr/>
          <p:nvPr/>
        </p:nvSpPr>
        <p:spPr>
          <a:xfrm>
            <a:off x="4197350" y="2123440"/>
            <a:ext cx="382587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Visualize the results of convolutional neural networks and display them in specific Windows.</a:t>
            </a:r>
          </a:p>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Users can save the results.</a:t>
            </a:r>
          </a:p>
        </p:txBody>
      </p:sp>
      <p:sp>
        <p:nvSpPr>
          <p:cNvPr id="3" name="矩形 2"/>
          <p:cNvSpPr/>
          <p:nvPr>
            <p:custDataLst>
              <p:tags r:id="rId1"/>
            </p:custDataLst>
          </p:nvPr>
        </p:nvSpPr>
        <p:spPr>
          <a:xfrm>
            <a:off x="8211185" y="1621790"/>
            <a:ext cx="382651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latin typeface="Impact" panose="020B0806030902050204" pitchFamily="34" charset="0"/>
              </a:rPr>
              <a:t>Image recognition function</a:t>
            </a:r>
          </a:p>
        </p:txBody>
      </p:sp>
      <p:sp>
        <p:nvSpPr>
          <p:cNvPr id="4" name="矩形 3"/>
          <p:cNvSpPr/>
          <p:nvPr>
            <p:custDataLst>
              <p:tags r:id="rId2"/>
            </p:custDataLst>
          </p:nvPr>
        </p:nvSpPr>
        <p:spPr>
          <a:xfrm>
            <a:off x="8211185" y="2123440"/>
            <a:ext cx="382587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Image recognition is realized through convolutional neural network.</a:t>
            </a:r>
          </a:p>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Display the result in a specific window and compare it with the original picture.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9940"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 Development schedule</a:t>
            </a:r>
            <a:endParaRPr lang="zh-CN" altLang="en-US" sz="3200" dirty="0">
              <a:solidFill>
                <a:srgbClr val="1570C1"/>
              </a:solidFill>
              <a:latin typeface="DIN" pitchFamily="50" charset="0"/>
            </a:endParaRPr>
          </a:p>
        </p:txBody>
      </p:sp>
      <p:sp>
        <p:nvSpPr>
          <p:cNvPr id="33" name="Freeform 5"/>
          <p:cNvSpPr/>
          <p:nvPr/>
        </p:nvSpPr>
        <p:spPr bwMode="auto">
          <a:xfrm>
            <a:off x="8876665" y="3150235"/>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6"/>
          <p:cNvSpPr/>
          <p:nvPr/>
        </p:nvSpPr>
        <p:spPr bwMode="auto">
          <a:xfrm>
            <a:off x="6926580" y="3150235"/>
            <a:ext cx="2507615" cy="1282065"/>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7"/>
          <p:cNvSpPr/>
          <p:nvPr/>
        </p:nvSpPr>
        <p:spPr bwMode="auto">
          <a:xfrm>
            <a:off x="4991735" y="3150235"/>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8"/>
          <p:cNvSpPr/>
          <p:nvPr/>
        </p:nvSpPr>
        <p:spPr bwMode="auto">
          <a:xfrm>
            <a:off x="3053080" y="3150235"/>
            <a:ext cx="2496185" cy="1282065"/>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47"/>
          <p:cNvGrpSpPr/>
          <p:nvPr/>
        </p:nvGrpSpPr>
        <p:grpSpPr>
          <a:xfrm>
            <a:off x="1110957" y="3150474"/>
            <a:ext cx="2500016" cy="1282254"/>
            <a:chOff x="1110957" y="3074274"/>
            <a:chExt cx="2500016" cy="1282254"/>
          </a:xfrm>
          <a:solidFill>
            <a:srgbClr val="004E96"/>
          </a:solidFill>
        </p:grpSpPr>
        <p:sp>
          <p:nvSpPr>
            <p:cNvPr id="49" name="Freeform 9"/>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1538361" y="3484811"/>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a:t>
              </a:r>
            </a:p>
          </p:txBody>
        </p:sp>
      </p:grpSp>
      <p:sp>
        <p:nvSpPr>
          <p:cNvPr id="3" name="文本框 2"/>
          <p:cNvSpPr txBox="1"/>
          <p:nvPr>
            <p:custDataLst>
              <p:tags r:id="rId1"/>
            </p:custDataLst>
          </p:nvPr>
        </p:nvSpPr>
        <p:spPr>
          <a:xfrm>
            <a:off x="3807851"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2</a:t>
            </a:r>
          </a:p>
        </p:txBody>
      </p:sp>
      <p:sp>
        <p:nvSpPr>
          <p:cNvPr id="4" name="文本框 3"/>
          <p:cNvSpPr txBox="1"/>
          <p:nvPr>
            <p:custDataLst>
              <p:tags r:id="rId2"/>
            </p:custDataLst>
          </p:nvPr>
        </p:nvSpPr>
        <p:spPr>
          <a:xfrm>
            <a:off x="5836041"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3</a:t>
            </a:r>
          </a:p>
        </p:txBody>
      </p:sp>
      <p:sp>
        <p:nvSpPr>
          <p:cNvPr id="11" name="文本框 10"/>
          <p:cNvSpPr txBox="1"/>
          <p:nvPr>
            <p:custDataLst>
              <p:tags r:id="rId3"/>
            </p:custDataLst>
          </p:nvPr>
        </p:nvSpPr>
        <p:spPr>
          <a:xfrm>
            <a:off x="7662301" y="3561646"/>
            <a:ext cx="16224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4-5</a:t>
            </a:r>
          </a:p>
        </p:txBody>
      </p:sp>
      <p:sp>
        <p:nvSpPr>
          <p:cNvPr id="12" name="文本框 11"/>
          <p:cNvSpPr txBox="1"/>
          <p:nvPr>
            <p:custDataLst>
              <p:tags r:id="rId4"/>
            </p:custDataLst>
          </p:nvPr>
        </p:nvSpPr>
        <p:spPr>
          <a:xfrm>
            <a:off x="9759706"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6</a:t>
            </a:r>
          </a:p>
        </p:txBody>
      </p:sp>
      <p:sp>
        <p:nvSpPr>
          <p:cNvPr id="27673" name="TextBox 77"/>
          <p:cNvSpPr txBox="1">
            <a:spLocks noChangeArrowheads="1"/>
          </p:cNvSpPr>
          <p:nvPr>
            <p:custDataLst>
              <p:tags r:id="rId5"/>
            </p:custDataLst>
          </p:nvPr>
        </p:nvSpPr>
        <p:spPr bwMode="auto">
          <a:xfrm>
            <a:off x="355100" y="2153780"/>
            <a:ext cx="3293501" cy="830997"/>
          </a:xfrm>
          <a:prstGeom prst="rect">
            <a:avLst/>
          </a:prstGeom>
          <a:noFill/>
          <a:ln w="9525">
            <a:noFill/>
            <a:miter lim="800000"/>
          </a:ln>
        </p:spPr>
        <p:txBody>
          <a:bodyPr wrap="square">
            <a:spAutoFit/>
          </a:bodyPr>
          <a:lstStyle/>
          <a:p>
            <a:pPr eaLnBrk="1" hangingPunct="1"/>
            <a:r>
              <a:rPr lang="en-US" altLang="zh-CN" sz="1600" b="1" dirty="0">
                <a:solidFill>
                  <a:srgbClr val="2A3B4B"/>
                </a:solidFill>
                <a:latin typeface="Segoe UI" panose="020B0502040204020203" pitchFamily="34" charset="0"/>
                <a:cs typeface="Segoe UI" panose="020B0502040204020203" pitchFamily="34" charset="0"/>
              </a:rPr>
              <a:t>Analyze product requirements,</a:t>
            </a:r>
          </a:p>
          <a:p>
            <a:pPr eaLnBrk="1" hangingPunct="1"/>
            <a:r>
              <a:rPr lang="en-US" altLang="zh-CN" sz="1600" b="1" dirty="0">
                <a:solidFill>
                  <a:srgbClr val="2A3B4B"/>
                </a:solidFill>
                <a:latin typeface="Segoe UI" panose="020B0502040204020203" pitchFamily="34" charset="0"/>
                <a:cs typeface="Segoe UI" panose="020B0502040204020203" pitchFamily="34" charset="0"/>
              </a:rPr>
              <a:t>Write software requirements specification</a:t>
            </a:r>
            <a:endParaRPr lang="zh-CN" altLang="en-US" sz="1600" b="1" dirty="0">
              <a:solidFill>
                <a:srgbClr val="2A3B4B"/>
              </a:solidFill>
              <a:latin typeface="Segoe UI" panose="020B0502040204020203" pitchFamily="34" charset="0"/>
              <a:cs typeface="Segoe UI" panose="020B0502040204020203" pitchFamily="34" charset="0"/>
            </a:endParaRPr>
          </a:p>
        </p:txBody>
      </p:sp>
      <p:sp>
        <p:nvSpPr>
          <p:cNvPr id="27685" name="TextBox 89"/>
          <p:cNvSpPr txBox="1">
            <a:spLocks noChangeArrowheads="1"/>
          </p:cNvSpPr>
          <p:nvPr>
            <p:custDataLst>
              <p:tags r:id="rId6"/>
            </p:custDataLst>
          </p:nvPr>
        </p:nvSpPr>
        <p:spPr bwMode="auto">
          <a:xfrm>
            <a:off x="3134043" y="4666298"/>
            <a:ext cx="2552622" cy="584775"/>
          </a:xfrm>
          <a:prstGeom prst="rect">
            <a:avLst/>
          </a:prstGeom>
          <a:noFill/>
          <a:ln w="9525">
            <a:noFill/>
            <a:miter lim="800000"/>
          </a:ln>
        </p:spPr>
        <p:txBody>
          <a:bodyPr wrap="none">
            <a:spAutoFit/>
          </a:bodyPr>
          <a:lstStyle/>
          <a:p>
            <a:pPr eaLnBrk="1" hangingPunct="1"/>
            <a:r>
              <a:rPr lang="en-US" altLang="zh-CN" sz="1600" b="1" dirty="0">
                <a:solidFill>
                  <a:srgbClr val="2A3B4B"/>
                </a:solidFill>
                <a:latin typeface="Segoe UI" panose="020B0502040204020203" pitchFamily="34" charset="0"/>
                <a:cs typeface="Segoe UI" panose="020B0502040204020203" pitchFamily="34" charset="0"/>
              </a:rPr>
              <a:t>Learn the basic usage of </a:t>
            </a:r>
          </a:p>
          <a:p>
            <a:pPr eaLnBrk="1" hangingPunct="1"/>
            <a:r>
              <a:rPr lang="en-US" altLang="zh-CN" sz="1600" b="1" dirty="0">
                <a:solidFill>
                  <a:srgbClr val="2A3B4B"/>
                </a:solidFill>
                <a:latin typeface="Segoe UI" panose="020B0502040204020203" pitchFamily="34" charset="0"/>
                <a:cs typeface="Segoe UI" panose="020B0502040204020203" pitchFamily="34" charset="0"/>
              </a:rPr>
              <a:t>git/</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a:t>
            </a:r>
            <a:r>
              <a:rPr lang="en-US" altLang="zh-CN" sz="1600" b="1" dirty="0" err="1">
                <a:solidFill>
                  <a:srgbClr val="2A3B4B"/>
                </a:solidFill>
                <a:latin typeface="Segoe UI" panose="020B0502040204020203" pitchFamily="34" charset="0"/>
                <a:cs typeface="Segoe UI" panose="020B0502040204020203" pitchFamily="34" charset="0"/>
              </a:rPr>
              <a:t>opencv</a:t>
            </a:r>
            <a:endParaRPr lang="zh-CN" altLang="en-US" sz="1600" b="1" dirty="0">
              <a:solidFill>
                <a:srgbClr val="2A3B4B"/>
              </a:solidFill>
              <a:latin typeface="Segoe UI" panose="020B0502040204020203" pitchFamily="34" charset="0"/>
              <a:cs typeface="Segoe UI" panose="020B0502040204020203" pitchFamily="34" charset="0"/>
            </a:endParaRPr>
          </a:p>
        </p:txBody>
      </p:sp>
      <p:sp>
        <p:nvSpPr>
          <p:cNvPr id="27687" name="TextBox 91"/>
          <p:cNvSpPr txBox="1">
            <a:spLocks noChangeArrowheads="1"/>
          </p:cNvSpPr>
          <p:nvPr>
            <p:custDataLst>
              <p:tags r:id="rId7"/>
            </p:custDataLst>
          </p:nvPr>
        </p:nvSpPr>
        <p:spPr bwMode="auto">
          <a:xfrm>
            <a:off x="3861918" y="2232469"/>
            <a:ext cx="4505218" cy="917635"/>
          </a:xfrm>
          <a:prstGeom prst="rect">
            <a:avLst/>
          </a:prstGeom>
          <a:noFill/>
          <a:ln w="9525">
            <a:noFill/>
            <a:miter lim="800000"/>
          </a:ln>
        </p:spPr>
        <p:txBody>
          <a:bodyPr wrap="none">
            <a:no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Write a small test demo on the IDE</a:t>
            </a:r>
            <a:r>
              <a:rPr lang="zh-CN" altLang="en-US" sz="1600" b="1" dirty="0">
                <a:solidFill>
                  <a:srgbClr val="2A3B4B"/>
                </a:solidFill>
                <a:latin typeface="Segoe UI" panose="020B0502040204020203" pitchFamily="34" charset="0"/>
                <a:cs typeface="Segoe UI" panose="020B0502040204020203" pitchFamily="34" charset="0"/>
              </a:rPr>
              <a:t>、</a:t>
            </a:r>
            <a:endParaRPr lang="en-US" altLang="zh-CN" sz="1600" b="1" dirty="0">
              <a:solidFill>
                <a:srgbClr val="2A3B4B"/>
              </a:solidFill>
              <a:latin typeface="Segoe UI" panose="020B0502040204020203" pitchFamily="34" charset="0"/>
              <a:cs typeface="Segoe UI" panose="020B0502040204020203" pitchFamily="34" charset="0"/>
            </a:endParaRP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Configure the development environment</a:t>
            </a:r>
          </a:p>
        </p:txBody>
      </p:sp>
      <p:sp>
        <p:nvSpPr>
          <p:cNvPr id="27675" name="TextBox 79"/>
          <p:cNvSpPr txBox="1">
            <a:spLocks noChangeArrowheads="1"/>
          </p:cNvSpPr>
          <p:nvPr>
            <p:custDataLst>
              <p:tags r:id="rId8"/>
            </p:custDataLst>
          </p:nvPr>
        </p:nvSpPr>
        <p:spPr bwMode="auto">
          <a:xfrm>
            <a:off x="6114527" y="4676706"/>
            <a:ext cx="4176913" cy="1323439"/>
          </a:xfrm>
          <a:prstGeom prst="rect">
            <a:avLst/>
          </a:prstGeom>
          <a:noFill/>
          <a:ln w="9525">
            <a:noFill/>
            <a:miter lim="800000"/>
          </a:ln>
        </p:spPr>
        <p:txBody>
          <a:bodyPr wrap="none">
            <a:sp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The theoretical learning stage ends, </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and it is time to start coding. </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Build the </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 visual window framework,</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 determine UI layout, display area,</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 and button functions.</a:t>
            </a:r>
          </a:p>
        </p:txBody>
      </p:sp>
      <p:sp>
        <p:nvSpPr>
          <p:cNvPr id="27677" name="TextBox 81"/>
          <p:cNvSpPr txBox="1">
            <a:spLocks noChangeArrowheads="1"/>
          </p:cNvSpPr>
          <p:nvPr>
            <p:custDataLst>
              <p:tags r:id="rId9"/>
            </p:custDataLst>
          </p:nvPr>
        </p:nvSpPr>
        <p:spPr bwMode="auto">
          <a:xfrm>
            <a:off x="8775009" y="2358230"/>
            <a:ext cx="2856038" cy="584775"/>
          </a:xfrm>
          <a:prstGeom prst="rect">
            <a:avLst/>
          </a:prstGeom>
          <a:noFill/>
          <a:ln w="9525">
            <a:noFill/>
            <a:miter lim="800000"/>
          </a:ln>
        </p:spPr>
        <p:txBody>
          <a:bodyPr wrap="none">
            <a:sp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Complete image translation</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function interfaces</a:t>
            </a:r>
            <a:endParaRPr lang="zh-CN" altLang="en-US" sz="1600" b="1" dirty="0">
              <a:solidFill>
                <a:srgbClr val="2A3B4B"/>
              </a:solidFill>
              <a:latin typeface="Segoe UI" panose="020B0502040204020203" pitchFamily="34" charset="0"/>
              <a:cs typeface="Segoe UI" panose="020B0502040204020203"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b758c575d3afaa4a23037e74bea4a653611b5f"/>
  <p:tag name="KSO_WPP_MARK_KEY" val="630ce46a-e048-41d7-ae36-3ac0d8c0f436"/>
  <p:tag name="COMMONDATA" val="eyJoZGlkIjoiNjYzODNjMGI2OGMwMmM2YzkyODdiNmY1OTY5ZGEzZm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宽屏</PresentationFormat>
  <Paragraphs>110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DIN</vt:lpstr>
      <vt:lpstr>微软雅黑</vt:lpstr>
      <vt:lpstr>Arial</vt:lpstr>
      <vt:lpstr>Calibri</vt:lpstr>
      <vt:lpstr>Calibri Light</vt:lpstr>
      <vt:lpstr>Impact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cp:revision>
  <dcterms:created xsi:type="dcterms:W3CDTF">2015-06-07T14:37:00Z</dcterms:created>
  <dcterms:modified xsi:type="dcterms:W3CDTF">2023-03-30T05:04:32Z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AC58D902766D43B0B9C7CA27AC849DC8</vt:lpwstr>
  </property>
  <property fmtid="{D5CDD505-2E9C-101B-9397-08002B2CF9AE}" pid="3" name="KSOProductBuildVer">
    <vt:lpwstr>2052-11.1.0.13703</vt:lpwstr>
  </property>
</Properties>
</file>