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45" r:id="rId4"/>
    <p:sldId id="259" r:id="rId6"/>
    <p:sldId id="277" r:id="rId7"/>
    <p:sldId id="377" r:id="rId8"/>
    <p:sldId id="380" r:id="rId9"/>
    <p:sldId id="383" r:id="rId10"/>
    <p:sldId id="382" r:id="rId11"/>
    <p:sldId id="384" r:id="rId12"/>
    <p:sldId id="422" r:id="rId13"/>
    <p:sldId id="421" r:id="rId14"/>
    <p:sldId id="385" r:id="rId15"/>
    <p:sldId id="418" r:id="rId16"/>
    <p:sldId id="313" r:id="rId17"/>
    <p:sldId id="419" r:id="rId18"/>
    <p:sldId id="420" r:id="rId19"/>
    <p:sldId id="423" r:id="rId20"/>
    <p:sldId id="334" r:id="rId21"/>
    <p:sldId id="330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95B7"/>
    <a:srgbClr val="005696"/>
    <a:srgbClr val="007DDA"/>
    <a:srgbClr val="005DA2"/>
    <a:srgbClr val="0078D2"/>
    <a:srgbClr val="003760"/>
    <a:srgbClr val="0070C0"/>
    <a:srgbClr val="0069B8"/>
    <a:srgbClr val="004376"/>
    <a:srgbClr val="6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5" autoAdjust="0"/>
    <p:restoredTop sz="94414" autoAdjust="0"/>
  </p:normalViewPr>
  <p:slideViewPr>
    <p:cSldViewPr snapToGrid="0">
      <p:cViewPr varScale="1">
        <p:scale>
          <a:sx n="106" d="100"/>
          <a:sy n="106" d="100"/>
        </p:scale>
        <p:origin x="168" y="84"/>
      </p:cViewPr>
      <p:guideLst>
        <p:guide pos="368"/>
        <p:guide orient="horz" pos="316"/>
        <p:guide orient="horz" pos="3814"/>
        <p:guide orient="horz" pos="1920"/>
        <p:guide pos="5459"/>
        <p:guide pos="2880"/>
      </p:guideLst>
    </p:cSldViewPr>
  </p:slideViewPr>
  <p:outlineViewPr>
    <p:cViewPr>
      <p:scale>
        <a:sx n="33" d="100"/>
        <a:sy n="33" d="100"/>
      </p:scale>
      <p:origin x="0" y="-15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AA2AD-6352-4581-9806-612D214B2B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7831B-8E04-41E3-B5A8-D62412D64D7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5A2">
            <a:alpha val="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C0072-DF53-4E6F-995A-C346827FC4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F0199-151D-428B-8932-CF557838D6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hyperlink" Target="http://gongdapaopao.yanj.cn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hyperlink" Target="http://gongdapaopao.yanj.c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oleObject" Target="../embeddings/oleObject2.bin"/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C:\Users\MyPC\Desktop\timg.pngtimg">
            <a:hlinkClick r:id="rId1"/>
          </p:cNvPr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3175" y="0"/>
            <a:ext cx="9126220" cy="42100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-649605" y="5199380"/>
            <a:ext cx="10535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语义分割常见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oss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整理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6550" y="6080809"/>
            <a:ext cx="8648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总结人：陶玉龙     总结时间：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2019/07/30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766762" y="5932205"/>
            <a:ext cx="7610475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623934" y="3247368"/>
            <a:ext cx="1896132" cy="18961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585" y="3326130"/>
            <a:ext cx="1817370" cy="181737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矩形 6">
            <a:hlinkClick r:id="rId1"/>
          </p:cNvPr>
          <p:cNvSpPr/>
          <p:nvPr/>
        </p:nvSpPr>
        <p:spPr>
          <a:xfrm>
            <a:off x="8255" y="0"/>
            <a:ext cx="9126220" cy="42100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7" grpId="0" bldLvl="0" animBg="1"/>
      <p:bldP spid="22" grpId="0" animBg="1"/>
      <p:bldP spid="22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2772000" y="876300"/>
            <a:ext cx="3600000" cy="3600000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847850" y="4978520"/>
            <a:ext cx="5448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新型损失函数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86051" y="1891470"/>
            <a:ext cx="3771898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</a:t>
            </a:r>
            <a:endParaRPr lang="en-US" altLang="zh-CN" sz="4800" b="1" dirty="0" smtClean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TWO</a:t>
            </a:r>
            <a:endParaRPr lang="en-US" sz="4800" b="1" dirty="0" smtClean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直角三角形 11"/>
          <p:cNvSpPr>
            <a:spLocks noChangeAspect="1"/>
          </p:cNvSpPr>
          <p:nvPr/>
        </p:nvSpPr>
        <p:spPr>
          <a:xfrm flipV="1">
            <a:off x="2686051" y="772576"/>
            <a:ext cx="1800000" cy="1800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-152400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50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318325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Tversky loss</a:t>
            </a:r>
            <a:endParaRPr lang="en-US" altLang="zh-CN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1" name="Freeform 5"/>
          <p:cNvSpPr/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320" y="6374130"/>
            <a:ext cx="9147175" cy="76200"/>
          </a:xfrm>
          <a:prstGeom prst="rect">
            <a:avLst/>
          </a:prstGeom>
          <a:solidFill>
            <a:srgbClr val="003366"/>
          </a:solidFill>
          <a:ln w="127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5030" y="1433830"/>
            <a:ext cx="4019550" cy="8001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2085" y="2545080"/>
            <a:ext cx="8241665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/>
              <a:t>当设置α=β=0.5，此时Tversky系数就是Dice系数。而当设置α=β=1时，此时Tversky系数就是Jaccard系数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α和β分别控制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假阴性</a:t>
            </a:r>
            <a:r>
              <a:rPr lang="zh-CN" altLang="en-US">
                <a:sym typeface="+mn-ea"/>
              </a:rPr>
              <a:t>和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假阳性</a:t>
            </a:r>
            <a:r>
              <a:rPr lang="zh-CN" altLang="en-US">
                <a:sym typeface="+mn-ea"/>
              </a:rPr>
              <a:t>。通过调整α和β我们可以控制假阳性和假阴性之间的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权衡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750" y="5886450"/>
            <a:ext cx="88411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Tversky loss function for image segmentation using 3D fully convolutional deep networks</a:t>
            </a:r>
            <a:endParaRPr lang="zh-CN" altLang="en-US" b="1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560" y="4533900"/>
            <a:ext cx="5531485" cy="940435"/>
          </a:xfrm>
          <a:prstGeom prst="rect">
            <a:avLst/>
          </a:prstGeom>
        </p:spPr>
      </p:pic>
      <p:sp>
        <p:nvSpPr>
          <p:cNvPr id="2" name="TextBox 4"/>
          <p:cNvSpPr txBox="1"/>
          <p:nvPr/>
        </p:nvSpPr>
        <p:spPr>
          <a:xfrm>
            <a:off x="6888480" y="6450330"/>
            <a:ext cx="5874385" cy="410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600" b="1" kern="1200" cap="none" spc="-50" normalizeH="0" baseline="0" noProof="0" dirty="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语义分割常见Loss整理</a:t>
            </a:r>
            <a:endParaRPr kumimoji="0" lang="zh-CN" sz="1600" b="1" kern="1200" cap="none" spc="-50" normalizeH="0" baseline="0" noProof="0" dirty="0">
              <a:solidFill>
                <a:srgbClr val="0033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1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-152400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50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89115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FRRN Loss</a:t>
            </a:r>
            <a:endParaRPr lang="en-US" altLang="zh-CN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1" name="Freeform 5"/>
          <p:cNvSpPr/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320" y="6374130"/>
            <a:ext cx="9147175" cy="76200"/>
          </a:xfrm>
          <a:prstGeom prst="rect">
            <a:avLst/>
          </a:prstGeom>
          <a:solidFill>
            <a:srgbClr val="003366"/>
          </a:solidFill>
          <a:ln w="127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0970" y="990600"/>
            <a:ext cx="2924175" cy="7334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5430" y="1906905"/>
            <a:ext cx="8636000" cy="1614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/>
              <a:t>通过对预测对数概率进行</a:t>
            </a:r>
            <a:r>
              <a:rPr lang="zh-CN" altLang="en-US" b="1">
                <a:solidFill>
                  <a:srgbClr val="C00000"/>
                </a:solidFill>
              </a:rPr>
              <a:t>排序</a:t>
            </a:r>
            <a:r>
              <a:rPr lang="zh-CN" altLang="en-US"/>
              <a:t>，并选择第k+1个值作为</a:t>
            </a:r>
            <a:r>
              <a:rPr lang="zh-CN" altLang="en-US" b="1">
                <a:solidFill>
                  <a:srgbClr val="C00000"/>
                </a:solidFill>
              </a:rPr>
              <a:t>阈值tk</a:t>
            </a:r>
            <a:r>
              <a:rPr lang="zh-CN" altLang="en-US"/>
              <a:t>。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/>
              <a:t>选择K个分类错误的像素​	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/>
              <a:t>实现</a:t>
            </a:r>
            <a:r>
              <a:rPr lang="zh-CN" altLang="en-US" b="1">
                <a:solidFill>
                  <a:srgbClr val="C00000"/>
                </a:solidFill>
              </a:rPr>
              <a:t>像素级难例挖掘</a:t>
            </a:r>
            <a:endParaRPr lang="zh-CN" altLang="en-US" b="1">
              <a:solidFill>
                <a:srgbClr val="C00000"/>
              </a:solidFill>
            </a:endParaRPr>
          </a:p>
          <a:p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550" y="5711825"/>
            <a:ext cx="86569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Pohlen T , Hermans A , Mathias M , et al. Full-Resolution Residual Networks for Semantic Segmentation in Street Scenes[J]. 2016.</a:t>
            </a:r>
            <a:endParaRPr lang="zh-CN" altLang="en-US" b="1"/>
          </a:p>
        </p:txBody>
      </p:sp>
      <p:sp>
        <p:nvSpPr>
          <p:cNvPr id="2" name="TextBox 4"/>
          <p:cNvSpPr txBox="1"/>
          <p:nvPr/>
        </p:nvSpPr>
        <p:spPr>
          <a:xfrm>
            <a:off x="6888480" y="6450330"/>
            <a:ext cx="5874385" cy="410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600" b="1" kern="1200" cap="none" spc="-50" normalizeH="0" baseline="0" noProof="0" dirty="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语义分割常见Loss整理</a:t>
            </a:r>
            <a:endParaRPr kumimoji="0" lang="zh-CN" sz="1600" b="1" kern="1200" cap="none" spc="-50" normalizeH="0" baseline="0" noProof="0" dirty="0">
              <a:solidFill>
                <a:srgbClr val="0033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-152400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50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7241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GAN Loss</a:t>
            </a:r>
            <a:endParaRPr lang="en-US" altLang="zh-CN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1" name="Freeform 5"/>
          <p:cNvSpPr/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320" y="6374130"/>
            <a:ext cx="9147175" cy="76200"/>
          </a:xfrm>
          <a:prstGeom prst="rect">
            <a:avLst/>
          </a:prstGeom>
          <a:solidFill>
            <a:srgbClr val="003366"/>
          </a:solidFill>
          <a:ln w="127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800" y="781050"/>
            <a:ext cx="7410450" cy="3606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065" y="5086350"/>
            <a:ext cx="6257925" cy="7524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245" y="4351020"/>
            <a:ext cx="8636000" cy="2099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/>
              <a:t>生成器：</a:t>
            </a:r>
            <a:r>
              <a:rPr lang="zh-CN" altLang="en-US" b="1">
                <a:solidFill>
                  <a:srgbClr val="C00000"/>
                </a:solidFill>
              </a:rPr>
              <a:t>分割网络</a:t>
            </a:r>
            <a:r>
              <a:rPr lang="zh-CN" altLang="en-US"/>
              <a:t>​	</a:t>
            </a:r>
            <a:endParaRPr lang="zh-CN" altLang="en-US"/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/>
              <a:t>输入：</a:t>
            </a:r>
            <a:r>
              <a:rPr lang="zh-CN" altLang="en-US" b="1">
                <a:solidFill>
                  <a:srgbClr val="C00000"/>
                </a:solidFill>
              </a:rPr>
              <a:t>原始图片</a:t>
            </a:r>
            <a:r>
              <a:rPr lang="en-US" altLang="zh-CN" b="1">
                <a:solidFill>
                  <a:srgbClr val="C00000"/>
                </a:solidFill>
              </a:rPr>
              <a:t>+ GT</a:t>
            </a:r>
            <a:r>
              <a:rPr lang="zh-CN" altLang="en-US"/>
              <a:t>，  </a:t>
            </a:r>
            <a:r>
              <a:rPr lang="zh-CN" altLang="en-US" b="1">
                <a:solidFill>
                  <a:srgbClr val="C00000"/>
                </a:solidFill>
              </a:rPr>
              <a:t>原始图片</a:t>
            </a:r>
            <a:r>
              <a:rPr lang="en-US" altLang="zh-CN" b="1">
                <a:solidFill>
                  <a:srgbClr val="C00000"/>
                </a:solidFill>
              </a:rPr>
              <a:t>+</a:t>
            </a:r>
            <a:r>
              <a:rPr lang="zh-CN" altLang="en-US" b="1">
                <a:solidFill>
                  <a:srgbClr val="C00000"/>
                </a:solidFill>
              </a:rPr>
              <a:t>预测结果</a:t>
            </a:r>
            <a:endParaRPr lang="zh-CN" altLang="en-US"/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/>
              <a:t>性能提升不是特别大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2550" y="6043295"/>
            <a:ext cx="86569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Semantic Segmentation using Adversarial Networks.</a:t>
            </a:r>
            <a:r>
              <a:rPr lang="en-US" altLang="zh-CN" b="1"/>
              <a:t>NIPS</a:t>
            </a:r>
            <a:r>
              <a:rPr lang="zh-CN" altLang="en-US" b="1"/>
              <a:t>2016.</a:t>
            </a:r>
            <a:endParaRPr lang="zh-CN" altLang="en-US" b="1"/>
          </a:p>
        </p:txBody>
      </p:sp>
      <p:sp>
        <p:nvSpPr>
          <p:cNvPr id="4" name="TextBox 4"/>
          <p:cNvSpPr txBox="1"/>
          <p:nvPr/>
        </p:nvSpPr>
        <p:spPr>
          <a:xfrm>
            <a:off x="6888480" y="6450330"/>
            <a:ext cx="5874385" cy="410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600" b="1" kern="1200" cap="none" spc="-50" normalizeH="0" baseline="0" noProof="0" dirty="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语义分割常见Loss整理</a:t>
            </a:r>
            <a:endParaRPr kumimoji="0" lang="zh-CN" sz="1600" b="1" kern="1200" cap="none" spc="-50" normalizeH="0" baseline="0" noProof="0" dirty="0">
              <a:solidFill>
                <a:srgbClr val="0033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-152400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50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30035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Lovasz </a:t>
            </a:r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endParaRPr lang="en-US" altLang="zh-CN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1" name="Freeform 5"/>
          <p:cNvSpPr/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270" y="6374130"/>
            <a:ext cx="9147175" cy="76200"/>
          </a:xfrm>
          <a:prstGeom prst="rect">
            <a:avLst/>
          </a:prstGeom>
          <a:solidFill>
            <a:srgbClr val="003366"/>
          </a:solidFill>
          <a:ln w="127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310" y="5595620"/>
            <a:ext cx="89922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The Lovász-Softmax loss: A tractable surrogate for the optimization of the intersection-over-union measure in neural networks</a:t>
            </a:r>
            <a:r>
              <a:rPr lang="en-US" altLang="zh-CN" b="1"/>
              <a:t>.</a:t>
            </a:r>
            <a:r>
              <a:rPr lang="zh-CN" altLang="en-US" b="1"/>
              <a:t>  </a:t>
            </a:r>
            <a:r>
              <a:rPr lang="en-US" altLang="zh-CN" b="1"/>
              <a:t>CVPR2018.</a:t>
            </a:r>
            <a:endParaRPr lang="en-US" altLang="zh-CN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475" y="976630"/>
            <a:ext cx="7757795" cy="32048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0180" y="4286250"/>
            <a:ext cx="745680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（1）对于</a:t>
            </a:r>
            <a:r>
              <a:rPr lang="zh-CN" altLang="en-US" b="1">
                <a:solidFill>
                  <a:srgbClr val="C00000"/>
                </a:solidFill>
              </a:rPr>
              <a:t>前景背景分割</a:t>
            </a:r>
            <a:r>
              <a:rPr lang="zh-CN" altLang="en-US"/>
              <a:t>的问题，使用Lovasz hinge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（2）对于</a:t>
            </a:r>
            <a:r>
              <a:rPr lang="zh-CN" altLang="en-US" b="1">
                <a:solidFill>
                  <a:srgbClr val="C00000"/>
                </a:solidFill>
              </a:rPr>
              <a:t>多类别分割</a:t>
            </a:r>
            <a:r>
              <a:rPr lang="zh-CN" altLang="en-US"/>
              <a:t>问题，使用Lovasz-Softmax loss</a:t>
            </a:r>
            <a:endParaRPr lang="zh-CN" altLang="en-US"/>
          </a:p>
        </p:txBody>
      </p:sp>
      <p:sp>
        <p:nvSpPr>
          <p:cNvPr id="2" name="TextBox 4"/>
          <p:cNvSpPr txBox="1"/>
          <p:nvPr/>
        </p:nvSpPr>
        <p:spPr>
          <a:xfrm>
            <a:off x="6888480" y="6450330"/>
            <a:ext cx="5874385" cy="410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600" b="1" kern="1200" cap="none" spc="-50" normalizeH="0" baseline="0" noProof="0" dirty="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语义分割常见Loss整理</a:t>
            </a:r>
            <a:endParaRPr kumimoji="0" lang="zh-CN" sz="1600" b="1" kern="1200" cap="none" spc="-50" normalizeH="0" baseline="0" noProof="0" dirty="0">
              <a:solidFill>
                <a:srgbClr val="0033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1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-152400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50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70764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 WCE Loss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1" name="Freeform 5"/>
          <p:cNvSpPr/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270" y="6374130"/>
            <a:ext cx="9147175" cy="76200"/>
          </a:xfrm>
          <a:prstGeom prst="rect">
            <a:avLst/>
          </a:prstGeom>
          <a:solidFill>
            <a:srgbClr val="003366"/>
          </a:solidFill>
          <a:ln w="127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21590" y="5869940"/>
            <a:ext cx="121824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b="1"/>
              <a:t>Generalised Dice overlap as a deep learning loss function for highly unbalanced segmentations</a:t>
            </a:r>
            <a:endParaRPr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7825" y="1499870"/>
            <a:ext cx="5849620" cy="10833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2105" y="2908935"/>
            <a:ext cx="808736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R为标准的分割图，其中r</a:t>
            </a:r>
            <a:r>
              <a:rPr lang="zh-CN" altLang="en-US" baseline="-25000"/>
              <a:t>n</a:t>
            </a:r>
            <a:r>
              <a:rPr lang="zh-CN" altLang="en-US"/>
              <a:t>为某一个像素的</a:t>
            </a:r>
            <a:r>
              <a:rPr lang="en-US" altLang="zh-CN" b="1">
                <a:solidFill>
                  <a:srgbClr val="C00000"/>
                </a:solidFill>
              </a:rPr>
              <a:t>GT</a:t>
            </a:r>
            <a:r>
              <a:rPr lang="zh-CN" altLang="en-US"/>
              <a:t>，</a:t>
            </a:r>
            <a:r>
              <a:rPr lang="zh-CN" altLang="en-US">
                <a:sym typeface="+mn-ea"/>
              </a:rPr>
              <a:t>P为预测的概率图</a:t>
            </a:r>
            <a:r>
              <a:rPr lang="en-US" altLang="zh-CN">
                <a:sym typeface="+mn-ea"/>
              </a:rPr>
              <a:t>,</a:t>
            </a:r>
            <a:r>
              <a:rPr lang="en-US" altLang="zh-CN"/>
              <a:t>Pn</a:t>
            </a:r>
            <a:r>
              <a:rPr lang="zh-CN" altLang="en-US"/>
              <a:t>为该像素的</a:t>
            </a:r>
            <a:r>
              <a:rPr lang="zh-CN" altLang="en-US" b="1">
                <a:solidFill>
                  <a:srgbClr val="C00000"/>
                </a:solidFill>
              </a:rPr>
              <a:t>预测结果</a:t>
            </a:r>
            <a:r>
              <a:rPr lang="zh-CN" altLang="en-US"/>
              <a:t>。</a:t>
            </a:r>
            <a:r>
              <a:rPr lang="zh-CN" altLang="en-US"/>
              <a:t>	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​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745" y="4057650"/>
            <a:ext cx="2166620" cy="842010"/>
          </a:xfrm>
          <a:prstGeom prst="rect">
            <a:avLst/>
          </a:prstGeom>
        </p:spPr>
      </p:pic>
      <p:sp>
        <p:nvSpPr>
          <p:cNvPr id="7" name="TextBox 4"/>
          <p:cNvSpPr txBox="1"/>
          <p:nvPr/>
        </p:nvSpPr>
        <p:spPr>
          <a:xfrm>
            <a:off x="6888480" y="6450330"/>
            <a:ext cx="5874385" cy="410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600" b="1" kern="1200" cap="none" spc="-50" normalizeH="0" baseline="0" noProof="0" dirty="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语义分割常见Loss整理</a:t>
            </a:r>
            <a:endParaRPr kumimoji="0" lang="zh-CN" sz="1600" b="1" kern="1200" cap="none" spc="-50" normalizeH="0" baseline="0" noProof="0" dirty="0">
              <a:solidFill>
                <a:srgbClr val="0033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1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-152400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50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493458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 Generalized Dice loss</a:t>
            </a:r>
            <a:endParaRPr lang="en-US" altLang="zh-CN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1" name="Freeform 5"/>
          <p:cNvSpPr/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270" y="6374130"/>
            <a:ext cx="9147175" cy="76200"/>
          </a:xfrm>
          <a:prstGeom prst="rect">
            <a:avLst/>
          </a:prstGeom>
          <a:solidFill>
            <a:srgbClr val="003366"/>
          </a:solidFill>
          <a:ln w="127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1270" y="5722620"/>
            <a:ext cx="121824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b="1"/>
              <a:t>Crum, W., Camara, O., Hill, D.: Generalized Overlap Measures for Evaluation and Validation </a:t>
            </a:r>
            <a:endParaRPr b="1"/>
          </a:p>
          <a:p>
            <a:r>
              <a:rPr b="1"/>
              <a:t>in Medical Image Analysis. IEEE TMI 25(11), 1451–1461 (nov 2006)</a:t>
            </a:r>
            <a:endParaRPr b="1"/>
          </a:p>
          <a:p>
            <a:endParaRPr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2235" y="1294130"/>
            <a:ext cx="3305175" cy="7905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7315" y="2248535"/>
            <a:ext cx="88868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其中r</a:t>
            </a:r>
            <a:r>
              <a:rPr lang="zh-CN" altLang="en-US" baseline="-25000"/>
              <a:t>ln</a:t>
            </a:r>
            <a:r>
              <a:rPr lang="zh-CN" altLang="en-US"/>
              <a:t>为类别l在第n个像素的</a:t>
            </a:r>
            <a:r>
              <a:rPr lang="zh-CN" altLang="en-US" b="1">
                <a:solidFill>
                  <a:srgbClr val="C00000"/>
                </a:solidFill>
              </a:rPr>
              <a:t>标准值(GT)</a:t>
            </a:r>
            <a:r>
              <a:rPr lang="zh-CN" altLang="en-US"/>
              <a:t>，而p</a:t>
            </a:r>
            <a:r>
              <a:rPr lang="zh-CN" altLang="en-US" baseline="-25000"/>
              <a:t>ln</a:t>
            </a:r>
            <a:r>
              <a:rPr lang="zh-CN" altLang="en-US"/>
              <a:t> 为相应的</a:t>
            </a:r>
            <a:r>
              <a:rPr lang="zh-CN" altLang="en-US" b="1">
                <a:solidFill>
                  <a:srgbClr val="C00000"/>
                </a:solidFill>
              </a:rPr>
              <a:t>预测概率值</a:t>
            </a:r>
            <a:r>
              <a:rPr lang="zh-CN" altLang="en-US"/>
              <a:t>。此处最关键的是w</a:t>
            </a:r>
            <a:r>
              <a:rPr lang="en-US" altLang="zh-CN" baseline="-25000"/>
              <a:t>l</a:t>
            </a:r>
            <a:r>
              <a:rPr lang="zh-CN" altLang="en-US"/>
              <a:t>为每个类别的</a:t>
            </a:r>
            <a:r>
              <a:rPr lang="zh-CN" altLang="en-US" b="1">
                <a:solidFill>
                  <a:srgbClr val="C00000"/>
                </a:solidFill>
              </a:rPr>
              <a:t>权重</a:t>
            </a:r>
            <a:endParaRPr lang="zh-CN" altLang="en-US" b="1">
              <a:solidFill>
                <a:srgbClr val="C00000"/>
              </a:solidFill>
            </a:endParaRPr>
          </a:p>
          <a:p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4780" y="4269740"/>
            <a:ext cx="888682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/>
              <a:t>改进对图像中</a:t>
            </a:r>
            <a:r>
              <a:rPr lang="zh-CN" altLang="en-US" b="1">
                <a:solidFill>
                  <a:srgbClr val="C00000"/>
                </a:solidFill>
              </a:rPr>
              <a:t>小目标的检测性能</a:t>
            </a:r>
            <a:endParaRPr lang="zh-CN" altLang="en-US" b="1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/>
              <a:t>DICE loss容易在小目标区域附近产生剧烈震荡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/>
              <a:t>将得到的DICE值除以每个label的所有的真值，实质是进行了</a:t>
            </a:r>
            <a:r>
              <a:rPr lang="zh-CN" altLang="en-US" b="1">
                <a:solidFill>
                  <a:srgbClr val="C00000"/>
                </a:solidFill>
              </a:rPr>
              <a:t>均衡化</a:t>
            </a:r>
            <a:r>
              <a:rPr lang="zh-CN" altLang="en-US"/>
              <a:t>的操作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145" y="3277870"/>
            <a:ext cx="2061210" cy="8959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88480" y="6450330"/>
            <a:ext cx="5874385" cy="410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600" b="1" kern="1200" cap="none" spc="-50" normalizeH="0" baseline="0" noProof="0" dirty="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语义分割常见Loss整理</a:t>
            </a:r>
            <a:endParaRPr kumimoji="0" lang="zh-CN" sz="1600" b="1" kern="1200" cap="none" spc="-50" normalizeH="0" baseline="0" noProof="0" dirty="0">
              <a:solidFill>
                <a:srgbClr val="0033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1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2772000" y="876300"/>
            <a:ext cx="3600000" cy="3600000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847850" y="4978520"/>
            <a:ext cx="5448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组合损失函数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86051" y="1891470"/>
            <a:ext cx="3771898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</a:t>
            </a:r>
            <a:endParaRPr lang="en-US" altLang="zh-CN" sz="4800" b="1" dirty="0" smtClean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THREE</a:t>
            </a:r>
            <a:endParaRPr lang="en-US" sz="4800" b="1" dirty="0" smtClean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直角三角形 11"/>
          <p:cNvSpPr>
            <a:spLocks noChangeAspect="1"/>
          </p:cNvSpPr>
          <p:nvPr/>
        </p:nvSpPr>
        <p:spPr>
          <a:xfrm flipV="1">
            <a:off x="2686051" y="772576"/>
            <a:ext cx="1800000" cy="1800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-152400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50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75717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loss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的组合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1" name="Freeform 5"/>
          <p:cNvSpPr/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0320" y="6450330"/>
            <a:ext cx="9147175" cy="76200"/>
          </a:xfrm>
          <a:prstGeom prst="rect">
            <a:avLst/>
          </a:prstGeom>
          <a:solidFill>
            <a:srgbClr val="003366"/>
          </a:solidFill>
          <a:ln w="127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16840" y="1191260"/>
          <a:ext cx="854964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6140"/>
                <a:gridCol w="38735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   </a:t>
                      </a:r>
                      <a:r>
                        <a:rPr lang="zh-CN" altLang="en-US"/>
                        <a:t>方法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                        </a:t>
                      </a:r>
                      <a:r>
                        <a:rPr lang="zh-CN" altLang="en-US"/>
                        <a:t>作用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  </a:t>
                      </a:r>
                      <a:r>
                        <a:t>BCE + Dice loss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      </a:t>
                      </a:r>
                      <a:r>
                        <a:rPr lang="zh-CN" altLang="en-US"/>
                        <a:t>在数据平衡情况下有改善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  </a:t>
                      </a:r>
                      <a:r>
                        <a:rPr lang="zh-CN" altLang="en-US" sz="1800">
                          <a:sym typeface="+mn-ea"/>
                        </a:rPr>
                        <a:t>Dice </a:t>
                      </a:r>
                      <a:r>
                        <a:rPr lang="en-US" altLang="zh-CN" sz="1800">
                          <a:sym typeface="+mn-ea"/>
                        </a:rPr>
                        <a:t>loss</a:t>
                      </a:r>
                      <a:r>
                        <a:rPr lang="zh-CN" altLang="en-US" sz="1800">
                          <a:sym typeface="+mn-ea"/>
                        </a:rPr>
                        <a:t> + Focal loss</a:t>
                      </a:r>
                      <a:r>
                        <a:rPr lang="en-US" altLang="zh-CN" sz="1800">
                          <a:sym typeface="+mn-ea"/>
                        </a:rPr>
                        <a:t>[1]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       </a:t>
                      </a:r>
                      <a:r>
                        <a:rPr lang="zh-CN" altLang="en-US"/>
                        <a:t>提高</a:t>
                      </a:r>
                      <a:r>
                        <a:rPr lang="en-US" altLang="zh-CN"/>
                        <a:t>Dice loss</a:t>
                      </a:r>
                      <a:r>
                        <a:rPr lang="zh-CN" altLang="en-US"/>
                        <a:t>的稳定性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  </a:t>
                      </a:r>
                      <a:r>
                        <a:rPr lang="zh-CN" altLang="en-US" sz="1800">
                          <a:sym typeface="+mn-ea"/>
                        </a:rPr>
                        <a:t>sigmoid+</a:t>
                      </a:r>
                      <a:r>
                        <a:rPr lang="en-US" altLang="zh-CN" sz="1800">
                          <a:sym typeface="+mn-ea"/>
                        </a:rPr>
                        <a:t>D</a:t>
                      </a:r>
                      <a:r>
                        <a:rPr lang="zh-CN" altLang="en-US" sz="1800">
                          <a:sym typeface="+mn-ea"/>
                        </a:rPr>
                        <a:t>ice loss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</a:t>
                      </a:r>
                      <a:r>
                        <a:t>只适合二分类，直接优化评价指标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   </a:t>
                      </a:r>
                      <a:r>
                        <a:rPr lang="zh-CN" altLang="en-US"/>
                        <a:t>sigmoid+jaccard(IoU)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               </a:t>
                      </a:r>
                      <a:r>
                        <a:rPr lang="zh-CN" altLang="en-US"/>
                        <a:t>适用于二分类</a:t>
                      </a:r>
                      <a:r>
                        <a:rPr lang="en-US" altLang="zh-CN"/>
                        <a:t>     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11125" y="5765800"/>
            <a:ext cx="89503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[1]:</a:t>
            </a:r>
            <a:r>
              <a:rPr lang="zh-CN" altLang="en-US" b="1"/>
              <a:t>AnatomyNet: Deep Learning for Fast and Fully Automated Whole-volume Segmentation of Head and Neck Anatomy</a:t>
            </a:r>
            <a:endParaRPr lang="zh-CN" altLang="en-US" b="1"/>
          </a:p>
        </p:txBody>
      </p:sp>
      <p:sp>
        <p:nvSpPr>
          <p:cNvPr id="16" name="TextBox 4"/>
          <p:cNvSpPr txBox="1"/>
          <p:nvPr/>
        </p:nvSpPr>
        <p:spPr>
          <a:xfrm>
            <a:off x="6888480" y="6450330"/>
            <a:ext cx="5874385" cy="410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600" b="1" kern="1200" cap="none" spc="-50" normalizeH="0" baseline="0" noProof="0" dirty="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语义分割常见Loss整理</a:t>
            </a:r>
            <a:endParaRPr kumimoji="0" lang="zh-CN" sz="1600" b="1" kern="1200" cap="none" spc="-50" normalizeH="0" baseline="0" noProof="0" dirty="0">
              <a:solidFill>
                <a:srgbClr val="0033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1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C:\Users\MyPC\Desktop\timg.pngtimg">
            <a:hlinkClick r:id="rId1"/>
          </p:cNvPr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3175" y="0"/>
            <a:ext cx="9126220" cy="42100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-543560" y="5199380"/>
            <a:ext cx="10535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感谢您的倾听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6550" y="6080809"/>
            <a:ext cx="8648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总结人：陶玉龙     总结时间：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2019/07/30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766762" y="5932205"/>
            <a:ext cx="7610475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623934" y="3247368"/>
            <a:ext cx="1896132" cy="18961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285" y="3310890"/>
            <a:ext cx="1817370" cy="181737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矩形 6">
            <a:hlinkClick r:id="rId1"/>
          </p:cNvPr>
          <p:cNvSpPr/>
          <p:nvPr/>
        </p:nvSpPr>
        <p:spPr>
          <a:xfrm>
            <a:off x="8255" y="0"/>
            <a:ext cx="9126220" cy="42100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7" grpId="0" bldLvl="0" animBg="1"/>
      <p:bldP spid="22" grpId="0" bldLvl="0" animBg="1"/>
      <p:bldP spid="2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rot="1151270">
            <a:off x="5204681" y="3980275"/>
            <a:ext cx="1335586" cy="472307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 rot="1151270">
            <a:off x="5238091" y="3362094"/>
            <a:ext cx="1335586" cy="472307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 rot="1151270">
            <a:off x="5271501" y="2771225"/>
            <a:ext cx="1335586" cy="472307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 rot="1151270">
            <a:off x="909403" y="1820004"/>
            <a:ext cx="7153995" cy="5482180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五边形 1"/>
          <p:cNvSpPr/>
          <p:nvPr/>
        </p:nvSpPr>
        <p:spPr>
          <a:xfrm>
            <a:off x="0" y="635"/>
            <a:ext cx="4500880" cy="6849745"/>
          </a:xfrm>
          <a:prstGeom prst="homePlate">
            <a:avLst>
              <a:gd name="adj" fmla="val 5000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7" rIns="91435" bIns="4571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37574" y="3266982"/>
            <a:ext cx="3132349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60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CONTENTS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7575" y="2618911"/>
            <a:ext cx="2268252" cy="836295"/>
          </a:xfrm>
          <a:prstGeom prst="rect">
            <a:avLst/>
          </a:prstGeom>
          <a:noFill/>
        </p:spPr>
        <p:txBody>
          <a:bodyPr wrap="square" lIns="68576" tIns="34289" rIns="68576" bIns="34289" rtlCol="0">
            <a:spAutoFit/>
          </a:bodyPr>
          <a:lstStyle/>
          <a:p>
            <a:pPr algn="ctr"/>
            <a:r>
              <a:rPr lang="zh-CN" altLang="en-US" sz="5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50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4634832" y="2544929"/>
            <a:ext cx="776951" cy="45141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634832" y="3159111"/>
            <a:ext cx="776951" cy="45141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100" b="1" dirty="0"/>
          </a:p>
        </p:txBody>
      </p:sp>
      <p:sp>
        <p:nvSpPr>
          <p:cNvPr id="40" name="圆角矩形 39"/>
          <p:cNvSpPr/>
          <p:nvPr/>
        </p:nvSpPr>
        <p:spPr>
          <a:xfrm>
            <a:off x="4634832" y="3773292"/>
            <a:ext cx="776951" cy="45141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7" name="椭圆 80"/>
          <p:cNvSpPr/>
          <p:nvPr/>
        </p:nvSpPr>
        <p:spPr bwMode="auto">
          <a:xfrm>
            <a:off x="4619372" y="2507248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1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80"/>
          <p:cNvSpPr/>
          <p:nvPr/>
        </p:nvSpPr>
        <p:spPr bwMode="auto">
          <a:xfrm>
            <a:off x="4619372" y="3124808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1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椭圆 80"/>
          <p:cNvSpPr/>
          <p:nvPr/>
        </p:nvSpPr>
        <p:spPr bwMode="auto">
          <a:xfrm>
            <a:off x="4619372" y="3738990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1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椭圆 80"/>
          <p:cNvSpPr/>
          <p:nvPr/>
        </p:nvSpPr>
        <p:spPr bwMode="auto">
          <a:xfrm>
            <a:off x="4619372" y="4366858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1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39"/>
          <p:cNvSpPr>
            <a:spLocks noChangeArrowheads="1"/>
          </p:cNvSpPr>
          <p:nvPr/>
        </p:nvSpPr>
        <p:spPr bwMode="auto">
          <a:xfrm>
            <a:off x="5769144" y="2515308"/>
            <a:ext cx="2594644" cy="48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565"/>
              </a:spcBef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【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经典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损失函数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】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60" name="矩形 39"/>
          <p:cNvSpPr>
            <a:spLocks noChangeArrowheads="1"/>
          </p:cNvSpPr>
          <p:nvPr/>
        </p:nvSpPr>
        <p:spPr bwMode="auto">
          <a:xfrm>
            <a:off x="5768975" y="3138170"/>
            <a:ext cx="3224530" cy="48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565"/>
              </a:spcBef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【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新型损失函数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】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61" name="矩形 39"/>
          <p:cNvSpPr>
            <a:spLocks noChangeArrowheads="1"/>
          </p:cNvSpPr>
          <p:nvPr/>
        </p:nvSpPr>
        <p:spPr bwMode="auto">
          <a:xfrm>
            <a:off x="5768975" y="3753485"/>
            <a:ext cx="3223895" cy="48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565"/>
              </a:spcBef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【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组合损失函数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】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2" grpId="0" bldLvl="0" animBg="1"/>
      <p:bldP spid="18" grpId="0" bldLvl="0" animBg="1"/>
      <p:bldP spid="17" grpId="0" bldLvl="0" animBg="1"/>
      <p:bldP spid="36" grpId="0" bldLvl="0" animBg="1"/>
      <p:bldP spid="37" grpId="0" bldLvl="0" animBg="1"/>
      <p:bldP spid="40" grpId="0" bldLvl="0" animBg="1"/>
      <p:bldP spid="47" grpId="0" bldLvl="0" animBg="1"/>
      <p:bldP spid="52" grpId="0" bldLvl="0" animBg="1"/>
      <p:bldP spid="54" grpId="0" bldLvl="0" animBg="1"/>
      <p:bldP spid="56" grpId="0" bldLvl="0" animBg="1"/>
      <p:bldP spid="58" grpId="0"/>
      <p:bldP spid="60" grpId="0"/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2772000" y="876300"/>
            <a:ext cx="3600000" cy="3600000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847850" y="4978520"/>
            <a:ext cx="5448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经典损失函数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86051" y="1891470"/>
            <a:ext cx="3771898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</a:t>
            </a:r>
            <a:endParaRPr lang="en-US" altLang="zh-CN" sz="4800" b="1" dirty="0" smtClean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ONE</a:t>
            </a:r>
            <a:endParaRPr lang="zh-CN" altLang="en-US" sz="4800" b="1" dirty="0" smtClean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直角三角形 11"/>
          <p:cNvSpPr>
            <a:spLocks noChangeAspect="1"/>
          </p:cNvSpPr>
          <p:nvPr/>
        </p:nvSpPr>
        <p:spPr>
          <a:xfrm flipV="1">
            <a:off x="2686051" y="772576"/>
            <a:ext cx="1800000" cy="1800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-152400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50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304673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nn.BCELoss</a:t>
            </a:r>
            <a:endParaRPr lang="en-US" altLang="zh-CN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1" name="Freeform 5"/>
          <p:cNvSpPr/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320" y="6374130"/>
            <a:ext cx="9147175" cy="76200"/>
          </a:xfrm>
          <a:prstGeom prst="rect">
            <a:avLst/>
          </a:prstGeom>
          <a:solidFill>
            <a:srgbClr val="003366"/>
          </a:solidFill>
          <a:ln w="127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6" name="TextBox 4"/>
          <p:cNvSpPr txBox="1"/>
          <p:nvPr/>
        </p:nvSpPr>
        <p:spPr>
          <a:xfrm>
            <a:off x="6888480" y="6450330"/>
            <a:ext cx="5874385" cy="410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600" b="1" kern="1200" cap="none" spc="-50" normalizeH="0" baseline="0" noProof="0" dirty="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语义分割常见Loss整理</a:t>
            </a:r>
            <a:endParaRPr kumimoji="0" lang="zh-CN" sz="1600" b="1" kern="1200" cap="none" spc="-50" normalizeH="0" baseline="0" noProof="0" dirty="0">
              <a:solidFill>
                <a:srgbClr val="0033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1465" y="1677670"/>
            <a:ext cx="794131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/>
              <a:t> y: GT                         : </a:t>
            </a:r>
            <a:r>
              <a:rPr lang="zh-CN" altLang="en-US"/>
              <a:t>预测值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/>
              <a:t>    :</a:t>
            </a:r>
            <a:r>
              <a:rPr lang="zh-CN" altLang="en-US"/>
              <a:t>由</a:t>
            </a:r>
            <a:r>
              <a:rPr lang="en-US" altLang="zh-CN"/>
              <a:t>sigmoid</a:t>
            </a:r>
            <a:r>
              <a:rPr lang="zh-CN" altLang="en-US"/>
              <a:t>得到，范围在</a:t>
            </a:r>
            <a:r>
              <a:rPr lang="en-US" altLang="zh-CN" b="1">
                <a:solidFill>
                  <a:srgbClr val="C00000"/>
                </a:solidFill>
              </a:rPr>
              <a:t>0-1</a:t>
            </a:r>
            <a:r>
              <a:rPr lang="zh-CN" altLang="en-US"/>
              <a:t>之间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对于单标签二分类问题，输出为(batch,1)，其中</a:t>
            </a:r>
            <a:r>
              <a:rPr lang="en-US" altLang="zh-CN">
                <a:sym typeface="+mn-ea"/>
              </a:rPr>
              <a:t>batch</a:t>
            </a:r>
            <a:r>
              <a:rPr lang="zh-CN" altLang="en-US">
                <a:sym typeface="+mn-ea"/>
              </a:rPr>
              <a:t>表示样本数量</a:t>
            </a:r>
            <a:endParaRPr lang="zh-CN" altLang="en-US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对于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多个样本</a:t>
            </a:r>
            <a:r>
              <a:rPr lang="zh-CN" altLang="en-US">
                <a:sym typeface="+mn-ea"/>
              </a:rPr>
              <a:t>，我们可以对其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求和</a:t>
            </a:r>
            <a:r>
              <a:rPr lang="zh-CN" altLang="en-US">
                <a:sym typeface="+mn-ea"/>
              </a:rPr>
              <a:t>或者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求均值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只能应用于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二分类</a:t>
            </a:r>
            <a:r>
              <a:rPr lang="zh-CN" altLang="en-US">
                <a:sym typeface="+mn-ea"/>
              </a:rPr>
              <a:t>问题</a:t>
            </a:r>
            <a:endParaRPr lang="zh-CN" altLang="en-US"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                                  </a:t>
            </a:r>
            <a:endParaRPr lang="zh-CN" altLang="en-US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8420" y="1180465"/>
            <a:ext cx="2762250" cy="476250"/>
          </a:xfrm>
          <a:prstGeom prst="rect">
            <a:avLst/>
          </a:prstGeom>
        </p:spPr>
      </p:pic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25040" y="1810385"/>
          <a:ext cx="241935" cy="351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39700" imgH="203200" progId="Equation.KSEE3">
                  <p:embed/>
                </p:oleObj>
              </mc:Choice>
              <mc:Fallback>
                <p:oleObj name="" r:id="rId2" imgW="1397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25040" y="1810385"/>
                        <a:ext cx="241935" cy="351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9765" y="2171065"/>
          <a:ext cx="241935" cy="351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4" imgW="139700" imgH="203200" progId="Equation.KSEE3">
                  <p:embed/>
                </p:oleObj>
              </mc:Choice>
              <mc:Fallback>
                <p:oleObj name="" r:id="rId4" imgW="1397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9765" y="2171065"/>
                        <a:ext cx="241935" cy="351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5555" y="3488055"/>
            <a:ext cx="3514725" cy="7524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8855" y="4342130"/>
            <a:ext cx="4087495" cy="6870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8025" y="5389245"/>
            <a:ext cx="2129155" cy="76073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-152400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50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485902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nn.CrossEntropyLoss</a:t>
            </a:r>
            <a:endParaRPr lang="en-US" altLang="zh-CN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1" name="Freeform 5"/>
          <p:cNvSpPr/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320" y="6374130"/>
            <a:ext cx="9147175" cy="76200"/>
          </a:xfrm>
          <a:prstGeom prst="rect">
            <a:avLst/>
          </a:prstGeom>
          <a:solidFill>
            <a:srgbClr val="003366"/>
          </a:solidFill>
          <a:ln w="127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4785" y="2177415"/>
            <a:ext cx="794131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/>
              <a:t>x[class]: </a:t>
            </a:r>
            <a:r>
              <a:rPr lang="zh-CN" altLang="en-US"/>
              <a:t>预测结果为</a:t>
            </a:r>
            <a:r>
              <a:rPr lang="zh-CN" altLang="en-US" b="1">
                <a:solidFill>
                  <a:srgbClr val="C00000"/>
                </a:solidFill>
              </a:rPr>
              <a:t>真值</a:t>
            </a:r>
            <a:r>
              <a:rPr lang="en-US" altLang="zh-CN"/>
              <a:t>                        x[j]: </a:t>
            </a:r>
            <a:r>
              <a:rPr lang="zh-CN" altLang="en-US"/>
              <a:t>预测结果为</a:t>
            </a:r>
            <a:r>
              <a:rPr lang="zh-CN" altLang="en-US" b="1">
                <a:solidFill>
                  <a:srgbClr val="C00000"/>
                </a:solidFill>
              </a:rPr>
              <a:t>各个</a:t>
            </a:r>
            <a:r>
              <a:rPr lang="zh-CN" altLang="en-US" b="1">
                <a:solidFill>
                  <a:srgbClr val="C00000"/>
                </a:solidFill>
              </a:rPr>
              <a:t>类别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t>使用nn.CrossEntropyLoss会自动加上</a:t>
            </a:r>
            <a:r>
              <a:rPr b="1">
                <a:solidFill>
                  <a:srgbClr val="C00000"/>
                </a:solidFill>
              </a:rPr>
              <a:t>Sofrmax</a:t>
            </a:r>
            <a:r>
              <a:t>层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/>
              <a:t>用于</a:t>
            </a:r>
            <a:r>
              <a:rPr lang="zh-CN" b="1">
                <a:solidFill>
                  <a:srgbClr val="C00000"/>
                </a:solidFill>
              </a:rPr>
              <a:t>多类别分类</a:t>
            </a:r>
            <a:endParaRPr lang="zh-CN" b="1">
              <a:solidFill>
                <a:srgbClr val="C00000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t>CrossEntropyLoss()=log_softmax() + NLLLoss() 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7320" y="1179195"/>
            <a:ext cx="6353175" cy="781050"/>
          </a:xfrm>
          <a:prstGeom prst="rect">
            <a:avLst/>
          </a:prstGeom>
        </p:spPr>
      </p:pic>
      <p:sp>
        <p:nvSpPr>
          <p:cNvPr id="2" name="TextBox 4"/>
          <p:cNvSpPr txBox="1"/>
          <p:nvPr/>
        </p:nvSpPr>
        <p:spPr>
          <a:xfrm>
            <a:off x="6888480" y="6450330"/>
            <a:ext cx="5874385" cy="4108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R="0" defTabSz="9144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600" b="1" kern="1200" cap="none" spc="-50" normalizeH="0" baseline="0" noProof="0" dirty="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语义分割常见Loss整理</a:t>
            </a:r>
            <a:endParaRPr kumimoji="0" lang="zh-CN" sz="1600" b="1" kern="1200" cap="none" spc="-50" normalizeH="0" baseline="0" noProof="0" dirty="0">
              <a:solidFill>
                <a:srgbClr val="0033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-152400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50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37617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endParaRPr lang="en-US" altLang="zh-CN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1" name="Freeform 5"/>
          <p:cNvSpPr/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320" y="6374130"/>
            <a:ext cx="9147175" cy="76200"/>
          </a:xfrm>
          <a:prstGeom prst="rect">
            <a:avLst/>
          </a:prstGeom>
          <a:solidFill>
            <a:srgbClr val="003366"/>
          </a:solidFill>
          <a:ln w="127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0720" y="2887980"/>
            <a:ext cx="3952875" cy="10096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9610" y="958215"/>
            <a:ext cx="17392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eaLnBrk="1" hangingPunct="1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nn.Softmax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9610" y="2355850"/>
            <a:ext cx="2115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eaLnBrk="1" hangingPunct="1"/>
            <a:r>
              <a:rPr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nn.LogSoftmax()</a:t>
            </a:r>
            <a:endParaRPr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430" y="1233170"/>
            <a:ext cx="1965960" cy="9493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430" y="4462780"/>
            <a:ext cx="2906395" cy="7302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62635" y="4043680"/>
            <a:ext cx="14897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eaLnBrk="1" hangingPunct="1"/>
            <a:r>
              <a:rPr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nn.NLLLoss</a:t>
            </a:r>
            <a:endParaRPr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12825" y="5504180"/>
            <a:ext cx="63360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取出a中对应target位置的值并取负号</a:t>
            </a:r>
            <a:endParaRPr lang="zh-CN" altLang="en-US"/>
          </a:p>
        </p:txBody>
      </p:sp>
      <p:sp>
        <p:nvSpPr>
          <p:cNvPr id="6" name="TextBox 4"/>
          <p:cNvSpPr txBox="1"/>
          <p:nvPr/>
        </p:nvSpPr>
        <p:spPr>
          <a:xfrm>
            <a:off x="6888480" y="6450330"/>
            <a:ext cx="5874385" cy="410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600" b="1" kern="1200" cap="none" spc="-50" normalizeH="0" baseline="0" noProof="0" dirty="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语义分割常见Loss整理</a:t>
            </a:r>
            <a:endParaRPr kumimoji="0" lang="zh-CN" sz="1600" b="1" kern="1200" cap="none" spc="-50" normalizeH="0" baseline="0" noProof="0" dirty="0">
              <a:solidFill>
                <a:srgbClr val="0033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-152400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50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72097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Focal loss</a:t>
            </a:r>
            <a:endParaRPr lang="en-US" altLang="zh-CN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1" name="Freeform 5"/>
          <p:cNvSpPr/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320" y="6374130"/>
            <a:ext cx="9147175" cy="76200"/>
          </a:xfrm>
          <a:prstGeom prst="rect">
            <a:avLst/>
          </a:prstGeom>
          <a:solidFill>
            <a:srgbClr val="003366"/>
          </a:solidFill>
          <a:ln w="127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1340" y="704850"/>
            <a:ext cx="785431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/>
              <a:t>样本中</a:t>
            </a:r>
            <a:r>
              <a:rPr lang="zh-CN" altLang="en-US" b="1">
                <a:solidFill>
                  <a:srgbClr val="C00000"/>
                </a:solidFill>
              </a:rPr>
              <a:t>负样本数目</a:t>
            </a:r>
            <a:r>
              <a:rPr lang="zh-CN" altLang="en-US"/>
              <a:t>远远多于正样本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/>
              <a:t>样本中会存在大量的</a:t>
            </a:r>
            <a:r>
              <a:rPr lang="zh-CN" altLang="en-US" b="1">
                <a:solidFill>
                  <a:srgbClr val="C00000"/>
                </a:solidFill>
              </a:rPr>
              <a:t>easy examples</a:t>
            </a:r>
            <a:r>
              <a:rPr lang="zh-CN" altLang="en-US"/>
              <a:t>，且都是负样本(属于背景的样本)。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/>
              <a:t>easy negative examples会对loss起主要贡献作用，会</a:t>
            </a:r>
            <a:r>
              <a:rPr lang="zh-CN" altLang="en-US" b="1">
                <a:solidFill>
                  <a:srgbClr val="C00000"/>
                </a:solidFill>
              </a:rPr>
              <a:t>主导梯度</a:t>
            </a:r>
            <a:r>
              <a:rPr lang="zh-CN" altLang="en-US"/>
              <a:t>的更新方向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5225" y="2497455"/>
            <a:ext cx="6969125" cy="6692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035" y="3644265"/>
            <a:ext cx="4081145" cy="7886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755" y="4900930"/>
            <a:ext cx="4599305" cy="8667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61340" y="2110740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eaLnBrk="1" hangingPunct="1"/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普通的交叉熵函数：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4040" y="3190240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eaLnBrk="1" hangingPunct="1"/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难例挖掘：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5155" y="4532630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eaLnBrk="1" hangingPunct="1"/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正负样本：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TextBox 4"/>
          <p:cNvSpPr txBox="1"/>
          <p:nvPr/>
        </p:nvSpPr>
        <p:spPr>
          <a:xfrm>
            <a:off x="6888480" y="6450330"/>
            <a:ext cx="5874385" cy="410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600" b="1" kern="1200" cap="none" spc="-50" normalizeH="0" baseline="0" noProof="0" dirty="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语义分割常见Loss整理</a:t>
            </a:r>
            <a:endParaRPr kumimoji="0" lang="zh-CN" sz="1600" b="1" kern="1200" cap="none" spc="-50" normalizeH="0" baseline="0" noProof="0" dirty="0">
              <a:solidFill>
                <a:srgbClr val="0033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1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-152400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50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57683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IOU  loss</a:t>
            </a:r>
            <a:endParaRPr lang="en-US" altLang="zh-CN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1" name="Freeform 5"/>
          <p:cNvSpPr/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320" y="6374130"/>
            <a:ext cx="9147175" cy="76200"/>
          </a:xfrm>
          <a:prstGeom prst="rect">
            <a:avLst/>
          </a:prstGeom>
          <a:solidFill>
            <a:srgbClr val="003366"/>
          </a:solidFill>
          <a:ln w="127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1295" y="1193165"/>
            <a:ext cx="5655945" cy="13665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184785" y="2750185"/>
            <a:ext cx="79413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/>
              <a:t>S(r,c)</a:t>
            </a:r>
            <a:r>
              <a:rPr lang="zh-CN" altLang="en-US"/>
              <a:t>：</a:t>
            </a:r>
            <a:r>
              <a:rPr lang="en-US" altLang="zh-CN"/>
              <a:t>(r,c)</a:t>
            </a:r>
            <a:r>
              <a:rPr lang="zh-CN" altLang="en-US"/>
              <a:t>处的</a:t>
            </a:r>
            <a:r>
              <a:rPr lang="zh-CN" altLang="en-US" b="1">
                <a:solidFill>
                  <a:srgbClr val="C00000"/>
                </a:solidFill>
              </a:rPr>
              <a:t>预测值</a:t>
            </a:r>
            <a:r>
              <a:rPr lang="en-US" altLang="zh-CN" b="1">
                <a:solidFill>
                  <a:srgbClr val="C00000"/>
                </a:solidFill>
              </a:rPr>
              <a:t>   </a:t>
            </a:r>
            <a:r>
              <a:rPr lang="en-US" altLang="zh-CN"/>
              <a:t>                           G</a:t>
            </a:r>
            <a:r>
              <a:rPr lang="en-US" altLang="zh-CN">
                <a:sym typeface="+mn-ea"/>
              </a:rPr>
              <a:t>(r,c)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(r,c)</a:t>
            </a:r>
            <a:r>
              <a:rPr lang="zh-CN" altLang="en-US">
                <a:sym typeface="+mn-ea"/>
              </a:rPr>
              <a:t>处的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真实值</a:t>
            </a:r>
            <a:endParaRPr lang="zh-CN" altLang="en-US" b="1">
              <a:solidFill>
                <a:srgbClr val="C00000"/>
              </a:solidFill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>
                <a:sym typeface="+mn-ea"/>
              </a:rPr>
              <a:t>两个区域的交集与并集的</a:t>
            </a:r>
            <a:r>
              <a:rPr lang="en-US" altLang="zh-CN" b="1">
                <a:solidFill>
                  <a:srgbClr val="C00000"/>
                </a:solidFill>
                <a:sym typeface="+mn-ea"/>
              </a:rPr>
              <a:t>比值</a:t>
            </a:r>
            <a:endParaRPr lang="en-US" altLang="zh-CN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用于二分类</a:t>
            </a:r>
            <a:endParaRPr lang="zh-CN" altLang="en-US"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888480" y="6450330"/>
            <a:ext cx="5874385" cy="410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600" b="1" kern="1200" cap="none" spc="-50" normalizeH="0" baseline="0" noProof="0" dirty="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语义分割常见Loss整理</a:t>
            </a:r>
            <a:endParaRPr kumimoji="0" lang="zh-CN" sz="1600" b="1" kern="1200" cap="none" spc="-50" normalizeH="0" baseline="0" noProof="0" dirty="0">
              <a:solidFill>
                <a:srgbClr val="0033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-152400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50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72669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 DICE Loss</a:t>
            </a:r>
            <a:endParaRPr lang="en-US" altLang="zh-CN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1" name="Freeform 5"/>
          <p:cNvSpPr/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320" y="6374130"/>
            <a:ext cx="9147175" cy="76200"/>
          </a:xfrm>
          <a:prstGeom prst="rect">
            <a:avLst/>
          </a:prstGeom>
          <a:solidFill>
            <a:srgbClr val="003366"/>
          </a:solidFill>
          <a:ln w="127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0740" y="1551305"/>
            <a:ext cx="4921885" cy="6819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6860" y="1071245"/>
            <a:ext cx="85890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首先定义两个轮廓区域的</a:t>
            </a:r>
            <a:r>
              <a:rPr lang="zh-CN" altLang="en-US" b="1">
                <a:solidFill>
                  <a:srgbClr val="C00000"/>
                </a:solidFill>
              </a:rPr>
              <a:t>相似程度</a:t>
            </a:r>
            <a:r>
              <a:rPr lang="zh-CN" altLang="en-US"/>
              <a:t>，用A、B表示两个轮廓区域所包含的点集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005" y="2678430"/>
            <a:ext cx="6115050" cy="10763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3720" y="2258695"/>
            <a:ext cx="13601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eaLnBrk="1" hangingPunct="1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DICE Loss: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76860" y="3750945"/>
            <a:ext cx="81235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Dice Loss其实也可以分为两个部分，一个是</a:t>
            </a:r>
            <a:r>
              <a:rPr lang="zh-CN" altLang="en-US" b="1">
                <a:solidFill>
                  <a:srgbClr val="C00000"/>
                </a:solidFill>
              </a:rPr>
              <a:t>背景</a:t>
            </a:r>
            <a:r>
              <a:rPr lang="zh-CN" altLang="en-US" b="1">
                <a:solidFill>
                  <a:srgbClr val="C00000"/>
                </a:solidFill>
              </a:rPr>
              <a:t>的loss</a:t>
            </a:r>
            <a:r>
              <a:rPr lang="zh-CN" altLang="en-US"/>
              <a:t>，一个是</a:t>
            </a:r>
            <a:r>
              <a:rPr lang="zh-CN" altLang="en-US" b="1">
                <a:solidFill>
                  <a:srgbClr val="C00000"/>
                </a:solidFill>
              </a:rPr>
              <a:t>物体的loss</a:t>
            </a:r>
            <a:r>
              <a:rPr lang="zh-CN" altLang="en-US"/>
              <a:t>，但是在实现中，我们往往只关心物体的loss</a:t>
            </a:r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4723765"/>
            <a:ext cx="2041525" cy="74993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76860" y="5285740"/>
            <a:ext cx="79413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梯度计算公式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复杂</a:t>
            </a:r>
            <a:endParaRPr lang="zh-CN" altLang="en-US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当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很小时梯度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不稳定</a:t>
            </a:r>
            <a:endParaRPr lang="zh-CN" altLang="en-US" b="1">
              <a:solidFill>
                <a:srgbClr val="C00000"/>
              </a:solidFill>
              <a:sym typeface="+mn-ea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888480" y="6450330"/>
            <a:ext cx="5874385" cy="410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600" b="1" kern="1200" cap="none" spc="-50" normalizeH="0" baseline="0" noProof="0" dirty="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语义分割常见Loss整理</a:t>
            </a:r>
            <a:endParaRPr kumimoji="0" lang="zh-CN" sz="1600" b="1" kern="1200" cap="none" spc="-50" normalizeH="0" baseline="0" noProof="0" dirty="0">
              <a:solidFill>
                <a:srgbClr val="0033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1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学术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2632</Words>
  <Application>WPS 演示</Application>
  <PresentationFormat>宽屏</PresentationFormat>
  <Paragraphs>207</Paragraphs>
  <Slides>19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Agency FB</vt:lpstr>
      <vt:lpstr>Calibri</vt:lpstr>
      <vt:lpstr>Times New Roman</vt:lpstr>
      <vt:lpstr>Arial</vt:lpstr>
      <vt:lpstr>Wingdings</vt:lpstr>
      <vt:lpstr>Arial Unicode MS</vt:lpstr>
      <vt:lpstr>Calibri Light</vt:lpstr>
      <vt:lpstr>Office 主题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Yolo</cp:lastModifiedBy>
  <cp:revision>282</cp:revision>
  <dcterms:created xsi:type="dcterms:W3CDTF">2015-03-26T07:55:00Z</dcterms:created>
  <dcterms:modified xsi:type="dcterms:W3CDTF">2019-07-30T08:20:45Z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