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56" r:id="rId3"/>
    <p:sldId id="257" r:id="rId4"/>
    <p:sldId id="274" r:id="rId5"/>
    <p:sldId id="275" r:id="rId6"/>
    <p:sldId id="277" r:id="rId7"/>
    <p:sldId id="278" r:id="rId8"/>
    <p:sldId id="279" r:id="rId9"/>
    <p:sldId id="285" r:id="rId10"/>
    <p:sldId id="276" r:id="rId11"/>
    <p:sldId id="284" r:id="rId12"/>
    <p:sldId id="286" r:id="rId13"/>
    <p:sldId id="283" r:id="rId14"/>
    <p:sldId id="287" r:id="rId15"/>
    <p:sldId id="281" r:id="rId16"/>
    <p:sldId id="288" r:id="rId17"/>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p15:clr>
            <a:srgbClr val="A4A3A4"/>
          </p15:clr>
        </p15:guide>
        <p15:guide id="2" orient="horz" pos="663">
          <p15:clr>
            <a:srgbClr val="A4A3A4"/>
          </p15:clr>
        </p15:guide>
        <p15:guide id="3" orient="horz" pos="2160">
          <p15:clr>
            <a:srgbClr val="A4A3A4"/>
          </p15:clr>
        </p15:guide>
        <p15:guide id="4" orient="horz" pos="119">
          <p15:clr>
            <a:srgbClr val="A4A3A4"/>
          </p15:clr>
        </p15:guide>
        <p15:guide id="5" orient="horz" pos="572">
          <p15:clr>
            <a:srgbClr val="A4A3A4"/>
          </p15:clr>
        </p15:guide>
        <p15:guide id="6" pos="6114">
          <p15:clr>
            <a:srgbClr val="A4A3A4"/>
          </p15:clr>
        </p15:guide>
        <p15:guide id="7" pos="126">
          <p15:clr>
            <a:srgbClr val="A4A3A4"/>
          </p15:clr>
        </p15:guide>
        <p15:guide id="8" pos="3120">
          <p15:clr>
            <a:srgbClr val="A4A3A4"/>
          </p15:clr>
        </p15:guide>
        <p15:guide id="9" pos="6023">
          <p15:clr>
            <a:srgbClr val="A4A3A4"/>
          </p15:clr>
        </p15:guide>
        <p15:guide id="10" pos="217">
          <p15:clr>
            <a:srgbClr val="A4A3A4"/>
          </p15:clr>
        </p15:guide>
        <p15:guide id="11" pos="22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2" d="100"/>
          <a:sy n="72" d="100"/>
        </p:scale>
        <p:origin x="1050" y="54"/>
      </p:cViewPr>
      <p:guideLst>
        <p:guide orient="horz" pos="3521"/>
        <p:guide orient="horz" pos="663"/>
        <p:guide orient="horz" pos="2160"/>
        <p:guide orient="horz" pos="119"/>
        <p:guide orient="horz" pos="572"/>
        <p:guide pos="6114"/>
        <p:guide pos="126"/>
        <p:guide pos="3120"/>
        <p:guide pos="6023"/>
        <p:guide pos="217"/>
        <p:guide pos="221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6"/>
            <a:ext cx="84201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39"/>
            <a:ext cx="222885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00" y="274639"/>
            <a:ext cx="652145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1"/>
            <a:ext cx="84201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extLst>
      <p:ext uri="{BB962C8B-B14F-4D97-AF65-F5344CB8AC3E}">
        <p14:creationId xmlns:p14="http://schemas.microsoft.com/office/powerpoint/2010/main" val="339679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006"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pPr/>
              <a:t>2015-09-30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1919-552C-426A-BF9A-63C66CD6E057}" type="datetimeFigureOut">
              <a:rPr lang="ko-KR" altLang="en-US" smtClean="0"/>
              <a:pPr/>
              <a:t>2015-09-30</a:t>
            </a:fld>
            <a:endParaRPr lang="ko-KR" altLang="en-US"/>
          </a:p>
        </p:txBody>
      </p:sp>
      <p:sp>
        <p:nvSpPr>
          <p:cNvPr id="5" name="바닥글 개체 틀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C7A4A-0B8B-4608-A69B-5BFD38348E07}"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eWsTuAn_td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9047" y="251123"/>
            <a:ext cx="7257998" cy="399725"/>
          </a:xfrm>
          <a:prstGeom prst="rect">
            <a:avLst/>
          </a:prstGeom>
          <a:noFill/>
        </p:spPr>
        <p:txBody>
          <a:bodyPr wrap="square" rtlCol="0">
            <a:spAutoFit/>
          </a:bodyPr>
          <a:lstStyle/>
          <a:p>
            <a:pPr>
              <a:lnSpc>
                <a:spcPts val="2300"/>
              </a:lnSpc>
            </a:pPr>
            <a:r>
              <a:rPr lang="ko-KR" altLang="en-US" sz="2800" b="1" spc="-20" dirty="0" smtClean="0">
                <a:solidFill>
                  <a:schemeClr val="tx1">
                    <a:lumMod val="95000"/>
                  </a:schemeClr>
                </a:solidFill>
                <a:latin typeface="나눔고딕" pitchFamily="50" charset="-127"/>
                <a:ea typeface="나눔고딕" pitchFamily="50" charset="-127"/>
              </a:rPr>
              <a:t>최종 산출물 제출 시</a:t>
            </a:r>
            <a:r>
              <a:rPr lang="en-US" altLang="ko-KR" sz="2800" b="1" spc="-20" dirty="0" smtClean="0">
                <a:solidFill>
                  <a:schemeClr val="tx1">
                    <a:lumMod val="95000"/>
                  </a:schemeClr>
                </a:solidFill>
                <a:latin typeface="나눔고딕" pitchFamily="50" charset="-127"/>
                <a:ea typeface="나눔고딕" pitchFamily="50" charset="-127"/>
              </a:rPr>
              <a:t>, </a:t>
            </a:r>
            <a:r>
              <a:rPr lang="ko-KR" altLang="en-US" sz="2800" b="1" spc="-20" dirty="0" smtClean="0">
                <a:solidFill>
                  <a:schemeClr val="tx1">
                    <a:lumMod val="95000"/>
                  </a:schemeClr>
                </a:solidFill>
                <a:latin typeface="나눔고딕" pitchFamily="50" charset="-127"/>
                <a:ea typeface="나눔고딕" pitchFamily="50" charset="-127"/>
              </a:rPr>
              <a:t>유의 사항</a:t>
            </a:r>
            <a:endParaRPr lang="en-US" altLang="ko-KR" sz="2800" b="1" spc="-20" dirty="0" smtClean="0">
              <a:solidFill>
                <a:schemeClr val="tx1">
                  <a:lumMod val="95000"/>
                </a:schemeClr>
              </a:solidFill>
              <a:latin typeface="나눔고딕" pitchFamily="50" charset="-127"/>
              <a:ea typeface="나눔고딕" pitchFamily="50" charset="-127"/>
            </a:endParaRPr>
          </a:p>
        </p:txBody>
      </p:sp>
      <p:sp>
        <p:nvSpPr>
          <p:cNvPr id="4" name="TextBox 3"/>
          <p:cNvSpPr txBox="1"/>
          <p:nvPr/>
        </p:nvSpPr>
        <p:spPr>
          <a:xfrm>
            <a:off x="344488" y="1412776"/>
            <a:ext cx="7883890" cy="3046988"/>
          </a:xfrm>
          <a:prstGeom prst="rect">
            <a:avLst/>
          </a:prstGeom>
          <a:noFill/>
        </p:spPr>
        <p:txBody>
          <a:bodyPr wrap="none" rtlCol="0">
            <a:spAutoFit/>
          </a:bodyPr>
          <a:lstStyle/>
          <a:p>
            <a:pPr marL="228600" indent="-228600">
              <a:buAutoNum type="arabicPeriod"/>
            </a:pPr>
            <a:r>
              <a:rPr lang="ko-KR" altLang="en-US" sz="1200" b="1" dirty="0" smtClean="0">
                <a:solidFill>
                  <a:schemeClr val="tx1">
                    <a:lumMod val="85000"/>
                  </a:schemeClr>
                </a:solidFill>
                <a:latin typeface="나눔고딕" pitchFamily="50" charset="-127"/>
                <a:ea typeface="나눔고딕" pitchFamily="50" charset="-127"/>
              </a:rPr>
              <a:t>출품작 및 본인 확인을 위해 개인정보는 정확하게 작성해 주세요</a:t>
            </a: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팀으로 응모할 경우</a:t>
            </a: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꼭 팀원 정보를 기입해 주세요</a:t>
            </a:r>
            <a:r>
              <a:rPr lang="en-US" altLang="ko-KR" sz="1200" b="1" dirty="0" smtClean="0">
                <a:solidFill>
                  <a:schemeClr val="tx1">
                    <a:lumMod val="85000"/>
                  </a:schemeClr>
                </a:solidFill>
                <a:latin typeface="나눔고딕" pitchFamily="50" charset="-127"/>
                <a:ea typeface="나눔고딕" pitchFamily="50" charset="-127"/>
              </a:rPr>
              <a:t>.</a:t>
            </a:r>
          </a:p>
          <a:p>
            <a:endParaRPr lang="en-US" altLang="ko-KR" sz="1200" b="1" dirty="0" smtClean="0">
              <a:solidFill>
                <a:schemeClr val="tx1">
                  <a:lumMod val="85000"/>
                </a:schemeClr>
              </a:solidFill>
              <a:latin typeface="나눔고딕" pitchFamily="50" charset="-127"/>
              <a:ea typeface="나눔고딕" pitchFamily="50" charset="-127"/>
            </a:endParaRPr>
          </a:p>
          <a:p>
            <a:pPr marL="228600" indent="-228600">
              <a:buAutoNum type="arabicPeriod" startAt="2"/>
            </a:pPr>
            <a:r>
              <a:rPr lang="en-US" altLang="ko-KR" sz="1200" b="1" dirty="0" smtClean="0">
                <a:solidFill>
                  <a:schemeClr val="tx1">
                    <a:lumMod val="85000"/>
                  </a:schemeClr>
                </a:solidFill>
                <a:latin typeface="나눔고딕" pitchFamily="50" charset="-127"/>
                <a:ea typeface="나눔고딕" pitchFamily="50" charset="-127"/>
              </a:rPr>
              <a:t>3</a:t>
            </a:r>
            <a:r>
              <a:rPr lang="ko-KR" altLang="en-US" sz="1200" b="1" dirty="0" smtClean="0">
                <a:solidFill>
                  <a:schemeClr val="tx1">
                    <a:lumMod val="85000"/>
                  </a:schemeClr>
                </a:solidFill>
                <a:latin typeface="나눔고딕" pitchFamily="50" charset="-127"/>
                <a:ea typeface="나눔고딕" pitchFamily="50" charset="-127"/>
              </a:rPr>
              <a:t>페이지의 </a:t>
            </a:r>
            <a:r>
              <a:rPr lang="en-US" altLang="ko-KR" sz="1200" b="1" dirty="0" smtClean="0">
                <a:solidFill>
                  <a:schemeClr val="tx1">
                    <a:lumMod val="85000"/>
                  </a:schemeClr>
                </a:solidFill>
                <a:latin typeface="나눔고딕" pitchFamily="50" charset="-127"/>
                <a:ea typeface="나눔고딕" pitchFamily="50" charset="-127"/>
              </a:rPr>
              <a:t>‘</a:t>
            </a:r>
            <a:r>
              <a:rPr lang="ko-KR" altLang="en-US" sz="1200" b="1" dirty="0" smtClean="0">
                <a:solidFill>
                  <a:schemeClr val="tx1">
                    <a:lumMod val="85000"/>
                  </a:schemeClr>
                </a:solidFill>
                <a:latin typeface="나눔고딕" pitchFamily="50" charset="-127"/>
                <a:ea typeface="나눔고딕" pitchFamily="50" charset="-127"/>
              </a:rPr>
              <a:t>기획 의도 및 특징</a:t>
            </a:r>
            <a:r>
              <a:rPr lang="en-US" altLang="ko-KR" sz="1200" b="1" dirty="0" smtClean="0">
                <a:solidFill>
                  <a:schemeClr val="tx1">
                    <a:lumMod val="85000"/>
                  </a:schemeClr>
                </a:solidFill>
                <a:latin typeface="나눔고딕" pitchFamily="50" charset="-127"/>
                <a:ea typeface="나눔고딕" pitchFamily="50" charset="-127"/>
              </a:rPr>
              <a:t>’</a:t>
            </a:r>
            <a:r>
              <a:rPr lang="ko-KR" altLang="en-US" sz="1200" b="1" dirty="0" smtClean="0">
                <a:solidFill>
                  <a:schemeClr val="tx1">
                    <a:lumMod val="85000"/>
                  </a:schemeClr>
                </a:solidFill>
                <a:latin typeface="나눔고딕" pitchFamily="50" charset="-127"/>
                <a:ea typeface="나눔고딕" pitchFamily="50" charset="-127"/>
              </a:rPr>
              <a:t>은 주어진 문항에 특징과 강점이 잘 드러나도록 설명해 주세요</a:t>
            </a:r>
            <a:endParaRPr lang="en-US" altLang="ko-KR" sz="1200" b="1" dirty="0" smtClean="0">
              <a:solidFill>
                <a:schemeClr val="tx1">
                  <a:lumMod val="85000"/>
                </a:schemeClr>
              </a:solidFill>
              <a:latin typeface="나눔고딕" pitchFamily="50" charset="-127"/>
              <a:ea typeface="나눔고딕" pitchFamily="50" charset="-127"/>
            </a:endParaRPr>
          </a:p>
          <a:p>
            <a:pPr marL="228600" indent="-228600">
              <a:buAutoNum type="arabicPeriod" startAt="2"/>
            </a:pPr>
            <a:endParaRPr lang="en-US" altLang="ko-KR" sz="1200" b="1" dirty="0" smtClean="0">
              <a:solidFill>
                <a:schemeClr val="tx1">
                  <a:lumMod val="85000"/>
                </a:schemeClr>
              </a:solidFill>
              <a:latin typeface="나눔고딕" pitchFamily="50" charset="-127"/>
              <a:ea typeface="나눔고딕" pitchFamily="50" charset="-127"/>
            </a:endParaRPr>
          </a:p>
          <a:p>
            <a:pPr marL="228600" indent="-228600">
              <a:buAutoNum type="arabicPeriod" startAt="2"/>
            </a:pPr>
            <a:r>
              <a:rPr lang="ko-KR" altLang="en-US" sz="1200" b="1" dirty="0" smtClean="0">
                <a:solidFill>
                  <a:schemeClr val="tx1">
                    <a:lumMod val="85000"/>
                  </a:schemeClr>
                </a:solidFill>
                <a:latin typeface="나눔고딕" pitchFamily="50" charset="-127"/>
                <a:ea typeface="나눔고딕" pitchFamily="50" charset="-127"/>
              </a:rPr>
              <a:t>개발 설명 자료의 제출 형식은 엑셀</a:t>
            </a: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워드</a:t>
            </a: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파워포인트만 가능하며</a:t>
            </a: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분량의 제한은 없습니다</a:t>
            </a:r>
            <a:r>
              <a:rPr lang="en-US" altLang="ko-KR" sz="1200" b="1" dirty="0" smtClean="0">
                <a:solidFill>
                  <a:schemeClr val="tx1">
                    <a:lumMod val="85000"/>
                  </a:schemeClr>
                </a:solidFill>
                <a:latin typeface="나눔고딕" pitchFamily="50" charset="-127"/>
                <a:ea typeface="나눔고딕" pitchFamily="50" charset="-127"/>
              </a:rPr>
              <a:t>.</a:t>
            </a:r>
          </a:p>
          <a:p>
            <a:pPr marL="228600" indent="-228600">
              <a:buAutoNum type="arabicPeriod" startAt="2"/>
            </a:pPr>
            <a:endParaRPr lang="en-US" altLang="ko-KR" sz="1200" b="1" dirty="0" smtClean="0">
              <a:solidFill>
                <a:schemeClr val="tx1">
                  <a:lumMod val="85000"/>
                </a:schemeClr>
              </a:solidFill>
              <a:latin typeface="나눔고딕" pitchFamily="50" charset="-127"/>
              <a:ea typeface="나눔고딕" pitchFamily="50" charset="-127"/>
            </a:endParaRPr>
          </a:p>
          <a:p>
            <a:pPr marL="228600" indent="-228600">
              <a:buFontTx/>
              <a:buAutoNum type="arabicPeriod" startAt="2"/>
            </a:pPr>
            <a:r>
              <a:rPr lang="ko-KR" altLang="en-US" sz="1200" b="1" dirty="0" smtClean="0">
                <a:solidFill>
                  <a:schemeClr val="tx1">
                    <a:lumMod val="85000"/>
                  </a:schemeClr>
                </a:solidFill>
                <a:latin typeface="나눔고딕" pitchFamily="50" charset="-127"/>
                <a:ea typeface="나눔고딕" pitchFamily="50" charset="-127"/>
              </a:rPr>
              <a:t>제출 자료</a:t>
            </a:r>
            <a:r>
              <a:rPr lang="en-US" altLang="ko-KR" sz="1200" b="1" dirty="0" smtClean="0">
                <a:solidFill>
                  <a:schemeClr val="tx1">
                    <a:lumMod val="85000"/>
                  </a:schemeClr>
                </a:solidFill>
                <a:latin typeface="나눔고딕" pitchFamily="50" charset="-127"/>
                <a:ea typeface="나눔고딕" pitchFamily="50" charset="-127"/>
              </a:rPr>
              <a:t/>
            </a:r>
            <a:br>
              <a:rPr lang="en-US" altLang="ko-KR" sz="1200" b="1" dirty="0" smtClean="0">
                <a:solidFill>
                  <a:schemeClr val="tx1">
                    <a:lumMod val="85000"/>
                  </a:schemeClr>
                </a:solidFill>
                <a:latin typeface="나눔고딕" pitchFamily="50" charset="-127"/>
                <a:ea typeface="나눔고딕" pitchFamily="50" charset="-127"/>
              </a:rPr>
            </a:b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개발 자료 </a:t>
            </a:r>
            <a:r>
              <a:rPr lang="en-US" altLang="ko-KR" sz="1200" b="1" dirty="0" smtClean="0">
                <a:solidFill>
                  <a:schemeClr val="tx1">
                    <a:lumMod val="85000"/>
                  </a:schemeClr>
                </a:solidFill>
                <a:latin typeface="나눔고딕" pitchFamily="50" charset="-127"/>
                <a:ea typeface="나눔고딕" pitchFamily="50" charset="-127"/>
              </a:rPr>
              <a:t>(</a:t>
            </a:r>
            <a:r>
              <a:rPr lang="ko-KR" altLang="en-US" sz="1200" b="1" dirty="0" smtClean="0">
                <a:solidFill>
                  <a:schemeClr val="tx1">
                    <a:lumMod val="85000"/>
                  </a:schemeClr>
                </a:solidFill>
                <a:latin typeface="나눔고딕" pitchFamily="50" charset="-127"/>
                <a:ea typeface="나눔고딕" pitchFamily="50" charset="-127"/>
              </a:rPr>
              <a:t>소스 및 실행파일</a:t>
            </a: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테스트 시 필요한 자료</a:t>
            </a:r>
            <a:r>
              <a:rPr lang="en-US" altLang="ko-KR" sz="1200" b="1" dirty="0" smtClean="0">
                <a:solidFill>
                  <a:schemeClr val="tx1">
                    <a:lumMod val="85000"/>
                  </a:schemeClr>
                </a:solidFill>
                <a:latin typeface="나눔고딕" pitchFamily="50" charset="-127"/>
                <a:ea typeface="나눔고딕" pitchFamily="50" charset="-127"/>
              </a:rPr>
              <a:t>)</a:t>
            </a:r>
            <a:br>
              <a:rPr lang="en-US" altLang="ko-KR" sz="1200" b="1" dirty="0" smtClean="0">
                <a:solidFill>
                  <a:schemeClr val="tx1">
                    <a:lumMod val="85000"/>
                  </a:schemeClr>
                </a:solidFill>
                <a:latin typeface="나눔고딕" pitchFamily="50" charset="-127"/>
                <a:ea typeface="나눔고딕" pitchFamily="50" charset="-127"/>
              </a:rPr>
            </a:b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작품 설명 자료 </a:t>
            </a:r>
            <a:r>
              <a:rPr lang="en-US" altLang="ko-KR" sz="1200" b="1" dirty="0" smtClean="0">
                <a:solidFill>
                  <a:schemeClr val="tx1">
                    <a:lumMod val="85000"/>
                  </a:schemeClr>
                </a:solidFill>
                <a:latin typeface="나눔고딕" pitchFamily="50" charset="-127"/>
                <a:ea typeface="나눔고딕" pitchFamily="50" charset="-127"/>
              </a:rPr>
              <a:t>(</a:t>
            </a:r>
            <a:r>
              <a:rPr lang="ko-KR" altLang="en-US" sz="1200" b="1" dirty="0" smtClean="0">
                <a:solidFill>
                  <a:schemeClr val="tx1">
                    <a:lumMod val="85000"/>
                  </a:schemeClr>
                </a:solidFill>
                <a:latin typeface="나눔고딕" pitchFamily="50" charset="-127"/>
                <a:ea typeface="나눔고딕" pitchFamily="50" charset="-127"/>
              </a:rPr>
              <a:t>주요 기능 및 사용법 등에 대한 자세한 설명서</a:t>
            </a:r>
            <a:r>
              <a:rPr lang="en-US" altLang="ko-KR" sz="1200" b="1" dirty="0" smtClean="0">
                <a:solidFill>
                  <a:schemeClr val="tx1">
                    <a:lumMod val="85000"/>
                  </a:schemeClr>
                </a:solidFill>
                <a:latin typeface="나눔고딕" pitchFamily="50" charset="-127"/>
                <a:ea typeface="나눔고딕" pitchFamily="50" charset="-127"/>
              </a:rPr>
              <a:t>)</a:t>
            </a:r>
            <a:br>
              <a:rPr lang="en-US" altLang="ko-KR" sz="1200" b="1" dirty="0" smtClean="0">
                <a:solidFill>
                  <a:schemeClr val="tx1">
                    <a:lumMod val="85000"/>
                  </a:schemeClr>
                </a:solidFill>
                <a:latin typeface="나눔고딕" pitchFamily="50" charset="-127"/>
                <a:ea typeface="나눔고딕" pitchFamily="50" charset="-127"/>
              </a:rPr>
            </a:b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개발 설명 자료의 제출 형식은 엑셀</a:t>
            </a: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워드</a:t>
            </a: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파워포인트만 가능하며</a:t>
            </a: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분량이나 양식의 제한은 없습니다</a:t>
            </a:r>
            <a:r>
              <a:rPr lang="en-US" altLang="ko-KR" sz="1200" b="1" dirty="0" smtClean="0">
                <a:solidFill>
                  <a:schemeClr val="tx1">
                    <a:lumMod val="85000"/>
                  </a:schemeClr>
                </a:solidFill>
                <a:latin typeface="나눔고딕" pitchFamily="50" charset="-127"/>
                <a:ea typeface="나눔고딕" pitchFamily="50" charset="-127"/>
              </a:rPr>
              <a:t>.</a:t>
            </a:r>
          </a:p>
          <a:p>
            <a:pPr marL="228600" indent="-228600">
              <a:buAutoNum type="arabicPeriod" startAt="2"/>
            </a:pPr>
            <a:endParaRPr lang="en-US" altLang="ko-KR" sz="1200" b="1" dirty="0" smtClean="0">
              <a:solidFill>
                <a:schemeClr val="tx1">
                  <a:lumMod val="85000"/>
                </a:schemeClr>
              </a:solidFill>
              <a:latin typeface="나눔고딕" pitchFamily="50" charset="-127"/>
              <a:ea typeface="나눔고딕" pitchFamily="50" charset="-127"/>
            </a:endParaRPr>
          </a:p>
          <a:p>
            <a:pPr marL="228600" indent="-228600">
              <a:buAutoNum type="arabicPeriod" startAt="2"/>
            </a:pPr>
            <a:r>
              <a:rPr lang="ko-KR" altLang="en-US" sz="1200" b="1" dirty="0" smtClean="0">
                <a:solidFill>
                  <a:schemeClr val="tx1">
                    <a:lumMod val="85000"/>
                  </a:schemeClr>
                </a:solidFill>
                <a:latin typeface="나눔고딕" pitchFamily="50" charset="-127"/>
                <a:ea typeface="나눔고딕" pitchFamily="50" charset="-127"/>
              </a:rPr>
              <a:t>최종 첨부 파일은 </a:t>
            </a:r>
            <a:r>
              <a:rPr lang="en-US" altLang="ko-KR" sz="1200" b="1" dirty="0" smtClean="0">
                <a:solidFill>
                  <a:schemeClr val="tx1">
                    <a:lumMod val="85000"/>
                  </a:schemeClr>
                </a:solidFill>
                <a:latin typeface="나눔고딕" pitchFamily="50" charset="-127"/>
                <a:ea typeface="나눔고딕" pitchFamily="50" charset="-127"/>
              </a:rPr>
              <a:t>“</a:t>
            </a:r>
            <a:r>
              <a:rPr lang="en-US" altLang="ko-KR" sz="1200" b="1" dirty="0" err="1" smtClean="0">
                <a:solidFill>
                  <a:schemeClr val="tx1">
                    <a:lumMod val="85000"/>
                  </a:schemeClr>
                </a:solidFill>
                <a:latin typeface="나눔고딕" pitchFamily="50" charset="-127"/>
                <a:ea typeface="나눔고딕" pitchFamily="50" charset="-127"/>
              </a:rPr>
              <a:t>GALALAB_GA_Dev_Contest</a:t>
            </a:r>
            <a:r>
              <a:rPr lang="en-US" altLang="ko-KR" sz="1200" b="1" dirty="0" smtClean="0">
                <a:solidFill>
                  <a:schemeClr val="tx1">
                    <a:lumMod val="85000"/>
                  </a:schemeClr>
                </a:solidFill>
                <a:latin typeface="나눔고딕" pitchFamily="50" charset="-127"/>
                <a:ea typeface="나눔고딕" pitchFamily="50" charset="-127"/>
              </a:rPr>
              <a:t>_(</a:t>
            </a:r>
            <a:r>
              <a:rPr lang="ko-KR" altLang="en-US" sz="1200" b="1" dirty="0" smtClean="0">
                <a:solidFill>
                  <a:schemeClr val="tx1">
                    <a:lumMod val="85000"/>
                  </a:schemeClr>
                </a:solidFill>
                <a:latin typeface="나눔고딕" pitchFamily="50" charset="-127"/>
                <a:ea typeface="나눔고딕" pitchFamily="50" charset="-127"/>
              </a:rPr>
              <a:t>개인 </a:t>
            </a:r>
            <a:r>
              <a:rPr lang="en-US" altLang="ko-KR" sz="1200" b="1" dirty="0" smtClean="0">
                <a:solidFill>
                  <a:schemeClr val="tx1">
                    <a:lumMod val="85000"/>
                  </a:schemeClr>
                </a:solidFill>
                <a:latin typeface="나눔고딕" pitchFamily="50" charset="-127"/>
                <a:ea typeface="나눔고딕" pitchFamily="50" charset="-127"/>
              </a:rPr>
              <a:t>or </a:t>
            </a:r>
            <a:r>
              <a:rPr lang="ko-KR" altLang="en-US" sz="1200" b="1" dirty="0" err="1" smtClean="0">
                <a:solidFill>
                  <a:schemeClr val="tx1">
                    <a:lumMod val="85000"/>
                  </a:schemeClr>
                </a:solidFill>
                <a:latin typeface="나눔고딕" pitchFamily="50" charset="-127"/>
                <a:ea typeface="나눔고딕" pitchFamily="50" charset="-127"/>
              </a:rPr>
              <a:t>팀이름</a:t>
            </a:r>
            <a:r>
              <a:rPr lang="en-US" altLang="ko-KR" sz="1200" b="1" dirty="0" smtClean="0">
                <a:solidFill>
                  <a:schemeClr val="tx1">
                    <a:lumMod val="85000"/>
                  </a:schemeClr>
                </a:solidFill>
                <a:latin typeface="나눔고딕" pitchFamily="50" charset="-127"/>
                <a:ea typeface="나눔고딕" pitchFamily="50" charset="-127"/>
              </a:rPr>
              <a:t>)_(</a:t>
            </a:r>
            <a:r>
              <a:rPr lang="ko-KR" altLang="en-US" sz="1200" b="1" dirty="0" err="1" smtClean="0">
                <a:solidFill>
                  <a:schemeClr val="tx1">
                    <a:lumMod val="85000"/>
                  </a:schemeClr>
                </a:solidFill>
                <a:latin typeface="나눔고딕" pitchFamily="50" charset="-127"/>
                <a:ea typeface="나눔고딕" pitchFamily="50" charset="-127"/>
              </a:rPr>
              <a:t>앱이름</a:t>
            </a:r>
            <a:r>
              <a:rPr lang="en-US" altLang="ko-KR" sz="1200" b="1" dirty="0" smtClean="0">
                <a:solidFill>
                  <a:schemeClr val="tx1">
                    <a:lumMod val="85000"/>
                  </a:schemeClr>
                </a:solidFill>
                <a:latin typeface="나눔고딕" pitchFamily="50" charset="-127"/>
                <a:ea typeface="나눔고딕" pitchFamily="50" charset="-127"/>
              </a:rPr>
              <a:t>)”</a:t>
            </a:r>
            <a:r>
              <a:rPr lang="ko-KR" altLang="en-US" sz="1200" b="1" dirty="0" smtClean="0">
                <a:solidFill>
                  <a:schemeClr val="tx1">
                    <a:lumMod val="85000"/>
                  </a:schemeClr>
                </a:solidFill>
                <a:latin typeface="나눔고딕" pitchFamily="50" charset="-127"/>
                <a:ea typeface="나눔고딕" pitchFamily="50" charset="-127"/>
              </a:rPr>
              <a:t>폴더 안에 본 </a:t>
            </a:r>
            <a:r>
              <a:rPr lang="en-US" altLang="ko-KR" sz="1200" b="1" dirty="0" smtClean="0">
                <a:solidFill>
                  <a:schemeClr val="tx1">
                    <a:lumMod val="85000"/>
                  </a:schemeClr>
                </a:solidFill>
                <a:latin typeface="나눔고딕" pitchFamily="50" charset="-127"/>
                <a:ea typeface="나눔고딕" pitchFamily="50" charset="-127"/>
              </a:rPr>
              <a:t>PPT</a:t>
            </a:r>
            <a:r>
              <a:rPr lang="ko-KR" altLang="en-US" sz="1200" b="1" dirty="0" smtClean="0">
                <a:solidFill>
                  <a:schemeClr val="tx1">
                    <a:lumMod val="85000"/>
                  </a:schemeClr>
                </a:solidFill>
                <a:latin typeface="나눔고딕" pitchFamily="50" charset="-127"/>
                <a:ea typeface="나눔고딕" pitchFamily="50" charset="-127"/>
              </a:rPr>
              <a:t>문서와</a:t>
            </a:r>
            <a:r>
              <a:rPr lang="en-US" altLang="ko-KR" sz="1200" b="1" dirty="0" smtClean="0">
                <a:solidFill>
                  <a:schemeClr val="tx1">
                    <a:lumMod val="85000"/>
                  </a:schemeClr>
                </a:solidFill>
                <a:latin typeface="나눔고딕" pitchFamily="50" charset="-127"/>
                <a:ea typeface="나눔고딕" pitchFamily="50" charset="-127"/>
              </a:rPr>
              <a:t/>
            </a:r>
            <a:br>
              <a:rPr lang="en-US" altLang="ko-KR" sz="1200" b="1" dirty="0" smtClean="0">
                <a:solidFill>
                  <a:schemeClr val="tx1">
                    <a:lumMod val="85000"/>
                  </a:schemeClr>
                </a:solidFill>
                <a:latin typeface="나눔고딕" pitchFamily="50" charset="-127"/>
                <a:ea typeface="나눔고딕" pitchFamily="50" charset="-127"/>
              </a:rPr>
            </a:br>
            <a:r>
              <a:rPr lang="ko-KR" altLang="en-US" sz="1200" b="1" dirty="0" smtClean="0">
                <a:solidFill>
                  <a:schemeClr val="tx1">
                    <a:lumMod val="85000"/>
                  </a:schemeClr>
                </a:solidFill>
                <a:latin typeface="나눔고딕" pitchFamily="50" charset="-127"/>
                <a:ea typeface="나눔고딕" pitchFamily="50" charset="-127"/>
              </a:rPr>
              <a:t>제출 자료 전체를 하나의 파일로 압축하여 응모해 주세요</a:t>
            </a:r>
            <a:r>
              <a:rPr lang="en-US" altLang="ko-KR" sz="1200" b="1" dirty="0" smtClean="0">
                <a:solidFill>
                  <a:schemeClr val="tx1">
                    <a:lumMod val="85000"/>
                  </a:schemeClr>
                </a:solidFill>
                <a:latin typeface="나눔고딕" pitchFamily="50" charset="-127"/>
                <a:ea typeface="나눔고딕" pitchFamily="50" charset="-127"/>
              </a:rPr>
              <a:t/>
            </a:r>
            <a:br>
              <a:rPr lang="en-US" altLang="ko-KR" sz="1200" b="1" dirty="0" smtClean="0">
                <a:solidFill>
                  <a:schemeClr val="tx1">
                    <a:lumMod val="85000"/>
                  </a:schemeClr>
                </a:solidFill>
                <a:latin typeface="나눔고딕" pitchFamily="50" charset="-127"/>
                <a:ea typeface="나눔고딕" pitchFamily="50" charset="-127"/>
              </a:rPr>
            </a:b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응모하는 압축 파일의 이름은 해당 폴더의 이름과 동일합니다</a:t>
            </a:r>
            <a:r>
              <a:rPr lang="en-US" altLang="ko-KR" sz="1200" b="1" dirty="0" smtClean="0">
                <a:solidFill>
                  <a:schemeClr val="tx1">
                    <a:lumMod val="85000"/>
                  </a:schemeClr>
                </a:solidFill>
                <a:latin typeface="나눔고딕" pitchFamily="50" charset="-127"/>
                <a:ea typeface="나눔고딕" pitchFamily="50" charset="-127"/>
              </a:rPr>
              <a:t>.</a:t>
            </a:r>
          </a:p>
          <a:p>
            <a:pPr marL="228600" indent="-228600">
              <a:buAutoNum type="arabicPeriod" startAt="2"/>
            </a:pPr>
            <a:endParaRPr lang="en-US" altLang="ko-KR" sz="1200" b="1" dirty="0" smtClean="0">
              <a:solidFill>
                <a:schemeClr val="tx1">
                  <a:lumMod val="85000"/>
                </a:schemeClr>
              </a:solidFill>
              <a:latin typeface="나눔고딕" pitchFamily="50" charset="-127"/>
              <a:ea typeface="나눔고딕" pitchFamily="50" charset="-127"/>
            </a:endParaRPr>
          </a:p>
          <a:p>
            <a:pPr marL="228600" indent="-228600"/>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첨부파일 </a:t>
            </a:r>
            <a:r>
              <a:rPr lang="ko-KR" altLang="en-US" sz="1200" b="1" dirty="0" err="1" smtClean="0">
                <a:solidFill>
                  <a:schemeClr val="tx1">
                    <a:lumMod val="85000"/>
                  </a:schemeClr>
                </a:solidFill>
                <a:latin typeface="나눔고딕" pitchFamily="50" charset="-127"/>
                <a:ea typeface="나눔고딕" pitchFamily="50" charset="-127"/>
              </a:rPr>
              <a:t>업로드시</a:t>
            </a:r>
            <a:r>
              <a:rPr lang="en-US" altLang="ko-KR" sz="1200" b="1" dirty="0" smtClean="0">
                <a:solidFill>
                  <a:schemeClr val="tx1">
                    <a:lumMod val="85000"/>
                  </a:schemeClr>
                </a:solidFill>
                <a:latin typeface="나눔고딕" pitchFamily="50" charset="-127"/>
                <a:ea typeface="나눔고딕" pitchFamily="50" charset="-127"/>
              </a:rPr>
              <a:t>, </a:t>
            </a:r>
            <a:r>
              <a:rPr lang="ko-KR" altLang="en-US" sz="1200" b="1" dirty="0" smtClean="0">
                <a:solidFill>
                  <a:schemeClr val="tx1">
                    <a:lumMod val="85000"/>
                  </a:schemeClr>
                </a:solidFill>
                <a:latin typeface="나눔고딕" pitchFamily="50" charset="-127"/>
                <a:ea typeface="나눔고딕" pitchFamily="50" charset="-127"/>
              </a:rPr>
              <a:t>본 유의 사항 페이지를 제외해 주세요</a:t>
            </a:r>
            <a:r>
              <a:rPr lang="en-US" altLang="ko-KR" sz="1200" b="1" dirty="0" smtClean="0">
                <a:solidFill>
                  <a:schemeClr val="tx1">
                    <a:lumMod val="85000"/>
                  </a:schemeClr>
                </a:solidFill>
                <a:latin typeface="나눔고딕" pitchFamily="50" charset="-127"/>
                <a:ea typeface="나눔고딕" pitchFamily="50" charset="-127"/>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23583" y="1052736"/>
            <a:ext cx="9409937" cy="4662815"/>
          </a:xfrm>
          <a:prstGeom prst="rect">
            <a:avLst/>
          </a:prstGeom>
        </p:spPr>
        <p:txBody>
          <a:bodyPr wrap="square">
            <a:spAutoFit/>
          </a:bodyPr>
          <a:lstStyle/>
          <a:p>
            <a:pPr>
              <a:lnSpc>
                <a:spcPct val="150000"/>
              </a:lnSpc>
            </a:pPr>
            <a:r>
              <a:rPr lang="en-US" altLang="ko-KR" sz="1600" b="1" spc="-20" dirty="0" smtClean="0">
                <a:solidFill>
                  <a:schemeClr val="tx1">
                    <a:lumMod val="94999"/>
                  </a:schemeClr>
                </a:solidFill>
                <a:latin typeface="나눔고딕"/>
                <a:ea typeface="나눔고딕"/>
              </a:rPr>
              <a:t>4. </a:t>
            </a:r>
            <a:r>
              <a:rPr lang="ko-KR" altLang="en-US" sz="1600" b="1" spc="-20" dirty="0" err="1" smtClean="0">
                <a:solidFill>
                  <a:schemeClr val="tx1">
                    <a:lumMod val="94999"/>
                  </a:schemeClr>
                </a:solidFill>
                <a:latin typeface="나눔고딕"/>
                <a:ea typeface="나눔고딕"/>
              </a:rPr>
              <a:t>앱의</a:t>
            </a:r>
            <a:r>
              <a:rPr lang="ko-KR" altLang="en-US" sz="1600" b="1" spc="-20" dirty="0" smtClean="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특장점 및 </a:t>
            </a:r>
            <a:r>
              <a:rPr lang="ko-KR" altLang="en-US" sz="1600" b="1" spc="-20" dirty="0" err="1" smtClean="0">
                <a:solidFill>
                  <a:schemeClr val="tx1">
                    <a:lumMod val="94999"/>
                  </a:schemeClr>
                </a:solidFill>
                <a:latin typeface="나눔고딕"/>
                <a:ea typeface="나눔고딕"/>
              </a:rPr>
              <a:t>차별점</a:t>
            </a:r>
            <a:r>
              <a:rPr lang="ko-KR" altLang="en-US" sz="1600" b="1" spc="-20" dirty="0" smtClean="0">
                <a:solidFill>
                  <a:schemeClr val="tx1">
                    <a:lumMod val="94999"/>
                  </a:schemeClr>
                </a:solidFill>
                <a:latin typeface="나눔고딕"/>
                <a:ea typeface="나눔고딕"/>
              </a:rPr>
              <a:t> </a:t>
            </a:r>
            <a:r>
              <a:rPr lang="en-US" altLang="ko-KR" sz="1600" b="1" spc="-20" dirty="0">
                <a:solidFill>
                  <a:schemeClr val="tx1">
                    <a:lumMod val="94999"/>
                  </a:schemeClr>
                </a:solidFill>
                <a:latin typeface="나눔고딕"/>
                <a:ea typeface="나눔고딕"/>
              </a:rPr>
              <a:t> </a:t>
            </a:r>
            <a:r>
              <a:rPr lang="en-US" altLang="ko-KR" sz="1600" b="1" spc="-20" dirty="0" smtClean="0">
                <a:solidFill>
                  <a:schemeClr val="tx1">
                    <a:lumMod val="94999"/>
                  </a:schemeClr>
                </a:solidFill>
                <a:latin typeface="나눔고딕"/>
                <a:ea typeface="나눔고딕"/>
              </a:rPr>
              <a:t>:</a:t>
            </a:r>
          </a:p>
          <a:p>
            <a:pPr>
              <a:lnSpc>
                <a:spcPct val="150000"/>
              </a:lnSpc>
            </a:pPr>
            <a:r>
              <a:rPr lang="ko-KR" altLang="en-US" sz="1400" b="1" spc="-20" dirty="0" smtClean="0">
                <a:solidFill>
                  <a:schemeClr val="tx1">
                    <a:lumMod val="94999"/>
                  </a:schemeClr>
                </a:solidFill>
                <a:latin typeface="나눔고딕"/>
                <a:ea typeface="나눔고딕"/>
              </a:rPr>
              <a:t>저희 </a:t>
            </a:r>
            <a:r>
              <a:rPr lang="ko-KR" altLang="en-US" sz="1400" b="1" spc="-20" dirty="0" err="1" smtClean="0">
                <a:solidFill>
                  <a:schemeClr val="tx1">
                    <a:lumMod val="94999"/>
                  </a:schemeClr>
                </a:solidFill>
                <a:latin typeface="나눔고딕"/>
                <a:ea typeface="나눔고딕"/>
              </a:rPr>
              <a:t>앱은</a:t>
            </a:r>
            <a:r>
              <a:rPr lang="ko-KR" altLang="en-US" sz="1400" b="1" spc="-20" dirty="0" smtClean="0">
                <a:solidFill>
                  <a:schemeClr val="tx1">
                    <a:lumMod val="94999"/>
                  </a:schemeClr>
                </a:solidFill>
                <a:latin typeface="나눔고딕"/>
                <a:ea typeface="나눔고딕"/>
              </a:rPr>
              <a:t> 기획 당시 벤치마킹을 했던 게임인 </a:t>
            </a:r>
            <a:r>
              <a:rPr lang="en-US" altLang="ko-KR" sz="1400" b="1" spc="-20" dirty="0" smtClean="0">
                <a:solidFill>
                  <a:schemeClr val="tx1">
                    <a:lumMod val="94999"/>
                  </a:schemeClr>
                </a:solidFill>
                <a:latin typeface="나눔고딕"/>
                <a:ea typeface="나눔고딕"/>
              </a:rPr>
              <a:t>“Dark Echo”</a:t>
            </a:r>
            <a:r>
              <a:rPr lang="ko-KR" altLang="en-US" sz="1400" b="1" spc="-20" dirty="0" smtClean="0">
                <a:solidFill>
                  <a:schemeClr val="tx1">
                    <a:lumMod val="94999"/>
                  </a:schemeClr>
                </a:solidFill>
                <a:latin typeface="나눔고딕"/>
                <a:ea typeface="나눔고딕"/>
              </a:rPr>
              <a:t>에서는 여러 방향으로 음파를 퍼뜨려  미로를 파악하는 방식으로 음파의 강약 조절을 통해 멀리 있는 미로의 구조와 적의 위치를 파악할 수 있습니다</a:t>
            </a:r>
            <a:r>
              <a:rPr lang="en-US" altLang="ko-KR" sz="1400" b="1" spc="-20" dirty="0" smtClean="0">
                <a:solidFill>
                  <a:schemeClr val="tx1">
                    <a:lumMod val="94999"/>
                  </a:schemeClr>
                </a:solidFill>
                <a:latin typeface="나눔고딕"/>
                <a:ea typeface="나눔고딕"/>
              </a:rPr>
              <a:t>. </a:t>
            </a:r>
          </a:p>
          <a:p>
            <a:pPr>
              <a:lnSpc>
                <a:spcPct val="150000"/>
              </a:lnSpc>
            </a:pPr>
            <a:r>
              <a:rPr lang="ko-KR" altLang="en-US" sz="1400" b="1" spc="-20" dirty="0" smtClean="0">
                <a:solidFill>
                  <a:schemeClr val="tx1">
                    <a:lumMod val="94999"/>
                  </a:schemeClr>
                </a:solidFill>
                <a:latin typeface="나눔고딕"/>
                <a:ea typeface="나눔고딕"/>
              </a:rPr>
              <a:t>하지만 </a:t>
            </a:r>
            <a:r>
              <a:rPr lang="en-US" altLang="ko-KR" sz="1400" b="1" spc="-20" dirty="0" smtClean="0">
                <a:solidFill>
                  <a:schemeClr val="tx1">
                    <a:lumMod val="94999"/>
                  </a:schemeClr>
                </a:solidFill>
                <a:latin typeface="나눔고딕"/>
                <a:ea typeface="나눔고딕"/>
              </a:rPr>
              <a:t>“</a:t>
            </a:r>
            <a:r>
              <a:rPr lang="en-US" altLang="ko-KR" sz="1400" b="1" spc="-20" dirty="0">
                <a:solidFill>
                  <a:schemeClr val="tx1">
                    <a:lumMod val="94999"/>
                  </a:schemeClr>
                </a:solidFill>
                <a:latin typeface="나눔고딕"/>
                <a:ea typeface="나눔고딕"/>
              </a:rPr>
              <a:t>D</a:t>
            </a:r>
            <a:r>
              <a:rPr lang="en-US" altLang="ko-KR" sz="1400" b="1" spc="-20" dirty="0" smtClean="0">
                <a:solidFill>
                  <a:schemeClr val="tx1">
                    <a:lumMod val="94999"/>
                  </a:schemeClr>
                </a:solidFill>
                <a:latin typeface="나눔고딕"/>
                <a:ea typeface="나눔고딕"/>
              </a:rPr>
              <a:t>ot light”</a:t>
            </a:r>
            <a:r>
              <a:rPr lang="ko-KR" altLang="en-US" sz="1400" b="1" spc="-20" dirty="0" smtClean="0">
                <a:solidFill>
                  <a:schemeClr val="tx1">
                    <a:lumMod val="94999"/>
                  </a:schemeClr>
                </a:solidFill>
                <a:latin typeface="나눔고딕"/>
                <a:ea typeface="나눔고딕"/>
              </a:rPr>
              <a:t>게임</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에서는 </a:t>
            </a:r>
            <a:r>
              <a:rPr lang="en-US" altLang="ko-KR" sz="1400" b="1" spc="-20" dirty="0" smtClean="0">
                <a:solidFill>
                  <a:schemeClr val="tx1">
                    <a:lumMod val="94999"/>
                  </a:schemeClr>
                </a:solidFill>
                <a:latin typeface="나눔고딕"/>
                <a:ea typeface="나눔고딕"/>
              </a:rPr>
              <a:t>“Laser (</a:t>
            </a:r>
            <a:r>
              <a:rPr lang="ko-KR" altLang="en-US" sz="1400" b="1" spc="-20" dirty="0" smtClean="0">
                <a:solidFill>
                  <a:schemeClr val="tx1">
                    <a:lumMod val="94999"/>
                  </a:schemeClr>
                </a:solidFill>
                <a:latin typeface="나눔고딕"/>
                <a:ea typeface="나눔고딕"/>
              </a:rPr>
              <a:t>레이저</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를 이용해 미로를 훑어가면서 찾아가는 방식으로</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 레이저의 특징인 </a:t>
            </a:r>
            <a:r>
              <a:rPr lang="ko-KR" altLang="en-US" sz="1400" b="1" spc="-20" dirty="0" err="1" smtClean="0">
                <a:solidFill>
                  <a:schemeClr val="tx1">
                    <a:lumMod val="94999"/>
                  </a:schemeClr>
                </a:solidFill>
                <a:latin typeface="나눔고딕"/>
                <a:ea typeface="나눔고딕"/>
              </a:rPr>
              <a:t>직진성을</a:t>
            </a:r>
            <a:r>
              <a:rPr lang="ko-KR" altLang="en-US" sz="1400" b="1" spc="-20" dirty="0" smtClean="0">
                <a:solidFill>
                  <a:schemeClr val="tx1">
                    <a:lumMod val="94999"/>
                  </a:schemeClr>
                </a:solidFill>
                <a:latin typeface="나눔고딕"/>
                <a:ea typeface="나눔고딕"/>
              </a:rPr>
              <a:t> 이용해 주변 지형에 </a:t>
            </a:r>
            <a:r>
              <a:rPr lang="en-US" altLang="ko-KR" sz="1400" b="1" spc="-20" dirty="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레이저를</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발사하면서 주변에 보이지 않는 벽이나 장애물 구조 또는 플레이어 인식 범위 밖에 있는 </a:t>
            </a:r>
            <a:r>
              <a:rPr lang="en-US" altLang="ko-KR" sz="1400" b="1" spc="-20" dirty="0" smtClean="0">
                <a:solidFill>
                  <a:schemeClr val="tx1">
                    <a:lumMod val="94999"/>
                  </a:schemeClr>
                </a:solidFill>
                <a:latin typeface="나눔고딕"/>
                <a:ea typeface="나눔고딕"/>
              </a:rPr>
              <a:t>Enemy(</a:t>
            </a:r>
            <a:r>
              <a:rPr lang="ko-KR" altLang="en-US" sz="1400" b="1" spc="-20" dirty="0" smtClean="0">
                <a:solidFill>
                  <a:schemeClr val="tx1">
                    <a:lumMod val="94999"/>
                  </a:schemeClr>
                </a:solidFill>
                <a:latin typeface="나눔고딕"/>
                <a:ea typeface="나눔고딕"/>
              </a:rPr>
              <a:t>적</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의 위치를 파악 할 수 있는 특징이 있으며 </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거울</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아이템이란 요소를 추가해 아이템을 획득 시 벽면이나 장애물에 레이저를 부딪치게 되면 반사가 되어 벽 뒤에 있는 미로의 구조나 숨어 있는 적들을 파악 할 수 있는 점이 있습니다</a:t>
            </a:r>
            <a:r>
              <a:rPr lang="en-US" altLang="ko-KR" sz="1400" b="1" spc="-20" dirty="0" smtClean="0">
                <a:solidFill>
                  <a:schemeClr val="tx1">
                    <a:lumMod val="94999"/>
                  </a:schemeClr>
                </a:solidFill>
                <a:latin typeface="나눔고딕"/>
                <a:ea typeface="나눔고딕"/>
              </a:rPr>
              <a:t>.</a:t>
            </a:r>
          </a:p>
          <a:p>
            <a:pPr>
              <a:lnSpc>
                <a:spcPct val="150000"/>
              </a:lnSpc>
            </a:pP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또한</a:t>
            </a:r>
            <a:r>
              <a:rPr lang="en-US" altLang="ko-KR" sz="1400" b="1" spc="-20" dirty="0" smtClean="0">
                <a:solidFill>
                  <a:schemeClr val="tx1">
                    <a:lumMod val="94999"/>
                  </a:schemeClr>
                </a:solidFill>
                <a:latin typeface="나눔고딕"/>
                <a:ea typeface="나눔고딕"/>
              </a:rPr>
              <a:t>“Dark Echo”</a:t>
            </a:r>
            <a:r>
              <a:rPr lang="ko-KR" altLang="en-US" sz="1400" b="1" spc="-20" dirty="0" smtClean="0">
                <a:solidFill>
                  <a:schemeClr val="tx1">
                    <a:lumMod val="94999"/>
                  </a:schemeClr>
                </a:solidFill>
                <a:latin typeface="나눔고딕"/>
                <a:ea typeface="나눔고딕"/>
              </a:rPr>
              <a:t>게임 플레이 결과로 </a:t>
            </a:r>
            <a:r>
              <a:rPr lang="ko-KR" altLang="en-US" sz="1400" b="1" spc="-20" dirty="0" err="1" smtClean="0">
                <a:solidFill>
                  <a:schemeClr val="tx1">
                    <a:lumMod val="94999"/>
                  </a:schemeClr>
                </a:solidFill>
                <a:latin typeface="나눔고딕"/>
                <a:ea typeface="나눔고딕"/>
              </a:rPr>
              <a:t>맵</a:t>
            </a:r>
            <a:r>
              <a:rPr lang="ko-KR" altLang="en-US" sz="1400" b="1" spc="-20" dirty="0" smtClean="0">
                <a:solidFill>
                  <a:schemeClr val="tx1">
                    <a:lumMod val="94999"/>
                  </a:schemeClr>
                </a:solidFill>
                <a:latin typeface="나눔고딕"/>
                <a:ea typeface="나눔고딕"/>
              </a:rPr>
              <a:t> 난이도 분포가 고른 편이 아니었을 뿐더러 </a:t>
            </a:r>
            <a:r>
              <a:rPr lang="ko-KR" altLang="en-US" sz="1400" b="1" spc="-20" dirty="0" err="1" smtClean="0">
                <a:solidFill>
                  <a:schemeClr val="tx1">
                    <a:lumMod val="94999"/>
                  </a:schemeClr>
                </a:solidFill>
                <a:latin typeface="나눔고딕"/>
                <a:ea typeface="나눔고딕"/>
              </a:rPr>
              <a:t>맵을</a:t>
            </a:r>
            <a:r>
              <a:rPr lang="ko-KR" altLang="en-US" sz="1400" b="1" spc="-20" dirty="0" smtClean="0">
                <a:solidFill>
                  <a:schemeClr val="tx1">
                    <a:lumMod val="94999"/>
                  </a:schemeClr>
                </a:solidFill>
                <a:latin typeface="나눔고딕"/>
                <a:ea typeface="나눔고딕"/>
              </a:rPr>
              <a:t> 선택하고 플레이를 하는 방식이 없었기 때문에  몇몇 플레이어 들에게는 </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게임을 하기엔 힘들다</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는 의견과  다른 플레이어들에게는 </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너무 쉬워서 재미가 없다</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는 의견도 있었습니다</a:t>
            </a:r>
            <a:r>
              <a:rPr lang="en-US" altLang="ko-KR" sz="1400" b="1" spc="-20" dirty="0" smtClean="0">
                <a:solidFill>
                  <a:schemeClr val="tx1">
                    <a:lumMod val="94999"/>
                  </a:schemeClr>
                </a:solidFill>
                <a:latin typeface="나눔고딕"/>
                <a:ea typeface="나눔고딕"/>
              </a:rPr>
              <a:t>. </a:t>
            </a:r>
          </a:p>
          <a:p>
            <a:pPr>
              <a:lnSpc>
                <a:spcPct val="150000"/>
              </a:lnSpc>
            </a:pPr>
            <a:r>
              <a:rPr lang="ko-KR" altLang="en-US" sz="1400" b="1" spc="-20" dirty="0" smtClean="0">
                <a:solidFill>
                  <a:schemeClr val="tx1">
                    <a:lumMod val="94999"/>
                  </a:schemeClr>
                </a:solidFill>
                <a:latin typeface="나눔고딕"/>
                <a:ea typeface="나눔고딕"/>
              </a:rPr>
              <a:t>이 의견들을 고려하여 </a:t>
            </a:r>
            <a:r>
              <a:rPr lang="en-US" altLang="ko-KR" sz="1400" b="1" spc="-20" dirty="0" smtClean="0">
                <a:solidFill>
                  <a:schemeClr val="tx1">
                    <a:lumMod val="94999"/>
                  </a:schemeClr>
                </a:solidFill>
                <a:latin typeface="나눔고딕"/>
                <a:ea typeface="나눔고딕"/>
              </a:rPr>
              <a:t>“Dot light” </a:t>
            </a:r>
            <a:r>
              <a:rPr lang="ko-KR" altLang="en-US" sz="1400" b="1" spc="-20" dirty="0" smtClean="0">
                <a:solidFill>
                  <a:schemeClr val="tx1">
                    <a:lumMod val="94999"/>
                  </a:schemeClr>
                </a:solidFill>
                <a:latin typeface="나눔고딕"/>
                <a:ea typeface="나눔고딕"/>
              </a:rPr>
              <a:t>게임 에서는 처음 게임을 접하는 초보자들을 위한 쉬운 스테이지 부터 능숙한 플레이어들이 즐길 수 있는 어려운 스테이지까지 난이도 분포를 나누어 플레이어가 직접 난이도에 따라 </a:t>
            </a:r>
            <a:r>
              <a:rPr lang="ko-KR" altLang="en-US" sz="1400" b="1" spc="-20" dirty="0" err="1" smtClean="0">
                <a:solidFill>
                  <a:schemeClr val="tx1">
                    <a:lumMod val="94999"/>
                  </a:schemeClr>
                </a:solidFill>
                <a:latin typeface="나눔고딕"/>
                <a:ea typeface="나눔고딕"/>
              </a:rPr>
              <a:t>맵을</a:t>
            </a:r>
            <a:r>
              <a:rPr lang="ko-KR" altLang="en-US" sz="1400" b="1" spc="-20" dirty="0" smtClean="0">
                <a:solidFill>
                  <a:schemeClr val="tx1">
                    <a:lumMod val="94999"/>
                  </a:schemeClr>
                </a:solidFill>
                <a:latin typeface="나눔고딕"/>
                <a:ea typeface="나눔고딕"/>
              </a:rPr>
              <a:t> 선택할 수 있도록 하여 </a:t>
            </a:r>
            <a:r>
              <a:rPr lang="ko-KR" altLang="en-US" sz="1400" b="1" spc="-20" dirty="0" err="1" smtClean="0">
                <a:solidFill>
                  <a:schemeClr val="tx1">
                    <a:lumMod val="94999"/>
                  </a:schemeClr>
                </a:solidFill>
                <a:latin typeface="나눔고딕"/>
                <a:ea typeface="나눔고딕"/>
              </a:rPr>
              <a:t>맵의</a:t>
            </a:r>
            <a:r>
              <a:rPr lang="ko-KR" altLang="en-US" sz="1400" b="1" spc="-20" dirty="0" smtClean="0">
                <a:solidFill>
                  <a:schemeClr val="tx1">
                    <a:lumMod val="94999"/>
                  </a:schemeClr>
                </a:solidFill>
                <a:latin typeface="나눔고딕"/>
                <a:ea typeface="나눔고딕"/>
              </a:rPr>
              <a:t> 난이도 분포를 조정할 수 있다는 점이 있습니다</a:t>
            </a:r>
            <a:r>
              <a:rPr lang="en-US" altLang="ko-KR" sz="1400" b="1" spc="-20" dirty="0" smtClean="0">
                <a:solidFill>
                  <a:schemeClr val="tx1">
                    <a:lumMod val="94999"/>
                  </a:schemeClr>
                </a:solidFill>
                <a:latin typeface="나눔고딕"/>
                <a:ea typeface="나눔고딕"/>
              </a:rPr>
              <a:t>.</a:t>
            </a:r>
          </a:p>
        </p:txBody>
      </p:sp>
      <p:sp>
        <p:nvSpPr>
          <p:cNvPr id="3"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기획</a:t>
            </a:r>
            <a:r>
              <a:rPr lang="en-US" sz="2800" b="1" spc="-20" dirty="0" smtClean="0">
                <a:solidFill>
                  <a:schemeClr val="tx1">
                    <a:lumMod val="94999"/>
                  </a:schemeClr>
                </a:solidFill>
                <a:latin typeface="나눔고딕"/>
                <a:ea typeface="나눔고딕"/>
              </a:rPr>
              <a:t> </a:t>
            </a:r>
            <a:r>
              <a:rPr lang="ko-KR" altLang="en-US" sz="2800" b="1" spc="-20" dirty="0" smtClean="0">
                <a:solidFill>
                  <a:schemeClr val="tx1">
                    <a:lumMod val="94999"/>
                  </a:schemeClr>
                </a:solidFill>
                <a:latin typeface="나눔고딕"/>
                <a:ea typeface="나눔고딕"/>
              </a:rPr>
              <a:t>의도 및 특징</a:t>
            </a:r>
          </a:p>
        </p:txBody>
      </p:sp>
    </p:spTree>
    <p:extLst>
      <p:ext uri="{BB962C8B-B14F-4D97-AF65-F5344CB8AC3E}">
        <p14:creationId xmlns:p14="http://schemas.microsoft.com/office/powerpoint/2010/main" val="3646842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80" y="1628800"/>
            <a:ext cx="4486024" cy="3052346"/>
          </a:xfrm>
          <a:prstGeom prst="rect">
            <a:avLst/>
          </a:prstGeom>
        </p:spPr>
      </p:pic>
      <p:sp>
        <p:nvSpPr>
          <p:cNvPr id="4"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기획</a:t>
            </a:r>
            <a:r>
              <a:rPr lang="en-US" sz="2800" b="1" spc="-20" dirty="0" smtClean="0">
                <a:solidFill>
                  <a:schemeClr val="tx1">
                    <a:lumMod val="94999"/>
                  </a:schemeClr>
                </a:solidFill>
                <a:latin typeface="나눔고딕"/>
                <a:ea typeface="나눔고딕"/>
              </a:rPr>
              <a:t> </a:t>
            </a:r>
            <a:r>
              <a:rPr lang="ko-KR" altLang="en-US" sz="2800" b="1" spc="-20" dirty="0" smtClean="0">
                <a:solidFill>
                  <a:schemeClr val="tx1">
                    <a:lumMod val="94999"/>
                  </a:schemeClr>
                </a:solidFill>
                <a:latin typeface="나눔고딕"/>
                <a:ea typeface="나눔고딕"/>
              </a:rPr>
              <a:t>의도 및 특징</a:t>
            </a:r>
          </a:p>
        </p:txBody>
      </p:sp>
      <p:sp>
        <p:nvSpPr>
          <p:cNvPr id="5" name="직사각형 4"/>
          <p:cNvSpPr/>
          <p:nvPr/>
        </p:nvSpPr>
        <p:spPr>
          <a:xfrm>
            <a:off x="272480" y="836712"/>
            <a:ext cx="2770630" cy="507831"/>
          </a:xfrm>
          <a:prstGeom prst="rect">
            <a:avLst/>
          </a:prstGeom>
        </p:spPr>
        <p:txBody>
          <a:bodyPr wrap="none">
            <a:spAutoFit/>
          </a:bodyPr>
          <a:lstStyle/>
          <a:p>
            <a:pPr>
              <a:lnSpc>
                <a:spcPct val="150000"/>
              </a:lnSpc>
            </a:pPr>
            <a:r>
              <a:rPr lang="en-US" altLang="ko-KR" b="1" spc="-20" dirty="0">
                <a:solidFill>
                  <a:schemeClr val="tx1">
                    <a:lumMod val="94999"/>
                  </a:schemeClr>
                </a:solidFill>
                <a:latin typeface="나눔고딕"/>
                <a:ea typeface="나눔고딕"/>
              </a:rPr>
              <a:t>4. </a:t>
            </a:r>
            <a:r>
              <a:rPr lang="ko-KR" altLang="en-US" b="1" spc="-20" dirty="0" err="1">
                <a:solidFill>
                  <a:schemeClr val="tx1">
                    <a:lumMod val="94999"/>
                  </a:schemeClr>
                </a:solidFill>
                <a:latin typeface="나눔고딕"/>
                <a:ea typeface="나눔고딕"/>
              </a:rPr>
              <a:t>앱의</a:t>
            </a:r>
            <a:r>
              <a:rPr lang="ko-KR" altLang="en-US" b="1" spc="-20" dirty="0">
                <a:solidFill>
                  <a:schemeClr val="tx1">
                    <a:lumMod val="94999"/>
                  </a:schemeClr>
                </a:solidFill>
                <a:latin typeface="나눔고딕"/>
                <a:ea typeface="나눔고딕"/>
              </a:rPr>
              <a:t> 특장점 및 </a:t>
            </a:r>
            <a:r>
              <a:rPr lang="ko-KR" altLang="en-US" b="1" spc="-20" dirty="0" err="1">
                <a:solidFill>
                  <a:schemeClr val="tx1">
                    <a:lumMod val="94999"/>
                  </a:schemeClr>
                </a:solidFill>
                <a:latin typeface="나눔고딕"/>
                <a:ea typeface="나눔고딕"/>
              </a:rPr>
              <a:t>차별점</a:t>
            </a:r>
            <a:r>
              <a:rPr lang="ko-KR" altLang="en-US" b="1" spc="-20" dirty="0">
                <a:solidFill>
                  <a:schemeClr val="tx1">
                    <a:lumMod val="94999"/>
                  </a:schemeClr>
                </a:solidFill>
                <a:latin typeface="나눔고딕"/>
                <a:ea typeface="나눔고딕"/>
              </a:rPr>
              <a:t> </a:t>
            </a:r>
            <a:r>
              <a:rPr lang="en-US" altLang="ko-KR" b="1" spc="-20" dirty="0">
                <a:solidFill>
                  <a:schemeClr val="tx1">
                    <a:lumMod val="94999"/>
                  </a:schemeClr>
                </a:solidFill>
                <a:latin typeface="나눔고딕"/>
                <a:ea typeface="나눔고딕"/>
              </a:rPr>
              <a:t> :</a:t>
            </a:r>
          </a:p>
        </p:txBody>
      </p:sp>
      <p:sp>
        <p:nvSpPr>
          <p:cNvPr id="6" name="TextBox 5"/>
          <p:cNvSpPr txBox="1"/>
          <p:nvPr/>
        </p:nvSpPr>
        <p:spPr>
          <a:xfrm>
            <a:off x="272480" y="5219908"/>
            <a:ext cx="4486024" cy="369332"/>
          </a:xfrm>
          <a:prstGeom prst="rect">
            <a:avLst/>
          </a:prstGeom>
          <a:noFill/>
        </p:spPr>
        <p:txBody>
          <a:bodyPr wrap="square" rtlCol="0">
            <a:spAutoFit/>
          </a:bodyPr>
          <a:lstStyle/>
          <a:p>
            <a:pPr algn="ctr"/>
            <a:r>
              <a:rPr lang="en-US" altLang="ko-KR" dirty="0" smtClean="0"/>
              <a:t>&lt; ‘Dark Echo’</a:t>
            </a:r>
            <a:r>
              <a:rPr lang="ko-KR" altLang="en-US" dirty="0" smtClean="0"/>
              <a:t> 플레이 화면 </a:t>
            </a:r>
            <a:r>
              <a:rPr lang="en-US" altLang="ko-KR" dirty="0" smtClean="0"/>
              <a:t>&gt;</a:t>
            </a:r>
            <a:endParaRPr lang="ko-KR" altLang="en-US" dirty="0"/>
          </a:p>
        </p:txBody>
      </p:sp>
      <p:sp>
        <p:nvSpPr>
          <p:cNvPr id="7" name="TextBox 6"/>
          <p:cNvSpPr txBox="1"/>
          <p:nvPr/>
        </p:nvSpPr>
        <p:spPr>
          <a:xfrm>
            <a:off x="5165871" y="5219908"/>
            <a:ext cx="4470150" cy="369332"/>
          </a:xfrm>
          <a:prstGeom prst="rect">
            <a:avLst/>
          </a:prstGeom>
          <a:noFill/>
        </p:spPr>
        <p:txBody>
          <a:bodyPr wrap="square" rtlCol="0">
            <a:spAutoFit/>
          </a:bodyPr>
          <a:lstStyle/>
          <a:p>
            <a:pPr algn="ctr"/>
            <a:r>
              <a:rPr lang="en-US" altLang="ko-KR" dirty="0" smtClean="0"/>
              <a:t>&lt; ‘Dot light’ </a:t>
            </a:r>
            <a:r>
              <a:rPr lang="ko-KR" altLang="en-US" dirty="0" smtClean="0"/>
              <a:t>플레이 화면 </a:t>
            </a:r>
            <a:r>
              <a:rPr lang="en-US" altLang="ko-KR" dirty="0" smtClean="0"/>
              <a:t>&gt;</a:t>
            </a:r>
            <a:endParaRPr lang="ko-KR" altLang="en-US" dirty="0"/>
          </a:p>
        </p:txBody>
      </p:sp>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871" y="1621489"/>
            <a:ext cx="4470150" cy="3052346"/>
          </a:xfrm>
          <a:prstGeom prst="rect">
            <a:avLst/>
          </a:prstGeom>
        </p:spPr>
      </p:pic>
    </p:spTree>
    <p:extLst>
      <p:ext uri="{BB962C8B-B14F-4D97-AF65-F5344CB8AC3E}">
        <p14:creationId xmlns:p14="http://schemas.microsoft.com/office/powerpoint/2010/main" val="1354402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기획</a:t>
            </a:r>
            <a:r>
              <a:rPr lang="en-US" sz="2800" b="1" spc="-20" dirty="0" smtClean="0">
                <a:solidFill>
                  <a:schemeClr val="tx1">
                    <a:lumMod val="94999"/>
                  </a:schemeClr>
                </a:solidFill>
                <a:latin typeface="나눔고딕"/>
                <a:ea typeface="나눔고딕"/>
              </a:rPr>
              <a:t> </a:t>
            </a:r>
            <a:r>
              <a:rPr lang="ko-KR" altLang="en-US" sz="2800" b="1" spc="-20" dirty="0" smtClean="0">
                <a:solidFill>
                  <a:schemeClr val="tx1">
                    <a:lumMod val="94999"/>
                  </a:schemeClr>
                </a:solidFill>
                <a:latin typeface="나눔고딕"/>
                <a:ea typeface="나눔고딕"/>
              </a:rPr>
              <a:t>의도 및 특징</a:t>
            </a:r>
          </a:p>
        </p:txBody>
      </p:sp>
      <p:sp>
        <p:nvSpPr>
          <p:cNvPr id="3" name="직사각형 2"/>
          <p:cNvSpPr/>
          <p:nvPr/>
        </p:nvSpPr>
        <p:spPr>
          <a:xfrm>
            <a:off x="272480" y="836712"/>
            <a:ext cx="2770630" cy="507831"/>
          </a:xfrm>
          <a:prstGeom prst="rect">
            <a:avLst/>
          </a:prstGeom>
        </p:spPr>
        <p:txBody>
          <a:bodyPr wrap="none">
            <a:spAutoFit/>
          </a:bodyPr>
          <a:lstStyle/>
          <a:p>
            <a:pPr>
              <a:lnSpc>
                <a:spcPct val="150000"/>
              </a:lnSpc>
            </a:pPr>
            <a:r>
              <a:rPr lang="en-US" altLang="ko-KR" b="1" spc="-20" dirty="0">
                <a:solidFill>
                  <a:schemeClr val="tx1">
                    <a:lumMod val="94999"/>
                  </a:schemeClr>
                </a:solidFill>
                <a:latin typeface="나눔고딕"/>
                <a:ea typeface="나눔고딕"/>
              </a:rPr>
              <a:t>4. </a:t>
            </a:r>
            <a:r>
              <a:rPr lang="ko-KR" altLang="en-US" b="1" spc="-20" dirty="0" err="1">
                <a:solidFill>
                  <a:schemeClr val="tx1">
                    <a:lumMod val="94999"/>
                  </a:schemeClr>
                </a:solidFill>
                <a:latin typeface="나눔고딕"/>
                <a:ea typeface="나눔고딕"/>
              </a:rPr>
              <a:t>앱의</a:t>
            </a:r>
            <a:r>
              <a:rPr lang="ko-KR" altLang="en-US" b="1" spc="-20" dirty="0">
                <a:solidFill>
                  <a:schemeClr val="tx1">
                    <a:lumMod val="94999"/>
                  </a:schemeClr>
                </a:solidFill>
                <a:latin typeface="나눔고딕"/>
                <a:ea typeface="나눔고딕"/>
              </a:rPr>
              <a:t> 특장점 및 </a:t>
            </a:r>
            <a:r>
              <a:rPr lang="ko-KR" altLang="en-US" b="1" spc="-20" dirty="0" err="1">
                <a:solidFill>
                  <a:schemeClr val="tx1">
                    <a:lumMod val="94999"/>
                  </a:schemeClr>
                </a:solidFill>
                <a:latin typeface="나눔고딕"/>
                <a:ea typeface="나눔고딕"/>
              </a:rPr>
              <a:t>차별점</a:t>
            </a:r>
            <a:r>
              <a:rPr lang="ko-KR" altLang="en-US" b="1" spc="-20" dirty="0">
                <a:solidFill>
                  <a:schemeClr val="tx1">
                    <a:lumMod val="94999"/>
                  </a:schemeClr>
                </a:solidFill>
                <a:latin typeface="나눔고딕"/>
                <a:ea typeface="나눔고딕"/>
              </a:rPr>
              <a:t> </a:t>
            </a:r>
            <a:r>
              <a:rPr lang="en-US" altLang="ko-KR" b="1" spc="-20" dirty="0">
                <a:solidFill>
                  <a:schemeClr val="tx1">
                    <a:lumMod val="94999"/>
                  </a:schemeClr>
                </a:solidFill>
                <a:latin typeface="나눔고딕"/>
                <a:ea typeface="나눔고딕"/>
              </a:rPr>
              <a:t> :</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656" y="1558922"/>
            <a:ext cx="6144683" cy="3456384"/>
          </a:xfrm>
          <a:prstGeom prst="rect">
            <a:avLst/>
          </a:prstGeom>
        </p:spPr>
      </p:pic>
      <p:sp>
        <p:nvSpPr>
          <p:cNvPr id="5" name="TextBox 4"/>
          <p:cNvSpPr txBox="1"/>
          <p:nvPr/>
        </p:nvSpPr>
        <p:spPr>
          <a:xfrm>
            <a:off x="1856656" y="5363924"/>
            <a:ext cx="6144683" cy="369332"/>
          </a:xfrm>
          <a:prstGeom prst="rect">
            <a:avLst/>
          </a:prstGeom>
          <a:noFill/>
        </p:spPr>
        <p:txBody>
          <a:bodyPr wrap="square" rtlCol="0">
            <a:spAutoFit/>
          </a:bodyPr>
          <a:lstStyle/>
          <a:p>
            <a:pPr algn="ctr"/>
            <a:r>
              <a:rPr lang="en-US" altLang="ko-KR" dirty="0" smtClean="0"/>
              <a:t>&lt; ‘</a:t>
            </a:r>
            <a:r>
              <a:rPr lang="ko-KR" altLang="en-US" dirty="0" smtClean="0"/>
              <a:t>거울</a:t>
            </a:r>
            <a:r>
              <a:rPr lang="en-US" altLang="ko-KR" dirty="0" smtClean="0"/>
              <a:t>’ </a:t>
            </a:r>
            <a:r>
              <a:rPr lang="ko-KR" altLang="en-US" dirty="0" smtClean="0"/>
              <a:t>아이템 적용 모습 </a:t>
            </a:r>
            <a:r>
              <a:rPr lang="en-US" altLang="ko-KR" dirty="0" smtClean="0"/>
              <a:t>&gt;</a:t>
            </a:r>
            <a:endParaRPr lang="ko-KR" altLang="en-US" dirty="0"/>
          </a:p>
        </p:txBody>
      </p:sp>
    </p:spTree>
    <p:extLst>
      <p:ext uri="{BB962C8B-B14F-4D97-AF65-F5344CB8AC3E}">
        <p14:creationId xmlns:p14="http://schemas.microsoft.com/office/powerpoint/2010/main" val="577175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15265" y="248920"/>
            <a:ext cx="7258050" cy="387286"/>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게임 세부 내용 소개</a:t>
            </a:r>
            <a:endParaRPr lang="ko-KR" altLang="en-US" sz="2800" b="1" spc="-20" dirty="0" smtClean="0">
              <a:solidFill>
                <a:schemeClr val="tx1">
                  <a:lumMod val="94999"/>
                </a:schemeClr>
              </a:solidFill>
              <a:latin typeface="나눔고딕"/>
              <a:ea typeface="나눔고딕"/>
            </a:endParaRPr>
          </a:p>
        </p:txBody>
      </p:sp>
      <p:sp>
        <p:nvSpPr>
          <p:cNvPr id="3" name="직사각형 2"/>
          <p:cNvSpPr/>
          <p:nvPr/>
        </p:nvSpPr>
        <p:spPr>
          <a:xfrm>
            <a:off x="215265" y="930045"/>
            <a:ext cx="9409937" cy="5262979"/>
          </a:xfrm>
          <a:prstGeom prst="rect">
            <a:avLst/>
          </a:prstGeom>
        </p:spPr>
        <p:txBody>
          <a:bodyPr wrap="square">
            <a:spAutoFit/>
          </a:bodyPr>
          <a:lstStyle/>
          <a:p>
            <a:pPr marL="342900" indent="-342900">
              <a:lnSpc>
                <a:spcPct val="150000"/>
              </a:lnSpc>
              <a:buAutoNum type="arabicPeriod"/>
            </a:pPr>
            <a:r>
              <a:rPr lang="ko-KR" altLang="en-US" sz="1600" b="1" spc="-20" dirty="0" smtClean="0">
                <a:solidFill>
                  <a:schemeClr val="tx1">
                    <a:lumMod val="94999"/>
                  </a:schemeClr>
                </a:solidFill>
                <a:latin typeface="나눔고딕"/>
                <a:ea typeface="나눔고딕"/>
              </a:rPr>
              <a:t>게임 진행 방식 </a:t>
            </a:r>
            <a:r>
              <a:rPr lang="en-US" altLang="ko-KR" sz="1600" b="1" spc="-20" dirty="0" smtClean="0">
                <a:solidFill>
                  <a:schemeClr val="tx1">
                    <a:lumMod val="94999"/>
                  </a:schemeClr>
                </a:solidFill>
                <a:latin typeface="나눔고딕"/>
                <a:ea typeface="나눔고딕"/>
              </a:rPr>
              <a:t>:</a:t>
            </a:r>
          </a:p>
          <a:p>
            <a:pPr>
              <a:lnSpc>
                <a:spcPct val="150000"/>
              </a:lnSpc>
            </a:pPr>
            <a:r>
              <a:rPr lang="ko-KR" altLang="en-US" sz="1600" b="1" spc="-20" dirty="0" smtClean="0">
                <a:solidFill>
                  <a:schemeClr val="tx1">
                    <a:lumMod val="94999"/>
                  </a:schemeClr>
                </a:solidFill>
                <a:latin typeface="나눔고딕"/>
                <a:ea typeface="나눔고딕"/>
              </a:rPr>
              <a:t>⊙ 게임은 각 스테이지 마다 지정된 시작 지점부터 시작됩니다</a:t>
            </a:r>
            <a:r>
              <a:rPr lang="en-US" altLang="ko-KR" sz="1600" b="1" spc="-20" dirty="0" smtClean="0">
                <a:solidFill>
                  <a:schemeClr val="tx1">
                    <a:lumMod val="94999"/>
                  </a:schemeClr>
                </a:solidFill>
                <a:latin typeface="나눔고딕"/>
                <a:ea typeface="나눔고딕"/>
              </a:rPr>
              <a:t>.</a:t>
            </a:r>
          </a:p>
          <a:p>
            <a:pPr>
              <a:lnSpc>
                <a:spcPct val="150000"/>
              </a:lnSpc>
            </a:pPr>
            <a:r>
              <a:rPr lang="ko-KR" altLang="en-US" sz="1600" b="1" spc="-20" dirty="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플레이어는 시작 지점부터 탈출 지점</a:t>
            </a:r>
            <a:r>
              <a:rPr lang="en-US" altLang="ko-KR" sz="1600" b="1" spc="-20" dirty="0" smtClean="0">
                <a:solidFill>
                  <a:schemeClr val="tx1">
                    <a:lumMod val="94999"/>
                  </a:schemeClr>
                </a:solidFill>
                <a:latin typeface="나눔고딕"/>
                <a:ea typeface="나눔고딕"/>
              </a:rPr>
              <a:t>(</a:t>
            </a:r>
            <a:r>
              <a:rPr lang="ko-KR" altLang="en-US" sz="1600" b="1" spc="-20" dirty="0" smtClean="0">
                <a:solidFill>
                  <a:schemeClr val="tx1">
                    <a:lumMod val="94999"/>
                  </a:schemeClr>
                </a:solidFill>
                <a:latin typeface="나눔고딕"/>
                <a:ea typeface="나눔고딕"/>
              </a:rPr>
              <a:t>흰색 반지 모양</a:t>
            </a:r>
            <a:r>
              <a:rPr lang="en-US" altLang="ko-KR" sz="1600" b="1" spc="-20" dirty="0" smtClean="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까지 도달해야 합니다</a:t>
            </a:r>
            <a:r>
              <a:rPr lang="en-US" altLang="ko-KR" sz="1600" b="1" spc="-20" dirty="0" smtClean="0">
                <a:solidFill>
                  <a:schemeClr val="tx1">
                    <a:lumMod val="94999"/>
                  </a:schemeClr>
                </a:solidFill>
                <a:latin typeface="나눔고딕"/>
                <a:ea typeface="나눔고딕"/>
              </a:rPr>
              <a:t>.</a:t>
            </a:r>
          </a:p>
          <a:p>
            <a:pPr>
              <a:lnSpc>
                <a:spcPct val="150000"/>
              </a:lnSpc>
            </a:pPr>
            <a:r>
              <a:rPr lang="ko-KR" altLang="en-US" sz="1600" b="1" spc="-20" dirty="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플레이어는 레이저를 이용해 각 스테이지 마다 레이저가 닿는 </a:t>
            </a:r>
            <a:r>
              <a:rPr lang="ko-KR" altLang="en-US" sz="1600" b="1" spc="-20" dirty="0" err="1" smtClean="0">
                <a:solidFill>
                  <a:schemeClr val="tx1">
                    <a:lumMod val="94999"/>
                  </a:schemeClr>
                </a:solidFill>
                <a:latin typeface="나눔고딕"/>
                <a:ea typeface="나눔고딕"/>
              </a:rPr>
              <a:t>맵의</a:t>
            </a:r>
            <a:r>
              <a:rPr lang="ko-KR" altLang="en-US" sz="1600" b="1" spc="-20" dirty="0" smtClean="0">
                <a:solidFill>
                  <a:schemeClr val="tx1">
                    <a:lumMod val="94999"/>
                  </a:schemeClr>
                </a:solidFill>
                <a:latin typeface="나눔고딕"/>
                <a:ea typeface="나눔고딕"/>
              </a:rPr>
              <a:t> 구조</a:t>
            </a:r>
            <a:r>
              <a:rPr lang="en-US" altLang="ko-KR" sz="1600" b="1" spc="-20" dirty="0" smtClean="0">
                <a:solidFill>
                  <a:schemeClr val="tx1">
                    <a:lumMod val="94999"/>
                  </a:schemeClr>
                </a:solidFill>
                <a:latin typeface="나눔고딕"/>
                <a:ea typeface="나눔고딕"/>
              </a:rPr>
              <a:t>(</a:t>
            </a:r>
            <a:r>
              <a:rPr lang="ko-KR" altLang="en-US" sz="1600" b="1" spc="-20" dirty="0" smtClean="0">
                <a:solidFill>
                  <a:schemeClr val="tx1">
                    <a:lumMod val="94999"/>
                  </a:schemeClr>
                </a:solidFill>
                <a:latin typeface="나눔고딕"/>
                <a:ea typeface="나눔고딕"/>
              </a:rPr>
              <a:t>벽</a:t>
            </a:r>
            <a:r>
              <a:rPr lang="en-US" altLang="ko-KR" sz="1600" b="1" spc="-20" dirty="0" smtClean="0">
                <a:solidFill>
                  <a:schemeClr val="tx1">
                    <a:lumMod val="94999"/>
                  </a:schemeClr>
                </a:solidFill>
                <a:latin typeface="나눔고딕"/>
                <a:ea typeface="나눔고딕"/>
              </a:rPr>
              <a:t>,</a:t>
            </a:r>
            <a:r>
              <a:rPr lang="ko-KR" altLang="en-US" sz="1600" b="1" spc="-20" dirty="0" smtClean="0">
                <a:solidFill>
                  <a:schemeClr val="tx1">
                    <a:lumMod val="94999"/>
                  </a:schemeClr>
                </a:solidFill>
                <a:latin typeface="나눔고딕"/>
                <a:ea typeface="나눔고딕"/>
              </a:rPr>
              <a:t>장애물</a:t>
            </a:r>
            <a:r>
              <a:rPr lang="en-US" altLang="ko-KR" sz="1600" b="1" spc="-20" dirty="0" smtClean="0">
                <a:solidFill>
                  <a:schemeClr val="tx1">
                    <a:lumMod val="94999"/>
                  </a:schemeClr>
                </a:solidFill>
                <a:latin typeface="나눔고딕"/>
                <a:ea typeface="나눔고딕"/>
              </a:rPr>
              <a:t>,</a:t>
            </a:r>
            <a:r>
              <a:rPr lang="ko-KR" altLang="en-US" sz="1600" b="1" spc="-20" dirty="0" smtClean="0">
                <a:solidFill>
                  <a:schemeClr val="tx1">
                    <a:lumMod val="94999"/>
                  </a:schemeClr>
                </a:solidFill>
                <a:latin typeface="나눔고딕"/>
                <a:ea typeface="나눔고딕"/>
              </a:rPr>
              <a:t>적</a:t>
            </a:r>
            <a:r>
              <a:rPr lang="en-US" altLang="ko-KR" sz="1600" b="1" spc="-20" dirty="0" smtClean="0">
                <a:solidFill>
                  <a:schemeClr val="tx1">
                    <a:lumMod val="94999"/>
                  </a:schemeClr>
                </a:solidFill>
                <a:latin typeface="나눔고딕"/>
                <a:ea typeface="나눔고딕"/>
              </a:rPr>
              <a:t>)</a:t>
            </a:r>
            <a:r>
              <a:rPr lang="ko-KR" altLang="en-US" sz="1600" b="1" spc="-20" dirty="0" smtClean="0">
                <a:solidFill>
                  <a:schemeClr val="tx1">
                    <a:lumMod val="94999"/>
                  </a:schemeClr>
                </a:solidFill>
                <a:latin typeface="나눔고딕"/>
                <a:ea typeface="나눔고딕"/>
              </a:rPr>
              <a:t>를</a:t>
            </a:r>
            <a:r>
              <a:rPr lang="en-US" altLang="ko-KR" sz="1600" b="1" spc="-20" dirty="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파악하며 진행해야 합니다</a:t>
            </a:r>
            <a:r>
              <a:rPr lang="en-US" altLang="ko-KR" sz="1600" b="1" spc="-20" dirty="0" smtClean="0">
                <a:solidFill>
                  <a:schemeClr val="tx1">
                    <a:lumMod val="94999"/>
                  </a:schemeClr>
                </a:solidFill>
                <a:latin typeface="나눔고딕"/>
                <a:ea typeface="나눔고딕"/>
              </a:rPr>
              <a:t>.</a:t>
            </a:r>
          </a:p>
          <a:p>
            <a:pPr>
              <a:lnSpc>
                <a:spcPct val="150000"/>
              </a:lnSpc>
            </a:pPr>
            <a:r>
              <a:rPr lang="ko-KR" altLang="en-US" sz="1600" b="1" spc="-20" dirty="0" smtClean="0">
                <a:solidFill>
                  <a:schemeClr val="tx1">
                    <a:lumMod val="94999"/>
                  </a:schemeClr>
                </a:solidFill>
                <a:latin typeface="나눔고딕"/>
                <a:ea typeface="나눔고딕"/>
              </a:rPr>
              <a:t>⊙ 스테이지는 탈출 지점까지 바로 도달해서 </a:t>
            </a:r>
            <a:r>
              <a:rPr lang="ko-KR" altLang="en-US" sz="1600" b="1" spc="-20" dirty="0" err="1" smtClean="0">
                <a:solidFill>
                  <a:schemeClr val="tx1">
                    <a:lumMod val="94999"/>
                  </a:schemeClr>
                </a:solidFill>
                <a:latin typeface="나눔고딕"/>
                <a:ea typeface="나눔고딕"/>
              </a:rPr>
              <a:t>클리어</a:t>
            </a:r>
            <a:r>
              <a:rPr lang="ko-KR" altLang="en-US" sz="1600" b="1" spc="-20" dirty="0" smtClean="0">
                <a:solidFill>
                  <a:schemeClr val="tx1">
                    <a:lumMod val="94999"/>
                  </a:schemeClr>
                </a:solidFill>
                <a:latin typeface="나눔고딕"/>
                <a:ea typeface="나눔고딕"/>
              </a:rPr>
              <a:t> 할 수 있지만 숨겨진 </a:t>
            </a:r>
            <a:r>
              <a:rPr lang="en-US" altLang="ko-KR" sz="1600" b="1" spc="-20" dirty="0" smtClean="0">
                <a:solidFill>
                  <a:schemeClr val="tx1">
                    <a:lumMod val="94999"/>
                  </a:schemeClr>
                </a:solidFill>
                <a:latin typeface="나눔고딕"/>
                <a:ea typeface="나눔고딕"/>
              </a:rPr>
              <a:t>3</a:t>
            </a:r>
            <a:r>
              <a:rPr lang="ko-KR" altLang="en-US" sz="1600" b="1" spc="-20" dirty="0" smtClean="0">
                <a:solidFill>
                  <a:schemeClr val="tx1">
                    <a:lumMod val="94999"/>
                  </a:schemeClr>
                </a:solidFill>
                <a:latin typeface="나눔고딕"/>
                <a:ea typeface="나눔고딕"/>
              </a:rPr>
              <a:t>개의 별을 획득해서 탈출 지점 까        </a:t>
            </a:r>
            <a:endParaRPr lang="en-US" altLang="ko-KR" sz="1600" b="1" spc="-20" dirty="0" smtClean="0">
              <a:solidFill>
                <a:schemeClr val="tx1">
                  <a:lumMod val="94999"/>
                </a:schemeClr>
              </a:solidFill>
              <a:latin typeface="나눔고딕"/>
              <a:ea typeface="나눔고딕"/>
            </a:endParaRPr>
          </a:p>
          <a:p>
            <a:pPr>
              <a:lnSpc>
                <a:spcPct val="150000"/>
              </a:lnSpc>
            </a:pPr>
            <a:r>
              <a:rPr lang="ko-KR" altLang="en-US" sz="1600" b="1" spc="-20" dirty="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     지 도달 할 수도 있습니다</a:t>
            </a:r>
            <a:r>
              <a:rPr lang="en-US" altLang="ko-KR" sz="1600" b="1" spc="-20" dirty="0" smtClean="0">
                <a:solidFill>
                  <a:schemeClr val="tx1">
                    <a:lumMod val="94999"/>
                  </a:schemeClr>
                </a:solidFill>
                <a:latin typeface="나눔고딕"/>
                <a:ea typeface="나눔고딕"/>
              </a:rPr>
              <a:t>.</a:t>
            </a:r>
          </a:p>
          <a:p>
            <a:pPr>
              <a:lnSpc>
                <a:spcPct val="150000"/>
              </a:lnSpc>
            </a:pPr>
            <a:r>
              <a:rPr lang="ko-KR" altLang="en-US" sz="1600" b="1" spc="-20" dirty="0" smtClean="0">
                <a:solidFill>
                  <a:schemeClr val="tx1">
                    <a:lumMod val="94999"/>
                  </a:schemeClr>
                </a:solidFill>
                <a:latin typeface="나눔고딕"/>
                <a:ea typeface="나눔고딕"/>
              </a:rPr>
              <a:t>⊙</a:t>
            </a:r>
            <a:r>
              <a:rPr lang="en-US" altLang="ko-KR" sz="1600" b="1" spc="-20" dirty="0" smtClean="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적은 제거할 수 없지만 벽 뒤로 따돌릴 수 있습니다</a:t>
            </a:r>
            <a:r>
              <a:rPr lang="en-US" altLang="ko-KR" sz="1600" b="1" spc="-20" dirty="0" smtClean="0">
                <a:solidFill>
                  <a:schemeClr val="tx1">
                    <a:lumMod val="94999"/>
                  </a:schemeClr>
                </a:solidFill>
                <a:latin typeface="나눔고딕"/>
                <a:ea typeface="나눔고딕"/>
              </a:rPr>
              <a:t>.</a:t>
            </a:r>
          </a:p>
          <a:p>
            <a:pPr>
              <a:lnSpc>
                <a:spcPct val="150000"/>
              </a:lnSpc>
            </a:pPr>
            <a:r>
              <a:rPr lang="ko-KR" altLang="en-US" sz="1600" b="1" spc="-20" dirty="0" smtClean="0">
                <a:solidFill>
                  <a:schemeClr val="tx1">
                    <a:lumMod val="94999"/>
                  </a:schemeClr>
                </a:solidFill>
                <a:latin typeface="나눔고딕"/>
                <a:ea typeface="나눔고딕"/>
              </a:rPr>
              <a:t>⊙ 벽은 지나갈 수 없는 일반 벽과 플레이어가 닿으면 죽는 장애물</a:t>
            </a:r>
            <a:r>
              <a:rPr lang="en-US" altLang="ko-KR" sz="1600" b="1" spc="-20" dirty="0" smtClean="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그리고 통과 할 수 있는 가짜 벽이 </a:t>
            </a:r>
            <a:r>
              <a:rPr lang="ko-KR" altLang="en-US" sz="1600" b="1" spc="-20" dirty="0" err="1" smtClean="0">
                <a:solidFill>
                  <a:schemeClr val="tx1">
                    <a:lumMod val="94999"/>
                  </a:schemeClr>
                </a:solidFill>
                <a:latin typeface="나눔고딕"/>
                <a:ea typeface="나눔고딕"/>
              </a:rPr>
              <a:t>있습</a:t>
            </a:r>
            <a:r>
              <a:rPr lang="ko-KR" altLang="en-US" sz="1600" b="1" spc="-20" dirty="0" smtClean="0">
                <a:solidFill>
                  <a:schemeClr val="tx1">
                    <a:lumMod val="94999"/>
                  </a:schemeClr>
                </a:solidFill>
                <a:latin typeface="나눔고딕"/>
                <a:ea typeface="나눔고딕"/>
              </a:rPr>
              <a:t>           </a:t>
            </a:r>
            <a:r>
              <a:rPr lang="ko-KR" altLang="en-US" sz="1600" b="1" spc="-20" dirty="0" err="1" smtClean="0">
                <a:solidFill>
                  <a:schemeClr val="tx1">
                    <a:lumMod val="94999"/>
                  </a:schemeClr>
                </a:solidFill>
                <a:latin typeface="나눔고딕"/>
                <a:ea typeface="나눔고딕"/>
              </a:rPr>
              <a:t>니다</a:t>
            </a:r>
            <a:r>
              <a:rPr lang="en-US" altLang="ko-KR" sz="1600" b="1" spc="-20" dirty="0" smtClean="0">
                <a:solidFill>
                  <a:schemeClr val="tx1">
                    <a:lumMod val="94999"/>
                  </a:schemeClr>
                </a:solidFill>
                <a:latin typeface="나눔고딕"/>
                <a:ea typeface="나눔고딕"/>
              </a:rPr>
              <a:t>. </a:t>
            </a:r>
          </a:p>
          <a:p>
            <a:pPr>
              <a:lnSpc>
                <a:spcPct val="150000"/>
              </a:lnSpc>
            </a:pPr>
            <a:r>
              <a:rPr lang="ko-KR" altLang="en-US" sz="1600" b="1" spc="-20" dirty="0" smtClean="0">
                <a:solidFill>
                  <a:schemeClr val="tx1">
                    <a:lumMod val="94999"/>
                  </a:schemeClr>
                </a:solidFill>
                <a:latin typeface="나눔고딕"/>
                <a:ea typeface="나눔고딕"/>
              </a:rPr>
              <a:t>⊙ 적은 스테이지에 따라 일정 속도로 플레이어를 따라오는 타입과 일정 범위로 들어오게 되면 바로 죽게        되는 타입</a:t>
            </a:r>
            <a:r>
              <a:rPr lang="en-US" altLang="ko-KR" sz="1600" b="1" spc="-20" dirty="0" smtClean="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두 가지가 있습니다</a:t>
            </a:r>
            <a:r>
              <a:rPr lang="en-US" altLang="ko-KR" sz="1600" b="1" spc="-20" dirty="0" smtClean="0">
                <a:solidFill>
                  <a:schemeClr val="tx1">
                    <a:lumMod val="94999"/>
                  </a:schemeClr>
                </a:solidFill>
                <a:latin typeface="나눔고딕"/>
                <a:ea typeface="나눔고딕"/>
              </a:rPr>
              <a:t>.</a:t>
            </a:r>
          </a:p>
          <a:p>
            <a:pPr>
              <a:lnSpc>
                <a:spcPct val="150000"/>
              </a:lnSpc>
            </a:pPr>
            <a:endParaRPr lang="en-US" altLang="ko-KR" sz="1600" b="1" spc="-20" dirty="0" smtClean="0">
              <a:solidFill>
                <a:schemeClr val="tx1">
                  <a:lumMod val="94999"/>
                </a:schemeClr>
              </a:solidFill>
              <a:latin typeface="나눔고딕"/>
              <a:ea typeface="나눔고딕"/>
            </a:endParaRPr>
          </a:p>
          <a:p>
            <a:pPr>
              <a:lnSpc>
                <a:spcPct val="150000"/>
              </a:lnSpc>
            </a:pPr>
            <a:r>
              <a:rPr lang="en-US" altLang="ko-KR" sz="1600" b="1" spc="-20" dirty="0" smtClean="0">
                <a:solidFill>
                  <a:schemeClr val="tx1">
                    <a:lumMod val="94999"/>
                  </a:schemeClr>
                </a:solidFill>
                <a:latin typeface="나눔고딕"/>
                <a:ea typeface="나눔고딕"/>
              </a:rPr>
              <a:t> </a:t>
            </a:r>
          </a:p>
        </p:txBody>
      </p:sp>
    </p:spTree>
    <p:extLst>
      <p:ext uri="{BB962C8B-B14F-4D97-AF65-F5344CB8AC3E}">
        <p14:creationId xmlns:p14="http://schemas.microsoft.com/office/powerpoint/2010/main" val="1478906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15265" y="248920"/>
            <a:ext cx="7258050" cy="387286"/>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게임 세부 내용 소개</a:t>
            </a:r>
            <a:endParaRPr lang="ko-KR" altLang="en-US" sz="2800" b="1" spc="-20" dirty="0" smtClean="0">
              <a:solidFill>
                <a:schemeClr val="tx1">
                  <a:lumMod val="94999"/>
                </a:schemeClr>
              </a:solidFill>
              <a:latin typeface="나눔고딕"/>
              <a:ea typeface="나눔고딕"/>
            </a:endParaRPr>
          </a:p>
        </p:txBody>
      </p:sp>
      <p:sp>
        <p:nvSpPr>
          <p:cNvPr id="3" name="직사각형 2"/>
          <p:cNvSpPr/>
          <p:nvPr/>
        </p:nvSpPr>
        <p:spPr>
          <a:xfrm>
            <a:off x="215265" y="930045"/>
            <a:ext cx="9409937" cy="1200329"/>
          </a:xfrm>
          <a:prstGeom prst="rect">
            <a:avLst/>
          </a:prstGeom>
        </p:spPr>
        <p:txBody>
          <a:bodyPr wrap="square">
            <a:spAutoFit/>
          </a:bodyPr>
          <a:lstStyle/>
          <a:p>
            <a:pPr marL="342900" indent="-342900">
              <a:lnSpc>
                <a:spcPct val="150000"/>
              </a:lnSpc>
              <a:buAutoNum type="arabicPeriod"/>
            </a:pPr>
            <a:r>
              <a:rPr lang="ko-KR" altLang="en-US" sz="1600" b="1" spc="-20" dirty="0" smtClean="0">
                <a:solidFill>
                  <a:schemeClr val="tx1">
                    <a:lumMod val="94999"/>
                  </a:schemeClr>
                </a:solidFill>
                <a:latin typeface="나눔고딕"/>
                <a:ea typeface="나눔고딕"/>
              </a:rPr>
              <a:t>게임 진행 방식 </a:t>
            </a:r>
            <a:r>
              <a:rPr lang="en-US" altLang="ko-KR" sz="1600" b="1" spc="-20" dirty="0" smtClean="0">
                <a:solidFill>
                  <a:schemeClr val="tx1">
                    <a:lumMod val="94999"/>
                  </a:schemeClr>
                </a:solidFill>
                <a:latin typeface="나눔고딕"/>
                <a:ea typeface="나눔고딕"/>
              </a:rPr>
              <a:t>:</a:t>
            </a:r>
          </a:p>
          <a:p>
            <a:pPr>
              <a:lnSpc>
                <a:spcPct val="150000"/>
              </a:lnSpc>
            </a:pPr>
            <a:endParaRPr lang="en-US" altLang="ko-KR" sz="1600" b="1" spc="-20" dirty="0" smtClean="0">
              <a:solidFill>
                <a:schemeClr val="tx1">
                  <a:lumMod val="94999"/>
                </a:schemeClr>
              </a:solidFill>
              <a:latin typeface="나눔고딕"/>
              <a:ea typeface="나눔고딕"/>
            </a:endParaRPr>
          </a:p>
          <a:p>
            <a:pPr>
              <a:lnSpc>
                <a:spcPct val="150000"/>
              </a:lnSpc>
            </a:pPr>
            <a:r>
              <a:rPr lang="en-US" altLang="ko-KR" sz="1600" b="1" spc="-20" dirty="0" smtClean="0">
                <a:solidFill>
                  <a:schemeClr val="tx1">
                    <a:lumMod val="94999"/>
                  </a:schemeClr>
                </a:solidFill>
                <a:latin typeface="나눔고딕"/>
                <a:ea typeface="나눔고딕"/>
              </a:rPr>
              <a:t> </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095" y="2331371"/>
            <a:ext cx="5786276" cy="3262315"/>
          </a:xfrm>
          <a:prstGeom prst="rect">
            <a:avLst/>
          </a:prstGeom>
        </p:spPr>
      </p:pic>
      <p:sp>
        <p:nvSpPr>
          <p:cNvPr id="5" name="타원형 설명선 4"/>
          <p:cNvSpPr/>
          <p:nvPr/>
        </p:nvSpPr>
        <p:spPr>
          <a:xfrm>
            <a:off x="4160912" y="3715291"/>
            <a:ext cx="504056" cy="360040"/>
          </a:xfrm>
          <a:prstGeom prst="wedgeEllipseCallout">
            <a:avLst>
              <a:gd name="adj1" fmla="val -524177"/>
              <a:gd name="adj2" fmla="val -26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형 설명선 7"/>
          <p:cNvSpPr/>
          <p:nvPr/>
        </p:nvSpPr>
        <p:spPr>
          <a:xfrm>
            <a:off x="7257256" y="3715291"/>
            <a:ext cx="556115" cy="504056"/>
          </a:xfrm>
          <a:prstGeom prst="wedgeEllipseCallout">
            <a:avLst>
              <a:gd name="adj1" fmla="val 98227"/>
              <a:gd name="adj2" fmla="val 458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488504" y="3427259"/>
            <a:ext cx="1296144" cy="646331"/>
          </a:xfrm>
          <a:prstGeom prst="rect">
            <a:avLst/>
          </a:prstGeom>
          <a:noFill/>
        </p:spPr>
        <p:txBody>
          <a:bodyPr wrap="square" rtlCol="0">
            <a:spAutoFit/>
          </a:bodyPr>
          <a:lstStyle/>
          <a:p>
            <a:pPr algn="ctr"/>
            <a:r>
              <a:rPr lang="ko-KR" altLang="en-US" dirty="0" smtClean="0"/>
              <a:t>플레이어 시작 지점</a:t>
            </a:r>
            <a:endParaRPr lang="ko-KR" altLang="en-US" dirty="0"/>
          </a:p>
        </p:txBody>
      </p:sp>
      <p:sp>
        <p:nvSpPr>
          <p:cNvPr id="10" name="TextBox 9"/>
          <p:cNvSpPr txBox="1"/>
          <p:nvPr/>
        </p:nvSpPr>
        <p:spPr>
          <a:xfrm>
            <a:off x="8049344" y="3787299"/>
            <a:ext cx="1189749" cy="369332"/>
          </a:xfrm>
          <a:prstGeom prst="rect">
            <a:avLst/>
          </a:prstGeom>
          <a:noFill/>
        </p:spPr>
        <p:txBody>
          <a:bodyPr wrap="none" rtlCol="0">
            <a:spAutoFit/>
          </a:bodyPr>
          <a:lstStyle/>
          <a:p>
            <a:r>
              <a:rPr lang="ko-KR" altLang="en-US" dirty="0" smtClean="0"/>
              <a:t>탈출 지점</a:t>
            </a:r>
            <a:endParaRPr lang="ko-KR" altLang="en-US" dirty="0"/>
          </a:p>
        </p:txBody>
      </p:sp>
      <p:sp>
        <p:nvSpPr>
          <p:cNvPr id="12" name="타원형 설명선 11"/>
          <p:cNvSpPr/>
          <p:nvPr/>
        </p:nvSpPr>
        <p:spPr>
          <a:xfrm>
            <a:off x="5961112" y="5085184"/>
            <a:ext cx="504056" cy="360040"/>
          </a:xfrm>
          <a:prstGeom prst="wedgeEllipseCallout">
            <a:avLst>
              <a:gd name="adj1" fmla="val 7272"/>
              <a:gd name="adj2" fmla="val 1197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형 설명선 13"/>
          <p:cNvSpPr/>
          <p:nvPr/>
        </p:nvSpPr>
        <p:spPr>
          <a:xfrm>
            <a:off x="6753200" y="2242921"/>
            <a:ext cx="1152128" cy="504056"/>
          </a:xfrm>
          <a:prstGeom prst="wedgeEllipseCallout">
            <a:avLst>
              <a:gd name="adj1" fmla="val 69163"/>
              <a:gd name="adj2" fmla="val 203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4236967" y="5936186"/>
            <a:ext cx="4047903" cy="646331"/>
          </a:xfrm>
          <a:prstGeom prst="rect">
            <a:avLst/>
          </a:prstGeom>
          <a:noFill/>
        </p:spPr>
        <p:txBody>
          <a:bodyPr wrap="none" rtlCol="0">
            <a:spAutoFit/>
          </a:bodyPr>
          <a:lstStyle/>
          <a:p>
            <a:pPr algn="ctr"/>
            <a:r>
              <a:rPr lang="ko-KR" altLang="en-US" dirty="0" smtClean="0"/>
              <a:t>별이 위치한 지점</a:t>
            </a:r>
            <a:endParaRPr lang="en-US" altLang="ko-KR" dirty="0" smtClean="0"/>
          </a:p>
          <a:p>
            <a:pPr algn="ctr"/>
            <a:r>
              <a:rPr lang="en-US" altLang="ko-KR" dirty="0" smtClean="0"/>
              <a:t>(</a:t>
            </a:r>
            <a:r>
              <a:rPr lang="ko-KR" altLang="en-US" dirty="0" smtClean="0"/>
              <a:t>별을 획득 시 </a:t>
            </a:r>
            <a:r>
              <a:rPr lang="ko-KR" altLang="en-US" dirty="0" err="1" smtClean="0"/>
              <a:t>맵에</a:t>
            </a:r>
            <a:r>
              <a:rPr lang="ko-KR" altLang="en-US" dirty="0" smtClean="0"/>
              <a:t> 별의 위치가 보임</a:t>
            </a:r>
            <a:r>
              <a:rPr lang="en-US" altLang="ko-KR" dirty="0" smtClean="0"/>
              <a:t>)</a:t>
            </a:r>
            <a:endParaRPr lang="ko-KR" altLang="en-US" dirty="0"/>
          </a:p>
        </p:txBody>
      </p:sp>
      <p:sp>
        <p:nvSpPr>
          <p:cNvPr id="17" name="TextBox 16"/>
          <p:cNvSpPr txBox="1"/>
          <p:nvPr/>
        </p:nvSpPr>
        <p:spPr>
          <a:xfrm>
            <a:off x="8116377" y="2344465"/>
            <a:ext cx="1733167" cy="369332"/>
          </a:xfrm>
          <a:prstGeom prst="rect">
            <a:avLst/>
          </a:prstGeom>
          <a:noFill/>
        </p:spPr>
        <p:txBody>
          <a:bodyPr wrap="none" rtlCol="0">
            <a:spAutoFit/>
          </a:bodyPr>
          <a:lstStyle/>
          <a:p>
            <a:r>
              <a:rPr lang="ko-KR" altLang="en-US" dirty="0" smtClean="0"/>
              <a:t>모은 별의 </a:t>
            </a:r>
            <a:r>
              <a:rPr lang="ko-KR" altLang="en-US" dirty="0" err="1" smtClean="0"/>
              <a:t>갯수</a:t>
            </a:r>
            <a:endParaRPr lang="ko-KR" altLang="en-US" dirty="0"/>
          </a:p>
        </p:txBody>
      </p:sp>
      <p:sp>
        <p:nvSpPr>
          <p:cNvPr id="18" name="타원형 설명선 17"/>
          <p:cNvSpPr/>
          <p:nvPr/>
        </p:nvSpPr>
        <p:spPr>
          <a:xfrm>
            <a:off x="5331625" y="3114766"/>
            <a:ext cx="597226" cy="683770"/>
          </a:xfrm>
          <a:prstGeom prst="wedgeEllipseCallout">
            <a:avLst>
              <a:gd name="adj1" fmla="val -5738"/>
              <a:gd name="adj2" fmla="val -1898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2288704" y="1484784"/>
            <a:ext cx="5447325" cy="646331"/>
          </a:xfrm>
          <a:prstGeom prst="rect">
            <a:avLst/>
          </a:prstGeom>
          <a:noFill/>
        </p:spPr>
        <p:txBody>
          <a:bodyPr wrap="none" rtlCol="0">
            <a:spAutoFit/>
          </a:bodyPr>
          <a:lstStyle/>
          <a:p>
            <a:pPr algn="ctr"/>
            <a:r>
              <a:rPr lang="ko-KR" altLang="en-US" dirty="0" smtClean="0"/>
              <a:t>레이저가 벽에 닿는 지점</a:t>
            </a:r>
            <a:endParaRPr lang="en-US" altLang="ko-KR" dirty="0" smtClean="0"/>
          </a:p>
          <a:p>
            <a:pPr algn="ctr"/>
            <a:r>
              <a:rPr lang="en-US" altLang="ko-KR" dirty="0" smtClean="0"/>
              <a:t>( </a:t>
            </a:r>
            <a:r>
              <a:rPr lang="ko-KR" altLang="en-US" dirty="0" smtClean="0"/>
              <a:t>레이저에 닿는 주변 벽을 보면서 </a:t>
            </a:r>
            <a:r>
              <a:rPr lang="ko-KR" altLang="en-US" dirty="0" err="1" smtClean="0"/>
              <a:t>맵의</a:t>
            </a:r>
            <a:r>
              <a:rPr lang="ko-KR" altLang="en-US" dirty="0" smtClean="0"/>
              <a:t> 구조 파악</a:t>
            </a:r>
            <a:r>
              <a:rPr lang="en-US" altLang="ko-KR" dirty="0" smtClean="0"/>
              <a:t>)</a:t>
            </a:r>
            <a:r>
              <a:rPr lang="ko-KR" altLang="en-US" dirty="0" smtClean="0"/>
              <a:t> </a:t>
            </a:r>
            <a:endParaRPr lang="ko-KR" altLang="en-US" dirty="0"/>
          </a:p>
        </p:txBody>
      </p:sp>
    </p:spTree>
    <p:extLst>
      <p:ext uri="{BB962C8B-B14F-4D97-AF65-F5344CB8AC3E}">
        <p14:creationId xmlns:p14="http://schemas.microsoft.com/office/powerpoint/2010/main" val="1086696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게임 세부 내용 소개</a:t>
            </a:r>
          </a:p>
        </p:txBody>
      </p:sp>
      <p:sp>
        <p:nvSpPr>
          <p:cNvPr id="3" name="직사각형 2"/>
          <p:cNvSpPr/>
          <p:nvPr/>
        </p:nvSpPr>
        <p:spPr>
          <a:xfrm>
            <a:off x="215265" y="5064175"/>
            <a:ext cx="9409937" cy="1533177"/>
          </a:xfrm>
          <a:prstGeom prst="rect">
            <a:avLst/>
          </a:prstGeom>
        </p:spPr>
        <p:txBody>
          <a:bodyPr wrap="square">
            <a:spAutoFit/>
          </a:bodyPr>
          <a:lstStyle/>
          <a:p>
            <a:pPr>
              <a:lnSpc>
                <a:spcPct val="150000"/>
              </a:lnSpc>
            </a:pPr>
            <a:r>
              <a:rPr lang="ko-KR" altLang="en-US" sz="1600" b="1" spc="-20" dirty="0" smtClean="0">
                <a:solidFill>
                  <a:schemeClr val="tx1">
                    <a:lumMod val="94999"/>
                  </a:schemeClr>
                </a:solidFill>
                <a:latin typeface="나눔고딕"/>
                <a:ea typeface="나눔고딕"/>
              </a:rPr>
              <a:t>게임 조작은 왼쪽 아래에 위치한 컨트롤러로 게임 플레이어를 움직일 수 있으며 오른쪽 아래에 위치한 다이얼 컨트롤러는 레이저를 조작할 수 있으며 다이얼을 돌리면서 레이저를 조작하거나 원하는 방향으로 터치를 해도 레이저를 조작 할 수 있습니다</a:t>
            </a:r>
            <a:r>
              <a:rPr lang="en-US" altLang="ko-KR" sz="1600" b="1" spc="-20" dirty="0" smtClean="0">
                <a:solidFill>
                  <a:schemeClr val="tx1">
                    <a:lumMod val="94999"/>
                  </a:schemeClr>
                </a:solidFill>
                <a:latin typeface="나눔고딕"/>
                <a:ea typeface="나눔고딕"/>
              </a:rPr>
              <a:t>.</a:t>
            </a:r>
          </a:p>
          <a:p>
            <a:pPr>
              <a:lnSpc>
                <a:spcPct val="150000"/>
              </a:lnSpc>
            </a:pPr>
            <a:endParaRPr lang="en-US" altLang="ko-KR" sz="1600" b="1" spc="-20" dirty="0" smtClean="0">
              <a:solidFill>
                <a:schemeClr val="tx1">
                  <a:lumMod val="94999"/>
                </a:schemeClr>
              </a:solidFill>
              <a:latin typeface="나눔고딕"/>
              <a:ea typeface="나눔고딕"/>
            </a:endParaRP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011" y="1681938"/>
            <a:ext cx="5400443" cy="3044781"/>
          </a:xfrm>
          <a:prstGeom prst="rect">
            <a:avLst/>
          </a:prstGeom>
        </p:spPr>
      </p:pic>
      <p:sp>
        <p:nvSpPr>
          <p:cNvPr id="6" name="타원형 설명선 5"/>
          <p:cNvSpPr/>
          <p:nvPr/>
        </p:nvSpPr>
        <p:spPr>
          <a:xfrm>
            <a:off x="2000672" y="3513016"/>
            <a:ext cx="1656184" cy="1213703"/>
          </a:xfrm>
          <a:prstGeom prst="wedgeEllipseCallout">
            <a:avLst>
              <a:gd name="adj1" fmla="val -59714"/>
              <a:gd name="adj2" fmla="val 1262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형 설명선 8"/>
          <p:cNvSpPr/>
          <p:nvPr/>
        </p:nvSpPr>
        <p:spPr>
          <a:xfrm>
            <a:off x="6177136" y="3341614"/>
            <a:ext cx="1728192" cy="1527546"/>
          </a:xfrm>
          <a:prstGeom prst="wedgeEllipseCallout">
            <a:avLst>
              <a:gd name="adj1" fmla="val 59943"/>
              <a:gd name="adj2" fmla="val 1262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144016" y="4006805"/>
            <a:ext cx="1640632" cy="646331"/>
          </a:xfrm>
          <a:prstGeom prst="rect">
            <a:avLst/>
          </a:prstGeom>
          <a:noFill/>
        </p:spPr>
        <p:txBody>
          <a:bodyPr wrap="square" rtlCol="0">
            <a:spAutoFit/>
          </a:bodyPr>
          <a:lstStyle/>
          <a:p>
            <a:pPr algn="ctr"/>
            <a:r>
              <a:rPr lang="ko-KR" altLang="en-US" dirty="0" smtClean="0"/>
              <a:t>플레이어 조작 컨트롤러</a:t>
            </a:r>
            <a:endParaRPr lang="ko-KR" altLang="en-US" dirty="0"/>
          </a:p>
        </p:txBody>
      </p:sp>
      <p:sp>
        <p:nvSpPr>
          <p:cNvPr id="11" name="TextBox 10"/>
          <p:cNvSpPr txBox="1"/>
          <p:nvPr/>
        </p:nvSpPr>
        <p:spPr>
          <a:xfrm>
            <a:off x="8121352" y="4006805"/>
            <a:ext cx="1640632" cy="646331"/>
          </a:xfrm>
          <a:prstGeom prst="rect">
            <a:avLst/>
          </a:prstGeom>
          <a:noFill/>
        </p:spPr>
        <p:txBody>
          <a:bodyPr wrap="square" rtlCol="0">
            <a:spAutoFit/>
          </a:bodyPr>
          <a:lstStyle/>
          <a:p>
            <a:pPr algn="ctr"/>
            <a:r>
              <a:rPr lang="ko-KR" altLang="en-US" dirty="0" smtClean="0"/>
              <a:t>레이저 조작 컨트롤러</a:t>
            </a:r>
            <a:endParaRPr lang="ko-KR" altLang="en-US" dirty="0"/>
          </a:p>
        </p:txBody>
      </p:sp>
      <p:sp>
        <p:nvSpPr>
          <p:cNvPr id="12" name="TextBox 11"/>
          <p:cNvSpPr txBox="1"/>
          <p:nvPr/>
        </p:nvSpPr>
        <p:spPr>
          <a:xfrm>
            <a:off x="344488" y="980728"/>
            <a:ext cx="1546257" cy="584775"/>
          </a:xfrm>
          <a:prstGeom prst="rect">
            <a:avLst/>
          </a:prstGeom>
          <a:noFill/>
        </p:spPr>
        <p:txBody>
          <a:bodyPr wrap="none" rtlCol="0">
            <a:spAutoFit/>
          </a:bodyPr>
          <a:lstStyle/>
          <a:p>
            <a:r>
              <a:rPr lang="en-US" altLang="ko-KR" sz="1600" b="1" spc="-20" dirty="0">
                <a:solidFill>
                  <a:schemeClr val="tx1">
                    <a:lumMod val="94999"/>
                  </a:schemeClr>
                </a:solidFill>
                <a:latin typeface="나눔고딕"/>
                <a:ea typeface="나눔고딕"/>
              </a:rPr>
              <a:t>2. </a:t>
            </a:r>
            <a:r>
              <a:rPr lang="ko-KR" altLang="en-US" sz="1600" b="1" spc="-20" dirty="0">
                <a:solidFill>
                  <a:schemeClr val="tx1">
                    <a:lumMod val="94999"/>
                  </a:schemeClr>
                </a:solidFill>
                <a:latin typeface="나눔고딕"/>
                <a:ea typeface="나눔고딕"/>
              </a:rPr>
              <a:t>조작법 소개 </a:t>
            </a:r>
            <a:r>
              <a:rPr lang="en-US" altLang="ko-KR" sz="1600" b="1" spc="-20" dirty="0">
                <a:solidFill>
                  <a:schemeClr val="tx1">
                    <a:lumMod val="94999"/>
                  </a:schemeClr>
                </a:solidFill>
                <a:latin typeface="나눔고딕"/>
                <a:ea typeface="나눔고딕"/>
              </a:rPr>
              <a:t>:</a:t>
            </a:r>
          </a:p>
          <a:p>
            <a:endParaRPr lang="ko-KR" altLang="en-US" sz="1600" dirty="0"/>
          </a:p>
        </p:txBody>
      </p:sp>
    </p:spTree>
    <p:extLst>
      <p:ext uri="{BB962C8B-B14F-4D97-AF65-F5344CB8AC3E}">
        <p14:creationId xmlns:p14="http://schemas.microsoft.com/office/powerpoint/2010/main" val="2635450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게임 세부 내용 소개</a:t>
            </a:r>
          </a:p>
        </p:txBody>
      </p:sp>
      <p:sp>
        <p:nvSpPr>
          <p:cNvPr id="3" name="TextBox 2"/>
          <p:cNvSpPr txBox="1"/>
          <p:nvPr/>
        </p:nvSpPr>
        <p:spPr>
          <a:xfrm>
            <a:off x="200472" y="4869160"/>
            <a:ext cx="9649116" cy="2062103"/>
          </a:xfrm>
          <a:prstGeom prst="rect">
            <a:avLst/>
          </a:prstGeom>
          <a:noFill/>
        </p:spPr>
        <p:txBody>
          <a:bodyPr wrap="none" rtlCol="0">
            <a:spAutoFit/>
          </a:bodyPr>
          <a:lstStyle/>
          <a:p>
            <a:r>
              <a:rPr lang="en-US" altLang="ko-KR" sz="1600" b="1" spc="-20" dirty="0" smtClean="0">
                <a:solidFill>
                  <a:schemeClr val="tx1">
                    <a:lumMod val="94999"/>
                  </a:schemeClr>
                </a:solidFill>
                <a:latin typeface="나눔고딕"/>
                <a:ea typeface="나눔고딕"/>
              </a:rPr>
              <a:t>‘Dot Light’ </a:t>
            </a:r>
            <a:r>
              <a:rPr lang="ko-KR" altLang="en-US" sz="1600" b="1" spc="-20" dirty="0" smtClean="0">
                <a:solidFill>
                  <a:schemeClr val="tx1">
                    <a:lumMod val="94999"/>
                  </a:schemeClr>
                </a:solidFill>
                <a:latin typeface="나눔고딕"/>
                <a:ea typeface="나눔고딕"/>
              </a:rPr>
              <a:t>게임은 현재 많은 사람들이 접하고 있는</a:t>
            </a:r>
            <a:r>
              <a:rPr lang="en-US" altLang="ko-KR" sz="1600" b="1" spc="-20" dirty="0" smtClean="0">
                <a:solidFill>
                  <a:schemeClr val="tx1">
                    <a:lumMod val="94999"/>
                  </a:schemeClr>
                </a:solidFill>
                <a:latin typeface="나눔고딕"/>
                <a:ea typeface="나눔고딕"/>
              </a:rPr>
              <a:t>‘</a:t>
            </a:r>
            <a:r>
              <a:rPr lang="ko-KR" altLang="en-US" sz="1600" b="1" spc="-20" dirty="0" err="1" smtClean="0">
                <a:solidFill>
                  <a:schemeClr val="tx1">
                    <a:lumMod val="94999"/>
                  </a:schemeClr>
                </a:solidFill>
                <a:latin typeface="나눔고딕"/>
                <a:ea typeface="나눔고딕"/>
              </a:rPr>
              <a:t>안드로이드</a:t>
            </a:r>
            <a:r>
              <a:rPr lang="en-US" altLang="ko-KR" sz="1600" b="1" spc="-20" dirty="0" smtClean="0">
                <a:solidFill>
                  <a:schemeClr val="tx1">
                    <a:lumMod val="94999"/>
                  </a:schemeClr>
                </a:solidFill>
                <a:latin typeface="나눔고딕"/>
                <a:ea typeface="나눔고딕"/>
              </a:rPr>
              <a:t>’</a:t>
            </a:r>
            <a:r>
              <a:rPr lang="ko-KR" altLang="en-US" sz="1600" b="1" spc="-20" dirty="0" smtClean="0">
                <a:solidFill>
                  <a:schemeClr val="tx1">
                    <a:lumMod val="94999"/>
                  </a:schemeClr>
                </a:solidFill>
                <a:latin typeface="나눔고딕"/>
                <a:ea typeface="나눔고딕"/>
              </a:rPr>
              <a:t>운영체제를 기반으로 제작하게 </a:t>
            </a:r>
            <a:r>
              <a:rPr lang="ko-KR" altLang="en-US" sz="1600" b="1" spc="-20" dirty="0" err="1" smtClean="0">
                <a:solidFill>
                  <a:schemeClr val="tx1">
                    <a:lumMod val="94999"/>
                  </a:schemeClr>
                </a:solidFill>
                <a:latin typeface="나눔고딕"/>
                <a:ea typeface="나눔고딕"/>
              </a:rPr>
              <a:t>되었</a:t>
            </a:r>
            <a:endParaRPr lang="en-US" altLang="ko-KR" sz="1600" b="1" spc="-20" dirty="0">
              <a:solidFill>
                <a:schemeClr val="tx1">
                  <a:lumMod val="94999"/>
                </a:schemeClr>
              </a:solidFill>
              <a:latin typeface="나눔고딕"/>
              <a:ea typeface="나눔고딕"/>
            </a:endParaRPr>
          </a:p>
          <a:p>
            <a:r>
              <a:rPr lang="ko-KR" altLang="en-US" sz="1600" b="1" spc="-20" dirty="0" smtClean="0">
                <a:solidFill>
                  <a:schemeClr val="tx1">
                    <a:lumMod val="94999"/>
                  </a:schemeClr>
                </a:solidFill>
                <a:latin typeface="나눔고딕"/>
                <a:ea typeface="나눔고딕"/>
              </a:rPr>
              <a:t>습니다</a:t>
            </a:r>
            <a:r>
              <a:rPr lang="en-US" altLang="ko-KR" sz="1600" b="1" spc="-20" dirty="0" smtClean="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아직 </a:t>
            </a:r>
            <a:r>
              <a:rPr lang="ko-KR" altLang="en-US" sz="1600" b="1" spc="-20" dirty="0" err="1" smtClean="0">
                <a:solidFill>
                  <a:schemeClr val="tx1">
                    <a:lumMod val="94999"/>
                  </a:schemeClr>
                </a:solidFill>
                <a:latin typeface="나눔고딕"/>
                <a:ea typeface="나눔고딕"/>
              </a:rPr>
              <a:t>안드로이드</a:t>
            </a:r>
            <a:r>
              <a:rPr lang="ko-KR" altLang="en-US" sz="1600" b="1" spc="-20" dirty="0" smtClean="0">
                <a:solidFill>
                  <a:schemeClr val="tx1">
                    <a:lumMod val="94999"/>
                  </a:schemeClr>
                </a:solidFill>
                <a:latin typeface="나눔고딕"/>
                <a:ea typeface="나눔고딕"/>
              </a:rPr>
              <a:t> 운영</a:t>
            </a:r>
            <a:r>
              <a:rPr lang="ko-KR" altLang="en-US" sz="1600" b="1" spc="-20" dirty="0" smtClean="0">
                <a:solidFill>
                  <a:schemeClr val="tx1">
                    <a:lumMod val="94999"/>
                  </a:schemeClr>
                </a:solidFill>
                <a:latin typeface="나눔고딕"/>
                <a:ea typeface="나눔고딕"/>
              </a:rPr>
              <a:t>체제 밖에 지원이 안되지만 차후에 </a:t>
            </a:r>
            <a:r>
              <a:rPr lang="en-US" altLang="ko-KR" sz="1600" b="1" spc="-20" dirty="0" smtClean="0">
                <a:solidFill>
                  <a:schemeClr val="tx1">
                    <a:lumMod val="94999"/>
                  </a:schemeClr>
                </a:solidFill>
                <a:latin typeface="나눔고딕"/>
                <a:ea typeface="나눔고딕"/>
              </a:rPr>
              <a:t>‘IOS’ </a:t>
            </a:r>
            <a:r>
              <a:rPr lang="ko-KR" altLang="en-US" sz="1600" b="1" spc="-20" dirty="0" smtClean="0">
                <a:solidFill>
                  <a:schemeClr val="tx1">
                    <a:lumMod val="94999"/>
                  </a:schemeClr>
                </a:solidFill>
                <a:latin typeface="나눔고딕"/>
                <a:ea typeface="나눔고딕"/>
              </a:rPr>
              <a:t>운영체제도 지원을 할 수 있도록 </a:t>
            </a:r>
            <a:endParaRPr lang="en-US" altLang="ko-KR" sz="1600" b="1" spc="-20" dirty="0" smtClean="0">
              <a:solidFill>
                <a:schemeClr val="tx1">
                  <a:lumMod val="94999"/>
                </a:schemeClr>
              </a:solidFill>
              <a:latin typeface="나눔고딕"/>
              <a:ea typeface="나눔고딕"/>
            </a:endParaRPr>
          </a:p>
          <a:p>
            <a:r>
              <a:rPr lang="ko-KR" altLang="en-US" sz="1600" b="1" spc="-20" dirty="0" smtClean="0">
                <a:solidFill>
                  <a:schemeClr val="tx1">
                    <a:lumMod val="94999"/>
                  </a:schemeClr>
                </a:solidFill>
                <a:latin typeface="나눔고딕"/>
                <a:ea typeface="나눔고딕"/>
              </a:rPr>
              <a:t>게임을 제작할 예정입니다</a:t>
            </a:r>
            <a:r>
              <a:rPr lang="en-US" altLang="ko-KR" sz="1600" b="1" spc="-20" dirty="0" smtClean="0">
                <a:solidFill>
                  <a:schemeClr val="tx1">
                    <a:lumMod val="94999"/>
                  </a:schemeClr>
                </a:solidFill>
                <a:latin typeface="나눔고딕"/>
                <a:ea typeface="나눔고딕"/>
              </a:rPr>
              <a:t>.</a:t>
            </a:r>
          </a:p>
          <a:p>
            <a:r>
              <a:rPr lang="ko-KR" altLang="en-US" sz="1600" b="1" spc="-20" dirty="0" smtClean="0">
                <a:solidFill>
                  <a:schemeClr val="tx1">
                    <a:lumMod val="94999"/>
                  </a:schemeClr>
                </a:solidFill>
                <a:latin typeface="나눔고딕"/>
                <a:ea typeface="나눔고딕"/>
              </a:rPr>
              <a:t>게임 엔진은 게임 기획 당시 부원과 상의를 한 결과</a:t>
            </a:r>
            <a:r>
              <a:rPr lang="en-US" altLang="ko-KR" sz="1600" b="1" spc="-20" dirty="0" smtClean="0">
                <a:solidFill>
                  <a:schemeClr val="tx1">
                    <a:lumMod val="94999"/>
                  </a:schemeClr>
                </a:solidFill>
                <a:latin typeface="나눔고딕"/>
                <a:ea typeface="나눔고딕"/>
              </a:rPr>
              <a:t>‘COCOS 2D-X’</a:t>
            </a:r>
            <a:r>
              <a:rPr lang="ko-KR" altLang="en-US" sz="1600" b="1" spc="-20" dirty="0" smtClean="0">
                <a:solidFill>
                  <a:schemeClr val="tx1">
                    <a:lumMod val="94999"/>
                  </a:schemeClr>
                </a:solidFill>
                <a:latin typeface="나눔고딕"/>
                <a:ea typeface="나눔고딕"/>
              </a:rPr>
              <a:t>라는</a:t>
            </a:r>
            <a:r>
              <a:rPr lang="en-US" altLang="ko-KR" sz="1600" b="1" spc="-20" dirty="0" smtClean="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게임 엔진이 제작에 적합할 것 같아 </a:t>
            </a:r>
            <a:endParaRPr lang="en-US" altLang="ko-KR" sz="1600" b="1" spc="-20" dirty="0" smtClean="0">
              <a:solidFill>
                <a:schemeClr val="tx1">
                  <a:lumMod val="94999"/>
                </a:schemeClr>
              </a:solidFill>
              <a:latin typeface="나눔고딕"/>
              <a:ea typeface="나눔고딕"/>
            </a:endParaRPr>
          </a:p>
          <a:p>
            <a:r>
              <a:rPr lang="en-US" altLang="ko-KR" sz="1600" b="1" spc="-20" dirty="0" smtClean="0">
                <a:solidFill>
                  <a:schemeClr val="tx1">
                    <a:lumMod val="94999"/>
                  </a:schemeClr>
                </a:solidFill>
                <a:latin typeface="나눔고딕"/>
                <a:ea typeface="나눔고딕"/>
              </a:rPr>
              <a:t>COCOS 2D-X</a:t>
            </a:r>
            <a:r>
              <a:rPr lang="ko-KR" altLang="en-US" sz="1600" b="1" spc="-20" dirty="0" smtClean="0">
                <a:solidFill>
                  <a:schemeClr val="tx1">
                    <a:lumMod val="94999"/>
                  </a:schemeClr>
                </a:solidFill>
                <a:latin typeface="나눔고딕"/>
                <a:ea typeface="나눔고딕"/>
              </a:rPr>
              <a:t> 엔진 </a:t>
            </a:r>
            <a:r>
              <a:rPr lang="en-US" altLang="ko-KR" sz="1600" b="1" spc="-20" dirty="0" smtClean="0">
                <a:solidFill>
                  <a:schemeClr val="tx1">
                    <a:lumMod val="94999"/>
                  </a:schemeClr>
                </a:solidFill>
                <a:latin typeface="나눔고딕"/>
                <a:ea typeface="나눔고딕"/>
              </a:rPr>
              <a:t>3.2 </a:t>
            </a:r>
            <a:r>
              <a:rPr lang="ko-KR" altLang="en-US" sz="1600" b="1" spc="-20" dirty="0" smtClean="0">
                <a:solidFill>
                  <a:schemeClr val="tx1">
                    <a:lumMod val="94999"/>
                  </a:schemeClr>
                </a:solidFill>
                <a:latin typeface="나눔고딕"/>
                <a:ea typeface="나눔고딕"/>
              </a:rPr>
              <a:t>버전으로</a:t>
            </a:r>
            <a:r>
              <a:rPr lang="en-US" altLang="ko-KR" sz="1600" b="1" spc="-20" dirty="0">
                <a:solidFill>
                  <a:schemeClr val="tx1">
                    <a:lumMod val="94999"/>
                  </a:schemeClr>
                </a:solidFill>
                <a:latin typeface="나눔고딕"/>
                <a:ea typeface="나눔고딕"/>
              </a:rPr>
              <a:t> </a:t>
            </a:r>
            <a:r>
              <a:rPr lang="ko-KR" altLang="en-US" sz="1600" b="1" spc="-20" dirty="0" smtClean="0">
                <a:solidFill>
                  <a:schemeClr val="tx1">
                    <a:lumMod val="94999"/>
                  </a:schemeClr>
                </a:solidFill>
                <a:latin typeface="나눔고딕"/>
                <a:ea typeface="나눔고딕"/>
              </a:rPr>
              <a:t>제작하게 되었습니다</a:t>
            </a:r>
            <a:r>
              <a:rPr lang="en-US" altLang="ko-KR" sz="1600" b="1" spc="-20" dirty="0" smtClean="0">
                <a:solidFill>
                  <a:schemeClr val="tx1">
                    <a:lumMod val="94999"/>
                  </a:schemeClr>
                </a:solidFill>
                <a:latin typeface="나눔고딕"/>
                <a:ea typeface="나눔고딕"/>
              </a:rPr>
              <a:t>. </a:t>
            </a:r>
          </a:p>
          <a:p>
            <a:r>
              <a:rPr lang="ko-KR" altLang="en-US" sz="1600" b="1" spc="-20" dirty="0" smtClean="0">
                <a:solidFill>
                  <a:schemeClr val="tx1">
                    <a:lumMod val="94999"/>
                  </a:schemeClr>
                </a:solidFill>
                <a:latin typeface="나눔고딕"/>
                <a:ea typeface="나눔고딕"/>
              </a:rPr>
              <a:t>또한 </a:t>
            </a:r>
            <a:r>
              <a:rPr lang="en-US" altLang="ko-KR" sz="1600" b="1" spc="-20" dirty="0" smtClean="0">
                <a:solidFill>
                  <a:schemeClr val="tx1">
                    <a:lumMod val="94999"/>
                  </a:schemeClr>
                </a:solidFill>
                <a:latin typeface="나눔고딕"/>
                <a:ea typeface="나눔고딕"/>
              </a:rPr>
              <a:t>COCOS-2DX </a:t>
            </a:r>
            <a:r>
              <a:rPr lang="ko-KR" altLang="en-US" sz="1600" b="1" spc="-20" dirty="0" smtClean="0">
                <a:solidFill>
                  <a:schemeClr val="tx1">
                    <a:lumMod val="94999"/>
                  </a:schemeClr>
                </a:solidFill>
                <a:latin typeface="나눔고딕"/>
                <a:ea typeface="나눔고딕"/>
              </a:rPr>
              <a:t>엔진으로 게임을 제작하면서 같이 동봉되어 있는</a:t>
            </a:r>
            <a:r>
              <a:rPr lang="en-US" altLang="ko-KR" sz="1600" b="1" spc="-20" dirty="0" smtClean="0">
                <a:solidFill>
                  <a:schemeClr val="tx1">
                    <a:lumMod val="94999"/>
                  </a:schemeClr>
                </a:solidFill>
                <a:latin typeface="나눔고딕"/>
                <a:ea typeface="나눔고딕"/>
              </a:rPr>
              <a:t>‘BOX-2D’</a:t>
            </a:r>
            <a:r>
              <a:rPr lang="ko-KR" altLang="en-US" sz="1600" b="1" spc="-20" dirty="0" smtClean="0">
                <a:solidFill>
                  <a:schemeClr val="tx1">
                    <a:lumMod val="94999"/>
                  </a:schemeClr>
                </a:solidFill>
                <a:latin typeface="나눔고딕"/>
                <a:ea typeface="나눔고딕"/>
              </a:rPr>
              <a:t>라는 물리 엔진을 이용하여 </a:t>
            </a:r>
            <a:endParaRPr lang="en-US" altLang="ko-KR" sz="1600" b="1" spc="-20" dirty="0" smtClean="0">
              <a:solidFill>
                <a:schemeClr val="tx1">
                  <a:lumMod val="94999"/>
                </a:schemeClr>
              </a:solidFill>
              <a:latin typeface="나눔고딕"/>
              <a:ea typeface="나눔고딕"/>
            </a:endParaRPr>
          </a:p>
          <a:p>
            <a:r>
              <a:rPr lang="ko-KR" altLang="en-US" sz="1600" b="1" spc="-20" dirty="0" smtClean="0">
                <a:solidFill>
                  <a:schemeClr val="tx1">
                    <a:lumMod val="94999"/>
                  </a:schemeClr>
                </a:solidFill>
                <a:latin typeface="나눔고딕"/>
                <a:ea typeface="나눔고딕"/>
              </a:rPr>
              <a:t>게임 플레이를 좀 더 정교하고 사실적으로 나타낼 수 있었습니다</a:t>
            </a:r>
            <a:r>
              <a:rPr lang="en-US" altLang="ko-KR" sz="1600" b="1" spc="-20" dirty="0" smtClean="0">
                <a:solidFill>
                  <a:schemeClr val="tx1">
                    <a:lumMod val="94999"/>
                  </a:schemeClr>
                </a:solidFill>
                <a:latin typeface="나눔고딕"/>
                <a:ea typeface="나눔고딕"/>
              </a:rPr>
              <a:t>.</a:t>
            </a:r>
          </a:p>
          <a:p>
            <a:endParaRPr lang="en-US" altLang="ko-KR" sz="1600" b="1" spc="-20" dirty="0" smtClean="0">
              <a:solidFill>
                <a:schemeClr val="tx1">
                  <a:lumMod val="94999"/>
                </a:schemeClr>
              </a:solidFill>
              <a:latin typeface="나눔고딕"/>
              <a:ea typeface="나눔고딕"/>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115452"/>
            <a:ext cx="2353003" cy="3020511"/>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5039" y="1115452"/>
            <a:ext cx="2700369" cy="3024336"/>
          </a:xfrm>
          <a:prstGeom prst="rect">
            <a:avLst/>
          </a:prstGeom>
        </p:spPr>
      </p:pic>
      <p:sp>
        <p:nvSpPr>
          <p:cNvPr id="6" name="TextBox 5"/>
          <p:cNvSpPr txBox="1"/>
          <p:nvPr/>
        </p:nvSpPr>
        <p:spPr>
          <a:xfrm>
            <a:off x="1185497" y="4355812"/>
            <a:ext cx="2831224" cy="369332"/>
          </a:xfrm>
          <a:prstGeom prst="rect">
            <a:avLst/>
          </a:prstGeom>
          <a:noFill/>
        </p:spPr>
        <p:txBody>
          <a:bodyPr wrap="none" rtlCol="0">
            <a:spAutoFit/>
          </a:bodyPr>
          <a:lstStyle/>
          <a:p>
            <a:pPr algn="ctr"/>
            <a:r>
              <a:rPr lang="en-US" altLang="ko-KR" dirty="0" smtClean="0"/>
              <a:t>&lt; </a:t>
            </a:r>
            <a:r>
              <a:rPr lang="ko-KR" altLang="en-US" dirty="0" err="1" smtClean="0"/>
              <a:t>안드로이드</a:t>
            </a:r>
            <a:r>
              <a:rPr lang="ko-KR" altLang="en-US" dirty="0" smtClean="0"/>
              <a:t> 운영체제 </a:t>
            </a:r>
            <a:r>
              <a:rPr lang="en-US" altLang="ko-KR" dirty="0" smtClean="0"/>
              <a:t>&gt;</a:t>
            </a:r>
            <a:endParaRPr lang="ko-KR" altLang="en-US" dirty="0"/>
          </a:p>
        </p:txBody>
      </p:sp>
      <p:sp>
        <p:nvSpPr>
          <p:cNvPr id="7" name="TextBox 6"/>
          <p:cNvSpPr txBox="1"/>
          <p:nvPr/>
        </p:nvSpPr>
        <p:spPr>
          <a:xfrm>
            <a:off x="5708992" y="4355812"/>
            <a:ext cx="3132461" cy="369332"/>
          </a:xfrm>
          <a:prstGeom prst="rect">
            <a:avLst/>
          </a:prstGeom>
          <a:noFill/>
        </p:spPr>
        <p:txBody>
          <a:bodyPr wrap="none" rtlCol="0">
            <a:spAutoFit/>
          </a:bodyPr>
          <a:lstStyle/>
          <a:p>
            <a:pPr algn="ctr"/>
            <a:r>
              <a:rPr lang="en-US" altLang="ko-KR" dirty="0" smtClean="0"/>
              <a:t>&lt; COCOS 2D-X </a:t>
            </a:r>
            <a:r>
              <a:rPr lang="ko-KR" altLang="en-US" dirty="0" smtClean="0"/>
              <a:t>게임 엔진 </a:t>
            </a:r>
            <a:r>
              <a:rPr lang="en-US" altLang="ko-KR" dirty="0" smtClean="0"/>
              <a:t>&gt;</a:t>
            </a:r>
            <a:endParaRPr lang="ko-KR" altLang="en-US" dirty="0"/>
          </a:p>
        </p:txBody>
      </p:sp>
      <p:sp>
        <p:nvSpPr>
          <p:cNvPr id="8" name="TextBox 7"/>
          <p:cNvSpPr txBox="1"/>
          <p:nvPr/>
        </p:nvSpPr>
        <p:spPr>
          <a:xfrm>
            <a:off x="344488" y="692696"/>
            <a:ext cx="1993816" cy="830997"/>
          </a:xfrm>
          <a:prstGeom prst="rect">
            <a:avLst/>
          </a:prstGeom>
          <a:noFill/>
        </p:spPr>
        <p:txBody>
          <a:bodyPr wrap="none" rtlCol="0">
            <a:spAutoFit/>
          </a:bodyPr>
          <a:lstStyle/>
          <a:p>
            <a:r>
              <a:rPr lang="en-US" altLang="ko-KR" sz="1600" b="1" spc="-20" dirty="0">
                <a:solidFill>
                  <a:schemeClr val="tx1">
                    <a:lumMod val="94999"/>
                  </a:schemeClr>
                </a:solidFill>
                <a:latin typeface="나눔고딕"/>
                <a:ea typeface="나눔고딕"/>
              </a:rPr>
              <a:t>3. </a:t>
            </a:r>
            <a:r>
              <a:rPr lang="ko-KR" altLang="en-US" sz="1600" b="1" spc="-20" dirty="0">
                <a:solidFill>
                  <a:schemeClr val="tx1">
                    <a:lumMod val="94999"/>
                  </a:schemeClr>
                </a:solidFill>
                <a:latin typeface="나눔고딕"/>
                <a:ea typeface="나눔고딕"/>
              </a:rPr>
              <a:t>게임 개발 플랫폼 </a:t>
            </a:r>
            <a:r>
              <a:rPr lang="en-US" altLang="ko-KR" sz="1600" b="1" spc="-20" dirty="0">
                <a:solidFill>
                  <a:schemeClr val="tx1">
                    <a:lumMod val="94999"/>
                  </a:schemeClr>
                </a:solidFill>
                <a:latin typeface="나눔고딕"/>
                <a:ea typeface="나눔고딕"/>
              </a:rPr>
              <a:t>:</a:t>
            </a:r>
          </a:p>
          <a:p>
            <a:endParaRPr lang="en-US" altLang="ko-KR" sz="1600" b="1" spc="-20" dirty="0">
              <a:solidFill>
                <a:schemeClr val="tx1">
                  <a:lumMod val="94999"/>
                </a:schemeClr>
              </a:solidFill>
              <a:latin typeface="나눔고딕"/>
              <a:ea typeface="나눔고딕"/>
            </a:endParaRPr>
          </a:p>
          <a:p>
            <a:endParaRPr lang="ko-KR" altLang="en-US" sz="1600" dirty="0"/>
          </a:p>
        </p:txBody>
      </p:sp>
    </p:spTree>
    <p:extLst>
      <p:ext uri="{BB962C8B-B14F-4D97-AF65-F5344CB8AC3E}">
        <p14:creationId xmlns:p14="http://schemas.microsoft.com/office/powerpoint/2010/main" val="1300097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208" y="2910705"/>
            <a:ext cx="3018256" cy="446276"/>
          </a:xfrm>
          <a:prstGeom prst="rect">
            <a:avLst/>
          </a:prstGeom>
          <a:noFill/>
        </p:spPr>
        <p:txBody>
          <a:bodyPr wrap="square" rtlCol="0">
            <a:spAutoFit/>
          </a:bodyPr>
          <a:lstStyle/>
          <a:p>
            <a:pPr>
              <a:lnSpc>
                <a:spcPts val="600"/>
              </a:lnSpc>
            </a:pPr>
            <a:r>
              <a:rPr lang="ko-KR" altLang="en-US" sz="1200" b="1" spc="-20" dirty="0" err="1" smtClean="0">
                <a:solidFill>
                  <a:schemeClr val="tx1">
                    <a:lumMod val="95000"/>
                  </a:schemeClr>
                </a:solidFill>
                <a:latin typeface="나눔고딕" pitchFamily="50" charset="-127"/>
                <a:ea typeface="나눔고딕" pitchFamily="50" charset="-127"/>
              </a:rPr>
              <a:t>작성년월일</a:t>
            </a:r>
            <a:r>
              <a:rPr lang="en-US" altLang="ko-KR" sz="1200" b="1" spc="-20" dirty="0" smtClean="0">
                <a:solidFill>
                  <a:schemeClr val="tx1">
                    <a:lumMod val="95000"/>
                  </a:schemeClr>
                </a:solidFill>
                <a:latin typeface="나눔고딕" pitchFamily="50" charset="-127"/>
                <a:ea typeface="나눔고딕" pitchFamily="50" charset="-127"/>
              </a:rPr>
              <a:t>: 2015.09.30</a:t>
            </a:r>
            <a:endParaRPr lang="ko-KR" altLang="en-US" sz="1200" b="1" spc="-20" dirty="0" smtClean="0">
              <a:solidFill>
                <a:schemeClr val="tx1">
                  <a:lumMod val="95000"/>
                </a:schemeClr>
              </a:solidFill>
              <a:latin typeface="나눔고딕" pitchFamily="50" charset="-127"/>
              <a:ea typeface="나눔고딕" pitchFamily="50" charset="-127"/>
            </a:endParaRPr>
          </a:p>
          <a:p>
            <a:pPr>
              <a:lnSpc>
                <a:spcPct val="150000"/>
              </a:lnSpc>
            </a:pPr>
            <a:endParaRPr lang="en-US" altLang="ko-KR" sz="1200" b="1" spc="-20" dirty="0" smtClean="0">
              <a:solidFill>
                <a:schemeClr val="tx1">
                  <a:lumMod val="95000"/>
                </a:schemeClr>
              </a:solidFill>
              <a:latin typeface="나눔고딕" pitchFamily="50" charset="-127"/>
              <a:ea typeface="나눔고딕" pitchFamily="50" charset="-127"/>
            </a:endParaRPr>
          </a:p>
        </p:txBody>
      </p:sp>
      <p:sp>
        <p:nvSpPr>
          <p:cNvPr id="6" name="TextBox 5"/>
          <p:cNvSpPr txBox="1"/>
          <p:nvPr/>
        </p:nvSpPr>
        <p:spPr>
          <a:xfrm>
            <a:off x="272480" y="1196752"/>
            <a:ext cx="8005811" cy="810478"/>
          </a:xfrm>
          <a:prstGeom prst="rect">
            <a:avLst/>
          </a:prstGeom>
          <a:noFill/>
        </p:spPr>
        <p:txBody>
          <a:bodyPr wrap="square" rtlCol="0">
            <a:spAutoFit/>
          </a:bodyPr>
          <a:lstStyle/>
          <a:p>
            <a:pPr>
              <a:lnSpc>
                <a:spcPts val="5600"/>
              </a:lnSpc>
            </a:pPr>
            <a:r>
              <a:rPr lang="en-US" altLang="ko-KR" sz="4800" dirty="0" smtClean="0">
                <a:solidFill>
                  <a:schemeClr val="tx1">
                    <a:lumMod val="95000"/>
                  </a:schemeClr>
                </a:solidFill>
                <a:latin typeface="나눔고딕 ExtraBold" pitchFamily="50" charset="-127"/>
                <a:ea typeface="나눔고딕 ExtraBold" pitchFamily="50" charset="-127"/>
              </a:rPr>
              <a:t>( Dot Light )</a:t>
            </a:r>
          </a:p>
        </p:txBody>
      </p:sp>
      <p:graphicFrame>
        <p:nvGraphicFramePr>
          <p:cNvPr id="8" name="표 7"/>
          <p:cNvGraphicFramePr>
            <a:graphicFrameLocks noGrp="1"/>
          </p:cNvGraphicFramePr>
          <p:nvPr>
            <p:extLst>
              <p:ext uri="{D42A27DB-BD31-4B8C-83A1-F6EECF244321}">
                <p14:modId xmlns:p14="http://schemas.microsoft.com/office/powerpoint/2010/main" val="1755572646"/>
              </p:ext>
            </p:extLst>
          </p:nvPr>
        </p:nvGraphicFramePr>
        <p:xfrm>
          <a:off x="416496" y="4260456"/>
          <a:ext cx="9083454" cy="1409208"/>
        </p:xfrm>
        <a:graphic>
          <a:graphicData uri="http://schemas.openxmlformats.org/drawingml/2006/table">
            <a:tbl>
              <a:tblPr firstRow="1" bandRow="1">
                <a:tableStyleId>{5C22544A-7EE6-4342-B048-85BDC9FD1C3A}</a:tableStyleId>
              </a:tblPr>
              <a:tblGrid>
                <a:gridCol w="1512168"/>
                <a:gridCol w="792088"/>
                <a:gridCol w="1764197"/>
                <a:gridCol w="900099"/>
                <a:gridCol w="1762642"/>
                <a:gridCol w="829646"/>
                <a:gridCol w="1522614"/>
              </a:tblGrid>
              <a:tr h="252000">
                <a:tc>
                  <a:txBody>
                    <a:bodyPr/>
                    <a:lstStyle/>
                    <a:p>
                      <a:pPr algn="ctr" latinLnBrk="1"/>
                      <a:r>
                        <a:rPr lang="ko-KR" altLang="en-US" sz="1100" dirty="0" smtClean="0">
                          <a:solidFill>
                            <a:schemeClr val="tx1">
                              <a:lumMod val="95000"/>
                            </a:schemeClr>
                          </a:solidFill>
                          <a:latin typeface="나눔고딕" pitchFamily="50" charset="-127"/>
                          <a:ea typeface="나눔고딕" pitchFamily="50" charset="-127"/>
                        </a:rPr>
                        <a:t>참가 구분</a:t>
                      </a:r>
                      <a:endParaRPr lang="ko-KR" altLang="en-US" sz="11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gridSpan="3">
                  <a:txBody>
                    <a:bodyPr/>
                    <a:lstStyle/>
                    <a:p>
                      <a:pPr algn="ctr" latinLnBrk="1"/>
                      <a:r>
                        <a:rPr lang="ko-KR" altLang="en-US" sz="1100" dirty="0" smtClean="0">
                          <a:solidFill>
                            <a:schemeClr val="tx1">
                              <a:lumMod val="95000"/>
                            </a:schemeClr>
                          </a:solidFill>
                          <a:latin typeface="나눔고딕" pitchFamily="50" charset="-127"/>
                          <a:ea typeface="나눔고딕" pitchFamily="50" charset="-127"/>
                        </a:rPr>
                        <a:t>개인 </a:t>
                      </a:r>
                      <a:r>
                        <a:rPr lang="en-US" altLang="ko-KR" sz="1100" dirty="0" smtClean="0">
                          <a:solidFill>
                            <a:schemeClr val="tx1">
                              <a:lumMod val="95000"/>
                            </a:schemeClr>
                          </a:solidFill>
                          <a:latin typeface="나눔고딕" pitchFamily="50" charset="-127"/>
                          <a:ea typeface="나눔고딕" pitchFamily="50" charset="-127"/>
                        </a:rPr>
                        <a:t>(</a:t>
                      </a:r>
                      <a:r>
                        <a:rPr lang="en-US" altLang="ko-KR" sz="1100" baseline="0" dirty="0" smtClean="0">
                          <a:solidFill>
                            <a:schemeClr val="tx1">
                              <a:lumMod val="95000"/>
                            </a:schemeClr>
                          </a:solidFill>
                          <a:latin typeface="나눔고딕" pitchFamily="50" charset="-127"/>
                          <a:ea typeface="나눔고딕" pitchFamily="50" charset="-127"/>
                        </a:rPr>
                        <a:t>              </a:t>
                      </a:r>
                      <a:r>
                        <a:rPr lang="en-US" altLang="ko-KR" sz="1100" dirty="0" smtClean="0">
                          <a:solidFill>
                            <a:schemeClr val="tx1">
                              <a:lumMod val="95000"/>
                            </a:schemeClr>
                          </a:solidFill>
                          <a:latin typeface="나눔고딕" pitchFamily="50" charset="-127"/>
                          <a:ea typeface="나눔고딕" pitchFamily="50" charset="-127"/>
                        </a:rPr>
                        <a:t>)</a:t>
                      </a:r>
                      <a:endParaRPr lang="ko-KR" altLang="en-US" sz="11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1100" dirty="0" smtClean="0">
                          <a:solidFill>
                            <a:schemeClr val="tx1">
                              <a:lumMod val="95000"/>
                            </a:schemeClr>
                          </a:solidFill>
                          <a:latin typeface="나눔고딕" pitchFamily="50" charset="-127"/>
                          <a:ea typeface="나눔고딕" pitchFamily="50" charset="-127"/>
                        </a:rPr>
                        <a:t>팀 </a:t>
                      </a:r>
                      <a:r>
                        <a:rPr lang="en-US" altLang="ko-KR" sz="1100" dirty="0" smtClean="0">
                          <a:solidFill>
                            <a:schemeClr val="tx1">
                              <a:lumMod val="95000"/>
                            </a:schemeClr>
                          </a:solidFill>
                          <a:latin typeface="나눔고딕" pitchFamily="50" charset="-127"/>
                          <a:ea typeface="나눔고딕" pitchFamily="50" charset="-127"/>
                        </a:rPr>
                        <a:t>(</a:t>
                      </a:r>
                      <a:r>
                        <a:rPr lang="ko-KR" altLang="en-US" sz="1100" b="1" dirty="0" err="1" smtClean="0">
                          <a:solidFill>
                            <a:schemeClr val="tx1">
                              <a:lumMod val="95000"/>
                            </a:schemeClr>
                          </a:solidFill>
                          <a:latin typeface="나눔고딕" pitchFamily="50" charset="-127"/>
                          <a:ea typeface="나눔고딕" pitchFamily="50" charset="-127"/>
                        </a:rPr>
                        <a:t>팀명</a:t>
                      </a:r>
                      <a:r>
                        <a:rPr lang="en-US" altLang="ko-KR" sz="1100" b="1" dirty="0" smtClean="0">
                          <a:solidFill>
                            <a:schemeClr val="tx1">
                              <a:lumMod val="95000"/>
                            </a:schemeClr>
                          </a:solidFill>
                          <a:latin typeface="나눔고딕" pitchFamily="50" charset="-127"/>
                          <a:ea typeface="나눔고딕" pitchFamily="50" charset="-127"/>
                        </a:rPr>
                        <a:t>:     Hope</a:t>
                      </a:r>
                      <a:r>
                        <a:rPr lang="en-US" altLang="ko-KR" sz="1100" b="1" baseline="0" dirty="0" smtClean="0">
                          <a:solidFill>
                            <a:schemeClr val="tx1">
                              <a:lumMod val="95000"/>
                            </a:schemeClr>
                          </a:solidFill>
                          <a:latin typeface="나눔고딕" pitchFamily="50" charset="-127"/>
                          <a:ea typeface="나눔고딕" pitchFamily="50" charset="-127"/>
                        </a:rPr>
                        <a:t> Charge</a:t>
                      </a:r>
                      <a:r>
                        <a:rPr lang="en-US" altLang="ko-KR" sz="1100" b="1" dirty="0" smtClean="0">
                          <a:solidFill>
                            <a:schemeClr val="tx1">
                              <a:lumMod val="95000"/>
                            </a:schemeClr>
                          </a:solidFill>
                          <a:latin typeface="나눔고딕" pitchFamily="50" charset="-127"/>
                          <a:ea typeface="나눔고딕" pitchFamily="50" charset="-127"/>
                        </a:rPr>
                        <a:t>             </a:t>
                      </a:r>
                      <a:r>
                        <a:rPr lang="en-US" altLang="ko-KR" sz="1100" dirty="0" smtClean="0">
                          <a:solidFill>
                            <a:schemeClr val="tx1">
                              <a:lumMod val="95000"/>
                            </a:schemeClr>
                          </a:solidFill>
                          <a:latin typeface="나눔고딕" pitchFamily="50" charset="-127"/>
                          <a:ea typeface="나눔고딕" pitchFamily="50" charset="-127"/>
                        </a:rPr>
                        <a:t>)</a:t>
                      </a:r>
                      <a:endParaRPr lang="ko-KR" altLang="en-US" sz="11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hMerge="1">
                  <a:txBody>
                    <a:bodyPr/>
                    <a:lstStyle/>
                    <a:p>
                      <a:pPr algn="ctr" latinLnBrk="1"/>
                      <a:endParaRPr lang="ko-KR" altLang="en-US" sz="1050" dirty="0">
                        <a:solidFill>
                          <a:schemeClr val="tx1"/>
                        </a:solidFill>
                        <a:latin typeface="+mn-ea"/>
                        <a:ea typeface="+mn-ea"/>
                      </a:endParaRPr>
                    </a:p>
                  </a:txBody>
                  <a:tcPr anchor="ctr">
                    <a:lnL w="6350" cap="flat" cmpd="sng" algn="ctr">
                      <a:solidFill>
                        <a:srgbClr val="91ABC1"/>
                      </a:solidFill>
                      <a:prstDash val="solid"/>
                      <a:round/>
                      <a:headEnd type="none" w="med" len="med"/>
                      <a:tailEnd type="none" w="med" len="med"/>
                    </a:lnL>
                    <a:lnR w="6350" cap="flat" cmpd="sng" algn="ctr">
                      <a:solidFill>
                        <a:srgbClr val="91ABC1"/>
                      </a:solidFill>
                      <a:prstDash val="solid"/>
                      <a:round/>
                      <a:headEnd type="none" w="med" len="med"/>
                      <a:tailEnd type="none" w="med" len="med"/>
                    </a:lnR>
                    <a:lnT w="6350" cap="flat" cmpd="sng" algn="ctr">
                      <a:solidFill>
                        <a:srgbClr val="91ABC1"/>
                      </a:solidFill>
                      <a:prstDash val="solid"/>
                      <a:round/>
                      <a:headEnd type="none" w="med" len="med"/>
                      <a:tailEnd type="none" w="med" len="med"/>
                    </a:lnT>
                    <a:lnB w="6350" cap="flat" cmpd="sng" algn="ctr">
                      <a:solidFill>
                        <a:srgbClr val="91ABC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r>
              <a:tr h="252000">
                <a:tc rowSpan="2">
                  <a:txBody>
                    <a:bodyPr/>
                    <a:lstStyle/>
                    <a:p>
                      <a:pPr lvl="0" algn="ctr" latinLnBrk="1"/>
                      <a:r>
                        <a:rPr lang="ko-KR" altLang="en-US" sz="1100" b="1" dirty="0" smtClean="0">
                          <a:solidFill>
                            <a:schemeClr val="tx1">
                              <a:lumMod val="95000"/>
                            </a:schemeClr>
                          </a:solidFill>
                          <a:latin typeface="나눔고딕" pitchFamily="50" charset="-127"/>
                          <a:ea typeface="나눔고딕" pitchFamily="50" charset="-127"/>
                        </a:rPr>
                        <a:t>김공무</a:t>
                      </a:r>
                      <a:r>
                        <a:rPr lang="en-US" altLang="ko-KR" sz="1100" b="1" dirty="0" smtClean="0">
                          <a:solidFill>
                            <a:schemeClr val="tx1">
                              <a:lumMod val="95000"/>
                            </a:schemeClr>
                          </a:solidFill>
                          <a:latin typeface="나눔고딕" pitchFamily="50" charset="-127"/>
                          <a:ea typeface="나눔고딕" pitchFamily="50" charset="-127"/>
                        </a:rPr>
                        <a:t>(</a:t>
                      </a:r>
                      <a:r>
                        <a:rPr lang="ko-KR" altLang="en-US" sz="1100" b="1" dirty="0" smtClean="0">
                          <a:solidFill>
                            <a:schemeClr val="tx1">
                              <a:lumMod val="95000"/>
                            </a:schemeClr>
                          </a:solidFill>
                          <a:latin typeface="나눔고딕" pitchFamily="50" charset="-127"/>
                          <a:ea typeface="나눔고딕" pitchFamily="50" charset="-127"/>
                        </a:rPr>
                        <a:t>대표자</a:t>
                      </a:r>
                      <a:r>
                        <a:rPr lang="en-US" altLang="ko-KR" sz="1100" b="1" dirty="0" smtClean="0">
                          <a:solidFill>
                            <a:schemeClr val="tx1">
                              <a:lumMod val="95000"/>
                            </a:schemeClr>
                          </a:solidFill>
                          <a:latin typeface="나눔고딕" pitchFamily="50" charset="-127"/>
                          <a:ea typeface="나눔고딕" pitchFamily="50" charset="-127"/>
                        </a:rPr>
                        <a:t>)</a:t>
                      </a:r>
                      <a:endParaRPr lang="ko-KR" altLang="en-US" sz="1100" b="1"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smtClean="0">
                          <a:solidFill>
                            <a:schemeClr val="tx1">
                              <a:lumMod val="95000"/>
                            </a:schemeClr>
                          </a:solidFill>
                          <a:latin typeface="나눔고딕" pitchFamily="50" charset="-127"/>
                          <a:ea typeface="나눔고딕" pitchFamily="50" charset="-127"/>
                        </a:rPr>
                        <a:t>담당 역할</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gridSpan="5">
                  <a:txBody>
                    <a:bodyPr/>
                    <a:lstStyle/>
                    <a:p>
                      <a:pPr latinLnBrk="1"/>
                      <a:r>
                        <a:rPr lang="ko-KR" altLang="en-US" sz="1000" dirty="0" smtClean="0">
                          <a:solidFill>
                            <a:schemeClr val="tx1">
                              <a:lumMod val="95000"/>
                            </a:schemeClr>
                          </a:solidFill>
                          <a:latin typeface="나눔고딕" pitchFamily="50" charset="-127"/>
                          <a:ea typeface="나눔고딕" pitchFamily="50" charset="-127"/>
                        </a:rPr>
                        <a:t>게임 기획</a:t>
                      </a:r>
                      <a:r>
                        <a:rPr lang="en-US" altLang="ko-KR" sz="1000" dirty="0" smtClean="0">
                          <a:solidFill>
                            <a:schemeClr val="tx1">
                              <a:lumMod val="95000"/>
                            </a:schemeClr>
                          </a:solidFill>
                          <a:latin typeface="나눔고딕" pitchFamily="50" charset="-127"/>
                          <a:ea typeface="나눔고딕" pitchFamily="50" charset="-127"/>
                        </a:rPr>
                        <a:t>,</a:t>
                      </a:r>
                      <a:r>
                        <a:rPr lang="ko-KR" altLang="en-US" sz="1000" dirty="0" err="1" smtClean="0">
                          <a:solidFill>
                            <a:schemeClr val="tx1">
                              <a:lumMod val="95000"/>
                            </a:schemeClr>
                          </a:solidFill>
                          <a:latin typeface="나눔고딕" pitchFamily="50" charset="-127"/>
                          <a:ea typeface="나눔고딕" pitchFamily="50" charset="-127"/>
                        </a:rPr>
                        <a:t>맵</a:t>
                      </a:r>
                      <a:r>
                        <a:rPr lang="ko-KR" altLang="en-US" sz="1000" dirty="0" smtClean="0">
                          <a:solidFill>
                            <a:schemeClr val="tx1">
                              <a:lumMod val="95000"/>
                            </a:schemeClr>
                          </a:solidFill>
                          <a:latin typeface="나눔고딕" pitchFamily="50" charset="-127"/>
                          <a:ea typeface="나눔고딕" pitchFamily="50" charset="-127"/>
                        </a:rPr>
                        <a:t> 디자인</a:t>
                      </a:r>
                      <a:r>
                        <a:rPr lang="en-US" altLang="ko-KR" sz="1000" dirty="0" smtClean="0">
                          <a:solidFill>
                            <a:schemeClr val="tx1">
                              <a:lumMod val="95000"/>
                            </a:schemeClr>
                          </a:solidFill>
                          <a:latin typeface="나눔고딕" pitchFamily="50" charset="-127"/>
                          <a:ea typeface="나눔고딕" pitchFamily="50" charset="-127"/>
                        </a:rPr>
                        <a:t>, </a:t>
                      </a:r>
                      <a:r>
                        <a:rPr lang="ko-KR" altLang="en-US" sz="1000" dirty="0" smtClean="0">
                          <a:solidFill>
                            <a:schemeClr val="tx1">
                              <a:lumMod val="95000"/>
                            </a:schemeClr>
                          </a:solidFill>
                          <a:latin typeface="나눔고딕" pitchFamily="50" charset="-127"/>
                          <a:ea typeface="나눔고딕" pitchFamily="50" charset="-127"/>
                        </a:rPr>
                        <a:t>서브 프로그래머</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252000">
                <a:tc vMerge="1">
                  <a:txBody>
                    <a:bodyPr/>
                    <a:lstStyle/>
                    <a:p>
                      <a:pPr latinLnBrk="1"/>
                      <a:endParaRPr lang="ko-KR" altLang="en-US" sz="1000" dirty="0">
                        <a:latin typeface="+mn-ea"/>
                        <a:ea typeface="+mn-ea"/>
                      </a:endParaRPr>
                    </a:p>
                  </a:txBody>
                  <a:tcPr anchor="ctr">
                    <a:lnL w="6350" cap="flat" cmpd="sng" algn="ctr">
                      <a:solidFill>
                        <a:srgbClr val="91ABC1"/>
                      </a:solidFill>
                      <a:prstDash val="solid"/>
                      <a:round/>
                      <a:headEnd type="none" w="med" len="med"/>
                      <a:tailEnd type="none" w="med" len="med"/>
                    </a:lnL>
                    <a:lnR w="6350" cap="flat" cmpd="sng" algn="ctr">
                      <a:solidFill>
                        <a:srgbClr val="91ABC1"/>
                      </a:solidFill>
                      <a:prstDash val="solid"/>
                      <a:round/>
                      <a:headEnd type="none" w="med" len="med"/>
                      <a:tailEnd type="none" w="med" len="med"/>
                    </a:lnR>
                    <a:lnT w="6350" cap="flat" cmpd="sng" algn="ctr">
                      <a:solidFill>
                        <a:srgbClr val="91ABC1"/>
                      </a:solidFill>
                      <a:prstDash val="solid"/>
                      <a:round/>
                      <a:headEnd type="none" w="med" len="med"/>
                      <a:tailEnd type="none" w="med" len="med"/>
                    </a:lnT>
                    <a:lnB w="6350" cap="flat" cmpd="sng" algn="ctr">
                      <a:solidFill>
                        <a:srgbClr val="91ABC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1000" dirty="0" smtClean="0">
                          <a:solidFill>
                            <a:schemeClr val="tx1">
                              <a:lumMod val="95000"/>
                            </a:schemeClr>
                          </a:solidFill>
                          <a:latin typeface="나눔고딕" pitchFamily="50" charset="-127"/>
                          <a:ea typeface="나눔고딕" pitchFamily="50" charset="-127"/>
                        </a:rPr>
                        <a:t>생년 월일</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smtClean="0">
                          <a:solidFill>
                            <a:schemeClr val="tx1">
                              <a:lumMod val="95000"/>
                            </a:schemeClr>
                          </a:solidFill>
                          <a:latin typeface="나눔고딕" pitchFamily="50" charset="-127"/>
                          <a:ea typeface="나눔고딕" pitchFamily="50" charset="-127"/>
                        </a:rPr>
                        <a:t>960201</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smtClean="0">
                          <a:solidFill>
                            <a:schemeClr val="tx1">
                              <a:lumMod val="95000"/>
                            </a:schemeClr>
                          </a:solidFill>
                          <a:latin typeface="나눔고딕" pitchFamily="50" charset="-127"/>
                          <a:ea typeface="나눔고딕" pitchFamily="50" charset="-127"/>
                        </a:rPr>
                        <a:t>휴대폰번호</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smtClean="0">
                          <a:solidFill>
                            <a:schemeClr val="tx1">
                              <a:lumMod val="95000"/>
                            </a:schemeClr>
                          </a:solidFill>
                          <a:latin typeface="나눔고딕" pitchFamily="50" charset="-127"/>
                          <a:ea typeface="나눔고딕" pitchFamily="50" charset="-127"/>
                        </a:rPr>
                        <a:t>01099647823</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en-US" altLang="ko-KR" sz="1000" dirty="0" smtClean="0">
                          <a:solidFill>
                            <a:schemeClr val="tx1">
                              <a:lumMod val="95000"/>
                            </a:schemeClr>
                          </a:solidFill>
                          <a:latin typeface="나눔고딕" pitchFamily="50" charset="-127"/>
                          <a:ea typeface="나눔고딕" pitchFamily="50" charset="-127"/>
                        </a:rPr>
                        <a:t>E-mail</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smtClean="0">
                          <a:solidFill>
                            <a:schemeClr val="tx1">
                              <a:lumMod val="95000"/>
                            </a:schemeClr>
                          </a:solidFill>
                          <a:latin typeface="나눔고딕" pitchFamily="50" charset="-127"/>
                          <a:ea typeface="나눔고딕" pitchFamily="50" charset="-127"/>
                        </a:rPr>
                        <a:t>gmkim1996@naver.com</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r>
              <a:tr h="250944">
                <a:tc rowSpan="2">
                  <a:txBody>
                    <a:bodyPr/>
                    <a:lstStyle/>
                    <a:p>
                      <a:pPr algn="ctr" latinLnBrk="1"/>
                      <a:r>
                        <a:rPr lang="ko-KR" altLang="en-US" sz="1100" b="1" dirty="0" smtClean="0">
                          <a:solidFill>
                            <a:schemeClr val="tx1">
                              <a:lumMod val="95000"/>
                            </a:schemeClr>
                          </a:solidFill>
                          <a:latin typeface="나눔고딕" pitchFamily="50" charset="-127"/>
                          <a:ea typeface="나눔고딕" pitchFamily="50" charset="-127"/>
                        </a:rPr>
                        <a:t>성영훈</a:t>
                      </a:r>
                      <a:r>
                        <a:rPr lang="en-US" altLang="ko-KR" sz="1100" b="1" dirty="0" smtClean="0">
                          <a:solidFill>
                            <a:schemeClr val="tx1">
                              <a:lumMod val="95000"/>
                            </a:schemeClr>
                          </a:solidFill>
                          <a:latin typeface="나눔고딕" pitchFamily="50" charset="-127"/>
                          <a:ea typeface="나눔고딕" pitchFamily="50" charset="-127"/>
                        </a:rPr>
                        <a:t>(</a:t>
                      </a:r>
                      <a:r>
                        <a:rPr lang="ko-KR" altLang="en-US" sz="1100" b="1" dirty="0" smtClean="0">
                          <a:solidFill>
                            <a:schemeClr val="tx1">
                              <a:lumMod val="95000"/>
                            </a:schemeClr>
                          </a:solidFill>
                          <a:latin typeface="나눔고딕" pitchFamily="50" charset="-127"/>
                          <a:ea typeface="나눔고딕" pitchFamily="50" charset="-127"/>
                        </a:rPr>
                        <a:t>팀원</a:t>
                      </a:r>
                      <a:r>
                        <a:rPr lang="en-US" altLang="ko-KR" sz="1100" b="1" dirty="0" smtClean="0">
                          <a:solidFill>
                            <a:schemeClr val="tx1">
                              <a:lumMod val="95000"/>
                            </a:schemeClr>
                          </a:solidFill>
                          <a:latin typeface="나눔고딕" pitchFamily="50" charset="-127"/>
                          <a:ea typeface="나눔고딕" pitchFamily="50" charset="-127"/>
                        </a:rPr>
                        <a:t>) </a:t>
                      </a:r>
                      <a:endParaRPr lang="ko-KR" altLang="en-US" sz="1100" b="1"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smtClean="0">
                          <a:solidFill>
                            <a:schemeClr val="tx1">
                              <a:lumMod val="95000"/>
                            </a:schemeClr>
                          </a:solidFill>
                          <a:latin typeface="나눔고딕" pitchFamily="50" charset="-127"/>
                          <a:ea typeface="나눔고딕" pitchFamily="50" charset="-127"/>
                        </a:rPr>
                        <a:t>담당 역할</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gridSpan="5">
                  <a:txBody>
                    <a:bodyPr/>
                    <a:lstStyle/>
                    <a:p>
                      <a:pPr latinLnBrk="1"/>
                      <a:r>
                        <a:rPr lang="ko-KR" altLang="en-US" sz="1000" dirty="0" smtClean="0">
                          <a:solidFill>
                            <a:schemeClr val="tx1">
                              <a:lumMod val="95000"/>
                            </a:schemeClr>
                          </a:solidFill>
                          <a:latin typeface="나눔고딕" pitchFamily="50" charset="-127"/>
                          <a:ea typeface="나눔고딕" pitchFamily="50" charset="-127"/>
                        </a:rPr>
                        <a:t>메인 프로그래머</a:t>
                      </a:r>
                      <a:r>
                        <a:rPr lang="en-US" altLang="ko-KR" sz="1000" dirty="0" smtClean="0">
                          <a:solidFill>
                            <a:schemeClr val="tx1">
                              <a:lumMod val="95000"/>
                            </a:schemeClr>
                          </a:solidFill>
                          <a:latin typeface="나눔고딕" pitchFamily="50" charset="-127"/>
                          <a:ea typeface="나눔고딕" pitchFamily="50" charset="-127"/>
                        </a:rPr>
                        <a:t>,</a:t>
                      </a:r>
                      <a:r>
                        <a:rPr lang="en-US" altLang="ko-KR" sz="1000" baseline="0" dirty="0" smtClean="0">
                          <a:solidFill>
                            <a:schemeClr val="tx1">
                              <a:lumMod val="95000"/>
                            </a:schemeClr>
                          </a:solidFill>
                          <a:latin typeface="나눔고딕" pitchFamily="50" charset="-127"/>
                          <a:ea typeface="나눔고딕" pitchFamily="50" charset="-127"/>
                        </a:rPr>
                        <a:t> </a:t>
                      </a:r>
                      <a:r>
                        <a:rPr lang="ko-KR" altLang="en-US" sz="1000" baseline="0" dirty="0" err="1" smtClean="0">
                          <a:solidFill>
                            <a:schemeClr val="tx1">
                              <a:lumMod val="95000"/>
                            </a:schemeClr>
                          </a:solidFill>
                          <a:latin typeface="나눔고딕" pitchFamily="50" charset="-127"/>
                          <a:ea typeface="나눔고딕" pitchFamily="50" charset="-127"/>
                        </a:rPr>
                        <a:t>맵</a:t>
                      </a:r>
                      <a:r>
                        <a:rPr lang="ko-KR" altLang="en-US" sz="1000" baseline="0" dirty="0" smtClean="0">
                          <a:solidFill>
                            <a:schemeClr val="tx1">
                              <a:lumMod val="95000"/>
                            </a:schemeClr>
                          </a:solidFill>
                          <a:latin typeface="나눔고딕" pitchFamily="50" charset="-127"/>
                          <a:ea typeface="나눔고딕" pitchFamily="50" charset="-127"/>
                        </a:rPr>
                        <a:t> 제작</a:t>
                      </a:r>
                      <a:r>
                        <a:rPr lang="en-US" altLang="ko-KR" sz="1000" baseline="0" dirty="0" smtClean="0">
                          <a:solidFill>
                            <a:schemeClr val="tx1">
                              <a:lumMod val="95000"/>
                            </a:schemeClr>
                          </a:solidFill>
                          <a:latin typeface="나눔고딕" pitchFamily="50" charset="-127"/>
                          <a:ea typeface="나눔고딕" pitchFamily="50" charset="-127"/>
                        </a:rPr>
                        <a:t>, </a:t>
                      </a:r>
                      <a:r>
                        <a:rPr lang="ko-KR" altLang="en-US" sz="1000" baseline="0" dirty="0" smtClean="0">
                          <a:solidFill>
                            <a:schemeClr val="tx1">
                              <a:lumMod val="95000"/>
                            </a:schemeClr>
                          </a:solidFill>
                          <a:latin typeface="나눔고딕" pitchFamily="50" charset="-127"/>
                          <a:ea typeface="나눔고딕" pitchFamily="50" charset="-127"/>
                        </a:rPr>
                        <a:t>기획 보조</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solidFill>
                      <a:schemeClr val="bg1">
                        <a:lumMod val="85000"/>
                        <a:lumOff val="1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250944">
                <a:tc vMerge="1">
                  <a:txBody>
                    <a:bodyPr/>
                    <a:lstStyle/>
                    <a:p>
                      <a:pPr latinLnBrk="1"/>
                      <a:endParaRPr lang="ko-KR" altLang="en-US"/>
                    </a:p>
                  </a:txBody>
                  <a:tcPr/>
                </a:tc>
                <a:tc>
                  <a:txBody>
                    <a:bodyPr/>
                    <a:lstStyle/>
                    <a:p>
                      <a:pPr algn="ctr" latinLnBrk="1"/>
                      <a:r>
                        <a:rPr lang="ko-KR" altLang="en-US" sz="1000" dirty="0" smtClean="0">
                          <a:solidFill>
                            <a:schemeClr val="tx1">
                              <a:lumMod val="95000"/>
                            </a:schemeClr>
                          </a:solidFill>
                          <a:latin typeface="나눔고딕" pitchFamily="50" charset="-127"/>
                          <a:ea typeface="나눔고딕" pitchFamily="50" charset="-127"/>
                        </a:rPr>
                        <a:t>생년 월일</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smtClean="0">
                          <a:solidFill>
                            <a:schemeClr val="tx1">
                              <a:lumMod val="95000"/>
                            </a:schemeClr>
                          </a:solidFill>
                          <a:latin typeface="나눔고딕" pitchFamily="50" charset="-127"/>
                          <a:ea typeface="나눔고딕" pitchFamily="50" charset="-127"/>
                        </a:rPr>
                        <a:t>960519</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smtClean="0">
                          <a:solidFill>
                            <a:schemeClr val="tx1">
                              <a:lumMod val="95000"/>
                            </a:schemeClr>
                          </a:solidFill>
                          <a:latin typeface="나눔고딕" pitchFamily="50" charset="-127"/>
                          <a:ea typeface="나눔고딕" pitchFamily="50" charset="-127"/>
                        </a:rPr>
                        <a:t>휴대폰번호</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smtClean="0">
                          <a:solidFill>
                            <a:schemeClr val="tx1">
                              <a:lumMod val="95000"/>
                            </a:schemeClr>
                          </a:solidFill>
                          <a:latin typeface="나눔고딕" pitchFamily="50" charset="-127"/>
                          <a:ea typeface="나눔고딕" pitchFamily="50" charset="-127"/>
                        </a:rPr>
                        <a:t>01049161937</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en-US" altLang="ko-KR" sz="1000" dirty="0" smtClean="0">
                          <a:solidFill>
                            <a:schemeClr val="tx1">
                              <a:lumMod val="95000"/>
                            </a:schemeClr>
                          </a:solidFill>
                          <a:latin typeface="나눔고딕" pitchFamily="50" charset="-127"/>
                          <a:ea typeface="나눔고딕" pitchFamily="50" charset="-127"/>
                        </a:rPr>
                        <a:t>E-mail</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smtClean="0">
                          <a:solidFill>
                            <a:schemeClr val="tx1">
                              <a:lumMod val="95000"/>
                            </a:schemeClr>
                          </a:solidFill>
                          <a:latin typeface="나눔고딕" pitchFamily="50" charset="-127"/>
                          <a:ea typeface="나눔고딕" pitchFamily="50" charset="-127"/>
                        </a:rPr>
                        <a:t>dkdlelx1@naver.com</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r>
            </a:tbl>
          </a:graphicData>
        </a:graphic>
      </p:graphicFrame>
      <p:sp>
        <p:nvSpPr>
          <p:cNvPr id="10" name="직사각형 9"/>
          <p:cNvSpPr/>
          <p:nvPr/>
        </p:nvSpPr>
        <p:spPr>
          <a:xfrm>
            <a:off x="380887" y="5733256"/>
            <a:ext cx="2811988" cy="261610"/>
          </a:xfrm>
          <a:prstGeom prst="rect">
            <a:avLst/>
          </a:prstGeom>
        </p:spPr>
        <p:txBody>
          <a:bodyPr wrap="none">
            <a:spAutoFit/>
          </a:bodyPr>
          <a:lstStyle/>
          <a:p>
            <a:r>
              <a:rPr lang="en-US" altLang="ko-KR" sz="1100" b="1" dirty="0" smtClean="0">
                <a:solidFill>
                  <a:schemeClr val="tx1">
                    <a:lumMod val="85000"/>
                  </a:schemeClr>
                </a:solidFill>
                <a:latin typeface="나눔고딕" pitchFamily="50" charset="-127"/>
                <a:ea typeface="나눔고딕" pitchFamily="50" charset="-127"/>
              </a:rPr>
              <a:t>* </a:t>
            </a:r>
            <a:r>
              <a:rPr lang="ko-KR" altLang="en-US" sz="1100" b="1" dirty="0" smtClean="0">
                <a:solidFill>
                  <a:schemeClr val="tx1">
                    <a:lumMod val="85000"/>
                  </a:schemeClr>
                </a:solidFill>
                <a:latin typeface="나눔고딕" pitchFamily="50" charset="-127"/>
                <a:ea typeface="나눔고딕" pitchFamily="50" charset="-127"/>
              </a:rPr>
              <a:t>팀 구성원의 인원 만큼 행을 추가하여 작성</a:t>
            </a:r>
            <a:endParaRPr lang="ko-KR" altLang="en-US" sz="1100" dirty="0"/>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032" y="423054"/>
            <a:ext cx="3168352" cy="3168352"/>
          </a:xfrm>
          <a:prstGeom prst="rect">
            <a:avLst/>
          </a:prstGeom>
        </p:spPr>
      </p:pic>
      <p:sp>
        <p:nvSpPr>
          <p:cNvPr id="3" name="TextBox 2"/>
          <p:cNvSpPr txBox="1"/>
          <p:nvPr/>
        </p:nvSpPr>
        <p:spPr>
          <a:xfrm>
            <a:off x="5961112" y="3670219"/>
            <a:ext cx="1728192" cy="276999"/>
          </a:xfrm>
          <a:prstGeom prst="rect">
            <a:avLst/>
          </a:prstGeom>
          <a:noFill/>
        </p:spPr>
        <p:txBody>
          <a:bodyPr wrap="square" rtlCol="0">
            <a:spAutoFit/>
          </a:bodyPr>
          <a:lstStyle/>
          <a:p>
            <a:pPr algn="ctr"/>
            <a:r>
              <a:rPr lang="en-US" altLang="ko-KR" sz="1200" dirty="0" smtClean="0"/>
              <a:t>&lt; </a:t>
            </a:r>
            <a:r>
              <a:rPr lang="ko-KR" altLang="en-US" sz="1200" dirty="0" smtClean="0"/>
              <a:t>게임 </a:t>
            </a:r>
            <a:r>
              <a:rPr lang="ko-KR" altLang="en-US" sz="1200" dirty="0" err="1" smtClean="0"/>
              <a:t>앱</a:t>
            </a:r>
            <a:r>
              <a:rPr lang="ko-KR" altLang="en-US" sz="1200" dirty="0" smtClean="0"/>
              <a:t> 아이콘 </a:t>
            </a:r>
            <a:r>
              <a:rPr lang="en-US" altLang="ko-KR" sz="1200" dirty="0" smtClean="0"/>
              <a:t>&gt;</a:t>
            </a:r>
            <a:endParaRPr lang="ko-KR" alt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p:cNvSpPr/>
          <p:nvPr/>
        </p:nvSpPr>
        <p:spPr>
          <a:xfrm>
            <a:off x="344170" y="1052195"/>
            <a:ext cx="9145334" cy="4985980"/>
          </a:xfrm>
          <a:prstGeom prst="rect">
            <a:avLst/>
          </a:prstGeom>
          <a:noFill/>
          <a:ln>
            <a:noFill/>
          </a:ln>
        </p:spPr>
        <p:txBody>
          <a:bodyPr wrap="square" anchor="t">
            <a:spAutoFit/>
          </a:bodyPr>
          <a:lstStyle/>
          <a:p>
            <a:pPr>
              <a:lnSpc>
                <a:spcPct val="150000"/>
              </a:lnSpc>
            </a:pPr>
            <a:r>
              <a:rPr lang="en-US" altLang="ko-KR" sz="1600" b="1" spc="-20" dirty="0" smtClean="0">
                <a:solidFill>
                  <a:schemeClr val="tx1">
                    <a:lumMod val="94999"/>
                  </a:schemeClr>
                </a:solidFill>
                <a:latin typeface="나눔고딕"/>
                <a:ea typeface="나눔고딕"/>
              </a:rPr>
              <a:t>1. </a:t>
            </a:r>
            <a:r>
              <a:rPr lang="ko-KR" altLang="en-US" sz="1600" b="1" spc="-20" dirty="0" smtClean="0">
                <a:solidFill>
                  <a:schemeClr val="tx1">
                    <a:lumMod val="94999"/>
                  </a:schemeClr>
                </a:solidFill>
                <a:latin typeface="나눔고딕"/>
                <a:ea typeface="나눔고딕"/>
              </a:rPr>
              <a:t>출품 </a:t>
            </a:r>
            <a:r>
              <a:rPr lang="ko-KR" altLang="en-US" sz="1600" b="1" spc="-20" dirty="0" err="1" smtClean="0">
                <a:solidFill>
                  <a:schemeClr val="tx1">
                    <a:lumMod val="94999"/>
                  </a:schemeClr>
                </a:solidFill>
                <a:latin typeface="나눔고딕"/>
                <a:ea typeface="나눔고딕"/>
              </a:rPr>
              <a:t>앱을</a:t>
            </a:r>
            <a:r>
              <a:rPr lang="ko-KR" altLang="en-US" sz="1600" b="1" spc="-20" dirty="0" smtClean="0">
                <a:solidFill>
                  <a:schemeClr val="tx1">
                    <a:lumMod val="94999"/>
                  </a:schemeClr>
                </a:solidFill>
                <a:latin typeface="나눔고딕"/>
                <a:ea typeface="나눔고딕"/>
              </a:rPr>
              <a:t> 기획한 의도 </a:t>
            </a:r>
            <a:r>
              <a:rPr lang="en-US" sz="1600" b="1" spc="-20" dirty="0" smtClean="0">
                <a:solidFill>
                  <a:schemeClr val="tx1">
                    <a:lumMod val="94999"/>
                  </a:schemeClr>
                </a:solidFill>
                <a:latin typeface="나눔고딕"/>
                <a:ea typeface="나눔고딕"/>
              </a:rPr>
              <a:t>(</a:t>
            </a:r>
            <a:r>
              <a:rPr lang="ko-KR" altLang="en-US" sz="1600" b="1" spc="-20" dirty="0" smtClean="0">
                <a:solidFill>
                  <a:schemeClr val="tx1">
                    <a:lumMod val="94999"/>
                  </a:schemeClr>
                </a:solidFill>
                <a:latin typeface="나눔고딕"/>
                <a:ea typeface="나눔고딕"/>
              </a:rPr>
              <a:t>동기</a:t>
            </a:r>
            <a:r>
              <a:rPr lang="en-US" sz="1600" b="1" spc="-20" dirty="0" smtClean="0">
                <a:solidFill>
                  <a:schemeClr val="tx1">
                    <a:lumMod val="94999"/>
                  </a:schemeClr>
                </a:solidFill>
                <a:latin typeface="나눔고딕"/>
                <a:ea typeface="나눔고딕"/>
              </a:rPr>
              <a:t>) :</a:t>
            </a:r>
          </a:p>
          <a:p>
            <a:pPr>
              <a:lnSpc>
                <a:spcPct val="150000"/>
              </a:lnSpc>
            </a:pPr>
            <a:r>
              <a:rPr lang="ko-KR" altLang="en-US" sz="1400" b="1" spc="-20" dirty="0" smtClean="0">
                <a:solidFill>
                  <a:schemeClr val="tx1">
                    <a:lumMod val="94999"/>
                  </a:schemeClr>
                </a:solidFill>
                <a:latin typeface="나눔고딕"/>
                <a:ea typeface="나눔고딕"/>
              </a:rPr>
              <a:t>이번에 출품하게 된 </a:t>
            </a:r>
            <a:r>
              <a:rPr lang="ko-KR" altLang="en-US" sz="1400" b="1" spc="-20" dirty="0" err="1" smtClean="0">
                <a:solidFill>
                  <a:schemeClr val="tx1">
                    <a:lumMod val="94999"/>
                  </a:schemeClr>
                </a:solidFill>
                <a:latin typeface="나눔고딕"/>
                <a:ea typeface="나눔고딕"/>
              </a:rPr>
              <a:t>앱을</a:t>
            </a:r>
            <a:r>
              <a:rPr lang="ko-KR" altLang="en-US" sz="1400" b="1" spc="-20" dirty="0" smtClean="0">
                <a:solidFill>
                  <a:schemeClr val="tx1">
                    <a:lumMod val="94999"/>
                  </a:schemeClr>
                </a:solidFill>
                <a:latin typeface="나눔고딕"/>
                <a:ea typeface="나눔고딕"/>
              </a:rPr>
              <a:t> 제작하게 된 계기는 얼마 전 인터넷으로 </a:t>
            </a:r>
            <a:r>
              <a:rPr lang="en-US" altLang="ko-KR" sz="1400" b="1" spc="-20" dirty="0" smtClean="0">
                <a:solidFill>
                  <a:schemeClr val="tx1">
                    <a:lumMod val="94999"/>
                  </a:schemeClr>
                </a:solidFill>
                <a:latin typeface="나눔고딕"/>
                <a:ea typeface="나눔고딕"/>
              </a:rPr>
              <a:t>“</a:t>
            </a:r>
            <a:r>
              <a:rPr lang="en-US" altLang="ko-KR" sz="1400" b="1" spc="-20" dirty="0" err="1" smtClean="0">
                <a:solidFill>
                  <a:schemeClr val="tx1">
                    <a:lumMod val="94999"/>
                  </a:schemeClr>
                </a:solidFill>
                <a:latin typeface="나눔고딕"/>
                <a:ea typeface="나눔고딕"/>
              </a:rPr>
              <a:t>Youtube</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를</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통해 보게 된 한 게임방송을 보면서  떠오르게 되었습니다</a:t>
            </a:r>
            <a:r>
              <a:rPr lang="en-US" altLang="ko-KR" sz="1400" b="1" spc="-20" dirty="0" smtClean="0">
                <a:solidFill>
                  <a:schemeClr val="tx1">
                    <a:lumMod val="94999"/>
                  </a:schemeClr>
                </a:solidFill>
                <a:latin typeface="나눔고딕"/>
                <a:ea typeface="나눔고딕"/>
              </a:rPr>
              <a:t>.  </a:t>
            </a:r>
          </a:p>
          <a:p>
            <a:pPr>
              <a:lnSpc>
                <a:spcPct val="150000"/>
              </a:lnSpc>
            </a:pPr>
            <a:r>
              <a:rPr lang="ko-KR" altLang="en-US" sz="1400" b="1" spc="-20" dirty="0" smtClean="0">
                <a:solidFill>
                  <a:schemeClr val="tx1">
                    <a:lumMod val="94999"/>
                  </a:schemeClr>
                </a:solidFill>
                <a:latin typeface="나눔고딕"/>
                <a:ea typeface="나눔고딕"/>
              </a:rPr>
              <a:t>평소에도 </a:t>
            </a:r>
            <a:r>
              <a:rPr lang="ko-KR" altLang="en-US" sz="1400" b="1" spc="-20" dirty="0" err="1" smtClean="0">
                <a:solidFill>
                  <a:schemeClr val="tx1">
                    <a:lumMod val="94999"/>
                  </a:schemeClr>
                </a:solidFill>
                <a:latin typeface="나눔고딕"/>
                <a:ea typeface="나눔고딕"/>
              </a:rPr>
              <a:t>유튜브를</a:t>
            </a:r>
            <a:r>
              <a:rPr lang="ko-KR" altLang="en-US" sz="1400" b="1" spc="-20" dirty="0" smtClean="0">
                <a:solidFill>
                  <a:schemeClr val="tx1">
                    <a:lumMod val="94999"/>
                  </a:schemeClr>
                </a:solidFill>
                <a:latin typeface="나눔고딕"/>
                <a:ea typeface="나눔고딕"/>
              </a:rPr>
              <a:t> 통해서 아프리카</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개인 방송국</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  </a:t>
            </a:r>
            <a:r>
              <a:rPr lang="en-US" altLang="ko-KR" sz="1400" b="1" spc="-20" dirty="0" smtClean="0">
                <a:solidFill>
                  <a:schemeClr val="tx1">
                    <a:lumMod val="94999"/>
                  </a:schemeClr>
                </a:solidFill>
                <a:latin typeface="나눔고딕"/>
                <a:ea typeface="나눔고딕"/>
              </a:rPr>
              <a:t>BJ</a:t>
            </a:r>
            <a:r>
              <a:rPr lang="ko-KR" altLang="en-US" sz="1400" b="1" spc="-20" dirty="0" smtClean="0">
                <a:solidFill>
                  <a:schemeClr val="tx1">
                    <a:lumMod val="94999"/>
                  </a:schemeClr>
                </a:solidFill>
                <a:latin typeface="나눔고딕"/>
                <a:ea typeface="나눔고딕"/>
              </a:rPr>
              <a:t>들이 하는  소위</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게임 방송</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을 즐겨보았습니다</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여러 개인 방송 중에서 도</a:t>
            </a:r>
            <a:r>
              <a:rPr lang="en-US" altLang="ko-KR" sz="1400" b="1" spc="-20" dirty="0" smtClean="0">
                <a:solidFill>
                  <a:schemeClr val="tx1">
                    <a:lumMod val="94999"/>
                  </a:schemeClr>
                </a:solidFill>
                <a:latin typeface="나눔고딕"/>
                <a:ea typeface="나눔고딕"/>
              </a:rPr>
              <a:t>“PD</a:t>
            </a:r>
            <a:r>
              <a:rPr lang="ko-KR" altLang="en-US" sz="1400" b="1" spc="-20" dirty="0" err="1" smtClean="0">
                <a:solidFill>
                  <a:schemeClr val="tx1">
                    <a:lumMod val="94999"/>
                  </a:schemeClr>
                </a:solidFill>
                <a:latin typeface="나눔고딕"/>
                <a:ea typeface="나눔고딕"/>
              </a:rPr>
              <a:t>대정령</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라는 아프리카 </a:t>
            </a:r>
            <a:r>
              <a:rPr lang="en-US" altLang="ko-KR" sz="1400" b="1" spc="-20" dirty="0" smtClean="0">
                <a:solidFill>
                  <a:schemeClr val="tx1">
                    <a:lumMod val="94999"/>
                  </a:schemeClr>
                </a:solidFill>
                <a:latin typeface="나눔고딕"/>
                <a:ea typeface="나눔고딕"/>
              </a:rPr>
              <a:t>BJ</a:t>
            </a:r>
            <a:r>
              <a:rPr lang="ko-KR" altLang="en-US" sz="1400" b="1" spc="-20" dirty="0" smtClean="0">
                <a:solidFill>
                  <a:schemeClr val="tx1">
                    <a:lumMod val="94999"/>
                  </a:schemeClr>
                </a:solidFill>
                <a:latin typeface="나눔고딕"/>
                <a:ea typeface="나눔고딕"/>
              </a:rPr>
              <a:t>가 하는 게임 방송에서 </a:t>
            </a:r>
            <a:r>
              <a:rPr lang="en-US" altLang="ko-KR" sz="1400" b="1" spc="-20" dirty="0" smtClean="0">
                <a:solidFill>
                  <a:schemeClr val="tx1">
                    <a:lumMod val="94999"/>
                  </a:schemeClr>
                </a:solidFill>
                <a:latin typeface="나눔고딕"/>
                <a:ea typeface="나눔고딕"/>
              </a:rPr>
              <a:t>“Dark Echo”</a:t>
            </a:r>
            <a:r>
              <a:rPr lang="ko-KR" altLang="en-US" sz="1400" b="1" spc="-20" dirty="0" smtClean="0">
                <a:solidFill>
                  <a:schemeClr val="tx1">
                    <a:lumMod val="94999"/>
                  </a:schemeClr>
                </a:solidFill>
                <a:latin typeface="나눔고딕"/>
                <a:ea typeface="나눔고딕"/>
              </a:rPr>
              <a:t>라는 게임을 보게 되었고   방송을 보고 나서</a:t>
            </a:r>
            <a:r>
              <a:rPr lang="en-US" altLang="ko-KR" sz="1400" b="1" spc="-20" dirty="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그저 단순한 미로탈출 게임이 소리의 음파를 이용해서 좀처럼 느낄 수 없는 스릴감을  느낄  수 있다는 점에  신선한 느낌을 받았었습니다</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하지만 </a:t>
            </a:r>
            <a:r>
              <a:rPr lang="ko-KR" altLang="en-US" sz="1400" b="1" spc="-20" dirty="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문득 게임 방송을 보고 있으면서 </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저 게임과 다른 방식으로 하면 좀 더 재미있지 않을까</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 라는 생각과 </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이 게임을 </a:t>
            </a:r>
            <a:r>
              <a:rPr lang="en-US" altLang="ko-KR" sz="1400" b="1" spc="-20" dirty="0" smtClean="0">
                <a:solidFill>
                  <a:schemeClr val="tx1">
                    <a:lumMod val="94999"/>
                  </a:schemeClr>
                </a:solidFill>
                <a:latin typeface="나눔고딕"/>
                <a:ea typeface="나눔고딕"/>
              </a:rPr>
              <a:t>PC</a:t>
            </a:r>
            <a:r>
              <a:rPr lang="ko-KR" altLang="en-US" sz="1400" b="1" spc="-20" dirty="0" smtClean="0">
                <a:solidFill>
                  <a:schemeClr val="tx1">
                    <a:lumMod val="94999"/>
                  </a:schemeClr>
                </a:solidFill>
                <a:latin typeface="나눔고딕"/>
                <a:ea typeface="나눔고딕"/>
              </a:rPr>
              <a:t>뿐만 아니라 </a:t>
            </a:r>
            <a:r>
              <a:rPr lang="en-US" altLang="ko-KR" sz="1400" b="1" spc="-20" dirty="0" smtClean="0">
                <a:solidFill>
                  <a:schemeClr val="tx1">
                    <a:lumMod val="94999"/>
                  </a:schemeClr>
                </a:solidFill>
                <a:latin typeface="나눔고딕"/>
                <a:ea typeface="나눔고딕"/>
              </a:rPr>
              <a:t>Android </a:t>
            </a:r>
            <a:r>
              <a:rPr lang="ko-KR" altLang="en-US" sz="1400" b="1" spc="-20" dirty="0" smtClean="0">
                <a:solidFill>
                  <a:schemeClr val="tx1">
                    <a:lumMod val="94999"/>
                  </a:schemeClr>
                </a:solidFill>
                <a:latin typeface="나눔고딕"/>
                <a:ea typeface="나눔고딕"/>
              </a:rPr>
              <a:t>나 </a:t>
            </a:r>
            <a:r>
              <a:rPr lang="en-US" altLang="ko-KR" sz="1400" b="1" spc="-20" dirty="0" smtClean="0">
                <a:solidFill>
                  <a:schemeClr val="tx1">
                    <a:lumMod val="94999"/>
                  </a:schemeClr>
                </a:solidFill>
                <a:latin typeface="나눔고딕"/>
                <a:ea typeface="나눔고딕"/>
              </a:rPr>
              <a:t>IOS </a:t>
            </a:r>
            <a:r>
              <a:rPr lang="ko-KR" altLang="en-US" sz="1400" b="1" spc="-20" dirty="0" smtClean="0">
                <a:solidFill>
                  <a:schemeClr val="tx1">
                    <a:lumMod val="94999"/>
                  </a:schemeClr>
                </a:solidFill>
                <a:latin typeface="나눔고딕"/>
                <a:ea typeface="나눔고딕"/>
              </a:rPr>
              <a:t>등 </a:t>
            </a:r>
            <a:r>
              <a:rPr lang="ko-KR" altLang="en-US" sz="1400" b="1" spc="-20" dirty="0" err="1" smtClean="0">
                <a:solidFill>
                  <a:schemeClr val="tx1">
                    <a:lumMod val="94999"/>
                  </a:schemeClr>
                </a:solidFill>
                <a:latin typeface="나눔고딕"/>
                <a:ea typeface="나눔고딕"/>
              </a:rPr>
              <a:t>모바일</a:t>
            </a:r>
            <a:r>
              <a:rPr lang="ko-KR" altLang="en-US" sz="1400" b="1" spc="-20" dirty="0" smtClean="0">
                <a:solidFill>
                  <a:schemeClr val="tx1">
                    <a:lumMod val="94999"/>
                  </a:schemeClr>
                </a:solidFill>
                <a:latin typeface="나눔고딕"/>
                <a:ea typeface="나눔고딕"/>
              </a:rPr>
              <a:t> 환경에서도 즐길 수 있으면 좋겠다</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라는 생각이 떠오르게 되었고 지금까지 게임 방송을 보면서 그저 방송을 보고 내가 생각하는 이상적인 게임에 대해 생각하고 말로만 했는데 이젠 대학생이 되어서 생각과 말로만 했던 이상적인 게임을 직접 만들어 꿈꾸던 나의 게임을 실현해야겠다는 마음이 들었습니다</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  </a:t>
            </a:r>
            <a:endParaRPr lang="en-US" altLang="ko-KR" sz="1400" b="1" spc="-20" dirty="0" smtClean="0">
              <a:solidFill>
                <a:schemeClr val="tx1">
                  <a:lumMod val="94999"/>
                </a:schemeClr>
              </a:solidFill>
              <a:latin typeface="나눔고딕"/>
              <a:ea typeface="나눔고딕"/>
            </a:endParaRPr>
          </a:p>
          <a:p>
            <a:pPr>
              <a:lnSpc>
                <a:spcPct val="150000"/>
              </a:lnSpc>
            </a:pPr>
            <a:r>
              <a:rPr lang="ko-KR" altLang="en-US" sz="1400" b="1" spc="-20" dirty="0" smtClean="0">
                <a:solidFill>
                  <a:schemeClr val="tx1">
                    <a:lumMod val="94999"/>
                  </a:schemeClr>
                </a:solidFill>
                <a:latin typeface="나눔고딕"/>
                <a:ea typeface="나눔고딕"/>
              </a:rPr>
              <a:t>그렇게  해서 떠오른 생각과 굳은 마음을 가지고 혼자 보단 나와 뜻이 같은 친구와 같이 팀을 꾸려 서로 공유를 하고 머리를 맞대고 고민을 하면서 </a:t>
            </a:r>
            <a:r>
              <a:rPr lang="en-US" altLang="ko-KR" sz="1400" b="1" spc="-20" dirty="0" smtClean="0">
                <a:solidFill>
                  <a:schemeClr val="tx1">
                    <a:lumMod val="94999"/>
                  </a:schemeClr>
                </a:solidFill>
                <a:latin typeface="나눔고딕"/>
                <a:ea typeface="나눔고딕"/>
              </a:rPr>
              <a:t>“Dark Echo” </a:t>
            </a:r>
            <a:r>
              <a:rPr lang="ko-KR" altLang="en-US" sz="1400" b="1" spc="-20" dirty="0" smtClean="0">
                <a:solidFill>
                  <a:schemeClr val="tx1">
                    <a:lumMod val="94999"/>
                  </a:schemeClr>
                </a:solidFill>
                <a:latin typeface="나눔고딕"/>
                <a:ea typeface="나눔고딕"/>
              </a:rPr>
              <a:t>게임 보다  색다른  </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우리</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만의 새로운 게임을 만들어 보게 되었습니다</a:t>
            </a:r>
            <a:r>
              <a:rPr lang="en-US" altLang="ko-KR" sz="1400" b="1" spc="-20" dirty="0" smtClean="0">
                <a:solidFill>
                  <a:schemeClr val="tx1">
                    <a:lumMod val="94999"/>
                  </a:schemeClr>
                </a:solidFill>
                <a:latin typeface="나눔고딕"/>
                <a:ea typeface="나눔고딕"/>
              </a:rPr>
              <a:t>.</a:t>
            </a:r>
          </a:p>
          <a:p>
            <a:pPr>
              <a:lnSpc>
                <a:spcPct val="150000"/>
              </a:lnSpc>
            </a:pPr>
            <a:endParaRPr lang="en-US" altLang="ko-KR" sz="1400" b="1" spc="-20" dirty="0" smtClean="0">
              <a:solidFill>
                <a:schemeClr val="tx1">
                  <a:lumMod val="94999"/>
                </a:schemeClr>
              </a:solidFill>
              <a:latin typeface="나눔고딕"/>
              <a:ea typeface="나눔고딕"/>
            </a:endParaRPr>
          </a:p>
          <a:p>
            <a:pPr>
              <a:lnSpc>
                <a:spcPct val="150000"/>
              </a:lnSpc>
            </a:pPr>
            <a:r>
              <a:rPr lang="en-US" sz="1400" b="1" spc="-20" dirty="0" smtClean="0">
                <a:solidFill>
                  <a:schemeClr val="tx1">
                    <a:lumMod val="94999"/>
                  </a:schemeClr>
                </a:solidFill>
                <a:latin typeface="나눔고딕"/>
                <a:ea typeface="나눔고딕"/>
              </a:rPr>
              <a:t>*‘Dark Echo’</a:t>
            </a:r>
            <a:r>
              <a:rPr lang="ko-KR" altLang="en-US" sz="1400" b="1" spc="-20" dirty="0" smtClean="0">
                <a:solidFill>
                  <a:schemeClr val="tx1">
                    <a:lumMod val="94999"/>
                  </a:schemeClr>
                </a:solidFill>
                <a:latin typeface="나눔고딕"/>
                <a:ea typeface="나눔고딕"/>
              </a:rPr>
              <a:t>게임플레이  영상 </a:t>
            </a:r>
            <a:r>
              <a:rPr lang="en-US" altLang="ko-KR" sz="1400" b="1" spc="-20" dirty="0" smtClean="0">
                <a:solidFill>
                  <a:schemeClr val="tx1">
                    <a:lumMod val="94999"/>
                  </a:schemeClr>
                </a:solidFill>
                <a:latin typeface="나눔고딕"/>
                <a:ea typeface="나눔고딕"/>
              </a:rPr>
              <a:t>: </a:t>
            </a:r>
            <a:r>
              <a:rPr lang="en-US" altLang="ko-KR" sz="1400" b="1" spc="-20" dirty="0">
                <a:solidFill>
                  <a:schemeClr val="tx1">
                    <a:lumMod val="94999"/>
                  </a:schemeClr>
                </a:solidFill>
                <a:latin typeface="나눔고딕"/>
                <a:ea typeface="나눔고딕"/>
                <a:hlinkClick r:id="rId2"/>
              </a:rPr>
              <a:t>https://</a:t>
            </a:r>
            <a:r>
              <a:rPr lang="en-US" altLang="ko-KR" sz="1400" b="1" spc="-20" dirty="0" smtClean="0">
                <a:solidFill>
                  <a:schemeClr val="tx1">
                    <a:lumMod val="94999"/>
                  </a:schemeClr>
                </a:solidFill>
                <a:latin typeface="나눔고딕"/>
                <a:ea typeface="나눔고딕"/>
                <a:hlinkClick r:id="rId2"/>
              </a:rPr>
              <a:t>www.youtube.com/watch?v=eWsTuAn_td0</a:t>
            </a:r>
            <a:r>
              <a:rPr lang="en-US" altLang="ko-KR" sz="1400" b="1" spc="-20" dirty="0" smtClean="0">
                <a:solidFill>
                  <a:schemeClr val="tx1">
                    <a:lumMod val="94999"/>
                  </a:schemeClr>
                </a:solidFill>
                <a:latin typeface="나눔고딕"/>
                <a:ea typeface="나눔고딕"/>
              </a:rPr>
              <a:t>  *</a:t>
            </a:r>
            <a:endParaRPr lang="en-US" sz="1400" b="1" spc="-20" dirty="0">
              <a:solidFill>
                <a:schemeClr val="tx1">
                  <a:lumMod val="94999"/>
                </a:schemeClr>
              </a:solidFill>
              <a:latin typeface="나눔고딕"/>
              <a:ea typeface="나눔고딕"/>
            </a:endParaRPr>
          </a:p>
        </p:txBody>
      </p:sp>
      <p:sp>
        <p:nvSpPr>
          <p:cNvPr id="3075"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기획</a:t>
            </a:r>
            <a:r>
              <a:rPr lang="en-US" sz="2800" b="1" spc="-20" dirty="0" smtClean="0">
                <a:solidFill>
                  <a:schemeClr val="tx1">
                    <a:lumMod val="94999"/>
                  </a:schemeClr>
                </a:solidFill>
                <a:latin typeface="나눔고딕"/>
                <a:ea typeface="나눔고딕"/>
              </a:rPr>
              <a:t> </a:t>
            </a:r>
            <a:r>
              <a:rPr lang="ko-KR" altLang="en-US" sz="2800" b="1" spc="-20" dirty="0" smtClean="0">
                <a:solidFill>
                  <a:schemeClr val="tx1">
                    <a:lumMod val="94999"/>
                  </a:schemeClr>
                </a:solidFill>
                <a:latin typeface="나눔고딕"/>
                <a:ea typeface="나눔고딕"/>
              </a:rPr>
              <a:t>의도 및 특징</a:t>
            </a:r>
          </a:p>
        </p:txBody>
      </p:sp>
      <p:sp>
        <p:nvSpPr>
          <p:cNvPr id="3104" name="Shape"/>
          <p:cNvSpPr/>
          <p:nvPr/>
        </p:nvSpPr>
        <p:spPr>
          <a:xfrm>
            <a:off x="0" y="0"/>
            <a:ext cx="0" cy="0"/>
          </a:xfrm>
          <a:custGeom>
            <a:avLst/>
            <a:gdLst>
              <a:gd name="Guide0" fmla="*/ w 10800 21600"/>
              <a:gd name="Guide1" fmla="*/ h 0 21600"/>
              <a:gd name="Guide2" fmla="*/ w 0 21600"/>
              <a:gd name="Guide3" fmla="*/ h 10800 21600"/>
              <a:gd name="Guide4" fmla="*/ w 10800 21600"/>
              <a:gd name="Guide5" fmla="*/ h 21600 21600"/>
              <a:gd name="Guide6" fmla="*/ w 21600 21600"/>
              <a:gd name="Guide7" fmla="*/ h 10800 21600"/>
            </a:gdLst>
            <a:ahLst/>
            <a:cxnLst>
              <a:cxn ang="0">
                <a:pos x="Guide0" y="Guide1"/>
              </a:cxn>
              <a:cxn ang="0">
                <a:pos x="Guide2" y="Guide3"/>
              </a:cxn>
              <a:cxn ang="0">
                <a:pos x="Guide4" y="Guide5"/>
              </a:cxn>
              <a:cxn ang="0">
                <a:pos x="Guide6" y="Guide7"/>
              </a:cxn>
            </a:cxnLst>
            <a:rect l="0" t="0" r="0" b="0"/>
            <a:pathLst>
              <a:path w="21600" h="21600">
                <a:moveTo>
                  <a:pt x="0" y="0"/>
                </a:moveTo>
              </a:path>
            </a:pathLst>
          </a:custGeom>
          <a:noFill/>
          <a:ln w="34394" cap="rnd">
            <a:solidFill>
              <a:srgbClr val="CC0000"/>
            </a:solidFill>
          </a:ln>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488" y="4566027"/>
            <a:ext cx="9217024" cy="2354491"/>
          </a:xfrm>
          <a:prstGeom prst="rect">
            <a:avLst/>
          </a:prstGeom>
          <a:noFill/>
        </p:spPr>
        <p:txBody>
          <a:bodyPr wrap="square" rtlCol="0">
            <a:spAutoFit/>
          </a:bodyPr>
          <a:lstStyle/>
          <a:p>
            <a:pPr>
              <a:lnSpc>
                <a:spcPct val="150000"/>
              </a:lnSpc>
            </a:pPr>
            <a:r>
              <a:rPr lang="ko-KR" altLang="en-US" sz="1400" b="1" spc="-20" dirty="0" smtClean="0">
                <a:solidFill>
                  <a:schemeClr val="tx1">
                    <a:lumMod val="94999"/>
                  </a:schemeClr>
                </a:solidFill>
                <a:latin typeface="나눔고딕"/>
                <a:ea typeface="나눔고딕"/>
              </a:rPr>
              <a:t>저희 게임은  미로 탈출 이란 장르에서 공포스런 분위기를 통해 스릴감을 느낄 수 있는 </a:t>
            </a:r>
            <a:r>
              <a:rPr lang="ko-KR" altLang="en-US" sz="1400" b="1" spc="-20" dirty="0" err="1" smtClean="0">
                <a:solidFill>
                  <a:schemeClr val="tx1">
                    <a:lumMod val="94999"/>
                  </a:schemeClr>
                </a:solidFill>
                <a:latin typeface="나눔고딕"/>
                <a:ea typeface="나눔고딕"/>
              </a:rPr>
              <a:t>컨셉과</a:t>
            </a:r>
            <a:r>
              <a:rPr lang="ko-KR" altLang="en-US" sz="1400" b="1" spc="-20" dirty="0" smtClean="0">
                <a:solidFill>
                  <a:schemeClr val="tx1">
                    <a:lumMod val="94999"/>
                  </a:schemeClr>
                </a:solidFill>
                <a:latin typeface="나눔고딕"/>
                <a:ea typeface="나눔고딕"/>
              </a:rPr>
              <a:t> 기존과는 다른 게임 방식으로  새롭고 신선한 게임을 잘 접할 수 있는 </a:t>
            </a:r>
            <a:r>
              <a:rPr lang="en-US" altLang="ko-KR" sz="1400" b="1" spc="-20" dirty="0" smtClean="0">
                <a:solidFill>
                  <a:schemeClr val="tx1">
                    <a:lumMod val="94999"/>
                  </a:schemeClr>
                </a:solidFill>
                <a:latin typeface="나눔고딕"/>
                <a:ea typeface="나눔고딕"/>
              </a:rPr>
              <a:t>10</a:t>
            </a:r>
            <a:r>
              <a:rPr lang="ko-KR" altLang="en-US" sz="1400" b="1" spc="-20" dirty="0" smtClean="0">
                <a:solidFill>
                  <a:schemeClr val="tx1">
                    <a:lumMod val="94999"/>
                  </a:schemeClr>
                </a:solidFill>
                <a:latin typeface="나눔고딕"/>
                <a:ea typeface="나눔고딕"/>
              </a:rPr>
              <a:t>대에서 </a:t>
            </a:r>
            <a:r>
              <a:rPr lang="en-US" altLang="ko-KR" sz="1400" b="1" spc="-20" dirty="0" smtClean="0">
                <a:solidFill>
                  <a:schemeClr val="tx1">
                    <a:lumMod val="94999"/>
                  </a:schemeClr>
                </a:solidFill>
                <a:latin typeface="나눔고딕"/>
                <a:ea typeface="나눔고딕"/>
              </a:rPr>
              <a:t>20</a:t>
            </a:r>
            <a:r>
              <a:rPr lang="ko-KR" altLang="en-US" sz="1400" b="1" spc="-20" dirty="0" smtClean="0">
                <a:solidFill>
                  <a:schemeClr val="tx1">
                    <a:lumMod val="94999"/>
                  </a:schemeClr>
                </a:solidFill>
                <a:latin typeface="나눔고딕"/>
                <a:ea typeface="나눔고딕"/>
              </a:rPr>
              <a:t>대 정도의 젊은 층에서 기존에 있는 미로 탈출 게임에서 좀 더 색다르게 게임을 플레이 하고 싶은  플레이어</a:t>
            </a:r>
            <a:r>
              <a:rPr lang="ko-KR" altLang="en-US" sz="1400" b="1" spc="-20" dirty="0">
                <a:solidFill>
                  <a:schemeClr val="tx1">
                    <a:lumMod val="94999"/>
                  </a:schemeClr>
                </a:solidFill>
                <a:latin typeface="나눔고딕"/>
                <a:ea typeface="나눔고딕"/>
              </a:rPr>
              <a:t>와</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그리고 미로 탈출과 스릴감 </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두 가지를  같이 즐기고 싶은 플레이어 들을 기준으로 사용자를 두고 있습니다</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하지만 이 게임을 </a:t>
            </a:r>
            <a:r>
              <a:rPr lang="en-US" altLang="ko-KR" sz="1400" b="1" spc="-20" dirty="0" smtClean="0">
                <a:solidFill>
                  <a:schemeClr val="tx1">
                    <a:lumMod val="94999"/>
                  </a:schemeClr>
                </a:solidFill>
                <a:latin typeface="나눔고딕"/>
                <a:ea typeface="나눔고딕"/>
              </a:rPr>
              <a:t>10</a:t>
            </a:r>
            <a:r>
              <a:rPr lang="ko-KR" altLang="en-US" sz="1400" b="1" spc="-20" dirty="0" smtClean="0">
                <a:solidFill>
                  <a:schemeClr val="tx1">
                    <a:lumMod val="94999"/>
                  </a:schemeClr>
                </a:solidFill>
                <a:latin typeface="나눔고딕"/>
                <a:ea typeface="나눔고딕"/>
              </a:rPr>
              <a:t>대에서 </a:t>
            </a:r>
            <a:r>
              <a:rPr lang="en-US" altLang="ko-KR" sz="1400" b="1" spc="-20" dirty="0" smtClean="0">
                <a:solidFill>
                  <a:schemeClr val="tx1">
                    <a:lumMod val="94999"/>
                  </a:schemeClr>
                </a:solidFill>
                <a:latin typeface="나눔고딕"/>
                <a:ea typeface="나눔고딕"/>
              </a:rPr>
              <a:t>20</a:t>
            </a:r>
            <a:r>
              <a:rPr lang="ko-KR" altLang="en-US" sz="1400" b="1" spc="-20" dirty="0" smtClean="0">
                <a:solidFill>
                  <a:schemeClr val="tx1">
                    <a:lumMod val="94999"/>
                  </a:schemeClr>
                </a:solidFill>
                <a:latin typeface="나눔고딕"/>
                <a:ea typeface="나눔고딕"/>
              </a:rPr>
              <a:t>대의 젊은 층 뿐만 아닌 최근 </a:t>
            </a:r>
            <a:r>
              <a:rPr lang="ko-KR" altLang="en-US" sz="1400" b="1" spc="-20" dirty="0" err="1" smtClean="0">
                <a:solidFill>
                  <a:schemeClr val="tx1">
                    <a:lumMod val="94999"/>
                  </a:schemeClr>
                </a:solidFill>
                <a:latin typeface="나눔고딕"/>
                <a:ea typeface="나눔고딕"/>
              </a:rPr>
              <a:t>스마트폰</a:t>
            </a:r>
            <a:r>
              <a:rPr lang="ko-KR" altLang="en-US" sz="1400" b="1" spc="-20" dirty="0" smtClean="0">
                <a:solidFill>
                  <a:schemeClr val="tx1">
                    <a:lumMod val="94999"/>
                  </a:schemeClr>
                </a:solidFill>
                <a:latin typeface="나눔고딕"/>
                <a:ea typeface="나눔고딕"/>
              </a:rPr>
              <a:t> 보급으로 인해 늘어나고 있는 </a:t>
            </a:r>
            <a:r>
              <a:rPr lang="en-US" altLang="ko-KR" sz="1400" b="1" spc="-20" dirty="0" smtClean="0">
                <a:solidFill>
                  <a:schemeClr val="tx1">
                    <a:lumMod val="94999"/>
                  </a:schemeClr>
                </a:solidFill>
                <a:latin typeface="나눔고딕"/>
                <a:ea typeface="나눔고딕"/>
              </a:rPr>
              <a:t>50</a:t>
            </a:r>
            <a:r>
              <a:rPr lang="ko-KR" altLang="en-US" sz="1400" b="1" spc="-20" dirty="0" smtClean="0">
                <a:solidFill>
                  <a:schemeClr val="tx1">
                    <a:lumMod val="94999"/>
                  </a:schemeClr>
                </a:solidFill>
                <a:latin typeface="나눔고딕"/>
                <a:ea typeface="나눔고딕"/>
              </a:rPr>
              <a:t>대 </a:t>
            </a:r>
            <a:r>
              <a:rPr lang="ko-KR" altLang="en-US" sz="1400" b="1" spc="-20" dirty="0" err="1" smtClean="0">
                <a:solidFill>
                  <a:schemeClr val="tx1">
                    <a:lumMod val="94999"/>
                  </a:schemeClr>
                </a:solidFill>
                <a:latin typeface="나눔고딕"/>
                <a:ea typeface="나눔고딕"/>
              </a:rPr>
              <a:t>게임층</a:t>
            </a:r>
            <a:r>
              <a:rPr lang="ko-KR" altLang="en-US" sz="1400" b="1" spc="-20" dirty="0" smtClean="0">
                <a:solidFill>
                  <a:schemeClr val="tx1">
                    <a:lumMod val="94999"/>
                  </a:schemeClr>
                </a:solidFill>
                <a:latin typeface="나눔고딕"/>
                <a:ea typeface="나눔고딕"/>
              </a:rPr>
              <a:t> 뿐만 아닌  </a:t>
            </a:r>
            <a:r>
              <a:rPr lang="ko-KR" altLang="en-US" sz="1400" b="1" spc="-20" dirty="0" err="1" smtClean="0">
                <a:solidFill>
                  <a:schemeClr val="tx1">
                    <a:lumMod val="94999"/>
                  </a:schemeClr>
                </a:solidFill>
                <a:latin typeface="나눔고딕"/>
                <a:ea typeface="나눔고딕"/>
              </a:rPr>
              <a:t>스마트폰</a:t>
            </a:r>
            <a:r>
              <a:rPr lang="ko-KR" altLang="en-US" sz="1400" b="1" spc="-20" dirty="0" smtClean="0">
                <a:solidFill>
                  <a:schemeClr val="tx1">
                    <a:lumMod val="94999"/>
                  </a:schemeClr>
                </a:solidFill>
                <a:latin typeface="나눔고딕"/>
                <a:ea typeface="나눔고딕"/>
              </a:rPr>
              <a:t> 으로 게임을 할 수 있는 전 연령층 사용자들 중에서 아직 미로탈출 게임이 생소한 사용자들도 보다 쉽게 게임을 하면서 저희 게임의 </a:t>
            </a:r>
            <a:r>
              <a:rPr lang="ko-KR" altLang="en-US" sz="1400" b="1" spc="-20" dirty="0" err="1" smtClean="0">
                <a:solidFill>
                  <a:schemeClr val="tx1">
                    <a:lumMod val="94999"/>
                  </a:schemeClr>
                </a:solidFill>
                <a:latin typeface="나눔고딕"/>
                <a:ea typeface="나눔고딕"/>
              </a:rPr>
              <a:t>컨셉을</a:t>
            </a:r>
            <a:r>
              <a:rPr lang="ko-KR" altLang="en-US" sz="1400" b="1" spc="-20" dirty="0" smtClean="0">
                <a:solidFill>
                  <a:schemeClr val="tx1">
                    <a:lumMod val="94999"/>
                  </a:schemeClr>
                </a:solidFill>
                <a:latin typeface="나눔고딕"/>
                <a:ea typeface="나눔고딕"/>
              </a:rPr>
              <a:t> 잘 느낄 수 있도록 포괄적인 연령층으로 사용자를 두고 있습니다</a:t>
            </a:r>
            <a:r>
              <a:rPr lang="en-US" altLang="ko-KR" sz="1400" b="1" spc="-20" dirty="0" smtClean="0">
                <a:solidFill>
                  <a:schemeClr val="tx1">
                    <a:lumMod val="94999"/>
                  </a:schemeClr>
                </a:solidFill>
                <a:latin typeface="나눔고딕"/>
                <a:ea typeface="나눔고딕"/>
              </a:rPr>
              <a:t>.  </a:t>
            </a:r>
          </a:p>
        </p:txBody>
      </p:sp>
      <p:sp>
        <p:nvSpPr>
          <p:cNvPr id="4"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기획</a:t>
            </a:r>
            <a:r>
              <a:rPr lang="en-US" sz="2800" b="1" spc="-20" dirty="0" smtClean="0">
                <a:solidFill>
                  <a:schemeClr val="tx1">
                    <a:lumMod val="94999"/>
                  </a:schemeClr>
                </a:solidFill>
                <a:latin typeface="나눔고딕"/>
                <a:ea typeface="나눔고딕"/>
              </a:rPr>
              <a:t> </a:t>
            </a:r>
            <a:r>
              <a:rPr lang="ko-KR" altLang="en-US" sz="2800" b="1" spc="-20" dirty="0" smtClean="0">
                <a:solidFill>
                  <a:schemeClr val="tx1">
                    <a:lumMod val="94999"/>
                  </a:schemeClr>
                </a:solidFill>
                <a:latin typeface="나눔고딕"/>
                <a:ea typeface="나눔고딕"/>
              </a:rPr>
              <a:t>의도 및 특징</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679" y="1033970"/>
            <a:ext cx="7106642" cy="3115110"/>
          </a:xfrm>
          <a:prstGeom prst="rect">
            <a:avLst/>
          </a:prstGeom>
        </p:spPr>
      </p:pic>
      <p:sp>
        <p:nvSpPr>
          <p:cNvPr id="5" name="TextBox 4"/>
          <p:cNvSpPr txBox="1"/>
          <p:nvPr/>
        </p:nvSpPr>
        <p:spPr>
          <a:xfrm>
            <a:off x="344488" y="513934"/>
            <a:ext cx="3408305" cy="466794"/>
          </a:xfrm>
          <a:prstGeom prst="rect">
            <a:avLst/>
          </a:prstGeom>
          <a:noFill/>
        </p:spPr>
        <p:txBody>
          <a:bodyPr wrap="none" rtlCol="0">
            <a:spAutoFit/>
          </a:bodyPr>
          <a:lstStyle/>
          <a:p>
            <a:pPr>
              <a:lnSpc>
                <a:spcPct val="150000"/>
              </a:lnSpc>
            </a:pPr>
            <a:r>
              <a:rPr lang="en-US" altLang="ko-KR" b="1" spc="-20" dirty="0">
                <a:solidFill>
                  <a:schemeClr val="tx1">
                    <a:lumMod val="94999"/>
                  </a:schemeClr>
                </a:solidFill>
                <a:latin typeface="나눔고딕"/>
                <a:ea typeface="나눔고딕"/>
              </a:rPr>
              <a:t>2. </a:t>
            </a:r>
            <a:r>
              <a:rPr lang="ko-KR" altLang="en-US" b="1" spc="-20" dirty="0" err="1">
                <a:solidFill>
                  <a:schemeClr val="tx1">
                    <a:lumMod val="94999"/>
                  </a:schemeClr>
                </a:solidFill>
                <a:latin typeface="나눔고딕"/>
                <a:ea typeface="나눔고딕"/>
              </a:rPr>
              <a:t>앱의</a:t>
            </a:r>
            <a:r>
              <a:rPr lang="ko-KR" altLang="en-US" b="1" spc="-20" dirty="0">
                <a:solidFill>
                  <a:schemeClr val="tx1">
                    <a:lumMod val="94999"/>
                  </a:schemeClr>
                </a:solidFill>
                <a:latin typeface="나눔고딕"/>
                <a:ea typeface="나눔고딕"/>
              </a:rPr>
              <a:t> </a:t>
            </a:r>
            <a:r>
              <a:rPr lang="ko-KR" altLang="en-US" b="1" spc="-20" dirty="0" err="1">
                <a:solidFill>
                  <a:schemeClr val="tx1">
                    <a:lumMod val="94999"/>
                  </a:schemeClr>
                </a:solidFill>
                <a:latin typeface="나눔고딕"/>
                <a:ea typeface="나눔고딕"/>
              </a:rPr>
              <a:t>타겟</a:t>
            </a:r>
            <a:r>
              <a:rPr lang="ko-KR" altLang="en-US" b="1" spc="-20" dirty="0">
                <a:solidFill>
                  <a:schemeClr val="tx1">
                    <a:lumMod val="94999"/>
                  </a:schemeClr>
                </a:solidFill>
                <a:latin typeface="나눔고딕"/>
                <a:ea typeface="나눔고딕"/>
              </a:rPr>
              <a:t> 사용자는 누구인가 </a:t>
            </a:r>
            <a:r>
              <a:rPr lang="en-US" altLang="ko-KR" b="1" spc="-20" dirty="0">
                <a:solidFill>
                  <a:schemeClr val="tx1">
                    <a:lumMod val="94999"/>
                  </a:schemeClr>
                </a:solidFill>
                <a:latin typeface="나눔고딕"/>
                <a:ea typeface="나눔고딕"/>
              </a:rPr>
              <a:t>:</a:t>
            </a:r>
          </a:p>
        </p:txBody>
      </p:sp>
      <p:sp>
        <p:nvSpPr>
          <p:cNvPr id="6" name="TextBox 5"/>
          <p:cNvSpPr txBox="1"/>
          <p:nvPr/>
        </p:nvSpPr>
        <p:spPr>
          <a:xfrm>
            <a:off x="2000672" y="4221088"/>
            <a:ext cx="6648776" cy="276999"/>
          </a:xfrm>
          <a:prstGeom prst="rect">
            <a:avLst/>
          </a:prstGeom>
          <a:noFill/>
        </p:spPr>
        <p:txBody>
          <a:bodyPr wrap="square" rtlCol="0">
            <a:spAutoFit/>
          </a:bodyPr>
          <a:lstStyle/>
          <a:p>
            <a:r>
              <a:rPr lang="en-US" altLang="ko-KR" sz="1200" dirty="0" smtClean="0"/>
              <a:t>1-1. </a:t>
            </a:r>
            <a:r>
              <a:rPr lang="ko-KR" altLang="en-US" sz="1200" dirty="0" smtClean="0"/>
              <a:t>연령대별 구분에 따른 </a:t>
            </a:r>
            <a:r>
              <a:rPr lang="ko-KR" altLang="en-US" sz="1200" dirty="0" err="1" smtClean="0"/>
              <a:t>스마트폰</a:t>
            </a:r>
            <a:r>
              <a:rPr lang="ko-KR" altLang="en-US" sz="1200" dirty="0" smtClean="0"/>
              <a:t> 사용 빈도 </a:t>
            </a:r>
            <a:r>
              <a:rPr lang="en-US" altLang="ko-KR" sz="1200" dirty="0" smtClean="0"/>
              <a:t>( </a:t>
            </a:r>
            <a:r>
              <a:rPr lang="ko-KR" altLang="en-US" sz="1200" dirty="0" smtClean="0"/>
              <a:t>출처</a:t>
            </a:r>
            <a:r>
              <a:rPr lang="en-US" altLang="ko-KR" sz="1200" dirty="0"/>
              <a:t>: 2014</a:t>
            </a:r>
            <a:r>
              <a:rPr lang="ko-KR" altLang="en-US" sz="1200" dirty="0"/>
              <a:t>년 통계청 </a:t>
            </a:r>
            <a:r>
              <a:rPr lang="ko-KR" altLang="en-US" sz="1200" dirty="0" smtClean="0"/>
              <a:t>생활조사 </a:t>
            </a:r>
            <a:r>
              <a:rPr lang="en-US" altLang="ko-KR" sz="1200" dirty="0" smtClean="0"/>
              <a:t>)</a:t>
            </a:r>
            <a:r>
              <a:rPr lang="ko-KR" altLang="en-US" sz="1200" dirty="0" smtClean="0"/>
              <a:t> </a:t>
            </a:r>
            <a:endParaRPr lang="ko-KR" altLang="en-US" sz="1200" dirty="0"/>
          </a:p>
        </p:txBody>
      </p:sp>
    </p:spTree>
    <p:extLst>
      <p:ext uri="{BB962C8B-B14F-4D97-AF65-F5344CB8AC3E}">
        <p14:creationId xmlns:p14="http://schemas.microsoft.com/office/powerpoint/2010/main" val="3801541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44488" y="641876"/>
            <a:ext cx="9145016" cy="5309146"/>
          </a:xfrm>
          <a:prstGeom prst="rect">
            <a:avLst/>
          </a:prstGeom>
        </p:spPr>
        <p:txBody>
          <a:bodyPr wrap="square">
            <a:spAutoFit/>
          </a:bodyPr>
          <a:lstStyle/>
          <a:p>
            <a:pPr>
              <a:lnSpc>
                <a:spcPct val="150000"/>
              </a:lnSpc>
            </a:pPr>
            <a:r>
              <a:rPr lang="en-US" altLang="ko-KR" sz="1600" b="1" spc="-20" dirty="0" smtClean="0">
                <a:solidFill>
                  <a:schemeClr val="tx1">
                    <a:lumMod val="94999"/>
                  </a:schemeClr>
                </a:solidFill>
                <a:latin typeface="나눔고딕"/>
                <a:ea typeface="나눔고딕"/>
              </a:rPr>
              <a:t>3. </a:t>
            </a:r>
            <a:r>
              <a:rPr lang="ko-KR" altLang="en-US" sz="1600" b="1" spc="-20" dirty="0" smtClean="0">
                <a:solidFill>
                  <a:schemeClr val="tx1">
                    <a:lumMod val="94999"/>
                  </a:schemeClr>
                </a:solidFill>
                <a:latin typeface="나눔고딕"/>
                <a:ea typeface="나눔고딕"/>
              </a:rPr>
              <a:t>주요 </a:t>
            </a:r>
            <a:r>
              <a:rPr lang="ko-KR" altLang="en-US" sz="1600" b="1" spc="-20" dirty="0">
                <a:solidFill>
                  <a:schemeClr val="tx1">
                    <a:lumMod val="94999"/>
                  </a:schemeClr>
                </a:solidFill>
                <a:latin typeface="나눔고딕"/>
                <a:ea typeface="나눔고딕"/>
              </a:rPr>
              <a:t>메뉴 및 기능</a:t>
            </a:r>
            <a:endParaRPr lang="en-US" altLang="ko-KR" sz="1600" b="1" spc="-20" dirty="0">
              <a:solidFill>
                <a:schemeClr val="tx1">
                  <a:lumMod val="94999"/>
                </a:schemeClr>
              </a:solidFill>
              <a:latin typeface="나눔고딕"/>
              <a:ea typeface="나눔고딕"/>
            </a:endParaRPr>
          </a:p>
          <a:p>
            <a:pPr>
              <a:lnSpc>
                <a:spcPct val="150000"/>
              </a:lnSpc>
            </a:pPr>
            <a:r>
              <a:rPr lang="ko-KR" altLang="en-US" sz="1400" b="1" spc="-20" dirty="0" smtClean="0">
                <a:solidFill>
                  <a:schemeClr val="tx1">
                    <a:lumMod val="94999"/>
                  </a:schemeClr>
                </a:solidFill>
                <a:latin typeface="나눔고딕"/>
                <a:ea typeface="나눔고딕"/>
              </a:rPr>
              <a:t>저희 게임의 주요 메뉴는 </a:t>
            </a:r>
            <a:r>
              <a:rPr lang="en-US" altLang="ko-KR" sz="1400" b="1" spc="-20" dirty="0" smtClean="0">
                <a:solidFill>
                  <a:schemeClr val="tx1">
                    <a:lumMod val="94999"/>
                  </a:schemeClr>
                </a:solidFill>
                <a:latin typeface="나눔고딕"/>
                <a:ea typeface="나눔고딕"/>
              </a:rPr>
              <a:t>&lt;</a:t>
            </a:r>
            <a:r>
              <a:rPr lang="ko-KR" altLang="en-US" sz="1400" b="1" spc="-20" dirty="0" smtClean="0">
                <a:solidFill>
                  <a:schemeClr val="tx1">
                    <a:lumMod val="94999"/>
                  </a:schemeClr>
                </a:solidFill>
                <a:latin typeface="나눔고딕"/>
                <a:ea typeface="나눔고딕"/>
              </a:rPr>
              <a:t>메인 화면</a:t>
            </a:r>
            <a:r>
              <a:rPr lang="en-US" altLang="ko-KR" sz="1400" b="1" spc="-20" dirty="0" smtClean="0">
                <a:solidFill>
                  <a:schemeClr val="tx1">
                    <a:lumMod val="94999"/>
                  </a:schemeClr>
                </a:solidFill>
                <a:latin typeface="나눔고딕"/>
                <a:ea typeface="나눔고딕"/>
              </a:rPr>
              <a:t>&gt; &lt;</a:t>
            </a:r>
            <a:r>
              <a:rPr lang="ko-KR" altLang="en-US" sz="1400" b="1" spc="-20" dirty="0" err="1" smtClean="0">
                <a:solidFill>
                  <a:schemeClr val="tx1">
                    <a:lumMod val="94999"/>
                  </a:schemeClr>
                </a:solidFill>
                <a:latin typeface="나눔고딕"/>
                <a:ea typeface="나눔고딕"/>
              </a:rPr>
              <a:t>맵</a:t>
            </a:r>
            <a:r>
              <a:rPr lang="ko-KR" altLang="en-US" sz="1400" b="1" spc="-20" dirty="0" smtClean="0">
                <a:solidFill>
                  <a:schemeClr val="tx1">
                    <a:lumMod val="94999"/>
                  </a:schemeClr>
                </a:solidFill>
                <a:latin typeface="나눔고딕"/>
                <a:ea typeface="나눔고딕"/>
              </a:rPr>
              <a:t> 선택창</a:t>
            </a:r>
            <a:r>
              <a:rPr lang="en-US" altLang="ko-KR" sz="1400" b="1" spc="-20" dirty="0" smtClean="0">
                <a:solidFill>
                  <a:schemeClr val="tx1">
                    <a:lumMod val="94999"/>
                  </a:schemeClr>
                </a:solidFill>
                <a:latin typeface="나눔고딕"/>
                <a:ea typeface="나눔고딕"/>
              </a:rPr>
              <a:t>&gt; &lt;</a:t>
            </a:r>
            <a:r>
              <a:rPr lang="ko-KR" altLang="en-US" sz="1400" b="1" spc="-20" dirty="0" smtClean="0">
                <a:solidFill>
                  <a:schemeClr val="tx1">
                    <a:lumMod val="94999"/>
                  </a:schemeClr>
                </a:solidFill>
                <a:latin typeface="나눔고딕"/>
                <a:ea typeface="나눔고딕"/>
              </a:rPr>
              <a:t>플레이 화면</a:t>
            </a:r>
            <a:r>
              <a:rPr lang="en-US" altLang="ko-KR" sz="1400" b="1" spc="-20" dirty="0" smtClean="0">
                <a:solidFill>
                  <a:schemeClr val="tx1">
                    <a:lumMod val="94999"/>
                  </a:schemeClr>
                </a:solidFill>
                <a:latin typeface="나눔고딕"/>
                <a:ea typeface="나눔고딕"/>
              </a:rPr>
              <a:t>&gt; </a:t>
            </a:r>
            <a:r>
              <a:rPr lang="ko-KR" altLang="en-US" sz="1400" b="1" spc="-20" dirty="0" smtClean="0">
                <a:solidFill>
                  <a:schemeClr val="tx1">
                    <a:lumMod val="94999"/>
                  </a:schemeClr>
                </a:solidFill>
                <a:latin typeface="나눔고딕"/>
                <a:ea typeface="나눔고딕"/>
              </a:rPr>
              <a:t>으로 총 </a:t>
            </a:r>
            <a:r>
              <a:rPr lang="en-US" altLang="ko-KR" sz="1400" b="1" spc="-20" dirty="0">
                <a:solidFill>
                  <a:schemeClr val="tx1">
                    <a:lumMod val="94999"/>
                  </a:schemeClr>
                </a:solidFill>
                <a:latin typeface="나눔고딕"/>
                <a:ea typeface="나눔고딕"/>
              </a:rPr>
              <a:t>3</a:t>
            </a:r>
            <a:r>
              <a:rPr lang="ko-KR" altLang="en-US" sz="1400" b="1" spc="-20" dirty="0" smtClean="0">
                <a:solidFill>
                  <a:schemeClr val="tx1">
                    <a:lumMod val="94999"/>
                  </a:schemeClr>
                </a:solidFill>
                <a:latin typeface="나눔고딕"/>
                <a:ea typeface="나눔고딕"/>
              </a:rPr>
              <a:t>가지로 구성되어 있습니다</a:t>
            </a:r>
            <a:r>
              <a:rPr lang="en-US" altLang="ko-KR" sz="1400" b="1" spc="-20" dirty="0" smtClean="0">
                <a:solidFill>
                  <a:schemeClr val="tx1">
                    <a:lumMod val="94999"/>
                  </a:schemeClr>
                </a:solidFill>
                <a:latin typeface="나눔고딕"/>
                <a:ea typeface="나눔고딕"/>
              </a:rPr>
              <a:t>.</a:t>
            </a:r>
          </a:p>
          <a:p>
            <a:pPr>
              <a:lnSpc>
                <a:spcPct val="150000"/>
              </a:lnSpc>
            </a:pPr>
            <a:r>
              <a:rPr lang="ko-KR" altLang="en-US" sz="1400" b="1" spc="-20" dirty="0" smtClean="0">
                <a:solidFill>
                  <a:schemeClr val="tx1">
                    <a:lumMod val="94999"/>
                  </a:schemeClr>
                </a:solidFill>
                <a:latin typeface="나눔고딕"/>
                <a:ea typeface="나눔고딕"/>
              </a:rPr>
              <a:t>처음 메인 화면에서는 </a:t>
            </a:r>
            <a:r>
              <a:rPr lang="ko-KR" altLang="en-US" sz="1400" b="1" spc="-20" dirty="0" err="1" smtClean="0">
                <a:solidFill>
                  <a:schemeClr val="tx1">
                    <a:lumMod val="94999"/>
                  </a:schemeClr>
                </a:solidFill>
                <a:latin typeface="나눔고딕"/>
                <a:ea typeface="나눔고딕"/>
              </a:rPr>
              <a:t>앱을</a:t>
            </a:r>
            <a:r>
              <a:rPr lang="ko-KR" altLang="en-US" sz="1400" b="1" spc="-20" dirty="0" smtClean="0">
                <a:solidFill>
                  <a:schemeClr val="tx1">
                    <a:lumMod val="94999"/>
                  </a:schemeClr>
                </a:solidFill>
                <a:latin typeface="나눔고딕"/>
                <a:ea typeface="나눔고딕"/>
              </a:rPr>
              <a:t> 실행하게 되면 게임 구동에 필요한 그림 파일 및 데이터를 불러오기 위해 로딩 창이 보이게 됩니다</a:t>
            </a:r>
            <a:r>
              <a:rPr lang="en-US" altLang="ko-KR" sz="1400" b="1" spc="-20" dirty="0" smtClean="0">
                <a:solidFill>
                  <a:schemeClr val="tx1">
                    <a:lumMod val="94999"/>
                  </a:schemeClr>
                </a:solidFill>
                <a:latin typeface="나눔고딕"/>
                <a:ea typeface="나눔고딕"/>
              </a:rPr>
              <a:t>. 100% </a:t>
            </a:r>
            <a:r>
              <a:rPr lang="ko-KR" altLang="en-US" sz="1400" b="1" spc="-20" dirty="0" smtClean="0">
                <a:solidFill>
                  <a:schemeClr val="tx1">
                    <a:lumMod val="94999"/>
                  </a:schemeClr>
                </a:solidFill>
                <a:latin typeface="나눔고딕"/>
                <a:ea typeface="나눔고딕"/>
              </a:rPr>
              <a:t>로딩이 끝나게 되면 메인 화면인 게임 타이틀 </a:t>
            </a:r>
            <a:r>
              <a:rPr lang="en-US" altLang="ko-KR" sz="1400" b="1" spc="-20" dirty="0" smtClean="0">
                <a:solidFill>
                  <a:schemeClr val="tx1">
                    <a:lumMod val="94999"/>
                  </a:schemeClr>
                </a:solidFill>
                <a:latin typeface="나눔고딕"/>
                <a:ea typeface="나눔고딕"/>
              </a:rPr>
              <a:t>‘Dot light’</a:t>
            </a:r>
            <a:r>
              <a:rPr lang="ko-KR" altLang="en-US" sz="1400" b="1" spc="-20" dirty="0" smtClean="0">
                <a:solidFill>
                  <a:schemeClr val="tx1">
                    <a:lumMod val="94999"/>
                  </a:schemeClr>
                </a:solidFill>
                <a:latin typeface="나눔고딕"/>
                <a:ea typeface="나눔고딕"/>
              </a:rPr>
              <a:t>로고를 빛으로 비춰주는 이미지를 볼 수 있으며</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화면을 터치하면 </a:t>
            </a:r>
            <a:r>
              <a:rPr lang="ko-KR" altLang="en-US" sz="1400" b="1" spc="-20" dirty="0" err="1" smtClean="0">
                <a:solidFill>
                  <a:schemeClr val="tx1">
                    <a:lumMod val="94999"/>
                  </a:schemeClr>
                </a:solidFill>
                <a:latin typeface="나눔고딕"/>
                <a:ea typeface="나눔고딕"/>
              </a:rPr>
              <a:t>맵</a:t>
            </a:r>
            <a:r>
              <a:rPr lang="ko-KR" altLang="en-US" sz="1400" b="1" spc="-20" dirty="0" smtClean="0">
                <a:solidFill>
                  <a:schemeClr val="tx1">
                    <a:lumMod val="94999"/>
                  </a:schemeClr>
                </a:solidFill>
                <a:latin typeface="나눔고딕"/>
                <a:ea typeface="나눔고딕"/>
              </a:rPr>
              <a:t> 선택창으로 이동하게 됩니다</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 </a:t>
            </a:r>
            <a:r>
              <a:rPr lang="ko-KR" altLang="en-US" sz="1400" b="1" spc="-20" dirty="0" err="1" smtClean="0">
                <a:solidFill>
                  <a:schemeClr val="tx1">
                    <a:lumMod val="94999"/>
                  </a:schemeClr>
                </a:solidFill>
                <a:latin typeface="나눔고딕"/>
                <a:ea typeface="나눔고딕"/>
              </a:rPr>
              <a:t>맵</a:t>
            </a:r>
            <a:r>
              <a:rPr lang="ko-KR" altLang="en-US" sz="1400" b="1" spc="-20" dirty="0" smtClean="0">
                <a:solidFill>
                  <a:schemeClr val="tx1">
                    <a:lumMod val="94999"/>
                  </a:schemeClr>
                </a:solidFill>
                <a:latin typeface="나눔고딕"/>
                <a:ea typeface="나눔고딕"/>
              </a:rPr>
              <a:t> 선택창에서는 </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게임 시작</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또는 </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이어서 하기</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링크를 누르게 되면 </a:t>
            </a:r>
            <a:r>
              <a:rPr lang="ko-KR" altLang="en-US" sz="1400" b="1" spc="-20" dirty="0" err="1" smtClean="0">
                <a:solidFill>
                  <a:schemeClr val="tx1">
                    <a:lumMod val="94999"/>
                  </a:schemeClr>
                </a:solidFill>
                <a:latin typeface="나눔고딕"/>
                <a:ea typeface="나눔고딕"/>
              </a:rPr>
              <a:t>맵</a:t>
            </a:r>
            <a:r>
              <a:rPr lang="ko-KR" altLang="en-US" sz="1400" b="1" spc="-20" dirty="0" smtClean="0">
                <a:solidFill>
                  <a:schemeClr val="tx1">
                    <a:lumMod val="94999"/>
                  </a:schemeClr>
                </a:solidFill>
                <a:latin typeface="나눔고딕"/>
                <a:ea typeface="나눔고딕"/>
              </a:rPr>
              <a:t> 선택창으로 이동하게 되며 </a:t>
            </a:r>
            <a:r>
              <a:rPr lang="en-US" altLang="ko-KR" sz="1400" b="1" spc="-20" dirty="0" smtClean="0">
                <a:solidFill>
                  <a:schemeClr val="tx1">
                    <a:lumMod val="94999"/>
                  </a:schemeClr>
                </a:solidFill>
                <a:latin typeface="나눔고딕"/>
                <a:ea typeface="나눔고딕"/>
              </a:rPr>
              <a:t>Unlock(</a:t>
            </a:r>
            <a:r>
              <a:rPr lang="ko-KR" altLang="en-US" sz="1400" b="1" spc="-20" dirty="0" smtClean="0">
                <a:solidFill>
                  <a:schemeClr val="tx1">
                    <a:lumMod val="94999"/>
                  </a:schemeClr>
                </a:solidFill>
                <a:latin typeface="나눔고딕"/>
                <a:ea typeface="나눔고딕"/>
              </a:rPr>
              <a:t>잠금 해체</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이 된 </a:t>
            </a:r>
            <a:r>
              <a:rPr lang="ko-KR" altLang="en-US" sz="1400" b="1" spc="-20" dirty="0" err="1" smtClean="0">
                <a:solidFill>
                  <a:schemeClr val="tx1">
                    <a:lumMod val="94999"/>
                  </a:schemeClr>
                </a:solidFill>
                <a:latin typeface="나눔고딕"/>
                <a:ea typeface="나눔고딕"/>
              </a:rPr>
              <a:t>맵과</a:t>
            </a:r>
            <a:r>
              <a:rPr lang="ko-KR" altLang="en-US" sz="1400" b="1" spc="-20" dirty="0">
                <a:solidFill>
                  <a:schemeClr val="tx1">
                    <a:lumMod val="94999"/>
                  </a:schemeClr>
                </a:solidFill>
                <a:latin typeface="나눔고딕"/>
                <a:ea typeface="나눔고딕"/>
              </a:rPr>
              <a:t> </a:t>
            </a:r>
            <a:r>
              <a:rPr lang="en-US" altLang="ko-KR" sz="1400" b="1" spc="-20" dirty="0" smtClean="0">
                <a:solidFill>
                  <a:schemeClr val="tx1">
                    <a:lumMod val="94999"/>
                  </a:schemeClr>
                </a:solidFill>
                <a:latin typeface="나눔고딕"/>
                <a:ea typeface="나눔고딕"/>
              </a:rPr>
              <a:t>Lock(</a:t>
            </a:r>
            <a:r>
              <a:rPr lang="ko-KR" altLang="en-US" sz="1400" b="1" spc="-20" dirty="0" smtClean="0">
                <a:solidFill>
                  <a:schemeClr val="tx1">
                    <a:lumMod val="94999"/>
                  </a:schemeClr>
                </a:solidFill>
                <a:latin typeface="나눔고딕"/>
                <a:ea typeface="나눔고딕"/>
              </a:rPr>
              <a:t>잠김</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이 된 </a:t>
            </a:r>
            <a:r>
              <a:rPr lang="ko-KR" altLang="en-US" sz="1400" b="1" spc="-20" dirty="0" err="1" smtClean="0">
                <a:solidFill>
                  <a:schemeClr val="tx1">
                    <a:lumMod val="94999"/>
                  </a:schemeClr>
                </a:solidFill>
                <a:latin typeface="나눔고딕"/>
                <a:ea typeface="나눔고딕"/>
              </a:rPr>
              <a:t>맵이</a:t>
            </a:r>
            <a:r>
              <a:rPr lang="ko-KR" altLang="en-US" sz="1400" b="1" spc="-20" dirty="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표로 나오게 됩니다</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표에서 각각 나타난 스테이지들은 작은 이미지로 </a:t>
            </a:r>
            <a:r>
              <a:rPr lang="ko-KR" altLang="en-US" sz="1400" b="1" spc="-20" dirty="0" err="1" smtClean="0">
                <a:solidFill>
                  <a:schemeClr val="tx1">
                    <a:lumMod val="94999"/>
                  </a:schemeClr>
                </a:solidFill>
                <a:latin typeface="나눔고딕"/>
                <a:ea typeface="나눔고딕"/>
              </a:rPr>
              <a:t>맵의</a:t>
            </a:r>
            <a:r>
              <a:rPr lang="ko-KR" altLang="en-US" sz="1400" b="1" spc="-20" dirty="0" smtClean="0">
                <a:solidFill>
                  <a:schemeClr val="tx1">
                    <a:lumMod val="94999"/>
                  </a:schemeClr>
                </a:solidFill>
                <a:latin typeface="나눔고딕"/>
                <a:ea typeface="나눔고딕"/>
              </a:rPr>
              <a:t> 구조를 보여주면서 이미지 밑에는 해당 스테이지에서 획득한 </a:t>
            </a:r>
            <a:r>
              <a:rPr lang="en-US" altLang="ko-KR" sz="1400" b="1" spc="-20" dirty="0" smtClean="0">
                <a:solidFill>
                  <a:schemeClr val="tx1">
                    <a:lumMod val="94999"/>
                  </a:schemeClr>
                </a:solidFill>
                <a:latin typeface="나눔고딕"/>
                <a:ea typeface="나눔고딕"/>
              </a:rPr>
              <a:t>Star(</a:t>
            </a:r>
            <a:r>
              <a:rPr lang="ko-KR" altLang="en-US" sz="1400" b="1" spc="-20" dirty="0" smtClean="0">
                <a:solidFill>
                  <a:schemeClr val="tx1">
                    <a:lumMod val="94999"/>
                  </a:schemeClr>
                </a:solidFill>
                <a:latin typeface="나눔고딕"/>
                <a:ea typeface="나눔고딕"/>
              </a:rPr>
              <a:t>별</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의 개수를 나타냅니다</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그리고 표에 나타난  스테이지 중 하나를 선택하게 되면 해당 스테이지로 넘어가게 되면서 게임을 시작할 수 있습니다</a:t>
            </a:r>
            <a:r>
              <a:rPr lang="en-US" altLang="ko-KR" sz="1400" b="1" spc="-20" dirty="0" smtClean="0">
                <a:solidFill>
                  <a:schemeClr val="tx1">
                    <a:lumMod val="94999"/>
                  </a:schemeClr>
                </a:solidFill>
                <a:latin typeface="나눔고딕"/>
                <a:ea typeface="나눔고딕"/>
              </a:rPr>
              <a:t>.</a:t>
            </a:r>
          </a:p>
          <a:p>
            <a:pPr>
              <a:lnSpc>
                <a:spcPct val="150000"/>
              </a:lnSpc>
            </a:pPr>
            <a:r>
              <a:rPr lang="ko-KR" altLang="en-US" sz="1400" b="1" spc="-20" dirty="0" smtClean="0">
                <a:solidFill>
                  <a:schemeClr val="tx1">
                    <a:lumMod val="94999"/>
                  </a:schemeClr>
                </a:solidFill>
                <a:latin typeface="나눔고딕"/>
                <a:ea typeface="나눔고딕"/>
              </a:rPr>
              <a:t>마지막 세 번째 플레이 화면에서는  </a:t>
            </a:r>
            <a:r>
              <a:rPr lang="ko-KR" altLang="en-US" sz="1400" b="1" spc="-20" dirty="0" err="1" smtClean="0">
                <a:solidFill>
                  <a:schemeClr val="tx1">
                    <a:lumMod val="94999"/>
                  </a:schemeClr>
                </a:solidFill>
                <a:latin typeface="나눔고딕"/>
                <a:ea typeface="나눔고딕"/>
              </a:rPr>
              <a:t>맵</a:t>
            </a:r>
            <a:r>
              <a:rPr lang="ko-KR" altLang="en-US" sz="1400" b="1" spc="-20" dirty="0" smtClean="0">
                <a:solidFill>
                  <a:schemeClr val="tx1">
                    <a:lumMod val="94999"/>
                  </a:schemeClr>
                </a:solidFill>
                <a:latin typeface="나눔고딕"/>
                <a:ea typeface="나눔고딕"/>
              </a:rPr>
              <a:t> 선택지에서 선택한 스테이지로 넘어가게 되면서 플레이어 캐릭터는 </a:t>
            </a:r>
            <a:r>
              <a:rPr lang="ko-KR" altLang="en-US" sz="1400" b="1" spc="-20" dirty="0" err="1" smtClean="0">
                <a:solidFill>
                  <a:schemeClr val="tx1">
                    <a:lumMod val="94999"/>
                  </a:schemeClr>
                </a:solidFill>
                <a:latin typeface="나눔고딕"/>
                <a:ea typeface="나눔고딕"/>
              </a:rPr>
              <a:t>맵의</a:t>
            </a:r>
            <a:r>
              <a:rPr lang="ko-KR" altLang="en-US" sz="1400" b="1" spc="-20" dirty="0" smtClean="0">
                <a:solidFill>
                  <a:schemeClr val="tx1">
                    <a:lumMod val="94999"/>
                  </a:schemeClr>
                </a:solidFill>
                <a:latin typeface="나눔고딕"/>
                <a:ea typeface="나눔고딕"/>
              </a:rPr>
              <a:t> </a:t>
            </a:r>
            <a:r>
              <a:rPr lang="ko-KR" altLang="en-US" sz="1400" b="1" spc="-20" dirty="0" err="1" smtClean="0">
                <a:solidFill>
                  <a:schemeClr val="tx1">
                    <a:lumMod val="94999"/>
                  </a:schemeClr>
                </a:solidFill>
                <a:latin typeface="나눔고딕"/>
                <a:ea typeface="나눔고딕"/>
              </a:rPr>
              <a:t>리스폰</a:t>
            </a:r>
            <a:r>
              <a:rPr lang="ko-KR" altLang="en-US" sz="1400" b="1" spc="-20" dirty="0" smtClean="0">
                <a:solidFill>
                  <a:schemeClr val="tx1">
                    <a:lumMod val="94999"/>
                  </a:schemeClr>
                </a:solidFill>
                <a:latin typeface="나눔고딕"/>
                <a:ea typeface="나눔고딕"/>
              </a:rPr>
              <a:t> 지점에서 </a:t>
            </a:r>
            <a:r>
              <a:rPr lang="ko-KR" altLang="en-US" sz="1400" b="1" spc="-20" dirty="0" err="1" smtClean="0">
                <a:solidFill>
                  <a:schemeClr val="tx1">
                    <a:lumMod val="94999"/>
                  </a:schemeClr>
                </a:solidFill>
                <a:latin typeface="나눔고딕"/>
                <a:ea typeface="나눔고딕"/>
              </a:rPr>
              <a:t>부터</a:t>
            </a:r>
            <a:r>
              <a:rPr lang="ko-KR" altLang="en-US" sz="1400" b="1" spc="-20" dirty="0" smtClean="0">
                <a:solidFill>
                  <a:schemeClr val="tx1">
                    <a:lumMod val="94999"/>
                  </a:schemeClr>
                </a:solidFill>
                <a:latin typeface="나눔고딕"/>
                <a:ea typeface="나눔고딕"/>
              </a:rPr>
              <a:t> 게임을 시작하게 됩니다</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왼쪽 조이스틱으로 캐릭터의 움직임을 조정할 수 있으며 오른쪽 다이얼로 돌리거나 원하는 방향으로 터치를 하는 방식으로 레이저 방향을 조절할 수 있습니다</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여기서 스마트 폰 하단에  돌아가기</a:t>
            </a:r>
            <a:r>
              <a:rPr lang="ko-KR" altLang="en-US" sz="1400" b="1" spc="-20" dirty="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키를 누르면 </a:t>
            </a:r>
            <a:r>
              <a:rPr lang="en-US" altLang="ko-KR" sz="1400" b="1" spc="-20" dirty="0" smtClean="0">
                <a:solidFill>
                  <a:schemeClr val="tx1">
                    <a:lumMod val="94999"/>
                  </a:schemeClr>
                </a:solidFill>
                <a:latin typeface="나눔고딕"/>
                <a:ea typeface="나눔고딕"/>
              </a:rPr>
              <a:t>‘PAUSE(</a:t>
            </a:r>
            <a:r>
              <a:rPr lang="ko-KR" altLang="en-US" sz="1400" b="1" spc="-20" dirty="0" err="1" smtClean="0">
                <a:solidFill>
                  <a:schemeClr val="tx1">
                    <a:lumMod val="94999"/>
                  </a:schemeClr>
                </a:solidFill>
                <a:latin typeface="나눔고딕"/>
                <a:ea typeface="나눔고딕"/>
              </a:rPr>
              <a:t>일시정지</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이란 문구와</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팝업이  뜨게 되면서 </a:t>
            </a:r>
            <a:r>
              <a:rPr lang="en-US" altLang="ko-KR" sz="1400" b="1" spc="-20" dirty="0" smtClean="0">
                <a:solidFill>
                  <a:schemeClr val="tx1">
                    <a:lumMod val="94999"/>
                  </a:schemeClr>
                </a:solidFill>
                <a:latin typeface="나눔고딕"/>
                <a:ea typeface="나눔고딕"/>
              </a:rPr>
              <a:t>‘</a:t>
            </a:r>
            <a:r>
              <a:rPr lang="ko-KR" altLang="en-US" sz="1400" b="1" spc="-20" dirty="0" err="1" smtClean="0">
                <a:solidFill>
                  <a:schemeClr val="tx1">
                    <a:lumMod val="94999"/>
                  </a:schemeClr>
                </a:solidFill>
                <a:latin typeface="나눔고딕"/>
                <a:ea typeface="나눔고딕"/>
              </a:rPr>
              <a:t>다시하기</a:t>
            </a:r>
            <a:r>
              <a:rPr lang="en-US" altLang="ko-KR" sz="1400" b="1" spc="-20" dirty="0" smtClean="0">
                <a:solidFill>
                  <a:schemeClr val="tx1">
                    <a:lumMod val="94999"/>
                  </a:schemeClr>
                </a:solidFill>
                <a:latin typeface="나눔고딕"/>
                <a:ea typeface="나눔고딕"/>
              </a:rPr>
              <a:t>‘,’</a:t>
            </a:r>
            <a:r>
              <a:rPr lang="ko-KR" altLang="en-US" sz="1400" b="1" spc="-20" dirty="0" err="1" smtClean="0">
                <a:solidFill>
                  <a:schemeClr val="tx1">
                    <a:lumMod val="94999"/>
                  </a:schemeClr>
                </a:solidFill>
                <a:latin typeface="나눔고딕"/>
                <a:ea typeface="나눔고딕"/>
              </a:rPr>
              <a:t>맵</a:t>
            </a:r>
            <a:r>
              <a:rPr lang="ko-KR" altLang="en-US" sz="1400" b="1" spc="-20" dirty="0" smtClean="0">
                <a:solidFill>
                  <a:schemeClr val="tx1">
                    <a:lumMod val="94999"/>
                  </a:schemeClr>
                </a:solidFill>
                <a:latin typeface="나눔고딕"/>
                <a:ea typeface="나눔고딕"/>
              </a:rPr>
              <a:t>  선택창</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효과음</a:t>
            </a:r>
            <a:r>
              <a:rPr lang="en-US" altLang="ko-KR" sz="1400" b="1" spc="-20" dirty="0" smtClean="0">
                <a:solidFill>
                  <a:schemeClr val="tx1">
                    <a:lumMod val="94999"/>
                  </a:schemeClr>
                </a:solidFill>
                <a:latin typeface="나눔고딕"/>
                <a:ea typeface="나눔고딕"/>
              </a:rPr>
              <a:t>on/off‘,’</a:t>
            </a:r>
            <a:r>
              <a:rPr lang="ko-KR" altLang="en-US" sz="1400" b="1" spc="-20" dirty="0" err="1" smtClean="0">
                <a:solidFill>
                  <a:schemeClr val="tx1">
                    <a:lumMod val="94999"/>
                  </a:schemeClr>
                </a:solidFill>
                <a:latin typeface="나눔고딕"/>
                <a:ea typeface="나눔고딕"/>
              </a:rPr>
              <a:t>배경음</a:t>
            </a:r>
            <a:r>
              <a:rPr lang="en-US" altLang="ko-KR" sz="1400" b="1" spc="-20" dirty="0" smtClean="0">
                <a:solidFill>
                  <a:schemeClr val="tx1">
                    <a:lumMod val="94999"/>
                  </a:schemeClr>
                </a:solidFill>
                <a:latin typeface="나눔고딕"/>
                <a:ea typeface="나눔고딕"/>
              </a:rPr>
              <a:t>on/off’</a:t>
            </a:r>
            <a:r>
              <a:rPr lang="ko-KR" altLang="en-US" sz="1400" b="1" spc="-20" dirty="0" smtClean="0">
                <a:solidFill>
                  <a:schemeClr val="tx1">
                    <a:lumMod val="94999"/>
                  </a:schemeClr>
                </a:solidFill>
                <a:latin typeface="나눔고딕"/>
                <a:ea typeface="나눔고딕"/>
              </a:rPr>
              <a:t>의 총 </a:t>
            </a:r>
            <a:r>
              <a:rPr lang="en-US" altLang="ko-KR" sz="1400" b="1" spc="-20" dirty="0">
                <a:solidFill>
                  <a:schemeClr val="tx1">
                    <a:lumMod val="94999"/>
                  </a:schemeClr>
                </a:solidFill>
                <a:latin typeface="나눔고딕"/>
                <a:ea typeface="나눔고딕"/>
              </a:rPr>
              <a:t>4</a:t>
            </a:r>
            <a:r>
              <a:rPr lang="ko-KR" altLang="en-US" sz="1400" b="1" spc="-20" dirty="0" smtClean="0">
                <a:solidFill>
                  <a:schemeClr val="tx1">
                    <a:lumMod val="94999"/>
                  </a:schemeClr>
                </a:solidFill>
                <a:latin typeface="나눔고딕"/>
                <a:ea typeface="나눔고딕"/>
              </a:rPr>
              <a:t>개의 링크를 선택할 수 있는데</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다시 하기</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링크를 누르게 되면 </a:t>
            </a:r>
            <a:r>
              <a:rPr lang="ko-KR" altLang="en-US" sz="1400" b="1" spc="-20" dirty="0">
                <a:solidFill>
                  <a:schemeClr val="tx1">
                    <a:lumMod val="94999"/>
                  </a:schemeClr>
                </a:solidFill>
                <a:latin typeface="나눔고딕"/>
                <a:ea typeface="나눔고딕"/>
              </a:rPr>
              <a:t>게</a:t>
            </a:r>
            <a:r>
              <a:rPr lang="ko-KR" altLang="en-US" sz="1400" b="1" spc="-20" dirty="0" smtClean="0">
                <a:solidFill>
                  <a:schemeClr val="tx1">
                    <a:lumMod val="94999"/>
                  </a:schemeClr>
                </a:solidFill>
                <a:latin typeface="나눔고딕"/>
                <a:ea typeface="나눔고딕"/>
              </a:rPr>
              <a:t>임을 처음 부터 다시 할 수 있으며 </a:t>
            </a:r>
            <a:r>
              <a:rPr lang="en-US" altLang="ko-KR" sz="1400" b="1" spc="-20" dirty="0" smtClean="0">
                <a:solidFill>
                  <a:schemeClr val="tx1">
                    <a:lumMod val="94999"/>
                  </a:schemeClr>
                </a:solidFill>
                <a:latin typeface="나눔고딕"/>
                <a:ea typeface="나눔고딕"/>
              </a:rPr>
              <a:t>‘</a:t>
            </a:r>
            <a:r>
              <a:rPr lang="ko-KR" altLang="en-US" sz="1400" b="1" spc="-20" dirty="0" err="1" smtClean="0">
                <a:solidFill>
                  <a:schemeClr val="tx1">
                    <a:lumMod val="94999"/>
                  </a:schemeClr>
                </a:solidFill>
                <a:latin typeface="나눔고딕"/>
                <a:ea typeface="나눔고딕"/>
              </a:rPr>
              <a:t>맵</a:t>
            </a:r>
            <a:r>
              <a:rPr lang="ko-KR" altLang="en-US" sz="1400" b="1" spc="-20" dirty="0" smtClean="0">
                <a:solidFill>
                  <a:schemeClr val="tx1">
                    <a:lumMod val="94999"/>
                  </a:schemeClr>
                </a:solidFill>
                <a:latin typeface="나눔고딕"/>
                <a:ea typeface="나눔고딕"/>
              </a:rPr>
              <a:t> 선택창</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링크를 누르면 다시 </a:t>
            </a:r>
            <a:r>
              <a:rPr lang="ko-KR" altLang="en-US" sz="1400" b="1" spc="-20" dirty="0" err="1" smtClean="0">
                <a:solidFill>
                  <a:schemeClr val="tx1">
                    <a:lumMod val="94999"/>
                  </a:schemeClr>
                </a:solidFill>
                <a:latin typeface="나눔고딕"/>
                <a:ea typeface="나눔고딕"/>
              </a:rPr>
              <a:t>맵</a:t>
            </a:r>
            <a:r>
              <a:rPr lang="ko-KR" altLang="en-US" sz="1400" b="1" spc="-20" dirty="0" smtClean="0">
                <a:solidFill>
                  <a:schemeClr val="tx1">
                    <a:lumMod val="94999"/>
                  </a:schemeClr>
                </a:solidFill>
                <a:latin typeface="나눔고딕"/>
                <a:ea typeface="나눔고딕"/>
              </a:rPr>
              <a:t> 선택창으로 이동하여 </a:t>
            </a:r>
            <a:r>
              <a:rPr lang="ko-KR" altLang="en-US" sz="1400" b="1" spc="-20" dirty="0" err="1" smtClean="0">
                <a:solidFill>
                  <a:schemeClr val="tx1">
                    <a:lumMod val="94999"/>
                  </a:schemeClr>
                </a:solidFill>
                <a:latin typeface="나눔고딕"/>
                <a:ea typeface="나눔고딕"/>
              </a:rPr>
              <a:t>맵을</a:t>
            </a:r>
            <a:r>
              <a:rPr lang="ko-KR" altLang="en-US" sz="1400" b="1" spc="-20" dirty="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다시 선택할 수 있고</a:t>
            </a:r>
            <a:r>
              <a:rPr lang="en-US" altLang="ko-KR" sz="1400" b="1" spc="-20" dirty="0" smtClean="0">
                <a:solidFill>
                  <a:schemeClr val="tx1">
                    <a:lumMod val="94999"/>
                  </a:schemeClr>
                </a:solidFill>
                <a:latin typeface="나눔고딕"/>
                <a:ea typeface="나눔고딕"/>
              </a:rPr>
              <a:t>＇</a:t>
            </a:r>
            <a:r>
              <a:rPr lang="ko-KR" altLang="en-US" sz="1400" b="1" spc="-20" dirty="0" smtClean="0">
                <a:solidFill>
                  <a:schemeClr val="tx1">
                    <a:lumMod val="94999"/>
                  </a:schemeClr>
                </a:solidFill>
                <a:latin typeface="나눔고딕"/>
                <a:ea typeface="나눔고딕"/>
              </a:rPr>
              <a:t>효과음</a:t>
            </a:r>
            <a:r>
              <a:rPr lang="en-US" altLang="ko-KR" sz="1400" b="1" spc="-20" dirty="0" smtClean="0">
                <a:solidFill>
                  <a:schemeClr val="tx1">
                    <a:lumMod val="94999"/>
                  </a:schemeClr>
                </a:solidFill>
                <a:latin typeface="나눔고딕"/>
                <a:ea typeface="나눔고딕"/>
              </a:rPr>
              <a:t>on/off’</a:t>
            </a:r>
            <a:r>
              <a:rPr lang="ko-KR" altLang="en-US" sz="1400" b="1" spc="-20" dirty="0" smtClean="0">
                <a:solidFill>
                  <a:schemeClr val="tx1">
                    <a:lumMod val="94999"/>
                  </a:schemeClr>
                </a:solidFill>
                <a:latin typeface="나눔고딕"/>
                <a:ea typeface="나눔고딕"/>
              </a:rPr>
              <a:t>와 </a:t>
            </a:r>
            <a:r>
              <a:rPr lang="en-US" altLang="ko-KR" sz="1400" b="1" spc="-20" dirty="0" smtClean="0">
                <a:solidFill>
                  <a:schemeClr val="tx1">
                    <a:lumMod val="94999"/>
                  </a:schemeClr>
                </a:solidFill>
                <a:latin typeface="나눔고딕"/>
                <a:ea typeface="나눔고딕"/>
              </a:rPr>
              <a:t>‘</a:t>
            </a:r>
            <a:r>
              <a:rPr lang="ko-KR" altLang="en-US" sz="1400" b="1" spc="-20" dirty="0" err="1" smtClean="0">
                <a:solidFill>
                  <a:schemeClr val="tx1">
                    <a:lumMod val="94999"/>
                  </a:schemeClr>
                </a:solidFill>
                <a:latin typeface="나눔고딕"/>
                <a:ea typeface="나눔고딕"/>
              </a:rPr>
              <a:t>배경음</a:t>
            </a:r>
            <a:r>
              <a:rPr lang="en-US" altLang="ko-KR" sz="1400" b="1" spc="-20" dirty="0" smtClean="0">
                <a:solidFill>
                  <a:schemeClr val="tx1">
                    <a:lumMod val="94999"/>
                  </a:schemeClr>
                </a:solidFill>
                <a:latin typeface="나눔고딕"/>
                <a:ea typeface="나눔고딕"/>
              </a:rPr>
              <a:t>on/off‘ </a:t>
            </a:r>
            <a:r>
              <a:rPr lang="ko-KR" altLang="en-US" sz="1400" b="1" spc="-20" dirty="0" smtClean="0">
                <a:solidFill>
                  <a:schemeClr val="tx1">
                    <a:lumMod val="94999"/>
                  </a:schemeClr>
                </a:solidFill>
                <a:latin typeface="나눔고딕"/>
                <a:ea typeface="나눔고딕"/>
              </a:rPr>
              <a:t>링크를 누르면 효과음과 </a:t>
            </a:r>
            <a:r>
              <a:rPr lang="ko-KR" altLang="en-US" sz="1400" b="1" spc="-20" dirty="0" err="1" smtClean="0">
                <a:solidFill>
                  <a:schemeClr val="tx1">
                    <a:lumMod val="94999"/>
                  </a:schemeClr>
                </a:solidFill>
                <a:latin typeface="나눔고딕"/>
                <a:ea typeface="나눔고딕"/>
              </a:rPr>
              <a:t>배경음을</a:t>
            </a:r>
            <a:r>
              <a:rPr lang="ko-KR" altLang="en-US" sz="1400" b="1" spc="-20" dirty="0" smtClean="0">
                <a:solidFill>
                  <a:schemeClr val="tx1">
                    <a:lumMod val="94999"/>
                  </a:schemeClr>
                </a:solidFill>
                <a:latin typeface="나눔고딕"/>
                <a:ea typeface="나눔고딕"/>
              </a:rPr>
              <a:t>  </a:t>
            </a:r>
            <a:r>
              <a:rPr lang="en-US" altLang="ko-KR" sz="1400" b="1" spc="-20" dirty="0" err="1" smtClean="0">
                <a:solidFill>
                  <a:schemeClr val="tx1">
                    <a:lumMod val="94999"/>
                  </a:schemeClr>
                </a:solidFill>
                <a:latin typeface="나눔고딕"/>
                <a:ea typeface="나눔고딕"/>
              </a:rPr>
              <a:t>On,Off</a:t>
            </a:r>
            <a:r>
              <a:rPr lang="en-US" altLang="ko-KR" sz="1400" b="1" spc="-20" dirty="0" smtClean="0">
                <a:solidFill>
                  <a:schemeClr val="tx1">
                    <a:lumMod val="94999"/>
                  </a:schemeClr>
                </a:solidFill>
                <a:latin typeface="나눔고딕"/>
                <a:ea typeface="나눔고딕"/>
              </a:rPr>
              <a:t> </a:t>
            </a:r>
            <a:r>
              <a:rPr lang="ko-KR" altLang="en-US" sz="1400" b="1" spc="-20" dirty="0" smtClean="0">
                <a:solidFill>
                  <a:schemeClr val="tx1">
                    <a:lumMod val="94999"/>
                  </a:schemeClr>
                </a:solidFill>
                <a:latin typeface="나눔고딕"/>
                <a:ea typeface="나눔고딕"/>
              </a:rPr>
              <a:t>상태에 따라 키거나 끌 수 있습니다</a:t>
            </a:r>
            <a:r>
              <a:rPr lang="en-US" altLang="ko-KR" sz="1400" b="1" spc="-20" dirty="0" smtClean="0">
                <a:solidFill>
                  <a:schemeClr val="tx1">
                    <a:lumMod val="94999"/>
                  </a:schemeClr>
                </a:solidFill>
                <a:latin typeface="나눔고딕"/>
                <a:ea typeface="나눔고딕"/>
              </a:rPr>
              <a:t>.</a:t>
            </a:r>
          </a:p>
        </p:txBody>
      </p:sp>
      <p:sp>
        <p:nvSpPr>
          <p:cNvPr id="3"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기획</a:t>
            </a:r>
            <a:r>
              <a:rPr lang="en-US" sz="2800" b="1" spc="-20" dirty="0" smtClean="0">
                <a:solidFill>
                  <a:schemeClr val="tx1">
                    <a:lumMod val="94999"/>
                  </a:schemeClr>
                </a:solidFill>
                <a:latin typeface="나눔고딕"/>
                <a:ea typeface="나눔고딕"/>
              </a:rPr>
              <a:t> </a:t>
            </a:r>
            <a:r>
              <a:rPr lang="ko-KR" altLang="en-US" sz="2800" b="1" spc="-20" dirty="0" smtClean="0">
                <a:solidFill>
                  <a:schemeClr val="tx1">
                    <a:lumMod val="94999"/>
                  </a:schemeClr>
                </a:solidFill>
                <a:latin typeface="나눔고딕"/>
                <a:ea typeface="나눔고딕"/>
              </a:rPr>
              <a:t>의도 및 특징</a:t>
            </a:r>
          </a:p>
        </p:txBody>
      </p:sp>
    </p:spTree>
    <p:extLst>
      <p:ext uri="{BB962C8B-B14F-4D97-AF65-F5344CB8AC3E}">
        <p14:creationId xmlns:p14="http://schemas.microsoft.com/office/powerpoint/2010/main" val="3751925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기획</a:t>
            </a:r>
            <a:r>
              <a:rPr lang="en-US" sz="2800" b="1" spc="-20" dirty="0" smtClean="0">
                <a:solidFill>
                  <a:schemeClr val="tx1">
                    <a:lumMod val="94999"/>
                  </a:schemeClr>
                </a:solidFill>
                <a:latin typeface="나눔고딕"/>
                <a:ea typeface="나눔고딕"/>
              </a:rPr>
              <a:t> </a:t>
            </a:r>
            <a:r>
              <a:rPr lang="ko-KR" altLang="en-US" sz="2800" b="1" spc="-20" dirty="0" smtClean="0">
                <a:solidFill>
                  <a:schemeClr val="tx1">
                    <a:lumMod val="94999"/>
                  </a:schemeClr>
                </a:solidFill>
                <a:latin typeface="나눔고딕"/>
                <a:ea typeface="나눔고딕"/>
              </a:rPr>
              <a:t>의도 및 특징</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32" y="1340768"/>
            <a:ext cx="6625186" cy="3726667"/>
          </a:xfrm>
          <a:prstGeom prst="rect">
            <a:avLst/>
          </a:prstGeom>
        </p:spPr>
      </p:pic>
      <p:sp>
        <p:nvSpPr>
          <p:cNvPr id="6" name="TextBox 5"/>
          <p:cNvSpPr txBox="1"/>
          <p:nvPr/>
        </p:nvSpPr>
        <p:spPr>
          <a:xfrm>
            <a:off x="1640632" y="5723964"/>
            <a:ext cx="6625186" cy="369332"/>
          </a:xfrm>
          <a:prstGeom prst="rect">
            <a:avLst/>
          </a:prstGeom>
          <a:noFill/>
        </p:spPr>
        <p:txBody>
          <a:bodyPr wrap="square" rtlCol="0">
            <a:spAutoFit/>
          </a:bodyPr>
          <a:lstStyle/>
          <a:p>
            <a:pPr algn="ctr"/>
            <a:r>
              <a:rPr lang="en-US" altLang="ko-KR" dirty="0" smtClean="0"/>
              <a:t>&lt; </a:t>
            </a:r>
            <a:r>
              <a:rPr lang="ko-KR" altLang="en-US" dirty="0" smtClean="0"/>
              <a:t>메인 화면 </a:t>
            </a:r>
            <a:r>
              <a:rPr lang="en-US" altLang="ko-KR" dirty="0" smtClean="0"/>
              <a:t>&gt;</a:t>
            </a:r>
            <a:endParaRPr lang="ko-KR" altLang="en-US" dirty="0"/>
          </a:p>
        </p:txBody>
      </p:sp>
    </p:spTree>
    <p:extLst>
      <p:ext uri="{BB962C8B-B14F-4D97-AF65-F5344CB8AC3E}">
        <p14:creationId xmlns:p14="http://schemas.microsoft.com/office/powerpoint/2010/main" val="1863944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기획</a:t>
            </a:r>
            <a:r>
              <a:rPr lang="en-US" sz="2800" b="1" spc="-20" dirty="0" smtClean="0">
                <a:solidFill>
                  <a:schemeClr val="tx1">
                    <a:lumMod val="94999"/>
                  </a:schemeClr>
                </a:solidFill>
                <a:latin typeface="나눔고딕"/>
                <a:ea typeface="나눔고딕"/>
              </a:rPr>
              <a:t> </a:t>
            </a:r>
            <a:r>
              <a:rPr lang="ko-KR" altLang="en-US" sz="2800" b="1" spc="-20" dirty="0" smtClean="0">
                <a:solidFill>
                  <a:schemeClr val="tx1">
                    <a:lumMod val="94999"/>
                  </a:schemeClr>
                </a:solidFill>
                <a:latin typeface="나눔고딕"/>
                <a:ea typeface="나눔고딕"/>
              </a:rPr>
              <a:t>의도 및 특징</a:t>
            </a: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32" y="1484784"/>
            <a:ext cx="6552728" cy="3685910"/>
          </a:xfrm>
          <a:prstGeom prst="rect">
            <a:avLst/>
          </a:prstGeom>
        </p:spPr>
      </p:pic>
      <p:sp>
        <p:nvSpPr>
          <p:cNvPr id="6" name="TextBox 5"/>
          <p:cNvSpPr txBox="1"/>
          <p:nvPr/>
        </p:nvSpPr>
        <p:spPr>
          <a:xfrm>
            <a:off x="1640632" y="5723964"/>
            <a:ext cx="6552728" cy="369332"/>
          </a:xfrm>
          <a:prstGeom prst="rect">
            <a:avLst/>
          </a:prstGeom>
          <a:noFill/>
        </p:spPr>
        <p:txBody>
          <a:bodyPr wrap="square" rtlCol="0">
            <a:spAutoFit/>
          </a:bodyPr>
          <a:lstStyle/>
          <a:p>
            <a:pPr algn="ctr"/>
            <a:r>
              <a:rPr lang="en-US" altLang="ko-KR" dirty="0" smtClean="0"/>
              <a:t>&lt; </a:t>
            </a:r>
            <a:r>
              <a:rPr lang="ko-KR" altLang="en-US" dirty="0" err="1" smtClean="0"/>
              <a:t>맵</a:t>
            </a:r>
            <a:r>
              <a:rPr lang="en-US" altLang="ko-KR" dirty="0" smtClean="0"/>
              <a:t>(</a:t>
            </a:r>
            <a:r>
              <a:rPr lang="ko-KR" altLang="en-US" dirty="0" smtClean="0"/>
              <a:t>스테이지</a:t>
            </a:r>
            <a:r>
              <a:rPr lang="en-US" altLang="ko-KR" dirty="0"/>
              <a:t>)</a:t>
            </a:r>
            <a:r>
              <a:rPr lang="ko-KR" altLang="en-US" dirty="0" smtClean="0"/>
              <a:t> 선택 화면 </a:t>
            </a:r>
            <a:r>
              <a:rPr lang="en-US" altLang="ko-KR" dirty="0" smtClean="0"/>
              <a:t>&gt;</a:t>
            </a:r>
            <a:endParaRPr lang="ko-KR" altLang="en-US" dirty="0"/>
          </a:p>
        </p:txBody>
      </p:sp>
    </p:spTree>
    <p:extLst>
      <p:ext uri="{BB962C8B-B14F-4D97-AF65-F5344CB8AC3E}">
        <p14:creationId xmlns:p14="http://schemas.microsoft.com/office/powerpoint/2010/main" val="541906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기획</a:t>
            </a:r>
            <a:r>
              <a:rPr lang="en-US" sz="2800" b="1" spc="-20" dirty="0" smtClean="0">
                <a:solidFill>
                  <a:schemeClr val="tx1">
                    <a:lumMod val="94999"/>
                  </a:schemeClr>
                </a:solidFill>
                <a:latin typeface="나눔고딕"/>
                <a:ea typeface="나눔고딕"/>
              </a:rPr>
              <a:t> </a:t>
            </a:r>
            <a:r>
              <a:rPr lang="ko-KR" altLang="en-US" sz="2800" b="1" spc="-20" dirty="0" smtClean="0">
                <a:solidFill>
                  <a:schemeClr val="tx1">
                    <a:lumMod val="94999"/>
                  </a:schemeClr>
                </a:solidFill>
                <a:latin typeface="나눔고딕"/>
                <a:ea typeface="나눔고딕"/>
              </a:rPr>
              <a:t>의도 및 특징</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32" y="1412776"/>
            <a:ext cx="6619965" cy="3722656"/>
          </a:xfrm>
          <a:prstGeom prst="rect">
            <a:avLst/>
          </a:prstGeom>
        </p:spPr>
      </p:pic>
      <p:sp>
        <p:nvSpPr>
          <p:cNvPr id="4" name="TextBox 3"/>
          <p:cNvSpPr txBox="1"/>
          <p:nvPr/>
        </p:nvSpPr>
        <p:spPr>
          <a:xfrm>
            <a:off x="1642730" y="5723964"/>
            <a:ext cx="6617867" cy="369332"/>
          </a:xfrm>
          <a:prstGeom prst="rect">
            <a:avLst/>
          </a:prstGeom>
          <a:noFill/>
        </p:spPr>
        <p:txBody>
          <a:bodyPr wrap="square" rtlCol="0">
            <a:spAutoFit/>
          </a:bodyPr>
          <a:lstStyle/>
          <a:p>
            <a:pPr algn="ctr"/>
            <a:r>
              <a:rPr lang="en-US" altLang="ko-KR" dirty="0" smtClean="0"/>
              <a:t>&lt; </a:t>
            </a:r>
            <a:r>
              <a:rPr lang="ko-KR" altLang="en-US" dirty="0" smtClean="0"/>
              <a:t>게임 플레이 화면 </a:t>
            </a:r>
            <a:r>
              <a:rPr lang="en-US" altLang="ko-KR" dirty="0" smtClean="0"/>
              <a:t>&gt;</a:t>
            </a:r>
            <a:endParaRPr lang="ko-KR" altLang="en-US" dirty="0"/>
          </a:p>
        </p:txBody>
      </p:sp>
    </p:spTree>
    <p:extLst>
      <p:ext uri="{BB962C8B-B14F-4D97-AF65-F5344CB8AC3E}">
        <p14:creationId xmlns:p14="http://schemas.microsoft.com/office/powerpoint/2010/main" val="1251767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32" y="1412776"/>
            <a:ext cx="6617184" cy="3722166"/>
          </a:xfrm>
          <a:prstGeom prst="rect">
            <a:avLst/>
          </a:prstGeom>
        </p:spPr>
      </p:pic>
      <p:sp>
        <p:nvSpPr>
          <p:cNvPr id="3"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smtClean="0">
                <a:solidFill>
                  <a:schemeClr val="tx1">
                    <a:lumMod val="94999"/>
                  </a:schemeClr>
                </a:solidFill>
                <a:latin typeface="나눔고딕"/>
                <a:ea typeface="나눔고딕"/>
              </a:rPr>
              <a:t>기획</a:t>
            </a:r>
            <a:r>
              <a:rPr lang="en-US" sz="2800" b="1" spc="-20" dirty="0" smtClean="0">
                <a:solidFill>
                  <a:schemeClr val="tx1">
                    <a:lumMod val="94999"/>
                  </a:schemeClr>
                </a:solidFill>
                <a:latin typeface="나눔고딕"/>
                <a:ea typeface="나눔고딕"/>
              </a:rPr>
              <a:t> </a:t>
            </a:r>
            <a:r>
              <a:rPr lang="ko-KR" altLang="en-US" sz="2800" b="1" spc="-20" dirty="0" smtClean="0">
                <a:solidFill>
                  <a:schemeClr val="tx1">
                    <a:lumMod val="94999"/>
                  </a:schemeClr>
                </a:solidFill>
                <a:latin typeface="나눔고딕"/>
                <a:ea typeface="나눔고딕"/>
              </a:rPr>
              <a:t>의도 및 특징</a:t>
            </a:r>
          </a:p>
        </p:txBody>
      </p:sp>
      <p:sp>
        <p:nvSpPr>
          <p:cNvPr id="4" name="TextBox 3"/>
          <p:cNvSpPr txBox="1"/>
          <p:nvPr/>
        </p:nvSpPr>
        <p:spPr>
          <a:xfrm>
            <a:off x="1640632" y="5723964"/>
            <a:ext cx="6617184" cy="369332"/>
          </a:xfrm>
          <a:prstGeom prst="rect">
            <a:avLst/>
          </a:prstGeom>
          <a:noFill/>
        </p:spPr>
        <p:txBody>
          <a:bodyPr wrap="square" rtlCol="0">
            <a:spAutoFit/>
          </a:bodyPr>
          <a:lstStyle/>
          <a:p>
            <a:pPr algn="ctr"/>
            <a:r>
              <a:rPr lang="en-US" altLang="ko-KR" dirty="0" smtClean="0"/>
              <a:t>&lt; </a:t>
            </a:r>
            <a:r>
              <a:rPr lang="ko-KR" altLang="en-US" dirty="0" smtClean="0"/>
              <a:t>일시 정지 화면 </a:t>
            </a:r>
            <a:r>
              <a:rPr lang="en-US" altLang="ko-KR" dirty="0" smtClean="0"/>
              <a:t>&gt;</a:t>
            </a:r>
            <a:endParaRPr lang="ko-KR" altLang="en-US" dirty="0"/>
          </a:p>
        </p:txBody>
      </p:sp>
    </p:spTree>
    <p:extLst>
      <p:ext uri="{BB962C8B-B14F-4D97-AF65-F5344CB8AC3E}">
        <p14:creationId xmlns:p14="http://schemas.microsoft.com/office/powerpoint/2010/main" val="986563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9922</TotalTime>
  <Words>1430</Words>
  <Application>Microsoft Office PowerPoint</Application>
  <PresentationFormat>A4 용지(210x297mm)</PresentationFormat>
  <Paragraphs>113</Paragraphs>
  <Slides>16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나눔고딕</vt:lpstr>
      <vt:lpstr>나눔고딕 ExtraBold</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GALALAB</dc:creator>
  <cp:lastModifiedBy>김공무</cp:lastModifiedBy>
  <cp:revision>173</cp:revision>
  <dcterms:created xsi:type="dcterms:W3CDTF">2011-10-10T10:44:28Z</dcterms:created>
  <dcterms:modified xsi:type="dcterms:W3CDTF">2015-09-30T03:49:10Z</dcterms:modified>
</cp:coreProperties>
</file>