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9" r:id="rId3"/>
    <p:sldId id="290" r:id="rId4"/>
    <p:sldId id="296" r:id="rId5"/>
    <p:sldId id="274" r:id="rId6"/>
    <p:sldId id="291" r:id="rId7"/>
    <p:sldId id="277" r:id="rId8"/>
    <p:sldId id="278" r:id="rId9"/>
    <p:sldId id="279" r:id="rId10"/>
    <p:sldId id="285" r:id="rId11"/>
    <p:sldId id="276" r:id="rId12"/>
    <p:sldId id="284" r:id="rId13"/>
    <p:sldId id="286" r:id="rId14"/>
    <p:sldId id="292" r:id="rId15"/>
    <p:sldId id="283" r:id="rId16"/>
    <p:sldId id="287" r:id="rId17"/>
    <p:sldId id="281" r:id="rId18"/>
    <p:sldId id="288" r:id="rId19"/>
    <p:sldId id="294" r:id="rId20"/>
    <p:sldId id="295" r:id="rId2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1">
          <p15:clr>
            <a:srgbClr val="A4A3A4"/>
          </p15:clr>
        </p15:guide>
        <p15:guide id="2" orient="horz" pos="663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119">
          <p15:clr>
            <a:srgbClr val="A4A3A4"/>
          </p15:clr>
        </p15:guide>
        <p15:guide id="5" orient="horz" pos="572">
          <p15:clr>
            <a:srgbClr val="A4A3A4"/>
          </p15:clr>
        </p15:guide>
        <p15:guide id="6" pos="6114">
          <p15:clr>
            <a:srgbClr val="A4A3A4"/>
          </p15:clr>
        </p15:guide>
        <p15:guide id="7" pos="126">
          <p15:clr>
            <a:srgbClr val="A4A3A4"/>
          </p15:clr>
        </p15:guide>
        <p15:guide id="8" pos="3120">
          <p15:clr>
            <a:srgbClr val="A4A3A4"/>
          </p15:clr>
        </p15:guide>
        <p15:guide id="9" pos="6023">
          <p15:clr>
            <a:srgbClr val="A4A3A4"/>
          </p15:clr>
        </p15:guide>
        <p15:guide id="10" pos="217">
          <p15:clr>
            <a:srgbClr val="A4A3A4"/>
          </p15:clr>
        </p15:guide>
        <p15:guide id="11" pos="22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>
      <p:cViewPr varScale="1">
        <p:scale>
          <a:sx n="74" d="100"/>
          <a:sy n="74" d="100"/>
        </p:scale>
        <p:origin x="990" y="72"/>
      </p:cViewPr>
      <p:guideLst>
        <p:guide orient="horz" pos="3521"/>
        <p:guide orient="horz" pos="663"/>
        <p:guide orient="horz" pos="2160"/>
        <p:guide orient="horz" pos="119"/>
        <p:guide orient="horz" pos="572"/>
        <p:guide pos="6114"/>
        <p:guide pos="126"/>
        <p:guide pos="3120"/>
        <p:guide pos="6023"/>
        <p:guide pos="217"/>
        <p:guide pos="22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1919-552C-426A-BF9A-63C66CD6E057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7A4A-0B8B-4608-A69B-5BFD38348E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1919-552C-426A-BF9A-63C66CD6E057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7A4A-0B8B-4608-A69B-5BFD38348E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1919-552C-426A-BF9A-63C66CD6E057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7A4A-0B8B-4608-A69B-5BFD38348E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1919-552C-426A-BF9A-63C66CD6E057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7A4A-0B8B-4608-A69B-5BFD38348E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1919-552C-426A-BF9A-63C66CD6E057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7A4A-0B8B-4608-A69B-5BFD38348E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1919-552C-426A-BF9A-63C66CD6E057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7A4A-0B8B-4608-A69B-5BFD38348E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1919-552C-426A-BF9A-63C66CD6E057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7A4A-0B8B-4608-A69B-5BFD38348E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1919-552C-426A-BF9A-63C66CD6E057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7A4A-0B8B-4608-A69B-5BFD38348E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1919-552C-426A-BF9A-63C66CD6E057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7A4A-0B8B-4608-A69B-5BFD38348E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1919-552C-426A-BF9A-63C66CD6E057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7A4A-0B8B-4608-A69B-5BFD38348E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1919-552C-426A-BF9A-63C66CD6E057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7A4A-0B8B-4608-A69B-5BFD38348E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79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1919-552C-426A-BF9A-63C66CD6E057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7A4A-0B8B-4608-A69B-5BFD38348E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C1919-552C-426A-BF9A-63C66CD6E057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C7A4A-0B8B-4608-A69B-5BFD38348E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TAFhH4NFmVw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6208" y="2910704"/>
            <a:ext cx="913530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"/>
              </a:lnSpc>
            </a:pPr>
            <a:endParaRPr lang="ko-KR" altLang="en-US" sz="2800" b="1" spc="-2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spc="-20" dirty="0" smtClean="0">
              <a:solidFill>
                <a:schemeClr val="tx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480" y="1196752"/>
            <a:ext cx="9289032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600"/>
              </a:lnSpc>
            </a:pPr>
            <a:r>
              <a:rPr lang="en-US" altLang="ko-KR" sz="4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SSF </a:t>
            </a:r>
            <a:r>
              <a:rPr lang="ko-KR" altLang="en-US" sz="4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게임 제작 및 </a:t>
            </a:r>
            <a:endParaRPr lang="en-US" altLang="ko-KR" sz="48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ts val="5600"/>
              </a:lnSpc>
            </a:pPr>
            <a:r>
              <a:rPr lang="ko-KR" altLang="en-US" sz="4800" dirty="0" smtClean="0">
                <a:solidFill>
                  <a:schemeClr val="tx1">
                    <a:lumMod val="9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공모전 성과 보고</a:t>
            </a:r>
            <a:endParaRPr lang="en-US" altLang="ko-KR" sz="4800" dirty="0" smtClean="0">
              <a:solidFill>
                <a:schemeClr val="tx1">
                  <a:lumMod val="9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69024" y="4005064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컴퓨터 과학과 </a:t>
            </a:r>
            <a:r>
              <a:rPr lang="en-US" altLang="ko-KR" dirty="0" smtClean="0"/>
              <a:t>15</a:t>
            </a:r>
            <a:r>
              <a:rPr lang="ko-KR" altLang="en-US" dirty="0" smtClean="0"/>
              <a:t>학번 기장 김공무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컴퓨터 과학과 </a:t>
            </a:r>
            <a:r>
              <a:rPr lang="en-US" altLang="ko-KR" dirty="0" smtClean="0"/>
              <a:t>15</a:t>
            </a:r>
            <a:r>
              <a:rPr lang="ko-KR" altLang="en-US" dirty="0" smtClean="0"/>
              <a:t>학번 부원 성영훈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412776"/>
            <a:ext cx="6617184" cy="3722166"/>
          </a:xfrm>
          <a:prstGeom prst="rect">
            <a:avLst/>
          </a:prstGeom>
        </p:spPr>
      </p:pic>
      <p:sp>
        <p:nvSpPr>
          <p:cNvPr id="3" name="Shape"/>
          <p:cNvSpPr/>
          <p:nvPr/>
        </p:nvSpPr>
        <p:spPr>
          <a:xfrm>
            <a:off x="215265" y="248920"/>
            <a:ext cx="7258050" cy="400685"/>
          </a:xfrm>
          <a:prstGeom prst="rect">
            <a:avLst/>
          </a:prstGeom>
          <a:noFill/>
          <a:ln>
            <a:noFill/>
          </a:ln>
        </p:spPr>
        <p:txBody>
          <a:bodyPr anchor="t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8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기획</a:t>
            </a:r>
            <a:r>
              <a:rPr lang="en-US" sz="28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28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의도 및 특징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0632" y="5723964"/>
            <a:ext cx="661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 </a:t>
            </a:r>
            <a:r>
              <a:rPr lang="ko-KR" altLang="en-US" dirty="0" smtClean="0"/>
              <a:t>일시 정지 화면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2480" y="764704"/>
            <a:ext cx="226696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pc="-20" dirty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3</a:t>
            </a:r>
            <a:r>
              <a:rPr lang="en-US" altLang="ko-KR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. </a:t>
            </a:r>
            <a:r>
              <a:rPr lang="ko-KR" altLang="en-US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주요 메뉴 및 기능 </a:t>
            </a:r>
            <a:r>
              <a:rPr lang="en-US" altLang="ko-KR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:</a:t>
            </a:r>
            <a:endParaRPr lang="en-US" altLang="ko-KR" b="1" spc="-20" dirty="0">
              <a:solidFill>
                <a:schemeClr val="tx1">
                  <a:lumMod val="94999"/>
                </a:schemeClr>
              </a:solidFill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98656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3583" y="2636912"/>
            <a:ext cx="9409937" cy="1215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&lt; 4. </a:t>
            </a:r>
            <a:r>
              <a:rPr lang="ko-KR" altLang="en-US" sz="5400" b="1" spc="-20" dirty="0" err="1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앱의</a:t>
            </a:r>
            <a:r>
              <a:rPr lang="ko-KR" altLang="en-US" sz="54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5400" b="1" spc="-20" dirty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특장점 및 </a:t>
            </a:r>
            <a:r>
              <a:rPr lang="ko-KR" altLang="en-US" sz="5400" b="1" spc="-20" dirty="0" err="1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차별점</a:t>
            </a:r>
            <a:r>
              <a:rPr lang="ko-KR" altLang="en-US" sz="54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en-US" altLang="ko-KR" sz="5400" b="1" spc="-20" dirty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 &gt;</a:t>
            </a:r>
            <a:endParaRPr lang="en-US" altLang="ko-KR" sz="5400" b="1" spc="-20" dirty="0" smtClean="0">
              <a:solidFill>
                <a:schemeClr val="tx1">
                  <a:lumMod val="94999"/>
                </a:schemeClr>
              </a:solidFill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64684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888822"/>
            <a:ext cx="4486024" cy="3052346"/>
          </a:xfrm>
          <a:prstGeom prst="rect">
            <a:avLst/>
          </a:prstGeom>
        </p:spPr>
      </p:pic>
      <p:sp>
        <p:nvSpPr>
          <p:cNvPr id="4" name="Shape"/>
          <p:cNvSpPr/>
          <p:nvPr/>
        </p:nvSpPr>
        <p:spPr>
          <a:xfrm>
            <a:off x="215265" y="248920"/>
            <a:ext cx="7258050" cy="400685"/>
          </a:xfrm>
          <a:prstGeom prst="rect">
            <a:avLst/>
          </a:prstGeom>
          <a:noFill/>
          <a:ln>
            <a:noFill/>
          </a:ln>
        </p:spPr>
        <p:txBody>
          <a:bodyPr anchor="t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8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기획</a:t>
            </a:r>
            <a:r>
              <a:rPr lang="en-US" sz="28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28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의도 및 특징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72480" y="836712"/>
            <a:ext cx="277063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pc="-20" dirty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4. </a:t>
            </a:r>
            <a:r>
              <a:rPr lang="ko-KR" altLang="en-US" b="1" spc="-20" dirty="0" err="1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앱의</a:t>
            </a:r>
            <a:r>
              <a:rPr lang="ko-KR" altLang="en-US" b="1" spc="-20" dirty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 특장점 및 </a:t>
            </a:r>
            <a:r>
              <a:rPr lang="ko-KR" altLang="en-US" b="1" spc="-20" dirty="0" err="1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차별점</a:t>
            </a:r>
            <a:r>
              <a:rPr lang="ko-KR" altLang="en-US" b="1" spc="-20" dirty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en-US" altLang="ko-KR" b="1" spc="-20" dirty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2480" y="5507940"/>
            <a:ext cx="448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 ‘Dark Echo’</a:t>
            </a:r>
            <a:r>
              <a:rPr lang="ko-KR" altLang="en-US" dirty="0" smtClean="0"/>
              <a:t> 플레이 화면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65871" y="5507940"/>
            <a:ext cx="447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 ‘Dot light’ </a:t>
            </a:r>
            <a:r>
              <a:rPr lang="ko-KR" altLang="en-US" dirty="0" smtClean="0"/>
              <a:t>플레이 화면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871" y="1844824"/>
            <a:ext cx="4470150" cy="305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0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/>
          <p:nvPr/>
        </p:nvSpPr>
        <p:spPr>
          <a:xfrm>
            <a:off x="215265" y="248920"/>
            <a:ext cx="7258050" cy="400685"/>
          </a:xfrm>
          <a:prstGeom prst="rect">
            <a:avLst/>
          </a:prstGeom>
          <a:noFill/>
          <a:ln>
            <a:noFill/>
          </a:ln>
        </p:spPr>
        <p:txBody>
          <a:bodyPr anchor="t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8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기획</a:t>
            </a:r>
            <a:r>
              <a:rPr lang="en-US" sz="28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28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의도 및 특징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72480" y="836712"/>
            <a:ext cx="277063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pc="-20" dirty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4. </a:t>
            </a:r>
            <a:r>
              <a:rPr lang="ko-KR" altLang="en-US" b="1" spc="-20" dirty="0" err="1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앱의</a:t>
            </a:r>
            <a:r>
              <a:rPr lang="ko-KR" altLang="en-US" b="1" spc="-20" dirty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 특장점 및 </a:t>
            </a:r>
            <a:r>
              <a:rPr lang="ko-KR" altLang="en-US" b="1" spc="-20" dirty="0" err="1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차별점</a:t>
            </a:r>
            <a:r>
              <a:rPr lang="ko-KR" altLang="en-US" b="1" spc="-20" dirty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en-US" altLang="ko-KR" b="1" spc="-20" dirty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 :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558922"/>
            <a:ext cx="6144683" cy="34563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6656" y="5363924"/>
            <a:ext cx="6144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 ‘</a:t>
            </a:r>
            <a:r>
              <a:rPr lang="ko-KR" altLang="en-US" dirty="0" smtClean="0"/>
              <a:t>거울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아이템 적용 모습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17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"/>
          <p:cNvSpPr/>
          <p:nvPr/>
        </p:nvSpPr>
        <p:spPr>
          <a:xfrm>
            <a:off x="215265" y="248920"/>
            <a:ext cx="7258050" cy="400685"/>
          </a:xfrm>
          <a:prstGeom prst="rect">
            <a:avLst/>
          </a:prstGeom>
          <a:noFill/>
          <a:ln>
            <a:noFill/>
          </a:ln>
        </p:spPr>
        <p:txBody>
          <a:bodyPr anchor="t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8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기획</a:t>
            </a:r>
            <a:r>
              <a:rPr lang="en-US" sz="28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28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의도 및 특징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484784"/>
            <a:ext cx="6552728" cy="36859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40632" y="5723964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 </a:t>
            </a:r>
            <a:r>
              <a:rPr lang="ko-KR" altLang="en-US" dirty="0" smtClean="0"/>
              <a:t>난이도에 따른 </a:t>
            </a:r>
            <a:r>
              <a:rPr lang="ko-KR" altLang="en-US" dirty="0" err="1" smtClean="0"/>
              <a:t>맵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스테이지</a:t>
            </a:r>
            <a:r>
              <a:rPr lang="en-US" altLang="ko-KR" dirty="0"/>
              <a:t>)</a:t>
            </a:r>
            <a:r>
              <a:rPr lang="ko-KR" altLang="en-US" dirty="0" smtClean="0"/>
              <a:t> 선택 화면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2480" y="836712"/>
            <a:ext cx="277063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pc="-20" dirty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4. </a:t>
            </a:r>
            <a:r>
              <a:rPr lang="ko-KR" altLang="en-US" b="1" spc="-20" dirty="0" err="1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앱의</a:t>
            </a:r>
            <a:r>
              <a:rPr lang="ko-KR" altLang="en-US" b="1" spc="-20" dirty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 특장점 및 </a:t>
            </a:r>
            <a:r>
              <a:rPr lang="ko-KR" altLang="en-US" b="1" spc="-20" dirty="0" err="1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차별점</a:t>
            </a:r>
            <a:r>
              <a:rPr lang="ko-KR" altLang="en-US" b="1" spc="-20" dirty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en-US" altLang="ko-KR" b="1" spc="-20" dirty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422948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/>
          <p:nvPr/>
        </p:nvSpPr>
        <p:spPr>
          <a:xfrm>
            <a:off x="215265" y="248920"/>
            <a:ext cx="7258050" cy="387286"/>
          </a:xfrm>
          <a:prstGeom prst="rect">
            <a:avLst/>
          </a:prstGeom>
          <a:noFill/>
          <a:ln>
            <a:noFill/>
          </a:ln>
        </p:spPr>
        <p:txBody>
          <a:bodyPr anchor="t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8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게임 세부 내용 소개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5265" y="692696"/>
            <a:ext cx="9409937" cy="691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게임 진행 방식 </a:t>
            </a:r>
            <a:r>
              <a:rPr lang="en-US" altLang="ko-KR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ko-KR" altLang="en-US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⊙ 게임은 각 스테이지 마다 지정된 시작 지점부터 시작됩니다</a:t>
            </a:r>
            <a:r>
              <a:rPr lang="en-US" altLang="ko-KR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.</a:t>
            </a:r>
            <a:endParaRPr lang="en-US" altLang="ko-KR" sz="1600" b="1" spc="-20" dirty="0" smtClean="0">
              <a:solidFill>
                <a:schemeClr val="tx1">
                  <a:lumMod val="94999"/>
                </a:schemeClr>
              </a:solidFill>
              <a:latin typeface="나눔고딕"/>
              <a:ea typeface="나눔고딕"/>
            </a:endParaRPr>
          </a:p>
          <a:p>
            <a:pPr>
              <a:lnSpc>
                <a:spcPct val="200000"/>
              </a:lnSpc>
            </a:pPr>
            <a:r>
              <a:rPr lang="ko-KR" altLang="en-US" sz="1600" b="1" spc="-20" dirty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⊙ </a:t>
            </a:r>
            <a:r>
              <a:rPr lang="ko-KR" altLang="en-US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플레이어는 시작 지점부터 탈출 지점</a:t>
            </a:r>
            <a:r>
              <a:rPr lang="en-US" altLang="ko-KR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(</a:t>
            </a:r>
            <a:r>
              <a:rPr lang="ko-KR" altLang="en-US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흰색 반지 모양</a:t>
            </a:r>
            <a:r>
              <a:rPr lang="en-US" altLang="ko-KR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) </a:t>
            </a:r>
            <a:r>
              <a:rPr lang="ko-KR" altLang="en-US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까지 도달해야 합니다</a:t>
            </a:r>
            <a:r>
              <a:rPr lang="en-US" altLang="ko-KR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b="1" spc="-20" dirty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⊙ </a:t>
            </a:r>
            <a:r>
              <a:rPr lang="ko-KR" altLang="en-US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플레이어는 레이저를 이용해 각 스테이지 마다 레이저가 닿는 </a:t>
            </a:r>
            <a:r>
              <a:rPr lang="ko-KR" altLang="en-US" sz="1600" b="1" spc="-20" dirty="0" err="1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맵의</a:t>
            </a:r>
            <a:r>
              <a:rPr lang="ko-KR" altLang="en-US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 구조</a:t>
            </a:r>
            <a:r>
              <a:rPr lang="en-US" altLang="ko-KR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(</a:t>
            </a:r>
            <a:r>
              <a:rPr lang="ko-KR" altLang="en-US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벽</a:t>
            </a:r>
            <a:r>
              <a:rPr lang="en-US" altLang="ko-KR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,</a:t>
            </a:r>
            <a:r>
              <a:rPr lang="ko-KR" altLang="en-US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장애물</a:t>
            </a:r>
            <a:r>
              <a:rPr lang="en-US" altLang="ko-KR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,</a:t>
            </a:r>
            <a:r>
              <a:rPr lang="ko-KR" altLang="en-US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적</a:t>
            </a:r>
            <a:r>
              <a:rPr lang="en-US" altLang="ko-KR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)</a:t>
            </a:r>
            <a:r>
              <a:rPr lang="ko-KR" altLang="en-US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를</a:t>
            </a:r>
            <a:r>
              <a:rPr lang="en-US" altLang="ko-KR" sz="1600" b="1" spc="-20" dirty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파악하며 진행해야 합니다</a:t>
            </a:r>
            <a:r>
              <a:rPr lang="en-US" altLang="ko-KR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⊙ 스테이지는 탈출 지점까지 바로 도달해서 </a:t>
            </a:r>
            <a:r>
              <a:rPr lang="ko-KR" altLang="en-US" sz="1600" b="1" spc="-20" dirty="0" err="1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클리어</a:t>
            </a:r>
            <a:r>
              <a:rPr lang="ko-KR" altLang="en-US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 할 수 있지만 숨겨진 </a:t>
            </a:r>
            <a:r>
              <a:rPr lang="en-US" altLang="ko-KR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3</a:t>
            </a:r>
            <a:r>
              <a:rPr lang="ko-KR" altLang="en-US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개의 별을 획득해서 탈출 지점 까        </a:t>
            </a:r>
            <a:endParaRPr lang="en-US" altLang="ko-KR" sz="1600" b="1" spc="-20" dirty="0" smtClean="0">
              <a:solidFill>
                <a:schemeClr val="tx1">
                  <a:lumMod val="94999"/>
                </a:schemeClr>
              </a:solidFill>
              <a:latin typeface="나눔고딕"/>
              <a:ea typeface="나눔고딕"/>
            </a:endParaRPr>
          </a:p>
          <a:p>
            <a:pPr>
              <a:lnSpc>
                <a:spcPct val="200000"/>
              </a:lnSpc>
            </a:pPr>
            <a:r>
              <a:rPr lang="ko-KR" altLang="en-US" sz="1600" b="1" spc="-20" dirty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     지 도달 할 수도 있습니다</a:t>
            </a:r>
            <a:r>
              <a:rPr lang="en-US" altLang="ko-KR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⊙</a:t>
            </a:r>
            <a:r>
              <a:rPr lang="en-US" altLang="ko-KR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적은 제거할 수 없지만 벽 뒤로 따돌릴 수 있습니다</a:t>
            </a:r>
            <a:r>
              <a:rPr lang="en-US" altLang="ko-KR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⊙ 벽은 지나갈 수 없는 일반 벽과 플레이어가 닿으면 죽는 장애물</a:t>
            </a:r>
            <a:r>
              <a:rPr lang="en-US" altLang="ko-KR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, </a:t>
            </a:r>
            <a:r>
              <a:rPr lang="ko-KR" altLang="en-US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그리고 통과 할 수 있는 가짜 벽이 </a:t>
            </a:r>
            <a:r>
              <a:rPr lang="ko-KR" altLang="en-US" sz="1600" b="1" spc="-20" dirty="0" err="1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있습</a:t>
            </a:r>
            <a:r>
              <a:rPr lang="ko-KR" altLang="en-US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           </a:t>
            </a:r>
            <a:r>
              <a:rPr lang="ko-KR" altLang="en-US" sz="1600" b="1" spc="-20" dirty="0" err="1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니다</a:t>
            </a:r>
            <a:r>
              <a:rPr lang="en-US" altLang="ko-KR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⊙ 적은 스테이지에 따라 일정 속도로 플레이어를 따라오는 타입과 일정 범위로 들어오게 되면 바로 죽게        되는 타입</a:t>
            </a:r>
            <a:r>
              <a:rPr lang="en-US" altLang="ko-KR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, </a:t>
            </a:r>
            <a:r>
              <a:rPr lang="ko-KR" altLang="en-US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두 가지가 있습니다</a:t>
            </a:r>
            <a:r>
              <a:rPr lang="en-US" altLang="ko-KR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600" b="1" spc="-20" dirty="0" smtClean="0">
              <a:solidFill>
                <a:schemeClr val="tx1">
                  <a:lumMod val="94999"/>
                </a:schemeClr>
              </a:solidFill>
              <a:latin typeface="나눔고딕"/>
              <a:ea typeface="나눔고딕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890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/>
          <p:nvPr/>
        </p:nvSpPr>
        <p:spPr>
          <a:xfrm>
            <a:off x="215265" y="248920"/>
            <a:ext cx="7258050" cy="387286"/>
          </a:xfrm>
          <a:prstGeom prst="rect">
            <a:avLst/>
          </a:prstGeom>
          <a:noFill/>
          <a:ln>
            <a:noFill/>
          </a:ln>
        </p:spPr>
        <p:txBody>
          <a:bodyPr anchor="t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8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게임 세부 내용 소개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5265" y="930045"/>
            <a:ext cx="9409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게임 진행 방식 </a:t>
            </a:r>
            <a:r>
              <a:rPr lang="en-US" altLang="ko-KR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ko-KR" sz="1600" b="1" spc="-20" dirty="0" smtClean="0">
              <a:solidFill>
                <a:schemeClr val="tx1">
                  <a:lumMod val="94999"/>
                </a:schemeClr>
              </a:solidFill>
              <a:latin typeface="나눔고딕"/>
              <a:ea typeface="나눔고딕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95" y="2331371"/>
            <a:ext cx="5786276" cy="3262315"/>
          </a:xfrm>
          <a:prstGeom prst="rect">
            <a:avLst/>
          </a:prstGeom>
        </p:spPr>
      </p:pic>
      <p:sp>
        <p:nvSpPr>
          <p:cNvPr id="5" name="타원형 설명선 4"/>
          <p:cNvSpPr/>
          <p:nvPr/>
        </p:nvSpPr>
        <p:spPr>
          <a:xfrm>
            <a:off x="4160912" y="3715291"/>
            <a:ext cx="504056" cy="360040"/>
          </a:xfrm>
          <a:prstGeom prst="wedgeEllipseCallout">
            <a:avLst>
              <a:gd name="adj1" fmla="val -524177"/>
              <a:gd name="adj2" fmla="val -269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형 설명선 7"/>
          <p:cNvSpPr/>
          <p:nvPr/>
        </p:nvSpPr>
        <p:spPr>
          <a:xfrm>
            <a:off x="7257256" y="3715291"/>
            <a:ext cx="556115" cy="504056"/>
          </a:xfrm>
          <a:prstGeom prst="wedgeEllipseCallout">
            <a:avLst>
              <a:gd name="adj1" fmla="val 98227"/>
              <a:gd name="adj2" fmla="val 458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8504" y="3427259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플레이어 시작 지점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49344" y="378729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탈출 지점</a:t>
            </a:r>
            <a:endParaRPr lang="ko-KR" altLang="en-US" dirty="0"/>
          </a:p>
        </p:txBody>
      </p:sp>
      <p:sp>
        <p:nvSpPr>
          <p:cNvPr id="12" name="타원형 설명선 11"/>
          <p:cNvSpPr/>
          <p:nvPr/>
        </p:nvSpPr>
        <p:spPr>
          <a:xfrm>
            <a:off x="5961112" y="5085184"/>
            <a:ext cx="504056" cy="360040"/>
          </a:xfrm>
          <a:prstGeom prst="wedgeEllipseCallout">
            <a:avLst>
              <a:gd name="adj1" fmla="val 7272"/>
              <a:gd name="adj2" fmla="val 1197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형 설명선 13"/>
          <p:cNvSpPr/>
          <p:nvPr/>
        </p:nvSpPr>
        <p:spPr>
          <a:xfrm>
            <a:off x="6753200" y="2242921"/>
            <a:ext cx="1152128" cy="504056"/>
          </a:xfrm>
          <a:prstGeom prst="wedgeEllipseCallout">
            <a:avLst>
              <a:gd name="adj1" fmla="val 69163"/>
              <a:gd name="adj2" fmla="val 203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236967" y="5936186"/>
            <a:ext cx="4047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별이 위치한 지점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별을 획득 시 </a:t>
            </a:r>
            <a:r>
              <a:rPr lang="ko-KR" altLang="en-US" dirty="0" err="1" smtClean="0"/>
              <a:t>맵에</a:t>
            </a:r>
            <a:r>
              <a:rPr lang="ko-KR" altLang="en-US" dirty="0" smtClean="0"/>
              <a:t> 별의 위치가 보임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16377" y="2344465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모은 별의 </a:t>
            </a:r>
            <a:r>
              <a:rPr lang="ko-KR" altLang="en-US" dirty="0" err="1" smtClean="0"/>
              <a:t>갯수</a:t>
            </a:r>
            <a:endParaRPr lang="ko-KR" altLang="en-US" dirty="0"/>
          </a:p>
        </p:txBody>
      </p:sp>
      <p:sp>
        <p:nvSpPr>
          <p:cNvPr id="18" name="타원형 설명선 17"/>
          <p:cNvSpPr/>
          <p:nvPr/>
        </p:nvSpPr>
        <p:spPr>
          <a:xfrm>
            <a:off x="5331625" y="3114766"/>
            <a:ext cx="597226" cy="683770"/>
          </a:xfrm>
          <a:prstGeom prst="wedgeEllipseCallout">
            <a:avLst>
              <a:gd name="adj1" fmla="val -5738"/>
              <a:gd name="adj2" fmla="val -18989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288704" y="1484784"/>
            <a:ext cx="5447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레이저가 벽에 닿는 지점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 </a:t>
            </a:r>
            <a:r>
              <a:rPr lang="ko-KR" altLang="en-US" dirty="0" smtClean="0"/>
              <a:t>레이저에 닿는 주변 벽을 보면서 </a:t>
            </a:r>
            <a:r>
              <a:rPr lang="ko-KR" altLang="en-US" dirty="0" err="1" smtClean="0"/>
              <a:t>맵의</a:t>
            </a:r>
            <a:r>
              <a:rPr lang="ko-KR" altLang="en-US" dirty="0" smtClean="0"/>
              <a:t> 구조 파악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6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/>
          <p:nvPr/>
        </p:nvSpPr>
        <p:spPr>
          <a:xfrm>
            <a:off x="215265" y="248920"/>
            <a:ext cx="7258050" cy="400685"/>
          </a:xfrm>
          <a:prstGeom prst="rect">
            <a:avLst/>
          </a:prstGeom>
          <a:noFill/>
          <a:ln>
            <a:noFill/>
          </a:ln>
        </p:spPr>
        <p:txBody>
          <a:bodyPr anchor="t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8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게임 세부 내용 소개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5265" y="5064175"/>
            <a:ext cx="9409937" cy="153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게임 조작은 왼쪽 아래에 위치한 컨트롤러로 게임 플레이어를 움직일 수 있으며 오른쪽 아래에 위치한 다이얼 컨트롤러는 레이저를 조작할 수 있으며 다이얼을 돌리면서 레이저를 조작하거나 원하는 방향으로 터치를 해도 레이저를 조작 할 수 있습니다</a:t>
            </a:r>
            <a:r>
              <a:rPr lang="en-US" altLang="ko-KR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spc="-20" dirty="0" smtClean="0">
              <a:solidFill>
                <a:schemeClr val="tx1">
                  <a:lumMod val="94999"/>
                </a:schemeClr>
              </a:solidFill>
              <a:latin typeface="나눔고딕"/>
              <a:ea typeface="나눔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011" y="1681938"/>
            <a:ext cx="5400443" cy="3044781"/>
          </a:xfrm>
          <a:prstGeom prst="rect">
            <a:avLst/>
          </a:prstGeom>
        </p:spPr>
      </p:pic>
      <p:sp>
        <p:nvSpPr>
          <p:cNvPr id="6" name="타원형 설명선 5"/>
          <p:cNvSpPr/>
          <p:nvPr/>
        </p:nvSpPr>
        <p:spPr>
          <a:xfrm>
            <a:off x="2000672" y="3513016"/>
            <a:ext cx="1656184" cy="1213703"/>
          </a:xfrm>
          <a:prstGeom prst="wedgeEllipseCallout">
            <a:avLst>
              <a:gd name="adj1" fmla="val -59714"/>
              <a:gd name="adj2" fmla="val 1262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형 설명선 8"/>
          <p:cNvSpPr/>
          <p:nvPr/>
        </p:nvSpPr>
        <p:spPr>
          <a:xfrm>
            <a:off x="6177136" y="3341614"/>
            <a:ext cx="1728192" cy="1527546"/>
          </a:xfrm>
          <a:prstGeom prst="wedgeEllipseCallout">
            <a:avLst>
              <a:gd name="adj1" fmla="val 59943"/>
              <a:gd name="adj2" fmla="val 1262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4016" y="4006805"/>
            <a:ext cx="1640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플레이어 조작 컨트롤러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21352" y="4006805"/>
            <a:ext cx="1640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레이저 조작 컨트롤러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4488" y="980728"/>
            <a:ext cx="1546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20" dirty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2. </a:t>
            </a:r>
            <a:r>
              <a:rPr lang="ko-KR" altLang="en-US" sz="1600" b="1" spc="-20" dirty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조작법 소개 </a:t>
            </a:r>
            <a:r>
              <a:rPr lang="en-US" altLang="ko-KR" sz="1600" b="1" spc="-20" dirty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: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3545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/>
          <p:nvPr/>
        </p:nvSpPr>
        <p:spPr>
          <a:xfrm>
            <a:off x="215265" y="248920"/>
            <a:ext cx="7258050" cy="400685"/>
          </a:xfrm>
          <a:prstGeom prst="rect">
            <a:avLst/>
          </a:prstGeom>
          <a:noFill/>
          <a:ln>
            <a:noFill/>
          </a:ln>
        </p:spPr>
        <p:txBody>
          <a:bodyPr anchor="t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8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게임 세부 내용 소개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79548"/>
            <a:ext cx="2353003" cy="30205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039" y="1979548"/>
            <a:ext cx="2700369" cy="3024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5497" y="5219908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운영체제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08992" y="5219908"/>
            <a:ext cx="3132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&lt; COCOS 2D-X </a:t>
            </a:r>
            <a:r>
              <a:rPr lang="ko-KR" altLang="en-US" dirty="0" smtClean="0"/>
              <a:t>게임 엔진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4488" y="692696"/>
            <a:ext cx="19938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20" dirty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3. </a:t>
            </a:r>
            <a:r>
              <a:rPr lang="ko-KR" altLang="en-US" sz="1600" b="1" spc="-20" dirty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게임 개발 플랫폼 </a:t>
            </a:r>
            <a:r>
              <a:rPr lang="en-US" altLang="ko-KR" sz="1600" b="1" spc="-20" dirty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:</a:t>
            </a:r>
          </a:p>
          <a:p>
            <a:endParaRPr lang="en-US" altLang="ko-KR" sz="1600" b="1" spc="-20" dirty="0">
              <a:solidFill>
                <a:schemeClr val="tx1">
                  <a:lumMod val="94999"/>
                </a:schemeClr>
              </a:solidFill>
              <a:latin typeface="나눔고딕"/>
              <a:ea typeface="나눔고딕"/>
            </a:endParaRP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0009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88504" y="1340768"/>
            <a:ext cx="8928992" cy="51845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Shape"/>
          <p:cNvSpPr/>
          <p:nvPr/>
        </p:nvSpPr>
        <p:spPr>
          <a:xfrm>
            <a:off x="215265" y="248920"/>
            <a:ext cx="7258050" cy="400685"/>
          </a:xfrm>
          <a:prstGeom prst="rect">
            <a:avLst/>
          </a:prstGeom>
          <a:noFill/>
          <a:ln>
            <a:noFill/>
          </a:ln>
        </p:spPr>
        <p:txBody>
          <a:bodyPr anchor="t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8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게임 세부 내용 소개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4488" y="692696"/>
            <a:ext cx="21964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5. </a:t>
            </a:r>
            <a:r>
              <a:rPr lang="ko-KR" altLang="en-US" sz="1600" b="1" spc="-20" dirty="0" err="1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갈라랩</a:t>
            </a:r>
            <a:r>
              <a:rPr lang="ko-KR" altLang="en-US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 공모전 결과 </a:t>
            </a:r>
            <a:r>
              <a:rPr lang="en-US" altLang="ko-KR" sz="1600" b="1" spc="-20" dirty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:</a:t>
            </a:r>
          </a:p>
          <a:p>
            <a:endParaRPr lang="en-US" altLang="ko-KR" sz="1600" b="1" spc="-20" dirty="0">
              <a:solidFill>
                <a:schemeClr val="tx1">
                  <a:lumMod val="94999"/>
                </a:schemeClr>
              </a:solidFill>
              <a:latin typeface="나눔고딕"/>
              <a:ea typeface="나눔고딕"/>
            </a:endParaRPr>
          </a:p>
          <a:p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484784"/>
            <a:ext cx="8659433" cy="4896544"/>
          </a:xfrm>
          <a:prstGeom prst="rect">
            <a:avLst/>
          </a:prstGeom>
        </p:spPr>
      </p:pic>
      <p:sp>
        <p:nvSpPr>
          <p:cNvPr id="10" name="구름 모양 설명선 9"/>
          <p:cNvSpPr/>
          <p:nvPr/>
        </p:nvSpPr>
        <p:spPr>
          <a:xfrm>
            <a:off x="560512" y="1340768"/>
            <a:ext cx="8856984" cy="5040560"/>
          </a:xfrm>
          <a:prstGeom prst="cloudCallout">
            <a:avLst>
              <a:gd name="adj1" fmla="val -49386"/>
              <a:gd name="adj2" fmla="val 522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공모전 입상은 실패</a:t>
            </a:r>
            <a:r>
              <a:rPr lang="en-US" altLang="ko-KR" b="1" dirty="0" smtClean="0"/>
              <a:t>…</a:t>
            </a:r>
          </a:p>
          <a:p>
            <a:pPr algn="ctr"/>
            <a:endParaRPr lang="en-US" altLang="ko-KR" b="1" dirty="0" smtClean="0"/>
          </a:p>
          <a:p>
            <a:pPr algn="ctr"/>
            <a:r>
              <a:rPr lang="en-US" altLang="ko-KR" b="1" dirty="0" smtClean="0"/>
              <a:t>But,</a:t>
            </a:r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게임을 만드는 과정을 통해 많은 점을 배울 수 있었음</a:t>
            </a:r>
            <a:r>
              <a:rPr lang="en-US" altLang="ko-KR" b="1" dirty="0" smtClean="0"/>
              <a:t>!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5326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0512" y="404664"/>
            <a:ext cx="87849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/>
              <a:t>&lt;</a:t>
            </a:r>
            <a:r>
              <a:rPr lang="ko-KR" altLang="en-US" sz="4400" dirty="0" smtClean="0"/>
              <a:t> 소개 </a:t>
            </a:r>
            <a:r>
              <a:rPr lang="en-US" altLang="ko-KR" sz="4400" dirty="0" smtClean="0"/>
              <a:t>&gt;</a:t>
            </a:r>
            <a:endParaRPr lang="ko-KR" alt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416496" y="1395928"/>
            <a:ext cx="91450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- </a:t>
            </a:r>
            <a:r>
              <a:rPr lang="ko-KR" altLang="en-US" sz="3200" dirty="0" smtClean="0"/>
              <a:t>팀 이름 </a:t>
            </a:r>
            <a:r>
              <a:rPr lang="en-US" altLang="ko-KR" sz="3200" dirty="0" smtClean="0"/>
              <a:t>: Hope Charge</a:t>
            </a:r>
            <a:endParaRPr lang="en-US" altLang="ko-KR" sz="3200" dirty="0"/>
          </a:p>
          <a:p>
            <a:pPr marL="285750" indent="-285750">
              <a:buFontTx/>
              <a:buChar char="-"/>
            </a:pP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3200" dirty="0" smtClean="0"/>
              <a:t>- </a:t>
            </a:r>
            <a:r>
              <a:rPr lang="ko-KR" altLang="en-US" sz="3200" dirty="0" smtClean="0"/>
              <a:t>게임 이름 </a:t>
            </a:r>
            <a:r>
              <a:rPr lang="en-US" altLang="ko-KR" sz="3200" dirty="0" smtClean="0"/>
              <a:t>: Dot Light</a:t>
            </a:r>
          </a:p>
          <a:p>
            <a:endParaRPr lang="en-US" altLang="ko-KR" sz="2000" dirty="0" smtClean="0"/>
          </a:p>
          <a:p>
            <a:pPr marL="457200" indent="-457200">
              <a:buFontTx/>
              <a:buChar char="-"/>
            </a:pP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3200" dirty="0" smtClean="0"/>
              <a:t>김공무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대표자</a:t>
            </a:r>
            <a:r>
              <a:rPr lang="en-US" altLang="ko-KR" sz="3200" dirty="0" smtClean="0"/>
              <a:t>,</a:t>
            </a:r>
            <a:r>
              <a:rPr lang="ko-KR" altLang="en-US" sz="3200" dirty="0" smtClean="0"/>
              <a:t>팀원</a:t>
            </a:r>
            <a:r>
              <a:rPr lang="en-US" altLang="ko-KR" sz="3200" dirty="0" smtClean="0"/>
              <a:t>)</a:t>
            </a:r>
          </a:p>
          <a:p>
            <a:r>
              <a:rPr lang="en-US" altLang="ko-KR" sz="3200" dirty="0"/>
              <a:t> </a:t>
            </a:r>
            <a:r>
              <a:rPr lang="en-US" altLang="ko-KR" sz="3200" dirty="0" smtClean="0"/>
              <a:t> </a:t>
            </a:r>
            <a:r>
              <a:rPr lang="ko-KR" altLang="en-US" sz="2000" dirty="0" smtClean="0"/>
              <a:t>게임 기획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맵</a:t>
            </a:r>
            <a:r>
              <a:rPr lang="ko-KR" altLang="en-US" sz="2000" dirty="0" smtClean="0"/>
              <a:t> 디자인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서브 프로그래머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3200" dirty="0" smtClean="0"/>
              <a:t>성영훈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팀원</a:t>
            </a:r>
            <a:r>
              <a:rPr lang="en-US" altLang="ko-KR" sz="3200" dirty="0" smtClean="0"/>
              <a:t>)</a:t>
            </a:r>
          </a:p>
          <a:p>
            <a:r>
              <a:rPr lang="ko-KR" altLang="en-US" sz="3200" dirty="0" smtClean="0">
                <a:solidFill>
                  <a:schemeClr val="tx1">
                    <a:lumMod val="95000"/>
                  </a:schemeClr>
                </a:solidFill>
                <a:latin typeface="+mj-lt"/>
                <a:ea typeface="나눔고딕" pitchFamily="50" charset="-127"/>
              </a:rPr>
              <a:t>  </a:t>
            </a:r>
            <a:r>
              <a:rPr lang="ko-KR" altLang="en-US" sz="2000" dirty="0" smtClean="0">
                <a:solidFill>
                  <a:schemeClr val="tx1">
                    <a:lumMod val="95000"/>
                  </a:schemeClr>
                </a:solidFill>
                <a:latin typeface="+mn-ea"/>
              </a:rPr>
              <a:t>메인 프로그래머</a:t>
            </a:r>
            <a:r>
              <a:rPr lang="en-US" altLang="ko-KR" sz="2000" dirty="0">
                <a:solidFill>
                  <a:schemeClr val="tx1">
                    <a:lumMod val="95000"/>
                  </a:schemeClr>
                </a:solidFill>
                <a:latin typeface="+mn-ea"/>
              </a:rPr>
              <a:t>, </a:t>
            </a:r>
            <a:r>
              <a:rPr lang="ko-KR" altLang="en-US" sz="2000" dirty="0" err="1">
                <a:solidFill>
                  <a:schemeClr val="tx1">
                    <a:lumMod val="95000"/>
                  </a:schemeClr>
                </a:solidFill>
                <a:latin typeface="+mn-ea"/>
              </a:rPr>
              <a:t>맵</a:t>
            </a:r>
            <a:r>
              <a:rPr lang="ko-KR" altLang="en-US" sz="2000" dirty="0">
                <a:solidFill>
                  <a:schemeClr val="tx1">
                    <a:lumMod val="95000"/>
                  </a:schemeClr>
                </a:solidFill>
                <a:latin typeface="+mn-ea"/>
              </a:rPr>
              <a:t> 제작</a:t>
            </a:r>
            <a:r>
              <a:rPr lang="en-US" altLang="ko-KR" sz="2000" dirty="0">
                <a:solidFill>
                  <a:schemeClr val="tx1">
                    <a:lumMod val="95000"/>
                  </a:schemeClr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chemeClr val="tx1">
                    <a:lumMod val="95000"/>
                  </a:schemeClr>
                </a:solidFill>
                <a:latin typeface="+mn-ea"/>
              </a:rPr>
              <a:t>기획 보조</a:t>
            </a:r>
          </a:p>
          <a:p>
            <a:pPr marL="285750" indent="-285750">
              <a:buFontTx/>
              <a:buChar char="-"/>
            </a:pPr>
            <a:endParaRPr lang="ko-KR" altLang="en-US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04" y="1556792"/>
            <a:ext cx="3168352" cy="31683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77136" y="478786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 </a:t>
            </a:r>
            <a:r>
              <a:rPr lang="ko-KR" altLang="en-US" dirty="0" smtClean="0"/>
              <a:t>게임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아이콘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996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0552" y="2917393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/>
              <a:t>감사합니다</a:t>
            </a:r>
            <a:r>
              <a:rPr lang="en-US" altLang="ko-KR" sz="6000" b="1" dirty="0" smtClean="0"/>
              <a:t>!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7860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/>
          <p:nvPr/>
        </p:nvSpPr>
        <p:spPr>
          <a:xfrm>
            <a:off x="215265" y="248920"/>
            <a:ext cx="7258050" cy="400685"/>
          </a:xfrm>
          <a:prstGeom prst="rect">
            <a:avLst/>
          </a:prstGeom>
          <a:noFill/>
          <a:ln>
            <a:noFill/>
          </a:ln>
        </p:spPr>
        <p:txBody>
          <a:bodyPr anchor="t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8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기획</a:t>
            </a:r>
            <a:r>
              <a:rPr lang="en-US" sz="28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28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의도 및 특징</a:t>
            </a:r>
          </a:p>
        </p:txBody>
      </p:sp>
      <p:sp>
        <p:nvSpPr>
          <p:cNvPr id="3" name="Shape"/>
          <p:cNvSpPr/>
          <p:nvPr/>
        </p:nvSpPr>
        <p:spPr>
          <a:xfrm>
            <a:off x="344170" y="762279"/>
            <a:ext cx="9145334" cy="794513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출품 </a:t>
            </a:r>
            <a:r>
              <a:rPr lang="ko-KR" altLang="en-US" sz="1600" b="1" spc="-20" dirty="0" err="1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앱을</a:t>
            </a:r>
            <a:r>
              <a:rPr lang="ko-KR" altLang="en-US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 기획한 의도 </a:t>
            </a:r>
            <a:r>
              <a:rPr lang="en-US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(</a:t>
            </a:r>
            <a:r>
              <a:rPr lang="ko-KR" altLang="en-US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동기</a:t>
            </a:r>
            <a:r>
              <a:rPr lang="en-US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) </a:t>
            </a:r>
            <a:endParaRPr lang="en-US" sz="1600" b="1" spc="-20" dirty="0">
              <a:solidFill>
                <a:schemeClr val="tx1">
                  <a:lumMod val="94999"/>
                </a:schemeClr>
              </a:solidFill>
              <a:latin typeface="나눔고딕"/>
              <a:ea typeface="나눔고딕"/>
            </a:endParaRPr>
          </a:p>
          <a:p>
            <a:pPr>
              <a:lnSpc>
                <a:spcPct val="150000"/>
              </a:lnSpc>
            </a:pPr>
            <a:endParaRPr lang="en-US" sz="1600" b="1" spc="-20" dirty="0" smtClean="0">
              <a:solidFill>
                <a:schemeClr val="tx1">
                  <a:lumMod val="94999"/>
                </a:schemeClr>
              </a:solidFill>
              <a:latin typeface="나눔고딕"/>
              <a:ea typeface="나눔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445" y="1916832"/>
            <a:ext cx="5019869" cy="39604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1556792"/>
            <a:ext cx="4392488" cy="46805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310" y="1556792"/>
            <a:ext cx="4608195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6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/>
          <p:nvPr/>
        </p:nvSpPr>
        <p:spPr>
          <a:xfrm>
            <a:off x="215265" y="248920"/>
            <a:ext cx="7258050" cy="400685"/>
          </a:xfrm>
          <a:prstGeom prst="rect">
            <a:avLst/>
          </a:prstGeom>
          <a:noFill/>
          <a:ln>
            <a:noFill/>
          </a:ln>
        </p:spPr>
        <p:txBody>
          <a:bodyPr anchor="t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8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기획</a:t>
            </a:r>
            <a:r>
              <a:rPr lang="en-US" sz="28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28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의도 및 특징</a:t>
            </a:r>
          </a:p>
        </p:txBody>
      </p:sp>
      <p:sp>
        <p:nvSpPr>
          <p:cNvPr id="3" name="Shape"/>
          <p:cNvSpPr/>
          <p:nvPr/>
        </p:nvSpPr>
        <p:spPr>
          <a:xfrm>
            <a:off x="344170" y="762279"/>
            <a:ext cx="9145334" cy="830997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게임 스토리</a:t>
            </a:r>
            <a:r>
              <a:rPr lang="en-US" sz="16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 </a:t>
            </a:r>
            <a:endParaRPr lang="en-US" sz="1600" b="1" spc="-20" dirty="0">
              <a:solidFill>
                <a:schemeClr val="tx1">
                  <a:lumMod val="94999"/>
                </a:schemeClr>
              </a:solidFill>
              <a:latin typeface="나눔고딕"/>
              <a:ea typeface="나눔고딕"/>
            </a:endParaRPr>
          </a:p>
          <a:p>
            <a:pPr>
              <a:lnSpc>
                <a:spcPct val="150000"/>
              </a:lnSpc>
            </a:pPr>
            <a:endParaRPr lang="en-US" sz="1600" b="1" spc="-20" dirty="0" smtClean="0">
              <a:solidFill>
                <a:schemeClr val="tx1">
                  <a:lumMod val="94999"/>
                </a:schemeClr>
              </a:solidFill>
              <a:latin typeface="나눔고딕"/>
              <a:ea typeface="나눔고딕"/>
            </a:endParaRPr>
          </a:p>
        </p:txBody>
      </p:sp>
      <p:pic>
        <p:nvPicPr>
          <p:cNvPr id="6" name="TAFhH4NFmVw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44837" y="1576003"/>
            <a:ext cx="9144667" cy="487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1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4488" y="4437112"/>
            <a:ext cx="921702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저희 게임은  미로 탈출 이란 장르에서 공포스런 분위기를 통해 스릴감을 느낄 수 있는 </a:t>
            </a:r>
            <a:r>
              <a:rPr lang="ko-KR" altLang="en-US" sz="1400" b="1" spc="-20" dirty="0" err="1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컨셉과</a:t>
            </a:r>
            <a:r>
              <a:rPr lang="ko-KR" altLang="en-US" sz="14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 기존과는 다른 게임 방식으로  새롭고 신선한 게임을 잘 접할 수 있는 </a:t>
            </a:r>
            <a:r>
              <a:rPr lang="en-US" altLang="ko-KR" sz="14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10</a:t>
            </a:r>
            <a:r>
              <a:rPr lang="ko-KR" altLang="en-US" sz="14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대에서 </a:t>
            </a:r>
            <a:r>
              <a:rPr lang="en-US" altLang="ko-KR" sz="14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20</a:t>
            </a:r>
            <a:r>
              <a:rPr lang="ko-KR" altLang="en-US" sz="14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대 정도의 젊은 층에서 기존에 있는 미로 탈출 게임에서 좀 더 색다르게 게임을 플레이 하고 싶은  플레이어</a:t>
            </a:r>
            <a:r>
              <a:rPr lang="ko-KR" altLang="en-US" sz="1400" b="1" spc="-20" dirty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와</a:t>
            </a:r>
            <a:r>
              <a:rPr lang="en-US" altLang="ko-KR" sz="14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14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그리고 미로 탈출과 스릴감 </a:t>
            </a:r>
            <a:r>
              <a:rPr lang="en-US" altLang="ko-KR" sz="14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,</a:t>
            </a:r>
            <a:r>
              <a:rPr lang="ko-KR" altLang="en-US" sz="14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두 가지를  같이 즐기고 싶은 플레이어 들을 기준으로 사용자를 두고 있습니다</a:t>
            </a:r>
            <a:r>
              <a:rPr lang="en-US" altLang="ko-KR" sz="14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. </a:t>
            </a:r>
            <a:r>
              <a:rPr lang="ko-KR" altLang="en-US" sz="14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하지만 이 게임을 </a:t>
            </a:r>
            <a:r>
              <a:rPr lang="en-US" altLang="ko-KR" sz="14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10</a:t>
            </a:r>
            <a:r>
              <a:rPr lang="ko-KR" altLang="en-US" sz="14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대에서 </a:t>
            </a:r>
            <a:r>
              <a:rPr lang="en-US" altLang="ko-KR" sz="14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20</a:t>
            </a:r>
            <a:r>
              <a:rPr lang="ko-KR" altLang="en-US" sz="14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대의 젊은 층 뿐만 아닌 최근 </a:t>
            </a:r>
            <a:r>
              <a:rPr lang="ko-KR" altLang="en-US" sz="1400" b="1" spc="-20" dirty="0" err="1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스마트폰</a:t>
            </a:r>
            <a:r>
              <a:rPr lang="ko-KR" altLang="en-US" sz="14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 보급으로 인해 늘어나고 있는 </a:t>
            </a:r>
            <a:r>
              <a:rPr lang="en-US" altLang="ko-KR" sz="14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50</a:t>
            </a:r>
            <a:r>
              <a:rPr lang="ko-KR" altLang="en-US" sz="14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대 </a:t>
            </a:r>
            <a:r>
              <a:rPr lang="ko-KR" altLang="en-US" sz="1400" b="1" spc="-20" dirty="0" err="1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게임층</a:t>
            </a:r>
            <a:r>
              <a:rPr lang="ko-KR" altLang="en-US" sz="14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 뿐만 아닌  </a:t>
            </a:r>
            <a:r>
              <a:rPr lang="ko-KR" altLang="en-US" sz="1400" b="1" spc="-20" dirty="0" err="1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스마트폰</a:t>
            </a:r>
            <a:r>
              <a:rPr lang="ko-KR" altLang="en-US" sz="14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 으로 게임을 할 수 있는 전 연령층 사용자들 중에서 아직 미로탈출 게임이 생소한 사용자들도 보다 쉽게 게임을 하면서 저희 게임의 </a:t>
            </a:r>
            <a:r>
              <a:rPr lang="ko-KR" altLang="en-US" sz="1400" b="1" spc="-20" dirty="0" err="1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컨셉을</a:t>
            </a:r>
            <a:r>
              <a:rPr lang="ko-KR" altLang="en-US" sz="14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 잘 느낄 수 있도록 포괄적인 연령층으로 사용자를 두고 있습니다</a:t>
            </a:r>
            <a:r>
              <a:rPr lang="en-US" altLang="ko-KR" sz="14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.  </a:t>
            </a:r>
          </a:p>
        </p:txBody>
      </p:sp>
      <p:sp>
        <p:nvSpPr>
          <p:cNvPr id="4" name="Shape"/>
          <p:cNvSpPr/>
          <p:nvPr/>
        </p:nvSpPr>
        <p:spPr>
          <a:xfrm>
            <a:off x="215265" y="248920"/>
            <a:ext cx="7258050" cy="400685"/>
          </a:xfrm>
          <a:prstGeom prst="rect">
            <a:avLst/>
          </a:prstGeom>
          <a:noFill/>
          <a:ln>
            <a:noFill/>
          </a:ln>
        </p:spPr>
        <p:txBody>
          <a:bodyPr anchor="t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8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기획</a:t>
            </a:r>
            <a:r>
              <a:rPr lang="en-US" sz="28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28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의도 및 특징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679" y="1033970"/>
            <a:ext cx="7106642" cy="31151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488" y="513934"/>
            <a:ext cx="3408305" cy="466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pc="-20" dirty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2. </a:t>
            </a:r>
            <a:r>
              <a:rPr lang="ko-KR" altLang="en-US" b="1" spc="-20" dirty="0" err="1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앱의</a:t>
            </a:r>
            <a:r>
              <a:rPr lang="ko-KR" altLang="en-US" b="1" spc="-20" dirty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b="1" spc="-20" dirty="0" err="1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타겟</a:t>
            </a:r>
            <a:r>
              <a:rPr lang="ko-KR" altLang="en-US" b="1" spc="-20" dirty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 사용자는 누구인가 </a:t>
            </a:r>
            <a:r>
              <a:rPr lang="en-US" altLang="ko-KR" b="1" spc="-20" dirty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672" y="4221088"/>
            <a:ext cx="6648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1-1. </a:t>
            </a:r>
            <a:r>
              <a:rPr lang="ko-KR" altLang="en-US" sz="1200" dirty="0" smtClean="0"/>
              <a:t>연령대별 구분에 따른 </a:t>
            </a:r>
            <a:r>
              <a:rPr lang="ko-KR" altLang="en-US" sz="1200" dirty="0" err="1" smtClean="0"/>
              <a:t>스마트폰</a:t>
            </a:r>
            <a:r>
              <a:rPr lang="ko-KR" altLang="en-US" sz="1200" dirty="0" smtClean="0"/>
              <a:t> 사용 빈도 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출처</a:t>
            </a:r>
            <a:r>
              <a:rPr lang="en-US" altLang="ko-KR" sz="1200" dirty="0"/>
              <a:t>: 2014</a:t>
            </a:r>
            <a:r>
              <a:rPr lang="ko-KR" altLang="en-US" sz="1200" dirty="0"/>
              <a:t>년 통계청 </a:t>
            </a:r>
            <a:r>
              <a:rPr lang="ko-KR" altLang="en-US" sz="1200" dirty="0" smtClean="0"/>
              <a:t>생활조사 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0154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6536" y="2865710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/>
              <a:t>&lt; 3. </a:t>
            </a:r>
            <a:r>
              <a:rPr lang="ko-KR" altLang="en-US" sz="5400" b="1" dirty="0" smtClean="0"/>
              <a:t>주요</a:t>
            </a:r>
            <a:r>
              <a:rPr lang="en-US" altLang="ko-KR" sz="5400" b="1" dirty="0" smtClean="0"/>
              <a:t> </a:t>
            </a:r>
            <a:r>
              <a:rPr lang="ko-KR" altLang="en-US" sz="5400" b="1" dirty="0" smtClean="0"/>
              <a:t>메뉴 및 기능 </a:t>
            </a:r>
            <a:r>
              <a:rPr lang="en-US" altLang="ko-KR" sz="5400" b="1" dirty="0" smtClean="0"/>
              <a:t>&gt;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15465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/>
          <p:nvPr/>
        </p:nvSpPr>
        <p:spPr>
          <a:xfrm>
            <a:off x="215265" y="248920"/>
            <a:ext cx="7258050" cy="400685"/>
          </a:xfrm>
          <a:prstGeom prst="rect">
            <a:avLst/>
          </a:prstGeom>
          <a:noFill/>
          <a:ln>
            <a:noFill/>
          </a:ln>
        </p:spPr>
        <p:txBody>
          <a:bodyPr anchor="t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8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기획</a:t>
            </a:r>
            <a:r>
              <a:rPr lang="en-US" sz="28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28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의도 및 특징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502533"/>
            <a:ext cx="6625186" cy="37266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40632" y="5723964"/>
            <a:ext cx="662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 </a:t>
            </a:r>
            <a:r>
              <a:rPr lang="ko-KR" altLang="en-US" dirty="0" smtClean="0"/>
              <a:t>메인 화면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2480" y="764704"/>
            <a:ext cx="226696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pc="-20" dirty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3</a:t>
            </a:r>
            <a:r>
              <a:rPr lang="en-US" altLang="ko-KR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. </a:t>
            </a:r>
            <a:r>
              <a:rPr lang="ko-KR" altLang="en-US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주요 메뉴 및 기능 </a:t>
            </a:r>
            <a:r>
              <a:rPr lang="en-US" altLang="ko-KR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:</a:t>
            </a:r>
            <a:endParaRPr lang="en-US" altLang="ko-KR" b="1" spc="-20" dirty="0">
              <a:solidFill>
                <a:schemeClr val="tx1">
                  <a:lumMod val="94999"/>
                </a:schemeClr>
              </a:solidFill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86394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"/>
          <p:cNvSpPr/>
          <p:nvPr/>
        </p:nvSpPr>
        <p:spPr>
          <a:xfrm>
            <a:off x="215265" y="248920"/>
            <a:ext cx="7258050" cy="400685"/>
          </a:xfrm>
          <a:prstGeom prst="rect">
            <a:avLst/>
          </a:prstGeom>
          <a:noFill/>
          <a:ln>
            <a:noFill/>
          </a:ln>
        </p:spPr>
        <p:txBody>
          <a:bodyPr anchor="t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8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기획</a:t>
            </a:r>
            <a:r>
              <a:rPr lang="en-US" sz="28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28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의도 및 특징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484784"/>
            <a:ext cx="6552728" cy="36859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40632" y="5723964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 </a:t>
            </a:r>
            <a:r>
              <a:rPr lang="ko-KR" altLang="en-US" dirty="0" err="1" smtClean="0"/>
              <a:t>맵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스테이지</a:t>
            </a:r>
            <a:r>
              <a:rPr lang="en-US" altLang="ko-KR" dirty="0"/>
              <a:t>)</a:t>
            </a:r>
            <a:r>
              <a:rPr lang="ko-KR" altLang="en-US" dirty="0" smtClean="0"/>
              <a:t> 선택 화면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2480" y="764704"/>
            <a:ext cx="226696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pc="-20" dirty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3</a:t>
            </a:r>
            <a:r>
              <a:rPr lang="en-US" altLang="ko-KR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. </a:t>
            </a:r>
            <a:r>
              <a:rPr lang="ko-KR" altLang="en-US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주요 메뉴 및 기능 </a:t>
            </a:r>
            <a:r>
              <a:rPr lang="en-US" altLang="ko-KR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:</a:t>
            </a:r>
            <a:endParaRPr lang="en-US" altLang="ko-KR" b="1" spc="-20" dirty="0">
              <a:solidFill>
                <a:schemeClr val="tx1">
                  <a:lumMod val="94999"/>
                </a:schemeClr>
              </a:solidFill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54190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/>
          <p:nvPr/>
        </p:nvSpPr>
        <p:spPr>
          <a:xfrm>
            <a:off x="215265" y="248920"/>
            <a:ext cx="7258050" cy="400685"/>
          </a:xfrm>
          <a:prstGeom prst="rect">
            <a:avLst/>
          </a:prstGeom>
          <a:noFill/>
          <a:ln>
            <a:noFill/>
          </a:ln>
        </p:spPr>
        <p:txBody>
          <a:bodyPr anchor="t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8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기획</a:t>
            </a:r>
            <a:r>
              <a:rPr lang="en-US" sz="28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2800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의도 및 특징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412776"/>
            <a:ext cx="6619965" cy="37226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42730" y="5723964"/>
            <a:ext cx="661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 </a:t>
            </a:r>
            <a:r>
              <a:rPr lang="ko-KR" altLang="en-US" dirty="0" smtClean="0"/>
              <a:t>게임 플레이 화면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2480" y="764704"/>
            <a:ext cx="226696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pc="-20" dirty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3</a:t>
            </a:r>
            <a:r>
              <a:rPr lang="en-US" altLang="ko-KR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. </a:t>
            </a:r>
            <a:r>
              <a:rPr lang="ko-KR" altLang="en-US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주요 메뉴 및 기능 </a:t>
            </a:r>
            <a:r>
              <a:rPr lang="en-US" altLang="ko-KR" b="1" spc="-20" dirty="0" smtClean="0">
                <a:solidFill>
                  <a:schemeClr val="tx1">
                    <a:lumMod val="94999"/>
                  </a:schemeClr>
                </a:solidFill>
                <a:latin typeface="나눔고딕"/>
                <a:ea typeface="나눔고딕"/>
              </a:rPr>
              <a:t>:</a:t>
            </a:r>
            <a:endParaRPr lang="en-US" altLang="ko-KR" b="1" spc="-20" dirty="0">
              <a:solidFill>
                <a:schemeClr val="tx1">
                  <a:lumMod val="94999"/>
                </a:schemeClr>
              </a:solidFill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25176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10139</TotalTime>
  <Words>653</Words>
  <Application>Microsoft Office PowerPoint</Application>
  <PresentationFormat>A4 용지(210x297mm)</PresentationFormat>
  <Paragraphs>90</Paragraphs>
  <Slides>20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GALALAB</dc:creator>
  <cp:lastModifiedBy>김공무</cp:lastModifiedBy>
  <cp:revision>185</cp:revision>
  <dcterms:created xsi:type="dcterms:W3CDTF">2011-10-10T10:44:28Z</dcterms:created>
  <dcterms:modified xsi:type="dcterms:W3CDTF">2015-11-25T19:04:25Z</dcterms:modified>
</cp:coreProperties>
</file>