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1"/>
  </p:notesMasterIdLst>
  <p:sldIdLst>
    <p:sldId id="256" r:id="rId2"/>
    <p:sldId id="257" r:id="rId3"/>
    <p:sldId id="258" r:id="rId4"/>
    <p:sldId id="259" r:id="rId5"/>
    <p:sldId id="289" r:id="rId6"/>
    <p:sldId id="261" r:id="rId7"/>
    <p:sldId id="263" r:id="rId8"/>
    <p:sldId id="285" r:id="rId9"/>
    <p:sldId id="286" r:id="rId10"/>
    <p:sldId id="294" r:id="rId11"/>
    <p:sldId id="292" r:id="rId12"/>
    <p:sldId id="269" r:id="rId13"/>
    <p:sldId id="271" r:id="rId14"/>
    <p:sldId id="264" r:id="rId15"/>
    <p:sldId id="275" r:id="rId16"/>
    <p:sldId id="266" r:id="rId17"/>
    <p:sldId id="267" r:id="rId18"/>
    <p:sldId id="295" r:id="rId19"/>
    <p:sldId id="296" r:id="rId20"/>
    <p:sldId id="300" r:id="rId21"/>
    <p:sldId id="298" r:id="rId22"/>
    <p:sldId id="297" r:id="rId23"/>
    <p:sldId id="277" r:id="rId24"/>
    <p:sldId id="278" r:id="rId25"/>
    <p:sldId id="280" r:id="rId26"/>
    <p:sldId id="260" r:id="rId27"/>
    <p:sldId id="279" r:id="rId28"/>
    <p:sldId id="290" r:id="rId29"/>
    <p:sldId id="281" r:id="rId3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26" autoAdjust="0"/>
    <p:restoredTop sz="50586" autoAdjust="0"/>
  </p:normalViewPr>
  <p:slideViewPr>
    <p:cSldViewPr snapToGrid="0">
      <p:cViewPr varScale="1">
        <p:scale>
          <a:sx n="40" d="100"/>
          <a:sy n="40" d="100"/>
        </p:scale>
        <p:origin x="1896"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1EA9BD6-D9EF-4670-A906-3A8F322BE386}" type="datetimeFigureOut">
              <a:rPr lang="he-IL" smtClean="0"/>
              <a:t>כ"ב/אייר/תשע"ח</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23C0ED4-9AA3-49BC-A9FC-2647BB854E38}" type="slidenum">
              <a:rPr lang="he-IL" smtClean="0"/>
              <a:t>‹#›</a:t>
            </a:fld>
            <a:endParaRPr lang="he-IL"/>
          </a:p>
        </p:txBody>
      </p:sp>
    </p:spTree>
    <p:extLst>
      <p:ext uri="{BB962C8B-B14F-4D97-AF65-F5344CB8AC3E}">
        <p14:creationId xmlns:p14="http://schemas.microsoft.com/office/powerpoint/2010/main" val="39802841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את</a:t>
            </a:r>
            <a:r>
              <a:rPr lang="he-IL" baseline="0" dirty="0" smtClean="0"/>
              <a:t> התזה הזו עשיתי בהנחיית דר' יובל ביתן שליווה אותי בשנתיים האחרונות. </a:t>
            </a:r>
          </a:p>
          <a:p>
            <a:r>
              <a:rPr lang="he-IL" baseline="0" dirty="0" smtClean="0"/>
              <a:t>הנושא שהתמקדנו בו הוא בעיה שמטרידה את עולם הרפואה, בעיית אזעקות השווא במוניטורים ביחידות טיפול נמרץ.</a:t>
            </a:r>
          </a:p>
          <a:p>
            <a:r>
              <a:rPr lang="he-IL" baseline="0" dirty="0" smtClean="0"/>
              <a:t>בהזדמנות זו ארצה להגיד תודה לפרו' מייקל אוקונור (ראש המחלקה לחקר ההרדמה וטיפול </a:t>
            </a:r>
            <a:r>
              <a:rPr lang="he-IL" baseline="0" smtClean="0"/>
              <a:t>נמרץ באוניברסיטת שיקגו) </a:t>
            </a:r>
            <a:r>
              <a:rPr lang="he-IL" baseline="0" dirty="0" smtClean="0"/>
              <a:t>ופרו' עידית מטות (ראש מחלקת </a:t>
            </a:r>
            <a:r>
              <a:rPr lang="he-IL" baseline="0" smtClean="0"/>
              <a:t>ההרדמה ויחידת </a:t>
            </a:r>
            <a:r>
              <a:rPr lang="he-IL" baseline="0" dirty="0" smtClean="0"/>
              <a:t>טיפול נמרץ במרכז הרפואי בתל אביב) שסייעו במהלך המחקר.</a:t>
            </a:r>
          </a:p>
          <a:p>
            <a:endParaRPr lang="he-IL" baseline="0" dirty="0">
              <a:latin typeface="ח"/>
            </a:endParaRP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a:t>
            </a:fld>
            <a:endParaRPr lang="he-IL"/>
          </a:p>
        </p:txBody>
      </p:sp>
    </p:spTree>
    <p:extLst>
      <p:ext uri="{BB962C8B-B14F-4D97-AF65-F5344CB8AC3E}">
        <p14:creationId xmlns:p14="http://schemas.microsoft.com/office/powerpoint/2010/main" val="1964017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כחלק מתהליך ניתוח הנתונים, בדקנו את השכיחות של כלל האזעקות על מנת לבדוק האם ישנן</a:t>
            </a:r>
            <a:r>
              <a:rPr lang="he-IL" baseline="0" dirty="0" smtClean="0"/>
              <a:t> שעות </a:t>
            </a:r>
            <a:r>
              <a:rPr lang="he-IL" baseline="0" dirty="0" err="1" smtClean="0"/>
              <a:t>מסויימות</a:t>
            </a:r>
            <a:r>
              <a:rPr lang="he-IL" baseline="0" dirty="0" smtClean="0"/>
              <a:t> וימים </a:t>
            </a:r>
            <a:r>
              <a:rPr lang="he-IL" baseline="0" dirty="0" err="1" smtClean="0"/>
              <a:t>מסויימים</a:t>
            </a:r>
            <a:r>
              <a:rPr lang="he-IL" baseline="0" dirty="0" smtClean="0"/>
              <a:t> </a:t>
            </a:r>
            <a:r>
              <a:rPr lang="he-IL" dirty="0" smtClean="0"/>
              <a:t>אשר בהם</a:t>
            </a:r>
            <a:r>
              <a:rPr lang="he-IL" baseline="0" dirty="0" smtClean="0"/>
              <a:t> </a:t>
            </a:r>
            <a:r>
              <a:rPr lang="he-IL" dirty="0" smtClean="0"/>
              <a:t>אזעקות אלה היו תכופות יותר. </a:t>
            </a:r>
          </a:p>
          <a:p>
            <a:endParaRPr lang="he-IL" dirty="0" smtClean="0"/>
          </a:p>
          <a:p>
            <a:r>
              <a:rPr lang="he-IL" dirty="0" smtClean="0"/>
              <a:t>בממוצע, יש 12-16 חולים ליום ביחידה לטיפול נמרץ.</a:t>
            </a:r>
          </a:p>
          <a:p>
            <a:r>
              <a:rPr lang="he-IL" dirty="0" smtClean="0"/>
              <a:t>במשמרות בוקר ומשמרות הצהריים יש רמות איוש גבוהות יותר של רופאים, עם יחס של כ 1: 3, </a:t>
            </a:r>
          </a:p>
          <a:p>
            <a:r>
              <a:rPr lang="he-IL" dirty="0" smtClean="0"/>
              <a:t>ואילו במשמרת הלילה היחס המקסימלי הוא 1: 6. </a:t>
            </a:r>
          </a:p>
          <a:p>
            <a:r>
              <a:rPr lang="he-IL" dirty="0" smtClean="0"/>
              <a:t>רמת צוות הסיעוד שווה לאורך כל היום, עם יחס NTP (</a:t>
            </a:r>
            <a:r>
              <a:rPr lang="en-US" sz="1200" kern="1200" dirty="0" smtClean="0">
                <a:solidFill>
                  <a:schemeClr val="tx1"/>
                </a:solidFill>
                <a:effectLst/>
                <a:latin typeface="+mn-lt"/>
                <a:ea typeface="+mn-ea"/>
                <a:cs typeface="+mn-cs"/>
              </a:rPr>
              <a:t>Nurse to Patient Ratio</a:t>
            </a:r>
            <a:r>
              <a:rPr lang="he-IL" dirty="0" smtClean="0"/>
              <a:t>) של כ 1: 2.</a:t>
            </a:r>
          </a:p>
          <a:p>
            <a:endParaRPr lang="he-IL" dirty="0" smtClean="0"/>
          </a:p>
          <a:p>
            <a:r>
              <a:rPr lang="he-IL" dirty="0" smtClean="0"/>
              <a:t>אנו יכולים לראות בבירור בגרף כי התפלגות ביום היא מחזורית</a:t>
            </a:r>
            <a:r>
              <a:rPr lang="he-IL" baseline="0" dirty="0" smtClean="0"/>
              <a:t> ו</a:t>
            </a:r>
            <a:r>
              <a:rPr lang="he-IL" dirty="0" smtClean="0"/>
              <a:t>תדירות אזעקה משתנה לאורך היום. </a:t>
            </a:r>
          </a:p>
          <a:p>
            <a:r>
              <a:rPr lang="he-IL" dirty="0" smtClean="0"/>
              <a:t>מצאנו שכמות האזעקות במשמרות הלילה היא הגבוהה ביותר והיא מתרחשת בין השעות 01:00 ל 05:00 </a:t>
            </a:r>
          </a:p>
          <a:p>
            <a:r>
              <a:rPr lang="he-IL" dirty="0" smtClean="0"/>
              <a:t>והתדירות הנמוכה ביותר מתרחשת דווקא בשעות אחר הצהריים</a:t>
            </a:r>
            <a:r>
              <a:rPr lang="he-IL" baseline="0" dirty="0" smtClean="0"/>
              <a:t> </a:t>
            </a:r>
            <a:r>
              <a:rPr lang="he-IL" dirty="0" smtClean="0"/>
              <a:t>בין 16:00 עד 19:00.</a:t>
            </a:r>
          </a:p>
          <a:p>
            <a:endParaRPr lang="he-IL" baseline="0" dirty="0" smtClean="0"/>
          </a:p>
          <a:p>
            <a:r>
              <a:rPr lang="he-IL" baseline="0" dirty="0" smtClean="0"/>
              <a:t>אנחנו יכולים לשער שזה נובע מהעובדה ש</a:t>
            </a:r>
            <a:r>
              <a:rPr lang="he-IL" dirty="0" smtClean="0"/>
              <a:t>במשמרות הלילה רמת האיוש של הרופאים נמוכה יותר וגם המדדים של החולה משתנים</a:t>
            </a:r>
            <a:r>
              <a:rPr lang="he-IL" baseline="0" dirty="0" smtClean="0"/>
              <a:t> לעומת שעות היום</a:t>
            </a:r>
            <a:r>
              <a:rPr lang="he-IL" dirty="0" smtClean="0"/>
              <a:t>.</a:t>
            </a:r>
          </a:p>
          <a:p>
            <a:endParaRPr lang="he-IL" dirty="0" smtClean="0"/>
          </a:p>
          <a:p>
            <a:endParaRPr lang="he-IL" dirty="0" smtClean="0"/>
          </a:p>
          <a:p>
            <a:pPr algn="l"/>
            <a:endParaRPr lang="he-IL" dirty="0"/>
          </a:p>
        </p:txBody>
      </p:sp>
      <p:sp>
        <p:nvSpPr>
          <p:cNvPr id="4" name="Slide Number Placeholder 3"/>
          <p:cNvSpPr>
            <a:spLocks noGrp="1"/>
          </p:cNvSpPr>
          <p:nvPr>
            <p:ph type="sldNum" sz="quarter" idx="10"/>
          </p:nvPr>
        </p:nvSpPr>
        <p:spPr/>
        <p:txBody>
          <a:bodyPr/>
          <a:lstStyle/>
          <a:p>
            <a:fld id="{3725E926-CF03-4083-A938-31612CACBE00}" type="slidenum">
              <a:rPr lang="he-IL" smtClean="0"/>
              <a:t>10</a:t>
            </a:fld>
            <a:endParaRPr lang="he-IL"/>
          </a:p>
        </p:txBody>
      </p:sp>
    </p:spTree>
    <p:extLst>
      <p:ext uri="{BB962C8B-B14F-4D97-AF65-F5344CB8AC3E}">
        <p14:creationId xmlns:p14="http://schemas.microsoft.com/office/powerpoint/2010/main" val="391804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בגרף הבא ניתן לראות את הכמות</a:t>
            </a:r>
            <a:r>
              <a:rPr lang="he-IL" baseline="0" dirty="0" smtClean="0"/>
              <a:t> הממוצעת של האזעקות לחולה לפי זמן</a:t>
            </a:r>
            <a:r>
              <a:rPr lang="he-IL" dirty="0" smtClean="0"/>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בממוצע</a:t>
            </a:r>
            <a:r>
              <a:rPr lang="he-IL" baseline="0" dirty="0" smtClean="0"/>
              <a:t> נשמעות</a:t>
            </a:r>
            <a:r>
              <a:rPr lang="he-IL" dirty="0" smtClean="0"/>
              <a:t> בין 15-17 אזעקות בשעה לכל חולה.</a:t>
            </a:r>
          </a:p>
          <a:p>
            <a:r>
              <a:rPr lang="he-IL" dirty="0" smtClean="0"/>
              <a:t>רק כדי לדמות</a:t>
            </a:r>
            <a:r>
              <a:rPr lang="he-IL" baseline="0" dirty="0" smtClean="0"/>
              <a:t> את המצב בזמן אמת ביחידות טיפול נמרץ </a:t>
            </a:r>
            <a:r>
              <a:rPr lang="he-IL" dirty="0" smtClean="0"/>
              <a:t>בערך כל 15 שניות נשמעת אזעקה.</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11</a:t>
            </a:fld>
            <a:endParaRPr lang="he-IL"/>
          </a:p>
        </p:txBody>
      </p:sp>
    </p:spTree>
    <p:extLst>
      <p:ext uri="{BB962C8B-B14F-4D97-AF65-F5344CB8AC3E}">
        <p14:creationId xmlns:p14="http://schemas.microsoft.com/office/powerpoint/2010/main" val="67991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הטבלה הבאה מפרטת את הפרמטרים הפיסיולוגים לפי תדירות הדגימה שלהם ואחוזי הנתונים החסרים בבסיס הנתונים.</a:t>
            </a:r>
          </a:p>
          <a:p>
            <a:endParaRPr lang="he-IL" dirty="0" smtClean="0"/>
          </a:p>
          <a:p>
            <a:r>
              <a:rPr lang="he-IL" dirty="0" smtClean="0"/>
              <a:t>כפי </a:t>
            </a:r>
            <a:r>
              <a:rPr lang="he-IL" dirty="0" smtClean="0"/>
              <a:t>שדווח במחקרים קודמים, נתונים חסרים הם נפוצים ובלתי נמנעים בעולם הרפואה. </a:t>
            </a:r>
            <a:r>
              <a:rPr lang="he-IL" dirty="0" smtClean="0"/>
              <a:t>אנו </a:t>
            </a:r>
            <a:r>
              <a:rPr lang="he-IL" dirty="0" smtClean="0"/>
              <a:t>יכולים לראות קיום של ערכים חסרים גם בבסיס הנתונים הרפואי שלנו.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b="0" i="0" kern="1200" dirty="0" smtClean="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dirty="0" smtClean="0">
                <a:solidFill>
                  <a:schemeClr val="tx1"/>
                </a:solidFill>
                <a:effectLst/>
                <a:latin typeface="+mn-lt"/>
                <a:ea typeface="+mn-ea"/>
                <a:cs typeface="+mn-cs"/>
              </a:rPr>
              <a:t>אחוז </a:t>
            </a:r>
            <a:r>
              <a:rPr lang="he-IL" sz="1200" b="0" i="0" kern="1200" dirty="0" smtClean="0">
                <a:solidFill>
                  <a:schemeClr val="tx1"/>
                </a:solidFill>
                <a:effectLst/>
                <a:latin typeface="+mn-lt"/>
                <a:ea typeface="+mn-ea"/>
                <a:cs typeface="+mn-cs"/>
              </a:rPr>
              <a:t>החוסר בטבלה חושב על ידי היחס בין הדגימות הריקות (של חולים אשר הפרמטר נדגם בהם לפחות פעם אחת) לבין סך הדגימות של אותם מטופלים.</a:t>
            </a:r>
            <a:endParaRPr lang="en-US" sz="1200" b="0" i="0" kern="1200" dirty="0" smtClean="0">
              <a:solidFill>
                <a:schemeClr val="tx1"/>
              </a:solidFill>
              <a:effectLst/>
              <a:latin typeface="+mn-lt"/>
              <a:ea typeface="+mn-ea"/>
              <a:cs typeface="+mn-cs"/>
            </a:endParaRPr>
          </a:p>
          <a:p>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אחוזים</a:t>
            </a:r>
            <a:r>
              <a:rPr lang="he-IL" sz="1200" kern="1200" baseline="0" dirty="0" smtClean="0">
                <a:solidFill>
                  <a:schemeClr val="tx1"/>
                </a:solidFill>
                <a:effectLst/>
                <a:latin typeface="+mn-lt"/>
                <a:ea typeface="+mn-ea"/>
                <a:cs typeface="+mn-cs"/>
              </a:rPr>
              <a:t> גבוהים אלה </a:t>
            </a:r>
            <a:r>
              <a:rPr lang="he-IL" sz="1200" kern="1200" dirty="0" smtClean="0">
                <a:solidFill>
                  <a:schemeClr val="tx1"/>
                </a:solidFill>
                <a:effectLst/>
                <a:latin typeface="+mn-lt"/>
                <a:ea typeface="+mn-ea"/>
                <a:cs typeface="+mn-cs"/>
              </a:rPr>
              <a:t>מחזקים את החשיבות של טיפול בנתונים חסרים.</a:t>
            </a:r>
            <a:endParaRPr lang="he-IL" dirty="0" smtClean="0"/>
          </a:p>
          <a:p>
            <a:endParaRPr lang="he-IL" dirty="0" smtClean="0"/>
          </a:p>
          <a:p>
            <a:endParaRPr lang="he-IL"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12</a:t>
            </a:fld>
            <a:endParaRPr lang="he-IL"/>
          </a:p>
        </p:txBody>
      </p:sp>
    </p:spTree>
    <p:extLst>
      <p:ext uri="{BB962C8B-B14F-4D97-AF65-F5344CB8AC3E}">
        <p14:creationId xmlns:p14="http://schemas.microsoft.com/office/powerpoint/2010/main" val="70210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כמו שהצגנו קודם</a:t>
            </a:r>
            <a:r>
              <a:rPr lang="he-IL" baseline="0" dirty="0" smtClean="0"/>
              <a:t> לכן, </a:t>
            </a:r>
            <a:r>
              <a:rPr lang="he-IL" dirty="0" smtClean="0"/>
              <a:t>מחקר זה מיישם גישה רפואית שמתבססת על ידע מומחה שנרכש במשך שנים, המאבחן את מצבו של המטופל על-ידי הצלבה בין פרמטרים</a:t>
            </a:r>
            <a:r>
              <a:rPr lang="he-IL" baseline="0" dirty="0" smtClean="0"/>
              <a:t> שונים ו</a:t>
            </a:r>
            <a:r>
              <a:rPr lang="he-IL" dirty="0" smtClean="0"/>
              <a:t>מרובים שנדגמים</a:t>
            </a:r>
            <a:r>
              <a:rPr lang="he-IL" baseline="0" dirty="0" smtClean="0"/>
              <a:t> על ידי</a:t>
            </a:r>
            <a:r>
              <a:rPr lang="he-IL" dirty="0" smtClean="0"/>
              <a:t> המוניטור הרפואי (אפשר</a:t>
            </a:r>
            <a:r>
              <a:rPr lang="he-IL" baseline="0" dirty="0" smtClean="0"/>
              <a:t> לראות כאן שניים מתוך שבעה תרחישים שבחנו - </a:t>
            </a:r>
            <a:r>
              <a:rPr lang="he-IL" baseline="0" dirty="0" err="1" smtClean="0"/>
              <a:t>היפובולמיה</a:t>
            </a:r>
            <a:r>
              <a:rPr lang="he-IL" baseline="0" dirty="0" smtClean="0"/>
              <a:t> </a:t>
            </a:r>
            <a:r>
              <a:rPr lang="he-IL" baseline="0" dirty="0" err="1" smtClean="0"/>
              <a:t>ואובסטרקטיב</a:t>
            </a:r>
            <a:r>
              <a:rPr lang="he-IL" baseline="0" dirty="0" smtClean="0"/>
              <a:t> שוק)</a:t>
            </a:r>
            <a:r>
              <a:rPr lang="he-IL" dirty="0" smtClean="0"/>
              <a:t>. </a:t>
            </a:r>
          </a:p>
          <a:p>
            <a:endParaRPr lang="he-IL" dirty="0" smtClean="0"/>
          </a:p>
          <a:p>
            <a:r>
              <a:rPr lang="he-IL" dirty="0" smtClean="0"/>
              <a:t>אלה בעצם 2 דוגמאות ממודל שקראנו</a:t>
            </a:r>
            <a:r>
              <a:rPr lang="he-IL" baseline="0" dirty="0" smtClean="0"/>
              <a:t> לו </a:t>
            </a:r>
            <a:r>
              <a:rPr lang="en-US" dirty="0" smtClean="0"/>
              <a:t>FER</a:t>
            </a:r>
            <a:r>
              <a:rPr lang="he-IL" dirty="0" smtClean="0"/>
              <a:t> שבו השתמשנו</a:t>
            </a:r>
            <a:r>
              <a:rPr lang="he-IL" baseline="0" dirty="0" smtClean="0"/>
              <a:t> במחקר שלנו.</a:t>
            </a:r>
            <a:endParaRPr lang="he-IL" dirty="0" smtClean="0"/>
          </a:p>
          <a:p>
            <a:endParaRPr lang="he-IL" dirty="0" smtClean="0"/>
          </a:p>
          <a:p>
            <a:r>
              <a:rPr lang="he-IL" dirty="0" smtClean="0"/>
              <a:t>החוקים של אותם התרחישים מורכבים</a:t>
            </a:r>
            <a:r>
              <a:rPr lang="he-IL" baseline="0" dirty="0" smtClean="0"/>
              <a:t> </a:t>
            </a:r>
            <a:r>
              <a:rPr lang="he-IL" dirty="0" smtClean="0"/>
              <a:t>מסף מוגדר מראש אשר ייתן</a:t>
            </a:r>
            <a:r>
              <a:rPr lang="he-IL" baseline="0" dirty="0" smtClean="0"/>
              <a:t> </a:t>
            </a:r>
            <a:r>
              <a:rPr lang="he-IL" dirty="0" smtClean="0"/>
              <a:t>אזעקה כאשר שילוב זה של פרמטרים</a:t>
            </a:r>
            <a:r>
              <a:rPr lang="he-IL" baseline="0" dirty="0" smtClean="0"/>
              <a:t> </a:t>
            </a:r>
            <a:r>
              <a:rPr lang="he-IL" dirty="0" smtClean="0"/>
              <a:t>חצו את הקריטריון בזמן שנקבע מראש. </a:t>
            </a:r>
          </a:p>
          <a:p>
            <a:endParaRPr lang="he-IL" dirty="0" smtClean="0"/>
          </a:p>
          <a:p>
            <a:r>
              <a:rPr lang="he-IL" dirty="0" smtClean="0"/>
              <a:t>כל שורת דגימה בבסיס הנתונים המעובד תויגה כ"אזעקה" או "לא אזעקה" על פי מערכת של כללי הסיווג הללו שהוגדרו</a:t>
            </a:r>
            <a:r>
              <a:rPr lang="he-IL" baseline="0" dirty="0" smtClean="0"/>
              <a:t> ב</a:t>
            </a:r>
            <a:r>
              <a:rPr lang="he-IL" dirty="0" smtClean="0"/>
              <a:t>מקרה שלנו על ידי </a:t>
            </a:r>
            <a:r>
              <a:rPr lang="he-IL" dirty="0" err="1" smtClean="0"/>
              <a:t>פרופ</a:t>
            </a:r>
            <a:r>
              <a:rPr lang="he-IL" dirty="0" smtClean="0"/>
              <a:t> </a:t>
            </a:r>
            <a:r>
              <a:rPr lang="he-IL" dirty="0" err="1" smtClean="0"/>
              <a:t>או'קונור</a:t>
            </a:r>
            <a:r>
              <a:rPr lang="he-IL" dirty="0" smtClean="0"/>
              <a:t>.</a:t>
            </a: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13</a:t>
            </a:fld>
            <a:endParaRPr lang="he-IL"/>
          </a:p>
        </p:txBody>
      </p:sp>
    </p:spTree>
    <p:extLst>
      <p:ext uri="{BB962C8B-B14F-4D97-AF65-F5344CB8AC3E}">
        <p14:creationId xmlns:p14="http://schemas.microsoft.com/office/powerpoint/2010/main" val="243910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חלק זה בוצע בעזרתו של פרו' בועז לרנר ולכן אנצל הזדמנות זו להגיד לו תודה על העזרה</a:t>
            </a:r>
            <a:r>
              <a:rPr lang="he-IL" baseline="0" dirty="0" smtClean="0"/>
              <a:t> והתמיכה.</a:t>
            </a:r>
            <a:endParaRPr lang="he-IL" dirty="0" smtClean="0"/>
          </a:p>
          <a:p>
            <a:r>
              <a:rPr lang="he-IL" dirty="0" smtClean="0"/>
              <a:t>עשינו שימוש ב</a:t>
            </a:r>
            <a:r>
              <a:rPr lang="en-US" dirty="0" smtClean="0"/>
              <a:t>random forest</a:t>
            </a:r>
            <a:r>
              <a:rPr lang="he-IL" dirty="0" smtClean="0"/>
              <a:t> על מנת להתגבר על ערכים חסרים וערכנו לשם כך 2 בדיקות.</a:t>
            </a:r>
          </a:p>
          <a:p>
            <a:r>
              <a:rPr lang="he-IL" dirty="0" smtClean="0"/>
              <a:t>בבדיקה הראשונה הוצאנו מערך נתונים שהכיל כ-20,000 דגימות שלמות ממסד הנתונים הקליני עבור 12 הפרמטרים שבחרנו. </a:t>
            </a:r>
          </a:p>
          <a:p>
            <a:endParaRPr lang="he-IL" dirty="0" smtClean="0"/>
          </a:p>
          <a:p>
            <a:r>
              <a:rPr lang="he-IL" dirty="0" smtClean="0"/>
              <a:t>קבענו סף שלפחות</a:t>
            </a:r>
            <a:r>
              <a:rPr lang="he-IL" baseline="0" dirty="0" smtClean="0"/>
              <a:t> </a:t>
            </a:r>
            <a:r>
              <a:rPr lang="he-IL" dirty="0" smtClean="0"/>
              <a:t>1,500 אירועי</a:t>
            </a:r>
            <a:r>
              <a:rPr lang="he-IL" baseline="0" dirty="0" smtClean="0"/>
              <a:t> "אזעקה" </a:t>
            </a:r>
            <a:r>
              <a:rPr lang="he-IL" dirty="0" smtClean="0"/>
              <a:t>לכל תרחיש.</a:t>
            </a:r>
            <a:r>
              <a:rPr lang="he-IL" baseline="0" dirty="0" smtClean="0"/>
              <a:t> </a:t>
            </a:r>
            <a:r>
              <a:rPr lang="he-IL" dirty="0" smtClean="0"/>
              <a:t>כ3000</a:t>
            </a:r>
            <a:r>
              <a:rPr lang="he-IL" baseline="0" dirty="0" smtClean="0"/>
              <a:t> דגימות סה"כ לכל סוג.</a:t>
            </a:r>
            <a:endParaRPr lang="he-IL" dirty="0" smtClean="0"/>
          </a:p>
          <a:p>
            <a:r>
              <a:rPr lang="he-IL" sz="1200" b="0" i="0" kern="1200" dirty="0" smtClean="0">
                <a:solidFill>
                  <a:schemeClr val="tx1"/>
                </a:solidFill>
                <a:effectLst/>
                <a:latin typeface="+mn-lt"/>
                <a:ea typeface="+mn-ea"/>
                <a:cs typeface="+mn-cs"/>
              </a:rPr>
              <a:t>מספר אירועים זה נבחר על פי מספר האירועים המרבי במערך הנתונים הקטן ביותר, מתוך שבעת מערכי הנתונים של תרחישים קליניים שחולצו.</a:t>
            </a:r>
          </a:p>
          <a:p>
            <a:endParaRPr lang="he-IL" sz="1200" b="0" i="0" kern="1200" dirty="0" smtClean="0">
              <a:solidFill>
                <a:schemeClr val="tx1"/>
              </a:solidFill>
              <a:effectLst/>
              <a:latin typeface="+mn-lt"/>
              <a:ea typeface="+mn-ea"/>
              <a:cs typeface="+mn-cs"/>
            </a:endParaRPr>
          </a:p>
          <a:p>
            <a:r>
              <a:rPr lang="he-IL" dirty="0" smtClean="0"/>
              <a:t>ביצענו בדיקה נוספת שבה נבדק כל תרחיש</a:t>
            </a:r>
            <a:r>
              <a:rPr lang="he-IL" baseline="0" dirty="0" smtClean="0"/>
              <a:t> </a:t>
            </a:r>
            <a:r>
              <a:rPr lang="he-IL" dirty="0" smtClean="0"/>
              <a:t>במערך נפרד. הצעדים הבאים שבצענו </a:t>
            </a:r>
            <a:r>
              <a:rPr lang="he-IL" dirty="0" err="1" smtClean="0"/>
              <a:t>רלוונטים</a:t>
            </a:r>
            <a:r>
              <a:rPr lang="he-IL" dirty="0" smtClean="0"/>
              <a:t> עבור שתי הבדיקות. </a:t>
            </a:r>
          </a:p>
          <a:p>
            <a:r>
              <a:rPr lang="he-IL" dirty="0" smtClean="0"/>
              <a:t>חלקנו את הנתונים לשלושה</a:t>
            </a:r>
            <a:r>
              <a:rPr lang="he-IL" baseline="0" dirty="0" smtClean="0"/>
              <a:t> סטים שווים בגודלם (כל סט הכיל פציינטים אחרים)</a:t>
            </a:r>
            <a:r>
              <a:rPr lang="he-IL" dirty="0" smtClean="0"/>
              <a:t>. </a:t>
            </a:r>
          </a:p>
          <a:p>
            <a:r>
              <a:rPr lang="he-IL" dirty="0" smtClean="0"/>
              <a:t>כל סט</a:t>
            </a:r>
            <a:r>
              <a:rPr lang="he-IL" baseline="0" dirty="0" smtClean="0"/>
              <a:t> שימש עבור</a:t>
            </a:r>
            <a:r>
              <a:rPr lang="he-IL" dirty="0" smtClean="0"/>
              <a:t> 3 השלבים של האימון, ולידציה ומבחן. ואת</a:t>
            </a:r>
            <a:r>
              <a:rPr lang="he-IL" baseline="0" dirty="0" smtClean="0"/>
              <a:t> סט </a:t>
            </a:r>
            <a:r>
              <a:rPr lang="he-IL" baseline="0" dirty="0" err="1" smtClean="0"/>
              <a:t>הולידציה</a:t>
            </a:r>
            <a:r>
              <a:rPr lang="he-IL" baseline="0" dirty="0" smtClean="0"/>
              <a:t> והאימון חלקנו ל-2 ובצענו שקלול תוצאות.</a:t>
            </a:r>
            <a:endParaRPr lang="he-IL" dirty="0" smtClean="0"/>
          </a:p>
          <a:p>
            <a:r>
              <a:rPr lang="he-IL" dirty="0" smtClean="0"/>
              <a:t>כאשר בכל בדיקה</a:t>
            </a:r>
            <a:r>
              <a:rPr lang="he-IL" baseline="0" dirty="0" smtClean="0"/>
              <a:t> הוצאנו בין 1-3</a:t>
            </a:r>
            <a:r>
              <a:rPr lang="he-IL" dirty="0" smtClean="0"/>
              <a:t> פרמטרים</a:t>
            </a:r>
            <a:r>
              <a:rPr lang="he-IL" baseline="0" dirty="0" smtClean="0"/>
              <a:t> ששמשו לבניית </a:t>
            </a:r>
            <a:r>
              <a:rPr lang="en-US" baseline="0" dirty="0" smtClean="0"/>
              <a:t>FER</a:t>
            </a:r>
            <a:r>
              <a:rPr lang="he-IL" baseline="0" dirty="0" smtClean="0"/>
              <a:t> ושמרנו בבנק מסווגים את המודלים המאומנים של </a:t>
            </a:r>
            <a:r>
              <a:rPr lang="en-US" baseline="0" dirty="0" smtClean="0"/>
              <a:t>random forest</a:t>
            </a:r>
            <a:r>
              <a:rPr lang="he-IL" baseline="0" dirty="0" smtClean="0"/>
              <a:t> שכללו את </a:t>
            </a:r>
            <a:r>
              <a:rPr lang="he-IL" baseline="0" dirty="0" err="1" smtClean="0"/>
              <a:t>החוסרים</a:t>
            </a:r>
            <a:r>
              <a:rPr lang="he-IL" baseline="0" dirty="0" smtClean="0"/>
              <a:t>.</a:t>
            </a:r>
            <a:endParaRPr lang="he-IL" dirty="0" smtClean="0"/>
          </a:p>
          <a:p>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14</a:t>
            </a:fld>
            <a:endParaRPr lang="he-IL"/>
          </a:p>
        </p:txBody>
      </p:sp>
    </p:spTree>
    <p:extLst>
      <p:ext uri="{BB962C8B-B14F-4D97-AF65-F5344CB8AC3E}">
        <p14:creationId xmlns:p14="http://schemas.microsoft.com/office/powerpoint/2010/main" val="2572668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במהלך שלב הכוונון כל מודל</a:t>
            </a:r>
            <a:r>
              <a:rPr lang="he-IL" baseline="0" dirty="0" smtClean="0"/>
              <a:t> הכיל </a:t>
            </a:r>
            <a:r>
              <a:rPr lang="he-IL" dirty="0" smtClean="0"/>
              <a:t>בין 40-200 עצים, כאשר</a:t>
            </a:r>
            <a:r>
              <a:rPr lang="he-IL" baseline="0" dirty="0" smtClean="0"/>
              <a:t> נעשה שימוש</a:t>
            </a:r>
            <a:r>
              <a:rPr lang="he-IL" dirty="0" smtClean="0"/>
              <a:t> במדד </a:t>
            </a:r>
            <a:r>
              <a:rPr lang="en-US" dirty="0" smtClean="0"/>
              <a:t>YOUDEN </a:t>
            </a:r>
            <a:r>
              <a:rPr lang="he-IL" baseline="0" dirty="0" smtClean="0"/>
              <a:t> שיוצג בהמשך כדי לכיוונן את המודלים</a:t>
            </a:r>
            <a:r>
              <a:rPr lang="he-IL" dirty="0" smtClean="0"/>
              <a:t>.</a:t>
            </a:r>
            <a:endParaRPr lang="en-US" dirty="0" smtClean="0"/>
          </a:p>
          <a:p>
            <a:endParaRPr lang="he-IL" dirty="0" smtClean="0"/>
          </a:p>
          <a:p>
            <a:r>
              <a:rPr lang="he-IL" dirty="0" smtClean="0"/>
              <a:t>המודל </a:t>
            </a:r>
            <a:r>
              <a:rPr lang="en-US" dirty="0" smtClean="0"/>
              <a:t>FER</a:t>
            </a:r>
            <a:r>
              <a:rPr lang="he-IL" dirty="0" smtClean="0"/>
              <a:t> שימש כ</a:t>
            </a:r>
            <a:r>
              <a:rPr lang="en-US" dirty="0" smtClean="0"/>
              <a:t>ground truth</a:t>
            </a:r>
            <a:r>
              <a:rPr lang="he-IL" dirty="0" smtClean="0"/>
              <a:t> לתהליך הלמידה.</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תוצאות הריצה על שלושת סטי</a:t>
            </a:r>
            <a:r>
              <a:rPr lang="he-IL" baseline="0" dirty="0" smtClean="0"/>
              <a:t> הנתונים שוקללו</a:t>
            </a:r>
            <a:r>
              <a:rPr lang="he-IL" dirty="0" smtClean="0"/>
              <a:t> לערך יחיד של ממוצע.</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תוצאות סיווג RF הושוו לסיווג שנעשה על ידי מודל </a:t>
            </a:r>
            <a:r>
              <a:rPr lang="en-US" dirty="0" smtClean="0"/>
              <a:t> </a:t>
            </a:r>
            <a:r>
              <a:rPr lang="en-US" baseline="0" dirty="0" smtClean="0"/>
              <a:t> partial expert based rules - </a:t>
            </a:r>
            <a:r>
              <a:rPr lang="en-US" dirty="0" smtClean="0"/>
              <a:t>PER</a:t>
            </a:r>
            <a:r>
              <a:rPr lang="he-IL" dirty="0" smtClean="0"/>
              <a:t> </a:t>
            </a:r>
            <a:r>
              <a:rPr lang="he-IL" baseline="0" dirty="0" smtClean="0"/>
              <a:t>(שזהו מודל </a:t>
            </a:r>
            <a:r>
              <a:rPr lang="en-US" baseline="0" dirty="0" smtClean="0"/>
              <a:t>FER</a:t>
            </a:r>
            <a:r>
              <a:rPr lang="he-IL" baseline="0" dirty="0" smtClean="0"/>
              <a:t> ללא החוקים שמכילים את הפרמטרים החסרים)</a:t>
            </a:r>
            <a:r>
              <a:rPr lang="he-IL" dirty="0" smtClean="0"/>
              <a:t>.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לדוגמה</a:t>
            </a:r>
            <a:r>
              <a:rPr lang="he-IL" baseline="0" dirty="0" smtClean="0"/>
              <a:t> אם הסרנו את קצב הלב ממערך הנתונים -&gt;לקחנו את מודל </a:t>
            </a:r>
            <a:r>
              <a:rPr lang="en-US" baseline="0" dirty="0" smtClean="0"/>
              <a:t> FER</a:t>
            </a:r>
            <a:r>
              <a:rPr lang="he-IL" baseline="0" dirty="0" smtClean="0"/>
              <a:t> והסרנו ממנו את כל החוקים שמכילים את קצב הלב וזה בעצם מודל ה</a:t>
            </a:r>
            <a:r>
              <a:rPr lang="en-US" baseline="0" dirty="0" smtClean="0"/>
              <a:t>PER</a:t>
            </a:r>
            <a:r>
              <a:rPr lang="he-IL" baseline="0" dirty="0" smtClean="0"/>
              <a:t>.</a:t>
            </a:r>
            <a:endParaRPr lang="he-IL"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15</a:t>
            </a:fld>
            <a:endParaRPr lang="he-IL"/>
          </a:p>
        </p:txBody>
      </p:sp>
    </p:spTree>
    <p:extLst>
      <p:ext uri="{BB962C8B-B14F-4D97-AF65-F5344CB8AC3E}">
        <p14:creationId xmlns:p14="http://schemas.microsoft.com/office/powerpoint/2010/main" val="324326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aseline="0" dirty="0" smtClean="0"/>
              <a:t>ההערכה של המודלים התבצעה על ידי מדד </a:t>
            </a:r>
            <a:r>
              <a:rPr lang="en-US" baseline="0" dirty="0" smtClean="0"/>
              <a:t> YOUDEN</a:t>
            </a:r>
            <a:r>
              <a:rPr lang="he-IL" baseline="0" dirty="0" smtClean="0"/>
              <a:t>.</a:t>
            </a:r>
            <a:endParaRPr lang="he-IL" dirty="0" smtClean="0"/>
          </a:p>
          <a:p>
            <a:r>
              <a:rPr lang="he-IL" dirty="0" smtClean="0"/>
              <a:t>מדד </a:t>
            </a:r>
            <a:r>
              <a:rPr lang="en-US" dirty="0" smtClean="0"/>
              <a:t>YOUDEN</a:t>
            </a:r>
            <a:r>
              <a:rPr lang="he-IL" dirty="0" smtClean="0"/>
              <a:t> נשען על הרגישות (אחוז</a:t>
            </a:r>
            <a:r>
              <a:rPr lang="he-IL" baseline="0" dirty="0" smtClean="0"/>
              <a:t> מופעי</a:t>
            </a:r>
            <a:r>
              <a:rPr lang="he-IL" dirty="0" smtClean="0"/>
              <a:t> "אזעקה" שזוהו נכון) וספציפיות (אחוז המופעים "ללא אזעקה" שזוהו נכון)</a:t>
            </a:r>
            <a:r>
              <a:rPr lang="he-IL" baseline="0" dirty="0" smtClean="0"/>
              <a:t> ומאחד אותם למדד אחד שנראה כך.</a:t>
            </a:r>
          </a:p>
          <a:p>
            <a:endParaRPr lang="he-IL" baseline="0" dirty="0" smtClean="0"/>
          </a:p>
          <a:p>
            <a:r>
              <a:rPr lang="he-IL" baseline="0" dirty="0" smtClean="0"/>
              <a:t>הוא </a:t>
            </a:r>
            <a:r>
              <a:rPr lang="he-IL" baseline="0" dirty="0" smtClean="0"/>
              <a:t>בעצם נלקח מתאוריית גילוי אותות עליה התבססנו בה הוא נקרא </a:t>
            </a:r>
            <a:r>
              <a:rPr lang="en-US" baseline="0" dirty="0" smtClean="0"/>
              <a:t>sensitivity index</a:t>
            </a:r>
            <a:r>
              <a:rPr lang="he-IL" baseline="0" dirty="0" smtClean="0"/>
              <a:t>.</a:t>
            </a:r>
          </a:p>
          <a:p>
            <a:endParaRPr lang="he-IL" baseline="0" dirty="0" smtClean="0"/>
          </a:p>
          <a:p>
            <a:pPr marL="171450" indent="-171450">
              <a:buFont typeface="Arial" panose="020B0604020202020204" pitchFamily="34" charset="0"/>
              <a:buChar char="•"/>
            </a:pPr>
            <a:r>
              <a:rPr lang="he-IL" baseline="0" dirty="0" smtClean="0"/>
              <a:t>המדד מאפשר למצוא מעקומת </a:t>
            </a:r>
            <a:r>
              <a:rPr lang="en-US" baseline="0" dirty="0" smtClean="0"/>
              <a:t>ROC</a:t>
            </a:r>
            <a:r>
              <a:rPr lang="he-IL" baseline="0" dirty="0" smtClean="0"/>
              <a:t> את הנקודה האופטימלית בה אחוז ה</a:t>
            </a:r>
            <a:r>
              <a:rPr lang="en-US" baseline="0" dirty="0" smtClean="0"/>
              <a:t>HITS</a:t>
            </a:r>
            <a:r>
              <a:rPr lang="he-IL" baseline="0" dirty="0" smtClean="0"/>
              <a:t> הוא הגבוה ביותר ואחוז ה</a:t>
            </a:r>
            <a:r>
              <a:rPr lang="en-US" baseline="0" dirty="0" smtClean="0"/>
              <a:t>FA</a:t>
            </a:r>
            <a:r>
              <a:rPr lang="he-IL" baseline="0" dirty="0" smtClean="0"/>
              <a:t> הוא הנמוך ביותר.</a:t>
            </a:r>
          </a:p>
          <a:p>
            <a:endParaRPr lang="he-IL" baseline="0" dirty="0" smtClean="0"/>
          </a:p>
          <a:p>
            <a:r>
              <a:rPr lang="he-IL" baseline="0" dirty="0" smtClean="0"/>
              <a:t>אפשר לחשב אותו על ידי החסרה של ה</a:t>
            </a:r>
            <a:r>
              <a:rPr lang="en-US" baseline="0" dirty="0" smtClean="0"/>
              <a:t>FA</a:t>
            </a:r>
            <a:r>
              <a:rPr lang="he-IL" baseline="0" dirty="0" smtClean="0"/>
              <a:t> מה</a:t>
            </a:r>
            <a:r>
              <a:rPr lang="en-US" baseline="0" dirty="0" smtClean="0"/>
              <a:t>HITS</a:t>
            </a:r>
            <a:r>
              <a:rPr lang="he-IL" baseline="0" dirty="0" smtClean="0"/>
              <a:t> ונקבל את הקו </a:t>
            </a:r>
            <a:r>
              <a:rPr lang="en-US" baseline="0" dirty="0" smtClean="0"/>
              <a:t>J</a:t>
            </a:r>
            <a:r>
              <a:rPr lang="he-IL" baseline="0" dirty="0" smtClean="0"/>
              <a:t> שמופיע בגרף שמייצג את הגודל של </a:t>
            </a:r>
            <a:r>
              <a:rPr lang="en-US" baseline="0" dirty="0" smtClean="0"/>
              <a:t>YOUDEN</a:t>
            </a:r>
            <a:r>
              <a:rPr lang="he-IL" baseline="0" dirty="0" smtClean="0"/>
              <a:t>.</a:t>
            </a:r>
            <a:endParaRPr lang="he-IL"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16</a:t>
            </a:fld>
            <a:endParaRPr lang="he-IL"/>
          </a:p>
        </p:txBody>
      </p:sp>
    </p:spTree>
    <p:extLst>
      <p:ext uri="{BB962C8B-B14F-4D97-AF65-F5344CB8AC3E}">
        <p14:creationId xmlns:p14="http://schemas.microsoft.com/office/powerpoint/2010/main" val="1678927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מדד </a:t>
            </a:r>
            <a:r>
              <a:rPr lang="en-US" dirty="0" smtClean="0"/>
              <a:t>PRECISION</a:t>
            </a:r>
            <a:r>
              <a:rPr lang="he-IL" dirty="0" smtClean="0"/>
              <a:t> שנקרא גם </a:t>
            </a:r>
            <a:r>
              <a:rPr lang="en-US" dirty="0" smtClean="0"/>
              <a:t>Positive predictive value</a:t>
            </a:r>
            <a:r>
              <a:rPr lang="he-IL" dirty="0" smtClean="0"/>
              <a:t> מאפשר</a:t>
            </a:r>
            <a:r>
              <a:rPr lang="he-IL" baseline="0" dirty="0" smtClean="0"/>
              <a:t> למצוא את אחוז המדגמים שסווגו בצורה נכונה כ"אזעקה" מתוך סך המדגמים שסווגו כ"אזעקה" ומאופיין בצורה הבאה.</a:t>
            </a:r>
          </a:p>
          <a:p>
            <a:endParaRPr lang="he-IL" baseline="0" dirty="0" smtClean="0"/>
          </a:p>
          <a:p>
            <a:r>
              <a:rPr lang="he-IL" baseline="0" dirty="0" smtClean="0"/>
              <a:t>המדד הזה הוא שימושי כי הוא מאפשר לענות על השאלה: כשהמוניטור משמיע אזעקה מה הסבירות שהיא נכונה?</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17</a:t>
            </a:fld>
            <a:endParaRPr lang="he-IL"/>
          </a:p>
        </p:txBody>
      </p:sp>
    </p:spTree>
    <p:extLst>
      <p:ext uri="{BB962C8B-B14F-4D97-AF65-F5344CB8AC3E}">
        <p14:creationId xmlns:p14="http://schemas.microsoft.com/office/powerpoint/2010/main" val="101840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
            </a:r>
            <a:br>
              <a:rPr lang="he-IL" dirty="0" smtClean="0"/>
            </a:br>
            <a:r>
              <a:rPr lang="he-IL" dirty="0" smtClean="0"/>
              <a:t>ה</a:t>
            </a:r>
            <a:r>
              <a:rPr lang="he-IL" sz="1200" b="0" i="0" kern="1200" dirty="0" smtClean="0">
                <a:solidFill>
                  <a:schemeClr val="tx1"/>
                </a:solidFill>
                <a:effectLst/>
                <a:latin typeface="+mn-lt"/>
                <a:ea typeface="+mn-ea"/>
                <a:cs typeface="+mn-cs"/>
              </a:rPr>
              <a:t>טבלה</a:t>
            </a:r>
            <a:r>
              <a:rPr lang="he-IL" sz="1200" b="0" i="0" kern="1200" baseline="0" dirty="0" smtClean="0">
                <a:solidFill>
                  <a:schemeClr val="tx1"/>
                </a:solidFill>
                <a:effectLst/>
                <a:latin typeface="+mn-lt"/>
                <a:ea typeface="+mn-ea"/>
                <a:cs typeface="+mn-cs"/>
              </a:rPr>
              <a:t> הבאה</a:t>
            </a:r>
            <a:r>
              <a:rPr lang="he-IL" sz="1200" b="0" i="0" kern="1200" dirty="0" smtClean="0">
                <a:solidFill>
                  <a:schemeClr val="tx1"/>
                </a:solidFill>
                <a:effectLst/>
                <a:latin typeface="+mn-lt"/>
                <a:ea typeface="+mn-ea"/>
                <a:cs typeface="+mn-cs"/>
              </a:rPr>
              <a:t> מציגה את ממוצע</a:t>
            </a:r>
            <a:r>
              <a:rPr lang="he-IL" sz="1200" b="0" i="0" kern="1200" baseline="0" dirty="0" smtClean="0">
                <a:solidFill>
                  <a:schemeClr val="tx1"/>
                </a:solidFill>
                <a:effectLst/>
                <a:latin typeface="+mn-lt"/>
                <a:ea typeface="+mn-ea"/>
                <a:cs typeface="+mn-cs"/>
              </a:rPr>
              <a:t> מדדי הביצועים </a:t>
            </a:r>
            <a:r>
              <a:rPr lang="he-IL" sz="1200" b="0" i="0" kern="1200" dirty="0" smtClean="0">
                <a:solidFill>
                  <a:schemeClr val="tx1"/>
                </a:solidFill>
                <a:effectLst/>
                <a:latin typeface="+mn-lt"/>
                <a:ea typeface="+mn-ea"/>
                <a:cs typeface="+mn-cs"/>
              </a:rPr>
              <a:t>במבחן הראשון (בו כל תרחישי האזעקה</a:t>
            </a:r>
            <a:r>
              <a:rPr lang="he-IL" sz="1200" b="0" i="0" kern="1200" baseline="0" dirty="0" smtClean="0">
                <a:solidFill>
                  <a:schemeClr val="tx1"/>
                </a:solidFill>
                <a:effectLst/>
                <a:latin typeface="+mn-lt"/>
                <a:ea typeface="+mn-ea"/>
                <a:cs typeface="+mn-cs"/>
              </a:rPr>
              <a:t> נבדקו </a:t>
            </a:r>
            <a:r>
              <a:rPr lang="he-IL" sz="1200" b="0" i="0" kern="1200" dirty="0" smtClean="0">
                <a:solidFill>
                  <a:schemeClr val="tx1"/>
                </a:solidFill>
                <a:effectLst/>
                <a:latin typeface="+mn-lt"/>
                <a:ea typeface="+mn-ea"/>
                <a:cs typeface="+mn-cs"/>
              </a:rPr>
              <a:t>יחד באותו מערך נתונים) עבור מודלים עם עד שלושה פרמטרים חסרים. אפשר</a:t>
            </a:r>
            <a:r>
              <a:rPr lang="he-IL" sz="1200" b="0" i="0" kern="1200" baseline="0" dirty="0" smtClean="0">
                <a:solidFill>
                  <a:schemeClr val="tx1"/>
                </a:solidFill>
                <a:effectLst/>
                <a:latin typeface="+mn-lt"/>
                <a:ea typeface="+mn-ea"/>
                <a:cs typeface="+mn-cs"/>
              </a:rPr>
              <a:t> לראות כי</a:t>
            </a:r>
            <a:r>
              <a:rPr lang="he-IL" sz="1200" b="0" i="0" kern="1200" dirty="0" smtClean="0">
                <a:solidFill>
                  <a:schemeClr val="tx1"/>
                </a:solidFill>
                <a:effectLst/>
                <a:latin typeface="+mn-lt"/>
                <a:ea typeface="+mn-ea"/>
                <a:cs typeface="+mn-cs"/>
              </a:rPr>
              <a:t> כאשר לא היה חוסר באף אחד מהפרמטרים, ההפרש בין ציוני </a:t>
            </a:r>
            <a:r>
              <a:rPr lang="en-US" sz="1200" b="0" i="0" kern="1200" dirty="0" smtClean="0">
                <a:solidFill>
                  <a:schemeClr val="tx1"/>
                </a:solidFill>
                <a:effectLst/>
                <a:latin typeface="+mn-lt"/>
                <a:ea typeface="+mn-ea"/>
                <a:cs typeface="+mn-cs"/>
              </a:rPr>
              <a:t>RF </a:t>
            </a:r>
            <a:r>
              <a:rPr lang="he-IL" sz="1200" b="0" i="0" kern="1200" dirty="0" smtClean="0">
                <a:solidFill>
                  <a:schemeClr val="tx1"/>
                </a:solidFill>
                <a:effectLst/>
                <a:latin typeface="+mn-lt"/>
                <a:ea typeface="+mn-ea"/>
                <a:cs typeface="+mn-cs"/>
              </a:rPr>
              <a:t>ו- </a:t>
            </a:r>
            <a:r>
              <a:rPr lang="en-US" sz="1200" b="0" i="0" kern="1200" dirty="0" smtClean="0">
                <a:solidFill>
                  <a:schemeClr val="tx1"/>
                </a:solidFill>
                <a:effectLst/>
                <a:latin typeface="+mn-lt"/>
                <a:ea typeface="+mn-ea"/>
                <a:cs typeface="+mn-cs"/>
              </a:rPr>
              <a:t>FER </a:t>
            </a:r>
            <a:r>
              <a:rPr lang="he-IL" sz="1200" b="0" i="0" kern="1200" dirty="0" smtClean="0">
                <a:solidFill>
                  <a:schemeClr val="tx1"/>
                </a:solidFill>
                <a:effectLst/>
                <a:latin typeface="+mn-lt"/>
                <a:ea typeface="+mn-ea"/>
                <a:cs typeface="+mn-cs"/>
              </a:rPr>
              <a:t> היה זניח. </a:t>
            </a:r>
          </a:p>
          <a:p>
            <a:endParaRPr lang="he-IL" sz="1200" b="0" i="0" kern="1200" dirty="0" smtClean="0">
              <a:solidFill>
                <a:schemeClr val="tx1"/>
              </a:solidFill>
              <a:effectLst/>
              <a:latin typeface="+mn-lt"/>
              <a:ea typeface="+mn-ea"/>
              <a:cs typeface="+mn-cs"/>
            </a:endParaRPr>
          </a:p>
          <a:p>
            <a:r>
              <a:rPr lang="he-IL" sz="1200" b="0" i="0" kern="1200" dirty="0" smtClean="0">
                <a:solidFill>
                  <a:schemeClr val="tx1"/>
                </a:solidFill>
                <a:effectLst/>
                <a:latin typeface="+mn-lt"/>
                <a:ea typeface="+mn-ea"/>
                <a:cs typeface="+mn-cs"/>
              </a:rPr>
              <a:t>תאים ירוקים / אדומים מציינים ציונים גבוהים / נמוכים יותר בהשוואת </a:t>
            </a:r>
            <a:r>
              <a:rPr lang="en-US" sz="1200" b="0" i="0" kern="1200" dirty="0" smtClean="0">
                <a:solidFill>
                  <a:schemeClr val="tx1"/>
                </a:solidFill>
                <a:effectLst/>
                <a:latin typeface="+mn-lt"/>
                <a:ea typeface="+mn-ea"/>
                <a:cs typeface="+mn-cs"/>
              </a:rPr>
              <a:t>RF </a:t>
            </a:r>
            <a:r>
              <a:rPr lang="he-IL" sz="1200" b="0" i="0" kern="1200" dirty="0" smtClean="0">
                <a:solidFill>
                  <a:schemeClr val="tx1"/>
                </a:solidFill>
                <a:effectLst/>
                <a:latin typeface="+mn-lt"/>
                <a:ea typeface="+mn-ea"/>
                <a:cs typeface="+mn-cs"/>
              </a:rPr>
              <a:t>ו- </a:t>
            </a:r>
            <a:r>
              <a:rPr lang="en-US" sz="1200" b="0" i="0" kern="1200" dirty="0" smtClean="0">
                <a:solidFill>
                  <a:schemeClr val="tx1"/>
                </a:solidFill>
                <a:effectLst/>
                <a:latin typeface="+mn-lt"/>
                <a:ea typeface="+mn-ea"/>
                <a:cs typeface="+mn-cs"/>
              </a:rPr>
              <a:t> PER </a:t>
            </a:r>
            <a:r>
              <a:rPr lang="he-IL" sz="1200" b="0" i="0" kern="1200" dirty="0" smtClean="0">
                <a:solidFill>
                  <a:schemeClr val="tx1"/>
                </a:solidFill>
                <a:effectLst/>
                <a:latin typeface="+mn-lt"/>
                <a:ea typeface="+mn-ea"/>
                <a:cs typeface="+mn-cs"/>
              </a:rPr>
              <a:t>עבור כל אחד מהפרמטרים החסרים בכל אחד מהתרחישים. </a:t>
            </a:r>
            <a:r>
              <a:rPr lang="he-IL" dirty="0" smtClean="0"/>
              <a:t/>
            </a:r>
            <a:br>
              <a:rPr lang="he-IL" dirty="0" smtClean="0"/>
            </a:br>
            <a:endParaRPr lang="he-IL" sz="1200" b="0" i="0" kern="1200" dirty="0" smtClean="0">
              <a:solidFill>
                <a:schemeClr val="tx1"/>
              </a:solidFill>
              <a:effectLst/>
              <a:latin typeface="+mn-lt"/>
              <a:ea typeface="+mn-ea"/>
              <a:cs typeface="+mn-cs"/>
            </a:endParaRPr>
          </a:p>
          <a:p>
            <a:r>
              <a:rPr lang="he-IL" dirty="0" smtClean="0"/>
              <a:t>אפשר</a:t>
            </a:r>
            <a:r>
              <a:rPr lang="he-IL" baseline="0" dirty="0" smtClean="0"/>
              <a:t> לראות ששיעור אזעקות השווא של </a:t>
            </a:r>
            <a:r>
              <a:rPr lang="en-US" baseline="0" dirty="0" smtClean="0"/>
              <a:t>RF</a:t>
            </a:r>
            <a:r>
              <a:rPr lang="he-IL" baseline="0" dirty="0" smtClean="0"/>
              <a:t> נשאר פחות או יותר יציב עם ממוצע של 1, 2, 2 אחוז לעומת </a:t>
            </a:r>
            <a:r>
              <a:rPr lang="en-US" baseline="0" dirty="0" smtClean="0"/>
              <a:t>PER</a:t>
            </a:r>
            <a:r>
              <a:rPr lang="he-IL" baseline="0" dirty="0" smtClean="0"/>
              <a:t> שעולה בהדרגה עם כמות הפרמטרים החסרים עם 17, 29, 39 אחוזים.</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18</a:t>
            </a:fld>
            <a:endParaRPr lang="he-IL"/>
          </a:p>
        </p:txBody>
      </p:sp>
    </p:spTree>
    <p:extLst>
      <p:ext uri="{BB962C8B-B14F-4D97-AF65-F5344CB8AC3E}">
        <p14:creationId xmlns:p14="http://schemas.microsoft.com/office/powerpoint/2010/main" val="2029185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dirty="0" smtClean="0"/>
              <a:t>הגרף הבא מציג תוצאות מורחבות של טבלת</a:t>
            </a:r>
            <a:r>
              <a:rPr lang="he-IL" baseline="0" dirty="0" smtClean="0"/>
              <a:t> הממוצעים</a:t>
            </a:r>
            <a:r>
              <a:rPr lang="he-IL" dirty="0" smtClean="0"/>
              <a:t> מהשקף הקודם.</a:t>
            </a:r>
          </a:p>
          <a:p>
            <a:pPr rtl="1"/>
            <a:r>
              <a:rPr lang="he-IL" sz="1200" b="0" i="0" kern="1200" dirty="0" smtClean="0">
                <a:solidFill>
                  <a:schemeClr val="tx1"/>
                </a:solidFill>
                <a:effectLst/>
                <a:latin typeface="+mn-lt"/>
                <a:ea typeface="+mn-ea"/>
                <a:cs typeface="+mn-cs"/>
              </a:rPr>
              <a:t>אפשר לראות באופן ברור עליונות של מודל </a:t>
            </a:r>
            <a:r>
              <a:rPr lang="en-US" sz="1200" b="0" i="0" kern="1200" dirty="0" smtClean="0">
                <a:solidFill>
                  <a:schemeClr val="tx1"/>
                </a:solidFill>
                <a:effectLst/>
                <a:latin typeface="+mn-lt"/>
                <a:ea typeface="+mn-ea"/>
                <a:cs typeface="+mn-cs"/>
              </a:rPr>
              <a:t>RF </a:t>
            </a:r>
            <a:r>
              <a:rPr lang="he-IL" sz="1200" b="0" i="0" kern="1200" dirty="0" smtClean="0">
                <a:solidFill>
                  <a:schemeClr val="tx1"/>
                </a:solidFill>
                <a:effectLst/>
                <a:latin typeface="+mn-lt"/>
                <a:ea typeface="+mn-ea"/>
                <a:cs typeface="+mn-cs"/>
              </a:rPr>
              <a:t> לעומת בהשוואה ל- </a:t>
            </a:r>
            <a:r>
              <a:rPr lang="en-US" sz="1200" b="0" i="0" kern="1200" dirty="0" smtClean="0">
                <a:solidFill>
                  <a:schemeClr val="tx1"/>
                </a:solidFill>
                <a:effectLst/>
                <a:latin typeface="+mn-lt"/>
                <a:ea typeface="+mn-ea"/>
                <a:cs typeface="+mn-cs"/>
              </a:rPr>
              <a:t>PER</a:t>
            </a:r>
            <a:endParaRPr lang="he-IL" sz="1200" b="0" i="0" kern="1200" dirty="0" smtClean="0">
              <a:solidFill>
                <a:schemeClr val="tx1"/>
              </a:solidFill>
              <a:effectLst/>
              <a:latin typeface="+mn-lt"/>
              <a:ea typeface="+mn-ea"/>
              <a:cs typeface="+mn-cs"/>
            </a:endParaRPr>
          </a:p>
          <a:p>
            <a:pPr rtl="1"/>
            <a:r>
              <a:rPr lang="he-IL" sz="1200" b="0" i="0" kern="1200" dirty="0" smtClean="0">
                <a:solidFill>
                  <a:schemeClr val="tx1"/>
                </a:solidFill>
                <a:effectLst/>
                <a:latin typeface="+mn-lt"/>
                <a:ea typeface="+mn-ea"/>
                <a:cs typeface="+mn-cs"/>
              </a:rPr>
              <a:t>ברוב המקרים (אחד, שניים ושלושה), </a:t>
            </a:r>
            <a:r>
              <a:rPr lang="en-US" sz="1200" b="0" i="0" kern="1200" dirty="0" smtClean="0">
                <a:solidFill>
                  <a:schemeClr val="tx1"/>
                </a:solidFill>
                <a:effectLst/>
                <a:latin typeface="+mn-lt"/>
                <a:ea typeface="+mn-ea"/>
                <a:cs typeface="+mn-cs"/>
              </a:rPr>
              <a:t>RF </a:t>
            </a:r>
            <a:r>
              <a:rPr lang="he-IL" sz="1200" b="0" i="0" kern="1200" dirty="0" smtClean="0">
                <a:solidFill>
                  <a:schemeClr val="tx1"/>
                </a:solidFill>
                <a:effectLst/>
                <a:latin typeface="+mn-lt"/>
                <a:ea typeface="+mn-ea"/>
                <a:cs typeface="+mn-cs"/>
              </a:rPr>
              <a:t> השיג ציון טוב יותר באופן משמעותי.</a:t>
            </a:r>
          </a:p>
          <a:p>
            <a:pPr rtl="1"/>
            <a:endParaRPr lang="he-IL" sz="1200" b="0" i="0" kern="1200" dirty="0" smtClean="0">
              <a:solidFill>
                <a:schemeClr val="tx1"/>
              </a:solidFill>
              <a:effectLst/>
              <a:latin typeface="+mn-lt"/>
              <a:ea typeface="+mn-ea"/>
              <a:cs typeface="+mn-cs"/>
            </a:endParaRPr>
          </a:p>
          <a:p>
            <a:pPr rtl="1"/>
            <a:r>
              <a:rPr lang="he-IL" sz="1200" b="0" i="0" kern="1200" dirty="0" smtClean="0">
                <a:solidFill>
                  <a:schemeClr val="tx1"/>
                </a:solidFill>
                <a:effectLst/>
                <a:latin typeface="+mn-lt"/>
                <a:ea typeface="+mn-ea"/>
                <a:cs typeface="+mn-cs"/>
              </a:rPr>
              <a:t>כאשר</a:t>
            </a:r>
            <a:r>
              <a:rPr lang="he-IL" sz="1200" b="0" i="0" kern="1200" baseline="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מתוך 63 בדיקות בסך </a:t>
            </a:r>
            <a:r>
              <a:rPr lang="he-IL" sz="1200" b="0" i="0" kern="1200" dirty="0" err="1" smtClean="0">
                <a:solidFill>
                  <a:schemeClr val="tx1"/>
                </a:solidFill>
                <a:effectLst/>
                <a:latin typeface="+mn-lt"/>
                <a:ea typeface="+mn-ea"/>
                <a:cs typeface="+mn-cs"/>
              </a:rPr>
              <a:t>הכל</a:t>
            </a:r>
            <a:r>
              <a:rPr lang="he-IL" sz="1200" b="0" i="0" kern="1200" dirty="0" smtClean="0">
                <a:solidFill>
                  <a:schemeClr val="tx1"/>
                </a:solidFill>
                <a:effectLst/>
                <a:latin typeface="+mn-lt"/>
                <a:ea typeface="+mn-ea"/>
                <a:cs typeface="+mn-cs"/>
              </a:rPr>
              <a:t> –</a:t>
            </a:r>
            <a:r>
              <a:rPr lang="he-IL" sz="1200" b="0" i="0" kern="1200" baseline="0" dirty="0" smtClean="0">
                <a:solidFill>
                  <a:schemeClr val="tx1"/>
                </a:solidFill>
                <a:effectLst/>
                <a:latin typeface="+mn-lt"/>
                <a:ea typeface="+mn-ea"/>
                <a:cs typeface="+mn-cs"/>
              </a:rPr>
              <a:t> חוסר בפרמטר יחיד</a:t>
            </a:r>
            <a:r>
              <a:rPr lang="he-IL" sz="1200" b="0" i="0" kern="1200" dirty="0" smtClean="0">
                <a:solidFill>
                  <a:schemeClr val="tx1"/>
                </a:solidFill>
                <a:effectLst/>
                <a:latin typeface="+mn-lt"/>
                <a:ea typeface="+mn-ea"/>
                <a:cs typeface="+mn-cs"/>
              </a:rPr>
              <a:t> (7), שני </a:t>
            </a:r>
            <a:r>
              <a:rPr lang="he-IL" sz="1200" b="0" i="0" kern="1200" dirty="0" err="1" smtClean="0">
                <a:solidFill>
                  <a:schemeClr val="tx1"/>
                </a:solidFill>
                <a:effectLst/>
                <a:latin typeface="+mn-lt"/>
                <a:ea typeface="+mn-ea"/>
                <a:cs typeface="+mn-cs"/>
              </a:rPr>
              <a:t>פמטרים</a:t>
            </a:r>
            <a:r>
              <a:rPr lang="he-IL" sz="1200" b="0" i="0" kern="1200" dirty="0" smtClean="0">
                <a:solidFill>
                  <a:schemeClr val="tx1"/>
                </a:solidFill>
                <a:effectLst/>
                <a:latin typeface="+mn-lt"/>
                <a:ea typeface="+mn-ea"/>
                <a:cs typeface="+mn-cs"/>
              </a:rPr>
              <a:t> (21), שלושה (35) פרמטרים חסרים,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dirty="0" smtClean="0">
                <a:solidFill>
                  <a:schemeClr val="tx1"/>
                </a:solidFill>
                <a:effectLst/>
                <a:latin typeface="+mn-lt"/>
                <a:ea typeface="+mn-ea"/>
                <a:cs typeface="+mn-cs"/>
              </a:rPr>
              <a:t> ב 53 מקרים (84%) שבו </a:t>
            </a:r>
            <a:r>
              <a:rPr lang="en-US" sz="1200" b="0" i="0" kern="1200" dirty="0" smtClean="0">
                <a:solidFill>
                  <a:schemeClr val="tx1"/>
                </a:solidFill>
                <a:effectLst/>
                <a:latin typeface="+mn-lt"/>
                <a:ea typeface="+mn-ea"/>
                <a:cs typeface="+mn-cs"/>
              </a:rPr>
              <a:t>RF </a:t>
            </a:r>
            <a:r>
              <a:rPr lang="he-IL" sz="1200" b="0" i="0" kern="1200" dirty="0" smtClean="0">
                <a:solidFill>
                  <a:schemeClr val="tx1"/>
                </a:solidFill>
                <a:effectLst/>
                <a:latin typeface="+mn-lt"/>
                <a:ea typeface="+mn-ea"/>
                <a:cs typeface="+mn-cs"/>
              </a:rPr>
              <a:t> השיג</a:t>
            </a:r>
            <a:r>
              <a:rPr lang="he-IL" sz="1200" b="0" i="0" kern="1200" baseline="0" dirty="0" smtClean="0">
                <a:solidFill>
                  <a:schemeClr val="tx1"/>
                </a:solidFill>
                <a:effectLst/>
                <a:latin typeface="+mn-lt"/>
                <a:ea typeface="+mn-ea"/>
                <a:cs typeface="+mn-cs"/>
              </a:rPr>
              <a:t> תוצאה טובה יותר בהשוואה ל</a:t>
            </a:r>
            <a:r>
              <a:rPr lang="en-US" sz="1200" b="0" i="0" kern="1200" baseline="0" dirty="0" smtClean="0">
                <a:solidFill>
                  <a:schemeClr val="tx1"/>
                </a:solidFill>
                <a:effectLst/>
                <a:latin typeface="+mn-lt"/>
                <a:ea typeface="+mn-ea"/>
                <a:cs typeface="+mn-cs"/>
              </a:rPr>
              <a:t>PER</a:t>
            </a:r>
            <a:r>
              <a:rPr lang="he-IL" sz="1200" b="0" i="0" kern="1200" baseline="0" dirty="0" smtClean="0">
                <a:solidFill>
                  <a:schemeClr val="tx1"/>
                </a:solidFill>
                <a:effectLst/>
                <a:latin typeface="+mn-lt"/>
                <a:ea typeface="+mn-ea"/>
                <a:cs typeface="+mn-cs"/>
              </a:rPr>
              <a:t>.</a:t>
            </a:r>
            <a:endParaRPr lang="he-IL" baseline="0"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baseline="0" dirty="0" smtClean="0">
                <a:solidFill>
                  <a:schemeClr val="tx1"/>
                </a:solidFill>
                <a:effectLst/>
                <a:latin typeface="+mn-lt"/>
                <a:ea typeface="+mn-ea"/>
                <a:cs typeface="+mn-cs"/>
              </a:rPr>
              <a:t>ב-</a:t>
            </a:r>
            <a:r>
              <a:rPr lang="he-IL" sz="1200" b="0" i="0" kern="1200" dirty="0" smtClean="0">
                <a:solidFill>
                  <a:schemeClr val="tx1"/>
                </a:solidFill>
                <a:effectLst/>
                <a:latin typeface="+mn-lt"/>
                <a:ea typeface="+mn-ea"/>
                <a:cs typeface="+mn-cs"/>
              </a:rPr>
              <a:t>10% </a:t>
            </a:r>
            <a:r>
              <a:rPr lang="en-US" sz="1200" b="0" i="0" kern="1200" dirty="0" smtClean="0">
                <a:solidFill>
                  <a:schemeClr val="tx1"/>
                </a:solidFill>
                <a:effectLst/>
                <a:latin typeface="+mn-lt"/>
                <a:ea typeface="+mn-ea"/>
                <a:cs typeface="+mn-cs"/>
              </a:rPr>
              <a:t>RF</a:t>
            </a:r>
            <a:r>
              <a:rPr lang="he-IL" sz="1200" b="0" i="0" kern="1200" dirty="0" smtClean="0">
                <a:solidFill>
                  <a:schemeClr val="tx1"/>
                </a:solidFill>
                <a:effectLst/>
                <a:latin typeface="+mn-lt"/>
                <a:ea typeface="+mn-ea"/>
                <a:cs typeface="+mn-cs"/>
              </a:rPr>
              <a:t> ו-</a:t>
            </a:r>
            <a:r>
              <a:rPr lang="en-US" sz="1200" b="0" i="0" kern="1200" dirty="0" smtClean="0">
                <a:solidFill>
                  <a:schemeClr val="tx1"/>
                </a:solidFill>
                <a:effectLst/>
                <a:latin typeface="+mn-lt"/>
                <a:ea typeface="+mn-ea"/>
                <a:cs typeface="+mn-cs"/>
              </a:rPr>
              <a:t>PER </a:t>
            </a:r>
            <a:r>
              <a:rPr lang="he-IL" sz="1200" b="0" i="0" kern="1200" dirty="0" smtClean="0">
                <a:solidFill>
                  <a:schemeClr val="tx1"/>
                </a:solidFill>
                <a:effectLst/>
                <a:latin typeface="+mn-lt"/>
                <a:ea typeface="+mn-ea"/>
                <a:cs typeface="+mn-cs"/>
              </a:rPr>
              <a:t> השיגו ציונים שווים</a:t>
            </a:r>
          </a:p>
          <a:p>
            <a:pPr rtl="1"/>
            <a:r>
              <a:rPr lang="he-IL" sz="1200" b="0" i="0" kern="1200" dirty="0" smtClean="0">
                <a:solidFill>
                  <a:schemeClr val="tx1"/>
                </a:solidFill>
                <a:effectLst/>
                <a:latin typeface="+mn-lt"/>
                <a:ea typeface="+mn-ea"/>
                <a:cs typeface="+mn-cs"/>
              </a:rPr>
              <a:t>ורק</a:t>
            </a:r>
            <a:r>
              <a:rPr lang="he-IL" sz="1200" b="0" i="0" kern="1200" baseline="0" dirty="0" smtClean="0">
                <a:solidFill>
                  <a:schemeClr val="tx1"/>
                </a:solidFill>
                <a:effectLst/>
                <a:latin typeface="+mn-lt"/>
                <a:ea typeface="+mn-ea"/>
                <a:cs typeface="+mn-cs"/>
              </a:rPr>
              <a:t> ב-6%</a:t>
            </a:r>
            <a:r>
              <a:rPr lang="he-IL" sz="1200" b="0" i="0" kern="1200" dirty="0" smtClean="0">
                <a:solidFill>
                  <a:schemeClr val="tx1"/>
                </a:solidFill>
                <a:effectLst/>
                <a:latin typeface="+mn-lt"/>
                <a:ea typeface="+mn-ea"/>
                <a:cs typeface="+mn-cs"/>
              </a:rPr>
              <a:t> מקרים </a:t>
            </a:r>
            <a:r>
              <a:rPr lang="en-US" sz="1200" b="0" i="0" kern="1200" dirty="0" smtClean="0">
                <a:solidFill>
                  <a:schemeClr val="tx1"/>
                </a:solidFill>
                <a:effectLst/>
                <a:latin typeface="+mn-lt"/>
                <a:ea typeface="+mn-ea"/>
                <a:cs typeface="+mn-cs"/>
              </a:rPr>
              <a:t>PER </a:t>
            </a:r>
            <a:r>
              <a:rPr lang="he-IL" sz="1200" b="0" i="0" kern="1200" dirty="0" smtClean="0">
                <a:solidFill>
                  <a:schemeClr val="tx1"/>
                </a:solidFill>
                <a:effectLst/>
                <a:latin typeface="+mn-lt"/>
                <a:ea typeface="+mn-ea"/>
                <a:cs typeface="+mn-cs"/>
              </a:rPr>
              <a:t> השיג ציון טוב יותר מ</a:t>
            </a:r>
            <a:r>
              <a:rPr lang="en-US" sz="1200" b="0" i="0" kern="1200" dirty="0" smtClean="0">
                <a:solidFill>
                  <a:schemeClr val="tx1"/>
                </a:solidFill>
                <a:effectLst/>
                <a:latin typeface="+mn-lt"/>
                <a:ea typeface="+mn-ea"/>
                <a:cs typeface="+mn-cs"/>
              </a:rPr>
              <a:t>RF</a:t>
            </a:r>
            <a:endParaRPr lang="he-IL" sz="1200" b="0" i="0" kern="1200" dirty="0" smtClean="0">
              <a:solidFill>
                <a:schemeClr val="tx1"/>
              </a:solidFill>
              <a:effectLst/>
              <a:latin typeface="+mn-lt"/>
              <a:ea typeface="+mn-ea"/>
              <a:cs typeface="+mn-cs"/>
            </a:endParaRPr>
          </a:p>
          <a:p>
            <a:pPr rtl="1"/>
            <a:endParaRPr lang="he-IL" dirty="0" smtClean="0"/>
          </a:p>
          <a:p>
            <a:pPr rtl="1"/>
            <a:r>
              <a:rPr lang="he-IL" baseline="0" dirty="0" smtClean="0"/>
              <a:t>אפשר לראות בצורה יפה ש-</a:t>
            </a:r>
            <a:r>
              <a:rPr lang="en-US" baseline="0" dirty="0" smtClean="0"/>
              <a:t>RF</a:t>
            </a:r>
            <a:r>
              <a:rPr lang="he-IL" baseline="0" dirty="0" smtClean="0"/>
              <a:t> פחות או יותר נשאר יציב ויחסית עמיד לשינויים לעומת ה</a:t>
            </a:r>
            <a:r>
              <a:rPr lang="en-US" baseline="0" dirty="0" smtClean="0"/>
              <a:t>PER</a:t>
            </a:r>
            <a:r>
              <a:rPr lang="he-IL" baseline="0" dirty="0" smtClean="0"/>
              <a:t> שמושפע מאוד מנתונים חסרים. </a:t>
            </a:r>
          </a:p>
          <a:p>
            <a:pPr rtl="1"/>
            <a:r>
              <a:rPr lang="en-US" baseline="0" dirty="0" smtClean="0"/>
              <a:t>RF</a:t>
            </a:r>
            <a:r>
              <a:rPr lang="he-IL" baseline="0" dirty="0" smtClean="0"/>
              <a:t> מצליח לפצות על הנתונים החסרים על ידי שימוש בפרמטרים האחרים שקיימים מה שה-</a:t>
            </a:r>
            <a:r>
              <a:rPr lang="en-US" baseline="0" dirty="0" smtClean="0"/>
              <a:t>PER</a:t>
            </a:r>
            <a:r>
              <a:rPr lang="he-IL" baseline="0" dirty="0" smtClean="0"/>
              <a:t> לא יודע לעשות. וכיוון שמדובר בגוף האדם כמערכת אחת כוללת זה הגיוני בסך </a:t>
            </a:r>
            <a:r>
              <a:rPr lang="he-IL" baseline="0" dirty="0" err="1" smtClean="0"/>
              <a:t>הכל</a:t>
            </a:r>
            <a:r>
              <a:rPr lang="he-IL" baseline="0" dirty="0" smtClean="0"/>
              <a:t> שאם קצב הלב גבוה מאוד ככל הנראה זה ישפיע על קצב הנשימה ועל מדדים פיזיולוגים נוספים.</a:t>
            </a:r>
          </a:p>
          <a:p>
            <a:pPr rtl="1"/>
            <a:endParaRPr lang="he-IL" baseline="0" dirty="0" smtClean="0"/>
          </a:p>
          <a:p>
            <a:pPr rtl="1"/>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19</a:t>
            </a:fld>
            <a:endParaRPr lang="he-IL"/>
          </a:p>
        </p:txBody>
      </p:sp>
    </p:spTree>
    <p:extLst>
      <p:ext uri="{BB962C8B-B14F-4D97-AF65-F5344CB8AC3E}">
        <p14:creationId xmlns:p14="http://schemas.microsoft.com/office/powerpoint/2010/main" val="291132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אתחיל ברקע על הבעיה, לאחר</a:t>
            </a:r>
            <a:r>
              <a:rPr lang="he-IL" baseline="0" dirty="0" smtClean="0"/>
              <a:t> מכן ארחיב על המתודולוגיה, אציג את התוצאות, המסקנות ואדגיש כמה נקודות למחקרי המשך עתידיים</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a:t>
            </a:fld>
            <a:endParaRPr lang="he-IL"/>
          </a:p>
        </p:txBody>
      </p:sp>
    </p:spTree>
    <p:extLst>
      <p:ext uri="{BB962C8B-B14F-4D97-AF65-F5344CB8AC3E}">
        <p14:creationId xmlns:p14="http://schemas.microsoft.com/office/powerpoint/2010/main" val="3056134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גם תוצאות הבדיקה </a:t>
            </a:r>
            <a:r>
              <a:rPr lang="he-IL" dirty="0" err="1" smtClean="0"/>
              <a:t>השניה</a:t>
            </a:r>
            <a:r>
              <a:rPr lang="he-IL" dirty="0" smtClean="0"/>
              <a:t> הראו</a:t>
            </a:r>
            <a:r>
              <a:rPr lang="he-IL" baseline="0" dirty="0" smtClean="0"/>
              <a:t> עמידות גבוהה יותר של </a:t>
            </a:r>
            <a:r>
              <a:rPr lang="en-US" baseline="0" dirty="0" smtClean="0"/>
              <a:t>RF</a:t>
            </a:r>
            <a:r>
              <a:rPr lang="he-IL" baseline="0" dirty="0" smtClean="0"/>
              <a:t> לעומת </a:t>
            </a:r>
            <a:r>
              <a:rPr lang="en-US" baseline="0" dirty="0" smtClean="0"/>
              <a:t>PER</a:t>
            </a:r>
            <a:r>
              <a:rPr lang="he-IL" baseline="0" dirty="0" smtClean="0"/>
              <a:t> עבור כלל התרחישים.</a:t>
            </a:r>
            <a:endParaRPr lang="he-IL" baseline="0" dirty="0"/>
          </a:p>
          <a:p>
            <a:endParaRPr lang="he-IL" baseline="0" dirty="0" smtClean="0"/>
          </a:p>
          <a:p>
            <a:r>
              <a:rPr lang="he-IL" baseline="0" dirty="0" smtClean="0"/>
              <a:t>אפשר לראות בגרפים שבמקרה בו לא היו פרמטרים חסרים כלל </a:t>
            </a:r>
            <a:r>
              <a:rPr lang="en-US" baseline="0" dirty="0" smtClean="0"/>
              <a:t>FER</a:t>
            </a:r>
            <a:r>
              <a:rPr lang="he-IL" baseline="0" dirty="0" smtClean="0"/>
              <a:t> ו</a:t>
            </a:r>
            <a:r>
              <a:rPr lang="en-US" baseline="0" dirty="0" smtClean="0"/>
              <a:t>RF</a:t>
            </a:r>
            <a:r>
              <a:rPr lang="he-IL" baseline="0" dirty="0" smtClean="0"/>
              <a:t> השיגו תוצאות קרובות מאוד ושיעור אזעקות השווא היה נמוך מאוד, אבל במקרים בהם אחד או שניים מהפרמטרים הוחסרו שיעור אזעקות השווא הופחת בצורה משמעותית על יד </a:t>
            </a:r>
            <a:r>
              <a:rPr lang="en-US" baseline="0" dirty="0" smtClean="0"/>
              <a:t>RF</a:t>
            </a:r>
            <a:r>
              <a:rPr lang="he-IL" baseline="0" dirty="0" smtClean="0"/>
              <a:t> לעומת </a:t>
            </a:r>
            <a:r>
              <a:rPr lang="en-US" baseline="0" dirty="0" smtClean="0"/>
              <a:t>PER</a:t>
            </a:r>
            <a:r>
              <a:rPr lang="he-IL" baseline="0" dirty="0" smtClean="0"/>
              <a:t>. ב</a:t>
            </a:r>
            <a:r>
              <a:rPr lang="en-US" baseline="0" dirty="0" smtClean="0"/>
              <a:t>Obstructive shock</a:t>
            </a:r>
            <a:r>
              <a:rPr lang="he-IL" baseline="0" dirty="0" smtClean="0"/>
              <a:t> שיעור האזעקות הופחת ב-</a:t>
            </a:r>
            <a:r>
              <a:rPr lang="he-IL" dirty="0" smtClean="0"/>
              <a:t>80% </a:t>
            </a:r>
            <a:r>
              <a:rPr lang="he-IL" baseline="0" dirty="0" smtClean="0"/>
              <a:t>ב-</a:t>
            </a:r>
            <a:r>
              <a:rPr lang="en-US" baseline="0" dirty="0" smtClean="0"/>
              <a:t>LV </a:t>
            </a:r>
            <a:r>
              <a:rPr lang="he-IL" baseline="0" dirty="0" smtClean="0"/>
              <a:t> הפוחת בכמעט 90%.</a:t>
            </a:r>
          </a:p>
          <a:p>
            <a:endParaRPr lang="he-IL" baseline="0" dirty="0" smtClean="0"/>
          </a:p>
          <a:p>
            <a:endParaRPr lang="he-IL"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20</a:t>
            </a:fld>
            <a:endParaRPr lang="he-IL"/>
          </a:p>
        </p:txBody>
      </p:sp>
    </p:spTree>
    <p:extLst>
      <p:ext uri="{BB962C8B-B14F-4D97-AF65-F5344CB8AC3E}">
        <p14:creationId xmlns:p14="http://schemas.microsoft.com/office/powerpoint/2010/main" val="1004343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smtClean="0"/>
              <a:t>ב-</a:t>
            </a:r>
            <a:r>
              <a:rPr lang="en-US" sz="1200" kern="1200" dirty="0" smtClean="0">
                <a:solidFill>
                  <a:schemeClr val="tx1"/>
                </a:solidFill>
                <a:effectLst/>
                <a:latin typeface="+mn-lt"/>
                <a:ea typeface="+mn-ea"/>
                <a:cs typeface="+mn-cs"/>
              </a:rPr>
              <a:t>Tachycardia hypotension </a:t>
            </a:r>
            <a:r>
              <a:rPr lang="he-IL" sz="1200" kern="1200" dirty="0" smtClean="0">
                <a:solidFill>
                  <a:schemeClr val="tx1"/>
                </a:solidFill>
                <a:effectLst/>
                <a:latin typeface="+mn-lt"/>
                <a:ea typeface="+mn-ea"/>
                <a:cs typeface="+mn-cs"/>
              </a:rPr>
              <a:t> הגיע למעלה מ</a:t>
            </a:r>
            <a:r>
              <a:rPr lang="he-IL"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Bradycardia hypotension,  70% </a:t>
            </a:r>
            <a:r>
              <a:rPr lang="he-IL" sz="1200" kern="1200" dirty="0" smtClean="0">
                <a:solidFill>
                  <a:schemeClr val="tx1"/>
                </a:solidFill>
                <a:effectLst/>
                <a:latin typeface="+mn-lt"/>
                <a:ea typeface="+mn-ea"/>
                <a:cs typeface="+mn-cs"/>
              </a:rPr>
              <a:t> מעל</a:t>
            </a:r>
            <a:r>
              <a:rPr lang="he-IL" sz="1200" kern="1200" baseline="0" dirty="0" smtClean="0">
                <a:solidFill>
                  <a:schemeClr val="tx1"/>
                </a:solidFill>
                <a:effectLst/>
                <a:latin typeface="+mn-lt"/>
                <a:ea typeface="+mn-ea"/>
                <a:cs typeface="+mn-cs"/>
              </a:rPr>
              <a:t> 60%</a:t>
            </a:r>
            <a:r>
              <a:rPr lang="en-US" sz="1200" kern="1200" baseline="0" dirty="0" smtClean="0">
                <a:solidFill>
                  <a:schemeClr val="tx1"/>
                </a:solidFill>
                <a:effectLst/>
                <a:latin typeface="+mn-lt"/>
                <a:ea typeface="+mn-ea"/>
                <a:cs typeface="+mn-cs"/>
              </a:rPr>
              <a:t>.</a:t>
            </a:r>
            <a:endParaRPr lang="he-IL" baseline="0" dirty="0" smtClean="0"/>
          </a:p>
          <a:p>
            <a:endParaRPr lang="he-IL" dirty="0" smtClean="0"/>
          </a:p>
          <a:p>
            <a:r>
              <a:rPr lang="he-IL" dirty="0" smtClean="0"/>
              <a:t>כשכל</a:t>
            </a:r>
            <a:r>
              <a:rPr lang="he-IL" baseline="0" dirty="0" smtClean="0"/>
              <a:t> </a:t>
            </a:r>
            <a:r>
              <a:rPr lang="he-IL" dirty="0" smtClean="0"/>
              <a:t>הפרמטרים</a:t>
            </a:r>
            <a:r>
              <a:rPr lang="he-IL" baseline="0" dirty="0" smtClean="0"/>
              <a:t> </a:t>
            </a:r>
            <a:r>
              <a:rPr lang="he-IL" dirty="0" smtClean="0"/>
              <a:t>ששימשו לבניית</a:t>
            </a:r>
            <a:r>
              <a:rPr lang="he-IL" baseline="0" dirty="0" smtClean="0"/>
              <a:t> התרחיש הוחסרו</a:t>
            </a:r>
            <a:r>
              <a:rPr lang="he-IL" dirty="0" smtClean="0"/>
              <a:t>, PER נכשל בעוד RF הצליח להתמודד עם החוסר ושיעור</a:t>
            </a:r>
            <a:r>
              <a:rPr lang="he-IL" baseline="0" dirty="0" smtClean="0"/>
              <a:t> אזעקות השווא של </a:t>
            </a:r>
            <a:r>
              <a:rPr lang="en-US" baseline="0" dirty="0" smtClean="0"/>
              <a:t>RF</a:t>
            </a:r>
            <a:r>
              <a:rPr lang="he-IL" baseline="0" dirty="0" smtClean="0"/>
              <a:t> היה בממוצע כ-40% במקרים הללו.</a:t>
            </a:r>
            <a:endParaRPr lang="he-IL" dirty="0" smtClean="0"/>
          </a:p>
          <a:p>
            <a:endParaRPr lang="he-IL" dirty="0" smtClean="0"/>
          </a:p>
          <a:p>
            <a:r>
              <a:rPr lang="he-IL" dirty="0" smtClean="0"/>
              <a:t>היו מספר מקרים</a:t>
            </a:r>
            <a:r>
              <a:rPr lang="he-IL" baseline="0" dirty="0" smtClean="0"/>
              <a:t> בודדים (כ-</a:t>
            </a:r>
            <a:r>
              <a:rPr lang="en-US" baseline="0" dirty="0" smtClean="0"/>
              <a:t>2%</a:t>
            </a:r>
            <a:r>
              <a:rPr lang="he-IL" baseline="0" dirty="0" smtClean="0"/>
              <a:t>) בהם שיעור אזעקות השווא של </a:t>
            </a:r>
            <a:r>
              <a:rPr lang="en-US" baseline="0" dirty="0" smtClean="0"/>
              <a:t>PER</a:t>
            </a:r>
            <a:r>
              <a:rPr lang="he-IL" baseline="0" dirty="0" smtClean="0"/>
              <a:t> היה נמוך יותר מ</a:t>
            </a:r>
            <a:r>
              <a:rPr lang="en-US" baseline="0" dirty="0" smtClean="0"/>
              <a:t>RF</a:t>
            </a:r>
            <a:r>
              <a:rPr lang="he-IL" baseline="0" dirty="0" smtClean="0"/>
              <a:t>, אך ברובם ההפרשים היו זניחים ונעו בין 1 ל-3% ומקרה יחיד בהפרש של 9%.</a:t>
            </a:r>
            <a:endParaRPr lang="he-IL" dirty="0" smtClean="0"/>
          </a:p>
          <a:p>
            <a:endParaRPr lang="he-IL" baseline="0"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21</a:t>
            </a:fld>
            <a:endParaRPr lang="he-IL"/>
          </a:p>
        </p:txBody>
      </p:sp>
    </p:spTree>
    <p:extLst>
      <p:ext uri="{BB962C8B-B14F-4D97-AF65-F5344CB8AC3E}">
        <p14:creationId xmlns:p14="http://schemas.microsoft.com/office/powerpoint/2010/main" val="74905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
            </a:r>
            <a:br>
              <a:rPr lang="he-IL" dirty="0" smtClean="0"/>
            </a:br>
            <a:r>
              <a:rPr lang="he-IL" sz="1200" b="0" i="0" kern="1200" dirty="0" smtClean="0">
                <a:solidFill>
                  <a:schemeClr val="tx1"/>
                </a:solidFill>
                <a:effectLst/>
                <a:latin typeface="+mn-lt"/>
                <a:ea typeface="+mn-ea"/>
                <a:cs typeface="+mn-cs"/>
              </a:rPr>
              <a:t>בחנו את הפרמטרים החשובים ביותר לסיווג כל תרחיש אזעקה על ידי </a:t>
            </a:r>
            <a:r>
              <a:rPr lang="en-US" sz="1200" b="0" i="0" kern="1200" dirty="0" smtClean="0">
                <a:solidFill>
                  <a:schemeClr val="tx1"/>
                </a:solidFill>
                <a:effectLst/>
                <a:latin typeface="+mn-lt"/>
                <a:ea typeface="+mn-ea"/>
                <a:cs typeface="+mn-cs"/>
              </a:rPr>
              <a:t> RF </a:t>
            </a:r>
            <a:r>
              <a:rPr lang="he-IL" sz="1200" b="0" i="0" kern="1200" dirty="0" smtClean="0">
                <a:solidFill>
                  <a:schemeClr val="tx1"/>
                </a:solidFill>
                <a:effectLst/>
                <a:latin typeface="+mn-lt"/>
                <a:ea typeface="+mn-ea"/>
                <a:cs typeface="+mn-cs"/>
              </a:rPr>
              <a:t>באמצעות מדד </a:t>
            </a:r>
            <a:r>
              <a:rPr lang="he-IL" sz="1200" b="0" i="0" kern="1200" dirty="0" err="1" smtClean="0">
                <a:solidFill>
                  <a:schemeClr val="tx1"/>
                </a:solidFill>
                <a:effectLst/>
                <a:latin typeface="+mn-lt"/>
                <a:ea typeface="+mn-ea"/>
                <a:cs typeface="+mn-cs"/>
              </a:rPr>
              <a:t>ג'יני</a:t>
            </a:r>
            <a:r>
              <a:rPr lang="he-IL"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he-IL" sz="1200" b="0" i="0" kern="1200" dirty="0" smtClean="0">
                <a:solidFill>
                  <a:schemeClr val="tx1"/>
                </a:solidFill>
                <a:effectLst/>
                <a:latin typeface="+mn-lt"/>
                <a:ea typeface="+mn-ea"/>
                <a:cs typeface="+mn-cs"/>
              </a:rPr>
              <a:t>ואפשר לראות את הדירוג בכל אחד מהמקרים</a:t>
            </a:r>
            <a:r>
              <a:rPr lang="he-IL" sz="1200" b="0" i="0" kern="1200" baseline="0" dirty="0" smtClean="0">
                <a:solidFill>
                  <a:schemeClr val="tx1"/>
                </a:solidFill>
                <a:effectLst/>
                <a:latin typeface="+mn-lt"/>
                <a:ea typeface="+mn-ea"/>
                <a:cs typeface="+mn-cs"/>
              </a:rPr>
              <a:t> בטבלה הבאה.</a:t>
            </a:r>
            <a:r>
              <a:rPr lang="he-IL" sz="1200" b="0" i="0" kern="1200" dirty="0" smtClean="0">
                <a:solidFill>
                  <a:schemeClr val="tx1"/>
                </a:solidFill>
                <a:effectLst/>
                <a:latin typeface="+mn-lt"/>
                <a:ea typeface="+mn-ea"/>
                <a:cs typeface="+mn-cs"/>
              </a:rPr>
              <a:t> לדוגמה, כאשר אף אחד מהפרמטרים שמרכיבים</a:t>
            </a:r>
            <a:r>
              <a:rPr lang="he-IL" sz="1200" b="0" i="0" kern="1200" baseline="0" dirty="0" smtClean="0">
                <a:solidFill>
                  <a:schemeClr val="tx1"/>
                </a:solidFill>
                <a:effectLst/>
                <a:latin typeface="+mn-lt"/>
                <a:ea typeface="+mn-ea"/>
                <a:cs typeface="+mn-cs"/>
              </a:rPr>
              <a:t> את</a:t>
            </a:r>
            <a:r>
              <a:rPr lang="en-US" sz="1200" b="0" i="0" kern="1200" dirty="0" smtClean="0">
                <a:solidFill>
                  <a:schemeClr val="tx1"/>
                </a:solidFill>
                <a:effectLst/>
                <a:latin typeface="+mn-lt"/>
                <a:ea typeface="+mn-ea"/>
                <a:cs typeface="+mn-cs"/>
              </a:rPr>
              <a:t>Hypovolemia </a:t>
            </a:r>
            <a:r>
              <a:rPr lang="he-IL" sz="1200" b="0" i="0" kern="1200" dirty="0" smtClean="0">
                <a:solidFill>
                  <a:schemeClr val="tx1"/>
                </a:solidFill>
                <a:effectLst/>
                <a:latin typeface="+mn-lt"/>
                <a:ea typeface="+mn-ea"/>
                <a:cs typeface="+mn-cs"/>
              </a:rPr>
              <a:t> חסר, </a:t>
            </a:r>
            <a:r>
              <a:rPr lang="en-US" sz="1200" b="0" i="0" kern="1200" dirty="0" smtClean="0">
                <a:solidFill>
                  <a:schemeClr val="tx1"/>
                </a:solidFill>
                <a:effectLst/>
                <a:latin typeface="+mn-lt"/>
                <a:ea typeface="+mn-ea"/>
                <a:cs typeface="+mn-cs"/>
              </a:rPr>
              <a:t>ARTBPM </a:t>
            </a:r>
            <a:r>
              <a:rPr lang="he-IL" sz="1200" b="0" i="0" kern="1200" dirty="0" smtClean="0">
                <a:solidFill>
                  <a:schemeClr val="tx1"/>
                </a:solidFill>
                <a:effectLst/>
                <a:latin typeface="+mn-lt"/>
                <a:ea typeface="+mn-ea"/>
                <a:cs typeface="+mn-cs"/>
              </a:rPr>
              <a:t> השיג</a:t>
            </a:r>
            <a:r>
              <a:rPr lang="he-IL" sz="1200" b="0" i="0" kern="1200" baseline="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את</a:t>
            </a:r>
            <a:r>
              <a:rPr lang="he-IL" sz="1200" b="0" i="0" kern="1200" baseline="0" dirty="0" smtClean="0">
                <a:solidFill>
                  <a:schemeClr val="tx1"/>
                </a:solidFill>
                <a:effectLst/>
                <a:latin typeface="+mn-lt"/>
                <a:ea typeface="+mn-ea"/>
                <a:cs typeface="+mn-cs"/>
              </a:rPr>
              <a:t> התוצאה הגבוהה ביותר</a:t>
            </a:r>
            <a:r>
              <a:rPr lang="he-IL" sz="1200" b="0" i="0" kern="1200" dirty="0" smtClean="0">
                <a:solidFill>
                  <a:schemeClr val="tx1"/>
                </a:solidFill>
                <a:effectLst/>
                <a:latin typeface="+mn-lt"/>
                <a:ea typeface="+mn-ea"/>
                <a:cs typeface="+mn-cs"/>
              </a:rPr>
              <a:t>. לאחר מכן, כאשר </a:t>
            </a:r>
            <a:r>
              <a:rPr lang="en-US" sz="1200" b="0" i="0" kern="1200" dirty="0" smtClean="0">
                <a:solidFill>
                  <a:schemeClr val="tx1"/>
                </a:solidFill>
                <a:effectLst/>
                <a:latin typeface="+mn-lt"/>
                <a:ea typeface="+mn-ea"/>
                <a:cs typeface="+mn-cs"/>
              </a:rPr>
              <a:t>ARTBPM </a:t>
            </a:r>
            <a:r>
              <a:rPr lang="he-IL" sz="1200" b="0" i="0" kern="1200" dirty="0" smtClean="0">
                <a:solidFill>
                  <a:schemeClr val="tx1"/>
                </a:solidFill>
                <a:effectLst/>
                <a:latin typeface="+mn-lt"/>
                <a:ea typeface="+mn-ea"/>
                <a:cs typeface="+mn-cs"/>
              </a:rPr>
              <a:t> הוחסר הפרמטר שהשיג את הדירוג</a:t>
            </a:r>
            <a:r>
              <a:rPr lang="he-IL" sz="1200" b="0" i="0" kern="1200" baseline="0" dirty="0" smtClean="0">
                <a:solidFill>
                  <a:schemeClr val="tx1"/>
                </a:solidFill>
                <a:effectLst/>
                <a:latin typeface="+mn-lt"/>
                <a:ea typeface="+mn-ea"/>
                <a:cs typeface="+mn-cs"/>
              </a:rPr>
              <a:t> הגבוה ביותר </a:t>
            </a:r>
            <a:r>
              <a:rPr lang="he-IL" sz="1200" b="0" i="0" kern="1200" dirty="0" smtClean="0">
                <a:solidFill>
                  <a:schemeClr val="tx1"/>
                </a:solidFill>
                <a:effectLst/>
                <a:latin typeface="+mn-lt"/>
                <a:ea typeface="+mn-ea"/>
                <a:cs typeface="+mn-cs"/>
              </a:rPr>
              <a:t>היה </a:t>
            </a:r>
            <a:r>
              <a:rPr lang="en-US" sz="1200" b="0" i="0" kern="1200" dirty="0" smtClean="0">
                <a:solidFill>
                  <a:schemeClr val="tx1"/>
                </a:solidFill>
                <a:effectLst/>
                <a:latin typeface="+mn-lt"/>
                <a:ea typeface="+mn-ea"/>
                <a:cs typeface="+mn-cs"/>
              </a:rPr>
              <a:t> CVP </a:t>
            </a:r>
            <a:r>
              <a:rPr lang="he-IL" sz="1200" b="0" i="0" kern="1200" dirty="0" smtClean="0">
                <a:solidFill>
                  <a:schemeClr val="tx1"/>
                </a:solidFill>
                <a:effectLst/>
                <a:latin typeface="+mn-lt"/>
                <a:ea typeface="+mn-ea"/>
                <a:cs typeface="+mn-cs"/>
              </a:rPr>
              <a:t>וכן הלאה וכן הלאה.</a:t>
            </a:r>
          </a:p>
          <a:p>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smtClean="0"/>
              <a:t>על פי הטבלה </a:t>
            </a:r>
            <a:r>
              <a:rPr lang="he-IL" dirty="0" smtClean="0"/>
              <a:t>הפרמטרים החשובים ביותר כדי לסווג את רוב תרחישי האזעקה (כאשר אף אחד מהפרמטרים חסרים) היו HR ו- ARTBPS. בנוסף, RF זיהה נכון את הפרמטרים המשמשים כדי להרכיב את החוקים של כל אחד מהתרחישים</a:t>
            </a:r>
            <a:r>
              <a:rPr lang="he-IL" baseline="0"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smtClean="0"/>
          </a:p>
          <a:p>
            <a:r>
              <a:rPr lang="he-IL" baseline="0" dirty="0" smtClean="0"/>
              <a:t>דבר מעניין שגילינו הוא שכאשר "נגמרו" הפרמטרים ששימשו להרכבת החוקים במודל ה-</a:t>
            </a:r>
            <a:r>
              <a:rPr lang="en-US" baseline="0" dirty="0" smtClean="0"/>
              <a:t>FER</a:t>
            </a:r>
            <a:r>
              <a:rPr lang="he-IL" baseline="0" dirty="0" smtClean="0"/>
              <a:t>, פרמטרים חדשים מפצים על אותו החוסר.</a:t>
            </a:r>
          </a:p>
          <a:p>
            <a:endParaRPr lang="he-IL" baseline="0" dirty="0" smtClean="0"/>
          </a:p>
          <a:p>
            <a:r>
              <a:rPr lang="he-IL" baseline="0" dirty="0" smtClean="0"/>
              <a:t>לדוגמה </a:t>
            </a:r>
            <a:r>
              <a:rPr lang="he-IL" dirty="0" smtClean="0"/>
              <a:t>במקרה שבו HR היה חסר ב- </a:t>
            </a:r>
            <a:r>
              <a:rPr lang="he-IL" dirty="0" err="1" smtClean="0"/>
              <a:t>Tachycardia</a:t>
            </a:r>
            <a:r>
              <a:rPr lang="he-IL" dirty="0" smtClean="0"/>
              <a:t>, הפרמטר הבא שפיצה על החוסר הוא ARTBPS. פיצוי זה הגיוני לאור העובדה כי שניהם קשורים בצורה כזו או אחרת לאופן פעילות הלב. כאשר גם ARTBPS היה חסר, RF הצליח לזהות את הפוטנציאל של ST1 (אשר גם מציג את אופן תהליך ההתכווצות של הלב) כדי לפצות על החסר של שני הקודמים (HR ו ARTBPS).</a:t>
            </a:r>
          </a:p>
          <a:p>
            <a:endParaRPr lang="he-IL" baseline="0" dirty="0" smtClean="0"/>
          </a:p>
          <a:p>
            <a:r>
              <a:rPr lang="he-IL" dirty="0" smtClean="0"/>
              <a:t>ככה מתגלים לאט </a:t>
            </a:r>
            <a:r>
              <a:rPr lang="he-IL" dirty="0" err="1" smtClean="0"/>
              <a:t>לאט</a:t>
            </a:r>
            <a:r>
              <a:rPr lang="he-IL" dirty="0" smtClean="0"/>
              <a:t> עוד פרמטרים מעניינים שלא חשבנו עליהם מלכתחילה.</a:t>
            </a: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22</a:t>
            </a:fld>
            <a:endParaRPr lang="he-IL"/>
          </a:p>
        </p:txBody>
      </p:sp>
    </p:spTree>
    <p:extLst>
      <p:ext uri="{BB962C8B-B14F-4D97-AF65-F5344CB8AC3E}">
        <p14:creationId xmlns:p14="http://schemas.microsoft.com/office/powerpoint/2010/main" val="1046141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נסכם</a:t>
            </a:r>
            <a:r>
              <a:rPr lang="he-IL" baseline="0" dirty="0" smtClean="0"/>
              <a:t> בקצרה</a:t>
            </a:r>
            <a:endParaRPr lang="he-IL" dirty="0" smtClean="0"/>
          </a:p>
          <a:p>
            <a:pPr marL="171450" indent="-171450">
              <a:buFont typeface="Arial" panose="020B0604020202020204" pitchFamily="34" charset="0"/>
              <a:buChar char="•"/>
            </a:pPr>
            <a:r>
              <a:rPr lang="he-IL" dirty="0" smtClean="0"/>
              <a:t>מוניטורים רפואיים הם</a:t>
            </a:r>
            <a:r>
              <a:rPr lang="he-IL" baseline="0" dirty="0" smtClean="0"/>
              <a:t> הרגליים עליהן עומדת יחידת טיפול נמרץ ובלעדיהם הפעילות השוטפת ביחידה לא תוכל להתקיים.</a:t>
            </a:r>
            <a:endParaRPr lang="he-IL" dirty="0" smtClean="0"/>
          </a:p>
          <a:p>
            <a:endParaRPr lang="he-IL" dirty="0" smtClean="0"/>
          </a:p>
          <a:p>
            <a:pPr marL="171450" indent="-171450">
              <a:buFont typeface="Arial" panose="020B0604020202020204" pitchFamily="34" charset="0"/>
              <a:buChar char="•"/>
            </a:pPr>
            <a:r>
              <a:rPr lang="he-IL" dirty="0" smtClean="0"/>
              <a:t>המוניטורים הרפואיים כיום מאבחנים</a:t>
            </a:r>
            <a:r>
              <a:rPr lang="he-IL" baseline="0" dirty="0" smtClean="0"/>
              <a:t> את מצב </a:t>
            </a:r>
            <a:r>
              <a:rPr lang="he-IL" dirty="0" smtClean="0"/>
              <a:t>המטופל על סמך פרמטר יחיד בכל פעם בנפרד. למרבה הצער</a:t>
            </a:r>
            <a:r>
              <a:rPr lang="he-IL" baseline="0" dirty="0" smtClean="0"/>
              <a:t> זה מוביל לשיעור אזעקות שווא גבוה במיוחד.</a:t>
            </a:r>
            <a:endParaRPr lang="he-IL" dirty="0" smtClean="0"/>
          </a:p>
          <a:p>
            <a:endParaRPr lang="he-IL" dirty="0" smtClean="0"/>
          </a:p>
          <a:p>
            <a:pPr marL="171450" indent="-171450">
              <a:buFont typeface="Arial" panose="020B0604020202020204" pitchFamily="34" charset="0"/>
              <a:buChar char="•"/>
            </a:pPr>
            <a:r>
              <a:rPr lang="he-IL" dirty="0" smtClean="0"/>
              <a:t>על פי מחקרים</a:t>
            </a:r>
            <a:r>
              <a:rPr lang="he-IL" baseline="0" dirty="0" smtClean="0"/>
              <a:t> קודמים הגישה של אבחון מצב המטופל על ידי כמה פרמטרים פיזיולוגיים הוכיחה שהיא יכולה לייצר חוקים מתוחכמים יותר ומפחיתה את שיעור האזעקות בצורה משמעותית אך ללא התייחסות לנתונים חסרים שנפוצים מאוד בבסיסי נתונים </a:t>
            </a:r>
            <a:r>
              <a:rPr lang="he-IL" baseline="0" dirty="0" err="1" smtClean="0"/>
              <a:t>קלינים</a:t>
            </a:r>
            <a:r>
              <a:rPr lang="he-IL" baseline="0" dirty="0" smtClean="0"/>
              <a:t>.</a:t>
            </a:r>
          </a:p>
          <a:p>
            <a:endParaRPr lang="he-IL" baseline="0" dirty="0" smtClean="0"/>
          </a:p>
          <a:p>
            <a:pPr marL="171450" indent="-171450">
              <a:buFont typeface="Arial" panose="020B0604020202020204" pitchFamily="34" charset="0"/>
              <a:buChar char="•"/>
            </a:pPr>
            <a:r>
              <a:rPr lang="he-IL" dirty="0" smtClean="0"/>
              <a:t>בעבודה</a:t>
            </a:r>
            <a:r>
              <a:rPr lang="he-IL" u="none" baseline="0" dirty="0" smtClean="0"/>
              <a:t> זו</a:t>
            </a:r>
            <a:r>
              <a:rPr lang="he-IL" u="none" dirty="0" smtClean="0"/>
              <a:t> </a:t>
            </a:r>
            <a:r>
              <a:rPr lang="he-IL" dirty="0" smtClean="0"/>
              <a:t>אנו</a:t>
            </a:r>
            <a:r>
              <a:rPr lang="he-IL" baseline="0" dirty="0" smtClean="0"/>
              <a:t> עשינו שימוש בשיטות של למידת מכונה כדי לפתור את הבעיה.</a:t>
            </a:r>
            <a:endParaRPr lang="he-IL" dirty="0" smtClean="0"/>
          </a:p>
          <a:p>
            <a:r>
              <a:rPr lang="he-IL" dirty="0" smtClean="0"/>
              <a:t>יצרנו מודלים מאומנים ושמרנו</a:t>
            </a:r>
            <a:r>
              <a:rPr lang="he-IL" baseline="0" dirty="0" smtClean="0"/>
              <a:t> ב</a:t>
            </a:r>
            <a:r>
              <a:rPr lang="he-IL" dirty="0" smtClean="0"/>
              <a:t>"בנק" של מסווגים</a:t>
            </a:r>
            <a:r>
              <a:rPr lang="he-IL" baseline="0" dirty="0" smtClean="0"/>
              <a:t> אשר </a:t>
            </a:r>
            <a:r>
              <a:rPr lang="he-IL" dirty="0" smtClean="0"/>
              <a:t>יכול לשמש כמערכת ניטור על ידי הוצאה של מודל מבנק המסווגים בהתאם</a:t>
            </a:r>
            <a:r>
              <a:rPr lang="he-IL" baseline="0" dirty="0" smtClean="0"/>
              <a:t> לנתון החסר בזמן אמת</a:t>
            </a:r>
            <a:r>
              <a:rPr lang="he-IL" dirty="0" smtClean="0"/>
              <a:t>. </a:t>
            </a:r>
          </a:p>
          <a:p>
            <a:r>
              <a:rPr lang="he-IL" dirty="0" smtClean="0"/>
              <a:t>לפי התוצאות, ראינו כי ביצועי RF מצביעים על כך שהיעילות של מודל זה להתגבר על חיישנים חסרים היא גבוהה מאוד. </a:t>
            </a:r>
          </a:p>
          <a:p>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
            </a:r>
            <a:br>
              <a:rPr lang="he-IL" dirty="0" smtClean="0"/>
            </a:br>
            <a:endParaRPr lang="he-IL" sz="1200" b="0" i="0" kern="1200" dirty="0" smtClean="0">
              <a:solidFill>
                <a:schemeClr val="tx1"/>
              </a:solidFill>
              <a:effectLst/>
              <a:latin typeface="+mn-lt"/>
              <a:ea typeface="+mn-ea"/>
              <a:cs typeface="+mn-cs"/>
            </a:endParaRP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23</a:t>
            </a:fld>
            <a:endParaRPr lang="he-IL"/>
          </a:p>
        </p:txBody>
      </p:sp>
    </p:spTree>
    <p:extLst>
      <p:ext uri="{BB962C8B-B14F-4D97-AF65-F5344CB8AC3E}">
        <p14:creationId xmlns:p14="http://schemas.microsoft.com/office/powerpoint/2010/main" val="1560208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r" rtl="1">
              <a:buNone/>
            </a:pPr>
            <a:r>
              <a:rPr lang="he-IL" dirty="0" smtClean="0"/>
              <a:t>השיטה שאנחנו מציעים יכולה להוביל ליצירת סביבת עבודה יעילה</a:t>
            </a:r>
            <a:r>
              <a:rPr lang="he-IL" baseline="0" dirty="0" smtClean="0"/>
              <a:t> </a:t>
            </a:r>
            <a:r>
              <a:rPr lang="he-IL" dirty="0" smtClean="0"/>
              <a:t>יותר עבור הצוות הרפואי והחולים וכך למזער את תופעת עייפות האזעקה. </a:t>
            </a:r>
          </a:p>
          <a:p>
            <a:pPr marL="0" indent="0" algn="r" rtl="1">
              <a:buNone/>
            </a:pPr>
            <a:endParaRPr lang="he-IL" dirty="0" smtClean="0"/>
          </a:p>
          <a:p>
            <a:pPr marL="0" indent="0" algn="r" rtl="1">
              <a:buNone/>
            </a:pPr>
            <a:r>
              <a:rPr lang="he-IL" dirty="0" smtClean="0"/>
              <a:t>הראינו כי במקרים של אובדן או חוסר של אחד או יותר מהפרמטרים, האלגוריתם הלומד בהסתמך על הפרמטרים שנותרו, יכול להתמודד עם משימת הסיווג בצורה</a:t>
            </a:r>
            <a:r>
              <a:rPr lang="he-IL" baseline="0" dirty="0" smtClean="0"/>
              <a:t> טובה לעומת ה</a:t>
            </a:r>
            <a:r>
              <a:rPr lang="en-US" baseline="0" dirty="0" smtClean="0"/>
              <a:t>PER</a:t>
            </a:r>
            <a:r>
              <a:rPr lang="he-IL" baseline="0" dirty="0" smtClean="0"/>
              <a:t> שנכשל במצב זה</a:t>
            </a:r>
            <a:r>
              <a:rPr lang="he-IL" dirty="0" smtClean="0"/>
              <a:t>. </a:t>
            </a:r>
          </a:p>
          <a:p>
            <a:pPr marL="0" indent="0" algn="r" rtl="1">
              <a:buNone/>
            </a:pPr>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אפשר לסכם ולומר שהפתרון</a:t>
            </a:r>
            <a:r>
              <a:rPr lang="he-IL" baseline="0" dirty="0" smtClean="0"/>
              <a:t> שאנחנו מציעים הוא פשוט, פרקטי, מתאים לעבודה בזמן אמת ויכול</a:t>
            </a:r>
            <a:r>
              <a:rPr lang="he-IL" dirty="0" smtClean="0"/>
              <a:t> להיחשב כחלופה למערכת האזעקה הקיימת. </a:t>
            </a:r>
          </a:p>
          <a:p>
            <a:pPr marL="0" indent="0" algn="r" rtl="1">
              <a:buNone/>
            </a:pP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24</a:t>
            </a:fld>
            <a:endParaRPr lang="he-IL"/>
          </a:p>
        </p:txBody>
      </p:sp>
    </p:spTree>
    <p:extLst>
      <p:ext uri="{BB962C8B-B14F-4D97-AF65-F5344CB8AC3E}">
        <p14:creationId xmlns:p14="http://schemas.microsoft.com/office/powerpoint/2010/main" val="453278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כמה מגבלות שיש להדגיש ורעיונות למחקרי המשך. </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b="0" i="0" kern="1200" dirty="0" smtClean="0">
                <a:solidFill>
                  <a:schemeClr val="tx1"/>
                </a:solidFill>
                <a:effectLst/>
                <a:latin typeface="+mn-lt"/>
                <a:ea typeface="+mn-ea"/>
                <a:cs typeface="+mn-cs"/>
              </a:rPr>
              <a:t>עבודות עתידיות יכולות להשתמש בתוצאות שלנו כדי להחליט מראש על הפרמטרים התחלתיים שידגמו שיכולים להיות שימושיים או על תדירויות דגימה שונות.</a:t>
            </a:r>
            <a:endParaRPr lang="he-IL"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smtClean="0"/>
              <a:t>הנתונים כללו מטופלים בגילאי 18+ של נשים וגברים כאחד. בעתיד</a:t>
            </a:r>
            <a:r>
              <a:rPr lang="he-IL" baseline="0" dirty="0" smtClean="0"/>
              <a:t> אפשר לבצע התאמה </a:t>
            </a:r>
            <a:r>
              <a:rPr lang="he-IL" baseline="0" smtClean="0"/>
              <a:t>גם לפי</a:t>
            </a:r>
            <a:r>
              <a:rPr lang="he-IL" smtClean="0"/>
              <a:t> </a:t>
            </a:r>
            <a:r>
              <a:rPr lang="he-IL" dirty="0" smtClean="0"/>
              <a:t>מין וגיל.</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dirty="0" smtClean="0"/>
              <a:t>מחקר המשך יכול להתמקד בסיווג סוג האזעקה ולא רק סיווג בינארי. </a:t>
            </a:r>
          </a:p>
          <a:p>
            <a:pPr marL="171450" indent="-171450" algn="r" rtl="1">
              <a:buFont typeface="Arial" panose="020B0604020202020204" pitchFamily="34" charset="0"/>
              <a:buChar char="•"/>
            </a:pPr>
            <a:endParaRPr lang="he-IL" dirty="0" smtClean="0"/>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b="0" i="0" kern="1200" dirty="0" smtClean="0">
                <a:solidFill>
                  <a:schemeClr val="tx1"/>
                </a:solidFill>
                <a:effectLst/>
                <a:latin typeface="+mn-lt"/>
                <a:ea typeface="+mn-ea"/>
                <a:cs typeface="+mn-cs"/>
              </a:rPr>
              <a:t>תיוג הדגימות היה מבוסס רק על </a:t>
            </a:r>
            <a:r>
              <a:rPr lang="en-US" sz="1200" b="0" i="0" kern="1200" dirty="0" smtClean="0">
                <a:solidFill>
                  <a:schemeClr val="tx1"/>
                </a:solidFill>
                <a:effectLst/>
                <a:latin typeface="+mn-lt"/>
                <a:ea typeface="+mn-ea"/>
                <a:cs typeface="+mn-cs"/>
              </a:rPr>
              <a:t>FER </a:t>
            </a:r>
            <a:r>
              <a:rPr lang="he-IL" sz="1200" b="0" i="0" kern="1200" dirty="0" smtClean="0">
                <a:solidFill>
                  <a:schemeClr val="tx1"/>
                </a:solidFill>
                <a:effectLst/>
                <a:latin typeface="+mn-lt"/>
                <a:ea typeface="+mn-ea"/>
                <a:cs typeface="+mn-cs"/>
              </a:rPr>
              <a:t> ולא אומת על ידי רופא. בנינו</a:t>
            </a:r>
            <a:r>
              <a:rPr lang="he-IL" sz="1200" b="0" i="0" kern="1200" baseline="0" dirty="0" smtClean="0">
                <a:solidFill>
                  <a:schemeClr val="tx1"/>
                </a:solidFill>
                <a:effectLst/>
                <a:latin typeface="+mn-lt"/>
                <a:ea typeface="+mn-ea"/>
                <a:cs typeface="+mn-cs"/>
              </a:rPr>
              <a:t> מערכת שהייתה אמורה לשמש את המומחה לסיווג הנתונים כבקרה נוספת אך בסופו של דבר למצוא את הרופא שיבצע את הסיווג היה פרויקט בפני עצמו</a:t>
            </a:r>
            <a:r>
              <a:rPr lang="he-IL" sz="1200" b="0" i="0" kern="1200" dirty="0" smtClean="0">
                <a:solidFill>
                  <a:schemeClr val="tx1"/>
                </a:solidFill>
                <a:effectLst/>
                <a:latin typeface="+mn-lt"/>
                <a:ea typeface="+mn-ea"/>
                <a:cs typeface="+mn-cs"/>
              </a:rPr>
              <a:t>. עם</a:t>
            </a:r>
            <a:r>
              <a:rPr lang="he-IL" sz="1200" b="0" i="0" kern="1200" baseline="0" dirty="0" smtClean="0">
                <a:solidFill>
                  <a:schemeClr val="tx1"/>
                </a:solidFill>
                <a:effectLst/>
                <a:latin typeface="+mn-lt"/>
                <a:ea typeface="+mn-ea"/>
                <a:cs typeface="+mn-cs"/>
              </a:rPr>
              <a:t> זאת המערכת קיימת ו</a:t>
            </a:r>
            <a:r>
              <a:rPr lang="he-IL" sz="1200" b="0" i="0" kern="1200" dirty="0" smtClean="0">
                <a:solidFill>
                  <a:schemeClr val="tx1"/>
                </a:solidFill>
                <a:effectLst/>
                <a:latin typeface="+mn-lt"/>
                <a:ea typeface="+mn-ea"/>
                <a:cs typeface="+mn-cs"/>
              </a:rPr>
              <a:t>בהחלט יכולה לשמש למחקר המשך עתידיים למחקר זה</a:t>
            </a:r>
            <a:r>
              <a:rPr lang="he-IL" sz="1200" b="0" i="0" kern="1200" baseline="0" dirty="0" smtClean="0">
                <a:solidFill>
                  <a:schemeClr val="tx1"/>
                </a:solidFill>
                <a:effectLst/>
                <a:latin typeface="+mn-lt"/>
                <a:ea typeface="+mn-ea"/>
                <a:cs typeface="+mn-cs"/>
              </a:rPr>
              <a:t>. </a:t>
            </a:r>
            <a:r>
              <a:rPr lang="he-IL" sz="1200" b="0" i="0" kern="1200" dirty="0" smtClean="0">
                <a:solidFill>
                  <a:schemeClr val="tx1"/>
                </a:solidFill>
                <a:effectLst/>
                <a:latin typeface="+mn-lt"/>
                <a:ea typeface="+mn-ea"/>
                <a:cs typeface="+mn-cs"/>
              </a:rPr>
              <a:t>ככל</a:t>
            </a:r>
            <a:r>
              <a:rPr lang="he-IL" sz="1200" b="0" i="0" kern="1200" baseline="0" dirty="0" smtClean="0">
                <a:solidFill>
                  <a:schemeClr val="tx1"/>
                </a:solidFill>
                <a:effectLst/>
                <a:latin typeface="+mn-lt"/>
                <a:ea typeface="+mn-ea"/>
                <a:cs typeface="+mn-cs"/>
              </a:rPr>
              <a:t> הנראה </a:t>
            </a:r>
            <a:r>
              <a:rPr lang="he-IL" sz="1200" b="0" i="0" kern="1200" dirty="0" smtClean="0">
                <a:solidFill>
                  <a:schemeClr val="tx1"/>
                </a:solidFill>
                <a:effectLst/>
                <a:latin typeface="+mn-lt"/>
                <a:ea typeface="+mn-ea"/>
                <a:cs typeface="+mn-cs"/>
              </a:rPr>
              <a:t>לא החמצנו מספר רב של אירועים משמעותיים, אבל בקרה נוספת של הביצועים של מודל</a:t>
            </a:r>
            <a:r>
              <a:rPr lang="he-IL" sz="1200" b="0" i="0" kern="1200" baseline="0" dirty="0" smtClean="0">
                <a:solidFill>
                  <a:schemeClr val="tx1"/>
                </a:solidFill>
                <a:effectLst/>
                <a:latin typeface="+mn-lt"/>
                <a:ea typeface="+mn-ea"/>
                <a:cs typeface="+mn-cs"/>
              </a:rPr>
              <a:t> ה</a:t>
            </a:r>
            <a:r>
              <a:rPr lang="en-US" sz="1200" b="0" i="0" kern="1200" baseline="0" dirty="0" smtClean="0">
                <a:solidFill>
                  <a:schemeClr val="tx1"/>
                </a:solidFill>
                <a:effectLst/>
                <a:latin typeface="+mn-lt"/>
                <a:ea typeface="+mn-ea"/>
                <a:cs typeface="+mn-cs"/>
              </a:rPr>
              <a:t>FER</a:t>
            </a:r>
            <a:r>
              <a:rPr lang="he-IL" sz="1200" b="0" i="0" kern="1200" baseline="0" dirty="0" smtClean="0">
                <a:solidFill>
                  <a:schemeClr val="tx1"/>
                </a:solidFill>
                <a:effectLst/>
                <a:latin typeface="+mn-lt"/>
                <a:ea typeface="+mn-ea"/>
                <a:cs typeface="+mn-cs"/>
              </a:rPr>
              <a:t> יכולה לתת</a:t>
            </a:r>
            <a:r>
              <a:rPr lang="he-IL" sz="1200" b="0" i="0" kern="1200" dirty="0" smtClean="0">
                <a:solidFill>
                  <a:schemeClr val="tx1"/>
                </a:solidFill>
                <a:effectLst/>
                <a:latin typeface="+mn-lt"/>
                <a:ea typeface="+mn-ea"/>
                <a:cs typeface="+mn-cs"/>
              </a:rPr>
              <a:t> פידבק נוסף</a:t>
            </a:r>
            <a:r>
              <a:rPr lang="he-IL" sz="1200" b="0" i="0" kern="1200" baseline="0" dirty="0" smtClean="0">
                <a:solidFill>
                  <a:schemeClr val="tx1"/>
                </a:solidFill>
                <a:effectLst/>
                <a:latin typeface="+mn-lt"/>
                <a:ea typeface="+mn-ea"/>
                <a:cs typeface="+mn-cs"/>
              </a:rPr>
              <a:t> וחותם למסד נתונים </a:t>
            </a:r>
            <a:r>
              <a:rPr lang="he-IL" sz="1200" b="0" i="0" kern="1200" dirty="0" smtClean="0">
                <a:solidFill>
                  <a:schemeClr val="tx1"/>
                </a:solidFill>
                <a:effectLst/>
                <a:latin typeface="+mn-lt"/>
                <a:ea typeface="+mn-ea"/>
                <a:cs typeface="+mn-cs"/>
              </a:rPr>
              <a:t>אמין יותר. </a:t>
            </a:r>
          </a:p>
          <a:p>
            <a:pPr algn="r" rtl="1"/>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25</a:t>
            </a:fld>
            <a:endParaRPr lang="he-IL"/>
          </a:p>
        </p:txBody>
      </p:sp>
    </p:spTree>
    <p:extLst>
      <p:ext uri="{BB962C8B-B14F-4D97-AF65-F5344CB8AC3E}">
        <p14:creationId xmlns:p14="http://schemas.microsoft.com/office/powerpoint/2010/main" val="39954094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אני</a:t>
            </a:r>
            <a:r>
              <a:rPr lang="he-IL" baseline="0" dirty="0" smtClean="0"/>
              <a:t> אנצל את ההזדמנות ואגיד תודה לד"ר יובל ביתן שליווה אותי במהלך כל המחקר ו</a:t>
            </a:r>
            <a:r>
              <a:rPr lang="he-IL" dirty="0" smtClean="0"/>
              <a:t>בימים</a:t>
            </a:r>
            <a:r>
              <a:rPr lang="he-IL" baseline="0" dirty="0" smtClean="0"/>
              <a:t> אלה אנחנו בשלבים אחרונים של עריכה לשונית והתאמת הדרישות של ה</a:t>
            </a:r>
            <a:r>
              <a:rPr lang="he-IL" dirty="0" smtClean="0"/>
              <a:t>מאמר </a:t>
            </a:r>
            <a:r>
              <a:rPr lang="he-IL" baseline="0" dirty="0" err="1" smtClean="0"/>
              <a:t>לזורנל</a:t>
            </a:r>
            <a:r>
              <a:rPr lang="he-IL" baseline="0" dirty="0" smtClean="0"/>
              <a:t> </a:t>
            </a:r>
            <a:r>
              <a:rPr lang="en-US" baseline="0" dirty="0" smtClean="0"/>
              <a:t>IEEE</a:t>
            </a:r>
            <a:r>
              <a:rPr lang="he-IL" baseline="0" dirty="0" smtClean="0"/>
              <a:t> ו-</a:t>
            </a:r>
            <a:r>
              <a:rPr lang="en-US" baseline="0" dirty="0" smtClean="0"/>
              <a:t>Clinical Monitoring and Computing</a:t>
            </a:r>
            <a:r>
              <a:rPr lang="he-IL" baseline="0" dirty="0" smtClean="0"/>
              <a:t>.</a:t>
            </a: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26</a:t>
            </a:fld>
            <a:endParaRPr lang="he-IL"/>
          </a:p>
        </p:txBody>
      </p:sp>
    </p:spTree>
    <p:extLst>
      <p:ext uri="{BB962C8B-B14F-4D97-AF65-F5344CB8AC3E}">
        <p14:creationId xmlns:p14="http://schemas.microsoft.com/office/powerpoint/2010/main" val="397760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27</a:t>
            </a:fld>
            <a:endParaRPr lang="he-IL"/>
          </a:p>
        </p:txBody>
      </p:sp>
    </p:spTree>
    <p:extLst>
      <p:ext uri="{BB962C8B-B14F-4D97-AF65-F5344CB8AC3E}">
        <p14:creationId xmlns:p14="http://schemas.microsoft.com/office/powerpoint/2010/main" val="3189741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smtClean="0"/>
              <a:t>מוניטורים רפואיים הם המים והלחם של יחידות טיפול הנמרץ ומהווים מצרך חיוני לניטור</a:t>
            </a:r>
            <a:r>
              <a:rPr lang="he-IL" baseline="0" dirty="0" smtClean="0"/>
              <a:t> חולים ביחידות אלה. </a:t>
            </a:r>
            <a:r>
              <a:rPr lang="he-IL" dirty="0" smtClean="0"/>
              <a:t>הניטור נעשה כדי לזהות באופן אוטומטי אירועים </a:t>
            </a:r>
            <a:r>
              <a:rPr lang="he-IL" dirty="0" err="1" smtClean="0"/>
              <a:t>מסכני</a:t>
            </a:r>
            <a:r>
              <a:rPr lang="he-IL" dirty="0" smtClean="0"/>
              <a:t> חיים,</a:t>
            </a:r>
            <a:r>
              <a:rPr lang="he-IL" baseline="0" dirty="0" smtClean="0"/>
              <a:t> להתריע בפני המטפל אם יש בעיה במכשיר הניטור</a:t>
            </a:r>
            <a:r>
              <a:rPr lang="he-IL" dirty="0" smtClean="0"/>
              <a:t> או לזהות בעיות שאינן מסכנות חיים לפני שהופכות לכאלה.</a:t>
            </a:r>
          </a:p>
          <a:p>
            <a:pPr marL="171450" indent="-171450">
              <a:buFont typeface="Arial" panose="020B0604020202020204" pitchFamily="34" charset="0"/>
              <a:buChar char="•"/>
            </a:pPr>
            <a:endParaRPr lang="he-IL" baseline="0" dirty="0" smtClean="0"/>
          </a:p>
          <a:p>
            <a:pPr marL="171450" indent="-171450">
              <a:buFont typeface="Arial" panose="020B0604020202020204" pitchFamily="34" charset="0"/>
              <a:buChar char="•"/>
            </a:pPr>
            <a:r>
              <a:rPr lang="he-IL" baseline="0" dirty="0" smtClean="0"/>
              <a:t>כדי </a:t>
            </a:r>
            <a:r>
              <a:rPr lang="he-IL" baseline="0" dirty="0" err="1" smtClean="0"/>
              <a:t>לנטר</a:t>
            </a:r>
            <a:r>
              <a:rPr lang="he-IL" baseline="0" dirty="0" smtClean="0"/>
              <a:t> אחר כל שינוי חריג במצבו של המטופל, המוניטורים הללו הינם בעלי רמת רגישות גבוהה במיוחד על מנת לא לפספס אף אירוע. </a:t>
            </a:r>
          </a:p>
          <a:p>
            <a:pPr marL="171450" indent="-171450">
              <a:buFont typeface="Arial" panose="020B0604020202020204" pitchFamily="34" charset="0"/>
              <a:buChar char="•"/>
            </a:pPr>
            <a:endParaRPr lang="he-IL" baseline="0" dirty="0" smtClean="0"/>
          </a:p>
          <a:p>
            <a:pPr marL="171450" indent="-171450">
              <a:buFont typeface="Arial" panose="020B0604020202020204" pitchFamily="34" charset="0"/>
              <a:buChar char="•"/>
            </a:pPr>
            <a:r>
              <a:rPr lang="he-IL" baseline="0" dirty="0" smtClean="0"/>
              <a:t>כשספי האזעקה הם פחות </a:t>
            </a:r>
            <a:r>
              <a:rPr lang="he-IL" baseline="0" dirty="0" err="1" smtClean="0"/>
              <a:t>ספציפים</a:t>
            </a:r>
            <a:r>
              <a:rPr lang="he-IL" baseline="0" dirty="0" smtClean="0"/>
              <a:t> ויותר רגישים - יותר אזעקות שווא מתרחשות.</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3</a:t>
            </a:fld>
            <a:endParaRPr lang="he-IL"/>
          </a:p>
        </p:txBody>
      </p:sp>
    </p:spTree>
    <p:extLst>
      <p:ext uri="{BB962C8B-B14F-4D97-AF65-F5344CB8AC3E}">
        <p14:creationId xmlns:p14="http://schemas.microsoft.com/office/powerpoint/2010/main" val="62187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מחקר של </a:t>
            </a:r>
            <a:r>
              <a:rPr lang="en-US" sz="1200" dirty="0" err="1" smtClean="0">
                <a:latin typeface="Times New Roman" panose="02020603050405020304" pitchFamily="18" charset="0"/>
                <a:ea typeface="Times New Roman" panose="02020603050405020304" pitchFamily="18" charset="0"/>
              </a:rPr>
              <a:t>Sendelbach</a:t>
            </a:r>
            <a:r>
              <a:rPr lang="en-US" sz="1200" dirty="0" smtClean="0">
                <a:latin typeface="Times New Roman" panose="02020603050405020304" pitchFamily="18" charset="0"/>
                <a:ea typeface="Times New Roman" panose="02020603050405020304" pitchFamily="18" charset="0"/>
              </a:rPr>
              <a:t> &amp; Funk</a:t>
            </a:r>
            <a:r>
              <a:rPr lang="he-IL" sz="1200" dirty="0" smtClean="0">
                <a:latin typeface="Times New Roman" panose="02020603050405020304" pitchFamily="18" charset="0"/>
                <a:ea typeface="Times New Roman" panose="02020603050405020304" pitchFamily="18" charset="0"/>
              </a:rPr>
              <a:t> מ2013</a:t>
            </a:r>
            <a:r>
              <a:rPr lang="he-IL" sz="1200" baseline="0" dirty="0" smtClean="0">
                <a:latin typeface="Times New Roman" panose="02020603050405020304" pitchFamily="18" charset="0"/>
                <a:ea typeface="Times New Roman" panose="02020603050405020304" pitchFamily="18" charset="0"/>
              </a:rPr>
              <a:t> </a:t>
            </a:r>
            <a:r>
              <a:rPr lang="he-IL" sz="1200" dirty="0" smtClean="0">
                <a:latin typeface="Times New Roman" panose="02020603050405020304" pitchFamily="18" charset="0"/>
                <a:ea typeface="Times New Roman" panose="02020603050405020304" pitchFamily="18" charset="0"/>
              </a:rPr>
              <a:t>מצא</a:t>
            </a:r>
            <a:r>
              <a:rPr lang="he-IL" sz="1200" baseline="0" dirty="0" smtClean="0">
                <a:latin typeface="Times New Roman" panose="02020603050405020304" pitchFamily="18" charset="0"/>
                <a:ea typeface="Times New Roman" panose="02020603050405020304" pitchFamily="18" charset="0"/>
              </a:rPr>
              <a:t> כי שיעור אזעקות השווא נע בין 72 ל99 אחוז.</a:t>
            </a:r>
            <a:endParaRPr lang="he-IL" sz="1200" baseline="0" dirty="0" smtClean="0">
              <a:latin typeface="+mn-lt"/>
              <a:ea typeface="+mn-ea"/>
            </a:endParaRPr>
          </a:p>
          <a:p>
            <a:pPr marL="171450" indent="-171450">
              <a:buFont typeface="Arial" panose="020B0604020202020204" pitchFamily="34" charset="0"/>
              <a:buChar char="•"/>
            </a:pPr>
            <a:r>
              <a:rPr lang="he-IL" sz="1200" baseline="0" dirty="0" smtClean="0">
                <a:latin typeface="+mn-lt"/>
                <a:ea typeface="+mn-ea"/>
              </a:rPr>
              <a:t>הדבר גורם לפציינטים רבים להפרעות מנוחה ושינה בעקבות הרעש הבלתי נסבל</a:t>
            </a:r>
          </a:p>
          <a:p>
            <a:pPr marL="171450" indent="-171450">
              <a:buFont typeface="Arial" panose="020B0604020202020204" pitchFamily="34" charset="0"/>
              <a:buChar char="•"/>
            </a:pPr>
            <a:r>
              <a:rPr lang="he-IL" sz="1200" baseline="0" dirty="0" smtClean="0">
                <a:latin typeface="+mn-lt"/>
                <a:ea typeface="+mn-ea"/>
              </a:rPr>
              <a:t>ובכך משפיע על ההתאוששות של המטופל (אזעקה פתאומית יכולה לגרום לעלייה מהירה בקצב הלב וקצב הנשימה ובכך לדכא את המערכת החיסונית)</a:t>
            </a:r>
          </a:p>
          <a:p>
            <a:pPr marL="171450" indent="-171450">
              <a:buFont typeface="Arial" panose="020B0604020202020204" pitchFamily="34" charset="0"/>
              <a:buChar char="•"/>
            </a:pPr>
            <a:r>
              <a:rPr lang="he-IL" sz="1200" baseline="0" dirty="0" smtClean="0">
                <a:latin typeface="+mn-lt"/>
                <a:ea typeface="+mn-ea"/>
              </a:rPr>
              <a:t>ובסופו של דבר עלול להאריך את זמן השהייה שלו ביחידה לטיפול נמרץ.</a:t>
            </a:r>
          </a:p>
          <a:p>
            <a:endParaRPr lang="he-IL" sz="1200" baseline="0" dirty="0" smtClean="0">
              <a:latin typeface="+mn-lt"/>
              <a:ea typeface="+mn-ea"/>
            </a:endParaRPr>
          </a:p>
          <a:p>
            <a:pPr marL="171450" indent="-171450">
              <a:buFont typeface="Arial" panose="020B0604020202020204" pitchFamily="34" charset="0"/>
              <a:buChar char="•"/>
            </a:pPr>
            <a:r>
              <a:rPr lang="he-IL" sz="1200" baseline="0" dirty="0" smtClean="0">
                <a:latin typeface="+mn-lt"/>
                <a:ea typeface="+mn-ea"/>
              </a:rPr>
              <a:t>הצוות הרפואי גם הוא מושפע מכמות האזעקות ותופעה שמאפיינת מקרים כאלה נקראת עייפות אזעקה </a:t>
            </a:r>
            <a:r>
              <a:rPr lang="he-IL" dirty="0" smtClean="0"/>
              <a:t>ומוגדרת</a:t>
            </a:r>
            <a:r>
              <a:rPr lang="he-IL" baseline="0" dirty="0" smtClean="0"/>
              <a:t> כ</a:t>
            </a:r>
            <a:r>
              <a:rPr lang="he-IL" dirty="0" smtClean="0"/>
              <a:t>עומס חושי בעקבות חשיפה מוגברת לאזעקות שווא. מה שעלול לגרום להתעלמות מצלילי אזעקה, או לתגובה מאוחרת</a:t>
            </a:r>
            <a:r>
              <a:rPr lang="he-IL" baseline="0" dirty="0" smtClean="0"/>
              <a:t> יותר</a:t>
            </a:r>
            <a:r>
              <a:rPr lang="he-IL" dirty="0" smtClean="0"/>
              <a:t>.</a:t>
            </a:r>
            <a:r>
              <a:rPr lang="he-IL" baseline="0" dirty="0" smtClean="0"/>
              <a:t> </a:t>
            </a:r>
          </a:p>
          <a:p>
            <a:pPr marL="171450" indent="-171450">
              <a:buFont typeface="Arial" panose="020B0604020202020204" pitchFamily="34" charset="0"/>
              <a:buChar char="•"/>
            </a:pPr>
            <a:r>
              <a:rPr lang="he-IL" dirty="0" smtClean="0"/>
              <a:t>ובכך לגרום למוות של מטופלים. </a:t>
            </a:r>
          </a:p>
          <a:p>
            <a:endParaRPr lang="he-IL" sz="1200" baseline="0" dirty="0" smtClean="0">
              <a:latin typeface="+mn-lt"/>
              <a:ea typeface="+mn-ea"/>
            </a:endParaRPr>
          </a:p>
          <a:p>
            <a:r>
              <a:rPr lang="he-IL" sz="1200" baseline="0" dirty="0" smtClean="0">
                <a:latin typeface="+mn-lt"/>
                <a:ea typeface="+mn-ea"/>
              </a:rPr>
              <a:t>ב2005-2008 היו למעלה מ-560 מקרים כאלה רק בארצות הברית שדווחו על ידי מכון </a:t>
            </a:r>
            <a:r>
              <a:rPr lang="en-US" sz="1200" baseline="0" dirty="0" smtClean="0">
                <a:latin typeface="+mn-lt"/>
                <a:ea typeface="+mn-ea"/>
              </a:rPr>
              <a:t>FDA</a:t>
            </a:r>
            <a:r>
              <a:rPr lang="he-IL" sz="1200" baseline="0" dirty="0" smtClean="0">
                <a:latin typeface="+mn-lt"/>
                <a:ea typeface="+mn-ea"/>
              </a:rPr>
              <a:t> </a:t>
            </a:r>
            <a:r>
              <a:rPr lang="he-IL" sz="1200" b="0" i="0" kern="1200" dirty="0" smtClean="0">
                <a:solidFill>
                  <a:schemeClr val="tx1"/>
                </a:solidFill>
                <a:effectLst/>
                <a:latin typeface="+mn-lt"/>
                <a:ea typeface="+mn-ea"/>
                <a:cs typeface="+mn-cs"/>
              </a:rPr>
              <a:t>שהינו גוף ממשלתי הכפוף למחלקת הבריאות של ארצות הברית, המרכז את הפיקוח והרגולציה על מוצרי מזון ותרופות</a:t>
            </a:r>
            <a:r>
              <a:rPr lang="he-IL" sz="1200" b="0" i="0" u="none" strike="noStrike" kern="1200" baseline="0" dirty="0" smtClean="0">
                <a:solidFill>
                  <a:schemeClr val="tx1"/>
                </a:solidFill>
                <a:effectLst/>
                <a:latin typeface="+mn-lt"/>
                <a:ea typeface="+mn-ea"/>
                <a:cs typeface="+mn-cs"/>
              </a:rPr>
              <a:t>.</a:t>
            </a:r>
          </a:p>
          <a:p>
            <a:endParaRPr lang="he-IL" sz="1200" b="0" i="0" u="none" strike="noStrike"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he-IL" sz="1200" b="0" i="0" u="none" strike="noStrike" kern="1200" baseline="0" dirty="0" smtClean="0">
                <a:solidFill>
                  <a:schemeClr val="tx1"/>
                </a:solidFill>
                <a:effectLst/>
                <a:latin typeface="+mn-lt"/>
                <a:ea typeface="+mn-ea"/>
                <a:cs typeface="+mn-cs"/>
              </a:rPr>
              <a:t>מכון </a:t>
            </a:r>
            <a:r>
              <a:rPr lang="en-US" sz="1200" b="0" i="0" u="none" strike="noStrike" kern="1200" baseline="0" dirty="0" smtClean="0">
                <a:solidFill>
                  <a:schemeClr val="tx1"/>
                </a:solidFill>
                <a:effectLst/>
                <a:latin typeface="+mn-lt"/>
                <a:ea typeface="+mn-ea"/>
                <a:cs typeface="+mn-cs"/>
              </a:rPr>
              <a:t>ECRI</a:t>
            </a:r>
            <a:r>
              <a:rPr lang="he-IL" sz="1200" b="0" i="0" u="none" strike="noStrike" kern="1200" baseline="0" dirty="0" smtClean="0">
                <a:solidFill>
                  <a:schemeClr val="tx1"/>
                </a:solidFill>
                <a:effectLst/>
                <a:latin typeface="+mn-lt"/>
                <a:ea typeface="+mn-ea"/>
                <a:cs typeface="+mn-cs"/>
              </a:rPr>
              <a:t> (מכון מחקר לטיפולי חירום בארצות הברית) דירג את בעיית האזעקות ברשימת עשרת מפגעי הטכנולוגיה בתחום הבריאות במקום ה-1 לשנת </a:t>
            </a:r>
            <a:r>
              <a:rPr lang="en-US" sz="1200" b="0" i="0" u="none" strike="noStrike" kern="1200" baseline="0" dirty="0" smtClean="0">
                <a:solidFill>
                  <a:schemeClr val="tx1"/>
                </a:solidFill>
                <a:effectLst/>
                <a:latin typeface="+mn-lt"/>
                <a:ea typeface="+mn-ea"/>
                <a:cs typeface="+mn-cs"/>
              </a:rPr>
              <a:t>2011-2015</a:t>
            </a:r>
            <a:r>
              <a:rPr lang="he-IL" sz="1200" b="0" i="0" u="none" strike="noStrike" kern="1200" baseline="0" dirty="0" smtClean="0">
                <a:solidFill>
                  <a:schemeClr val="tx1"/>
                </a:solidFill>
                <a:effectLst/>
                <a:latin typeface="+mn-lt"/>
                <a:ea typeface="+mn-ea"/>
                <a:cs typeface="+mn-cs"/>
              </a:rPr>
              <a:t>, במקום ה-2 ב- 2016 ובמקום ה-3 ב-2017.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מה שהוביל אותנו להתמקד במחקר זה </a:t>
            </a:r>
            <a:r>
              <a:rPr lang="he-IL" baseline="0" dirty="0" smtClean="0"/>
              <a:t>בצמצום אזעקות שווא ביחידת טיפול נמרץ. </a:t>
            </a:r>
          </a:p>
          <a:p>
            <a:endParaRPr lang="he-IL" sz="1200" b="0" i="0" u="none" strike="noStrike" kern="1200" baseline="0" dirty="0" smtClean="0">
              <a:solidFill>
                <a:schemeClr val="tx1"/>
              </a:solidFill>
              <a:effectLst/>
              <a:latin typeface="+mn-lt"/>
              <a:ea typeface="+mn-ea"/>
              <a:cs typeface="+mn-cs"/>
            </a:endParaRPr>
          </a:p>
          <a:p>
            <a:endParaRPr lang="he-IL" sz="1200" b="0" i="0" u="none" strike="noStrike" kern="1200" baseline="0" dirty="0" smtClean="0">
              <a:solidFill>
                <a:schemeClr val="tx1"/>
              </a:solidFill>
              <a:effectLst/>
              <a:latin typeface="+mn-lt"/>
              <a:ea typeface="+mn-ea"/>
              <a:cs typeface="+mn-cs"/>
            </a:endParaRPr>
          </a:p>
          <a:p>
            <a:endParaRPr lang="he-IL" sz="1200" b="0" i="0" u="none" strike="noStrike" kern="1200" baseline="0" dirty="0" smtClean="0">
              <a:solidFill>
                <a:schemeClr val="tx1"/>
              </a:solidFill>
              <a:effectLst/>
              <a:latin typeface="+mn-lt"/>
              <a:ea typeface="+mn-ea"/>
              <a:cs typeface="+mn-cs"/>
            </a:endParaRPr>
          </a:p>
          <a:p>
            <a:endParaRPr lang="he-IL" sz="1200" b="0" i="0" u="none" strike="noStrike" kern="1200" baseline="0" dirty="0" smtClean="0">
              <a:solidFill>
                <a:schemeClr val="tx1"/>
              </a:solidFill>
              <a:effectLst/>
              <a:latin typeface="+mn-lt"/>
              <a:ea typeface="+mn-ea"/>
              <a:cs typeface="+mn-cs"/>
            </a:endParaRPr>
          </a:p>
          <a:p>
            <a:endParaRPr lang="he-IL" sz="1200" baseline="0" dirty="0" smtClean="0">
              <a:latin typeface="+mn-lt"/>
              <a:ea typeface="+mn-ea"/>
            </a:endParaRP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4</a:t>
            </a:fld>
            <a:endParaRPr lang="he-IL"/>
          </a:p>
        </p:txBody>
      </p:sp>
    </p:spTree>
    <p:extLst>
      <p:ext uri="{BB962C8B-B14F-4D97-AF65-F5344CB8AC3E}">
        <p14:creationId xmlns:p14="http://schemas.microsoft.com/office/powerpoint/2010/main" val="287348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לפי מאמר של </a:t>
            </a:r>
            <a:r>
              <a:rPr lang="he-IL" dirty="0" err="1" smtClean="0"/>
              <a:t>אימהוף</a:t>
            </a:r>
            <a:r>
              <a:rPr lang="he-IL" dirty="0" smtClean="0"/>
              <a:t> וקולס (2006), שיטות המנסות לשפר את מנגנוני הניטור חייבות לעמוד בקריטריונים מתודולוגיים מסוימים, כגון: </a:t>
            </a:r>
          </a:p>
          <a:p>
            <a:pPr marL="228600" indent="-228600">
              <a:buAutoNum type="arabicParenBoth"/>
            </a:pPr>
            <a:r>
              <a:rPr lang="he-IL" dirty="0" smtClean="0"/>
              <a:t>עמידות כנגד רעשים וערכים חסרים</a:t>
            </a:r>
          </a:p>
          <a:p>
            <a:pPr marL="228600" indent="-228600">
              <a:buAutoNum type="arabicParenBoth"/>
            </a:pPr>
            <a:r>
              <a:rPr lang="he-IL" dirty="0" smtClean="0"/>
              <a:t>יישום בזמן אמת  </a:t>
            </a:r>
          </a:p>
          <a:p>
            <a:r>
              <a:rPr lang="he-IL" dirty="0" smtClean="0"/>
              <a:t>(3) בעל יכולת הניבוי (מייצג את ההסתברות שיוכל לחזות</a:t>
            </a:r>
            <a:r>
              <a:rPr lang="he-IL" baseline="0" dirty="0" smtClean="0"/>
              <a:t> אזעקה</a:t>
            </a:r>
            <a:r>
              <a:rPr lang="he-IL" dirty="0" smtClean="0"/>
              <a:t> בעתיד על פי נתוני</a:t>
            </a:r>
            <a:r>
              <a:rPr lang="he-IL" baseline="0" dirty="0" smtClean="0"/>
              <a:t> עבר)</a:t>
            </a:r>
          </a:p>
          <a:p>
            <a:r>
              <a:rPr lang="he-IL" dirty="0" smtClean="0"/>
              <a:t>(4) שימוש מתודולוגיה קפדנית. </a:t>
            </a:r>
          </a:p>
          <a:p>
            <a:r>
              <a:rPr lang="he-IL" dirty="0" smtClean="0"/>
              <a:t>הקריטריון הראשון - חוסר בנתונים, נפוץ במחקרים קליניים, וחשוב לקחת בחשבון על</a:t>
            </a:r>
            <a:r>
              <a:rPr lang="he-IL" baseline="0" dirty="0" smtClean="0"/>
              <a:t> מנת למנוע</a:t>
            </a:r>
            <a:r>
              <a:rPr lang="he-IL" dirty="0" smtClean="0"/>
              <a:t> הטיות פרשנות במהלך המחקר.</a:t>
            </a:r>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5</a:t>
            </a:fld>
            <a:endParaRPr lang="he-IL"/>
          </a:p>
        </p:txBody>
      </p:sp>
    </p:spTree>
    <p:extLst>
      <p:ext uri="{BB962C8B-B14F-4D97-AF65-F5344CB8AC3E}">
        <p14:creationId xmlns:p14="http://schemas.microsoft.com/office/powerpoint/2010/main" val="83916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aseline="0" dirty="0" smtClean="0"/>
              <a:t>מחקרים קודמים הציגו שיטות שונות להפחתת כמות אזעקות השווא והראו תוצאות יפות. </a:t>
            </a:r>
          </a:p>
          <a:p>
            <a:r>
              <a:rPr lang="he-IL" baseline="0" dirty="0" smtClean="0"/>
              <a:t>אך המחקרים בהם התייחסו לבעיה גם כאשר ישנם נתונים חסרים הינם מעטים מאוד.</a:t>
            </a:r>
          </a:p>
          <a:p>
            <a:r>
              <a:rPr lang="he-IL" baseline="0" dirty="0" smtClean="0"/>
              <a:t>נתונים רפואיים עם ערכים חסרים הם נפוצים מאוד וקיימים בכל בסיס נתונים קליני.</a:t>
            </a:r>
          </a:p>
          <a:p>
            <a:endParaRPr lang="he-IL" baseline="0" dirty="0" smtClean="0"/>
          </a:p>
          <a:p>
            <a:pPr marL="171450" indent="-171450">
              <a:buFont typeface="Arial" panose="020B0604020202020204" pitchFamily="34" charset="0"/>
              <a:buChar char="•"/>
            </a:pPr>
            <a:r>
              <a:rPr lang="he-IL" baseline="0" dirty="0" smtClean="0"/>
              <a:t>על פי מחקרם של </a:t>
            </a:r>
            <a:r>
              <a:rPr lang="en-US" baseline="0" dirty="0" smtClean="0"/>
              <a:t> - </a:t>
            </a:r>
            <a:r>
              <a:rPr lang="en-US" sz="1200" dirty="0" smtClean="0"/>
              <a:t>Little &amp; Rubin (2014)</a:t>
            </a:r>
            <a:r>
              <a:rPr lang="he-IL" baseline="0" dirty="0" smtClean="0"/>
              <a:t>יותר מ36% מהמחקרים הרפואיים לא הזכירו כלל במחקר שקיימים נתונים חסרים.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smtClean="0"/>
              <a:t>ועל פי </a:t>
            </a:r>
            <a:r>
              <a:rPr lang="en-US" sz="1200" dirty="0" err="1" smtClean="0"/>
              <a:t>Vesin</a:t>
            </a:r>
            <a:r>
              <a:rPr lang="en-US" sz="1200" dirty="0" smtClean="0"/>
              <a:t> et al. (2013)</a:t>
            </a:r>
            <a:r>
              <a:rPr lang="he-IL" sz="1200" dirty="0" smtClean="0"/>
              <a:t> - </a:t>
            </a:r>
            <a:r>
              <a:rPr lang="he-IL" baseline="0" dirty="0" smtClean="0"/>
              <a:t>רק פחות מ5% הציגו את החשיבות בהתייחסות לנתונים חסרים במאמרם.</a:t>
            </a:r>
          </a:p>
          <a:p>
            <a:pPr marL="171450" indent="-171450">
              <a:buFont typeface="Arial" panose="020B0604020202020204" pitchFamily="34" charset="0"/>
              <a:buChar char="•"/>
            </a:pPr>
            <a:r>
              <a:rPr lang="he-IL" baseline="0" smtClean="0"/>
              <a:t>מה שהוסיף </a:t>
            </a:r>
            <a:r>
              <a:rPr lang="he-IL" baseline="0" dirty="0" smtClean="0"/>
              <a:t>פן </a:t>
            </a:r>
            <a:r>
              <a:rPr lang="he-IL" baseline="0" smtClean="0"/>
              <a:t>נוסף למחקר שלנו </a:t>
            </a:r>
            <a:r>
              <a:rPr lang="he-IL" baseline="0" dirty="0" smtClean="0"/>
              <a:t>והוא שילוב בעיית אזעקות השווא במצבים בהם ישנם </a:t>
            </a:r>
            <a:r>
              <a:rPr lang="he-IL" baseline="0" dirty="0" err="1" smtClean="0"/>
              <a:t>חוסרים</a:t>
            </a:r>
            <a:r>
              <a:rPr lang="he-IL" baseline="0" dirty="0" smtClean="0"/>
              <a:t> בנתונים.</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6</a:t>
            </a:fld>
            <a:endParaRPr lang="he-IL"/>
          </a:p>
        </p:txBody>
      </p:sp>
    </p:spTree>
    <p:extLst>
      <p:ext uri="{BB962C8B-B14F-4D97-AF65-F5344CB8AC3E}">
        <p14:creationId xmlns:p14="http://schemas.microsoft.com/office/powerpoint/2010/main" val="75043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התמקדנו</a:t>
            </a:r>
            <a:r>
              <a:rPr lang="he-IL" baseline="0" dirty="0" smtClean="0"/>
              <a:t> בגישה שפותחה על ידי פרו' מייקל אוקונור ודר' יובל ביתן שמצליבה מידע ממספר חיישנים של המוניטור הרפואי ומחקה יכולת ניתוח של הנתונים על ידי רופא מומחה. במאמרם מ2012 הם הראו שהשיטה אשר נקרא לה </a:t>
            </a:r>
            <a:r>
              <a:rPr lang="en-US" baseline="0" dirty="0" smtClean="0"/>
              <a:t>FER</a:t>
            </a:r>
            <a:r>
              <a:rPr lang="he-IL" baseline="0" dirty="0" smtClean="0"/>
              <a:t> – </a:t>
            </a:r>
            <a:r>
              <a:rPr lang="en-US" baseline="0" dirty="0" smtClean="0"/>
              <a:t>full expert based rules</a:t>
            </a:r>
            <a:r>
              <a:rPr lang="he-IL" baseline="0" dirty="0" smtClean="0"/>
              <a:t> מציגה תוצאות </a:t>
            </a:r>
            <a:r>
              <a:rPr lang="he-IL" baseline="0" dirty="0" err="1" smtClean="0"/>
              <a:t>מצויינות</a:t>
            </a:r>
            <a:r>
              <a:rPr lang="he-IL" baseline="0" dirty="0" smtClean="0"/>
              <a:t> ומגדילה את מדד </a:t>
            </a:r>
            <a:r>
              <a:rPr lang="en-US" sz="1200" kern="1200" dirty="0" smtClean="0">
                <a:solidFill>
                  <a:schemeClr val="tx1"/>
                </a:solidFill>
                <a:effectLst/>
                <a:latin typeface="+mn-lt"/>
                <a:ea typeface="+mn-ea"/>
                <a:cs typeface="+mn-cs"/>
              </a:rPr>
              <a:t>positive predictive value </a:t>
            </a:r>
            <a:r>
              <a:rPr lang="he-IL" sz="1200" kern="1200" dirty="0" smtClean="0">
                <a:solidFill>
                  <a:schemeClr val="tx1"/>
                </a:solidFill>
                <a:effectLst/>
                <a:latin typeface="+mn-lt"/>
                <a:ea typeface="+mn-ea"/>
                <a:cs typeface="+mn-cs"/>
              </a:rPr>
              <a:t>.</a:t>
            </a:r>
          </a:p>
          <a:p>
            <a:endParaRPr lang="he-IL"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he-IL" dirty="0" smtClean="0"/>
              <a:t>הם הציגו את הממצאים על מקרים בהם אין מחסור בנתונים</a:t>
            </a:r>
            <a:r>
              <a:rPr lang="he-IL" baseline="0" dirty="0" smtClean="0"/>
              <a:t> ואכן במצב כזה הם הגיעו לתוצאות </a:t>
            </a:r>
            <a:r>
              <a:rPr lang="he-IL" baseline="0" dirty="0" err="1" smtClean="0"/>
              <a:t>מצויינות</a:t>
            </a:r>
            <a:r>
              <a:rPr lang="he-IL" baseline="0" dirty="0" smtClean="0"/>
              <a:t> והפחיתו את כמות אזעקות השווא.</a:t>
            </a:r>
          </a:p>
          <a:p>
            <a:pPr marL="171450" indent="-171450">
              <a:buFont typeface="Arial" panose="020B0604020202020204" pitchFamily="34" charset="0"/>
              <a:buChar char="•"/>
            </a:pPr>
            <a:r>
              <a:rPr lang="he-IL" baseline="0" dirty="0" smtClean="0"/>
              <a:t>אך, במקרים הם ישנם נתונים חסרים וכידוע אלה מקרים נפוצים מאוד בעולם הרפואה, הביצועים נמוכים בהרבה וישנה אפילו עליה בכמות אזעקות השווא.</a:t>
            </a:r>
          </a:p>
          <a:p>
            <a:pPr marL="171450" indent="-171450">
              <a:buFont typeface="Arial" panose="020B0604020202020204" pitchFamily="34" charset="0"/>
              <a:buChar char="•"/>
            </a:pPr>
            <a:r>
              <a:rPr lang="he-IL" baseline="0" dirty="0" smtClean="0"/>
              <a:t>כדי להתגבר על בעיה זו השתמשנו באלגוריתמים של למידת מכונה שנציג בהמשך.</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7</a:t>
            </a:fld>
            <a:endParaRPr lang="he-IL"/>
          </a:p>
        </p:txBody>
      </p:sp>
    </p:spTree>
    <p:extLst>
      <p:ext uri="{BB962C8B-B14F-4D97-AF65-F5344CB8AC3E}">
        <p14:creationId xmlns:p14="http://schemas.microsoft.com/office/powerpoint/2010/main" val="346836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smtClean="0"/>
              <a:t>ערכנו מחקר זה בשיתוף עם</a:t>
            </a:r>
            <a:r>
              <a:rPr lang="he-IL" baseline="0" dirty="0" smtClean="0"/>
              <a:t> יחידת הטיפול נמרץ של המרכז הרפואי </a:t>
            </a:r>
            <a:r>
              <a:rPr lang="he-IL" dirty="0" smtClean="0"/>
              <a:t>בתל אביב. </a:t>
            </a:r>
          </a:p>
          <a:p>
            <a:r>
              <a:rPr lang="he-IL" dirty="0" smtClean="0"/>
              <a:t>תהליך</a:t>
            </a:r>
            <a:r>
              <a:rPr lang="he-IL" baseline="0" dirty="0" smtClean="0"/>
              <a:t> קבלת הנתונים היה אתגר בפני עצמו והובל על ידי פרו' עידית מטות. את הנתונים קבלנו רק לאחר שנה של עבודה, לפני כן עבדנו עם בסיס נתונים של </a:t>
            </a:r>
            <a:r>
              <a:rPr lang="en-US" baseline="0" dirty="0" smtClean="0"/>
              <a:t>MIMIC</a:t>
            </a:r>
            <a:endParaRPr lang="he-IL" baseline="0" dirty="0" smtClean="0"/>
          </a:p>
          <a:p>
            <a:r>
              <a:rPr lang="he-IL" baseline="0" dirty="0" smtClean="0"/>
              <a:t>שהכיל נתוני </a:t>
            </a:r>
            <a:r>
              <a:rPr lang="en-US" baseline="0" dirty="0" smtClean="0"/>
              <a:t>EKG</a:t>
            </a:r>
            <a:r>
              <a:rPr lang="he-IL" baseline="0" dirty="0" smtClean="0"/>
              <a:t> גולמיים ובשבילו היה צורך להשתמש במתודולוגיה שונה לגמרי. התחלנו לעבוד </a:t>
            </a:r>
            <a:r>
              <a:rPr lang="he-IL" baseline="0" dirty="0" err="1" smtClean="0"/>
              <a:t>איתו</a:t>
            </a:r>
            <a:r>
              <a:rPr lang="he-IL" baseline="0" dirty="0" smtClean="0"/>
              <a:t> ולאחר שנה שינינו כיוון עבודה מכיוון שעברנו לבסיס הנתונים החדש.</a:t>
            </a:r>
          </a:p>
          <a:p>
            <a:endParaRPr lang="he-IL" dirty="0" smtClean="0"/>
          </a:p>
          <a:p>
            <a:r>
              <a:rPr lang="he-IL" dirty="0" smtClean="0"/>
              <a:t>בסיס הנתונים מכיל</a:t>
            </a:r>
            <a:r>
              <a:rPr lang="he-IL" baseline="0" dirty="0" smtClean="0"/>
              <a:t> </a:t>
            </a:r>
            <a:r>
              <a:rPr lang="he-IL" dirty="0" smtClean="0"/>
              <a:t>חולים רפואיים אנונימיים אשר טופלו ביחידה </a:t>
            </a:r>
            <a:r>
              <a:rPr lang="he-IL" baseline="0" dirty="0" smtClean="0"/>
              <a:t>ומכיל כשישה מיליון רשומות שנלקחו מלמעלה מ7,000 חולים.</a:t>
            </a:r>
            <a:endParaRPr lang="he-IL" dirty="0" smtClean="0"/>
          </a:p>
          <a:p>
            <a:endParaRPr lang="he-IL" dirty="0" smtClean="0"/>
          </a:p>
          <a:p>
            <a:r>
              <a:rPr lang="he-IL" dirty="0" smtClean="0"/>
              <a:t>הוא מתבסס על תכנת </a:t>
            </a:r>
            <a:r>
              <a:rPr lang="he-IL" dirty="0" err="1" smtClean="0"/>
              <a:t>Metavision</a:t>
            </a:r>
            <a:r>
              <a:rPr lang="he-IL" dirty="0" smtClean="0"/>
              <a:t> שמפיקה את הנתונים מהמוניטור שנמצא ליד מיטת המטופל,</a:t>
            </a:r>
            <a:r>
              <a:rPr lang="he-IL" baseline="0" dirty="0" smtClean="0"/>
              <a:t> </a:t>
            </a:r>
            <a:r>
              <a:rPr lang="he-IL" dirty="0" smtClean="0"/>
              <a:t>שחישבה ואחסנה את הערך הממוצע לדקה עבור הפרמטרים הפיזיולוגיים של כל חולה. </a:t>
            </a:r>
          </a:p>
          <a:p>
            <a:endParaRPr lang="he-IL" dirty="0" smtClean="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המוניטורים הרפואיים שייכים לסדרה DATEX והם בעלי תדירות הדגימה גבוהה (מאה לשנייה). כלומר 6,000</a:t>
            </a:r>
            <a:r>
              <a:rPr lang="he-IL" baseline="0" dirty="0" smtClean="0"/>
              <a:t> נתונים מאוגדים לערך אחד בבסיס הנתונים.</a:t>
            </a:r>
            <a:endParaRPr lang="he-IL" dirty="0" smtClean="0"/>
          </a:p>
          <a:p>
            <a:endParaRPr lang="he-IL" dirty="0" smtClean="0"/>
          </a:p>
          <a:p>
            <a:r>
              <a:rPr lang="he-IL" dirty="0" smtClean="0"/>
              <a:t>כאשר כל רשומה בבסיס</a:t>
            </a:r>
            <a:r>
              <a:rPr lang="he-IL" baseline="0" dirty="0" smtClean="0"/>
              <a:t> הנתונים מייצגת מדידה של ערך פיזיולוגי יחיד של המטופל.</a:t>
            </a:r>
            <a:endParaRPr lang="he-IL" dirty="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8</a:t>
            </a:fld>
            <a:endParaRPr lang="he-IL"/>
          </a:p>
        </p:txBody>
      </p:sp>
    </p:spTree>
    <p:extLst>
      <p:ext uri="{BB962C8B-B14F-4D97-AF65-F5344CB8AC3E}">
        <p14:creationId xmlns:p14="http://schemas.microsoft.com/office/powerpoint/2010/main" val="47388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smtClean="0"/>
              <a:t>מתוך בסיס הנתונים לקחנו את החולים שטופלו ביחידה לטיפול נמרץ </a:t>
            </a:r>
            <a:r>
              <a:rPr lang="he-IL" dirty="0" smtClean="0"/>
              <a:t>בין השנים 2008 עד 2014.</a:t>
            </a:r>
          </a:p>
          <a:p>
            <a:r>
              <a:rPr lang="he-IL" dirty="0" smtClean="0"/>
              <a:t>עבדנו</a:t>
            </a:r>
            <a:r>
              <a:rPr lang="he-IL" baseline="0" dirty="0" smtClean="0"/>
              <a:t> </a:t>
            </a:r>
            <a:r>
              <a:rPr lang="he-IL" dirty="0" smtClean="0"/>
              <a:t>את בסיס הנתונים </a:t>
            </a:r>
            <a:r>
              <a:rPr lang="he-IL" baseline="0" dirty="0" smtClean="0"/>
              <a:t>כך שכל דקה תכיל את כל 12 הנתונים שבחרנו שנדגמו בעבור אותו חולה.</a:t>
            </a:r>
          </a:p>
          <a:p>
            <a:r>
              <a:rPr lang="he-IL" dirty="0" smtClean="0"/>
              <a:t>7 </a:t>
            </a:r>
            <a:r>
              <a:rPr lang="he-IL" baseline="0" dirty="0" smtClean="0"/>
              <a:t>פרמטרים הינם פרמטרים ששימשו אותנו בבניית מודל ה</a:t>
            </a:r>
            <a:r>
              <a:rPr lang="en-US" baseline="0" dirty="0" smtClean="0"/>
              <a:t>FER</a:t>
            </a:r>
            <a:r>
              <a:rPr lang="he-IL" baseline="0" dirty="0" smtClean="0"/>
              <a:t> (צבועים בתכלת) ועוד 5 הינם הפרמטרים שהתדירות דגימה שלהם </a:t>
            </a:r>
            <a:r>
              <a:rPr lang="he-IL" baseline="0" dirty="0" err="1" smtClean="0"/>
              <a:t>היתה</a:t>
            </a:r>
            <a:r>
              <a:rPr lang="he-IL" baseline="0" dirty="0" smtClean="0"/>
              <a:t> הגבוהה ביותר (צבועים בכתום).</a:t>
            </a:r>
          </a:p>
          <a:p>
            <a:r>
              <a:rPr lang="he-IL" baseline="0" dirty="0" smtClean="0"/>
              <a:t>ישנם 3 חיישנים של </a:t>
            </a:r>
            <a:r>
              <a:rPr lang="en-US" baseline="0" dirty="0" smtClean="0"/>
              <a:t>ST</a:t>
            </a:r>
            <a:r>
              <a:rPr lang="he-IL" baseline="0" dirty="0" smtClean="0"/>
              <a:t> כך שמשלים ל-12 פרמטרים </a:t>
            </a:r>
            <a:r>
              <a:rPr lang="he-IL" baseline="0" smtClean="0"/>
              <a:t>סה"כ.</a:t>
            </a:r>
            <a:endParaRPr lang="he-IL" baseline="0" dirty="0" smtClean="0"/>
          </a:p>
        </p:txBody>
      </p:sp>
      <p:sp>
        <p:nvSpPr>
          <p:cNvPr id="4" name="מציין מיקום של מספר שקופית 3"/>
          <p:cNvSpPr>
            <a:spLocks noGrp="1"/>
          </p:cNvSpPr>
          <p:nvPr>
            <p:ph type="sldNum" sz="quarter" idx="10"/>
          </p:nvPr>
        </p:nvSpPr>
        <p:spPr/>
        <p:txBody>
          <a:bodyPr/>
          <a:lstStyle/>
          <a:p>
            <a:fld id="{A23C0ED4-9AA3-49BC-A9FC-2647BB854E38}" type="slidenum">
              <a:rPr lang="he-IL" smtClean="0"/>
              <a:t>9</a:t>
            </a:fld>
            <a:endParaRPr lang="he-IL"/>
          </a:p>
        </p:txBody>
      </p:sp>
    </p:spTree>
    <p:extLst>
      <p:ext uri="{BB962C8B-B14F-4D97-AF65-F5344CB8AC3E}">
        <p14:creationId xmlns:p14="http://schemas.microsoft.com/office/powerpoint/2010/main" val="213518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364620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17115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372760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403138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200984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91574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132849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21200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53520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263911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029CC1EB-45AB-4952-BF46-FECD34F1A6D9}" type="datetimeFigureOut">
              <a:rPr lang="he-IL" smtClean="0"/>
              <a:t>כ"ב/אייר/תשע"ח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4AE1050-B746-4295-90AF-94156ADE618B}" type="slidenum">
              <a:rPr lang="he-IL" smtClean="0"/>
              <a:t>‹#›</a:t>
            </a:fld>
            <a:endParaRPr lang="he-IL"/>
          </a:p>
        </p:txBody>
      </p:sp>
    </p:spTree>
    <p:extLst>
      <p:ext uri="{BB962C8B-B14F-4D97-AF65-F5344CB8AC3E}">
        <p14:creationId xmlns:p14="http://schemas.microsoft.com/office/powerpoint/2010/main" val="227037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29CC1EB-45AB-4952-BF46-FECD34F1A6D9}" type="datetimeFigureOut">
              <a:rPr lang="he-IL" smtClean="0"/>
              <a:t>כ"ב/אייר/תשע"ח</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4AE1050-B746-4295-90AF-94156ADE618B}" type="slidenum">
              <a:rPr lang="he-IL" smtClean="0"/>
              <a:t>‹#›</a:t>
            </a:fld>
            <a:endParaRPr lang="he-IL"/>
          </a:p>
        </p:txBody>
      </p:sp>
    </p:spTree>
    <p:extLst>
      <p:ext uri="{BB962C8B-B14F-4D97-AF65-F5344CB8AC3E}">
        <p14:creationId xmlns:p14="http://schemas.microsoft.com/office/powerpoint/2010/main" val="180433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2055" name="תמונה 24" descr="http://www.cs.bgu.ac.il/~eurocg14/images/BGU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2446" y="0"/>
            <a:ext cx="987107" cy="15757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1120077" y="1363783"/>
            <a:ext cx="10085512"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he-IL"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BEN-GURION UNIVERSITY OF THE NEGEV</a:t>
            </a:r>
            <a:endParaRPr kumimoji="0" lang="en-US" altLang="he-IL"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he-IL"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FACULTY OF ENGINEERING SCIENCES</a:t>
            </a:r>
            <a:endParaRPr kumimoji="0" lang="en-US" altLang="he-IL" sz="2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he-IL" sz="16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INDUSTRIAL ENGINEERING AND MANAGEMENT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he-IL" sz="1600"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he-IL" sz="3200"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endParaRPr>
          </a:p>
          <a:p>
            <a:pPr algn="ctr" rtl="0" eaLnBrk="0" fontAlgn="base" hangingPunct="0">
              <a:spcBef>
                <a:spcPct val="0"/>
              </a:spcBef>
              <a:spcAft>
                <a:spcPct val="0"/>
              </a:spcAft>
            </a:pPr>
            <a:r>
              <a:rPr lang="en-US" sz="3200"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rPr>
              <a:t>Machine </a:t>
            </a:r>
            <a:r>
              <a:rPr lang="en-US" sz="3200"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rPr>
              <a:t>learning applied multi-sensor information to reduce the impact of missing data and false alarms of intensive care unit monitors</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he-IL" sz="3200"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he-IL" sz="2800" b="1" dirty="0" smtClean="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he-IL" sz="2000" dirty="0" smtClean="0">
                <a:latin typeface="Times New Roman" panose="02020603050405020304" pitchFamily="18" charset="0"/>
                <a:ea typeface="Times New Roman" panose="02020603050405020304" pitchFamily="18" charset="0"/>
              </a:rPr>
              <a:t>A thesis submitted b</a:t>
            </a:r>
            <a:r>
              <a:rPr kumimoji="0" lang="en-GB"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y: </a:t>
            </a:r>
            <a:r>
              <a:rPr kumimoji="0" lang="en-GB" altLang="he-IL"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Gal </a:t>
            </a:r>
            <a:r>
              <a:rPr kumimoji="0" lang="en-GB" altLang="he-IL" sz="20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rPr>
              <a:t>Hever</a:t>
            </a:r>
            <a:endParaRPr kumimoji="0" lang="en-GB" altLang="he-IL"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Supervised by: </a:t>
            </a:r>
            <a:r>
              <a:rPr kumimoji="0" lang="en-GB" altLang="he-IL" sz="20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rPr>
              <a:t>Dr.</a:t>
            </a:r>
            <a:r>
              <a:rPr kumimoji="0" lang="en-GB" altLang="he-IL"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 Yuval </a:t>
            </a:r>
            <a:r>
              <a:rPr kumimoji="0" lang="en-GB" altLang="he-IL" sz="20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rPr>
              <a:t>Bitan</a:t>
            </a:r>
            <a:endParaRPr kumimoji="0" lang="en-GB" altLang="he-IL" sz="20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he-IL" sz="2000" dirty="0">
              <a:latin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he-IL" sz="2000" dirty="0" smtClean="0">
                <a:latin typeface="Times New Roman" panose="02020603050405020304" pitchFamily="18" charset="0"/>
                <a:ea typeface="Times New Roman" panose="02020603050405020304" pitchFamily="18" charset="0"/>
              </a:rPr>
              <a:t>May </a:t>
            </a:r>
            <a:r>
              <a:rPr kumimoji="0" lang="en-GB"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201</a:t>
            </a: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rPr>
              <a:t>8</a:t>
            </a:r>
            <a:endParaRPr kumimoji="0" lang="en-US" altLang="he-IL" sz="3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he-IL"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127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2" name="מחבר ישר 11"/>
          <p:cNvCxnSpPr/>
          <p:nvPr/>
        </p:nvCxnSpPr>
        <p:spPr>
          <a:xfrm>
            <a:off x="818147" y="1331495"/>
            <a:ext cx="10243553" cy="13117"/>
          </a:xfrm>
          <a:prstGeom prst="line">
            <a:avLst/>
          </a:prstGeom>
        </p:spPr>
        <p:style>
          <a:lnRef idx="2">
            <a:schemeClr val="accent3"/>
          </a:lnRef>
          <a:fillRef idx="0">
            <a:schemeClr val="accent3"/>
          </a:fillRef>
          <a:effectRef idx="1">
            <a:schemeClr val="accent3"/>
          </a:effectRef>
          <a:fontRef idx="minor">
            <a:schemeClr val="tx1"/>
          </a:fontRef>
        </p:style>
      </p:cxnSp>
      <p:sp>
        <p:nvSpPr>
          <p:cNvPr id="4" name="מלבן 3"/>
          <p:cNvSpPr/>
          <p:nvPr/>
        </p:nvSpPr>
        <p:spPr>
          <a:xfrm>
            <a:off x="9397516" y="2710985"/>
            <a:ext cx="2442011" cy="646331"/>
          </a:xfrm>
          <a:prstGeom prst="rect">
            <a:avLst/>
          </a:prstGeom>
        </p:spPr>
        <p:txBody>
          <a:bodyPr wrap="square">
            <a:spAutoFit/>
          </a:bodyPr>
          <a:lstStyle/>
          <a:p>
            <a:pPr algn="ctr"/>
            <a:r>
              <a:rPr lang="en-US" dirty="0" smtClean="0">
                <a:latin typeface="Times New Roman" panose="02020603050405020304" pitchFamily="18" charset="0"/>
                <a:ea typeface="Times New Roman" panose="02020603050405020304" pitchFamily="18" charset="0"/>
              </a:rPr>
              <a:t>The </a:t>
            </a:r>
            <a:r>
              <a:rPr lang="en-US" b="1" dirty="0" smtClean="0">
                <a:latin typeface="Times New Roman" panose="02020603050405020304" pitchFamily="18" charset="0"/>
                <a:ea typeface="Times New Roman" panose="02020603050405020304" pitchFamily="18" charset="0"/>
              </a:rPr>
              <a:t>lowest</a:t>
            </a:r>
            <a:r>
              <a:rPr lang="en-US" dirty="0" smtClean="0">
                <a:latin typeface="Times New Roman" panose="02020603050405020304" pitchFamily="18" charset="0"/>
                <a:ea typeface="Times New Roman" panose="02020603050405020304" pitchFamily="18" charset="0"/>
              </a:rPr>
              <a:t> frequency:</a:t>
            </a:r>
          </a:p>
          <a:p>
            <a:pPr algn="ctr"/>
            <a:r>
              <a:rPr lang="en-US" b="1" dirty="0" smtClean="0">
                <a:latin typeface="Times New Roman" panose="02020603050405020304" pitchFamily="18" charset="0"/>
                <a:ea typeface="Times New Roman" panose="02020603050405020304" pitchFamily="18" charset="0"/>
              </a:rPr>
              <a:t>16:00 </a:t>
            </a:r>
            <a:r>
              <a:rPr lang="en-US" b="1" dirty="0">
                <a:latin typeface="Times New Roman" panose="02020603050405020304" pitchFamily="18" charset="0"/>
                <a:ea typeface="Times New Roman" panose="02020603050405020304" pitchFamily="18" charset="0"/>
              </a:rPr>
              <a:t>am to 19:00 </a:t>
            </a:r>
            <a:r>
              <a:rPr lang="en-US" b="1" dirty="0" smtClean="0">
                <a:latin typeface="Times New Roman" panose="02020603050405020304" pitchFamily="18" charset="0"/>
                <a:ea typeface="Times New Roman" panose="02020603050405020304" pitchFamily="18" charset="0"/>
              </a:rPr>
              <a:t>pm.</a:t>
            </a:r>
            <a:endParaRPr lang="he-IL" dirty="0"/>
          </a:p>
        </p:txBody>
      </p:sp>
      <p:sp>
        <p:nvSpPr>
          <p:cNvPr id="6" name="מלבן 5"/>
          <p:cNvSpPr/>
          <p:nvPr/>
        </p:nvSpPr>
        <p:spPr>
          <a:xfrm>
            <a:off x="365290" y="2589563"/>
            <a:ext cx="2488789" cy="646331"/>
          </a:xfrm>
          <a:prstGeom prst="rect">
            <a:avLst/>
          </a:prstGeom>
        </p:spPr>
        <p:txBody>
          <a:bodyPr wrap="square">
            <a:spAutoFit/>
          </a:bodyPr>
          <a:lstStyle/>
          <a:p>
            <a:pPr algn="ctr"/>
            <a:r>
              <a:rPr lang="en-US" dirty="0">
                <a:latin typeface="Times New Roman" panose="02020603050405020304" pitchFamily="18" charset="0"/>
                <a:ea typeface="Times New Roman" panose="02020603050405020304" pitchFamily="18" charset="0"/>
              </a:rPr>
              <a:t>The </a:t>
            </a:r>
            <a:r>
              <a:rPr lang="en-US" b="1" dirty="0" smtClean="0">
                <a:latin typeface="Times New Roman" panose="02020603050405020304" pitchFamily="18" charset="0"/>
                <a:ea typeface="Times New Roman" panose="02020603050405020304" pitchFamily="18" charset="0"/>
              </a:rPr>
              <a:t>highest</a:t>
            </a:r>
            <a:r>
              <a:rPr lang="en-US" dirty="0" smtClean="0">
                <a:latin typeface="Times New Roman" panose="02020603050405020304" pitchFamily="18" charset="0"/>
                <a:ea typeface="Times New Roman" panose="02020603050405020304" pitchFamily="18" charset="0"/>
              </a:rPr>
              <a:t> frequency: </a:t>
            </a:r>
            <a:r>
              <a:rPr lang="en-US" b="1" dirty="0" smtClean="0">
                <a:latin typeface="Times New Roman" panose="02020603050405020304" pitchFamily="18" charset="0"/>
                <a:ea typeface="Times New Roman" panose="02020603050405020304" pitchFamily="18" charset="0"/>
              </a:rPr>
              <a:t>01:00 </a:t>
            </a:r>
            <a:r>
              <a:rPr lang="en-US" b="1" dirty="0">
                <a:latin typeface="Times New Roman" panose="02020603050405020304" pitchFamily="18" charset="0"/>
                <a:ea typeface="Times New Roman" panose="02020603050405020304" pitchFamily="18" charset="0"/>
              </a:rPr>
              <a:t>to 05:00 </a:t>
            </a:r>
            <a:r>
              <a:rPr lang="en-US" b="1" dirty="0" smtClean="0">
                <a:latin typeface="Times New Roman" panose="02020603050405020304" pitchFamily="18" charset="0"/>
                <a:ea typeface="Times New Roman" panose="02020603050405020304" pitchFamily="18" charset="0"/>
              </a:rPr>
              <a:t>am.</a:t>
            </a:r>
            <a:endParaRPr lang="he-IL" b="1" dirty="0"/>
          </a:p>
        </p:txBody>
      </p:sp>
      <p:graphicFrame>
        <p:nvGraphicFramePr>
          <p:cNvPr id="7" name="טבלה 6"/>
          <p:cNvGraphicFramePr>
            <a:graphicFrameLocks noGrp="1"/>
          </p:cNvGraphicFramePr>
          <p:nvPr>
            <p:extLst>
              <p:ext uri="{D42A27DB-BD31-4B8C-83A1-F6EECF244321}">
                <p14:modId xmlns:p14="http://schemas.microsoft.com/office/powerpoint/2010/main" val="3859859270"/>
              </p:ext>
            </p:extLst>
          </p:nvPr>
        </p:nvGraphicFramePr>
        <p:xfrm>
          <a:off x="4256570" y="5474334"/>
          <a:ext cx="3366706" cy="1272707"/>
        </p:xfrm>
        <a:graphic>
          <a:graphicData uri="http://schemas.openxmlformats.org/drawingml/2006/table">
            <a:tbl>
              <a:tblPr rtl="1" firstRow="1" firstCol="1" bandRow="1">
                <a:tableStyleId>{5940675A-B579-460E-94D1-54222C63F5DA}</a:tableStyleId>
              </a:tblPr>
              <a:tblGrid>
                <a:gridCol w="1118651"/>
                <a:gridCol w="1118651"/>
                <a:gridCol w="1129404"/>
              </a:tblGrid>
              <a:tr h="338870">
                <a:tc>
                  <a:txBody>
                    <a:bodyPr/>
                    <a:lstStyle/>
                    <a:p>
                      <a:pPr algn="ctr" rtl="0">
                        <a:lnSpc>
                          <a:spcPct val="107000"/>
                        </a:lnSpc>
                        <a:spcAft>
                          <a:spcPts val="0"/>
                        </a:spcAft>
                      </a:pPr>
                      <a:r>
                        <a:rPr lang="en-US" sz="1800" b="1" dirty="0">
                          <a:effectLst/>
                        </a:rPr>
                        <a:t>Median</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b="1" dirty="0">
                          <a:effectLst/>
                        </a:rPr>
                        <a:t>Average</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b="1" dirty="0">
                          <a:effectLst/>
                        </a:rPr>
                        <a:t>Shift</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1279">
                <a:tc>
                  <a:txBody>
                    <a:bodyPr/>
                    <a:lstStyle/>
                    <a:p>
                      <a:pPr algn="ctr" rtl="0">
                        <a:lnSpc>
                          <a:spcPct val="107000"/>
                        </a:lnSpc>
                        <a:spcAft>
                          <a:spcPts val="0"/>
                        </a:spcAft>
                      </a:pPr>
                      <a:r>
                        <a:rPr lang="en-US" sz="1800">
                          <a:effectLst/>
                        </a:rPr>
                        <a:t>245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dirty="0" smtClean="0">
                          <a:effectLst/>
                        </a:rPr>
                        <a:t>250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b="1" dirty="0">
                          <a:solidFill>
                            <a:schemeClr val="tx2">
                              <a:lumMod val="50000"/>
                            </a:schemeClr>
                          </a:solidFill>
                          <a:effectLst/>
                        </a:rPr>
                        <a:t>Morning</a:t>
                      </a:r>
                      <a:endParaRPr lang="en-US" sz="2400" b="1"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1279">
                <a:tc>
                  <a:txBody>
                    <a:bodyPr/>
                    <a:lstStyle/>
                    <a:p>
                      <a:pPr algn="ctr" rtl="0">
                        <a:lnSpc>
                          <a:spcPct val="107000"/>
                        </a:lnSpc>
                        <a:spcAft>
                          <a:spcPts val="0"/>
                        </a:spcAft>
                      </a:pPr>
                      <a:r>
                        <a:rPr lang="en-US" sz="1800">
                          <a:effectLst/>
                        </a:rPr>
                        <a:t>239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dirty="0" smtClean="0">
                          <a:effectLst/>
                        </a:rPr>
                        <a:t>245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b="1" dirty="0">
                          <a:solidFill>
                            <a:schemeClr val="tx2">
                              <a:lumMod val="50000"/>
                            </a:schemeClr>
                          </a:solidFill>
                          <a:effectLst/>
                        </a:rPr>
                        <a:t>Afternoon</a:t>
                      </a:r>
                      <a:endParaRPr lang="en-US" sz="2400" b="1"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1279">
                <a:tc>
                  <a:txBody>
                    <a:bodyPr/>
                    <a:lstStyle/>
                    <a:p>
                      <a:pPr algn="ctr" rtl="0">
                        <a:lnSpc>
                          <a:spcPct val="107000"/>
                        </a:lnSpc>
                        <a:spcAft>
                          <a:spcPts val="0"/>
                        </a:spcAft>
                      </a:pPr>
                      <a:r>
                        <a:rPr lang="en-US" sz="1800">
                          <a:effectLst/>
                        </a:rPr>
                        <a:t>256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dirty="0" smtClean="0">
                          <a:effectLst/>
                        </a:rPr>
                        <a:t>262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1800" b="1" dirty="0">
                          <a:solidFill>
                            <a:schemeClr val="tx2">
                              <a:lumMod val="50000"/>
                            </a:schemeClr>
                          </a:solidFill>
                          <a:effectLst/>
                        </a:rPr>
                        <a:t>Night</a:t>
                      </a:r>
                      <a:endParaRPr lang="en-US" sz="2400" b="1" dirty="0">
                        <a:solidFill>
                          <a:schemeClr val="tx2">
                            <a:lumMod val="5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14" name="מלבן 13"/>
          <p:cNvSpPr/>
          <p:nvPr/>
        </p:nvSpPr>
        <p:spPr>
          <a:xfrm>
            <a:off x="158915" y="3813322"/>
            <a:ext cx="2695164" cy="1310743"/>
          </a:xfrm>
          <a:prstGeom prst="rect">
            <a:avLst/>
          </a:prstGeom>
        </p:spPr>
        <p:txBody>
          <a:bodyPr wrap="square">
            <a:spAutoFit/>
          </a:bodyPr>
          <a:lstStyle/>
          <a:p>
            <a:pPr algn="just" rtl="0">
              <a:lnSpc>
                <a:spcPct val="107000"/>
              </a:lnSpc>
            </a:pPr>
            <a:r>
              <a:rPr lang="en-US" sz="2000" b="1" u="sng" dirty="0" smtClean="0">
                <a:latin typeface="Times New Roman" panose="02020603050405020304" pitchFamily="18" charset="0"/>
                <a:ea typeface="Times New Roman" panose="02020603050405020304" pitchFamily="18" charset="0"/>
                <a:cs typeface="Arial" panose="020B0604020202020204" pitchFamily="34" charset="0"/>
              </a:rPr>
              <a:t>Shifts:</a:t>
            </a:r>
          </a:p>
          <a:p>
            <a:pPr algn="just" rtl="0">
              <a:lnSpc>
                <a:spcPct val="107000"/>
              </a:lnSpc>
            </a:pPr>
            <a:r>
              <a:rPr lang="en-US" b="1" dirty="0" smtClean="0">
                <a:latin typeface="Times New Roman" panose="02020603050405020304" pitchFamily="18" charset="0"/>
                <a:ea typeface="Times New Roman" panose="02020603050405020304" pitchFamily="18" charset="0"/>
                <a:cs typeface="Arial" panose="020B0604020202020204" pitchFamily="34" charset="0"/>
              </a:rPr>
              <a:t>Morning</a:t>
            </a:r>
            <a:r>
              <a:rPr lang="en-US" dirty="0">
                <a:latin typeface="Times New Roman" panose="02020603050405020304" pitchFamily="18" charset="0"/>
                <a:ea typeface="Times New Roman" panose="02020603050405020304" pitchFamily="18" charset="0"/>
                <a:cs typeface="Arial" panose="020B0604020202020204" pitchFamily="34" charset="0"/>
              </a:rPr>
              <a:t>: 07:00 to 15:00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just" rtl="0">
              <a:lnSpc>
                <a:spcPct val="107000"/>
              </a:lnSpc>
            </a:pPr>
            <a:r>
              <a:rPr lang="en-US" b="1" dirty="0">
                <a:latin typeface="Times New Roman" panose="02020603050405020304" pitchFamily="18" charset="0"/>
                <a:ea typeface="Times New Roman" panose="02020603050405020304" pitchFamily="18" charset="0"/>
                <a:cs typeface="Arial" panose="020B0604020202020204" pitchFamily="34" charset="0"/>
              </a:rPr>
              <a:t>Afternoon</a:t>
            </a:r>
            <a:r>
              <a:rPr lang="en-US" dirty="0">
                <a:latin typeface="Times New Roman" panose="02020603050405020304" pitchFamily="18" charset="0"/>
                <a:ea typeface="Times New Roman" panose="02020603050405020304" pitchFamily="18" charset="0"/>
                <a:cs typeface="Arial" panose="020B0604020202020204" pitchFamily="34" charset="0"/>
              </a:rPr>
              <a:t>: 15:00 to 23:00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just" rtl="0">
              <a:lnSpc>
                <a:spcPct val="107000"/>
              </a:lnSpc>
            </a:pPr>
            <a:r>
              <a:rPr lang="en-US" b="1" dirty="0">
                <a:latin typeface="Times New Roman" panose="02020603050405020304" pitchFamily="18" charset="0"/>
                <a:ea typeface="Times New Roman" panose="02020603050405020304" pitchFamily="18" charset="0"/>
                <a:cs typeface="Arial" panose="020B0604020202020204" pitchFamily="34" charset="0"/>
              </a:rPr>
              <a:t>Night</a:t>
            </a:r>
            <a:r>
              <a:rPr lang="en-US" dirty="0">
                <a:latin typeface="Times New Roman" panose="02020603050405020304" pitchFamily="18" charset="0"/>
                <a:ea typeface="Times New Roman" panose="02020603050405020304" pitchFamily="18" charset="0"/>
                <a:cs typeface="Arial" panose="020B0604020202020204" pitchFamily="34" charset="0"/>
              </a:rPr>
              <a:t>: 23:00 to 07:00</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 name="מלבן 15"/>
          <p:cNvSpPr/>
          <p:nvPr/>
        </p:nvSpPr>
        <p:spPr>
          <a:xfrm>
            <a:off x="4553495" y="855552"/>
            <a:ext cx="3121367"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Alarm Frequency</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17"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pic>
        <p:nvPicPr>
          <p:cNvPr id="18" name="תמונה 17"/>
          <p:cNvPicPr/>
          <p:nvPr/>
        </p:nvPicPr>
        <p:blipFill rotWithShape="1">
          <a:blip r:embed="rId4">
            <a:extLst>
              <a:ext uri="{28A0092B-C50C-407E-A947-70E740481C1C}">
                <a14:useLocalDpi xmlns:a14="http://schemas.microsoft.com/office/drawing/2010/main" val="0"/>
              </a:ext>
            </a:extLst>
          </a:blip>
          <a:srcRect l="31303" t="26687" r="2448" b="6815"/>
          <a:stretch/>
        </p:blipFill>
        <p:spPr bwMode="auto">
          <a:xfrm>
            <a:off x="2937850" y="1395166"/>
            <a:ext cx="6459665" cy="3924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cxnSp>
        <p:nvCxnSpPr>
          <p:cNvPr id="15" name="מחבר חץ ישר 14"/>
          <p:cNvCxnSpPr/>
          <p:nvPr/>
        </p:nvCxnSpPr>
        <p:spPr>
          <a:xfrm flipH="1">
            <a:off x="8665535" y="3361408"/>
            <a:ext cx="1168863" cy="636434"/>
          </a:xfrm>
          <a:prstGeom prst="straightConnector1">
            <a:avLst/>
          </a:prstGeom>
          <a:ln w="57150">
            <a:solidFill>
              <a:srgbClr val="C0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1" name="מחבר חץ ישר 10"/>
          <p:cNvCxnSpPr/>
          <p:nvPr/>
        </p:nvCxnSpPr>
        <p:spPr>
          <a:xfrm>
            <a:off x="2585377" y="3072809"/>
            <a:ext cx="1582586" cy="425303"/>
          </a:xfrm>
          <a:prstGeom prst="straightConnector1">
            <a:avLst/>
          </a:prstGeom>
          <a:ln w="57150">
            <a:solidFill>
              <a:srgbClr val="C0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8314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7" name="מחבר ישר 6"/>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8" name="מלבן 7"/>
          <p:cNvSpPr/>
          <p:nvPr/>
        </p:nvSpPr>
        <p:spPr>
          <a:xfrm>
            <a:off x="4553495" y="855552"/>
            <a:ext cx="3121367"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Alarm Frequency</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2" name="מלבן 1"/>
          <p:cNvSpPr/>
          <p:nvPr/>
        </p:nvSpPr>
        <p:spPr>
          <a:xfrm>
            <a:off x="9196821" y="2813375"/>
            <a:ext cx="2779059" cy="1338828"/>
          </a:xfrm>
          <a:prstGeom prst="rect">
            <a:avLst/>
          </a:prstGeom>
        </p:spPr>
        <p:txBody>
          <a:bodyPr wrap="square">
            <a:spAutoFit/>
          </a:bodyPr>
          <a:lstStyle/>
          <a:p>
            <a:pPr algn="l">
              <a:lnSpc>
                <a:spcPct val="150000"/>
              </a:lnSpc>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Morning</a:t>
            </a:r>
            <a:r>
              <a:rPr lang="en-US" dirty="0">
                <a:latin typeface="Times New Roman" panose="02020603050405020304" pitchFamily="18" charset="0"/>
                <a:ea typeface="Times New Roman" panose="02020603050405020304" pitchFamily="18" charset="0"/>
                <a:cs typeface="Arial" panose="020B0604020202020204" pitchFamily="34" charset="0"/>
              </a:rPr>
              <a:t>: 07:00 to 15:00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Afternoon</a:t>
            </a:r>
            <a:r>
              <a:rPr lang="en-US" dirty="0">
                <a:latin typeface="Times New Roman" panose="02020603050405020304" pitchFamily="18" charset="0"/>
                <a:ea typeface="Times New Roman" panose="02020603050405020304" pitchFamily="18" charset="0"/>
                <a:cs typeface="Arial" panose="020B0604020202020204" pitchFamily="34" charset="0"/>
              </a:rPr>
              <a:t>: 15:00 to 23:00</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0"/>
              </a:spcAft>
            </a:pPr>
            <a:r>
              <a:rPr lang="en-US" b="1" dirty="0">
                <a:latin typeface="Times New Roman" panose="02020603050405020304" pitchFamily="18" charset="0"/>
                <a:ea typeface="Times New Roman" panose="02020603050405020304" pitchFamily="18" charset="0"/>
                <a:cs typeface="Arial" panose="020B0604020202020204" pitchFamily="34" charset="0"/>
              </a:rPr>
              <a:t>Night</a:t>
            </a:r>
            <a:r>
              <a:rPr lang="en-US" dirty="0">
                <a:latin typeface="Times New Roman" panose="02020603050405020304" pitchFamily="18" charset="0"/>
                <a:ea typeface="Times New Roman" panose="02020603050405020304" pitchFamily="18" charset="0"/>
                <a:cs typeface="Arial" panose="020B0604020202020204" pitchFamily="34" charset="0"/>
              </a:rPr>
              <a:t>: 23:00 to 07:00</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תמונה 8"/>
          <p:cNvPicPr/>
          <p:nvPr/>
        </p:nvPicPr>
        <p:blipFill rotWithShape="1">
          <a:blip r:embed="rId3" cstate="print">
            <a:extLst>
              <a:ext uri="{28A0092B-C50C-407E-A947-70E740481C1C}">
                <a14:useLocalDpi xmlns:a14="http://schemas.microsoft.com/office/drawing/2010/main" val="0"/>
              </a:ext>
            </a:extLst>
          </a:blip>
          <a:srcRect l="30785" t="27148" r="2711" b="6576"/>
          <a:stretch/>
        </p:blipFill>
        <p:spPr bwMode="auto">
          <a:xfrm>
            <a:off x="457200" y="1583097"/>
            <a:ext cx="8739621" cy="4286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9858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7" name="מחבר ישר 6"/>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8" name="מלבן 7"/>
          <p:cNvSpPr/>
          <p:nvPr/>
        </p:nvSpPr>
        <p:spPr>
          <a:xfrm>
            <a:off x="4553495" y="855552"/>
            <a:ext cx="3619902" cy="523220"/>
          </a:xfrm>
          <a:prstGeom prst="rect">
            <a:avLst/>
          </a:prstGeom>
        </p:spPr>
        <p:txBody>
          <a:bodyPr wrap="none">
            <a:spAutoFit/>
          </a:bodyPr>
          <a:lstStyle/>
          <a:p>
            <a:pPr lvl="0" algn="l" rtl="0"/>
            <a:r>
              <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Sampling frequency</a:t>
            </a:r>
          </a:p>
        </p:txBody>
      </p:sp>
      <p:graphicFrame>
        <p:nvGraphicFramePr>
          <p:cNvPr id="2" name="טבלה 1"/>
          <p:cNvGraphicFramePr>
            <a:graphicFrameLocks noGrp="1"/>
          </p:cNvGraphicFramePr>
          <p:nvPr>
            <p:extLst>
              <p:ext uri="{D42A27DB-BD31-4B8C-83A1-F6EECF244321}">
                <p14:modId xmlns:p14="http://schemas.microsoft.com/office/powerpoint/2010/main" val="395450616"/>
              </p:ext>
            </p:extLst>
          </p:nvPr>
        </p:nvGraphicFramePr>
        <p:xfrm>
          <a:off x="818147" y="1598399"/>
          <a:ext cx="10989540" cy="5087563"/>
        </p:xfrm>
        <a:graphic>
          <a:graphicData uri="http://schemas.openxmlformats.org/drawingml/2006/table">
            <a:tbl>
              <a:tblPr firstRow="1" firstCol="1" bandRow="1">
                <a:tableStyleId>{F5AB1C69-6EDB-4FF4-983F-18BD219EF322}</a:tableStyleId>
              </a:tblPr>
              <a:tblGrid>
                <a:gridCol w="3048173"/>
                <a:gridCol w="2599059"/>
                <a:gridCol w="2420204"/>
                <a:gridCol w="2922104"/>
              </a:tblGrid>
              <a:tr h="328489">
                <a:tc>
                  <a:txBody>
                    <a:bodyPr/>
                    <a:lstStyle/>
                    <a:p>
                      <a:pPr algn="ctr">
                        <a:lnSpc>
                          <a:spcPct val="107000"/>
                        </a:lnSpc>
                        <a:spcAft>
                          <a:spcPts val="0"/>
                        </a:spcAft>
                      </a:pPr>
                      <a:r>
                        <a:rPr lang="en-US" sz="1800" dirty="0">
                          <a:effectLst/>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smtClean="0">
                          <a:effectLst/>
                        </a:rPr>
                        <a:t>Parameter</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 of Patients</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 of Missing Data</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rowSpan="4">
                  <a:txBody>
                    <a:bodyPr/>
                    <a:lstStyle/>
                    <a:p>
                      <a:pPr algn="ctr">
                        <a:lnSpc>
                          <a:spcPct val="107000"/>
                        </a:lnSpc>
                        <a:spcAft>
                          <a:spcPts val="0"/>
                        </a:spcAft>
                      </a:pPr>
                      <a:r>
                        <a:rPr lang="en-US" sz="2000" dirty="0">
                          <a:effectLst/>
                          <a:cs typeface="+mj-cs"/>
                        </a:rPr>
                        <a:t>Always Monitored parameters</a:t>
                      </a:r>
                      <a:endParaRPr lang="en-US" sz="2800" dirty="0">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a:lnSpc>
                          <a:spcPct val="107000"/>
                        </a:lnSpc>
                        <a:spcAft>
                          <a:spcPts val="0"/>
                        </a:spcAft>
                      </a:pPr>
                      <a:r>
                        <a:rPr lang="en-US" sz="2400" dirty="0">
                          <a:effectLst/>
                        </a:rPr>
                        <a:t>HR</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99.83</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1.7</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dirty="0">
                          <a:effectLst/>
                        </a:rPr>
                        <a:t>Spo2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99.66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9.17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ST1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400" dirty="0">
                          <a:effectLst/>
                        </a:rPr>
                        <a:t>97.06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8.69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dirty="0">
                          <a:effectLst/>
                        </a:rPr>
                        <a:t>RR Total</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94.66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56.58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rowSpan="6">
                  <a:txBody>
                    <a:bodyPr/>
                    <a:lstStyle/>
                    <a:p>
                      <a:pPr algn="ctr">
                        <a:lnSpc>
                          <a:spcPct val="107000"/>
                        </a:lnSpc>
                        <a:spcAft>
                          <a:spcPts val="0"/>
                        </a:spcAft>
                      </a:pPr>
                      <a:r>
                        <a:rPr lang="en-US" sz="2000" dirty="0">
                          <a:effectLst/>
                        </a:rPr>
                        <a:t>Frequently monitored parameters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ST2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88.85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21.9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ST3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88.85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21.9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Fio2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88.18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60.31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ARTBPS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80.06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17.77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ARTBPM</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80.39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17.8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RR Mandatory</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79.76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56.12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rowSpan="2">
                  <a:txBody>
                    <a:bodyPr/>
                    <a:lstStyle/>
                    <a:p>
                      <a:pPr algn="ctr">
                        <a:lnSpc>
                          <a:spcPct val="107000"/>
                        </a:lnSpc>
                        <a:spcAft>
                          <a:spcPts val="0"/>
                        </a:spcAft>
                      </a:pPr>
                      <a:r>
                        <a:rPr lang="en-US" sz="2000" dirty="0">
                          <a:effectLst/>
                        </a:rPr>
                        <a:t>Less frequently </a:t>
                      </a:r>
                      <a:r>
                        <a:rPr lang="en-US" sz="2000" dirty="0" smtClean="0">
                          <a:effectLst/>
                        </a:rPr>
                        <a:t>monitored parameters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CVP</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24.88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64.98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r h="314960">
                <a:tc vMerge="1">
                  <a:txBody>
                    <a:bodyPr/>
                    <a:lstStyle/>
                    <a:p>
                      <a:pPr rtl="1"/>
                      <a:endParaRPr lang="he-IL"/>
                    </a:p>
                  </a:txBody>
                  <a:tcPr/>
                </a:tc>
                <a:tc>
                  <a:txBody>
                    <a:bodyPr/>
                    <a:lstStyle/>
                    <a:p>
                      <a:pPr algn="ctr">
                        <a:lnSpc>
                          <a:spcPct val="107000"/>
                        </a:lnSpc>
                        <a:spcAft>
                          <a:spcPts val="0"/>
                        </a:spcAft>
                      </a:pPr>
                      <a:r>
                        <a:rPr lang="en-US" sz="2400">
                          <a:effectLst/>
                        </a:rPr>
                        <a:t>PAPD</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a:effectLst/>
                        </a:rPr>
                        <a:t>3.91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en-US" sz="2400" dirty="0">
                          <a:effectLst/>
                        </a:rPr>
                        <a:t>85.06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32061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7" name="מלבן 6"/>
          <p:cNvSpPr/>
          <p:nvPr/>
        </p:nvSpPr>
        <p:spPr>
          <a:xfrm>
            <a:off x="4553495" y="855552"/>
            <a:ext cx="3978974"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implementation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graphicFrame>
        <p:nvGraphicFramePr>
          <p:cNvPr id="2" name="טבלה 1"/>
          <p:cNvGraphicFramePr>
            <a:graphicFrameLocks noGrp="1"/>
          </p:cNvGraphicFramePr>
          <p:nvPr>
            <p:extLst>
              <p:ext uri="{D42A27DB-BD31-4B8C-83A1-F6EECF244321}">
                <p14:modId xmlns:p14="http://schemas.microsoft.com/office/powerpoint/2010/main" val="220501079"/>
              </p:ext>
            </p:extLst>
          </p:nvPr>
        </p:nvGraphicFramePr>
        <p:xfrm>
          <a:off x="1108200" y="1589617"/>
          <a:ext cx="8884735" cy="4109085"/>
        </p:xfrm>
        <a:graphic>
          <a:graphicData uri="http://schemas.openxmlformats.org/drawingml/2006/table">
            <a:tbl>
              <a:tblPr firstRow="1" firstCol="1" bandRow="1">
                <a:tableStyleId>{F5AB1C69-6EDB-4FF4-983F-18BD219EF322}</a:tableStyleId>
              </a:tblPr>
              <a:tblGrid>
                <a:gridCol w="3994682"/>
                <a:gridCol w="4890053"/>
              </a:tblGrid>
              <a:tr h="419795">
                <a:tc>
                  <a:txBody>
                    <a:bodyPr/>
                    <a:lstStyle/>
                    <a:p>
                      <a:pPr algn="ctr">
                        <a:lnSpc>
                          <a:spcPct val="107000"/>
                        </a:lnSpc>
                        <a:spcAft>
                          <a:spcPts val="0"/>
                        </a:spcAft>
                      </a:pPr>
                      <a:r>
                        <a:rPr lang="en-US" sz="2800" dirty="0">
                          <a:effectLst/>
                        </a:rPr>
                        <a:t>Clinical alarm Scenarios</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c>
                  <a:txBody>
                    <a:bodyPr/>
                    <a:lstStyle/>
                    <a:p>
                      <a:pPr algn="ctr">
                        <a:lnSpc>
                          <a:spcPct val="107000"/>
                        </a:lnSpc>
                        <a:spcAft>
                          <a:spcPts val="0"/>
                        </a:spcAft>
                      </a:pPr>
                      <a:r>
                        <a:rPr lang="en-US" sz="2800" dirty="0">
                          <a:effectLst/>
                        </a:rPr>
                        <a:t>Rules</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r>
              <a:tr h="725223">
                <a:tc>
                  <a:txBody>
                    <a:bodyPr/>
                    <a:lstStyle/>
                    <a:p>
                      <a:pPr algn="ctr">
                        <a:lnSpc>
                          <a:spcPct val="107000"/>
                        </a:lnSpc>
                        <a:spcAft>
                          <a:spcPts val="0"/>
                        </a:spcAft>
                      </a:pPr>
                      <a:r>
                        <a:rPr lang="en-US" sz="2800" dirty="0">
                          <a:effectLst/>
                        </a:rPr>
                        <a:t>Hypovolemia</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c>
                  <a:txBody>
                    <a:bodyPr/>
                    <a:lstStyle/>
                    <a:p>
                      <a:pPr algn="ctr" rtl="0">
                        <a:lnSpc>
                          <a:spcPct val="107000"/>
                        </a:lnSpc>
                        <a:spcAft>
                          <a:spcPts val="0"/>
                        </a:spcAft>
                      </a:pPr>
                      <a:r>
                        <a:rPr lang="en-US" sz="2800" dirty="0">
                          <a:effectLst/>
                        </a:rPr>
                        <a:t>ARTBPM &lt; 50 mm </a:t>
                      </a:r>
                      <a:r>
                        <a:rPr lang="en-US" sz="2800" dirty="0" smtClean="0">
                          <a:effectLst/>
                        </a:rPr>
                        <a:t>Hg</a:t>
                      </a:r>
                      <a:r>
                        <a:rPr lang="he-IL" sz="2800" dirty="0" smtClean="0">
                          <a:effectLst/>
                        </a:rPr>
                        <a:t> </a:t>
                      </a:r>
                      <a:r>
                        <a:rPr lang="en-US" sz="2800" dirty="0" smtClean="0">
                          <a:effectLst/>
                        </a:rPr>
                        <a:t>and</a:t>
                      </a:r>
                      <a:r>
                        <a:rPr lang="en-US" sz="2800" dirty="0">
                          <a:effectLst/>
                        </a:rPr>
                        <a:t/>
                      </a:r>
                      <a:br>
                        <a:rPr lang="en-US" sz="2800" dirty="0">
                          <a:effectLst/>
                        </a:rPr>
                      </a:br>
                      <a:r>
                        <a:rPr lang="en-US" sz="2800" dirty="0">
                          <a:effectLst/>
                        </a:rPr>
                        <a:t>CVP &lt; 5 mm </a:t>
                      </a:r>
                      <a:r>
                        <a:rPr lang="en-US" sz="2800" dirty="0" smtClean="0">
                          <a:effectLst/>
                        </a:rPr>
                        <a:t>Hg and</a:t>
                      </a:r>
                      <a:endParaRPr lang="en-US" sz="2800" dirty="0">
                        <a:effectLst/>
                      </a:endParaRPr>
                    </a:p>
                    <a:p>
                      <a:pPr algn="ctr" rtl="0">
                        <a:lnSpc>
                          <a:spcPct val="107000"/>
                        </a:lnSpc>
                        <a:spcAft>
                          <a:spcPts val="0"/>
                        </a:spcAft>
                      </a:pPr>
                      <a:r>
                        <a:rPr lang="en-US" sz="2800" dirty="0">
                          <a:effectLst/>
                        </a:rPr>
                        <a:t>CVP &gt; -10 mm Hg</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r>
              <a:tr h="1305401">
                <a:tc>
                  <a:txBody>
                    <a:bodyPr/>
                    <a:lstStyle/>
                    <a:p>
                      <a:pPr algn="ctr">
                        <a:lnSpc>
                          <a:spcPct val="107000"/>
                        </a:lnSpc>
                        <a:spcAft>
                          <a:spcPts val="0"/>
                        </a:spcAft>
                      </a:pPr>
                      <a:r>
                        <a:rPr lang="en-US" sz="2800" dirty="0">
                          <a:effectLst/>
                        </a:rPr>
                        <a:t>Obstructive shock</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c>
                  <a:txBody>
                    <a:bodyPr/>
                    <a:lstStyle/>
                    <a:p>
                      <a:pPr algn="ctr" rtl="0">
                        <a:lnSpc>
                          <a:spcPct val="107000"/>
                        </a:lnSpc>
                        <a:spcAft>
                          <a:spcPts val="0"/>
                        </a:spcAft>
                      </a:pPr>
                      <a:r>
                        <a:rPr lang="en-US" sz="2800" dirty="0">
                          <a:effectLst/>
                        </a:rPr>
                        <a:t>ARTBPS &lt; 78 mm </a:t>
                      </a:r>
                      <a:r>
                        <a:rPr lang="en-US" sz="2800" dirty="0" smtClean="0">
                          <a:effectLst/>
                        </a:rPr>
                        <a:t>Hg and</a:t>
                      </a:r>
                      <a:r>
                        <a:rPr lang="en-US" sz="2800" dirty="0">
                          <a:effectLst/>
                        </a:rPr>
                        <a:t/>
                      </a:r>
                      <a:br>
                        <a:rPr lang="en-US" sz="2800" dirty="0">
                          <a:effectLst/>
                        </a:rPr>
                      </a:br>
                      <a:r>
                        <a:rPr lang="en-US" sz="2800" dirty="0">
                          <a:effectLst/>
                        </a:rPr>
                        <a:t>CVP &gt; 16 mm </a:t>
                      </a:r>
                      <a:r>
                        <a:rPr lang="en-US" sz="2800" dirty="0" smtClean="0">
                          <a:effectLst/>
                        </a:rPr>
                        <a:t>Hg and</a:t>
                      </a:r>
                      <a:r>
                        <a:rPr lang="en-US" sz="2800" dirty="0">
                          <a:effectLst/>
                        </a:rPr>
                        <a:t/>
                      </a:r>
                      <a:br>
                        <a:rPr lang="en-US" sz="2800" dirty="0">
                          <a:effectLst/>
                        </a:rPr>
                      </a:br>
                      <a:r>
                        <a:rPr lang="en-US" sz="2800" dirty="0">
                          <a:effectLst/>
                        </a:rPr>
                        <a:t>CVP &lt; 35 mm </a:t>
                      </a:r>
                      <a:r>
                        <a:rPr lang="en-US" sz="2800" dirty="0" smtClean="0">
                          <a:effectLst/>
                        </a:rPr>
                        <a:t>Hg and</a:t>
                      </a:r>
                      <a:r>
                        <a:rPr lang="en-US" sz="2800" dirty="0">
                          <a:effectLst/>
                        </a:rPr>
                        <a:t/>
                      </a:r>
                      <a:br>
                        <a:rPr lang="en-US" sz="2800" dirty="0">
                          <a:effectLst/>
                        </a:rPr>
                      </a:br>
                      <a:r>
                        <a:rPr lang="en-US" sz="2800" dirty="0">
                          <a:effectLst/>
                        </a:rPr>
                        <a:t>PAPD &gt; 16 mm </a:t>
                      </a:r>
                      <a:r>
                        <a:rPr lang="en-US" sz="2800" dirty="0" smtClean="0">
                          <a:effectLst/>
                        </a:rPr>
                        <a:t>Hg and</a:t>
                      </a:r>
                      <a:r>
                        <a:rPr lang="en-US" sz="2800" dirty="0">
                          <a:effectLst/>
                        </a:rPr>
                        <a:t/>
                      </a:r>
                      <a:br>
                        <a:rPr lang="en-US" sz="2800" dirty="0">
                          <a:effectLst/>
                        </a:rPr>
                      </a:br>
                      <a:r>
                        <a:rPr lang="en-US" sz="2800" dirty="0">
                          <a:effectLst/>
                        </a:rPr>
                        <a:t>PAPD &lt; 60 mm Hg</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1000" marR="61000" marT="0" marB="0" anchor="ctr"/>
                </a:tc>
              </a:tr>
            </a:tbl>
          </a:graphicData>
        </a:graphic>
      </p:graphicFrame>
    </p:spTree>
    <p:extLst>
      <p:ext uri="{BB962C8B-B14F-4D97-AF65-F5344CB8AC3E}">
        <p14:creationId xmlns:p14="http://schemas.microsoft.com/office/powerpoint/2010/main" val="1493765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756191" y="1838673"/>
            <a:ext cx="9667969" cy="4351338"/>
          </a:xfrm>
        </p:spPr>
        <p:txBody>
          <a:bodyPr>
            <a:noAutofit/>
          </a:bodyPr>
          <a:lstStyle/>
          <a:p>
            <a:pPr algn="just" rtl="0">
              <a:lnSpc>
                <a:spcPct val="120000"/>
              </a:lnSpc>
              <a:spcAft>
                <a:spcPts val="1200"/>
              </a:spcAft>
            </a:pPr>
            <a:r>
              <a:rPr lang="en-US" sz="3200" dirty="0"/>
              <a:t>Datasets contained </a:t>
            </a:r>
            <a:r>
              <a:rPr lang="en-US" sz="3200" dirty="0" smtClean="0"/>
              <a:t>20,000 </a:t>
            </a:r>
            <a:r>
              <a:rPr lang="en-US" sz="3200" dirty="0"/>
              <a:t>samples without missing values from the clinical database. </a:t>
            </a:r>
          </a:p>
          <a:p>
            <a:pPr algn="just" rtl="0">
              <a:lnSpc>
                <a:spcPct val="120000"/>
              </a:lnSpc>
              <a:spcAft>
                <a:spcPts val="1200"/>
              </a:spcAft>
            </a:pPr>
            <a:r>
              <a:rPr lang="en-US" sz="3200" dirty="0"/>
              <a:t>Training r</a:t>
            </a:r>
            <a:r>
              <a:rPr lang="en-US" sz="3200" dirty="0" smtClean="0"/>
              <a:t>andom forest (RF) models </a:t>
            </a:r>
            <a:r>
              <a:rPr lang="en-US" sz="3200" dirty="0"/>
              <a:t>with up to three missing parameters</a:t>
            </a:r>
            <a:r>
              <a:rPr lang="en-US" sz="3200" dirty="0" smtClean="0"/>
              <a:t>.</a:t>
            </a:r>
          </a:p>
          <a:p>
            <a:pPr algn="just" rtl="0">
              <a:lnSpc>
                <a:spcPct val="120000"/>
              </a:lnSpc>
              <a:spcAft>
                <a:spcPts val="1200"/>
              </a:spcAft>
            </a:pPr>
            <a:r>
              <a:rPr lang="en-US" sz="3200" dirty="0"/>
              <a:t>Minimizing biases by dividing to 3 equal-sized datasets.</a:t>
            </a:r>
          </a:p>
          <a:p>
            <a:pPr algn="just" rtl="0">
              <a:lnSpc>
                <a:spcPct val="120000"/>
              </a:lnSpc>
              <a:spcAft>
                <a:spcPts val="1200"/>
              </a:spcAft>
            </a:pPr>
            <a:r>
              <a:rPr lang="en-US" sz="3200" dirty="0" smtClean="0"/>
              <a:t>Pre-stored </a:t>
            </a:r>
            <a:r>
              <a:rPr lang="en-US" sz="3200" dirty="0"/>
              <a:t>a "bank" of alarm classifiers. </a:t>
            </a:r>
          </a:p>
        </p:txBody>
      </p:sp>
      <p:sp>
        <p:nvSpPr>
          <p:cNvPr id="4"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553495" y="855552"/>
            <a:ext cx="3978974"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Implementation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2" name="מלבן 1"/>
          <p:cNvSpPr/>
          <p:nvPr/>
        </p:nvSpPr>
        <p:spPr>
          <a:xfrm>
            <a:off x="167182" y="6465246"/>
            <a:ext cx="1423788" cy="338554"/>
          </a:xfrm>
          <a:prstGeom prst="rect">
            <a:avLst/>
          </a:prstGeom>
        </p:spPr>
        <p:txBody>
          <a:bodyPr wrap="none">
            <a:spAutoFit/>
          </a:bodyPr>
          <a:lstStyle/>
          <a:p>
            <a:pPr algn="l" rtl="0"/>
            <a:r>
              <a:rPr lang="en-US" sz="1600" dirty="0" smtClean="0">
                <a:latin typeface="+mj-lt"/>
                <a:ea typeface="Times New Roman" panose="02020603050405020304" pitchFamily="18" charset="0"/>
              </a:rPr>
              <a:t>Bishop (2007</a:t>
            </a:r>
            <a:r>
              <a:rPr lang="en-US" sz="1600" dirty="0">
                <a:latin typeface="+mj-lt"/>
                <a:ea typeface="Times New Roman" panose="02020603050405020304" pitchFamily="18" charset="0"/>
              </a:rPr>
              <a:t>) </a:t>
            </a:r>
            <a:endParaRPr lang="he-IL" sz="1600" dirty="0">
              <a:latin typeface="+mj-lt"/>
            </a:endParaRPr>
          </a:p>
        </p:txBody>
      </p:sp>
    </p:spTree>
    <p:extLst>
      <p:ext uri="{BB962C8B-B14F-4D97-AF65-F5344CB8AC3E}">
        <p14:creationId xmlns:p14="http://schemas.microsoft.com/office/powerpoint/2010/main" val="147166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1825625"/>
            <a:ext cx="9444789" cy="4351338"/>
          </a:xfrm>
        </p:spPr>
        <p:txBody>
          <a:bodyPr>
            <a:normAutofit lnSpcReduction="10000"/>
          </a:bodyPr>
          <a:lstStyle/>
          <a:p>
            <a:pPr algn="just" rtl="0">
              <a:spcBef>
                <a:spcPts val="1200"/>
              </a:spcBef>
              <a:spcAft>
                <a:spcPts val="1200"/>
              </a:spcAft>
            </a:pPr>
            <a:r>
              <a:rPr lang="en-US" sz="3200" dirty="0" smtClean="0"/>
              <a:t>40 - 200 </a:t>
            </a:r>
            <a:r>
              <a:rPr lang="en-US" sz="3200" dirty="0"/>
              <a:t>trees were established in each forest </a:t>
            </a:r>
            <a:endParaRPr lang="en-US" sz="3200" dirty="0" smtClean="0"/>
          </a:p>
          <a:p>
            <a:pPr algn="just" rtl="0">
              <a:spcBef>
                <a:spcPts val="1200"/>
              </a:spcBef>
              <a:spcAft>
                <a:spcPts val="1200"/>
              </a:spcAft>
            </a:pPr>
            <a:r>
              <a:rPr lang="en-US" sz="3200" dirty="0" smtClean="0"/>
              <a:t>Parameter tuning by </a:t>
            </a:r>
            <a:r>
              <a:rPr lang="en-US" sz="3200" dirty="0" err="1" smtClean="0"/>
              <a:t>youden's</a:t>
            </a:r>
            <a:r>
              <a:rPr lang="en-US" sz="3200" dirty="0" smtClean="0"/>
              <a:t> </a:t>
            </a:r>
            <a:r>
              <a:rPr lang="en-US" sz="3200" dirty="0"/>
              <a:t>index. </a:t>
            </a:r>
            <a:endParaRPr lang="en-US" sz="3200" dirty="0" smtClean="0"/>
          </a:p>
          <a:p>
            <a:pPr algn="just" rtl="0">
              <a:spcBef>
                <a:spcPts val="1200"/>
              </a:spcBef>
              <a:spcAft>
                <a:spcPts val="1200"/>
              </a:spcAft>
            </a:pPr>
            <a:r>
              <a:rPr lang="en-US" sz="3200" dirty="0"/>
              <a:t>The </a:t>
            </a:r>
            <a:r>
              <a:rPr lang="en-US" sz="3200" dirty="0" smtClean="0"/>
              <a:t>FER was </a:t>
            </a:r>
            <a:r>
              <a:rPr lang="en-US" sz="3200" dirty="0"/>
              <a:t>used as the ground truth for the training process. </a:t>
            </a:r>
          </a:p>
          <a:p>
            <a:pPr algn="just" rtl="0">
              <a:spcBef>
                <a:spcPts val="1200"/>
              </a:spcBef>
              <a:spcAft>
                <a:spcPts val="1200"/>
              </a:spcAft>
            </a:pPr>
            <a:r>
              <a:rPr lang="en-US" sz="3200" dirty="0" smtClean="0"/>
              <a:t>An </a:t>
            </a:r>
            <a:r>
              <a:rPr lang="en-US" sz="3200" dirty="0"/>
              <a:t>average was calculated over the </a:t>
            </a:r>
            <a:r>
              <a:rPr lang="en-US" sz="3200" dirty="0" smtClean="0"/>
              <a:t>results.</a:t>
            </a:r>
          </a:p>
          <a:p>
            <a:pPr algn="just" rtl="0">
              <a:spcBef>
                <a:spcPts val="1200"/>
              </a:spcBef>
              <a:spcAft>
                <a:spcPts val="1200"/>
              </a:spcAft>
            </a:pPr>
            <a:r>
              <a:rPr lang="en-US" sz="3200" dirty="0"/>
              <a:t>The test results of the RF model with missing parameters were compared with </a:t>
            </a:r>
            <a:r>
              <a:rPr lang="en-US" sz="3200" dirty="0" smtClean="0"/>
              <a:t>PER.</a:t>
            </a:r>
            <a:endParaRPr lang="en-US" sz="3200" dirty="0"/>
          </a:p>
          <a:p>
            <a:pPr algn="just" rtl="0"/>
            <a:endParaRPr lang="he-IL" dirty="0"/>
          </a:p>
        </p:txBody>
      </p:sp>
      <p:sp>
        <p:nvSpPr>
          <p:cNvPr id="4"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553495" y="855552"/>
            <a:ext cx="3978974"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Implementation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55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199" y="1825625"/>
            <a:ext cx="9907563" cy="4351338"/>
          </a:xfrm>
        </p:spPr>
        <p:txBody>
          <a:bodyPr>
            <a:normAutofit/>
          </a:bodyPr>
          <a:lstStyle/>
          <a:p>
            <a:pPr marL="0" indent="0" algn="l" rtl="0">
              <a:spcBef>
                <a:spcPts val="1200"/>
              </a:spcBef>
              <a:spcAft>
                <a:spcPts val="1800"/>
              </a:spcAft>
              <a:buNone/>
            </a:pPr>
            <a:r>
              <a:rPr lang="en-US" dirty="0"/>
              <a:t>The examination and evaluation of the models’ performances was done by the two main statistical measures: </a:t>
            </a:r>
            <a:r>
              <a:rPr lang="en-US" b="1" dirty="0"/>
              <a:t>Precision</a:t>
            </a:r>
            <a:r>
              <a:rPr lang="en-US" dirty="0"/>
              <a:t> and </a:t>
            </a:r>
            <a:r>
              <a:rPr lang="en-US" b="1" dirty="0" err="1"/>
              <a:t>Youden's</a:t>
            </a:r>
            <a:r>
              <a:rPr lang="en-US" b="1" dirty="0"/>
              <a:t> Index</a:t>
            </a:r>
            <a:r>
              <a:rPr lang="en-US" dirty="0"/>
              <a:t>. </a:t>
            </a:r>
            <a:endParaRPr lang="en-US" dirty="0" smtClean="0"/>
          </a:p>
          <a:p>
            <a:pPr algn="l" rtl="0"/>
            <a:endParaRPr lang="en-US" dirty="0"/>
          </a:p>
          <a:p>
            <a:pPr algn="l" rtl="0"/>
            <a:endParaRPr lang="he-IL" dirty="0"/>
          </a:p>
        </p:txBody>
      </p:sp>
      <p:sp>
        <p:nvSpPr>
          <p:cNvPr id="4"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553495" y="855552"/>
            <a:ext cx="3102131"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evaluation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7" name="מלבן 6"/>
          <p:cNvSpPr/>
          <p:nvPr/>
        </p:nvSpPr>
        <p:spPr>
          <a:xfrm>
            <a:off x="77268" y="6444437"/>
            <a:ext cx="1865832" cy="338554"/>
          </a:xfrm>
          <a:prstGeom prst="rect">
            <a:avLst/>
          </a:prstGeom>
        </p:spPr>
        <p:txBody>
          <a:bodyPr wrap="none">
            <a:spAutoFit/>
          </a:bodyPr>
          <a:lstStyle/>
          <a:p>
            <a:r>
              <a:rPr lang="en-US" sz="1600" dirty="0" err="1" smtClean="0"/>
              <a:t>Bozikov</a:t>
            </a:r>
            <a:r>
              <a:rPr lang="en-US" sz="1600" dirty="0" smtClean="0"/>
              <a:t> </a:t>
            </a:r>
            <a:r>
              <a:rPr lang="en-US" sz="1600" dirty="0"/>
              <a:t>et al</a:t>
            </a:r>
            <a:r>
              <a:rPr lang="en-US" sz="1600" dirty="0" smtClean="0"/>
              <a:t>. (2010)</a:t>
            </a:r>
            <a:endParaRPr lang="he-IL" sz="1600" dirty="0"/>
          </a:p>
        </p:txBody>
      </p:sp>
      <p:pic>
        <p:nvPicPr>
          <p:cNvPr id="8" name="תמונה 7"/>
          <p:cNvPicPr/>
          <p:nvPr/>
        </p:nvPicPr>
        <p:blipFill>
          <a:blip r:embed="rId3" cstate="print">
            <a:extLst>
              <a:ext uri="{28A0092B-C50C-407E-A947-70E740481C1C}">
                <a14:useLocalDpi xmlns:a14="http://schemas.microsoft.com/office/drawing/2010/main" val="0"/>
              </a:ext>
            </a:extLst>
          </a:blip>
          <a:stretch>
            <a:fillRect/>
          </a:stretch>
        </p:blipFill>
        <p:spPr>
          <a:xfrm>
            <a:off x="3048000" y="2586732"/>
            <a:ext cx="5010150" cy="4196259"/>
          </a:xfrm>
          <a:prstGeom prst="rect">
            <a:avLst/>
          </a:prstGeom>
        </p:spPr>
      </p:pic>
      <mc:AlternateContent xmlns:mc="http://schemas.openxmlformats.org/markup-compatibility/2006" xmlns:a14="http://schemas.microsoft.com/office/drawing/2010/main">
        <mc:Choice Requires="a14">
          <p:sp>
            <p:nvSpPr>
              <p:cNvPr id="2" name="מלבן 1"/>
              <p:cNvSpPr/>
              <p:nvPr/>
            </p:nvSpPr>
            <p:spPr>
              <a:xfrm>
                <a:off x="818147" y="3205873"/>
                <a:ext cx="10459453" cy="2490077"/>
              </a:xfrm>
              <a:prstGeom prst="rect">
                <a:avLst/>
              </a:prstGeom>
            </p:spPr>
            <p:txBody>
              <a:bodyPr wrap="square">
                <a:spAutoFit/>
              </a:bodyPr>
              <a:lstStyle/>
              <a:p>
                <a:pPr algn="l" rtl="0">
                  <a:spcBef>
                    <a:spcPts val="1200"/>
                  </a:spcBef>
                  <a:spcAft>
                    <a:spcPts val="1800"/>
                  </a:spcAft>
                </a:pPr>
                <a:r>
                  <a:rPr lang="en-US" sz="2800" dirty="0"/>
                  <a:t>Youden's index (</a:t>
                </a:r>
                <a14:m>
                  <m:oMath xmlns:m="http://schemas.openxmlformats.org/officeDocument/2006/math">
                    <m:r>
                      <m:rPr>
                        <m:sty m:val="p"/>
                      </m:rPr>
                      <a:rPr lang="en-US" sz="2800">
                        <a:latin typeface="Cambria Math" panose="02040503050406030204" pitchFamily="18" charset="0"/>
                      </a:rPr>
                      <m:t>J</m:t>
                    </m:r>
                  </m:oMath>
                </a14:m>
                <a:r>
                  <a:rPr lang="en-US" sz="2800" dirty="0"/>
                  <a:t>) can be defined as:</a:t>
                </a:r>
                <a:endParaRPr lang="en-US" sz="2800" dirty="0" smtClean="0"/>
              </a:p>
              <a:p>
                <a:pPr algn="l" rtl="0">
                  <a:spcBef>
                    <a:spcPts val="1200"/>
                  </a:spcBef>
                  <a:spcAft>
                    <a:spcPts val="1800"/>
                  </a:spcAft>
                </a:pPr>
                <a14:m>
                  <m:oMathPara xmlns:m="http://schemas.openxmlformats.org/officeDocument/2006/math">
                    <m:oMathParaPr>
                      <m:jc m:val="centerGroup"/>
                    </m:oMathParaPr>
                    <m:oMath xmlns:m="http://schemas.openxmlformats.org/officeDocument/2006/math">
                      <m:r>
                        <a:rPr lang="en-US" sz="2800" b="1">
                          <a:latin typeface="Cambria Math" panose="02040503050406030204" pitchFamily="18" charset="0"/>
                        </a:rPr>
                        <m:t>𝐉</m:t>
                      </m:r>
                      <m:r>
                        <a:rPr lang="en-US" sz="2800" b="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𝒎𝒂𝒙</m:t>
                          </m:r>
                        </m:e>
                        <m:sub>
                          <m:r>
                            <a:rPr lang="en-US" sz="2800" b="1" i="1">
                              <a:latin typeface="Cambria Math" panose="02040503050406030204" pitchFamily="18" charset="0"/>
                            </a:rPr>
                            <m:t>𝒄</m:t>
                          </m:r>
                        </m:sub>
                      </m:sSub>
                      <m:r>
                        <a:rPr lang="en-US" sz="2800" b="1">
                          <a:latin typeface="Cambria Math" panose="02040503050406030204" pitchFamily="18" charset="0"/>
                        </a:rPr>
                        <m:t>⁡{</m:t>
                      </m:r>
                      <m:r>
                        <a:rPr lang="en-US" sz="2800" b="1" i="1">
                          <a:latin typeface="Cambria Math" panose="02040503050406030204" pitchFamily="18" charset="0"/>
                        </a:rPr>
                        <m:t>𝐒𝐞𝐧𝐬𝐢𝐭𝐢𝐯𝐢𝐭𝐲</m:t>
                      </m:r>
                      <m:r>
                        <a:rPr lang="en-US" sz="2800" b="1">
                          <a:latin typeface="Cambria Math" panose="02040503050406030204" pitchFamily="18" charset="0"/>
                        </a:rPr>
                        <m:t>(</m:t>
                      </m:r>
                      <m:r>
                        <a:rPr lang="en-US" sz="2800" b="1" i="1">
                          <a:latin typeface="Cambria Math" panose="02040503050406030204" pitchFamily="18" charset="0"/>
                        </a:rPr>
                        <m:t>𝐜</m:t>
                      </m:r>
                      <m:r>
                        <a:rPr lang="en-US" sz="2800" b="1">
                          <a:latin typeface="Cambria Math" panose="02040503050406030204" pitchFamily="18" charset="0"/>
                        </a:rPr>
                        <m:t>)+</m:t>
                      </m:r>
                      <m:r>
                        <a:rPr lang="en-US" sz="2800" b="1">
                          <a:latin typeface="Cambria Math" panose="02040503050406030204" pitchFamily="18" charset="0"/>
                        </a:rPr>
                        <m:t>𝐒𝐩𝐞𝐜𝐢𝐟𝐢𝐜𝐢𝐭𝐲</m:t>
                      </m:r>
                      <m:r>
                        <a:rPr lang="en-US" sz="2800" b="1">
                          <a:latin typeface="Cambria Math" panose="02040503050406030204" pitchFamily="18" charset="0"/>
                        </a:rPr>
                        <m:t>(</m:t>
                      </m:r>
                      <m:r>
                        <a:rPr lang="en-US" sz="2800" b="1">
                          <a:latin typeface="Cambria Math" panose="02040503050406030204" pitchFamily="18" charset="0"/>
                        </a:rPr>
                        <m:t>𝐜</m:t>
                      </m:r>
                      <m:r>
                        <a:rPr lang="en-US" sz="2800" b="1">
                          <a:latin typeface="Cambria Math" panose="02040503050406030204" pitchFamily="18" charset="0"/>
                        </a:rPr>
                        <m:t>)−</m:t>
                      </m:r>
                      <m:r>
                        <a:rPr lang="en-US" sz="2800" b="1">
                          <a:latin typeface="Cambria Math" panose="02040503050406030204" pitchFamily="18" charset="0"/>
                        </a:rPr>
                        <m:t>𝟏</m:t>
                      </m:r>
                      <m:r>
                        <a:rPr lang="en-US" sz="2800" b="1">
                          <a:latin typeface="Cambria Math" panose="02040503050406030204" pitchFamily="18" charset="0"/>
                        </a:rPr>
                        <m:t>}</m:t>
                      </m:r>
                    </m:oMath>
                  </m:oMathPara>
                </a14:m>
                <a:endParaRPr lang="en-US" sz="2800" dirty="0" smtClean="0"/>
              </a:p>
              <a:p>
                <a:pPr algn="l" rtl="0">
                  <a:spcBef>
                    <a:spcPts val="1200"/>
                  </a:spcBef>
                  <a:spcAft>
                    <a:spcPts val="1800"/>
                  </a:spcAft>
                </a:pPr>
                <a:r>
                  <a:rPr lang="en-US" sz="2800" dirty="0" smtClean="0"/>
                  <a:t>Maximizing </a:t>
                </a:r>
                <a:r>
                  <a:rPr lang="en-US" sz="2800" dirty="0"/>
                  <a:t>allows us to find, from the ROC curve, an optimal cut-off point (c*).</a:t>
                </a:r>
              </a:p>
            </p:txBody>
          </p:sp>
        </mc:Choice>
        <mc:Fallback xmlns="">
          <p:sp>
            <p:nvSpPr>
              <p:cNvPr id="2" name="מלבן 1"/>
              <p:cNvSpPr>
                <a:spLocks noRot="1" noChangeAspect="1" noMove="1" noResize="1" noEditPoints="1" noAdjustHandles="1" noChangeArrowheads="1" noChangeShapeType="1" noTextEdit="1"/>
              </p:cNvSpPr>
              <p:nvPr/>
            </p:nvSpPr>
            <p:spPr>
              <a:xfrm>
                <a:off x="818147" y="3205873"/>
                <a:ext cx="10459453" cy="2490077"/>
              </a:xfrm>
              <a:prstGeom prst="rect">
                <a:avLst/>
              </a:prstGeom>
              <a:blipFill rotWithShape="0">
                <a:blip r:embed="rId4"/>
                <a:stretch>
                  <a:fillRect l="-1166" t="-2451" b="-3922"/>
                </a:stretch>
              </a:blipFill>
            </p:spPr>
            <p:txBody>
              <a:bodyPr/>
              <a:lstStyle/>
              <a:p>
                <a:r>
                  <a:rPr lang="he-IL">
                    <a:noFill/>
                  </a:rPr>
                  <a:t> </a:t>
                </a:r>
              </a:p>
            </p:txBody>
          </p:sp>
        </mc:Fallback>
      </mc:AlternateContent>
      <p:sp>
        <p:nvSpPr>
          <p:cNvPr id="9" name="מלבן 8"/>
          <p:cNvSpPr/>
          <p:nvPr/>
        </p:nvSpPr>
        <p:spPr>
          <a:xfrm>
            <a:off x="77268" y="6176963"/>
            <a:ext cx="2531590" cy="338554"/>
          </a:xfrm>
          <a:prstGeom prst="rect">
            <a:avLst/>
          </a:prstGeom>
        </p:spPr>
        <p:txBody>
          <a:bodyPr wrap="none">
            <a:spAutoFit/>
          </a:bodyPr>
          <a:lstStyle/>
          <a:p>
            <a:r>
              <a:rPr lang="en-US" sz="1600" dirty="0" err="1" smtClean="0"/>
              <a:t>Lalkhen</a:t>
            </a:r>
            <a:r>
              <a:rPr lang="en-US" sz="1600" dirty="0"/>
              <a:t> </a:t>
            </a:r>
            <a:r>
              <a:rPr lang="en-US" sz="1600" dirty="0" smtClean="0"/>
              <a:t>&amp; </a:t>
            </a:r>
            <a:r>
              <a:rPr lang="en-US" sz="1600" dirty="0" err="1" smtClean="0"/>
              <a:t>McCluskey</a:t>
            </a:r>
            <a:r>
              <a:rPr lang="en-US" sz="1600" dirty="0" smtClean="0"/>
              <a:t> (</a:t>
            </a:r>
            <a:r>
              <a:rPr lang="en-US" sz="1600" dirty="0"/>
              <a:t>2008)</a:t>
            </a:r>
            <a:endParaRPr lang="he-IL" sz="1600" dirty="0"/>
          </a:p>
        </p:txBody>
      </p:sp>
    </p:spTree>
    <p:extLst>
      <p:ext uri="{BB962C8B-B14F-4D97-AF65-F5344CB8AC3E}">
        <p14:creationId xmlns:p14="http://schemas.microsoft.com/office/powerpoint/2010/main" val="16491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838200" y="1825625"/>
                <a:ext cx="9631680" cy="4351338"/>
              </a:xfrm>
            </p:spPr>
            <p:txBody>
              <a:bodyPr>
                <a:normAutofit/>
              </a:bodyPr>
              <a:lstStyle/>
              <a:p>
                <a:pPr marL="0" indent="0" algn="just" rtl="0">
                  <a:spcBef>
                    <a:spcPts val="1200"/>
                  </a:spcBef>
                  <a:spcAft>
                    <a:spcPts val="1800"/>
                  </a:spcAft>
                  <a:buNone/>
                </a:pPr>
                <a:r>
                  <a:rPr lang="en-US" dirty="0"/>
                  <a:t>Precision (also called positive predictive value) is a percentage of samples correctly specified as positive and can be defined as</a:t>
                </a:r>
                <a:r>
                  <a:rPr lang="en-US" dirty="0" smtClean="0"/>
                  <a:t>:</a:t>
                </a:r>
                <a:endParaRPr lang="en-US" dirty="0"/>
              </a:p>
              <a:p>
                <a:pPr marL="0" indent="0" algn="just" rtl="0">
                  <a:spcBef>
                    <a:spcPts val="1200"/>
                  </a:spcBef>
                  <a:spcAft>
                    <a:spcPts val="1800"/>
                  </a:spcAft>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𝐏𝐫𝐞𝐜𝐢𝐬𝐢𝐨𝐧</m:t>
                      </m:r>
                      <m:r>
                        <a:rPr lang="en-US" b="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𝐓𝐫𝐮𝐞</m:t>
                          </m:r>
                          <m:r>
                            <a:rPr lang="en-US" b="1">
                              <a:latin typeface="Cambria Math" panose="02040503050406030204" pitchFamily="18" charset="0"/>
                            </a:rPr>
                            <m:t> </m:t>
                          </m:r>
                          <m:r>
                            <a:rPr lang="en-US" b="1" i="1">
                              <a:latin typeface="Cambria Math" panose="02040503050406030204" pitchFamily="18" charset="0"/>
                            </a:rPr>
                            <m:t>𝒑𝒐𝒔𝒊𝒕𝒊𝒗𝒆𝒔</m:t>
                          </m:r>
                        </m:num>
                        <m:den>
                          <m:r>
                            <a:rPr lang="en-US" b="1" i="1">
                              <a:latin typeface="Cambria Math" panose="02040503050406030204" pitchFamily="18" charset="0"/>
                            </a:rPr>
                            <m:t>𝐓𝐫𝐮𝐞</m:t>
                          </m:r>
                          <m:r>
                            <a:rPr lang="en-US" b="1">
                              <a:latin typeface="Cambria Math" panose="02040503050406030204" pitchFamily="18" charset="0"/>
                            </a:rPr>
                            <m:t> </m:t>
                          </m:r>
                          <m:r>
                            <a:rPr lang="en-US" b="1" i="1">
                              <a:latin typeface="Cambria Math" panose="02040503050406030204" pitchFamily="18" charset="0"/>
                            </a:rPr>
                            <m:t>𝐩𝐨𝐬𝐢𝐭𝐢𝐯𝐞𝐬</m:t>
                          </m:r>
                          <m:r>
                            <a:rPr lang="en-US" b="1">
                              <a:latin typeface="Cambria Math" panose="02040503050406030204" pitchFamily="18" charset="0"/>
                            </a:rPr>
                            <m:t>+</m:t>
                          </m:r>
                          <m:r>
                            <a:rPr lang="en-US" b="1" i="1">
                              <a:latin typeface="Cambria Math" panose="02040503050406030204" pitchFamily="18" charset="0"/>
                            </a:rPr>
                            <m:t>𝐅𝐚𝐥𝐬𝐞</m:t>
                          </m:r>
                          <m:r>
                            <a:rPr lang="en-US" b="1">
                              <a:latin typeface="Cambria Math" panose="02040503050406030204" pitchFamily="18" charset="0"/>
                            </a:rPr>
                            <m:t> </m:t>
                          </m:r>
                          <m:r>
                            <a:rPr lang="en-US" b="1" i="1">
                              <a:latin typeface="Cambria Math" panose="02040503050406030204" pitchFamily="18" charset="0"/>
                            </a:rPr>
                            <m:t>𝒑𝒐𝒔𝒊𝒕𝒊𝒗𝒆𝒔</m:t>
                          </m:r>
                        </m:den>
                      </m:f>
                    </m:oMath>
                  </m:oMathPara>
                </a14:m>
                <a:endParaRPr lang="en-US" b="1" dirty="0"/>
              </a:p>
              <a:p>
                <a:pPr marL="0" indent="0" algn="just" rtl="0">
                  <a:spcBef>
                    <a:spcPts val="1200"/>
                  </a:spcBef>
                  <a:spcAft>
                    <a:spcPts val="1800"/>
                  </a:spcAft>
                  <a:buNone/>
                </a:pPr>
                <a:r>
                  <a:rPr lang="en-US" dirty="0" smtClean="0"/>
                  <a:t>This </a:t>
                </a:r>
                <a:r>
                  <a:rPr lang="en-US" dirty="0"/>
                  <a:t>term is useful since it answers the question: ‘When the monitor predicts an alarm, how often is it correct?’</a:t>
                </a:r>
              </a:p>
              <a:p>
                <a:pPr algn="just" rtl="0"/>
                <a:endParaRPr lang="he-IL"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838200" y="1825625"/>
                <a:ext cx="9631680" cy="4351338"/>
              </a:xfrm>
              <a:blipFill rotWithShape="0">
                <a:blip r:embed="rId3"/>
                <a:stretch>
                  <a:fillRect l="-1329" t="-2241" r="-1266"/>
                </a:stretch>
              </a:blipFill>
            </p:spPr>
            <p:txBody>
              <a:bodyPr/>
              <a:lstStyle/>
              <a:p>
                <a:r>
                  <a:rPr lang="he-IL">
                    <a:noFill/>
                  </a:rPr>
                  <a:t> </a:t>
                </a:r>
              </a:p>
            </p:txBody>
          </p:sp>
        </mc:Fallback>
      </mc:AlternateContent>
      <p:sp>
        <p:nvSpPr>
          <p:cNvPr id="4"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553495" y="855552"/>
            <a:ext cx="3102131"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evaluation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8" name="מלבן 7"/>
          <p:cNvSpPr/>
          <p:nvPr/>
        </p:nvSpPr>
        <p:spPr>
          <a:xfrm>
            <a:off x="8549" y="6454539"/>
            <a:ext cx="2125903" cy="338554"/>
          </a:xfrm>
          <a:prstGeom prst="rect">
            <a:avLst/>
          </a:prstGeom>
        </p:spPr>
        <p:txBody>
          <a:bodyPr wrap="none">
            <a:spAutoFit/>
          </a:bodyPr>
          <a:lstStyle/>
          <a:p>
            <a:pPr algn="l" rtl="0"/>
            <a:r>
              <a:rPr lang="en-US" sz="1600" dirty="0" smtClean="0"/>
              <a:t>Altman &amp; Bland </a:t>
            </a:r>
            <a:r>
              <a:rPr lang="en-US" sz="1600" dirty="0"/>
              <a:t>(1994</a:t>
            </a:r>
            <a:r>
              <a:rPr lang="en-US" sz="1600" dirty="0" smtClean="0"/>
              <a:t>) </a:t>
            </a:r>
            <a:endParaRPr lang="he-IL" sz="1600" dirty="0"/>
          </a:p>
        </p:txBody>
      </p:sp>
    </p:spTree>
    <p:extLst>
      <p:ext uri="{BB962C8B-B14F-4D97-AF65-F5344CB8AC3E}">
        <p14:creationId xmlns:p14="http://schemas.microsoft.com/office/powerpoint/2010/main" val="132654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2223686"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Results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graphicFrame>
        <p:nvGraphicFramePr>
          <p:cNvPr id="7" name="טבלה 6"/>
          <p:cNvGraphicFramePr>
            <a:graphicFrameLocks noGrp="1"/>
          </p:cNvGraphicFramePr>
          <p:nvPr>
            <p:extLst>
              <p:ext uri="{D42A27DB-BD31-4B8C-83A1-F6EECF244321}">
                <p14:modId xmlns:p14="http://schemas.microsoft.com/office/powerpoint/2010/main" val="1791266365"/>
              </p:ext>
            </p:extLst>
          </p:nvPr>
        </p:nvGraphicFramePr>
        <p:xfrm>
          <a:off x="1180408" y="1557283"/>
          <a:ext cx="9102581" cy="4077605"/>
        </p:xfrm>
        <a:graphic>
          <a:graphicData uri="http://schemas.openxmlformats.org/drawingml/2006/table">
            <a:tbl>
              <a:tblPr rtl="1" firstRow="1" firstCol="1" bandRow="1"/>
              <a:tblGrid>
                <a:gridCol w="888295"/>
                <a:gridCol w="1387758"/>
                <a:gridCol w="1387758"/>
                <a:gridCol w="1309664"/>
                <a:gridCol w="1322680"/>
                <a:gridCol w="1260858"/>
                <a:gridCol w="1545568"/>
              </a:tblGrid>
              <a:tr h="678197">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%FP</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Sensitivity</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Specificity</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Precision</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Youden's Index</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Model</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 of Missing Parameters</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RF</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None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FER</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rtl="1"/>
                      <a:endParaRPr lang="he-IL"/>
                    </a:p>
                  </a:txBody>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0.97</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RF</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One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17</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0.97</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0.83</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0.88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PER</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rtl="1"/>
                      <a:endParaRPr lang="he-IL"/>
                    </a:p>
                  </a:txBody>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0.97</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RF</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Two</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29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0.71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0.81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0.66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PER</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rtl="1"/>
                      <a:endParaRPr lang="he-IL"/>
                    </a:p>
                  </a:txBody>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0.95</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0.98</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0.94</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algn="ctr" rtl="0">
                        <a:lnSpc>
                          <a:spcPct val="107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RF</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a:lnSpc>
                          <a:spcPct val="107000"/>
                        </a:lnSpc>
                        <a:spcAft>
                          <a:spcPts val="0"/>
                        </a:spcAft>
                      </a:pPr>
                      <a:r>
                        <a:rPr lang="en-US" sz="1400" b="1">
                          <a:effectLst/>
                          <a:latin typeface="Times New Roman" panose="02020603050405020304" pitchFamily="18" charset="0"/>
                          <a:ea typeface="Times New Roman" panose="02020603050405020304" pitchFamily="18" charset="0"/>
                          <a:cs typeface="Arial" panose="020B0604020202020204" pitchFamily="34" charset="0"/>
                        </a:rPr>
                        <a:t>Three</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926">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39</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0.92</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0.61</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0.76</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800">
                          <a:effectLst/>
                          <a:latin typeface="Times New Roman" panose="02020603050405020304" pitchFamily="18" charset="0"/>
                          <a:ea typeface="Times New Roman" panose="02020603050405020304" pitchFamily="18" charset="0"/>
                          <a:cs typeface="Arial" panose="020B0604020202020204" pitchFamily="34" charset="0"/>
                        </a:rPr>
                        <a:t>0.54</a:t>
                      </a:r>
                      <a:endParaRPr lang="en-US" sz="240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gn="ctr" rtl="0">
                        <a:lnSpc>
                          <a:spcPct val="107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PER</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1750" marR="617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rtl="1"/>
                      <a:endParaRPr lang="he-IL"/>
                    </a:p>
                  </a:txBody>
                  <a:tcPr/>
                </a:tc>
              </a:tr>
            </a:tbl>
          </a:graphicData>
        </a:graphic>
      </p:graphicFrame>
      <p:sp>
        <p:nvSpPr>
          <p:cNvPr id="8" name="מלבן 7"/>
          <p:cNvSpPr/>
          <p:nvPr/>
        </p:nvSpPr>
        <p:spPr>
          <a:xfrm>
            <a:off x="3061886" y="855552"/>
            <a:ext cx="1704313"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First test</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2" name="מלבן 1"/>
          <p:cNvSpPr/>
          <p:nvPr/>
        </p:nvSpPr>
        <p:spPr>
          <a:xfrm>
            <a:off x="1180408" y="5754069"/>
            <a:ext cx="9480665" cy="954107"/>
          </a:xfrm>
          <a:prstGeom prst="rect">
            <a:avLst/>
          </a:prstGeom>
        </p:spPr>
        <p:txBody>
          <a:bodyPr wrap="square">
            <a:spAutoFit/>
          </a:bodyPr>
          <a:lstStyle/>
          <a:p>
            <a:pPr algn="l" rtl="0"/>
            <a:r>
              <a:rPr lang="en-US" sz="2800" dirty="0"/>
              <a:t>The average FAR </a:t>
            </a:r>
            <a:r>
              <a:rPr lang="en-US" sz="2800" dirty="0" smtClean="0"/>
              <a:t>of RF was </a:t>
            </a:r>
            <a:r>
              <a:rPr lang="en-US" sz="2800" dirty="0"/>
              <a:t>low for one (1%), two </a:t>
            </a:r>
            <a:r>
              <a:rPr lang="en-US" sz="2800" dirty="0" smtClean="0"/>
              <a:t>(2%) </a:t>
            </a:r>
            <a:r>
              <a:rPr lang="en-US" sz="2800" dirty="0"/>
              <a:t>and three (2%) missing parameters compared to PER (17%, 29%, 39%).</a:t>
            </a:r>
            <a:endParaRPr lang="he-IL" sz="2800" dirty="0"/>
          </a:p>
        </p:txBody>
      </p:sp>
    </p:spTree>
    <p:extLst>
      <p:ext uri="{BB962C8B-B14F-4D97-AF65-F5344CB8AC3E}">
        <p14:creationId xmlns:p14="http://schemas.microsoft.com/office/powerpoint/2010/main" val="487513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2223686"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Results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7" name="מלבן 6"/>
          <p:cNvSpPr/>
          <p:nvPr/>
        </p:nvSpPr>
        <p:spPr>
          <a:xfrm>
            <a:off x="3061886" y="855552"/>
            <a:ext cx="1704313"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First test</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pic>
        <p:nvPicPr>
          <p:cNvPr id="8" name="תמונה 7"/>
          <p:cNvPicPr/>
          <p:nvPr/>
        </p:nvPicPr>
        <p:blipFill>
          <a:blip r:embed="rId3"/>
          <a:stretch>
            <a:fillRect/>
          </a:stretch>
        </p:blipFill>
        <p:spPr>
          <a:xfrm>
            <a:off x="1531293" y="1838673"/>
            <a:ext cx="8049125" cy="4380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527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p:cNvSpPr>
            <a:spLocks noGrp="1"/>
          </p:cNvSpPr>
          <p:nvPr>
            <p:ph type="title"/>
          </p:nvPr>
        </p:nvSpPr>
        <p:spPr/>
        <p:txBody>
          <a:bodyPr>
            <a:normAutofit/>
          </a:bodyPr>
          <a:lstStyle/>
          <a:p>
            <a:pPr algn="l" rtl="0"/>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rPr>
              <a:t>Content</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endParaRPr>
          </a:p>
        </p:txBody>
      </p:sp>
      <p:sp>
        <p:nvSpPr>
          <p:cNvPr id="3" name="מציין מיקום תוכן 2"/>
          <p:cNvSpPr>
            <a:spLocks noGrp="1"/>
          </p:cNvSpPr>
          <p:nvPr>
            <p:ph idx="1"/>
          </p:nvPr>
        </p:nvSpPr>
        <p:spPr/>
        <p:txBody>
          <a:bodyPr>
            <a:noAutofit/>
          </a:bodyPr>
          <a:lstStyle/>
          <a:p>
            <a:pPr algn="l" rtl="0">
              <a:spcAft>
                <a:spcPts val="1200"/>
              </a:spcAft>
            </a:pPr>
            <a:r>
              <a:rPr lang="en-US" sz="3600" dirty="0" smtClean="0">
                <a:cs typeface="+mj-cs"/>
              </a:rPr>
              <a:t>Background</a:t>
            </a:r>
          </a:p>
          <a:p>
            <a:pPr algn="l" rtl="0">
              <a:spcAft>
                <a:spcPts val="1200"/>
              </a:spcAft>
            </a:pPr>
            <a:r>
              <a:rPr lang="en-US" sz="3600" dirty="0" smtClean="0">
                <a:cs typeface="+mj-cs"/>
              </a:rPr>
              <a:t>Methodology</a:t>
            </a:r>
          </a:p>
          <a:p>
            <a:pPr algn="l" rtl="0">
              <a:spcAft>
                <a:spcPts val="1200"/>
              </a:spcAft>
            </a:pPr>
            <a:r>
              <a:rPr lang="en-US" sz="3600" dirty="0" smtClean="0">
                <a:cs typeface="+mj-cs"/>
              </a:rPr>
              <a:t>Results</a:t>
            </a:r>
          </a:p>
          <a:p>
            <a:pPr algn="l" rtl="0">
              <a:spcAft>
                <a:spcPts val="1200"/>
              </a:spcAft>
            </a:pPr>
            <a:r>
              <a:rPr lang="en-US" sz="3600" dirty="0" smtClean="0">
                <a:cs typeface="+mj-cs"/>
              </a:rPr>
              <a:t>Discussion</a:t>
            </a:r>
          </a:p>
          <a:p>
            <a:pPr algn="l" rtl="0">
              <a:spcAft>
                <a:spcPts val="1200"/>
              </a:spcAft>
            </a:pPr>
            <a:r>
              <a:rPr lang="en-US" sz="3600" smtClean="0">
                <a:cs typeface="+mj-cs"/>
              </a:rPr>
              <a:t>Conclusion</a:t>
            </a:r>
            <a:endParaRPr lang="en-US" sz="3600" dirty="0" smtClean="0">
              <a:cs typeface="+mj-cs"/>
            </a:endParaRPr>
          </a:p>
          <a:p>
            <a:pPr algn="l" rtl="0">
              <a:spcAft>
                <a:spcPts val="1200"/>
              </a:spcAft>
            </a:pPr>
            <a:r>
              <a:rPr lang="en-US" sz="3600" dirty="0" smtClean="0">
                <a:cs typeface="+mj-cs"/>
              </a:rPr>
              <a:t>Limitation and future research</a:t>
            </a:r>
            <a:endParaRPr lang="he-IL" sz="3600" dirty="0">
              <a:cs typeface="+mj-cs"/>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626488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2223686"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Results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3081939" y="855552"/>
            <a:ext cx="2223686"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Second test</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pic>
        <p:nvPicPr>
          <p:cNvPr id="7" name="תמונה 6"/>
          <p:cNvPicPr>
            <a:picLocks noChangeAspect="1"/>
          </p:cNvPicPr>
          <p:nvPr/>
        </p:nvPicPr>
        <p:blipFill>
          <a:blip r:embed="rId3"/>
          <a:stretch>
            <a:fillRect/>
          </a:stretch>
        </p:blipFill>
        <p:spPr>
          <a:xfrm>
            <a:off x="818147" y="1791396"/>
            <a:ext cx="5133975"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תמונה 7"/>
          <p:cNvPicPr>
            <a:picLocks noChangeAspect="1"/>
          </p:cNvPicPr>
          <p:nvPr/>
        </p:nvPicPr>
        <p:blipFill>
          <a:blip r:embed="rId4"/>
          <a:stretch>
            <a:fillRect/>
          </a:stretch>
        </p:blipFill>
        <p:spPr>
          <a:xfrm>
            <a:off x="3556289" y="4307031"/>
            <a:ext cx="516255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תמונה 8"/>
          <p:cNvPicPr>
            <a:picLocks noChangeAspect="1"/>
          </p:cNvPicPr>
          <p:nvPr/>
        </p:nvPicPr>
        <p:blipFill>
          <a:blip r:embed="rId5"/>
          <a:stretch>
            <a:fillRect/>
          </a:stretch>
        </p:blipFill>
        <p:spPr>
          <a:xfrm>
            <a:off x="6312477" y="1800921"/>
            <a:ext cx="5219700" cy="2314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55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2223686"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Results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3081939" y="855552"/>
            <a:ext cx="2223686"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Second test</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pic>
        <p:nvPicPr>
          <p:cNvPr id="9" name="תמונה 8"/>
          <p:cNvPicPr>
            <a:picLocks noChangeAspect="1"/>
          </p:cNvPicPr>
          <p:nvPr/>
        </p:nvPicPr>
        <p:blipFill>
          <a:blip r:embed="rId3"/>
          <a:stretch>
            <a:fillRect/>
          </a:stretch>
        </p:blipFill>
        <p:spPr>
          <a:xfrm>
            <a:off x="838200" y="1560369"/>
            <a:ext cx="5057775"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תמונה 1"/>
          <p:cNvPicPr>
            <a:picLocks noChangeAspect="1"/>
          </p:cNvPicPr>
          <p:nvPr/>
        </p:nvPicPr>
        <p:blipFill>
          <a:blip r:embed="rId4"/>
          <a:stretch>
            <a:fillRect/>
          </a:stretch>
        </p:blipFill>
        <p:spPr>
          <a:xfrm>
            <a:off x="838200" y="4113343"/>
            <a:ext cx="5133975" cy="2419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תמונה 2"/>
          <p:cNvPicPr>
            <a:picLocks noChangeAspect="1"/>
          </p:cNvPicPr>
          <p:nvPr/>
        </p:nvPicPr>
        <p:blipFill>
          <a:blip r:embed="rId5"/>
          <a:stretch>
            <a:fillRect/>
          </a:stretch>
        </p:blipFill>
        <p:spPr>
          <a:xfrm>
            <a:off x="6243205" y="4132393"/>
            <a:ext cx="5067300"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תמונה 6"/>
          <p:cNvPicPr>
            <a:picLocks noChangeAspect="1"/>
          </p:cNvPicPr>
          <p:nvPr/>
        </p:nvPicPr>
        <p:blipFill>
          <a:blip r:embed="rId6"/>
          <a:stretch>
            <a:fillRect/>
          </a:stretch>
        </p:blipFill>
        <p:spPr>
          <a:xfrm>
            <a:off x="6243205" y="1541319"/>
            <a:ext cx="5048250"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705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2223686"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Results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graphicFrame>
        <p:nvGraphicFramePr>
          <p:cNvPr id="2" name="טבלה 1"/>
          <p:cNvGraphicFramePr>
            <a:graphicFrameLocks noGrp="1"/>
          </p:cNvGraphicFramePr>
          <p:nvPr>
            <p:extLst>
              <p:ext uri="{D42A27DB-BD31-4B8C-83A1-F6EECF244321}">
                <p14:modId xmlns:p14="http://schemas.microsoft.com/office/powerpoint/2010/main" val="2578406128"/>
              </p:ext>
            </p:extLst>
          </p:nvPr>
        </p:nvGraphicFramePr>
        <p:xfrm>
          <a:off x="818147" y="1822766"/>
          <a:ext cx="10432772" cy="4663888"/>
        </p:xfrm>
        <a:graphic>
          <a:graphicData uri="http://schemas.openxmlformats.org/drawingml/2006/table">
            <a:tbl>
              <a:tblPr rtl="1">
                <a:tableStyleId>{5940675A-B579-460E-94D1-54222C63F5DA}</a:tableStyleId>
              </a:tblPr>
              <a:tblGrid>
                <a:gridCol w="2226366"/>
                <a:gridCol w="1570383"/>
                <a:gridCol w="1550502"/>
                <a:gridCol w="1515812"/>
                <a:gridCol w="3569709"/>
              </a:tblGrid>
              <a:tr h="801207">
                <a:tc>
                  <a:txBody>
                    <a:bodyPr/>
                    <a:lstStyle/>
                    <a:p>
                      <a:pPr algn="ctr" rtl="0">
                        <a:lnSpc>
                          <a:spcPct val="107000"/>
                        </a:lnSpc>
                        <a:spcAft>
                          <a:spcPts val="0"/>
                        </a:spcAft>
                      </a:pPr>
                      <a:r>
                        <a:rPr lang="en-US" sz="2600" b="1" dirty="0">
                          <a:effectLst/>
                        </a:rPr>
                        <a:t>Three</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Two</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One</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No</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r" rtl="0">
                        <a:lnSpc>
                          <a:spcPct val="107000"/>
                        </a:lnSpc>
                        <a:spcAft>
                          <a:spcPts val="0"/>
                        </a:spcAft>
                      </a:pPr>
                      <a:r>
                        <a:rPr lang="en-US" sz="2600" b="1" dirty="0">
                          <a:effectLst/>
                        </a:rPr>
                        <a:t>                   # of Missing     </a:t>
                      </a:r>
                      <a:r>
                        <a:rPr lang="en-US" sz="2600" b="1" dirty="0" smtClean="0">
                          <a:effectLst/>
                        </a:rPr>
                        <a:t>Parameters</a:t>
                      </a:r>
                      <a:endParaRPr lang="en-US" sz="2600" b="1" dirty="0">
                        <a:effectLst/>
                      </a:endParaRPr>
                    </a:p>
                    <a:p>
                      <a:pPr algn="l" rtl="0">
                        <a:lnSpc>
                          <a:spcPct val="107000"/>
                        </a:lnSpc>
                        <a:spcAft>
                          <a:spcPts val="0"/>
                        </a:spcAft>
                      </a:pPr>
                      <a:r>
                        <a:rPr lang="en-US" sz="2600" b="1" dirty="0">
                          <a:effectLst/>
                        </a:rPr>
                        <a:t>Clinical Alarm </a:t>
                      </a:r>
                      <a:endParaRPr lang="en-US" sz="2600" b="1" dirty="0" smtClean="0">
                        <a:effectLst/>
                      </a:endParaRPr>
                    </a:p>
                    <a:p>
                      <a:pPr algn="l" rtl="0">
                        <a:lnSpc>
                          <a:spcPct val="107000"/>
                        </a:lnSpc>
                        <a:spcAft>
                          <a:spcPts val="0"/>
                        </a:spcAft>
                      </a:pPr>
                      <a:r>
                        <a:rPr lang="en-US" sz="2600" b="1" dirty="0" smtClean="0">
                          <a:effectLst/>
                        </a:rPr>
                        <a:t>scenario                                                                                                                                                                                                                         </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lnBlToTr w="12700" cap="flat" cmpd="sng" algn="ctr">
                      <a:solidFill>
                        <a:schemeClr val="tx1"/>
                      </a:solidFill>
                      <a:prstDash val="solid"/>
                      <a:round/>
                      <a:headEnd type="none" w="med" len="med"/>
                      <a:tailEnd type="none" w="med" len="med"/>
                    </a:lnBlToTr>
                  </a:tcPr>
                </a:tc>
              </a:tr>
              <a:tr h="229683">
                <a:tc>
                  <a:txBody>
                    <a:bodyPr/>
                    <a:lstStyle/>
                    <a:p>
                      <a:pPr algn="ctr" rtl="0">
                        <a:lnSpc>
                          <a:spcPct val="107000"/>
                        </a:lnSpc>
                        <a:spcAft>
                          <a:spcPts val="0"/>
                        </a:spcAft>
                      </a:pPr>
                      <a:r>
                        <a:rPr lang="en-US" sz="2600">
                          <a:effectLst/>
                        </a:rPr>
                        <a:t>PAPD</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dirty="0">
                          <a:effectLst/>
                        </a:rPr>
                        <a:t>CVP</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dirty="0">
                          <a:effectLst/>
                        </a:rPr>
                        <a:t>ARTBPM</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Hypovolemia</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a:effectLst/>
                        </a:rPr>
                        <a:t>CVP</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PAPD</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ARTBPM</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LV shock</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a:effectLst/>
                        </a:rPr>
                        <a:t>PAPD</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ARTBPM</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dirty="0">
                          <a:effectLst/>
                        </a:rPr>
                        <a:t>CVP</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Obstructive shock</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a:effectLst/>
                        </a:rPr>
                        <a:t>ST1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ARTBPM</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HR</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Bradycardia hypotension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a:effectLst/>
                        </a:rPr>
                        <a:t>ST1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ARTBPM</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HR</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Tachycardia hypotension</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a:effectLst/>
                        </a:rPr>
                        <a:t>RR mandatory</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ST1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HR</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Bradycardia</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r h="229683">
                <a:tc>
                  <a:txBody>
                    <a:bodyPr/>
                    <a:lstStyle/>
                    <a:p>
                      <a:pPr algn="ctr" rtl="0">
                        <a:lnSpc>
                          <a:spcPct val="107000"/>
                        </a:lnSpc>
                        <a:spcAft>
                          <a:spcPts val="0"/>
                        </a:spcAft>
                      </a:pPr>
                      <a:r>
                        <a:rPr lang="en-US" sz="2600" dirty="0">
                          <a:effectLst/>
                        </a:rPr>
                        <a:t>RR mandatory</a:t>
                      </a:r>
                      <a:endParaRPr lang="en-US" sz="2600"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ST1</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ARTBPS</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a:effectLst/>
                        </a:rPr>
                        <a:t>HR</a:t>
                      </a:r>
                      <a:endParaRPr lang="en-US" sz="260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c>
                  <a:txBody>
                    <a:bodyPr/>
                    <a:lstStyle/>
                    <a:p>
                      <a:pPr algn="ctr" rtl="0">
                        <a:lnSpc>
                          <a:spcPct val="107000"/>
                        </a:lnSpc>
                        <a:spcAft>
                          <a:spcPts val="0"/>
                        </a:spcAft>
                      </a:pPr>
                      <a:r>
                        <a:rPr lang="en-US" sz="2600" b="1" dirty="0">
                          <a:effectLst/>
                        </a:rPr>
                        <a:t>Tachycardia</a:t>
                      </a:r>
                      <a:endParaRPr lang="en-US" sz="2600" b="1" dirty="0">
                        <a:effectLst/>
                        <a:latin typeface="Calibri" panose="020F0502020204030204" pitchFamily="34" charset="0"/>
                        <a:ea typeface="Calibri" panose="020F0502020204030204" pitchFamily="34" charset="0"/>
                        <a:cs typeface="Arial" panose="020B0604020202020204" pitchFamily="34" charset="0"/>
                      </a:endParaRPr>
                    </a:p>
                  </a:txBody>
                  <a:tcPr marL="64431" marR="64431" marT="0" marB="0" anchor="ctr"/>
                </a:tc>
              </a:tr>
            </a:tbl>
          </a:graphicData>
        </a:graphic>
      </p:graphicFrame>
      <p:sp>
        <p:nvSpPr>
          <p:cNvPr id="3" name="מלבן 2"/>
          <p:cNvSpPr/>
          <p:nvPr/>
        </p:nvSpPr>
        <p:spPr>
          <a:xfrm>
            <a:off x="127716" y="6486654"/>
            <a:ext cx="2016321" cy="338554"/>
          </a:xfrm>
          <a:prstGeom prst="rect">
            <a:avLst/>
          </a:prstGeom>
        </p:spPr>
        <p:txBody>
          <a:bodyPr wrap="none">
            <a:spAutoFit/>
          </a:bodyPr>
          <a:lstStyle/>
          <a:p>
            <a:pPr algn="l" rtl="0"/>
            <a:r>
              <a:rPr lang="he-IL" sz="1600" dirty="0" err="1" smtClean="0"/>
              <a:t>Breiman</a:t>
            </a:r>
            <a:r>
              <a:rPr lang="he-IL" sz="1600" dirty="0" smtClean="0"/>
              <a:t> </a:t>
            </a:r>
            <a:r>
              <a:rPr lang="he-IL" sz="1600" dirty="0" err="1"/>
              <a:t>et</a:t>
            </a:r>
            <a:r>
              <a:rPr lang="he-IL" sz="1600" dirty="0"/>
              <a:t> </a:t>
            </a:r>
            <a:r>
              <a:rPr lang="he-IL" sz="1600" dirty="0" err="1"/>
              <a:t>al</a:t>
            </a:r>
            <a:r>
              <a:rPr lang="he-IL" sz="1600" dirty="0" smtClean="0"/>
              <a:t>. 1984)</a:t>
            </a:r>
            <a:r>
              <a:rPr lang="en-US" sz="1600" dirty="0" smtClean="0"/>
              <a:t>)</a:t>
            </a:r>
            <a:endParaRPr lang="he-IL" sz="1600" dirty="0"/>
          </a:p>
        </p:txBody>
      </p:sp>
    </p:spTree>
    <p:extLst>
      <p:ext uri="{BB962C8B-B14F-4D97-AF65-F5344CB8AC3E}">
        <p14:creationId xmlns:p14="http://schemas.microsoft.com/office/powerpoint/2010/main" val="744061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1" y="1825625"/>
            <a:ext cx="9284368" cy="4351338"/>
          </a:xfrm>
        </p:spPr>
        <p:txBody>
          <a:bodyPr>
            <a:noAutofit/>
          </a:bodyPr>
          <a:lstStyle/>
          <a:p>
            <a:pPr algn="just" rtl="0">
              <a:spcBef>
                <a:spcPts val="600"/>
              </a:spcBef>
              <a:spcAft>
                <a:spcPts val="600"/>
              </a:spcAft>
            </a:pPr>
            <a:r>
              <a:rPr lang="en-US" sz="3200" dirty="0" smtClean="0"/>
              <a:t>Medical </a:t>
            </a:r>
            <a:r>
              <a:rPr lang="en-US" sz="3200" dirty="0"/>
              <a:t>monitors in use today diagnose a patient's status by analyzing each vital sign separately. </a:t>
            </a:r>
            <a:endParaRPr lang="en-US" sz="3200" dirty="0" smtClean="0"/>
          </a:p>
          <a:p>
            <a:pPr algn="just" rtl="0">
              <a:spcBef>
                <a:spcPts val="600"/>
              </a:spcBef>
              <a:spcAft>
                <a:spcPts val="600"/>
              </a:spcAft>
            </a:pPr>
            <a:r>
              <a:rPr lang="en-US" sz="3200" dirty="0" smtClean="0"/>
              <a:t>The majority of monitoring alarms are false positives.</a:t>
            </a:r>
            <a:endParaRPr lang="en-US" sz="3200" dirty="0"/>
          </a:p>
          <a:p>
            <a:pPr algn="just" rtl="0">
              <a:spcBef>
                <a:spcPts val="600"/>
              </a:spcBef>
              <a:spcAft>
                <a:spcPts val="600"/>
              </a:spcAft>
            </a:pPr>
            <a:r>
              <a:rPr lang="en-US" sz="3200" dirty="0" smtClean="0"/>
              <a:t>Multiple </a:t>
            </a:r>
            <a:r>
              <a:rPr lang="en-US" sz="3200" dirty="0"/>
              <a:t>sensors </a:t>
            </a:r>
            <a:r>
              <a:rPr lang="en-US" sz="3200" dirty="0" smtClean="0"/>
              <a:t>integration presents </a:t>
            </a:r>
            <a:r>
              <a:rPr lang="en-US" sz="3200" dirty="0"/>
              <a:t>poor performances in situations of </a:t>
            </a:r>
            <a:r>
              <a:rPr lang="en-US" sz="3200" dirty="0" smtClean="0"/>
              <a:t>sensors deficiency.</a:t>
            </a:r>
          </a:p>
          <a:p>
            <a:pPr algn="just" rtl="0">
              <a:spcBef>
                <a:spcPts val="600"/>
              </a:spcBef>
              <a:spcAft>
                <a:spcPts val="600"/>
              </a:spcAft>
            </a:pPr>
            <a:r>
              <a:rPr lang="en-US" sz="3200" dirty="0"/>
              <a:t>The efficiency of random forest model to overcome missing sensors is appreciable. </a:t>
            </a:r>
            <a:endParaRPr lang="en-US" sz="3200" dirty="0" smtClean="0"/>
          </a:p>
        </p:txBody>
      </p:sp>
      <p:sp>
        <p:nvSpPr>
          <p:cNvPr id="5" name="כותרת 3"/>
          <p:cNvSpPr txBox="1">
            <a:spLocks/>
          </p:cNvSpPr>
          <p:nvPr/>
        </p:nvSpPr>
        <p:spPr>
          <a:xfrm>
            <a:off x="838200" y="677041"/>
            <a:ext cx="3196709"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Discussion</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436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0" y="1825625"/>
            <a:ext cx="9444789" cy="4351338"/>
          </a:xfrm>
        </p:spPr>
        <p:txBody>
          <a:bodyPr>
            <a:normAutofit/>
          </a:bodyPr>
          <a:lstStyle/>
          <a:p>
            <a:pPr algn="just" rtl="0">
              <a:spcBef>
                <a:spcPts val="1200"/>
              </a:spcBef>
              <a:spcAft>
                <a:spcPts val="1200"/>
              </a:spcAft>
            </a:pPr>
            <a:r>
              <a:rPr lang="en-US" sz="3200" dirty="0" smtClean="0"/>
              <a:t>Method </a:t>
            </a:r>
            <a:r>
              <a:rPr lang="en-US" sz="3200" dirty="0"/>
              <a:t>for </a:t>
            </a:r>
            <a:r>
              <a:rPr lang="en-US" sz="3200" dirty="0" smtClean="0"/>
              <a:t>false alarms reduction </a:t>
            </a:r>
            <a:r>
              <a:rPr lang="en-US" sz="3200" dirty="0"/>
              <a:t>in cases of signal </a:t>
            </a:r>
            <a:r>
              <a:rPr lang="en-US" sz="3200" dirty="0" smtClean="0"/>
              <a:t>loss.</a:t>
            </a:r>
          </a:p>
          <a:p>
            <a:pPr algn="just" rtl="0">
              <a:spcBef>
                <a:spcPts val="1200"/>
              </a:spcBef>
              <a:spcAft>
                <a:spcPts val="1200"/>
              </a:spcAft>
            </a:pPr>
            <a:r>
              <a:rPr lang="en-US" sz="3200" dirty="0" smtClean="0"/>
              <a:t>Minimizes </a:t>
            </a:r>
            <a:r>
              <a:rPr lang="en-US" sz="3200" dirty="0"/>
              <a:t>the negative effect of alarm fatigue. </a:t>
            </a:r>
          </a:p>
          <a:p>
            <a:pPr algn="just" rtl="0">
              <a:spcBef>
                <a:spcPts val="1200"/>
              </a:spcBef>
              <a:spcAft>
                <a:spcPts val="1200"/>
              </a:spcAft>
            </a:pPr>
            <a:r>
              <a:rPr lang="en-US" sz="3200" dirty="0" smtClean="0"/>
              <a:t>A </a:t>
            </a:r>
            <a:r>
              <a:rPr lang="en-US" sz="3200" dirty="0"/>
              <a:t>machine learning model trained to mimic decisions made by a </a:t>
            </a:r>
            <a:r>
              <a:rPr lang="en-US" sz="3200" dirty="0" smtClean="0"/>
              <a:t>specialist, </a:t>
            </a:r>
            <a:r>
              <a:rPr lang="en-US" sz="3200" dirty="0"/>
              <a:t>is comparable to that specialist</a:t>
            </a:r>
            <a:r>
              <a:rPr lang="en-US" sz="3200" dirty="0" smtClean="0"/>
              <a:t>.</a:t>
            </a:r>
          </a:p>
          <a:p>
            <a:pPr algn="just" rtl="0">
              <a:spcBef>
                <a:spcPts val="1200"/>
              </a:spcBef>
              <a:spcAft>
                <a:spcPts val="1200"/>
              </a:spcAft>
            </a:pPr>
            <a:r>
              <a:rPr lang="en-US" sz="3200" dirty="0"/>
              <a:t>Simple and practical solution in situations of missing sensors in real </a:t>
            </a:r>
            <a:r>
              <a:rPr lang="en-US" sz="3200" dirty="0" smtClean="0"/>
              <a:t>time</a:t>
            </a:r>
            <a:r>
              <a:rPr lang="en-US" sz="3200" dirty="0"/>
              <a:t>.</a:t>
            </a:r>
            <a:r>
              <a:rPr lang="en-US" sz="3200" dirty="0" smtClean="0"/>
              <a:t> </a:t>
            </a:r>
          </a:p>
          <a:p>
            <a:pPr algn="just" rtl="0">
              <a:spcBef>
                <a:spcPts val="1200"/>
              </a:spcBef>
              <a:spcAft>
                <a:spcPts val="1200"/>
              </a:spcAft>
            </a:pPr>
            <a:endParaRPr lang="en-US" sz="3200" dirty="0" smtClean="0"/>
          </a:p>
        </p:txBody>
      </p:sp>
      <p:sp>
        <p:nvSpPr>
          <p:cNvPr id="5" name="כותרת 3"/>
          <p:cNvSpPr txBox="1">
            <a:spLocks/>
          </p:cNvSpPr>
          <p:nvPr/>
        </p:nvSpPr>
        <p:spPr>
          <a:xfrm>
            <a:off x="838200" y="677041"/>
            <a:ext cx="3257623"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Conclusion</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709110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38201" y="1825625"/>
            <a:ext cx="9444788" cy="4351338"/>
          </a:xfrm>
        </p:spPr>
        <p:txBody>
          <a:bodyPr>
            <a:normAutofit/>
          </a:bodyPr>
          <a:lstStyle/>
          <a:p>
            <a:pPr algn="just" rtl="0">
              <a:spcBef>
                <a:spcPts val="1200"/>
              </a:spcBef>
              <a:spcAft>
                <a:spcPts val="1200"/>
              </a:spcAft>
            </a:pPr>
            <a:r>
              <a:rPr lang="en-US" sz="3200" dirty="0" smtClean="0"/>
              <a:t>Parameters values </a:t>
            </a:r>
            <a:r>
              <a:rPr lang="en-US" sz="3200" dirty="0"/>
              <a:t>were collected based on assumptions about future research </a:t>
            </a:r>
            <a:r>
              <a:rPr lang="en-US" sz="3200" dirty="0" smtClean="0"/>
              <a:t>needs.</a:t>
            </a:r>
          </a:p>
          <a:p>
            <a:pPr algn="just" rtl="0">
              <a:spcBef>
                <a:spcPts val="1200"/>
              </a:spcBef>
              <a:spcAft>
                <a:spcPts val="1200"/>
              </a:spcAft>
            </a:pPr>
            <a:r>
              <a:rPr lang="en-US" sz="3200" dirty="0" smtClean="0"/>
              <a:t>Adjusted </a:t>
            </a:r>
            <a:r>
              <a:rPr lang="en-US" sz="3200" dirty="0"/>
              <a:t>definitions </a:t>
            </a:r>
            <a:r>
              <a:rPr lang="en-US" sz="3200" dirty="0" smtClean="0"/>
              <a:t>per patients’ age and gender. </a:t>
            </a:r>
            <a:endParaRPr lang="en-US" sz="3200" dirty="0"/>
          </a:p>
          <a:p>
            <a:pPr algn="just" rtl="0">
              <a:spcBef>
                <a:spcPts val="1200"/>
              </a:spcBef>
              <a:spcAft>
                <a:spcPts val="1200"/>
              </a:spcAft>
            </a:pPr>
            <a:r>
              <a:rPr lang="en-US" sz="3200" dirty="0" smtClean="0"/>
              <a:t>An </a:t>
            </a:r>
            <a:r>
              <a:rPr lang="en-US" sz="3200" dirty="0"/>
              <a:t>alarm </a:t>
            </a:r>
            <a:r>
              <a:rPr lang="en-US" sz="3200" dirty="0" smtClean="0"/>
              <a:t>scenario </a:t>
            </a:r>
            <a:r>
              <a:rPr lang="en-US" sz="3200" dirty="0"/>
              <a:t>prediction </a:t>
            </a:r>
            <a:r>
              <a:rPr lang="en-US" sz="3200" dirty="0" smtClean="0"/>
              <a:t>instead </a:t>
            </a:r>
            <a:r>
              <a:rPr lang="en-US" sz="3200" dirty="0"/>
              <a:t>of a binary classification.</a:t>
            </a:r>
          </a:p>
          <a:p>
            <a:pPr algn="just" rtl="0">
              <a:spcBef>
                <a:spcPts val="1200"/>
              </a:spcBef>
              <a:spcAft>
                <a:spcPts val="1200"/>
              </a:spcAft>
            </a:pPr>
            <a:r>
              <a:rPr lang="en-US" sz="3200" dirty="0" smtClean="0"/>
              <a:t>Alarm </a:t>
            </a:r>
            <a:r>
              <a:rPr lang="en-US" sz="3200" dirty="0"/>
              <a:t>validation based on the </a:t>
            </a:r>
            <a:r>
              <a:rPr lang="en-US" sz="3200" dirty="0" smtClean="0"/>
              <a:t>FER </a:t>
            </a:r>
            <a:r>
              <a:rPr lang="en-US" sz="3200" dirty="0"/>
              <a:t>by </a:t>
            </a:r>
            <a:r>
              <a:rPr lang="en-US" sz="3200" dirty="0" smtClean="0"/>
              <a:t>a doctor.</a:t>
            </a:r>
            <a:endParaRPr lang="en-US" sz="3200" dirty="0"/>
          </a:p>
        </p:txBody>
      </p:sp>
      <p:sp>
        <p:nvSpPr>
          <p:cNvPr id="4" name="כותרת 3"/>
          <p:cNvSpPr txBox="1">
            <a:spLocks/>
          </p:cNvSpPr>
          <p:nvPr/>
        </p:nvSpPr>
        <p:spPr>
          <a:xfrm>
            <a:off x="838200" y="677041"/>
            <a:ext cx="786946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Limitation &amp; </a:t>
            </a:r>
            <a:r>
              <a:rPr lang="en-US"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Future research</a:t>
            </a:r>
            <a:endParaRPr lang="he-IL"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434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4446016" y="2755819"/>
            <a:ext cx="2834238" cy="830997"/>
          </a:xfrm>
          <a:prstGeom prst="rect">
            <a:avLst/>
          </a:prstGeom>
        </p:spPr>
        <p:txBody>
          <a:bodyPr wrap="none">
            <a:spAutoFit/>
          </a:bodyPr>
          <a:lstStyle/>
          <a:p>
            <a:pPr algn="ctr"/>
            <a:r>
              <a:rPr lang="en-US" sz="4800" b="1" dirty="0" smtClean="0">
                <a:solidFill>
                  <a:schemeClr val="bg1">
                    <a:lumMod val="50000"/>
                  </a:schemeClr>
                </a:solidFill>
              </a:rPr>
              <a:t>Thank you</a:t>
            </a:r>
            <a:endParaRPr lang="he-IL" sz="4800" b="1" dirty="0">
              <a:solidFill>
                <a:schemeClr val="bg1">
                  <a:lumMod val="50000"/>
                </a:schemeClr>
              </a:solidFill>
            </a:endParaRPr>
          </a:p>
        </p:txBody>
      </p:sp>
    </p:spTree>
    <p:extLst>
      <p:ext uri="{BB962C8B-B14F-4D97-AF65-F5344CB8AC3E}">
        <p14:creationId xmlns:p14="http://schemas.microsoft.com/office/powerpoint/2010/main" val="205899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3"/>
          <p:cNvSpPr txBox="1">
            <a:spLocks/>
          </p:cNvSpPr>
          <p:nvPr/>
        </p:nvSpPr>
        <p:spPr>
          <a:xfrm>
            <a:off x="838200" y="677041"/>
            <a:ext cx="3228769"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References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2" name="מציין מיקום תוכן 1"/>
          <p:cNvSpPr>
            <a:spLocks noGrp="1"/>
          </p:cNvSpPr>
          <p:nvPr>
            <p:ph idx="1"/>
          </p:nvPr>
        </p:nvSpPr>
        <p:spPr>
          <a:xfrm>
            <a:off x="838200" y="1609494"/>
            <a:ext cx="10515600" cy="4351338"/>
          </a:xfrm>
        </p:spPr>
        <p:txBody>
          <a:bodyPr>
            <a:noAutofit/>
          </a:bodyPr>
          <a:lstStyle/>
          <a:p>
            <a:pPr marL="0" indent="0" algn="just" rtl="0">
              <a:buNone/>
            </a:pPr>
            <a:r>
              <a:rPr lang="en-US" sz="2000" dirty="0">
                <a:latin typeface="+mj-lt"/>
                <a:cs typeface="+mj-cs"/>
              </a:rPr>
              <a:t>Altman, D. G., &amp; Bland, J. M. </a:t>
            </a:r>
            <a:r>
              <a:rPr lang="en-US" sz="2000" dirty="0" smtClean="0">
                <a:latin typeface="+mj-lt"/>
                <a:cs typeface="+mj-cs"/>
              </a:rPr>
              <a:t>(1994</a:t>
            </a:r>
            <a:r>
              <a:rPr lang="en-US" sz="2000" dirty="0">
                <a:latin typeface="+mj-lt"/>
                <a:cs typeface="+mj-cs"/>
              </a:rPr>
              <a:t>). Statistics Notes: Diagnostic tests 2: predictive values. </a:t>
            </a:r>
            <a:r>
              <a:rPr lang="en-US" sz="2000" i="1" dirty="0">
                <a:latin typeface="+mj-lt"/>
                <a:cs typeface="+mj-cs"/>
              </a:rPr>
              <a:t>British Medical Journal, </a:t>
            </a:r>
            <a:r>
              <a:rPr lang="en-US" sz="2000" i="1" dirty="0" smtClean="0">
                <a:latin typeface="+mj-lt"/>
                <a:cs typeface="+mj-cs"/>
              </a:rPr>
              <a:t>309 </a:t>
            </a:r>
            <a:r>
              <a:rPr lang="en-US" sz="2000" dirty="0" smtClean="0">
                <a:latin typeface="+mj-lt"/>
                <a:cs typeface="+mj-cs"/>
              </a:rPr>
              <a:t>(6947), </a:t>
            </a:r>
            <a:r>
              <a:rPr lang="en-US" sz="2000" dirty="0">
                <a:latin typeface="+mj-lt"/>
                <a:cs typeface="+mj-cs"/>
              </a:rPr>
              <a:t>102.</a:t>
            </a:r>
            <a:endParaRPr lang="en-US" sz="2000" dirty="0" smtClean="0">
              <a:latin typeface="+mj-lt"/>
              <a:cs typeface="+mj-cs"/>
            </a:endParaRPr>
          </a:p>
          <a:p>
            <a:pPr marL="0" indent="0" algn="just" rtl="0">
              <a:buNone/>
            </a:pPr>
            <a:r>
              <a:rPr lang="en-US" sz="2000" dirty="0" err="1" smtClean="0">
                <a:latin typeface="+mj-lt"/>
              </a:rPr>
              <a:t>Bitan</a:t>
            </a:r>
            <a:r>
              <a:rPr lang="en-US" sz="2000" dirty="0">
                <a:latin typeface="+mj-lt"/>
              </a:rPr>
              <a:t>, Y., &amp; O’Connor, M. F. (2012). Correlating data from different sensors to increase the positive predictive value of alarms: an empiric assessment. </a:t>
            </a:r>
            <a:r>
              <a:rPr lang="en-US" sz="2000" i="1" dirty="0">
                <a:latin typeface="+mj-lt"/>
              </a:rPr>
              <a:t>F1000research</a:t>
            </a:r>
            <a:r>
              <a:rPr lang="en-US" sz="2000" dirty="0">
                <a:latin typeface="+mj-lt"/>
              </a:rPr>
              <a:t>,</a:t>
            </a:r>
            <a:r>
              <a:rPr lang="en-US" sz="2000" i="1" dirty="0">
                <a:latin typeface="+mj-lt"/>
              </a:rPr>
              <a:t> 1</a:t>
            </a:r>
            <a:r>
              <a:rPr lang="en-US" sz="2000" i="1" dirty="0" smtClean="0">
                <a:latin typeface="+mj-lt"/>
              </a:rPr>
              <a:t>.</a:t>
            </a:r>
          </a:p>
          <a:p>
            <a:pPr marL="0" indent="0" algn="just" rtl="0">
              <a:buNone/>
            </a:pPr>
            <a:r>
              <a:rPr lang="en-US" sz="2000" dirty="0" smtClean="0">
                <a:latin typeface="+mj-lt"/>
              </a:rPr>
              <a:t>Bishop</a:t>
            </a:r>
            <a:r>
              <a:rPr lang="en-US" sz="2000" dirty="0">
                <a:latin typeface="+mj-lt"/>
              </a:rPr>
              <a:t>, C. M. (2007). </a:t>
            </a:r>
            <a:r>
              <a:rPr lang="en-US" sz="2000" i="1" dirty="0">
                <a:latin typeface="+mj-lt"/>
              </a:rPr>
              <a:t>Pattern recognition and machine learning</a:t>
            </a:r>
            <a:r>
              <a:rPr lang="en-US" sz="2000" dirty="0">
                <a:latin typeface="+mj-lt"/>
              </a:rPr>
              <a:t>. New York: Springer</a:t>
            </a:r>
            <a:r>
              <a:rPr lang="en-US" sz="2000" dirty="0" smtClean="0">
                <a:latin typeface="+mj-lt"/>
              </a:rPr>
              <a:t>.</a:t>
            </a:r>
            <a:endParaRPr lang="en-US" sz="2000" dirty="0">
              <a:latin typeface="+mj-lt"/>
            </a:endParaRPr>
          </a:p>
          <a:p>
            <a:pPr marL="0" indent="0" algn="just" rtl="0">
              <a:buNone/>
            </a:pPr>
            <a:r>
              <a:rPr lang="en-US" sz="2000" dirty="0" err="1">
                <a:latin typeface="+mj-lt"/>
              </a:rPr>
              <a:t>Božikov</a:t>
            </a:r>
            <a:r>
              <a:rPr lang="en-US" sz="2000" dirty="0">
                <a:latin typeface="+mj-lt"/>
              </a:rPr>
              <a:t>, J., &amp; </a:t>
            </a:r>
            <a:r>
              <a:rPr lang="en-US" sz="2000" dirty="0" err="1">
                <a:latin typeface="+mj-lt"/>
              </a:rPr>
              <a:t>Zaletel-Kragelj</a:t>
            </a:r>
            <a:r>
              <a:rPr lang="en-US" sz="2000" dirty="0">
                <a:latin typeface="+mj-lt"/>
              </a:rPr>
              <a:t>, L. (2010). Test validity measures and receiver operating characteristic (ROC) analysis. </a:t>
            </a:r>
            <a:r>
              <a:rPr lang="en-US" sz="2000" i="1" dirty="0">
                <a:latin typeface="+mj-lt"/>
              </a:rPr>
              <a:t>Methods and Tools in Public Health</a:t>
            </a:r>
            <a:r>
              <a:rPr lang="en-US" sz="2000" dirty="0">
                <a:latin typeface="+mj-lt"/>
              </a:rPr>
              <a:t>,</a:t>
            </a:r>
            <a:r>
              <a:rPr lang="en-US" sz="2000" i="1" dirty="0">
                <a:latin typeface="+mj-lt"/>
              </a:rPr>
              <a:t> </a:t>
            </a:r>
            <a:r>
              <a:rPr lang="en-US" sz="2000" dirty="0">
                <a:latin typeface="+mj-lt"/>
              </a:rPr>
              <a:t>749-770</a:t>
            </a:r>
            <a:r>
              <a:rPr lang="en-US" sz="2000" dirty="0" smtClean="0">
                <a:latin typeface="+mj-lt"/>
              </a:rPr>
              <a:t>.</a:t>
            </a:r>
          </a:p>
          <a:p>
            <a:pPr marL="0" indent="0" algn="just" rtl="0">
              <a:buNone/>
            </a:pPr>
            <a:r>
              <a:rPr lang="en-US" sz="2000" dirty="0" err="1">
                <a:latin typeface="+mj-lt"/>
              </a:rPr>
              <a:t>Breiman</a:t>
            </a:r>
            <a:r>
              <a:rPr lang="en-US" sz="2000" dirty="0">
                <a:latin typeface="+mj-lt"/>
              </a:rPr>
              <a:t>, L. (1984). </a:t>
            </a:r>
            <a:r>
              <a:rPr lang="en-US" sz="2000" i="1" dirty="0">
                <a:latin typeface="+mj-lt"/>
              </a:rPr>
              <a:t>Classification and regression trees</a:t>
            </a:r>
            <a:r>
              <a:rPr lang="en-US" sz="2000" dirty="0">
                <a:latin typeface="+mj-lt"/>
              </a:rPr>
              <a:t>. Belmont, Calif: Wadsworth International Group</a:t>
            </a:r>
            <a:r>
              <a:rPr lang="en-US" sz="2000" dirty="0" smtClean="0">
                <a:latin typeface="+mj-lt"/>
              </a:rPr>
              <a:t>.</a:t>
            </a:r>
          </a:p>
          <a:p>
            <a:pPr marL="0" indent="0" algn="just" rtl="0">
              <a:buNone/>
            </a:pPr>
            <a:r>
              <a:rPr lang="en-US" sz="2000" dirty="0" err="1">
                <a:latin typeface="+mj-lt"/>
              </a:rPr>
              <a:t>Cvach</a:t>
            </a:r>
            <a:r>
              <a:rPr lang="en-US" sz="2000" dirty="0">
                <a:latin typeface="+mj-lt"/>
              </a:rPr>
              <a:t>, M. (2012). Monitor alarm fatigue: an integrative review. </a:t>
            </a:r>
            <a:r>
              <a:rPr lang="en-US" sz="2000" i="1" dirty="0">
                <a:latin typeface="+mj-lt"/>
              </a:rPr>
              <a:t>Biomedical Instrumentation &amp; Technology</a:t>
            </a:r>
            <a:r>
              <a:rPr lang="en-US" sz="2000" dirty="0">
                <a:latin typeface="+mj-lt"/>
              </a:rPr>
              <a:t>, </a:t>
            </a:r>
            <a:r>
              <a:rPr lang="en-US" sz="2000" i="1" dirty="0">
                <a:latin typeface="+mj-lt"/>
              </a:rPr>
              <a:t>46 </a:t>
            </a:r>
            <a:r>
              <a:rPr lang="en-US" sz="2000" dirty="0">
                <a:latin typeface="+mj-lt"/>
              </a:rPr>
              <a:t>(4), 268-277.</a:t>
            </a:r>
          </a:p>
          <a:p>
            <a:pPr marL="0" indent="0" algn="just" rtl="0">
              <a:buNone/>
            </a:pPr>
            <a:r>
              <a:rPr lang="en-US" sz="2000" dirty="0" err="1" smtClean="0">
                <a:latin typeface="+mj-lt"/>
              </a:rPr>
              <a:t>DeVita</a:t>
            </a:r>
            <a:r>
              <a:rPr lang="en-US" sz="2000" dirty="0">
                <a:latin typeface="+mj-lt"/>
              </a:rPr>
              <a:t>, M. A., Smith, G. B., Adam, S. K., Adams-Pizarro, I., </a:t>
            </a:r>
            <a:r>
              <a:rPr lang="en-US" sz="2000" dirty="0" err="1">
                <a:latin typeface="+mj-lt"/>
              </a:rPr>
              <a:t>Buist</a:t>
            </a:r>
            <a:r>
              <a:rPr lang="en-US" sz="2000" dirty="0">
                <a:latin typeface="+mj-lt"/>
              </a:rPr>
              <a:t>, M., </a:t>
            </a:r>
            <a:r>
              <a:rPr lang="en-US" sz="2000" dirty="0" err="1">
                <a:latin typeface="+mj-lt"/>
              </a:rPr>
              <a:t>Bellomo</a:t>
            </a:r>
            <a:r>
              <a:rPr lang="en-US" sz="2000" dirty="0">
                <a:latin typeface="+mj-lt"/>
              </a:rPr>
              <a:t>, R., </a:t>
            </a:r>
            <a:r>
              <a:rPr lang="en-US" sz="2000" dirty="0" err="1">
                <a:latin typeface="+mj-lt"/>
              </a:rPr>
              <a:t>Bonello</a:t>
            </a:r>
            <a:r>
              <a:rPr lang="en-US" sz="2000" dirty="0">
                <a:latin typeface="+mj-lt"/>
              </a:rPr>
              <a:t>, R., ... Winters, B. (2010). “Identifying the </a:t>
            </a:r>
            <a:r>
              <a:rPr lang="en-US" sz="2000" dirty="0" err="1">
                <a:latin typeface="+mj-lt"/>
              </a:rPr>
              <a:t>hospitalised</a:t>
            </a:r>
            <a:r>
              <a:rPr lang="en-US" sz="2000" dirty="0">
                <a:latin typeface="+mj-lt"/>
              </a:rPr>
              <a:t> patient in crisis”—A consensus conference on the afferent limb of Rapid Response Systems. </a:t>
            </a:r>
            <a:r>
              <a:rPr lang="en-US" sz="2000" i="1" dirty="0">
                <a:latin typeface="+mj-lt"/>
              </a:rPr>
              <a:t>Resuscitation</a:t>
            </a:r>
            <a:r>
              <a:rPr lang="en-US" sz="2000" dirty="0">
                <a:latin typeface="+mj-lt"/>
              </a:rPr>
              <a:t>,</a:t>
            </a:r>
            <a:r>
              <a:rPr lang="en-US" sz="2000" i="1" dirty="0">
                <a:latin typeface="+mj-lt"/>
              </a:rPr>
              <a:t> 81</a:t>
            </a:r>
            <a:r>
              <a:rPr lang="en-US" sz="2000" dirty="0">
                <a:latin typeface="+mj-lt"/>
              </a:rPr>
              <a:t> (4), 375-382.</a:t>
            </a:r>
          </a:p>
          <a:p>
            <a:pPr marL="0" indent="0" algn="just" rtl="0">
              <a:buNone/>
            </a:pPr>
            <a:endParaRPr lang="he-IL" sz="2000" dirty="0">
              <a:latin typeface="+mj-lt"/>
            </a:endParaRPr>
          </a:p>
        </p:txBody>
      </p:sp>
    </p:spTree>
    <p:extLst>
      <p:ext uri="{BB962C8B-B14F-4D97-AF65-F5344CB8AC3E}">
        <p14:creationId xmlns:p14="http://schemas.microsoft.com/office/powerpoint/2010/main" val="3672181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3228769"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References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2" name="מציין מיקום תוכן 1"/>
          <p:cNvSpPr>
            <a:spLocks noGrp="1"/>
          </p:cNvSpPr>
          <p:nvPr>
            <p:ph idx="1"/>
          </p:nvPr>
        </p:nvSpPr>
        <p:spPr/>
        <p:txBody>
          <a:bodyPr>
            <a:noAutofit/>
          </a:bodyPr>
          <a:lstStyle/>
          <a:p>
            <a:pPr marL="0" indent="0" algn="just" rtl="0">
              <a:buNone/>
            </a:pPr>
            <a:r>
              <a:rPr lang="en-US" sz="2000" dirty="0"/>
              <a:t>Drew, B. J., </a:t>
            </a:r>
            <a:r>
              <a:rPr lang="en-US" sz="2000" dirty="0" err="1"/>
              <a:t>Califf</a:t>
            </a:r>
            <a:r>
              <a:rPr lang="en-US" sz="2000" dirty="0"/>
              <a:t>, R. M., Funk, M., Kaufman, E. S., </a:t>
            </a:r>
            <a:r>
              <a:rPr lang="en-US" sz="2000" dirty="0" err="1"/>
              <a:t>Krucoff</a:t>
            </a:r>
            <a:r>
              <a:rPr lang="en-US" sz="2000" dirty="0"/>
              <a:t>, M. W., </a:t>
            </a:r>
            <a:r>
              <a:rPr lang="en-US" sz="2000" dirty="0" err="1"/>
              <a:t>Laks</a:t>
            </a:r>
            <a:r>
              <a:rPr lang="en-US" sz="2000" dirty="0"/>
              <a:t>, M. M., ... &amp; Van Hare, G. F. (2004). Practice standards for electrocardiographic monitoring in hospital settings.</a:t>
            </a:r>
            <a:r>
              <a:rPr lang="en-US" sz="2000" i="1" dirty="0"/>
              <a:t> Circulation</a:t>
            </a:r>
            <a:r>
              <a:rPr lang="en-US" sz="2000" dirty="0"/>
              <a:t>,</a:t>
            </a:r>
            <a:r>
              <a:rPr lang="en-US" sz="2000" i="1" dirty="0"/>
              <a:t> 110 </a:t>
            </a:r>
            <a:r>
              <a:rPr lang="en-US" sz="2000" dirty="0"/>
              <a:t>(17), 2721-2746</a:t>
            </a:r>
            <a:r>
              <a:rPr lang="en-US" sz="2000" i="1" dirty="0" smtClean="0"/>
              <a:t>.</a:t>
            </a:r>
          </a:p>
          <a:p>
            <a:pPr marL="0" indent="0" algn="just" rtl="0">
              <a:buNone/>
            </a:pPr>
            <a:r>
              <a:rPr lang="en-US" sz="2000" dirty="0"/>
              <a:t>Drew, B. J., Harris, P., Schindler, D., Salas-</a:t>
            </a:r>
            <a:r>
              <a:rPr lang="en-US" sz="2000" dirty="0" err="1"/>
              <a:t>Boni</a:t>
            </a:r>
            <a:r>
              <a:rPr lang="en-US" sz="2000" dirty="0"/>
              <a:t>, R., Bai, Y., </a:t>
            </a:r>
            <a:r>
              <a:rPr lang="en-US" sz="2000" dirty="0" err="1"/>
              <a:t>Tinoco</a:t>
            </a:r>
            <a:r>
              <a:rPr lang="en-US" sz="2000" dirty="0"/>
              <a:t>, A., Ding, Q., ... </a:t>
            </a:r>
            <a:r>
              <a:rPr lang="en-US" sz="2000" dirty="0" err="1"/>
              <a:t>Mammone</a:t>
            </a:r>
            <a:r>
              <a:rPr lang="en-US" sz="2000" dirty="0"/>
              <a:t>, T. (2014). Insights into the problem of alarm fatigue with physiologic monitor devices: A comprehensive observational study of consecutive intensive care unit patients. </a:t>
            </a:r>
            <a:r>
              <a:rPr lang="en-US" sz="2000" i="1" dirty="0" err="1"/>
              <a:t>Plos</a:t>
            </a:r>
            <a:r>
              <a:rPr lang="en-US" sz="2000" i="1" dirty="0"/>
              <a:t> One</a:t>
            </a:r>
            <a:r>
              <a:rPr lang="en-US" sz="2000" dirty="0"/>
              <a:t>, </a:t>
            </a:r>
            <a:r>
              <a:rPr lang="en-US" sz="2000" i="1" dirty="0"/>
              <a:t>9</a:t>
            </a:r>
            <a:r>
              <a:rPr lang="en-US" sz="2000" dirty="0"/>
              <a:t> (10</a:t>
            </a:r>
            <a:r>
              <a:rPr lang="en-US" sz="2000" dirty="0" smtClean="0"/>
              <a:t>).</a:t>
            </a:r>
            <a:endParaRPr lang="en-US" sz="2000" dirty="0"/>
          </a:p>
          <a:p>
            <a:pPr marL="0" indent="0" algn="just" rtl="0">
              <a:buNone/>
            </a:pPr>
            <a:r>
              <a:rPr lang="en-US" sz="2000" dirty="0"/>
              <a:t>ECRI Institute (2011). Top 10 heath technology hazards for 2012. </a:t>
            </a:r>
            <a:r>
              <a:rPr lang="en-US" sz="2000" i="1" dirty="0"/>
              <a:t>Health Devices</a:t>
            </a:r>
            <a:r>
              <a:rPr lang="en-US" sz="2000" dirty="0"/>
              <a:t>, </a:t>
            </a:r>
            <a:r>
              <a:rPr lang="en-US" sz="2000" i="1" dirty="0"/>
              <a:t>40</a:t>
            </a:r>
            <a:r>
              <a:rPr lang="en-US" sz="2000" dirty="0"/>
              <a:t> (11), 358-373. </a:t>
            </a:r>
          </a:p>
          <a:p>
            <a:pPr marL="0" indent="0" algn="just" rtl="0">
              <a:buNone/>
            </a:pPr>
            <a:r>
              <a:rPr lang="en-US" sz="2000" dirty="0" smtClean="0"/>
              <a:t>ECRI </a:t>
            </a:r>
            <a:r>
              <a:rPr lang="en-US" sz="2000" dirty="0"/>
              <a:t>Institute (2012). Top 10 health technology hazards for 2013. </a:t>
            </a:r>
            <a:r>
              <a:rPr lang="en-US" sz="2000" i="1" dirty="0"/>
              <a:t>Health Devices</a:t>
            </a:r>
            <a:r>
              <a:rPr lang="en-US" sz="2000" dirty="0"/>
              <a:t>, </a:t>
            </a:r>
            <a:r>
              <a:rPr lang="en-US" sz="2000" i="1" dirty="0"/>
              <a:t>41</a:t>
            </a:r>
            <a:r>
              <a:rPr lang="en-US" sz="2000" dirty="0"/>
              <a:t> (11), 342-365. </a:t>
            </a:r>
          </a:p>
          <a:p>
            <a:pPr marL="0" indent="0" algn="just" rtl="0">
              <a:buNone/>
            </a:pPr>
            <a:r>
              <a:rPr lang="en-US" sz="2000" dirty="0"/>
              <a:t>ECRI Institute (2013). Top 10 heath technology hazards for 2014. </a:t>
            </a:r>
            <a:r>
              <a:rPr lang="en-US" sz="2000" i="1" dirty="0"/>
              <a:t>Health Devices</a:t>
            </a:r>
            <a:r>
              <a:rPr lang="en-US" sz="2000" dirty="0"/>
              <a:t>, </a:t>
            </a:r>
            <a:r>
              <a:rPr lang="en-US" sz="2000" i="1" dirty="0"/>
              <a:t>42</a:t>
            </a:r>
            <a:r>
              <a:rPr lang="en-US" sz="2000" dirty="0"/>
              <a:t> (11), 354-380.</a:t>
            </a:r>
          </a:p>
          <a:p>
            <a:pPr marL="0" indent="0" algn="just" rtl="0">
              <a:buNone/>
            </a:pPr>
            <a:r>
              <a:rPr lang="en-US" sz="2000" dirty="0"/>
              <a:t>ECRI Institute (2014). Top 10 heath technology hazards for 2015. </a:t>
            </a:r>
            <a:r>
              <a:rPr lang="en-US" sz="2000" i="1" dirty="0"/>
              <a:t>Health Devices</a:t>
            </a:r>
            <a:r>
              <a:rPr lang="en-US" sz="2000" dirty="0"/>
              <a:t>. </a:t>
            </a:r>
          </a:p>
          <a:p>
            <a:pPr marL="0" indent="0" algn="just" rtl="0">
              <a:buNone/>
            </a:pPr>
            <a:r>
              <a:rPr lang="en-US" sz="2000" dirty="0"/>
              <a:t>ECRI Institute (2015). Top 10 heath technology hazards for 2016. </a:t>
            </a:r>
            <a:r>
              <a:rPr lang="en-US" sz="2000" i="1" dirty="0"/>
              <a:t>Health Devices</a:t>
            </a:r>
            <a:r>
              <a:rPr lang="en-US" sz="2000" dirty="0"/>
              <a:t>. </a:t>
            </a:r>
          </a:p>
          <a:p>
            <a:pPr marL="0" indent="0" algn="just" rtl="0">
              <a:buNone/>
            </a:pPr>
            <a:r>
              <a:rPr lang="en-US" sz="2000" dirty="0"/>
              <a:t>ECRI Institute (2016). Top 10 heath technology hazards for 2017. </a:t>
            </a:r>
            <a:r>
              <a:rPr lang="en-US" sz="2000" i="1" dirty="0"/>
              <a:t>Health Devices</a:t>
            </a:r>
            <a:r>
              <a:rPr lang="en-US" sz="2000" dirty="0" smtClean="0"/>
              <a:t>.</a:t>
            </a:r>
          </a:p>
          <a:p>
            <a:pPr marL="0" indent="0" algn="just" rtl="0">
              <a:buNone/>
            </a:pPr>
            <a:endParaRPr lang="en-US" sz="2000" dirty="0" smtClean="0"/>
          </a:p>
          <a:p>
            <a:pPr marL="0" indent="0" algn="just" rtl="0">
              <a:buNone/>
            </a:pPr>
            <a:endParaRPr lang="he-IL" sz="2000" dirty="0"/>
          </a:p>
        </p:txBody>
      </p:sp>
    </p:spTree>
    <p:extLst>
      <p:ext uri="{BB962C8B-B14F-4D97-AF65-F5344CB8AC3E}">
        <p14:creationId xmlns:p14="http://schemas.microsoft.com/office/powerpoint/2010/main" val="1210991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txBox="1">
            <a:spLocks/>
          </p:cNvSpPr>
          <p:nvPr/>
        </p:nvSpPr>
        <p:spPr>
          <a:xfrm>
            <a:off x="838200" y="677041"/>
            <a:ext cx="3228769"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References</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2" name="מציין מיקום תוכן 1"/>
          <p:cNvSpPr>
            <a:spLocks noGrp="1"/>
          </p:cNvSpPr>
          <p:nvPr>
            <p:ph idx="1"/>
          </p:nvPr>
        </p:nvSpPr>
        <p:spPr/>
        <p:txBody>
          <a:bodyPr>
            <a:noAutofit/>
          </a:bodyPr>
          <a:lstStyle/>
          <a:p>
            <a:pPr marL="0" indent="0" algn="just" rtl="0">
              <a:buNone/>
            </a:pPr>
            <a:r>
              <a:rPr lang="en-US" sz="2000" dirty="0" err="1"/>
              <a:t>Imhoff</a:t>
            </a:r>
            <a:r>
              <a:rPr lang="en-US" sz="2000" dirty="0"/>
              <a:t>, M., &amp; </a:t>
            </a:r>
            <a:r>
              <a:rPr lang="en-US" sz="2000" dirty="0" err="1"/>
              <a:t>Kuhls</a:t>
            </a:r>
            <a:r>
              <a:rPr lang="en-US" sz="2000" dirty="0"/>
              <a:t>, S. (2006). Alarm algorithms in critical care monitoring. </a:t>
            </a:r>
            <a:r>
              <a:rPr lang="en-US" sz="2000" i="1" dirty="0"/>
              <a:t>Anesthesia and Analgesia</a:t>
            </a:r>
            <a:r>
              <a:rPr lang="en-US" sz="2000" dirty="0"/>
              <a:t>,</a:t>
            </a:r>
            <a:r>
              <a:rPr lang="en-US" sz="2000" i="1" dirty="0"/>
              <a:t> 102</a:t>
            </a:r>
            <a:r>
              <a:rPr lang="en-US" sz="2000" dirty="0"/>
              <a:t> (5), 1525-37</a:t>
            </a:r>
            <a:r>
              <a:rPr lang="en-US" sz="2000" dirty="0" smtClean="0"/>
              <a:t>.</a:t>
            </a:r>
          </a:p>
          <a:p>
            <a:pPr marL="0" indent="0" algn="just" rtl="0">
              <a:buNone/>
            </a:pPr>
            <a:r>
              <a:rPr lang="en-US" sz="2000" dirty="0" err="1" smtClean="0"/>
              <a:t>Lalkhen</a:t>
            </a:r>
            <a:r>
              <a:rPr lang="en-US" sz="2000" dirty="0" smtClean="0"/>
              <a:t>, A. G., &amp; </a:t>
            </a:r>
            <a:r>
              <a:rPr lang="en-US" sz="2000" dirty="0" err="1" smtClean="0"/>
              <a:t>McCluskey</a:t>
            </a:r>
            <a:r>
              <a:rPr lang="en-US" sz="2000" dirty="0" smtClean="0"/>
              <a:t>, A. (2008). Clinical tests: Sensitivity and specificity. </a:t>
            </a:r>
            <a:r>
              <a:rPr lang="en-US" sz="2000" i="1" dirty="0" smtClean="0"/>
              <a:t>Continuing Education in </a:t>
            </a:r>
            <a:r>
              <a:rPr lang="en-US" sz="2000" i="1" dirty="0" err="1" smtClean="0"/>
              <a:t>Anaesthesia</a:t>
            </a:r>
            <a:r>
              <a:rPr lang="en-US" sz="2000" i="1" dirty="0" smtClean="0"/>
              <a:t>, Critical Care and Pain</a:t>
            </a:r>
            <a:r>
              <a:rPr lang="en-US" sz="2000" dirty="0" smtClean="0"/>
              <a:t>,</a:t>
            </a:r>
            <a:r>
              <a:rPr lang="en-US" sz="2000" i="1" dirty="0" smtClean="0"/>
              <a:t> 8</a:t>
            </a:r>
            <a:r>
              <a:rPr lang="en-US" sz="2000" dirty="0" smtClean="0"/>
              <a:t> (6), 221-223.</a:t>
            </a:r>
          </a:p>
          <a:p>
            <a:pPr marL="0" indent="0" algn="just" rtl="0">
              <a:buNone/>
            </a:pPr>
            <a:r>
              <a:rPr lang="en-US" sz="2000" dirty="0" err="1" smtClean="0"/>
              <a:t>Liaw</a:t>
            </a:r>
            <a:r>
              <a:rPr lang="en-US" sz="2000" dirty="0"/>
              <a:t>, A., &amp; Wiener, M. (2002). Classification and regression by </a:t>
            </a:r>
            <a:r>
              <a:rPr lang="en-US" sz="2000" dirty="0" err="1"/>
              <a:t>randomForest</a:t>
            </a:r>
            <a:r>
              <a:rPr lang="en-US" sz="2000" dirty="0"/>
              <a:t>. </a:t>
            </a:r>
            <a:r>
              <a:rPr lang="en-US" sz="2000" i="1" dirty="0"/>
              <a:t>R news</a:t>
            </a:r>
            <a:r>
              <a:rPr lang="en-US" sz="2000" dirty="0"/>
              <a:t>, </a:t>
            </a:r>
            <a:r>
              <a:rPr lang="en-US" sz="2000" i="1" dirty="0"/>
              <a:t>2</a:t>
            </a:r>
            <a:r>
              <a:rPr lang="en-US" sz="2000" dirty="0"/>
              <a:t> (3), 18-22.</a:t>
            </a:r>
          </a:p>
          <a:p>
            <a:pPr marL="0" indent="0" algn="just" rtl="0">
              <a:buNone/>
            </a:pPr>
            <a:r>
              <a:rPr lang="en-US" sz="2000" dirty="0"/>
              <a:t>Little, R. J. A., &amp; Rubin, D. B. (2014). </a:t>
            </a:r>
            <a:r>
              <a:rPr lang="en-US" sz="2000" i="1" dirty="0"/>
              <a:t>Statistical Analysis with Missing Data</a:t>
            </a:r>
            <a:r>
              <a:rPr lang="en-US" sz="2000" dirty="0"/>
              <a:t>. New York, NY: John Wiley &amp; </a:t>
            </a:r>
            <a:r>
              <a:rPr lang="en-US" sz="2000" dirty="0" smtClean="0"/>
              <a:t>Sons.</a:t>
            </a:r>
          </a:p>
          <a:p>
            <a:pPr marL="0" indent="0" algn="just" rtl="0">
              <a:buNone/>
            </a:pPr>
            <a:r>
              <a:rPr lang="en-US" sz="2000" dirty="0" err="1" smtClean="0"/>
              <a:t>Sendelbach</a:t>
            </a:r>
            <a:r>
              <a:rPr lang="en-US" sz="2000" dirty="0"/>
              <a:t>, S., &amp; Funk, M. (2013). Alarm Fatigue: A Patient Safety Concern. </a:t>
            </a:r>
            <a:r>
              <a:rPr lang="en-US" sz="2000" i="1" dirty="0" err="1"/>
              <a:t>Aacn</a:t>
            </a:r>
            <a:r>
              <a:rPr lang="en-US" sz="2000" i="1" dirty="0"/>
              <a:t> Advanced Critical Care, 24</a:t>
            </a:r>
            <a:r>
              <a:rPr lang="en-US" sz="2000" dirty="0"/>
              <a:t> (4), 378-386.</a:t>
            </a:r>
          </a:p>
          <a:p>
            <a:pPr marL="0" indent="0" algn="just" rtl="0">
              <a:buNone/>
            </a:pPr>
            <a:r>
              <a:rPr lang="en-US" sz="2000" dirty="0" err="1"/>
              <a:t>Vesin</a:t>
            </a:r>
            <a:r>
              <a:rPr lang="en-US" sz="2000" dirty="0"/>
              <a:t>, A., </a:t>
            </a:r>
            <a:r>
              <a:rPr lang="en-US" sz="2000" dirty="0" err="1"/>
              <a:t>Azoulay</a:t>
            </a:r>
            <a:r>
              <a:rPr lang="en-US" sz="2000" dirty="0"/>
              <a:t>, E., Ruckly, S., </a:t>
            </a:r>
            <a:r>
              <a:rPr lang="en-US" sz="2000" dirty="0" err="1"/>
              <a:t>Vignoud</a:t>
            </a:r>
            <a:r>
              <a:rPr lang="en-US" sz="2000" dirty="0"/>
              <a:t>, L., </a:t>
            </a:r>
            <a:r>
              <a:rPr lang="en-US" sz="2000" dirty="0" err="1"/>
              <a:t>Rusinova</a:t>
            </a:r>
            <a:r>
              <a:rPr lang="en-US" sz="2000" dirty="0"/>
              <a:t>̀, K., Benoit, D., </a:t>
            </a:r>
            <a:r>
              <a:rPr lang="en-US" sz="2000" dirty="0" err="1"/>
              <a:t>Soares</a:t>
            </a:r>
            <a:r>
              <a:rPr lang="en-US" sz="2000" dirty="0"/>
              <a:t>, M., ... </a:t>
            </a:r>
            <a:r>
              <a:rPr lang="en-US" sz="2000" dirty="0" err="1"/>
              <a:t>Timsit</a:t>
            </a:r>
            <a:r>
              <a:rPr lang="en-US" sz="2000" dirty="0"/>
              <a:t>, J. F. (2013). Reporting and handling missing values in clinical studies in intensive care units. </a:t>
            </a:r>
            <a:r>
              <a:rPr lang="en-US" sz="2000" i="1" dirty="0"/>
              <a:t>Intensive Care Medicine, 39 </a:t>
            </a:r>
            <a:r>
              <a:rPr lang="en-US" sz="2000" dirty="0"/>
              <a:t>(8), 1396-1404.</a:t>
            </a:r>
          </a:p>
          <a:p>
            <a:pPr marL="0" indent="0" algn="just" rtl="0">
              <a:buNone/>
            </a:pPr>
            <a:r>
              <a:rPr lang="en-US" sz="2000" dirty="0" err="1"/>
              <a:t>Xie</a:t>
            </a:r>
            <a:r>
              <a:rPr lang="en-US" sz="2000" dirty="0"/>
              <a:t>, H., Kang, J., &amp; Mills, G. H. (2009). Clinical review: The impact of noise on patients' sleep and the effectiveness of noise reduction strategies in intensive care units. </a:t>
            </a:r>
            <a:r>
              <a:rPr lang="en-US" sz="2000" i="1" dirty="0"/>
              <a:t>Critical Care, 13 </a:t>
            </a:r>
            <a:r>
              <a:rPr lang="en-US" sz="2000" dirty="0"/>
              <a:t>(2), 208.</a:t>
            </a:r>
          </a:p>
          <a:p>
            <a:pPr marL="0" indent="0" algn="just" rtl="0">
              <a:buNone/>
            </a:pPr>
            <a:endParaRPr lang="en-US" sz="2000" dirty="0" smtClean="0"/>
          </a:p>
        </p:txBody>
      </p:sp>
    </p:spTree>
    <p:extLst>
      <p:ext uri="{BB962C8B-B14F-4D97-AF65-F5344CB8AC3E}">
        <p14:creationId xmlns:p14="http://schemas.microsoft.com/office/powerpoint/2010/main" val="106718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593943" y="1668664"/>
            <a:ext cx="9349369" cy="4159779"/>
          </a:xfrm>
        </p:spPr>
        <p:txBody>
          <a:bodyPr>
            <a:normAutofit/>
          </a:bodyPr>
          <a:lstStyle/>
          <a:p>
            <a:pPr algn="just" rtl="0"/>
            <a:r>
              <a:rPr lang="en-US" sz="3200" dirty="0"/>
              <a:t>Monitoring patient clinical status is </a:t>
            </a:r>
            <a:r>
              <a:rPr lang="en-US" sz="3200" b="1" dirty="0">
                <a:solidFill>
                  <a:srgbClr val="C00000"/>
                </a:solidFill>
              </a:rPr>
              <a:t>indispensable</a:t>
            </a:r>
            <a:r>
              <a:rPr lang="en-US" sz="3200" dirty="0"/>
              <a:t> in intensive care </a:t>
            </a:r>
            <a:r>
              <a:rPr lang="en-US" sz="3200" dirty="0" smtClean="0"/>
              <a:t>units (ICU).  </a:t>
            </a:r>
            <a:endParaRPr lang="en-US" sz="3200" dirty="0"/>
          </a:p>
        </p:txBody>
      </p:sp>
      <p:sp>
        <p:nvSpPr>
          <p:cNvPr id="4" name="כותרת 3"/>
          <p:cNvSpPr>
            <a:spLocks noGrp="1"/>
          </p:cNvSpPr>
          <p:nvPr>
            <p:ph type="title"/>
          </p:nvPr>
        </p:nvSpPr>
        <p:spPr>
          <a:xfrm>
            <a:off x="838200" y="677041"/>
            <a:ext cx="3477234" cy="701731"/>
          </a:xfrm>
          <a:prstGeom prst="rect">
            <a:avLst/>
          </a:prstGeom>
        </p:spPr>
        <p:txBody>
          <a:bodyPr wrap="none">
            <a:spAutoFit/>
          </a:bodyPr>
          <a:lstStyle/>
          <a:p>
            <a:pPr algn="l"/>
            <a:r>
              <a:rPr lang="en-GB" sz="4400"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Background</a:t>
            </a:r>
            <a:endParaRPr lang="he-IL" sz="4000" dirty="0">
              <a:solidFill>
                <a:srgbClr val="C00000"/>
              </a:solidFill>
              <a:effectLst>
                <a:outerShdw blurRad="38100" dist="38100" dir="2700000" algn="tl">
                  <a:srgbClr val="000000">
                    <a:alpha val="43137"/>
                  </a:srgbClr>
                </a:outerShdw>
              </a:effectLst>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pic>
        <p:nvPicPr>
          <p:cNvPr id="6" name="תמונה 5" descr="C:\Users\user\Downloads\journal.pone.0110274.g00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4403" y="2581383"/>
            <a:ext cx="2968308" cy="3338797"/>
          </a:xfrm>
          <a:prstGeom prst="rect">
            <a:avLst/>
          </a:prstGeom>
          <a:noFill/>
          <a:ln>
            <a:noFill/>
          </a:ln>
        </p:spPr>
      </p:pic>
      <p:sp>
        <p:nvSpPr>
          <p:cNvPr id="7" name="TextBox 6"/>
          <p:cNvSpPr txBox="1"/>
          <p:nvPr/>
        </p:nvSpPr>
        <p:spPr>
          <a:xfrm>
            <a:off x="8883314" y="5928263"/>
            <a:ext cx="2470485" cy="646331"/>
          </a:xfrm>
          <a:prstGeom prst="rect">
            <a:avLst/>
          </a:prstGeom>
          <a:noFill/>
        </p:spPr>
        <p:txBody>
          <a:bodyPr wrap="square" rtlCol="1">
            <a:spAutoFit/>
          </a:bodyPr>
          <a:lstStyle/>
          <a:p>
            <a:pPr algn="ctr"/>
            <a:r>
              <a:rPr lang="en-US" altLang="he-IL" sz="1200" i="1" noProof="1" smtClean="0">
                <a:solidFill>
                  <a:srgbClr val="44546A"/>
                </a:solidFill>
                <a:latin typeface="Arial" panose="020B0604020202020204" pitchFamily="34" charset="0"/>
              </a:rPr>
              <a:t>Physiologic </a:t>
            </a:r>
            <a:r>
              <a:rPr lang="en-US" altLang="he-IL" sz="1200" i="1" noProof="1">
                <a:solidFill>
                  <a:srgbClr val="44546A"/>
                </a:solidFill>
                <a:latin typeface="Arial" panose="020B0604020202020204" pitchFamily="34" charset="0"/>
              </a:rPr>
              <a:t>monitoring devices in the ICU (Drew et al., 2014)</a:t>
            </a:r>
            <a:endParaRPr lang="he-IL" altLang="he-IL" sz="3200" dirty="0">
              <a:latin typeface="Arial" panose="020B0604020202020204" pitchFamily="34" charset="0"/>
            </a:endParaRPr>
          </a:p>
          <a:p>
            <a:pPr algn="ctr"/>
            <a:endParaRPr lang="he-IL" sz="1200" dirty="0"/>
          </a:p>
        </p:txBody>
      </p:sp>
      <p:sp>
        <p:nvSpPr>
          <p:cNvPr id="8" name="מלבן 7"/>
          <p:cNvSpPr/>
          <p:nvPr/>
        </p:nvSpPr>
        <p:spPr>
          <a:xfrm>
            <a:off x="593943" y="2566637"/>
            <a:ext cx="7882989" cy="2062103"/>
          </a:xfrm>
          <a:prstGeom prst="rect">
            <a:avLst/>
          </a:prstGeom>
        </p:spPr>
        <p:txBody>
          <a:bodyPr wrap="square">
            <a:spAutoFit/>
          </a:bodyPr>
          <a:lstStyle/>
          <a:p>
            <a:pPr marL="285750" indent="-285750" algn="just" rtl="0">
              <a:buFont typeface="Arial" panose="020B0604020202020204" pitchFamily="34" charset="0"/>
              <a:buChar char="•"/>
            </a:pPr>
            <a:r>
              <a:rPr lang="en-US" sz="3200" dirty="0"/>
              <a:t>In order to detect </a:t>
            </a:r>
            <a:r>
              <a:rPr lang="en-US" sz="3200" b="1" dirty="0">
                <a:solidFill>
                  <a:srgbClr val="C00000"/>
                </a:solidFill>
              </a:rPr>
              <a:t>all abnormal </a:t>
            </a:r>
            <a:r>
              <a:rPr lang="en-US" sz="3200" b="1" dirty="0" smtClean="0">
                <a:solidFill>
                  <a:srgbClr val="C00000"/>
                </a:solidFill>
              </a:rPr>
              <a:t>changes</a:t>
            </a:r>
            <a:r>
              <a:rPr lang="en-US" sz="3200" dirty="0" smtClean="0"/>
              <a:t>, </a:t>
            </a:r>
            <a:r>
              <a:rPr lang="en-US" sz="3200" dirty="0"/>
              <a:t>these monitoring systems are designed to be </a:t>
            </a:r>
            <a:r>
              <a:rPr lang="en-US" sz="3200" b="1" dirty="0">
                <a:solidFill>
                  <a:srgbClr val="C00000"/>
                </a:solidFill>
              </a:rPr>
              <a:t>highly sensitive</a:t>
            </a:r>
            <a:r>
              <a:rPr lang="en-US" sz="3200" dirty="0"/>
              <a:t>. </a:t>
            </a:r>
          </a:p>
          <a:p>
            <a:pPr marL="285750" indent="-285750" algn="just" rtl="0">
              <a:buFont typeface="Arial" panose="020B0604020202020204" pitchFamily="34" charset="0"/>
              <a:buChar char="•"/>
            </a:pPr>
            <a:endParaRPr lang="he-IL" sz="3200" dirty="0"/>
          </a:p>
        </p:txBody>
      </p:sp>
      <p:sp>
        <p:nvSpPr>
          <p:cNvPr id="10" name="מלבן 9"/>
          <p:cNvSpPr/>
          <p:nvPr/>
        </p:nvSpPr>
        <p:spPr>
          <a:xfrm>
            <a:off x="252318" y="6101352"/>
            <a:ext cx="2467342" cy="830997"/>
          </a:xfrm>
          <a:prstGeom prst="rect">
            <a:avLst/>
          </a:prstGeom>
        </p:spPr>
        <p:txBody>
          <a:bodyPr wrap="none">
            <a:spAutoFit/>
          </a:bodyPr>
          <a:lstStyle/>
          <a:p>
            <a:pPr algn="l" rtl="0"/>
            <a:r>
              <a:rPr lang="en-US" sz="1600" dirty="0" err="1"/>
              <a:t>DeVita</a:t>
            </a:r>
            <a:r>
              <a:rPr lang="en-US" sz="1600" dirty="0"/>
              <a:t> et al. (2010)</a:t>
            </a:r>
          </a:p>
          <a:p>
            <a:pPr algn="l" rtl="0"/>
            <a:r>
              <a:rPr lang="en-US" sz="1600" dirty="0" err="1"/>
              <a:t>Sendelbach</a:t>
            </a:r>
            <a:r>
              <a:rPr lang="en-US" sz="1600" dirty="0"/>
              <a:t> &amp; Funk (2013) </a:t>
            </a:r>
            <a:endParaRPr lang="he-IL" sz="1600" dirty="0"/>
          </a:p>
          <a:p>
            <a:pPr algn="l" rtl="0"/>
            <a:endParaRPr lang="he-IL" sz="1600" dirty="0"/>
          </a:p>
        </p:txBody>
      </p:sp>
      <p:sp>
        <p:nvSpPr>
          <p:cNvPr id="11" name="מלבן 10"/>
          <p:cNvSpPr/>
          <p:nvPr/>
        </p:nvSpPr>
        <p:spPr>
          <a:xfrm>
            <a:off x="4315434" y="841570"/>
            <a:ext cx="3459601"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Medical Monitoring</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12" name="מלבן 11"/>
          <p:cNvSpPr/>
          <p:nvPr/>
        </p:nvSpPr>
        <p:spPr>
          <a:xfrm>
            <a:off x="593943" y="4038095"/>
            <a:ext cx="7882989" cy="1569660"/>
          </a:xfrm>
          <a:prstGeom prst="rect">
            <a:avLst/>
          </a:prstGeom>
        </p:spPr>
        <p:txBody>
          <a:bodyPr wrap="square">
            <a:spAutoFit/>
          </a:bodyPr>
          <a:lstStyle/>
          <a:p>
            <a:pPr marL="285750" indent="-285750" algn="just" rtl="0">
              <a:buFont typeface="Arial" panose="020B0604020202020204" pitchFamily="34" charset="0"/>
              <a:buChar char="•"/>
            </a:pPr>
            <a:r>
              <a:rPr lang="en-US" sz="3200" dirty="0"/>
              <a:t>As thresholds for alarm triggering become more sensitive and less specific, more false </a:t>
            </a:r>
            <a:r>
              <a:rPr lang="en-US" sz="3200" dirty="0" smtClean="0"/>
              <a:t>alarms (FA) </a:t>
            </a:r>
            <a:r>
              <a:rPr lang="en-US" sz="3200" dirty="0"/>
              <a:t>are generated.</a:t>
            </a:r>
          </a:p>
        </p:txBody>
      </p:sp>
    </p:spTree>
    <p:extLst>
      <p:ext uri="{BB962C8B-B14F-4D97-AF65-F5344CB8AC3E}">
        <p14:creationId xmlns:p14="http://schemas.microsoft.com/office/powerpoint/2010/main" val="304292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74254" y="4594149"/>
            <a:ext cx="10271262" cy="4351338"/>
          </a:xfrm>
        </p:spPr>
        <p:txBody>
          <a:bodyPr>
            <a:normAutofit/>
          </a:bodyPr>
          <a:lstStyle/>
          <a:p>
            <a:pPr marL="0" indent="0" algn="ctr" rtl="0">
              <a:buNone/>
            </a:pPr>
            <a:r>
              <a:rPr lang="en-US" sz="3200" dirty="0" smtClean="0"/>
              <a:t>The </a:t>
            </a:r>
            <a:r>
              <a:rPr lang="en-US" sz="3200" dirty="0"/>
              <a:t>Emergency Care Research Institute (ECRI) has ranked the clinical alarm hazard as the </a:t>
            </a:r>
            <a:r>
              <a:rPr lang="en-US" sz="3200" b="1" dirty="0">
                <a:solidFill>
                  <a:srgbClr val="C00000"/>
                </a:solidFill>
              </a:rPr>
              <a:t>top priority topic for the fourth year in a row in </a:t>
            </a:r>
            <a:r>
              <a:rPr lang="en-US" sz="3200" b="1" dirty="0" smtClean="0">
                <a:solidFill>
                  <a:srgbClr val="C00000"/>
                </a:solidFill>
              </a:rPr>
              <a:t>2015, </a:t>
            </a:r>
            <a:r>
              <a:rPr lang="en-US" sz="3200" b="1" dirty="0">
                <a:solidFill>
                  <a:srgbClr val="C00000"/>
                </a:solidFill>
              </a:rPr>
              <a:t>top 2 in 2016 </a:t>
            </a:r>
            <a:r>
              <a:rPr lang="en-US" sz="3200" b="1" dirty="0" smtClean="0">
                <a:solidFill>
                  <a:srgbClr val="C00000"/>
                </a:solidFill>
              </a:rPr>
              <a:t>and </a:t>
            </a:r>
            <a:r>
              <a:rPr lang="en-US" sz="3200" b="1" dirty="0">
                <a:solidFill>
                  <a:srgbClr val="C00000"/>
                </a:solidFill>
              </a:rPr>
              <a:t>top 3 in </a:t>
            </a:r>
            <a:r>
              <a:rPr lang="en-US" sz="3200" b="1" dirty="0" smtClean="0">
                <a:solidFill>
                  <a:srgbClr val="C00000"/>
                </a:solidFill>
              </a:rPr>
              <a:t>2017</a:t>
            </a:r>
            <a:r>
              <a:rPr lang="en-US" sz="3200" dirty="0" smtClean="0"/>
              <a:t>. </a:t>
            </a:r>
            <a:endParaRPr lang="en-US" sz="3200" dirty="0"/>
          </a:p>
        </p:txBody>
      </p:sp>
      <p:sp>
        <p:nvSpPr>
          <p:cNvPr id="4" name="מלבן 3"/>
          <p:cNvSpPr/>
          <p:nvPr/>
        </p:nvSpPr>
        <p:spPr>
          <a:xfrm>
            <a:off x="2040151" y="1299703"/>
            <a:ext cx="8134856" cy="671851"/>
          </a:xfrm>
          <a:prstGeom prst="rect">
            <a:avLst/>
          </a:prstGeom>
        </p:spPr>
        <p:txBody>
          <a:bodyPr wrap="none">
            <a:spAutoFit/>
          </a:bodyPr>
          <a:lstStyle/>
          <a:p>
            <a:pPr marL="457200" algn="l" rtl="0">
              <a:lnSpc>
                <a:spcPct val="150000"/>
              </a:lnSpc>
            </a:pPr>
            <a:r>
              <a:rPr lang="en-US" sz="2800" b="1" dirty="0" smtClean="0">
                <a:solidFill>
                  <a:schemeClr val="tx1">
                    <a:lumMod val="95000"/>
                    <a:lumOff val="5000"/>
                  </a:schemeClr>
                </a:solidFill>
                <a:ea typeface="Times New Roman" panose="02020603050405020304" pitchFamily="18" charset="0"/>
              </a:rPr>
              <a:t>FA of ICU current monitors range </a:t>
            </a:r>
            <a:r>
              <a:rPr lang="en-US" sz="2800" b="1" dirty="0">
                <a:solidFill>
                  <a:schemeClr val="tx1">
                    <a:lumMod val="95000"/>
                    <a:lumOff val="5000"/>
                  </a:schemeClr>
                </a:solidFill>
                <a:ea typeface="Times New Roman" panose="02020603050405020304" pitchFamily="18" charset="0"/>
              </a:rPr>
              <a:t>from </a:t>
            </a:r>
            <a:r>
              <a:rPr lang="en-US" sz="2800" b="1" dirty="0" smtClean="0">
                <a:solidFill>
                  <a:schemeClr val="tx1">
                    <a:lumMod val="95000"/>
                    <a:lumOff val="5000"/>
                  </a:schemeClr>
                </a:solidFill>
                <a:ea typeface="Times New Roman" panose="02020603050405020304" pitchFamily="18" charset="0"/>
              </a:rPr>
              <a:t>72% to 99</a:t>
            </a:r>
            <a:r>
              <a:rPr lang="en-US" sz="2800" b="1" dirty="0">
                <a:solidFill>
                  <a:schemeClr val="tx1">
                    <a:lumMod val="95000"/>
                    <a:lumOff val="5000"/>
                  </a:schemeClr>
                </a:solidFill>
                <a:ea typeface="Times New Roman" panose="02020603050405020304" pitchFamily="18" charset="0"/>
              </a:rPr>
              <a:t>%</a:t>
            </a:r>
          </a:p>
        </p:txBody>
      </p:sp>
      <p:sp>
        <p:nvSpPr>
          <p:cNvPr id="5" name="מלבן 4"/>
          <p:cNvSpPr/>
          <p:nvPr/>
        </p:nvSpPr>
        <p:spPr>
          <a:xfrm>
            <a:off x="1267327" y="3186800"/>
            <a:ext cx="4632705" cy="738664"/>
          </a:xfrm>
          <a:prstGeom prst="rect">
            <a:avLst/>
          </a:prstGeom>
        </p:spPr>
        <p:txBody>
          <a:bodyPr wrap="square">
            <a:spAutoFit/>
          </a:bodyPr>
          <a:lstStyle/>
          <a:p>
            <a:pPr marL="457200" algn="l" rtl="0">
              <a:lnSpc>
                <a:spcPct val="150000"/>
              </a:lnSpc>
            </a:pPr>
            <a:r>
              <a:rPr lang="en-US" sz="2800" b="1" dirty="0" smtClean="0">
                <a:solidFill>
                  <a:srgbClr val="C00000"/>
                </a:solidFill>
                <a:ea typeface="Times New Roman" panose="02020603050405020304" pitchFamily="18" charset="0"/>
              </a:rPr>
              <a:t>Resulting </a:t>
            </a:r>
            <a:r>
              <a:rPr lang="en-US" sz="2800" b="1" dirty="0">
                <a:solidFill>
                  <a:srgbClr val="C00000"/>
                </a:solidFill>
                <a:ea typeface="Times New Roman" panose="02020603050405020304" pitchFamily="18" charset="0"/>
              </a:rPr>
              <a:t>in patient </a:t>
            </a:r>
            <a:r>
              <a:rPr lang="en-US" sz="2800" b="1" dirty="0" smtClean="0">
                <a:solidFill>
                  <a:srgbClr val="C00000"/>
                </a:solidFill>
                <a:ea typeface="Times New Roman" panose="02020603050405020304" pitchFamily="18" charset="0"/>
              </a:rPr>
              <a:t>deaths</a:t>
            </a:r>
            <a:endParaRPr lang="en-US" sz="2800" b="1" dirty="0">
              <a:solidFill>
                <a:srgbClr val="C00000"/>
              </a:solidFill>
              <a:ea typeface="Times New Roman" panose="02020603050405020304" pitchFamily="18" charset="0"/>
            </a:endParaRPr>
          </a:p>
        </p:txBody>
      </p:sp>
      <p:sp>
        <p:nvSpPr>
          <p:cNvPr id="9" name="מלבן 8"/>
          <p:cNvSpPr/>
          <p:nvPr/>
        </p:nvSpPr>
        <p:spPr>
          <a:xfrm>
            <a:off x="2240558" y="2504917"/>
            <a:ext cx="2337179" cy="523220"/>
          </a:xfrm>
          <a:prstGeom prst="rect">
            <a:avLst/>
          </a:prstGeom>
        </p:spPr>
        <p:txBody>
          <a:bodyPr wrap="none">
            <a:spAutoFit/>
          </a:bodyPr>
          <a:lstStyle/>
          <a:p>
            <a:r>
              <a:rPr lang="en-US" sz="2800" b="1" dirty="0">
                <a:solidFill>
                  <a:schemeClr val="tx1">
                    <a:lumMod val="95000"/>
                    <a:lumOff val="5000"/>
                  </a:schemeClr>
                </a:solidFill>
                <a:ea typeface="Times New Roman" panose="02020603050405020304" pitchFamily="18" charset="0"/>
              </a:rPr>
              <a:t>Alarm Fatigue</a:t>
            </a:r>
            <a:r>
              <a:rPr lang="en-US" sz="2800" b="1" dirty="0">
                <a:solidFill>
                  <a:schemeClr val="tx1">
                    <a:lumMod val="95000"/>
                    <a:lumOff val="5000"/>
                  </a:schemeClr>
                </a:solidFill>
                <a:latin typeface="+mj-lt"/>
                <a:ea typeface="Times New Roman" panose="02020603050405020304" pitchFamily="18" charset="0"/>
              </a:rPr>
              <a:t> </a:t>
            </a:r>
            <a:endParaRPr lang="he-IL" sz="2800" b="1" dirty="0">
              <a:solidFill>
                <a:schemeClr val="tx1">
                  <a:lumMod val="95000"/>
                  <a:lumOff val="5000"/>
                </a:schemeClr>
              </a:solidFill>
              <a:latin typeface="+mj-lt"/>
              <a:ea typeface="Times New Roman" panose="02020603050405020304" pitchFamily="18" charset="0"/>
            </a:endParaRPr>
          </a:p>
        </p:txBody>
      </p:sp>
      <p:sp>
        <p:nvSpPr>
          <p:cNvPr id="10" name="מלבן 9"/>
          <p:cNvSpPr/>
          <p:nvPr/>
        </p:nvSpPr>
        <p:spPr>
          <a:xfrm>
            <a:off x="2473690" y="1972401"/>
            <a:ext cx="178286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wrap="none">
            <a:spAutoFit/>
          </a:bodyPr>
          <a:lstStyle/>
          <a:p>
            <a:r>
              <a:rPr lang="en-US" sz="3200" b="1" dirty="0">
                <a:solidFill>
                  <a:schemeClr val="accent3">
                    <a:lumMod val="75000"/>
                  </a:schemeClr>
                </a:solidFill>
              </a:rPr>
              <a:t>Clinicians</a:t>
            </a:r>
            <a:endParaRPr lang="he-IL" sz="2400" b="1" dirty="0">
              <a:solidFill>
                <a:schemeClr val="accent3">
                  <a:lumMod val="75000"/>
                </a:schemeClr>
              </a:solidFill>
            </a:endParaRPr>
          </a:p>
        </p:txBody>
      </p:sp>
      <p:sp>
        <p:nvSpPr>
          <p:cNvPr id="11" name="מלבן 10"/>
          <p:cNvSpPr/>
          <p:nvPr/>
        </p:nvSpPr>
        <p:spPr>
          <a:xfrm>
            <a:off x="5903189" y="2550356"/>
            <a:ext cx="3666774" cy="523220"/>
          </a:xfrm>
          <a:prstGeom prst="rect">
            <a:avLst/>
          </a:prstGeom>
        </p:spPr>
        <p:txBody>
          <a:bodyPr wrap="none">
            <a:spAutoFit/>
          </a:bodyPr>
          <a:lstStyle/>
          <a:p>
            <a:r>
              <a:rPr lang="en-US" sz="2800" b="1" dirty="0">
                <a:solidFill>
                  <a:schemeClr val="tx1">
                    <a:lumMod val="95000"/>
                    <a:lumOff val="5000"/>
                  </a:schemeClr>
                </a:solidFill>
                <a:ea typeface="Times New Roman" panose="02020603050405020304" pitchFamily="18" charset="0"/>
              </a:rPr>
              <a:t>Disturbs patients' sleep</a:t>
            </a:r>
            <a:endParaRPr lang="he-IL" sz="2800" b="1" dirty="0">
              <a:solidFill>
                <a:schemeClr val="tx1">
                  <a:lumMod val="95000"/>
                  <a:lumOff val="5000"/>
                </a:schemeClr>
              </a:solidFill>
              <a:ea typeface="Times New Roman" panose="02020603050405020304" pitchFamily="18" charset="0"/>
            </a:endParaRPr>
          </a:p>
        </p:txBody>
      </p:sp>
      <p:sp>
        <p:nvSpPr>
          <p:cNvPr id="12" name="מלבן 11"/>
          <p:cNvSpPr/>
          <p:nvPr/>
        </p:nvSpPr>
        <p:spPr>
          <a:xfrm>
            <a:off x="6372111" y="3242270"/>
            <a:ext cx="2598404" cy="523220"/>
          </a:xfrm>
          <a:prstGeom prst="rect">
            <a:avLst/>
          </a:prstGeom>
        </p:spPr>
        <p:txBody>
          <a:bodyPr wrap="none">
            <a:spAutoFit/>
          </a:bodyPr>
          <a:lstStyle/>
          <a:p>
            <a:r>
              <a:rPr lang="en-US" sz="2800" b="1" dirty="0">
                <a:solidFill>
                  <a:schemeClr val="tx1">
                    <a:lumMod val="95000"/>
                    <a:lumOff val="5000"/>
                  </a:schemeClr>
                </a:solidFill>
                <a:ea typeface="Times New Roman" panose="02020603050405020304" pitchFamily="18" charset="0"/>
              </a:rPr>
              <a:t>Affects recovery</a:t>
            </a:r>
            <a:endParaRPr lang="he-IL" sz="2800" b="1" dirty="0">
              <a:solidFill>
                <a:schemeClr val="tx1">
                  <a:lumMod val="95000"/>
                  <a:lumOff val="5000"/>
                </a:schemeClr>
              </a:solidFill>
              <a:ea typeface="Times New Roman" panose="02020603050405020304" pitchFamily="18" charset="0"/>
            </a:endParaRPr>
          </a:p>
        </p:txBody>
      </p:sp>
      <p:sp>
        <p:nvSpPr>
          <p:cNvPr id="13" name="מלבן 12"/>
          <p:cNvSpPr/>
          <p:nvPr/>
        </p:nvSpPr>
        <p:spPr>
          <a:xfrm>
            <a:off x="5900032" y="3990785"/>
            <a:ext cx="4802020" cy="523220"/>
          </a:xfrm>
          <a:prstGeom prst="rect">
            <a:avLst/>
          </a:prstGeom>
        </p:spPr>
        <p:txBody>
          <a:bodyPr wrap="none">
            <a:spAutoFit/>
          </a:bodyPr>
          <a:lstStyle/>
          <a:p>
            <a:pPr algn="l" rtl="0"/>
            <a:r>
              <a:rPr lang="en-US" sz="2800" b="1" dirty="0">
                <a:solidFill>
                  <a:srgbClr val="C00000"/>
                </a:solidFill>
                <a:ea typeface="Times New Roman" panose="02020603050405020304" pitchFamily="18" charset="0"/>
              </a:rPr>
              <a:t>Lengthens patients stay in ICUs</a:t>
            </a:r>
          </a:p>
        </p:txBody>
      </p:sp>
      <p:sp>
        <p:nvSpPr>
          <p:cNvPr id="14" name="מלבן 13"/>
          <p:cNvSpPr/>
          <p:nvPr/>
        </p:nvSpPr>
        <p:spPr>
          <a:xfrm>
            <a:off x="7217190" y="1946836"/>
            <a:ext cx="1565300" cy="584775"/>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wrap="none">
            <a:spAutoFit/>
          </a:bodyPr>
          <a:lstStyle/>
          <a:p>
            <a:r>
              <a:rPr lang="en-US" sz="3200" b="1" dirty="0">
                <a:solidFill>
                  <a:schemeClr val="accent3">
                    <a:lumMod val="75000"/>
                  </a:schemeClr>
                </a:solidFill>
              </a:rPr>
              <a:t>Patients</a:t>
            </a:r>
            <a:endParaRPr lang="he-IL" sz="3200" b="1" dirty="0">
              <a:solidFill>
                <a:schemeClr val="accent3">
                  <a:lumMod val="75000"/>
                </a:schemeClr>
              </a:solidFill>
            </a:endParaRPr>
          </a:p>
        </p:txBody>
      </p:sp>
      <p:cxnSp>
        <p:nvCxnSpPr>
          <p:cNvPr id="16" name="מחבר חץ ישר 15"/>
          <p:cNvCxnSpPr/>
          <p:nvPr/>
        </p:nvCxnSpPr>
        <p:spPr>
          <a:xfrm>
            <a:off x="3559692" y="2969963"/>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7" name="מחבר חץ ישר 16"/>
          <p:cNvCxnSpPr/>
          <p:nvPr/>
        </p:nvCxnSpPr>
        <p:spPr>
          <a:xfrm>
            <a:off x="7874313" y="2959585"/>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8" name="מחבר חץ ישר 17"/>
          <p:cNvCxnSpPr/>
          <p:nvPr/>
        </p:nvCxnSpPr>
        <p:spPr>
          <a:xfrm>
            <a:off x="7853088" y="3656370"/>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9" name="מחבר חץ ישר 18"/>
          <p:cNvCxnSpPr/>
          <p:nvPr/>
        </p:nvCxnSpPr>
        <p:spPr>
          <a:xfrm>
            <a:off x="5784852" y="2062195"/>
            <a:ext cx="1054952" cy="504696"/>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1" name="מחבר חץ ישר 20"/>
          <p:cNvCxnSpPr/>
          <p:nvPr/>
        </p:nvCxnSpPr>
        <p:spPr>
          <a:xfrm flipH="1">
            <a:off x="4489434" y="2062195"/>
            <a:ext cx="1215466" cy="504696"/>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31" name="כותרת 3"/>
          <p:cNvSpPr txBox="1">
            <a:spLocks/>
          </p:cNvSpPr>
          <p:nvPr/>
        </p:nvSpPr>
        <p:spPr>
          <a:xfrm>
            <a:off x="838200" y="677041"/>
            <a:ext cx="3477234"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Background</a:t>
            </a:r>
            <a:endParaRPr lang="he-IL" sz="4000" dirty="0">
              <a:solidFill>
                <a:srgbClr val="C00000"/>
              </a:solidFill>
              <a:effectLst>
                <a:outerShdw blurRad="38100" dist="38100" dir="2700000" algn="tl">
                  <a:srgbClr val="000000">
                    <a:alpha val="43137"/>
                  </a:srgbClr>
                </a:outerShdw>
              </a:effectLst>
            </a:endParaRPr>
          </a:p>
        </p:txBody>
      </p:sp>
      <p:cxnSp>
        <p:nvCxnSpPr>
          <p:cNvPr id="32" name="מחבר ישר 31"/>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33" name="מלבן 32"/>
          <p:cNvSpPr/>
          <p:nvPr/>
        </p:nvSpPr>
        <p:spPr>
          <a:xfrm>
            <a:off x="4315434" y="841570"/>
            <a:ext cx="2901756"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Alarms Hazards</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35" name="מלבן 34"/>
          <p:cNvSpPr/>
          <p:nvPr/>
        </p:nvSpPr>
        <p:spPr>
          <a:xfrm>
            <a:off x="124342" y="5742529"/>
            <a:ext cx="2414444" cy="1600438"/>
          </a:xfrm>
          <a:prstGeom prst="rect">
            <a:avLst/>
          </a:prstGeom>
        </p:spPr>
        <p:txBody>
          <a:bodyPr wrap="none">
            <a:spAutoFit/>
          </a:bodyPr>
          <a:lstStyle/>
          <a:p>
            <a:pPr algn="l" rtl="0"/>
            <a:r>
              <a:rPr lang="en-US" sz="1600" dirty="0" err="1" smtClean="0"/>
              <a:t>Cvach</a:t>
            </a:r>
            <a:r>
              <a:rPr lang="en-US" sz="1600" dirty="0" smtClean="0"/>
              <a:t> (2012</a:t>
            </a:r>
            <a:r>
              <a:rPr lang="en-US" sz="1600" dirty="0"/>
              <a:t>)</a:t>
            </a:r>
          </a:p>
          <a:p>
            <a:pPr algn="l" rtl="0"/>
            <a:r>
              <a:rPr lang="en-US" sz="1600" dirty="0" err="1"/>
              <a:t>Sendelbach</a:t>
            </a:r>
            <a:r>
              <a:rPr lang="en-US" sz="1600" dirty="0"/>
              <a:t> &amp; Funk (2013) </a:t>
            </a:r>
          </a:p>
          <a:p>
            <a:pPr algn="l" rtl="0"/>
            <a:r>
              <a:rPr lang="en-US" sz="1600" dirty="0" err="1"/>
              <a:t>Xie</a:t>
            </a:r>
            <a:r>
              <a:rPr lang="en-US" sz="1600" dirty="0"/>
              <a:t>, Kang, &amp; Mills (2009)</a:t>
            </a:r>
          </a:p>
          <a:p>
            <a:pPr algn="l" rtl="0"/>
            <a:r>
              <a:rPr lang="en-US" sz="1600" dirty="0"/>
              <a:t>ECRI Institute (2011-2016)</a:t>
            </a:r>
            <a:endParaRPr lang="he-IL" sz="1600" dirty="0"/>
          </a:p>
          <a:p>
            <a:pPr algn="l" rtl="0"/>
            <a:endParaRPr lang="he-IL" sz="1600" dirty="0">
              <a:latin typeface="Times New Roman" panose="02020603050405020304" pitchFamily="18" charset="0"/>
              <a:ea typeface="Times New Roman" panose="02020603050405020304" pitchFamily="18" charset="0"/>
            </a:endParaRPr>
          </a:p>
          <a:p>
            <a:pPr algn="l" rtl="0"/>
            <a:endParaRPr lang="he-IL" sz="1600" dirty="0"/>
          </a:p>
        </p:txBody>
      </p:sp>
      <p:cxnSp>
        <p:nvCxnSpPr>
          <p:cNvPr id="28" name="מחבר ישר 27"/>
          <p:cNvCxnSpPr/>
          <p:nvPr/>
        </p:nvCxnSpPr>
        <p:spPr>
          <a:xfrm flipV="1">
            <a:off x="883171" y="4564125"/>
            <a:ext cx="9464842" cy="16042"/>
          </a:xfrm>
          <a:prstGeom prst="line">
            <a:avLst/>
          </a:prstGeom>
          <a:ln>
            <a:prstDash val="lgDashDot"/>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27567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fade">
                                      <p:cBhvr>
                                        <p:cTn id="4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9" grpId="0"/>
      <p:bldP spid="10" grpId="0" animBg="1"/>
      <p:bldP spid="11" grpId="0"/>
      <p:bldP spid="12" grpId="0"/>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18147" y="1673225"/>
            <a:ext cx="9394526" cy="4351338"/>
          </a:xfrm>
        </p:spPr>
        <p:txBody>
          <a:bodyPr>
            <a:normAutofit/>
          </a:bodyPr>
          <a:lstStyle/>
          <a:p>
            <a:pPr marL="0" indent="0" algn="l" rtl="0">
              <a:buNone/>
            </a:pPr>
            <a:endParaRPr lang="en-US" dirty="0"/>
          </a:p>
          <a:p>
            <a:pPr algn="l" rtl="0"/>
            <a:endParaRPr lang="he-IL" dirty="0"/>
          </a:p>
        </p:txBody>
      </p:sp>
      <p:sp>
        <p:nvSpPr>
          <p:cNvPr id="4" name="כותרת 3"/>
          <p:cNvSpPr txBox="1">
            <a:spLocks/>
          </p:cNvSpPr>
          <p:nvPr/>
        </p:nvSpPr>
        <p:spPr>
          <a:xfrm>
            <a:off x="838200" y="677041"/>
            <a:ext cx="3477234"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Background</a:t>
            </a:r>
            <a:endParaRPr lang="he-IL" sz="4000" dirty="0">
              <a:solidFill>
                <a:srgbClr val="C00000"/>
              </a:solidFill>
              <a:effectLst>
                <a:outerShdw blurRad="38100" dist="38100" dir="2700000" algn="tl">
                  <a:srgbClr val="000000">
                    <a:alpha val="43137"/>
                  </a:srgbClr>
                </a:outerShdw>
              </a:effectLst>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315434" y="841570"/>
            <a:ext cx="4267002"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False Alarms Reduction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2" name="מלבן 1"/>
          <p:cNvSpPr/>
          <p:nvPr/>
        </p:nvSpPr>
        <p:spPr>
          <a:xfrm>
            <a:off x="200435" y="1625948"/>
            <a:ext cx="10082553" cy="3970318"/>
          </a:xfrm>
          <a:prstGeom prst="rect">
            <a:avLst/>
          </a:prstGeom>
        </p:spPr>
        <p:txBody>
          <a:bodyPr wrap="square">
            <a:spAutoFit/>
          </a:bodyPr>
          <a:lstStyle/>
          <a:p>
            <a:pPr marL="630555" algn="just" rtl="0">
              <a:lnSpc>
                <a:spcPct val="150000"/>
              </a:lnSpc>
              <a:spcAft>
                <a:spcPts val="0"/>
              </a:spcAft>
            </a:pPr>
            <a:r>
              <a:rPr lang="en-US" sz="2800" dirty="0" smtClean="0"/>
              <a:t>Methods </a:t>
            </a:r>
            <a:r>
              <a:rPr lang="en-US" sz="2800" dirty="0"/>
              <a:t>that attempt to improve monitoring mechanisms must </a:t>
            </a:r>
            <a:r>
              <a:rPr lang="en-US" sz="2800" dirty="0" smtClean="0"/>
              <a:t>fulfill </a:t>
            </a:r>
            <a:r>
              <a:rPr lang="en-US" sz="2800" dirty="0"/>
              <a:t>certain methodological criteria such as:</a:t>
            </a:r>
          </a:p>
          <a:p>
            <a:pPr marL="916305" indent="-285750" algn="just" rtl="0">
              <a:lnSpc>
                <a:spcPct val="150000"/>
              </a:lnSpc>
              <a:spcAft>
                <a:spcPts val="0"/>
              </a:spcAft>
              <a:buFont typeface="Arial" panose="020B0604020202020204" pitchFamily="34" charset="0"/>
              <a:buChar char="•"/>
            </a:pPr>
            <a:r>
              <a:rPr lang="en-US" sz="2800" dirty="0" smtClean="0"/>
              <a:t>Robustness </a:t>
            </a:r>
            <a:r>
              <a:rPr lang="en-US" sz="2800" dirty="0"/>
              <a:t>against artifacts and missing values.</a:t>
            </a:r>
          </a:p>
          <a:p>
            <a:pPr marL="916305" indent="-285750" algn="just" rtl="0">
              <a:lnSpc>
                <a:spcPct val="150000"/>
              </a:lnSpc>
              <a:spcAft>
                <a:spcPts val="0"/>
              </a:spcAft>
              <a:buFont typeface="Arial" panose="020B0604020202020204" pitchFamily="34" charset="0"/>
              <a:buChar char="•"/>
            </a:pPr>
            <a:r>
              <a:rPr lang="en-US" sz="2800" dirty="0" smtClean="0"/>
              <a:t>Real-time application.</a:t>
            </a:r>
            <a:endParaRPr lang="en-US" sz="2800" dirty="0"/>
          </a:p>
          <a:p>
            <a:pPr marL="916305" indent="-285750" algn="just" rtl="0">
              <a:lnSpc>
                <a:spcPct val="150000"/>
              </a:lnSpc>
              <a:spcAft>
                <a:spcPts val="0"/>
              </a:spcAft>
              <a:buFont typeface="Arial" panose="020B0604020202020204" pitchFamily="34" charset="0"/>
              <a:buChar char="•"/>
            </a:pPr>
            <a:r>
              <a:rPr lang="en-US" sz="2800" dirty="0" smtClean="0"/>
              <a:t>Predictable </a:t>
            </a:r>
            <a:r>
              <a:rPr lang="en-US" sz="2800" dirty="0"/>
              <a:t>behavior.</a:t>
            </a:r>
          </a:p>
          <a:p>
            <a:pPr marL="916305" indent="-285750" algn="just" rtl="0">
              <a:lnSpc>
                <a:spcPct val="150000"/>
              </a:lnSpc>
              <a:spcAft>
                <a:spcPts val="0"/>
              </a:spcAft>
              <a:buFont typeface="Arial" panose="020B0604020202020204" pitchFamily="34" charset="0"/>
              <a:buChar char="•"/>
            </a:pPr>
            <a:r>
              <a:rPr lang="en-US" sz="2800" dirty="0" smtClean="0"/>
              <a:t>Methodological </a:t>
            </a:r>
            <a:r>
              <a:rPr lang="en-US" sz="2800" dirty="0"/>
              <a:t>rigor.</a:t>
            </a:r>
          </a:p>
        </p:txBody>
      </p:sp>
      <p:sp>
        <p:nvSpPr>
          <p:cNvPr id="9" name="מלבן 8"/>
          <p:cNvSpPr/>
          <p:nvPr/>
        </p:nvSpPr>
        <p:spPr>
          <a:xfrm>
            <a:off x="0" y="6306892"/>
            <a:ext cx="2005294" cy="338554"/>
          </a:xfrm>
          <a:prstGeom prst="rect">
            <a:avLst/>
          </a:prstGeom>
        </p:spPr>
        <p:txBody>
          <a:bodyPr wrap="none">
            <a:spAutoFit/>
          </a:bodyPr>
          <a:lstStyle/>
          <a:p>
            <a:r>
              <a:rPr lang="en-US" sz="1600" dirty="0" err="1"/>
              <a:t>Imhoff</a:t>
            </a:r>
            <a:r>
              <a:rPr lang="en-US" sz="1600" dirty="0"/>
              <a:t> &amp; </a:t>
            </a:r>
            <a:r>
              <a:rPr lang="en-US" sz="1600" dirty="0" err="1"/>
              <a:t>Kuhls</a:t>
            </a:r>
            <a:r>
              <a:rPr lang="en-US" sz="1600" dirty="0"/>
              <a:t> (2006</a:t>
            </a:r>
            <a:r>
              <a:rPr lang="en-US" sz="1600" dirty="0" smtClean="0"/>
              <a:t>)</a:t>
            </a:r>
            <a:endParaRPr lang="he-IL" sz="1600" dirty="0"/>
          </a:p>
        </p:txBody>
      </p:sp>
    </p:spTree>
    <p:extLst>
      <p:ext uri="{BB962C8B-B14F-4D97-AF65-F5344CB8AC3E}">
        <p14:creationId xmlns:p14="http://schemas.microsoft.com/office/powerpoint/2010/main" val="161926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818147" y="1673225"/>
            <a:ext cx="9394526" cy="4351338"/>
          </a:xfrm>
        </p:spPr>
        <p:txBody>
          <a:bodyPr>
            <a:normAutofit/>
          </a:bodyPr>
          <a:lstStyle/>
          <a:p>
            <a:pPr marL="0" indent="0" algn="just" rtl="0">
              <a:spcAft>
                <a:spcPts val="1200"/>
              </a:spcAft>
              <a:buNone/>
            </a:pPr>
            <a:r>
              <a:rPr lang="en-US" dirty="0" smtClean="0"/>
              <a:t>Different </a:t>
            </a:r>
            <a:r>
              <a:rPr lang="en-US" dirty="0"/>
              <a:t>methods </a:t>
            </a:r>
            <a:r>
              <a:rPr lang="en-US" dirty="0" smtClean="0"/>
              <a:t>have </a:t>
            </a:r>
            <a:r>
              <a:rPr lang="en-US" dirty="0"/>
              <a:t>shown promising results in reducing </a:t>
            </a:r>
            <a:r>
              <a:rPr lang="en-US" dirty="0" smtClean="0"/>
              <a:t>FA; However, </a:t>
            </a:r>
            <a:r>
              <a:rPr lang="en-US" b="1" dirty="0" smtClean="0">
                <a:solidFill>
                  <a:srgbClr val="C00000"/>
                </a:solidFill>
              </a:rPr>
              <a:t>previous </a:t>
            </a:r>
            <a:r>
              <a:rPr lang="en-US" b="1" dirty="0">
                <a:solidFill>
                  <a:srgbClr val="C00000"/>
                </a:solidFill>
              </a:rPr>
              <a:t>investigations </a:t>
            </a:r>
            <a:r>
              <a:rPr lang="en-US" b="1" dirty="0" smtClean="0">
                <a:solidFill>
                  <a:srgbClr val="C00000"/>
                </a:solidFill>
              </a:rPr>
              <a:t>in </a:t>
            </a:r>
            <a:r>
              <a:rPr lang="en-US" b="1" dirty="0">
                <a:solidFill>
                  <a:srgbClr val="C00000"/>
                </a:solidFill>
              </a:rPr>
              <a:t>data</a:t>
            </a:r>
            <a:r>
              <a:rPr lang="en-US" dirty="0"/>
              <a:t> </a:t>
            </a:r>
            <a:r>
              <a:rPr lang="en-US" b="1" dirty="0">
                <a:solidFill>
                  <a:srgbClr val="C00000"/>
                </a:solidFill>
              </a:rPr>
              <a:t>including missing values are relatively few</a:t>
            </a:r>
            <a:r>
              <a:rPr lang="en-US" dirty="0"/>
              <a:t>. </a:t>
            </a:r>
          </a:p>
          <a:p>
            <a:pPr algn="l" rtl="0"/>
            <a:endParaRPr lang="en-US" dirty="0"/>
          </a:p>
          <a:p>
            <a:pPr algn="l" rtl="0"/>
            <a:endParaRPr lang="he-IL" dirty="0"/>
          </a:p>
        </p:txBody>
      </p:sp>
      <p:sp>
        <p:nvSpPr>
          <p:cNvPr id="4" name="כותרת 3"/>
          <p:cNvSpPr txBox="1">
            <a:spLocks/>
          </p:cNvSpPr>
          <p:nvPr/>
        </p:nvSpPr>
        <p:spPr>
          <a:xfrm>
            <a:off x="838200" y="677041"/>
            <a:ext cx="3477234"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GB" kern="1600" dirty="0" smtClean="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Background</a:t>
            </a:r>
            <a:endParaRPr lang="he-IL" sz="4000" dirty="0">
              <a:solidFill>
                <a:srgbClr val="C00000"/>
              </a:solidFill>
              <a:effectLst>
                <a:outerShdw blurRad="38100" dist="38100" dir="2700000" algn="tl">
                  <a:srgbClr val="000000">
                    <a:alpha val="43137"/>
                  </a:srgbClr>
                </a:outerShdw>
              </a:effectLst>
            </a:endParaRPr>
          </a:p>
        </p:txBody>
      </p:sp>
      <p:cxnSp>
        <p:nvCxnSpPr>
          <p:cNvPr id="5" name="מחבר ישר 4"/>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6" name="מלבן 5"/>
          <p:cNvSpPr/>
          <p:nvPr/>
        </p:nvSpPr>
        <p:spPr>
          <a:xfrm>
            <a:off x="4315434" y="841570"/>
            <a:ext cx="4267002"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False Alarms Reduction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7" name="מלבן 6"/>
          <p:cNvSpPr/>
          <p:nvPr/>
        </p:nvSpPr>
        <p:spPr>
          <a:xfrm>
            <a:off x="6331521" y="3315523"/>
            <a:ext cx="3228116" cy="1849177"/>
          </a:xfrm>
          <a:prstGeom prst="rect">
            <a:avLst/>
          </a:prstGeom>
        </p:spPr>
        <p:txBody>
          <a:bodyPr wrap="square">
            <a:spAutoFit/>
          </a:bodyPr>
          <a:lstStyle/>
          <a:p>
            <a:pPr algn="ctr" rtl="0"/>
            <a:r>
              <a:rPr lang="en-US" sz="2800" dirty="0">
                <a:solidFill>
                  <a:schemeClr val="bg1">
                    <a:lumMod val="50000"/>
                  </a:schemeClr>
                </a:solidFill>
              </a:rPr>
              <a:t>Less than 5% acknowledged the importance of missing </a:t>
            </a:r>
            <a:r>
              <a:rPr lang="en-US" sz="2800" dirty="0" smtClean="0">
                <a:solidFill>
                  <a:schemeClr val="bg1">
                    <a:lumMod val="50000"/>
                  </a:schemeClr>
                </a:solidFill>
              </a:rPr>
              <a:t>data.</a:t>
            </a:r>
            <a:r>
              <a:rPr lang="en-US" sz="2800" dirty="0">
                <a:solidFill>
                  <a:schemeClr val="bg1">
                    <a:lumMod val="50000"/>
                  </a:schemeClr>
                </a:solidFill>
              </a:rPr>
              <a:t> </a:t>
            </a:r>
          </a:p>
        </p:txBody>
      </p:sp>
      <p:sp>
        <p:nvSpPr>
          <p:cNvPr id="8" name="מלבן 7"/>
          <p:cNvSpPr/>
          <p:nvPr/>
        </p:nvSpPr>
        <p:spPr>
          <a:xfrm>
            <a:off x="1262084" y="3388554"/>
            <a:ext cx="3465087" cy="1815882"/>
          </a:xfrm>
          <a:prstGeom prst="rect">
            <a:avLst/>
          </a:prstGeom>
        </p:spPr>
        <p:txBody>
          <a:bodyPr wrap="square">
            <a:spAutoFit/>
          </a:bodyPr>
          <a:lstStyle/>
          <a:p>
            <a:pPr algn="ctr" rtl="0"/>
            <a:r>
              <a:rPr lang="en-US" sz="2800" dirty="0">
                <a:solidFill>
                  <a:schemeClr val="bg1">
                    <a:lumMod val="50000"/>
                  </a:schemeClr>
                </a:solidFill>
              </a:rPr>
              <a:t>More than 36% clinical studies did not make any mention of missing data.</a:t>
            </a:r>
          </a:p>
        </p:txBody>
      </p:sp>
      <p:sp>
        <p:nvSpPr>
          <p:cNvPr id="12" name="מלבן 11"/>
          <p:cNvSpPr/>
          <p:nvPr/>
        </p:nvSpPr>
        <p:spPr>
          <a:xfrm>
            <a:off x="137929" y="6390424"/>
            <a:ext cx="229550" cy="307777"/>
          </a:xfrm>
          <a:prstGeom prst="rect">
            <a:avLst/>
          </a:prstGeom>
        </p:spPr>
        <p:txBody>
          <a:bodyPr wrap="none">
            <a:spAutoFit/>
          </a:bodyPr>
          <a:lstStyle/>
          <a:p>
            <a:pPr algn="l" rtl="0"/>
            <a:r>
              <a:rPr lang="en-US" sz="1400" dirty="0">
                <a:latin typeface="Times New Roman" panose="02020603050405020304" pitchFamily="18" charset="0"/>
                <a:ea typeface="Times New Roman" panose="02020603050405020304" pitchFamily="18" charset="0"/>
              </a:rPr>
              <a:t> </a:t>
            </a:r>
            <a:endParaRPr lang="he-IL" sz="1400" dirty="0">
              <a:latin typeface="Times New Roman" panose="02020603050405020304" pitchFamily="18" charset="0"/>
              <a:ea typeface="Times New Roman" panose="02020603050405020304" pitchFamily="18" charset="0"/>
            </a:endParaRPr>
          </a:p>
        </p:txBody>
      </p:sp>
      <p:sp>
        <p:nvSpPr>
          <p:cNvPr id="13" name="מלבן 12"/>
          <p:cNvSpPr/>
          <p:nvPr/>
        </p:nvSpPr>
        <p:spPr>
          <a:xfrm>
            <a:off x="137929" y="6186458"/>
            <a:ext cx="1903406" cy="584775"/>
          </a:xfrm>
          <a:prstGeom prst="rect">
            <a:avLst/>
          </a:prstGeom>
        </p:spPr>
        <p:txBody>
          <a:bodyPr wrap="none">
            <a:spAutoFit/>
          </a:bodyPr>
          <a:lstStyle/>
          <a:p>
            <a:pPr algn="l" rtl="0"/>
            <a:r>
              <a:rPr lang="en-US" sz="1600" dirty="0"/>
              <a:t>Little &amp; Rubin (2014)</a:t>
            </a:r>
          </a:p>
          <a:p>
            <a:pPr algn="l" rtl="0"/>
            <a:r>
              <a:rPr lang="en-US" sz="1600" dirty="0" err="1"/>
              <a:t>Vesin</a:t>
            </a:r>
            <a:r>
              <a:rPr lang="en-US" sz="1600" dirty="0"/>
              <a:t> et al. (2013)</a:t>
            </a:r>
            <a:endParaRPr lang="he-IL" sz="1600" dirty="0"/>
          </a:p>
        </p:txBody>
      </p:sp>
      <p:cxnSp>
        <p:nvCxnSpPr>
          <p:cNvPr id="14" name="מחבר ישר 13"/>
          <p:cNvCxnSpPr/>
          <p:nvPr/>
        </p:nvCxnSpPr>
        <p:spPr>
          <a:xfrm flipV="1">
            <a:off x="838200" y="2976839"/>
            <a:ext cx="9464842" cy="16042"/>
          </a:xfrm>
          <a:prstGeom prst="line">
            <a:avLst/>
          </a:prstGeom>
          <a:ln>
            <a:prstDash val="lgDashDot"/>
          </a:ln>
        </p:spPr>
        <p:style>
          <a:lnRef idx="2">
            <a:schemeClr val="accent3"/>
          </a:lnRef>
          <a:fillRef idx="0">
            <a:schemeClr val="accent3"/>
          </a:fillRef>
          <a:effectRef idx="1">
            <a:schemeClr val="accent3"/>
          </a:effectRef>
          <a:fontRef idx="minor">
            <a:schemeClr val="tx1"/>
          </a:fontRef>
        </p:style>
      </p:cxnSp>
      <p:cxnSp>
        <p:nvCxnSpPr>
          <p:cNvPr id="15" name="מחבר ישר 14"/>
          <p:cNvCxnSpPr/>
          <p:nvPr/>
        </p:nvCxnSpPr>
        <p:spPr>
          <a:xfrm flipV="1">
            <a:off x="818147" y="5426657"/>
            <a:ext cx="9464842" cy="16042"/>
          </a:xfrm>
          <a:prstGeom prst="line">
            <a:avLst/>
          </a:prstGeom>
          <a:ln>
            <a:prstDash val="lgDashDot"/>
          </a:ln>
        </p:spPr>
        <p:style>
          <a:lnRef idx="2">
            <a:schemeClr val="accent3"/>
          </a:lnRef>
          <a:fillRef idx="0">
            <a:schemeClr val="accent3"/>
          </a:fillRef>
          <a:effectRef idx="1">
            <a:schemeClr val="accent3"/>
          </a:effectRef>
          <a:fontRef idx="minor">
            <a:schemeClr val="tx1"/>
          </a:fontRef>
        </p:style>
      </p:cxnSp>
      <p:sp>
        <p:nvSpPr>
          <p:cNvPr id="10" name="מלבן 9"/>
          <p:cNvSpPr/>
          <p:nvPr/>
        </p:nvSpPr>
        <p:spPr>
          <a:xfrm>
            <a:off x="1444530" y="3398243"/>
            <a:ext cx="8577836" cy="1446550"/>
          </a:xfrm>
          <a:prstGeom prst="rect">
            <a:avLst/>
          </a:prstGeom>
        </p:spPr>
        <p:txBody>
          <a:bodyPr wrap="square">
            <a:spAutoFit/>
          </a:bodyPr>
          <a:lstStyle/>
          <a:p>
            <a:pPr algn="just" rtl="0">
              <a:spcAft>
                <a:spcPts val="1200"/>
              </a:spcAft>
            </a:pPr>
            <a:r>
              <a:rPr lang="en-US" sz="4400" dirty="0" smtClean="0"/>
              <a:t>We </a:t>
            </a:r>
            <a:r>
              <a:rPr lang="en-US" sz="4400" dirty="0"/>
              <a:t>aim to </a:t>
            </a:r>
            <a:r>
              <a:rPr lang="en-US" sz="4400" b="1" dirty="0">
                <a:solidFill>
                  <a:srgbClr val="C00000"/>
                </a:solidFill>
              </a:rPr>
              <a:t>reduce the impact </a:t>
            </a:r>
            <a:r>
              <a:rPr lang="en-US" sz="4400" dirty="0"/>
              <a:t>of </a:t>
            </a:r>
            <a:r>
              <a:rPr lang="en-US" sz="4400" b="1" dirty="0" err="1">
                <a:solidFill>
                  <a:srgbClr val="C00000"/>
                </a:solidFill>
              </a:rPr>
              <a:t>missingness</a:t>
            </a:r>
            <a:r>
              <a:rPr lang="en-US" sz="4400" dirty="0"/>
              <a:t> and </a:t>
            </a:r>
            <a:r>
              <a:rPr lang="en-US" sz="4400" b="1" dirty="0">
                <a:solidFill>
                  <a:srgbClr val="C00000"/>
                </a:solidFill>
              </a:rPr>
              <a:t>FA</a:t>
            </a:r>
            <a:r>
              <a:rPr lang="en-US" sz="4400" dirty="0"/>
              <a:t> of ICU monitors</a:t>
            </a:r>
          </a:p>
        </p:txBody>
      </p:sp>
    </p:spTree>
    <p:extLst>
      <p:ext uri="{BB962C8B-B14F-4D97-AF65-F5344CB8AC3E}">
        <p14:creationId xmlns:p14="http://schemas.microsoft.com/office/powerpoint/2010/main" val="63740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xit" presetSubtype="0" fill="hold" grpId="1" nodeType="with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1004325" y="1641215"/>
            <a:ext cx="9444789" cy="4351338"/>
          </a:xfrm>
        </p:spPr>
        <p:txBody>
          <a:bodyPr>
            <a:normAutofit/>
          </a:bodyPr>
          <a:lstStyle/>
          <a:p>
            <a:pPr marL="0" indent="0" algn="l" rtl="0">
              <a:spcAft>
                <a:spcPts val="1200"/>
              </a:spcAft>
              <a:buNone/>
            </a:pPr>
            <a:r>
              <a:rPr lang="en-US" b="1" dirty="0" smtClean="0">
                <a:solidFill>
                  <a:srgbClr val="C00000"/>
                </a:solidFill>
              </a:rPr>
              <a:t>Full expert-based rules (FER) </a:t>
            </a:r>
            <a:r>
              <a:rPr lang="en-US" dirty="0"/>
              <a:t>that</a:t>
            </a:r>
            <a:r>
              <a:rPr lang="en-US" b="1" dirty="0">
                <a:solidFill>
                  <a:srgbClr val="C00000"/>
                </a:solidFill>
              </a:rPr>
              <a:t> correlates information </a:t>
            </a:r>
            <a:r>
              <a:rPr lang="en-US" dirty="0"/>
              <a:t>across sensors </a:t>
            </a:r>
            <a:r>
              <a:rPr lang="en-US" dirty="0" smtClean="0"/>
              <a:t>and tries to imitate </a:t>
            </a:r>
            <a:r>
              <a:rPr lang="en-US" dirty="0"/>
              <a:t>specialist reasoning</a:t>
            </a:r>
            <a:r>
              <a:rPr lang="en-US" dirty="0" smtClean="0"/>
              <a:t>.</a:t>
            </a:r>
          </a:p>
          <a:p>
            <a:pPr marL="0" indent="0" algn="l" rtl="0">
              <a:buNone/>
            </a:pPr>
            <a:endParaRPr lang="en-US" dirty="0" smtClean="0"/>
          </a:p>
          <a:p>
            <a:pPr algn="l" rtl="0"/>
            <a:endParaRPr lang="en-US" dirty="0" smtClean="0"/>
          </a:p>
          <a:p>
            <a:pPr marL="0" indent="0" algn="l" rtl="0">
              <a:buNone/>
            </a:pPr>
            <a:endParaRPr lang="he-IL" dirty="0"/>
          </a:p>
        </p:txBody>
      </p:sp>
      <p:sp>
        <p:nvSpPr>
          <p:cNvPr id="5"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7" name="מלבן 6"/>
          <p:cNvSpPr/>
          <p:nvPr/>
        </p:nvSpPr>
        <p:spPr>
          <a:xfrm>
            <a:off x="4553495" y="855552"/>
            <a:ext cx="2920992"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Model Overview</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
        <p:nvSpPr>
          <p:cNvPr id="11" name="מלבן 10"/>
          <p:cNvSpPr/>
          <p:nvPr/>
        </p:nvSpPr>
        <p:spPr>
          <a:xfrm>
            <a:off x="1004325" y="4732290"/>
            <a:ext cx="3868808" cy="1569660"/>
          </a:xfrm>
          <a:prstGeom prst="rect">
            <a:avLst/>
          </a:prstGeom>
        </p:spPr>
        <p:txBody>
          <a:bodyPr wrap="square">
            <a:spAutoFit/>
          </a:bodyPr>
          <a:lstStyle/>
          <a:p>
            <a:pPr algn="ctr" rtl="0"/>
            <a:r>
              <a:rPr lang="en-US" sz="3200" b="1" dirty="0">
                <a:solidFill>
                  <a:schemeClr val="bg1">
                    <a:lumMod val="50000"/>
                  </a:schemeClr>
                </a:solidFill>
              </a:rPr>
              <a:t>S</a:t>
            </a:r>
            <a:r>
              <a:rPr lang="en-US" sz="3200" b="1" dirty="0" smtClean="0">
                <a:solidFill>
                  <a:schemeClr val="bg1">
                    <a:lumMod val="50000"/>
                  </a:schemeClr>
                </a:solidFill>
              </a:rPr>
              <a:t>ignificantly </a:t>
            </a:r>
            <a:r>
              <a:rPr lang="en-US" sz="3200" b="1" dirty="0">
                <a:solidFill>
                  <a:srgbClr val="C00000"/>
                </a:solidFill>
              </a:rPr>
              <a:t>reduce</a:t>
            </a:r>
            <a:r>
              <a:rPr lang="en-US" sz="3200" b="1" dirty="0">
                <a:solidFill>
                  <a:schemeClr val="bg1">
                    <a:lumMod val="50000"/>
                  </a:schemeClr>
                </a:solidFill>
              </a:rPr>
              <a:t> the number of false </a:t>
            </a:r>
            <a:r>
              <a:rPr lang="en-US" sz="3200" b="1" dirty="0" smtClean="0">
                <a:solidFill>
                  <a:schemeClr val="bg1">
                    <a:lumMod val="50000"/>
                  </a:schemeClr>
                </a:solidFill>
              </a:rPr>
              <a:t>alarms</a:t>
            </a:r>
            <a:endParaRPr lang="en-US" sz="3200" dirty="0">
              <a:solidFill>
                <a:schemeClr val="bg1">
                  <a:lumMod val="50000"/>
                </a:schemeClr>
              </a:solidFill>
            </a:endParaRPr>
          </a:p>
        </p:txBody>
      </p:sp>
      <p:sp>
        <p:nvSpPr>
          <p:cNvPr id="12" name="מלבן 11"/>
          <p:cNvSpPr/>
          <p:nvPr/>
        </p:nvSpPr>
        <p:spPr>
          <a:xfrm>
            <a:off x="7141224" y="2931320"/>
            <a:ext cx="2337691" cy="584775"/>
          </a:xfrm>
          <a:prstGeom prst="rect">
            <a:avLst/>
          </a:prstGeom>
        </p:spPr>
        <p:txBody>
          <a:bodyPr wrap="none">
            <a:spAutoFit/>
          </a:bodyPr>
          <a:lstStyle/>
          <a:p>
            <a:pPr algn="l" rtl="0"/>
            <a:r>
              <a:rPr lang="en-US" sz="3200" b="1" dirty="0"/>
              <a:t>M</a:t>
            </a:r>
            <a:r>
              <a:rPr lang="en-US" sz="3200" b="1" dirty="0" smtClean="0"/>
              <a:t>issing </a:t>
            </a:r>
            <a:r>
              <a:rPr lang="en-US" sz="3200" b="1" dirty="0"/>
              <a:t>data</a:t>
            </a:r>
            <a:endParaRPr lang="he-IL" sz="3200" b="1" dirty="0"/>
          </a:p>
        </p:txBody>
      </p:sp>
      <p:sp>
        <p:nvSpPr>
          <p:cNvPr id="13" name="TextBox 12"/>
          <p:cNvSpPr txBox="1"/>
          <p:nvPr/>
        </p:nvSpPr>
        <p:spPr>
          <a:xfrm>
            <a:off x="1370573" y="2900339"/>
            <a:ext cx="3538615" cy="584775"/>
          </a:xfrm>
          <a:prstGeom prst="rect">
            <a:avLst/>
          </a:prstGeom>
          <a:noFill/>
        </p:spPr>
        <p:txBody>
          <a:bodyPr wrap="square" rtlCol="1">
            <a:spAutoFit/>
          </a:bodyPr>
          <a:lstStyle/>
          <a:p>
            <a:pPr algn="l"/>
            <a:r>
              <a:rPr lang="en-US" sz="3200" b="1" dirty="0" smtClean="0"/>
              <a:t>No missing data</a:t>
            </a:r>
            <a:endParaRPr lang="he-IL" sz="3200" b="1" dirty="0"/>
          </a:p>
        </p:txBody>
      </p:sp>
      <p:sp>
        <p:nvSpPr>
          <p:cNvPr id="14" name="מלבן 13"/>
          <p:cNvSpPr/>
          <p:nvPr/>
        </p:nvSpPr>
        <p:spPr>
          <a:xfrm>
            <a:off x="6864055" y="3891070"/>
            <a:ext cx="3153953" cy="523220"/>
          </a:xfrm>
          <a:prstGeom prst="rect">
            <a:avLst/>
          </a:prstGeom>
        </p:spPr>
        <p:txBody>
          <a:bodyPr wrap="square">
            <a:spAutoFit/>
          </a:bodyPr>
          <a:lstStyle/>
          <a:p>
            <a:pPr algn="l" rtl="0"/>
            <a:r>
              <a:rPr lang="en-US" sz="2800" b="1" dirty="0" smtClean="0">
                <a:solidFill>
                  <a:srgbClr val="C00000"/>
                </a:solidFill>
              </a:rPr>
              <a:t>Poor performances</a:t>
            </a:r>
            <a:endParaRPr lang="he-IL" sz="2800" dirty="0"/>
          </a:p>
        </p:txBody>
      </p:sp>
      <p:sp>
        <p:nvSpPr>
          <p:cNvPr id="15" name="מלבן 14"/>
          <p:cNvSpPr/>
          <p:nvPr/>
        </p:nvSpPr>
        <p:spPr>
          <a:xfrm>
            <a:off x="6475915" y="4738427"/>
            <a:ext cx="3355915" cy="1569660"/>
          </a:xfrm>
          <a:prstGeom prst="rect">
            <a:avLst/>
          </a:prstGeom>
        </p:spPr>
        <p:txBody>
          <a:bodyPr wrap="square">
            <a:spAutoFit/>
          </a:bodyPr>
          <a:lstStyle/>
          <a:p>
            <a:pPr algn="ctr"/>
            <a:r>
              <a:rPr lang="en-US" sz="3200" b="1" dirty="0" smtClean="0">
                <a:solidFill>
                  <a:schemeClr val="bg1">
                    <a:lumMod val="50000"/>
                  </a:schemeClr>
                </a:solidFill>
              </a:rPr>
              <a:t>Causes </a:t>
            </a:r>
            <a:r>
              <a:rPr lang="en-US" sz="3200" b="1" dirty="0">
                <a:solidFill>
                  <a:schemeClr val="bg1">
                    <a:lumMod val="50000"/>
                  </a:schemeClr>
                </a:solidFill>
              </a:rPr>
              <a:t>an </a:t>
            </a:r>
            <a:r>
              <a:rPr lang="en-US" sz="3200" b="1" dirty="0">
                <a:solidFill>
                  <a:srgbClr val="C00000"/>
                </a:solidFill>
              </a:rPr>
              <a:t>increase</a:t>
            </a:r>
            <a:r>
              <a:rPr lang="en-US" sz="3200" b="1" dirty="0">
                <a:solidFill>
                  <a:schemeClr val="bg1">
                    <a:lumMod val="50000"/>
                  </a:schemeClr>
                </a:solidFill>
              </a:rPr>
              <a:t> in false alarms rate</a:t>
            </a:r>
            <a:endParaRPr lang="he-IL" sz="3200" b="1" dirty="0">
              <a:solidFill>
                <a:schemeClr val="bg1">
                  <a:lumMod val="50000"/>
                </a:schemeClr>
              </a:solidFill>
            </a:endParaRPr>
          </a:p>
        </p:txBody>
      </p:sp>
      <p:sp>
        <p:nvSpPr>
          <p:cNvPr id="16" name="מלבן 15"/>
          <p:cNvSpPr/>
          <p:nvPr/>
        </p:nvSpPr>
        <p:spPr>
          <a:xfrm>
            <a:off x="1246909" y="3882299"/>
            <a:ext cx="3301317" cy="523220"/>
          </a:xfrm>
          <a:prstGeom prst="rect">
            <a:avLst/>
          </a:prstGeom>
        </p:spPr>
        <p:txBody>
          <a:bodyPr wrap="square">
            <a:spAutoFit/>
          </a:bodyPr>
          <a:lstStyle/>
          <a:p>
            <a:pPr algn="r" rtl="0"/>
            <a:r>
              <a:rPr lang="en-US" sz="2800" b="1" dirty="0" smtClean="0">
                <a:solidFill>
                  <a:srgbClr val="C00000"/>
                </a:solidFill>
              </a:rPr>
              <a:t>Good performances</a:t>
            </a:r>
            <a:endParaRPr lang="he-IL" sz="2800" dirty="0"/>
          </a:p>
        </p:txBody>
      </p:sp>
      <p:cxnSp>
        <p:nvCxnSpPr>
          <p:cNvPr id="17" name="מחבר חץ ישר 16"/>
          <p:cNvCxnSpPr/>
          <p:nvPr/>
        </p:nvCxnSpPr>
        <p:spPr>
          <a:xfrm>
            <a:off x="3044185" y="3483351"/>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8" name="מחבר חץ ישר 17"/>
          <p:cNvCxnSpPr/>
          <p:nvPr/>
        </p:nvCxnSpPr>
        <p:spPr>
          <a:xfrm>
            <a:off x="8119105" y="3483351"/>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19" name="מחבר חץ ישר 18"/>
          <p:cNvCxnSpPr/>
          <p:nvPr/>
        </p:nvCxnSpPr>
        <p:spPr>
          <a:xfrm>
            <a:off x="3044185" y="4386659"/>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 name="מחבר חץ ישר 19"/>
          <p:cNvCxnSpPr/>
          <p:nvPr/>
        </p:nvCxnSpPr>
        <p:spPr>
          <a:xfrm>
            <a:off x="8119105" y="4386659"/>
            <a:ext cx="0" cy="440908"/>
          </a:xfrm>
          <a:prstGeom prst="straightConnector1">
            <a:avLst/>
          </a:prstGeom>
          <a:ln w="38100">
            <a:headEnd type="none" w="med" len="med"/>
            <a:tailEnd type="arrow" w="med" len="med"/>
          </a:ln>
        </p:spPr>
        <p:style>
          <a:lnRef idx="3">
            <a:schemeClr val="accent3"/>
          </a:lnRef>
          <a:fillRef idx="0">
            <a:schemeClr val="accent3"/>
          </a:fillRef>
          <a:effectRef idx="2">
            <a:schemeClr val="accent3"/>
          </a:effectRef>
          <a:fontRef idx="minor">
            <a:schemeClr val="tx1"/>
          </a:fontRef>
        </p:style>
      </p:cxnSp>
      <p:sp>
        <p:nvSpPr>
          <p:cNvPr id="21" name="מלבן 20"/>
          <p:cNvSpPr/>
          <p:nvPr/>
        </p:nvSpPr>
        <p:spPr>
          <a:xfrm>
            <a:off x="3507408" y="3482309"/>
            <a:ext cx="4611697" cy="1938992"/>
          </a:xfrm>
          <a:prstGeom prst="rect">
            <a:avLst/>
          </a:prstGeom>
        </p:spPr>
        <p:txBody>
          <a:bodyPr wrap="square">
            <a:spAutoFit/>
          </a:bodyPr>
          <a:lstStyle/>
          <a:p>
            <a:pPr algn="ctr" rtl="0"/>
            <a:r>
              <a:rPr lang="en-US" sz="4000" b="1" dirty="0" smtClean="0">
                <a:solidFill>
                  <a:schemeClr val="bg1">
                    <a:lumMod val="50000"/>
                  </a:schemeClr>
                </a:solidFill>
              </a:rPr>
              <a:t>Machine </a:t>
            </a:r>
            <a:r>
              <a:rPr lang="en-US" sz="4000" b="1" dirty="0">
                <a:solidFill>
                  <a:schemeClr val="bg1">
                    <a:lumMod val="50000"/>
                  </a:schemeClr>
                </a:solidFill>
              </a:rPr>
              <a:t>learning expert-based approach </a:t>
            </a:r>
          </a:p>
        </p:txBody>
      </p:sp>
      <p:cxnSp>
        <p:nvCxnSpPr>
          <p:cNvPr id="22" name="מחבר חץ ישר 21"/>
          <p:cNvCxnSpPr/>
          <p:nvPr/>
        </p:nvCxnSpPr>
        <p:spPr>
          <a:xfrm flipV="1">
            <a:off x="10125277" y="4559527"/>
            <a:ext cx="0" cy="1065709"/>
          </a:xfrm>
          <a:prstGeom prst="straightConnector1">
            <a:avLst/>
          </a:prstGeom>
          <a:ln w="76200">
            <a:solidFill>
              <a:srgbClr val="C0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3" name="מחבר חץ ישר 22"/>
          <p:cNvCxnSpPr/>
          <p:nvPr/>
        </p:nvCxnSpPr>
        <p:spPr>
          <a:xfrm flipH="1">
            <a:off x="5043935" y="4656573"/>
            <a:ext cx="12844" cy="1018123"/>
          </a:xfrm>
          <a:prstGeom prst="straightConnector1">
            <a:avLst/>
          </a:prstGeom>
          <a:ln w="76200">
            <a:solidFill>
              <a:srgbClr val="C00000"/>
            </a:solidFill>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5" name="מחבר ישר 24"/>
          <p:cNvCxnSpPr/>
          <p:nvPr/>
        </p:nvCxnSpPr>
        <p:spPr>
          <a:xfrm flipV="1">
            <a:off x="818147" y="2621854"/>
            <a:ext cx="9464842" cy="16042"/>
          </a:xfrm>
          <a:prstGeom prst="line">
            <a:avLst/>
          </a:prstGeom>
          <a:ln>
            <a:prstDash val="lgDashDot"/>
          </a:ln>
        </p:spPr>
        <p:style>
          <a:lnRef idx="2">
            <a:schemeClr val="accent3"/>
          </a:lnRef>
          <a:fillRef idx="0">
            <a:schemeClr val="accent3"/>
          </a:fillRef>
          <a:effectRef idx="1">
            <a:schemeClr val="accent3"/>
          </a:effectRef>
          <a:fontRef idx="minor">
            <a:schemeClr val="tx1"/>
          </a:fontRef>
        </p:style>
      </p:cxnSp>
      <p:sp>
        <p:nvSpPr>
          <p:cNvPr id="4" name="מלבן 3"/>
          <p:cNvSpPr/>
          <p:nvPr/>
        </p:nvSpPr>
        <p:spPr>
          <a:xfrm>
            <a:off x="228551" y="6387013"/>
            <a:ext cx="2356671" cy="338554"/>
          </a:xfrm>
          <a:prstGeom prst="rect">
            <a:avLst/>
          </a:prstGeom>
        </p:spPr>
        <p:txBody>
          <a:bodyPr wrap="none">
            <a:spAutoFit/>
          </a:bodyPr>
          <a:lstStyle/>
          <a:p>
            <a:pPr algn="l" rtl="0"/>
            <a:r>
              <a:rPr lang="en-US" sz="1600" dirty="0" err="1" smtClean="0"/>
              <a:t>Bitan</a:t>
            </a:r>
            <a:r>
              <a:rPr lang="en-US" sz="1600" dirty="0" smtClean="0"/>
              <a:t> </a:t>
            </a:r>
            <a:r>
              <a:rPr lang="en-US" sz="1600" dirty="0"/>
              <a:t>&amp; </a:t>
            </a:r>
            <a:r>
              <a:rPr lang="en-US" sz="1600" dirty="0" smtClean="0"/>
              <a:t>O’Connor's (2012)</a:t>
            </a:r>
            <a:endParaRPr lang="he-IL" sz="1600" dirty="0"/>
          </a:p>
        </p:txBody>
      </p:sp>
    </p:spTree>
    <p:extLst>
      <p:ext uri="{BB962C8B-B14F-4D97-AF65-F5344CB8AC3E}">
        <p14:creationId xmlns:p14="http://schemas.microsoft.com/office/powerpoint/2010/main" val="150281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2"/>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P spid="13" grpId="1"/>
      <p:bldP spid="14" grpId="0"/>
      <p:bldP spid="14" grpId="1"/>
      <p:bldP spid="15" grpId="0"/>
      <p:bldP spid="15" grpId="1"/>
      <p:bldP spid="16" grpId="0"/>
      <p:bldP spid="16" grpId="1"/>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34853" y="1791396"/>
            <a:ext cx="9231429" cy="4351338"/>
          </a:xfrm>
        </p:spPr>
        <p:txBody>
          <a:bodyPr>
            <a:normAutofit/>
          </a:bodyPr>
          <a:lstStyle/>
          <a:p>
            <a:pPr algn="just" rtl="0">
              <a:spcAft>
                <a:spcPts val="1200"/>
              </a:spcAft>
            </a:pPr>
            <a:r>
              <a:rPr lang="en-US" sz="3200" dirty="0" smtClean="0"/>
              <a:t>ICU </a:t>
            </a:r>
            <a:r>
              <a:rPr lang="en-US" sz="3200" dirty="0"/>
              <a:t>Department of Tel-Aviv </a:t>
            </a:r>
            <a:r>
              <a:rPr lang="en-US" sz="3200" dirty="0" smtClean="0"/>
              <a:t>Medical </a:t>
            </a:r>
            <a:r>
              <a:rPr lang="en-US" sz="3200" dirty="0"/>
              <a:t>Center. </a:t>
            </a:r>
            <a:endParaRPr lang="en-US" sz="3200" dirty="0" smtClean="0"/>
          </a:p>
          <a:p>
            <a:pPr algn="just" rtl="0">
              <a:spcAft>
                <a:spcPts val="1200"/>
              </a:spcAft>
            </a:pPr>
            <a:r>
              <a:rPr lang="en-US" sz="3200" dirty="0" smtClean="0"/>
              <a:t>Anonymous </a:t>
            </a:r>
            <a:r>
              <a:rPr lang="en-US" sz="3200" dirty="0"/>
              <a:t>medical </a:t>
            </a:r>
            <a:r>
              <a:rPr lang="en-US" sz="3200" dirty="0" smtClean="0"/>
              <a:t>patients.</a:t>
            </a:r>
          </a:p>
          <a:p>
            <a:pPr algn="just" rtl="0">
              <a:spcAft>
                <a:spcPts val="1200"/>
              </a:spcAft>
            </a:pPr>
            <a:r>
              <a:rPr lang="en-US" sz="3200" dirty="0" smtClean="0"/>
              <a:t>681,265,089 </a:t>
            </a:r>
            <a:r>
              <a:rPr lang="en-US" sz="3200" dirty="0"/>
              <a:t>records obtained from </a:t>
            </a:r>
            <a:r>
              <a:rPr lang="en-US" sz="3200" dirty="0" smtClean="0"/>
              <a:t>7,688 </a:t>
            </a:r>
            <a:r>
              <a:rPr lang="en-US" sz="3200" dirty="0"/>
              <a:t>patients. </a:t>
            </a:r>
            <a:endParaRPr lang="en-US" sz="3200" dirty="0" smtClean="0"/>
          </a:p>
          <a:p>
            <a:pPr algn="just" rtl="0">
              <a:spcAft>
                <a:spcPts val="1200"/>
              </a:spcAft>
            </a:pPr>
            <a:r>
              <a:rPr lang="en-US" sz="3200" dirty="0" smtClean="0"/>
              <a:t>Each </a:t>
            </a:r>
            <a:r>
              <a:rPr lang="en-US" sz="3200" dirty="0"/>
              <a:t>record contains the measuring of a single physiologic </a:t>
            </a:r>
            <a:r>
              <a:rPr lang="en-US" sz="3200" dirty="0" smtClean="0"/>
              <a:t>parameter.</a:t>
            </a:r>
            <a:endParaRPr lang="he-IL" sz="3200" dirty="0"/>
          </a:p>
        </p:txBody>
      </p:sp>
      <p:sp>
        <p:nvSpPr>
          <p:cNvPr id="5"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6" name="מחבר ישר 5"/>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7" name="מלבן 6"/>
          <p:cNvSpPr/>
          <p:nvPr/>
        </p:nvSpPr>
        <p:spPr>
          <a:xfrm>
            <a:off x="4553495" y="855552"/>
            <a:ext cx="2584362"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Data resource</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6520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3"/>
          <p:cNvSpPr txBox="1">
            <a:spLocks/>
          </p:cNvSpPr>
          <p:nvPr/>
        </p:nvSpPr>
        <p:spPr>
          <a:xfrm>
            <a:off x="838200" y="677041"/>
            <a:ext cx="3695242" cy="701731"/>
          </a:xfrm>
          <a:prstGeom prst="rect">
            <a:avLst/>
          </a:prstGeom>
        </p:spPr>
        <p:txBody>
          <a:bodyPr vert="horz" wrap="none" lIns="91440" tIns="45720" rIns="91440" bIns="45720" rtlCol="1" anchor="ctr">
            <a:sp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rPr>
              <a:t>Methodology</a:t>
            </a:r>
            <a:endParaRPr lang="he-IL" kern="1600" dirty="0">
              <a:solidFill>
                <a:srgbClr val="C00000"/>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Times New Roman" panose="02020603050405020304" pitchFamily="18" charset="0"/>
            </a:endParaRPr>
          </a:p>
        </p:txBody>
      </p:sp>
      <p:cxnSp>
        <p:nvCxnSpPr>
          <p:cNvPr id="7" name="מחבר ישר 6"/>
          <p:cNvCxnSpPr/>
          <p:nvPr/>
        </p:nvCxnSpPr>
        <p:spPr>
          <a:xfrm flipV="1">
            <a:off x="818147" y="1315453"/>
            <a:ext cx="9464842" cy="16042"/>
          </a:xfrm>
          <a:prstGeom prst="line">
            <a:avLst/>
          </a:prstGeom>
        </p:spPr>
        <p:style>
          <a:lnRef idx="2">
            <a:schemeClr val="accent3"/>
          </a:lnRef>
          <a:fillRef idx="0">
            <a:schemeClr val="accent3"/>
          </a:fillRef>
          <a:effectRef idx="1">
            <a:schemeClr val="accent3"/>
          </a:effectRef>
          <a:fontRef idx="minor">
            <a:schemeClr val="tx1"/>
          </a:fontRef>
        </p:style>
      </p:cxnSp>
      <p:sp>
        <p:nvSpPr>
          <p:cNvPr id="8" name="מלבן 7"/>
          <p:cNvSpPr/>
          <p:nvPr/>
        </p:nvSpPr>
        <p:spPr>
          <a:xfrm>
            <a:off x="4553495" y="855552"/>
            <a:ext cx="3042821" cy="523220"/>
          </a:xfrm>
          <a:prstGeom prst="rect">
            <a:avLst/>
          </a:prstGeom>
        </p:spPr>
        <p:txBody>
          <a:bodyPr wrap="none">
            <a:spAutoFit/>
          </a:bodyPr>
          <a:lstStyle/>
          <a:p>
            <a:pPr lvl="0" algn="l" rtl="0"/>
            <a:r>
              <a:rPr lang="en-US" sz="2800" kern="1600" dirty="0" smtClean="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rPr>
              <a:t>Data preparation</a:t>
            </a:r>
            <a:endParaRPr lang="en-US" sz="2800" kern="1600" dirty="0">
              <a:solidFill>
                <a:schemeClr val="tx1">
                  <a:lumMod val="95000"/>
                  <a:lumOff val="5000"/>
                </a:schemeClr>
              </a:solidFill>
              <a:effectLst>
                <a:outerShdw blurRad="38100" dist="38100" dir="2700000" algn="tl">
                  <a:srgbClr val="000000">
                    <a:alpha val="43137"/>
                  </a:srgbClr>
                </a:outerShdw>
              </a:effectLst>
              <a:latin typeface="Arial Bold" panose="020B0704020202020204" pitchFamily="34" charset="0"/>
              <a:ea typeface="Calibri" panose="020F0502020204030204" pitchFamily="34" charset="0"/>
              <a:cs typeface="+mj-cs"/>
            </a:endParaRPr>
          </a:p>
        </p:txBody>
      </p:sp>
      <p:sp>
        <p:nvSpPr>
          <p:cNvPr id="9" name="מלבן 8"/>
          <p:cNvSpPr/>
          <p:nvPr/>
        </p:nvSpPr>
        <p:spPr>
          <a:xfrm>
            <a:off x="869509" y="1378772"/>
            <a:ext cx="8464991" cy="2277547"/>
          </a:xfrm>
          <a:prstGeom prst="rect">
            <a:avLst/>
          </a:prstGeom>
        </p:spPr>
        <p:txBody>
          <a:bodyPr wrap="square">
            <a:spAutoFit/>
          </a:bodyPr>
          <a:lstStyle/>
          <a:p>
            <a:pPr marL="285750" indent="-285750" algn="just" rtl="0">
              <a:spcBef>
                <a:spcPts val="1200"/>
              </a:spcBef>
              <a:spcAft>
                <a:spcPts val="1200"/>
              </a:spcAft>
              <a:buFont typeface="Arial" panose="020B0604020202020204" pitchFamily="34" charset="0"/>
              <a:buChar char="•"/>
            </a:pPr>
            <a:r>
              <a:rPr lang="en-US" sz="2800" dirty="0"/>
              <a:t>Reshaped dataset of 7,267 patients (2008-2014).</a:t>
            </a:r>
          </a:p>
          <a:p>
            <a:pPr marL="285750" indent="-285750" algn="just" rtl="0">
              <a:spcBef>
                <a:spcPts val="1200"/>
              </a:spcBef>
              <a:spcAft>
                <a:spcPts val="1200"/>
              </a:spcAft>
              <a:buFont typeface="Arial" panose="020B0604020202020204" pitchFamily="34" charset="0"/>
              <a:buChar char="•"/>
            </a:pPr>
            <a:r>
              <a:rPr lang="en-US" sz="2800" dirty="0"/>
              <a:t>Simultaneous measuring of 12 physiological parameters for a single patient at a specific minute.</a:t>
            </a:r>
          </a:p>
          <a:p>
            <a:pPr algn="l"/>
            <a:endParaRPr lang="he-IL" sz="2800" dirty="0">
              <a:cs typeface="+mj-cs"/>
            </a:endParaRPr>
          </a:p>
        </p:txBody>
      </p:sp>
      <p:graphicFrame>
        <p:nvGraphicFramePr>
          <p:cNvPr id="2" name="טבלה 1"/>
          <p:cNvGraphicFramePr>
            <a:graphicFrameLocks noGrp="1"/>
          </p:cNvGraphicFramePr>
          <p:nvPr>
            <p:extLst>
              <p:ext uri="{D42A27DB-BD31-4B8C-83A1-F6EECF244321}">
                <p14:modId xmlns:p14="http://schemas.microsoft.com/office/powerpoint/2010/main" val="1139584296"/>
              </p:ext>
            </p:extLst>
          </p:nvPr>
        </p:nvGraphicFramePr>
        <p:xfrm>
          <a:off x="1573581" y="3198119"/>
          <a:ext cx="7892224" cy="3384170"/>
        </p:xfrm>
        <a:graphic>
          <a:graphicData uri="http://schemas.openxmlformats.org/drawingml/2006/table">
            <a:tbl>
              <a:tblPr rtl="1" firstRow="1" bandRow="1">
                <a:tableStyleId>{5940675A-B579-460E-94D1-54222C63F5DA}</a:tableStyleId>
              </a:tblPr>
              <a:tblGrid>
                <a:gridCol w="4447857"/>
                <a:gridCol w="1794954"/>
                <a:gridCol w="1649413"/>
              </a:tblGrid>
              <a:tr h="370840">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b="1" kern="1200" dirty="0">
                          <a:solidFill>
                            <a:schemeClr val="tx1"/>
                          </a:solidFill>
                          <a:latin typeface="+mn-lt"/>
                          <a:ea typeface="+mn-ea"/>
                          <a:cs typeface="+mn-cs"/>
                        </a:rPr>
                        <a:t>Category</a:t>
                      </a:r>
                    </a:p>
                  </a:txBody>
                  <a:tcPr marL="68580" marR="68580" marT="0" marB="0" anchor="ct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b="1" kern="1200" dirty="0">
                          <a:solidFill>
                            <a:schemeClr val="tx1"/>
                          </a:solidFill>
                          <a:latin typeface="+mn-lt"/>
                          <a:ea typeface="+mn-ea"/>
                          <a:cs typeface="+mn-cs"/>
                        </a:rPr>
                        <a:t>Parameter Name</a:t>
                      </a:r>
                    </a:p>
                  </a:txBody>
                  <a:tcPr marL="68580" marR="68580" marT="0" marB="0" anchor="ct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b="1" kern="1200" dirty="0">
                          <a:solidFill>
                            <a:schemeClr val="tx1"/>
                          </a:solidFill>
                          <a:latin typeface="+mn-lt"/>
                          <a:ea typeface="+mn-ea"/>
                          <a:cs typeface="+mn-cs"/>
                        </a:rPr>
                        <a:t>Description</a:t>
                      </a:r>
                    </a:p>
                  </a:txBody>
                  <a:tcPr marL="68580" marR="68580" marT="0" marB="0" anchor="ctr"/>
                </a:tc>
              </a:tr>
              <a:tr h="257083">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Arterial Pressure Systolic</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ARTBPS</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rowSpan="4">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GB" sz="1800" b="1" kern="1200" dirty="0" smtClean="0">
                          <a:solidFill>
                            <a:schemeClr val="tx1"/>
                          </a:solidFill>
                          <a:latin typeface="+mn-lt"/>
                          <a:ea typeface="+mn-ea"/>
                          <a:cs typeface="+mn-cs"/>
                        </a:rPr>
                        <a:t>Blood Pressure</a:t>
                      </a:r>
                      <a:endParaRPr lang="en-US" sz="1800" b="1" kern="1200" dirty="0" smtClean="0">
                        <a:solidFill>
                          <a:schemeClr val="tx1"/>
                        </a:solidFill>
                        <a:latin typeface="+mn-lt"/>
                        <a:ea typeface="+mn-ea"/>
                        <a:cs typeface="+mn-cs"/>
                      </a:endParaRPr>
                    </a:p>
                  </a:txBody>
                  <a:tcPr anchor="ctr"/>
                </a:tc>
              </a:tr>
              <a:tr h="241297">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Arterial Pressure Mean</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ARTBPM</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vMerge="1">
                  <a:txBody>
                    <a:bodyPr/>
                    <a:lstStyle/>
                    <a:p>
                      <a:pPr rtl="1"/>
                      <a:endParaRPr lang="he-IL"/>
                    </a:p>
                  </a:txBody>
                  <a:tcPr/>
                </a:tc>
              </a:tr>
              <a:tr h="261361">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Central Venous Pressure</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CVP</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vMerge="1">
                  <a:txBody>
                    <a:bodyPr/>
                    <a:lstStyle/>
                    <a:p>
                      <a:pPr rtl="1"/>
                      <a:endParaRPr lang="he-IL"/>
                    </a:p>
                  </a:txBody>
                  <a:tcPr/>
                </a:tc>
              </a:tr>
              <a:tr h="299594">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Pulmonary Artery Pressure Diastolic</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PAPD</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vMerge="1">
                  <a:txBody>
                    <a:bodyPr/>
                    <a:lstStyle/>
                    <a:p>
                      <a:pPr rtl="1"/>
                      <a:endParaRPr lang="he-IL" dirty="0"/>
                    </a:p>
                  </a:txBody>
                  <a:tcPr/>
                </a:tc>
              </a:tr>
              <a:tr h="241575">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Heart Rate</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kern="1200" dirty="0">
                          <a:solidFill>
                            <a:schemeClr val="tx1"/>
                          </a:solidFill>
                          <a:latin typeface="+mn-lt"/>
                          <a:ea typeface="+mn-ea"/>
                          <a:cs typeface="+mn-cs"/>
                        </a:rPr>
                        <a:t>HR</a:t>
                      </a:r>
                    </a:p>
                  </a:txBody>
                  <a:tcPr marL="68580" marR="68580" marT="0" marB="0" anchor="ctr">
                    <a:solidFill>
                      <a:schemeClr val="accent5">
                        <a:lumMod val="20000"/>
                        <a:lumOff val="80000"/>
                      </a:schemeClr>
                    </a:solidFill>
                  </a:tcPr>
                </a:tc>
                <a:tc rowSpan="2">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GB" sz="1800" b="1" kern="1200" dirty="0" smtClean="0">
                          <a:solidFill>
                            <a:schemeClr val="tx1"/>
                          </a:solidFill>
                          <a:latin typeface="+mn-lt"/>
                          <a:ea typeface="+mn-ea"/>
                          <a:cs typeface="+mn-cs"/>
                        </a:rPr>
                        <a:t>Heart Beat</a:t>
                      </a:r>
                      <a:endParaRPr lang="en-US" sz="1800" b="1" kern="1200" dirty="0" smtClean="0">
                        <a:solidFill>
                          <a:schemeClr val="tx1"/>
                        </a:solidFill>
                        <a:latin typeface="+mn-lt"/>
                        <a:ea typeface="+mn-ea"/>
                        <a:cs typeface="+mn-cs"/>
                      </a:endParaRPr>
                    </a:p>
                  </a:txBody>
                  <a:tcPr anchor="ctr"/>
                </a:tc>
              </a:tr>
              <a:tr h="253753">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latin typeface="+mn-lt"/>
                          <a:ea typeface="+mn-ea"/>
                          <a:cs typeface="+mn-cs"/>
                        </a:rPr>
                        <a:t>Section of the ECG between the S and T wave</a:t>
                      </a:r>
                      <a:endParaRPr lang="en-US" sz="1800" kern="1200" dirty="0" smtClean="0">
                        <a:solidFill>
                          <a:schemeClr val="tx1"/>
                        </a:solidFill>
                        <a:latin typeface="+mn-lt"/>
                        <a:ea typeface="+mn-ea"/>
                        <a:cs typeface="+mn-cs"/>
                      </a:endParaRPr>
                    </a:p>
                  </a:txBody>
                  <a:tcPr>
                    <a:solidFill>
                      <a:schemeClr val="accent4">
                        <a:lumMod val="40000"/>
                        <a:lumOff val="60000"/>
                      </a:scheme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mn-ea"/>
                          <a:cs typeface="+mn-cs"/>
                        </a:rPr>
                        <a:t>ST Segment</a:t>
                      </a:r>
                    </a:p>
                  </a:txBody>
                  <a:tcPr>
                    <a:solidFill>
                      <a:schemeClr val="accent4">
                        <a:lumMod val="40000"/>
                        <a:lumOff val="60000"/>
                      </a:schemeClr>
                    </a:solidFill>
                  </a:tcPr>
                </a:tc>
                <a:tc vMerge="1">
                  <a:txBody>
                    <a:bodyPr/>
                    <a:lstStyle/>
                    <a:p>
                      <a:pPr rtl="1"/>
                      <a:endParaRPr lang="he-IL" dirty="0"/>
                    </a:p>
                  </a:txBody>
                  <a:tcPr/>
                </a:tc>
              </a:tr>
              <a:tr h="291986">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Mechanical Respiratory Rate</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RR Mandatory</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rowSpan="4">
                  <a:txBody>
                    <a:bodyPr/>
                    <a:lstStyle/>
                    <a:p>
                      <a:pPr algn="ctr" rtl="1"/>
                      <a:r>
                        <a:rPr lang="en-US" sz="1800" b="1" kern="1200" dirty="0" smtClean="0">
                          <a:solidFill>
                            <a:schemeClr val="tx1"/>
                          </a:solidFill>
                          <a:latin typeface="+mn-lt"/>
                          <a:ea typeface="+mn-ea"/>
                          <a:cs typeface="+mn-cs"/>
                        </a:rPr>
                        <a:t>Respiration</a:t>
                      </a:r>
                      <a:endParaRPr lang="he-IL" dirty="0"/>
                    </a:p>
                  </a:txBody>
                  <a:tcPr anchor="ctr"/>
                </a:tc>
              </a:tr>
              <a:tr h="258031">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Total Respiratory Rate</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RR Total</a:t>
                      </a:r>
                      <a:endParaRPr lang="en-US" sz="1800" kern="1200" dirty="0">
                        <a:solidFill>
                          <a:schemeClr val="tx1"/>
                        </a:solidFill>
                        <a:latin typeface="+mn-lt"/>
                        <a:ea typeface="+mn-ea"/>
                        <a:cs typeface="+mn-cs"/>
                      </a:endParaRPr>
                    </a:p>
                  </a:txBody>
                  <a:tcPr marL="68580" marR="68580" marT="0" marB="0" anchor="ctr">
                    <a:solidFill>
                      <a:schemeClr val="accent5">
                        <a:lumMod val="20000"/>
                        <a:lumOff val="80000"/>
                      </a:schemeClr>
                    </a:solidFill>
                  </a:tcPr>
                </a:tc>
                <a:tc vMerge="1">
                  <a:txBody>
                    <a:bodyPr/>
                    <a:lstStyle/>
                    <a:p>
                      <a:pPr rtl="1"/>
                      <a:endParaRPr lang="he-IL" dirty="0"/>
                    </a:p>
                  </a:txBody>
                  <a:tcPr/>
                </a:tc>
              </a:tr>
              <a:tr h="221378">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a:solidFill>
                            <a:schemeClr val="tx1"/>
                          </a:solidFill>
                          <a:latin typeface="+mn-lt"/>
                          <a:ea typeface="+mn-ea"/>
                          <a:cs typeface="+mn-cs"/>
                        </a:rPr>
                        <a:t>Oxygen Saturation</a:t>
                      </a:r>
                      <a:endParaRPr lang="en-US" sz="1800" kern="1200">
                        <a:solidFill>
                          <a:schemeClr val="tx1"/>
                        </a:solidFill>
                        <a:latin typeface="+mn-lt"/>
                        <a:ea typeface="+mn-ea"/>
                        <a:cs typeface="+mn-cs"/>
                      </a:endParaRPr>
                    </a:p>
                  </a:txBody>
                  <a:tcPr marL="68580" marR="68580" marT="0" marB="0" anchor="ctr">
                    <a:solidFill>
                      <a:schemeClr val="accent4">
                        <a:lumMod val="40000"/>
                        <a:lumOff val="6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GB" sz="1800" kern="1200" dirty="0">
                          <a:solidFill>
                            <a:schemeClr val="tx1"/>
                          </a:solidFill>
                          <a:latin typeface="+mn-lt"/>
                          <a:ea typeface="+mn-ea"/>
                          <a:cs typeface="+mn-cs"/>
                        </a:rPr>
                        <a:t>Spo2</a:t>
                      </a:r>
                      <a:endParaRPr lang="en-US" sz="1800" kern="1200" dirty="0">
                        <a:solidFill>
                          <a:schemeClr val="tx1"/>
                        </a:solidFill>
                        <a:latin typeface="+mn-lt"/>
                        <a:ea typeface="+mn-ea"/>
                        <a:cs typeface="+mn-cs"/>
                      </a:endParaRPr>
                    </a:p>
                  </a:txBody>
                  <a:tcPr marL="68580" marR="68580" marT="0" marB="0" anchor="ctr">
                    <a:solidFill>
                      <a:schemeClr val="accent4">
                        <a:lumMod val="40000"/>
                        <a:lumOff val="60000"/>
                      </a:schemeClr>
                    </a:solidFill>
                  </a:tcPr>
                </a:tc>
                <a:tc vMerge="1">
                  <a:txBody>
                    <a:bodyPr/>
                    <a:lstStyle/>
                    <a:p>
                      <a:pPr rtl="1"/>
                      <a:endParaRPr lang="he-IL" dirty="0"/>
                    </a:p>
                  </a:txBody>
                  <a:tcPr/>
                </a:tc>
              </a:tr>
              <a:tr h="133403">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kern="1200" dirty="0">
                          <a:solidFill>
                            <a:schemeClr val="tx1"/>
                          </a:solidFill>
                          <a:latin typeface="+mn-lt"/>
                          <a:ea typeface="+mn-ea"/>
                          <a:cs typeface="+mn-cs"/>
                        </a:rPr>
                        <a:t>Fraction of Inspired Oxygen</a:t>
                      </a:r>
                    </a:p>
                  </a:txBody>
                  <a:tcPr marL="68580" marR="68580" marT="0" marB="0" anchor="ctr">
                    <a:solidFill>
                      <a:schemeClr val="accent4">
                        <a:lumMod val="40000"/>
                        <a:lumOff val="60000"/>
                      </a:schemeClr>
                    </a:solidFill>
                  </a:tcPr>
                </a:tc>
                <a:tc>
                  <a:txBody>
                    <a:bodyPr/>
                    <a:lstStyle/>
                    <a:p>
                      <a:pPr marL="0" indent="0" algn="ctr" defTabSz="914400" rtl="0" eaLnBrk="1" latinLnBrk="0" hangingPunct="1">
                        <a:lnSpc>
                          <a:spcPct val="107000"/>
                        </a:lnSpc>
                        <a:spcBef>
                          <a:spcPts val="1200"/>
                        </a:spcBef>
                        <a:spcAft>
                          <a:spcPts val="1200"/>
                        </a:spcAft>
                        <a:buFont typeface="Arial" panose="020B0604020202020204" pitchFamily="34" charset="0"/>
                        <a:buNone/>
                      </a:pPr>
                      <a:r>
                        <a:rPr lang="en-US" sz="1800" kern="1200" dirty="0">
                          <a:solidFill>
                            <a:schemeClr val="tx1"/>
                          </a:solidFill>
                          <a:latin typeface="+mn-lt"/>
                          <a:ea typeface="+mn-ea"/>
                          <a:cs typeface="+mn-cs"/>
                        </a:rPr>
                        <a:t>Fio2</a:t>
                      </a:r>
                    </a:p>
                  </a:txBody>
                  <a:tcPr marL="68580" marR="68580" marT="0" marB="0" anchor="ctr">
                    <a:solidFill>
                      <a:schemeClr val="accent4">
                        <a:lumMod val="40000"/>
                        <a:lumOff val="60000"/>
                      </a:schemeClr>
                    </a:solidFill>
                  </a:tcPr>
                </a:tc>
                <a:tc vMerge="1">
                  <a:txBody>
                    <a:bodyPr/>
                    <a:lstStyle/>
                    <a:p>
                      <a:pPr rtl="1"/>
                      <a:endParaRPr lang="he-IL" dirty="0"/>
                    </a:p>
                  </a:txBody>
                  <a:tcPr/>
                </a:tc>
              </a:tr>
            </a:tbl>
          </a:graphicData>
        </a:graphic>
      </p:graphicFrame>
    </p:spTree>
    <p:extLst>
      <p:ext uri="{BB962C8B-B14F-4D97-AF65-F5344CB8AC3E}">
        <p14:creationId xmlns:p14="http://schemas.microsoft.com/office/powerpoint/2010/main" val="2940074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13226</TotalTime>
  <Words>3638</Words>
  <Application>Microsoft Office PowerPoint</Application>
  <PresentationFormat>מסך רחב</PresentationFormat>
  <Paragraphs>574</Paragraphs>
  <Slides>29</Slides>
  <Notes>27</Notes>
  <HiddenSlides>1</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29</vt:i4>
      </vt:variant>
    </vt:vector>
  </HeadingPairs>
  <TitlesOfParts>
    <vt:vector size="37" baseType="lpstr">
      <vt:lpstr>Arial</vt:lpstr>
      <vt:lpstr>Arial Bold</vt:lpstr>
      <vt:lpstr>Calibri</vt:lpstr>
      <vt:lpstr>Calibri Light</vt:lpstr>
      <vt:lpstr>Cambria Math</vt:lpstr>
      <vt:lpstr>Times New Roman</vt:lpstr>
      <vt:lpstr>ח</vt:lpstr>
      <vt:lpstr>ערכת נושא Office</vt:lpstr>
      <vt:lpstr>מצגת של PowerPoint</vt:lpstr>
      <vt:lpstr>Content</vt:lpstr>
      <vt:lpstr>Background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 חבר</dc:creator>
  <cp:lastModifiedBy>גל חבר</cp:lastModifiedBy>
  <cp:revision>1316</cp:revision>
  <dcterms:created xsi:type="dcterms:W3CDTF">2017-11-02T15:24:11Z</dcterms:created>
  <dcterms:modified xsi:type="dcterms:W3CDTF">2018-05-07T09:28:21Z</dcterms:modified>
</cp:coreProperties>
</file>