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65" r:id="rId2"/>
    <p:sldId id="266" r:id="rId3"/>
    <p:sldId id="267" r:id="rId4"/>
    <p:sldId id="268" r:id="rId5"/>
    <p:sldId id="269" r:id="rId6"/>
    <p:sldId id="281" r:id="rId7"/>
    <p:sldId id="283" r:id="rId8"/>
    <p:sldId id="284" r:id="rId9"/>
    <p:sldId id="274" r:id="rId10"/>
    <p:sldId id="275" r:id="rId11"/>
    <p:sldId id="285" r:id="rId12"/>
    <p:sldId id="277" r:id="rId13"/>
    <p:sldId id="257" r:id="rId14"/>
    <p:sldId id="256" r:id="rId15"/>
    <p:sldId id="258" r:id="rId16"/>
    <p:sldId id="259" r:id="rId17"/>
    <p:sldId id="260" r:id="rId18"/>
    <p:sldId id="263" r:id="rId19"/>
    <p:sldId id="264" r:id="rId20"/>
    <p:sldId id="262" r:id="rId21"/>
    <p:sldId id="278" r:id="rId22"/>
    <p:sldId id="279"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107" d="100"/>
          <a:sy n="107" d="100"/>
        </p:scale>
        <p:origin x="1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5C5FC-7EF0-4480-A018-BCFCCC1081B3}" type="datetimeFigureOut">
              <a:rPr lang="es-MX" smtClean="0"/>
              <a:t>05/07/2024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EA99-4B66-4CE1-BE3E-AE7869E58B1A}" type="slidenum">
              <a:rPr lang="es-MX" smtClean="0"/>
              <a:t>‹Nº›</a:t>
            </a:fld>
            <a:endParaRPr lang="es-MX"/>
          </a:p>
        </p:txBody>
      </p:sp>
    </p:spTree>
    <p:extLst>
      <p:ext uri="{BB962C8B-B14F-4D97-AF65-F5344CB8AC3E}">
        <p14:creationId xmlns:p14="http://schemas.microsoft.com/office/powerpoint/2010/main" val="90759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2234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24226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1301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8836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4368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26831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4284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‹Nº›</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6512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82645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57337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7/5/2024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165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7/5/2024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‹Nº›</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32815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E68A6-A806-8840-D4BA-D05808B8B680}"/>
              </a:ext>
            </a:extLst>
          </p:cNvPr>
          <p:cNvSpPr>
            <a:spLocks noGrp="1"/>
          </p:cNvSpPr>
          <p:nvPr>
            <p:ph type="ctrTitle"/>
          </p:nvPr>
        </p:nvSpPr>
        <p:spPr/>
        <p:txBody>
          <a:bodyPr/>
          <a:lstStyle/>
          <a:p>
            <a:r>
              <a:rPr lang="es-MX" dirty="0"/>
              <a:t>Introducción</a:t>
            </a:r>
          </a:p>
        </p:txBody>
      </p:sp>
    </p:spTree>
    <p:extLst>
      <p:ext uri="{BB962C8B-B14F-4D97-AF65-F5344CB8AC3E}">
        <p14:creationId xmlns:p14="http://schemas.microsoft.com/office/powerpoint/2010/main" val="17238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3C4E63-25EA-E66B-B2E9-A0A1399FD3F8}"/>
              </a:ext>
            </a:extLst>
          </p:cNvPr>
          <p:cNvPicPr>
            <a:picLocks noChangeAspect="1"/>
          </p:cNvPicPr>
          <p:nvPr/>
        </p:nvPicPr>
        <p:blipFill>
          <a:blip r:embed="rId2"/>
          <a:stretch>
            <a:fillRect/>
          </a:stretch>
        </p:blipFill>
        <p:spPr>
          <a:xfrm>
            <a:off x="479108" y="1140311"/>
            <a:ext cx="5829247" cy="3894268"/>
          </a:xfrm>
          <a:prstGeom prst="rect">
            <a:avLst/>
          </a:prstGeom>
        </p:spPr>
      </p:pic>
      <p:sp>
        <p:nvSpPr>
          <p:cNvPr id="4" name="CuadroTexto 3">
            <a:extLst>
              <a:ext uri="{FF2B5EF4-FFF2-40B4-BE49-F238E27FC236}">
                <a16:creationId xmlns:a16="http://schemas.microsoft.com/office/drawing/2014/main" id="{F63FC941-A452-65A3-6668-5ADE6D3DE44E}"/>
              </a:ext>
            </a:extLst>
          </p:cNvPr>
          <p:cNvSpPr txBox="1"/>
          <p:nvPr/>
        </p:nvSpPr>
        <p:spPr>
          <a:xfrm>
            <a:off x="6696635" y="851647"/>
            <a:ext cx="5145741" cy="5078313"/>
          </a:xfrm>
          <a:prstGeom prst="rect">
            <a:avLst/>
          </a:prstGeom>
          <a:noFill/>
        </p:spPr>
        <p:txBody>
          <a:bodyPr wrap="square" rtlCol="0">
            <a:spAutoFit/>
          </a:bodyPr>
          <a:lstStyle/>
          <a:p>
            <a:r>
              <a:rPr lang="es-MX" b="0" dirty="0">
                <a:effectLst/>
                <a:latin typeface="Consolas" panose="020B0609020204030204" pitchFamily="49" charset="0"/>
              </a:rPr>
              <a:t>En este análisis, excluimos intencionalmente los dos valores atípicos del gráfico anterior para enfocarnos en la evolución del promedio de compra de manera más detallada. Observamos que la mayoría de los clientes tienen un promedio de compra por debajo de los 1000, pero también notamos una cantidad significativa de clientes cuyo promedio supera esta cifra. Para mejorar estos resultados, se pueden implementar estrategias como las mencionadas anteriormente para incentivar a los clientes con promedios de compra inferiores a 1000 a aumentar sus compras hacia este umbral o lo más cercano posible a él.</a:t>
            </a:r>
          </a:p>
          <a:p>
            <a:endParaRPr lang="es-MX" dirty="0"/>
          </a:p>
        </p:txBody>
      </p:sp>
    </p:spTree>
    <p:extLst>
      <p:ext uri="{BB962C8B-B14F-4D97-AF65-F5344CB8AC3E}">
        <p14:creationId xmlns:p14="http://schemas.microsoft.com/office/powerpoint/2010/main" val="204161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a:stretch/>
        </p:blipFill>
        <p:spPr>
          <a:xfrm>
            <a:off x="666923" y="986081"/>
            <a:ext cx="6246426" cy="4740537"/>
          </a:xfrm>
          <a:prstGeom prst="rect">
            <a:avLst/>
          </a:prstGeom>
          <a:noFill/>
          <a:ln>
            <a:noFill/>
          </a:ln>
        </p:spPr>
      </p:pic>
      <p:sp>
        <p:nvSpPr>
          <p:cNvPr id="139" name="Google Shape;139;p21"/>
          <p:cNvSpPr txBox="1"/>
          <p:nvPr/>
        </p:nvSpPr>
        <p:spPr>
          <a:xfrm>
            <a:off x="7315200" y="1270000"/>
            <a:ext cx="4127025" cy="41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rgbClr val="111111"/>
                </a:solidFill>
                <a:highlight>
                  <a:srgbClr val="F7F7F7"/>
                </a:highlight>
                <a:latin typeface="Consolas"/>
                <a:ea typeface="Consolas"/>
                <a:cs typeface="Consolas"/>
                <a:sym typeface="Consolas"/>
              </a:rPr>
              <a:t>En esta gráfica podemos ver los productos más vendidos. Una solución para aumentar el porcentaje de venta de los productos menos populares podría ser vincularlos con aquellos que tienen mayores ventas o, en su defecto, eliminarlos para dar espacio a otros artículos que puedan generar una mayor rentabilidad.</a:t>
            </a:r>
            <a:endParaRPr sz="3800" dirty="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F9EA8D-AD7C-8990-BBA7-F8E313A2C721}"/>
              </a:ext>
            </a:extLst>
          </p:cNvPr>
          <p:cNvSpPr txBox="1"/>
          <p:nvPr/>
        </p:nvSpPr>
        <p:spPr>
          <a:xfrm>
            <a:off x="797859" y="1305341"/>
            <a:ext cx="10040470" cy="4247317"/>
          </a:xfrm>
          <a:prstGeom prst="rect">
            <a:avLst/>
          </a:prstGeom>
          <a:noFill/>
          <a:ln>
            <a:noFill/>
          </a:ln>
        </p:spPr>
        <p:txBody>
          <a:bodyPr spcFirstLastPara="1" wrap="square" lIns="91425" tIns="91425" rIns="91425" bIns="91425" anchor="t" anchorCtr="0">
            <a:noAutofit/>
          </a:bodyPr>
          <a:lstStyle>
            <a:defPPr>
              <a:defRPr lang="es-MX"/>
            </a:defPPr>
            <a:lvl1pPr lvl="0" indent="0">
              <a:spcBef>
                <a:spcPts val="0"/>
              </a:spcBef>
              <a:spcAft>
                <a:spcPts val="0"/>
              </a:spcAft>
              <a:buNone/>
              <a:defRPr>
                <a:solidFill>
                  <a:srgbClr val="111111"/>
                </a:solidFill>
                <a:highlight>
                  <a:srgbClr val="F7F7F7"/>
                </a:highlight>
                <a:latin typeface="Consolas"/>
                <a:ea typeface="Consolas"/>
                <a:cs typeface="Consolas"/>
              </a:defRPr>
            </a:lvl1pPr>
          </a:lstStyle>
          <a:p>
            <a:br>
              <a:rPr lang="es-MX" dirty="0"/>
            </a:br>
            <a:r>
              <a:rPr lang="es-MX" dirty="0"/>
              <a:t>Basado en el análisis realizado, se destacan varios puntos clave. Los meses de septiembre, octubre y noviembre muestran un notable aumento en el número de facturaciones mensuales, indicando que son los períodos de mayor actividad y ventas para la empresa. Sin embargo, el mes de diciembre presenta una disminución significativa en las ventas, señalando una oportunidad para implementar estrategias que puedan mejorar el desempeño durante este mes crucial. Además, es relevante notar que el </a:t>
            </a:r>
            <a:r>
              <a:rPr lang="es-MX" dirty="0" err="1"/>
              <a:t>dataset</a:t>
            </a:r>
            <a:r>
              <a:rPr lang="es-MX" dirty="0"/>
              <a:t> solo incluye registros del mes de diciembre de 2019, lo cual limita la visión histórica completa de los patrones de ventas anuales. Estos hallazgos subrayan la importancia de ajustar las estrategias de marketing y ventas para capitalizar los períodos de alta demanda y mejorar el rendimiento en los meses de menor actividad.</a:t>
            </a:r>
          </a:p>
          <a:p>
            <a:br>
              <a:rPr lang="es-MX" dirty="0"/>
            </a:br>
            <a:endParaRPr lang="es-MX" dirty="0"/>
          </a:p>
          <a:p>
            <a:endParaRPr lang="es-MX" dirty="0"/>
          </a:p>
        </p:txBody>
      </p:sp>
      <p:sp>
        <p:nvSpPr>
          <p:cNvPr id="3" name="CuadroTexto 2">
            <a:extLst>
              <a:ext uri="{FF2B5EF4-FFF2-40B4-BE49-F238E27FC236}">
                <a16:creationId xmlns:a16="http://schemas.microsoft.com/office/drawing/2014/main" id="{DD6C839B-BD6A-4041-F6EB-2DBA620761B4}"/>
              </a:ext>
            </a:extLst>
          </p:cNvPr>
          <p:cNvSpPr txBox="1"/>
          <p:nvPr/>
        </p:nvSpPr>
        <p:spPr>
          <a:xfrm>
            <a:off x="627530" y="375348"/>
            <a:ext cx="5710517" cy="830997"/>
          </a:xfrm>
          <a:prstGeom prst="rect">
            <a:avLst/>
          </a:prstGeom>
          <a:noFill/>
        </p:spPr>
        <p:txBody>
          <a:bodyPr wrap="square" rtlCol="0">
            <a:spAutoFit/>
          </a:bodyPr>
          <a:lstStyle>
            <a:defPPr>
              <a:defRPr lang="es-MX"/>
            </a:defPPr>
            <a:lvl1pPr>
              <a:defRPr sz="2400" b="1">
                <a:effectLst/>
                <a:latin typeface="Consolas" panose="020B0609020204030204" pitchFamily="49" charset="0"/>
              </a:defRPr>
            </a:lvl1pPr>
          </a:lstStyle>
          <a:p>
            <a:r>
              <a:rPr lang="es-MX" dirty="0"/>
              <a:t> Conclusiones</a:t>
            </a:r>
          </a:p>
          <a:p>
            <a:endParaRPr lang="es-MX" dirty="0"/>
          </a:p>
        </p:txBody>
      </p:sp>
    </p:spTree>
    <p:extLst>
      <p:ext uri="{BB962C8B-B14F-4D97-AF65-F5344CB8AC3E}">
        <p14:creationId xmlns:p14="http://schemas.microsoft.com/office/powerpoint/2010/main" val="216346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E3A41-3202-7972-11D7-E52C774880EE}"/>
              </a:ext>
            </a:extLst>
          </p:cNvPr>
          <p:cNvSpPr>
            <a:spLocks noGrp="1"/>
          </p:cNvSpPr>
          <p:nvPr>
            <p:ph type="ctrTitle"/>
          </p:nvPr>
        </p:nvSpPr>
        <p:spPr/>
        <p:txBody>
          <a:bodyPr/>
          <a:lstStyle/>
          <a:p>
            <a:r>
              <a:rPr lang="es-MX" dirty="0"/>
              <a:t>APLICACION del </a:t>
            </a:r>
            <a:r>
              <a:rPr lang="es-MX" dirty="0" err="1"/>
              <a:t>metodo</a:t>
            </a:r>
            <a:r>
              <a:rPr lang="es-MX" dirty="0"/>
              <a:t> </a:t>
            </a:r>
            <a:r>
              <a:rPr lang="es-MX" dirty="0" err="1"/>
              <a:t>rfm</a:t>
            </a:r>
            <a:endParaRPr lang="es-MX" dirty="0"/>
          </a:p>
        </p:txBody>
      </p:sp>
    </p:spTree>
    <p:extLst>
      <p:ext uri="{BB962C8B-B14F-4D97-AF65-F5344CB8AC3E}">
        <p14:creationId xmlns:p14="http://schemas.microsoft.com/office/powerpoint/2010/main" val="139725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Gráfico, Gráfico de cajas y bigotes&#10;&#10;Descripción generada automáticamente">
            <a:extLst>
              <a:ext uri="{FF2B5EF4-FFF2-40B4-BE49-F238E27FC236}">
                <a16:creationId xmlns:a16="http://schemas.microsoft.com/office/drawing/2014/main" id="{C574364A-0DDA-CBFE-9962-F21761F3A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10" y="3429000"/>
            <a:ext cx="5152912" cy="2748220"/>
          </a:xfrm>
          <a:prstGeom prst="rect">
            <a:avLst/>
          </a:prstGeom>
        </p:spPr>
      </p:pic>
      <p:pic>
        <p:nvPicPr>
          <p:cNvPr id="14" name="Imagen 13" descr="Gráfico, Histograma&#10;&#10;Descripción generada automáticamente">
            <a:extLst>
              <a:ext uri="{FF2B5EF4-FFF2-40B4-BE49-F238E27FC236}">
                <a16:creationId xmlns:a16="http://schemas.microsoft.com/office/drawing/2014/main" id="{129EA8BC-F5BE-D4F3-614C-0E40E27F5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10" y="231590"/>
            <a:ext cx="5152912" cy="2748220"/>
          </a:xfrm>
          <a:prstGeom prst="rect">
            <a:avLst/>
          </a:prstGeom>
        </p:spPr>
      </p:pic>
      <p:sp>
        <p:nvSpPr>
          <p:cNvPr id="23" name="CuadroTexto 22">
            <a:extLst>
              <a:ext uri="{FF2B5EF4-FFF2-40B4-BE49-F238E27FC236}">
                <a16:creationId xmlns:a16="http://schemas.microsoft.com/office/drawing/2014/main" id="{FC784D85-DFAB-0622-56C0-D4BC1230613D}"/>
              </a:ext>
            </a:extLst>
          </p:cNvPr>
          <p:cNvSpPr txBox="1"/>
          <p:nvPr/>
        </p:nvSpPr>
        <p:spPr>
          <a:xfrm>
            <a:off x="6271708" y="634701"/>
            <a:ext cx="5152912" cy="5262979"/>
          </a:xfrm>
          <a:prstGeom prst="rect">
            <a:avLst/>
          </a:prstGeom>
          <a:noFill/>
        </p:spPr>
        <p:txBody>
          <a:bodyPr wrap="square" rtlCol="0">
            <a:spAutoFit/>
          </a:bodyPr>
          <a:lstStyle/>
          <a:p>
            <a:r>
              <a:rPr lang="es-MX" sz="1400" b="0" dirty="0">
                <a:effectLst/>
                <a:latin typeface="Consolas" panose="020B0609020204030204" pitchFamily="49" charset="0"/>
              </a:rPr>
              <a:t>Se realizo un análisis para visualizar cuan</a:t>
            </a:r>
            <a:r>
              <a:rPr lang="es-MX" sz="1400" dirty="0">
                <a:latin typeface="Consolas" panose="020B0609020204030204" pitchFamily="49" charset="0"/>
              </a:rPr>
              <a:t>t</a:t>
            </a:r>
            <a:r>
              <a:rPr lang="es-MX" sz="1400" b="0" dirty="0">
                <a:effectLst/>
                <a:latin typeface="Consolas" panose="020B0609020204030204" pitchFamily="49" charset="0"/>
              </a:rPr>
              <a:t>os días suelen esperar los clientes hasta su siguiente compra. Como se observa la </a:t>
            </a:r>
            <a:r>
              <a:rPr lang="es-MX" sz="1400" b="0" dirty="0" err="1">
                <a:effectLst/>
                <a:latin typeface="Consolas" panose="020B0609020204030204" pitchFamily="49" charset="0"/>
              </a:rPr>
              <a:t>mayoria</a:t>
            </a:r>
            <a:r>
              <a:rPr lang="es-MX" sz="1400" b="0" dirty="0">
                <a:effectLst/>
                <a:latin typeface="Consolas" panose="020B0609020204030204" pitchFamily="49" charset="0"/>
              </a:rPr>
              <a:t> de los clientes suelen esperar ente 50 y 70 </a:t>
            </a:r>
            <a:r>
              <a:rPr lang="es-MX" sz="1400" b="0" dirty="0" err="1">
                <a:effectLst/>
                <a:latin typeface="Consolas" panose="020B0609020204030204" pitchFamily="49" charset="0"/>
              </a:rPr>
              <a:t>dias</a:t>
            </a:r>
            <a:r>
              <a:rPr lang="es-MX" sz="1400" b="0" dirty="0">
                <a:effectLst/>
                <a:latin typeface="Consolas" panose="020B0609020204030204" pitchFamily="49" charset="0"/>
              </a:rPr>
              <a:t> entre sus compras.</a:t>
            </a:r>
          </a:p>
          <a:p>
            <a:br>
              <a:rPr lang="es-MX" sz="1400" b="0" dirty="0">
                <a:effectLst/>
                <a:latin typeface="Consolas" panose="020B0609020204030204" pitchFamily="49" charset="0"/>
              </a:rPr>
            </a:br>
            <a:r>
              <a:rPr lang="es-MX" sz="1400" b="0" dirty="0">
                <a:effectLst/>
                <a:latin typeface="Consolas" panose="020B0609020204030204" pitchFamily="49" charset="0"/>
              </a:rPr>
              <a:t>Lo que observamos en esta gráfica es la distribución de clientes por su antigüedad. La mayor concentración de clientes se encuentra en el rango de 0 a 6 meses, lo que sugiere que la empresa tiene una alta tasa de adquisición de nuevos clientes. A medida que aumenta la antigüedad, el número de clientes disminuye, lo que indica que la empresa tiene cierta rotación de clientes.</a:t>
            </a:r>
          </a:p>
          <a:p>
            <a:br>
              <a:rPr lang="es-MX" sz="1400" b="0" dirty="0">
                <a:effectLst/>
                <a:latin typeface="Consolas" panose="020B0609020204030204" pitchFamily="49" charset="0"/>
              </a:rPr>
            </a:br>
            <a:r>
              <a:rPr lang="es-MX" sz="1400" b="0" dirty="0">
                <a:effectLst/>
                <a:latin typeface="Consolas" panose="020B0609020204030204" pitchFamily="49" charset="0"/>
              </a:rPr>
              <a:t>Se muestra una distribución típica de clientes por antigüedad, con una alta concentración de nuevos clientes y una disminución gradual a medida que aumenta la antigüedad. Esto sugiere que la empresa es efectiva en la adquisición de nuevos clientes, pero necesita mejorar sus estrategias de retención para mantener a los clientes a lo largo del tiempo.</a:t>
            </a:r>
          </a:p>
        </p:txBody>
      </p:sp>
    </p:spTree>
    <p:extLst>
      <p:ext uri="{BB962C8B-B14F-4D97-AF65-F5344CB8AC3E}">
        <p14:creationId xmlns:p14="http://schemas.microsoft.com/office/powerpoint/2010/main" val="231083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57BA4060-B107-7E36-B57A-D5A6261F6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75" y="294461"/>
            <a:ext cx="5877261" cy="313453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1891CE0F-8986-E735-AB25-FB4CC8CAB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14" y="3578591"/>
            <a:ext cx="5963322" cy="2984948"/>
          </a:xfrm>
          <a:prstGeom prst="rect">
            <a:avLst/>
          </a:prstGeom>
        </p:spPr>
      </p:pic>
      <p:sp>
        <p:nvSpPr>
          <p:cNvPr id="6" name="CuadroTexto 5">
            <a:extLst>
              <a:ext uri="{FF2B5EF4-FFF2-40B4-BE49-F238E27FC236}">
                <a16:creationId xmlns:a16="http://schemas.microsoft.com/office/drawing/2014/main" id="{48849E1D-F68D-AAA0-CC78-142C632D16E1}"/>
              </a:ext>
            </a:extLst>
          </p:cNvPr>
          <p:cNvSpPr txBox="1"/>
          <p:nvPr/>
        </p:nvSpPr>
        <p:spPr>
          <a:xfrm>
            <a:off x="6788075" y="753035"/>
            <a:ext cx="4754880" cy="5293757"/>
          </a:xfrm>
          <a:prstGeom prst="rect">
            <a:avLst/>
          </a:prstGeom>
          <a:noFill/>
        </p:spPr>
        <p:txBody>
          <a:bodyPr wrap="square" rtlCol="0">
            <a:spAutoFit/>
          </a:bodyPr>
          <a:lstStyle/>
          <a:p>
            <a:r>
              <a:rPr lang="es-MX" sz="1600" b="0" dirty="0">
                <a:effectLst/>
                <a:latin typeface="Consolas" panose="020B0609020204030204" pitchFamily="49" charset="0"/>
              </a:rPr>
              <a:t>Podemos observar que existe mas cantidad de cuentes que realizan entre 1 y 50 compras, mientras que resulta menos </a:t>
            </a:r>
            <a:r>
              <a:rPr lang="es-MX" sz="1600" b="0" dirty="0" err="1">
                <a:effectLst/>
                <a:latin typeface="Consolas" panose="020B0609020204030204" pitchFamily="49" charset="0"/>
              </a:rPr>
              <a:t>comun</a:t>
            </a:r>
            <a:r>
              <a:rPr lang="es-MX" sz="1600" b="0" dirty="0">
                <a:effectLst/>
                <a:latin typeface="Consolas" panose="020B0609020204030204" pitchFamily="49" charset="0"/>
              </a:rPr>
              <a:t> que los clientes realicen mas de 100 compras dentro de la tienda. La alta concentración de clientes en el rango de 1 a 50 compras sugiere que la empresa tiene una base de clientes amplia y diversa, con muchos clientes que realizan compras ocasionales o de baja frecuencia.</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realizan más de 100 compras indica que la empresa tiene un segmento de clientes leales y comprometidos que generan un alto volumen de ventas. Sin embargo, el número relativamente bajo de clientes en este segmento sugiere que existe un potencial para aumentar la fidelidad y el gasto entre los clientes existentes.</a:t>
            </a:r>
          </a:p>
          <a:p>
            <a:endParaRPr lang="es-MX" dirty="0"/>
          </a:p>
        </p:txBody>
      </p:sp>
    </p:spTree>
    <p:extLst>
      <p:ext uri="{BB962C8B-B14F-4D97-AF65-F5344CB8AC3E}">
        <p14:creationId xmlns:p14="http://schemas.microsoft.com/office/powerpoint/2010/main" val="288495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A0FAF955-B161-B3A3-03A4-0C745F14C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167042"/>
            <a:ext cx="6096000" cy="281706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52D8462B-4070-7D16-2818-F5B8F58D8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3319033"/>
            <a:ext cx="6096000" cy="3251200"/>
          </a:xfrm>
          <a:prstGeom prst="rect">
            <a:avLst/>
          </a:prstGeom>
        </p:spPr>
      </p:pic>
      <p:sp>
        <p:nvSpPr>
          <p:cNvPr id="6" name="CuadroTexto 5">
            <a:extLst>
              <a:ext uri="{FF2B5EF4-FFF2-40B4-BE49-F238E27FC236}">
                <a16:creationId xmlns:a16="http://schemas.microsoft.com/office/drawing/2014/main" id="{2830F56B-569C-B010-3E29-CA1F547E023F}"/>
              </a:ext>
            </a:extLst>
          </p:cNvPr>
          <p:cNvSpPr txBox="1"/>
          <p:nvPr/>
        </p:nvSpPr>
        <p:spPr>
          <a:xfrm>
            <a:off x="6852621" y="462579"/>
            <a:ext cx="4722607" cy="5601533"/>
          </a:xfrm>
          <a:prstGeom prst="rect">
            <a:avLst/>
          </a:prstGeom>
          <a:noFill/>
        </p:spPr>
        <p:txBody>
          <a:bodyPr wrap="square" rtlCol="0">
            <a:spAutoFit/>
          </a:bodyPr>
          <a:lstStyle/>
          <a:p>
            <a:r>
              <a:rPr lang="es-MX" sz="1600" b="0" dirty="0">
                <a:effectLst/>
                <a:latin typeface="Consolas" panose="020B0609020204030204" pitchFamily="49" charset="0"/>
              </a:rPr>
              <a:t>Se observa que la mayoría de los clientes se encuentran en el rango de $0 a $200, mientras que es menos común que los clientes gasten más de $1000.</a:t>
            </a:r>
          </a:p>
          <a:p>
            <a:r>
              <a:rPr lang="es-MX" sz="1600" b="0" dirty="0">
                <a:effectLst/>
                <a:latin typeface="Consolas" panose="020B0609020204030204" pitchFamily="49" charset="0"/>
              </a:rPr>
              <a:t>La alta concentración de clientes en el rango de $0 a $200 sugiere que la empresa tiene una base de clientes amplia y diversa, con muchos clientes que realizan compras de bajo valor.</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gastan más de $1000 indica que la empresa tiene segmentos de clientes con mayor poder adquisitivo que realizan compras de alto valor. Sin embargo, el número relativamente bajo de clientes en este segmento sugiere que existe un potencial para aumentar las ventas entre estos clientes.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a:p>
            <a:endParaRPr lang="es-MX" dirty="0"/>
          </a:p>
        </p:txBody>
      </p:sp>
    </p:spTree>
    <p:extLst>
      <p:ext uri="{BB962C8B-B14F-4D97-AF65-F5344CB8AC3E}">
        <p14:creationId xmlns:p14="http://schemas.microsoft.com/office/powerpoint/2010/main" val="244243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dispersión&#10;&#10;Descripción generada automáticamente">
            <a:extLst>
              <a:ext uri="{FF2B5EF4-FFF2-40B4-BE49-F238E27FC236}">
                <a16:creationId xmlns:a16="http://schemas.microsoft.com/office/drawing/2014/main" id="{D680BBF0-D262-7709-D837-CA9497BB0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239358"/>
            <a:ext cx="5158292" cy="2579146"/>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AF6D783A-F75B-871B-99C9-AA39CCF6C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71" y="2956261"/>
            <a:ext cx="5317863" cy="3662381"/>
          </a:xfrm>
          <a:prstGeom prst="rect">
            <a:avLst/>
          </a:prstGeom>
        </p:spPr>
      </p:pic>
      <p:sp>
        <p:nvSpPr>
          <p:cNvPr id="6" name="CuadroTexto 5">
            <a:extLst>
              <a:ext uri="{FF2B5EF4-FFF2-40B4-BE49-F238E27FC236}">
                <a16:creationId xmlns:a16="http://schemas.microsoft.com/office/drawing/2014/main" id="{1B4076F8-7472-7249-B026-5F04B9AA01ED}"/>
              </a:ext>
            </a:extLst>
          </p:cNvPr>
          <p:cNvSpPr txBox="1"/>
          <p:nvPr/>
        </p:nvSpPr>
        <p:spPr>
          <a:xfrm>
            <a:off x="6096000" y="239358"/>
            <a:ext cx="5387788" cy="6832640"/>
          </a:xfrm>
          <a:prstGeom prst="rect">
            <a:avLst/>
          </a:prstGeom>
          <a:noFill/>
        </p:spPr>
        <p:txBody>
          <a:bodyPr wrap="square" rtlCol="0">
            <a:spAutoFit/>
          </a:bodyPr>
          <a:lstStyle/>
          <a:p>
            <a:r>
              <a:rPr lang="es-MX" sz="1400" b="0" dirty="0">
                <a:effectLst/>
                <a:latin typeface="Consolas" panose="020B0609020204030204" pitchFamily="49" charset="0"/>
              </a:rPr>
              <a:t>Se realizo una </a:t>
            </a:r>
            <a:r>
              <a:rPr lang="es-MX" sz="1400" b="0" dirty="0" err="1">
                <a:effectLst/>
                <a:latin typeface="Consolas" panose="020B0609020204030204" pitchFamily="49" charset="0"/>
              </a:rPr>
              <a:t>segmentacion</a:t>
            </a:r>
            <a:r>
              <a:rPr lang="es-MX" sz="1400" b="0" dirty="0">
                <a:effectLst/>
                <a:latin typeface="Consolas" panose="020B0609020204030204" pitchFamily="49" charset="0"/>
              </a:rPr>
              <a:t> de cliente con base en la frecuencia con la que compran en la tienda, el monto que suelen gastar en sus compras y el tiempo transcurrido desde su ultima </a:t>
            </a:r>
            <a:r>
              <a:rPr lang="es-MX" sz="1400" b="0" dirty="0" err="1">
                <a:effectLst/>
                <a:latin typeface="Consolas" panose="020B0609020204030204" pitchFamily="49" charset="0"/>
              </a:rPr>
              <a:t>combra</a:t>
            </a:r>
            <a:r>
              <a:rPr lang="es-MX" sz="1400" b="0" dirty="0">
                <a:effectLst/>
                <a:latin typeface="Consolas" panose="020B0609020204030204" pitchFamily="49" charset="0"/>
              </a:rPr>
              <a:t>. Se obtuvieron 5 segmentos que dividen a los clientes en:</a:t>
            </a:r>
          </a:p>
          <a:p>
            <a:r>
              <a:rPr lang="es-MX" sz="1400" b="0" dirty="0">
                <a:effectLst/>
                <a:latin typeface="Consolas" panose="020B0609020204030204" pitchFamily="49" charset="0"/>
              </a:rPr>
              <a:t>- *Potencial*: Son clientes con actividad superior a la media, en los cuales podemos en formar </a:t>
            </a:r>
            <a:r>
              <a:rPr lang="es-MX" sz="1400" b="0" dirty="0" err="1">
                <a:effectLst/>
                <a:latin typeface="Consolas" panose="020B0609020204030204" pitchFamily="49" charset="0"/>
              </a:rPr>
              <a:t>algun</a:t>
            </a:r>
            <a:r>
              <a:rPr lang="es-MX" sz="1400" b="0" dirty="0">
                <a:effectLst/>
                <a:latin typeface="Consolas" panose="020B0609020204030204" pitchFamily="49" charset="0"/>
              </a:rPr>
              <a:t> programa especifico para incentivarlos a convertirlos en clientes leales o de alto valor.</a:t>
            </a:r>
          </a:p>
          <a:p>
            <a:r>
              <a:rPr lang="es-MX" sz="1400" b="0" dirty="0">
                <a:effectLst/>
                <a:latin typeface="Consolas" panose="020B0609020204030204" pitchFamily="49" charset="0"/>
              </a:rPr>
              <a:t>- *Leal*: En este grupo encontraremos a los clientes </a:t>
            </a:r>
            <a:r>
              <a:rPr lang="es-MX" sz="1400" b="0" dirty="0" err="1">
                <a:effectLst/>
                <a:latin typeface="Consolas" panose="020B0609020204030204" pitchFamily="49" charset="0"/>
              </a:rPr>
              <a:t>aliosos</a:t>
            </a:r>
            <a:r>
              <a:rPr lang="es-MX" sz="1400" b="0" dirty="0">
                <a:effectLst/>
                <a:latin typeface="Consolas" panose="020B0609020204030204" pitchFamily="49" charset="0"/>
              </a:rPr>
              <a:t> para la empresa, ya que son propensos a realizar compras repetidas y recomendar nuestros productos o servicios a otros.</a:t>
            </a:r>
          </a:p>
          <a:p>
            <a:r>
              <a:rPr lang="es-MX" sz="1400" b="0" dirty="0">
                <a:effectLst/>
                <a:latin typeface="Consolas" panose="020B0609020204030204" pitchFamily="49" charset="0"/>
              </a:rPr>
              <a:t>- *Activo*: Clientes que utilizan compran nuestros productos de manera regular, sin llegar a superar el promedio de compras o visitas. Este segmento representa la mayor oportunidad de crecimiento para la empresa. Se deben implementar estrategias para aumentar la satisfacción y la lealtad de estos clientes.</a:t>
            </a:r>
          </a:p>
          <a:p>
            <a:r>
              <a:rPr lang="es-MX" sz="1400" b="0" dirty="0">
                <a:effectLst/>
                <a:latin typeface="Consolas" panose="020B0609020204030204" pitchFamily="49" charset="0"/>
              </a:rPr>
              <a:t>- *Alto valor*: Estos clientes generan la mayor parte de los ingresos para la empresa. Es importante enfocarse en este segmento para mantener su satisfacción y lealtad.</a:t>
            </a:r>
          </a:p>
          <a:p>
            <a:r>
              <a:rPr lang="es-MX" sz="1400" b="0" dirty="0">
                <a:effectLst/>
                <a:latin typeface="Consolas" panose="020B0609020204030204" pitchFamily="49" charset="0"/>
              </a:rPr>
              <a:t>- *Cliente </a:t>
            </a:r>
            <a:r>
              <a:rPr lang="es-MX" sz="1400" b="0" dirty="0" err="1">
                <a:effectLst/>
                <a:latin typeface="Consolas" panose="020B0609020204030204" pitchFamily="49" charset="0"/>
              </a:rPr>
              <a:t>Churn</a:t>
            </a:r>
            <a:r>
              <a:rPr lang="es-MX" sz="1400" b="0" dirty="0">
                <a:effectLst/>
                <a:latin typeface="Consolas" panose="020B0609020204030204" pitchFamily="49" charset="0"/>
              </a:rPr>
              <a:t>*: Estos clientes ya no compran nuestros productos. Es de vital importancia enfocarse en este segmento y analizar las razones por las que estos clientes se han perdido y tomar medidas para evitar que otros clientes se pierdan en el futuro.</a:t>
            </a:r>
          </a:p>
          <a:p>
            <a:endParaRPr lang="es-MX" dirty="0"/>
          </a:p>
        </p:txBody>
      </p:sp>
    </p:spTree>
    <p:extLst>
      <p:ext uri="{BB962C8B-B14F-4D97-AF65-F5344CB8AC3E}">
        <p14:creationId xmlns:p14="http://schemas.microsoft.com/office/powerpoint/2010/main" val="225016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FE1C6-315D-E65E-2532-6E013B22D409}"/>
              </a:ext>
            </a:extLst>
          </p:cNvPr>
          <p:cNvSpPr>
            <a:spLocks noGrp="1"/>
          </p:cNvSpPr>
          <p:nvPr>
            <p:ph type="ctrTitle"/>
          </p:nvPr>
        </p:nvSpPr>
        <p:spPr/>
        <p:txBody>
          <a:bodyPr/>
          <a:lstStyle/>
          <a:p>
            <a:r>
              <a:rPr lang="en-US" dirty="0" err="1"/>
              <a:t>Modelo</a:t>
            </a:r>
            <a:endParaRPr lang="es-MX" dirty="0"/>
          </a:p>
        </p:txBody>
      </p:sp>
    </p:spTree>
    <p:extLst>
      <p:ext uri="{BB962C8B-B14F-4D97-AF65-F5344CB8AC3E}">
        <p14:creationId xmlns:p14="http://schemas.microsoft.com/office/powerpoint/2010/main" val="348147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23D1F0-0CFE-DB77-4EA4-EB8D78D9ED3D}"/>
              </a:ext>
            </a:extLst>
          </p:cNvPr>
          <p:cNvPicPr>
            <a:picLocks noChangeAspect="1"/>
          </p:cNvPicPr>
          <p:nvPr/>
        </p:nvPicPr>
        <p:blipFill>
          <a:blip r:embed="rId2"/>
          <a:stretch>
            <a:fillRect/>
          </a:stretch>
        </p:blipFill>
        <p:spPr>
          <a:xfrm>
            <a:off x="272008" y="1470963"/>
            <a:ext cx="4793672" cy="3074142"/>
          </a:xfrm>
          <a:prstGeom prst="rect">
            <a:avLst/>
          </a:prstGeom>
        </p:spPr>
      </p:pic>
      <p:sp>
        <p:nvSpPr>
          <p:cNvPr id="2" name="CuadroTexto 1">
            <a:extLst>
              <a:ext uri="{FF2B5EF4-FFF2-40B4-BE49-F238E27FC236}">
                <a16:creationId xmlns:a16="http://schemas.microsoft.com/office/drawing/2014/main" id="{4CB78ED0-DC00-EECD-D786-1A32517AFFD5}"/>
              </a:ext>
            </a:extLst>
          </p:cNvPr>
          <p:cNvSpPr txBox="1"/>
          <p:nvPr/>
        </p:nvSpPr>
        <p:spPr>
          <a:xfrm>
            <a:off x="5405718" y="448987"/>
            <a:ext cx="6212541" cy="6186309"/>
          </a:xfrm>
          <a:prstGeom prst="rect">
            <a:avLst/>
          </a:prstGeom>
          <a:noFill/>
        </p:spPr>
        <p:txBody>
          <a:bodyPr wrap="square" rtlCol="0">
            <a:spAutoFit/>
          </a:bodyPr>
          <a:lstStyle/>
          <a:p>
            <a:r>
              <a:rPr lang="es-MX" sz="900" b="0" dirty="0">
                <a:effectLst/>
                <a:latin typeface="Consolas" panose="020B0609020204030204" pitchFamily="49" charset="0"/>
              </a:rPr>
              <a:t>La gráfica muestra la segmentación de clientes utilizando el algoritmo K-</a:t>
            </a:r>
            <a:r>
              <a:rPr lang="es-MX" sz="900" b="0" dirty="0" err="1">
                <a:effectLst/>
                <a:latin typeface="Consolas" panose="020B0609020204030204" pitchFamily="49" charset="0"/>
              </a:rPr>
              <a:t>means</a:t>
            </a:r>
            <a:r>
              <a:rPr lang="es-MX" sz="900" b="0" dirty="0">
                <a:effectLst/>
                <a:latin typeface="Consolas" panose="020B0609020204030204" pitchFamily="49" charset="0"/>
              </a:rPr>
              <a:t>. El eje X representa el tiempo transcurrido desde la última compra del cliente y el eje Y el total de dinero que el cliente ha gastado en la empresa. </a:t>
            </a:r>
          </a:p>
          <a:p>
            <a:br>
              <a:rPr lang="es-MX" sz="900" b="0" dirty="0">
                <a:effectLst/>
                <a:latin typeface="Consolas" panose="020B0609020204030204" pitchFamily="49" charset="0"/>
              </a:rPr>
            </a:br>
            <a:r>
              <a:rPr lang="es-MX" sz="900" b="0" dirty="0">
                <a:effectLst/>
                <a:latin typeface="Consolas" panose="020B0609020204030204" pitchFamily="49" charset="0"/>
              </a:rPr>
              <a:t>Los datos se dividen en cinco clústeres, cada uno de los cuales representa un tipo diferente de cliente:</a:t>
            </a:r>
          </a:p>
          <a:p>
            <a:br>
              <a:rPr lang="es-MX" sz="900" b="0" dirty="0">
                <a:effectLst/>
                <a:latin typeface="Consolas" panose="020B0609020204030204" pitchFamily="49" charset="0"/>
              </a:rPr>
            </a:br>
            <a:r>
              <a:rPr lang="es-MX" sz="900" b="0" dirty="0">
                <a:effectLst/>
                <a:latin typeface="Consolas" panose="020B0609020204030204" pitchFamily="49" charset="0"/>
              </a:rPr>
              <a:t>- Clúster "Activo": Este clúster incluye a los clientes que han realizado compras recientemente y que han gastado una cantidad significativa de dinero. Estos son los clientes más valiosos para la empresa.</a:t>
            </a:r>
          </a:p>
          <a:p>
            <a:br>
              <a:rPr lang="es-MX" sz="900" b="0" dirty="0">
                <a:effectLst/>
                <a:latin typeface="Consolas" panose="020B0609020204030204" pitchFamily="49" charset="0"/>
              </a:rPr>
            </a:br>
            <a:r>
              <a:rPr lang="es-MX" sz="900" b="0" dirty="0">
                <a:effectLst/>
                <a:latin typeface="Consolas" panose="020B0609020204030204" pitchFamily="49" charset="0"/>
              </a:rPr>
              <a:t>- Clúster "Leal": Este clúster incluye a los clientes que han realizado compras de manera constante a lo largo del tiempo, pero que no han gastado tanto dinero como los clientes del clúster "Activo". Estos clientes son valiosos para la empresa porque son leales y es probable que continúen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"Alto valor": Este clúster incluye a los clientes que han realizado una sola compra de gran valor. Estos clientes son potencialmente valiosos para la empresa, pero es necesario realizar un seguimiento para determinar si continuarán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"Potencial": Este clúster incluye a los clientes que han realizado compras recientemente y que han gastado una cantidad moderada de dinero. Estos clientes son potencialmente valiosos para la empresa, pero es necesario realizar un seguimiento para determinar si continuarán comprando en el futuro.</a:t>
            </a:r>
          </a:p>
          <a:p>
            <a:br>
              <a:rPr lang="es-MX" sz="900" b="0" dirty="0">
                <a:effectLst/>
                <a:latin typeface="Consolas" panose="020B0609020204030204" pitchFamily="49" charset="0"/>
              </a:rPr>
            </a:br>
            <a:r>
              <a:rPr lang="es-MX" sz="900" b="0" dirty="0">
                <a:effectLst/>
                <a:latin typeface="Consolas" panose="020B0609020204030204" pitchFamily="49" charset="0"/>
              </a:rPr>
              <a:t>- Clúster "Cliente Perdido": Este clúster incluye a los clientes que no han realizado compras en un período de tiempo prolongado. Estos clientes ya no son valiosos para la empresa y es probable que no regresen.</a:t>
            </a:r>
          </a:p>
          <a:p>
            <a:br>
              <a:rPr lang="es-MX" sz="900" b="0" dirty="0">
                <a:effectLst/>
                <a:latin typeface="Consolas" panose="020B0609020204030204" pitchFamily="49" charset="0"/>
              </a:rPr>
            </a:br>
            <a:r>
              <a:rPr lang="es-MX" sz="900" b="0" dirty="0">
                <a:effectLst/>
                <a:latin typeface="Consolas" panose="020B0609020204030204" pitchFamily="49" charset="0"/>
              </a:rPr>
              <a:t>Se observan las siguientes tendencias </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"Activo" está aumentando con el tiempo. Esto sugiere que la empresa está atrayendo a nuevos clientes valiosos.</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"Leal" está disminuyendo con el tiempo. Esto sugiere que la empresa está perdiendo clientes leales.</a:t>
            </a:r>
          </a:p>
          <a:p>
            <a:r>
              <a:rPr lang="es-MX" sz="900" b="0" dirty="0">
                <a:effectLst/>
                <a:latin typeface="Consolas" panose="020B0609020204030204" pitchFamily="49" charset="0"/>
              </a:rPr>
              <a:t> </a:t>
            </a:r>
          </a:p>
          <a:p>
            <a:r>
              <a:rPr lang="es-MX" sz="900" b="0" dirty="0">
                <a:effectLst/>
                <a:latin typeface="Consolas" panose="020B0609020204030204" pitchFamily="49" charset="0"/>
              </a:rPr>
              <a:t>- El número de clientes en el clúster "Alto valor" está fluctuando con el tiempo. Esto sugiere que la empresa no está siendo consistente en la atracción de clientes de alto valor.</a:t>
            </a:r>
          </a:p>
          <a:p>
            <a:br>
              <a:rPr lang="es-MX" sz="900" b="0" dirty="0">
                <a:effectLst/>
                <a:latin typeface="Consolas" panose="020B0609020204030204" pitchFamily="49" charset="0"/>
              </a:rPr>
            </a:br>
            <a:r>
              <a:rPr lang="es-MX" sz="900" b="0" dirty="0">
                <a:effectLst/>
                <a:latin typeface="Consolas" panose="020B0609020204030204" pitchFamily="49" charset="0"/>
              </a:rPr>
              <a:t>- El número de clientes en el clúster "Cliente Perdido" está disminuyendo con el tiempo. Esto sugiere que la empresa está haciendo un mejor trabajo para retener a sus clientes.</a:t>
            </a:r>
          </a:p>
          <a:p>
            <a:endParaRPr lang="es-MX" dirty="0"/>
          </a:p>
        </p:txBody>
      </p:sp>
    </p:spTree>
    <p:extLst>
      <p:ext uri="{BB962C8B-B14F-4D97-AF65-F5344CB8AC3E}">
        <p14:creationId xmlns:p14="http://schemas.microsoft.com/office/powerpoint/2010/main" val="14920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F4EA24-0E77-88F2-29A6-3EDEBFF112E5}"/>
              </a:ext>
            </a:extLst>
          </p:cNvPr>
          <p:cNvSpPr txBox="1"/>
          <p:nvPr/>
        </p:nvSpPr>
        <p:spPr>
          <a:xfrm>
            <a:off x="627529" y="1380565"/>
            <a:ext cx="10623177" cy="5170646"/>
          </a:xfrm>
          <a:prstGeom prst="rect">
            <a:avLst/>
          </a:prstGeom>
          <a:noFill/>
        </p:spPr>
        <p:txBody>
          <a:bodyPr wrap="square" rtlCol="0">
            <a:spAutoFit/>
          </a:bodyPr>
          <a:lstStyle/>
          <a:p>
            <a:r>
              <a:rPr lang="es-MX" sz="1400" b="0" dirty="0">
                <a:effectLst/>
                <a:latin typeface="Consolas" panose="020B0609020204030204" pitchFamily="49" charset="0"/>
              </a:rPr>
              <a:t>En el competitivo mundo del comercio electrónico, entender a fondo a nuestros clientes es fundamental para ofrecer experiencias personalizadas y maximizar la satisfacción y lealtad del cliente. Este análisis de segmentación de clientes tiene como objetivo explorar y comprender las distintas características y comportamientos de los clientes que interactúan con nuestra tienda en línea, especializada en productos creativos.</a:t>
            </a:r>
          </a:p>
          <a:p>
            <a:br>
              <a:rPr lang="es-MX" sz="1400" b="0" dirty="0">
                <a:effectLst/>
                <a:latin typeface="Consolas" panose="020B0609020204030204" pitchFamily="49" charset="0"/>
              </a:rPr>
            </a:br>
            <a:r>
              <a:rPr lang="es-MX" sz="1400" b="0" dirty="0">
                <a:effectLst/>
                <a:latin typeface="Consolas" panose="020B0609020204030204" pitchFamily="49" charset="0"/>
              </a:rPr>
              <a:t>Utilizando técnicas avanzadas de análisis de datos, como </a:t>
            </a:r>
            <a:r>
              <a:rPr lang="es-MX" sz="1400" b="0" dirty="0" err="1">
                <a:effectLst/>
                <a:latin typeface="Consolas" panose="020B0609020204030204" pitchFamily="49" charset="0"/>
              </a:rPr>
              <a:t>clustering</a:t>
            </a:r>
            <a:r>
              <a:rPr lang="es-MX" sz="1400" b="0" dirty="0">
                <a:effectLst/>
                <a:latin typeface="Consolas" panose="020B0609020204030204" pitchFamily="49" charset="0"/>
              </a:rPr>
              <a:t> y segmentación, este estudio buscará identificar grupos homogéneos de clientes. Estos segmentos nos permitirán personalizar estrategias de marketing más efectivas, optimizar la selección de productos y mejorar la experiencia general de compra. Al comprender las necesidades y preferencias únicas de cada segmento, aspiramos a fortalecer la conexión emocional con la marca y aumentar la retención de clientes a largo plazo.</a:t>
            </a:r>
          </a:p>
          <a:p>
            <a:br>
              <a:rPr lang="es-MX" sz="1400" b="0" dirty="0">
                <a:effectLst/>
                <a:latin typeface="Consolas" panose="020B0609020204030204" pitchFamily="49" charset="0"/>
              </a:rPr>
            </a:br>
            <a:r>
              <a:rPr lang="es-MX" sz="1400" b="0" dirty="0">
                <a:effectLst/>
                <a:latin typeface="Consolas" panose="020B0609020204030204" pitchFamily="49" charset="0"/>
              </a:rPr>
              <a:t>A lo largo de este análisis, exploraremos cómo diferentes segmentos de clientes interactúan con nuestros productos, qué atributos compartidos tienen y cómo podemos adaptar nuestras iniciativas de negocio para satisfacer mejor sus expectativas. Este enfoque estratégico no solo impulsará el crecimiento y la rentabilidad de </a:t>
            </a:r>
            <a:r>
              <a:rPr lang="es-MX" sz="1400" b="0" dirty="0" err="1">
                <a:effectLst/>
                <a:latin typeface="Consolas" panose="020B0609020204030204" pitchFamily="49" charset="0"/>
              </a:rPr>
              <a:t>Design</a:t>
            </a:r>
            <a:r>
              <a:rPr lang="es-MX" sz="1400" b="0" dirty="0">
                <a:effectLst/>
                <a:latin typeface="Consolas" panose="020B0609020204030204" pitchFamily="49" charset="0"/>
              </a:rPr>
              <a:t> </a:t>
            </a:r>
            <a:r>
              <a:rPr lang="es-MX" sz="1400" b="0" dirty="0" err="1">
                <a:effectLst/>
                <a:latin typeface="Consolas" panose="020B0609020204030204" pitchFamily="49" charset="0"/>
              </a:rPr>
              <a:t>Reels</a:t>
            </a:r>
            <a:r>
              <a:rPr lang="es-MX" sz="1400" b="0" dirty="0">
                <a:effectLst/>
                <a:latin typeface="Consolas" panose="020B0609020204030204" pitchFamily="49" charset="0"/>
              </a:rPr>
              <a:t>, sino que también nos permitirá destacar en un mercado saturado al ofrecer soluciones que verdaderamente resuenen con nuestros clientes.</a:t>
            </a:r>
          </a:p>
          <a:p>
            <a:br>
              <a:rPr lang="es-MX" sz="1400" b="0" dirty="0">
                <a:effectLst/>
                <a:latin typeface="Consolas" panose="020B0609020204030204" pitchFamily="49" charset="0"/>
              </a:rPr>
            </a:br>
            <a:r>
              <a:rPr lang="es-MX" sz="1400" b="0" dirty="0">
                <a:effectLst/>
                <a:latin typeface="Consolas" panose="020B0609020204030204" pitchFamily="49" charset="0"/>
              </a:rPr>
              <a:t>Juntos, avanzaremos hacia una comprensión más profunda de nuestros clientes y hacia la creación de experiencias de compra personalizadas y significativas que fortalezcan la posición de </a:t>
            </a:r>
            <a:r>
              <a:rPr lang="es-MX" sz="1400" b="0" dirty="0" err="1">
                <a:effectLst/>
                <a:latin typeface="Consolas" panose="020B0609020204030204" pitchFamily="49" charset="0"/>
              </a:rPr>
              <a:t>DesignReels</a:t>
            </a:r>
            <a:r>
              <a:rPr lang="es-MX" sz="1400" b="0" dirty="0">
                <a:effectLst/>
                <a:latin typeface="Consolas" panose="020B0609020204030204" pitchFamily="49" charset="0"/>
              </a:rPr>
              <a:t> como líder en su categoría de productos creativos.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p:txBody>
      </p:sp>
      <p:sp>
        <p:nvSpPr>
          <p:cNvPr id="3" name="CuadroTexto 2">
            <a:extLst>
              <a:ext uri="{FF2B5EF4-FFF2-40B4-BE49-F238E27FC236}">
                <a16:creationId xmlns:a16="http://schemas.microsoft.com/office/drawing/2014/main" id="{6F21FAE7-CDD0-04C0-A709-DC07D14BA0E0}"/>
              </a:ext>
            </a:extLst>
          </p:cNvPr>
          <p:cNvSpPr txBox="1"/>
          <p:nvPr/>
        </p:nvSpPr>
        <p:spPr>
          <a:xfrm>
            <a:off x="502023" y="403412"/>
            <a:ext cx="7270377" cy="738664"/>
          </a:xfrm>
          <a:prstGeom prst="rect">
            <a:avLst/>
          </a:prstGeom>
          <a:noFill/>
        </p:spPr>
        <p:txBody>
          <a:bodyPr wrap="square" rtlCol="0">
            <a:spAutoFit/>
          </a:bodyPr>
          <a:lstStyle/>
          <a:p>
            <a:r>
              <a:rPr lang="es-MX" sz="2400" b="1" dirty="0">
                <a:effectLst/>
                <a:latin typeface="Consolas" panose="020B0609020204030204" pitchFamily="49" charset="0"/>
              </a:rPr>
              <a:t>Segmentación de Clientes para </a:t>
            </a:r>
            <a:r>
              <a:rPr lang="es-MX" sz="2400" b="1" dirty="0" err="1">
                <a:effectLst/>
                <a:latin typeface="Consolas" panose="020B0609020204030204" pitchFamily="49" charset="0"/>
              </a:rPr>
              <a:t>DesignReels</a:t>
            </a:r>
            <a:endParaRPr lang="es-MX" sz="2400" b="1" dirty="0">
              <a:effectLst/>
              <a:latin typeface="Consolas" panose="020B0609020204030204" pitchFamily="49" charset="0"/>
            </a:endParaRPr>
          </a:p>
          <a:p>
            <a:endParaRPr lang="es-MX" b="1" dirty="0"/>
          </a:p>
        </p:txBody>
      </p:sp>
    </p:spTree>
    <p:extLst>
      <p:ext uri="{BB962C8B-B14F-4D97-AF65-F5344CB8AC3E}">
        <p14:creationId xmlns:p14="http://schemas.microsoft.com/office/powerpoint/2010/main" val="220410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809274-CD51-9311-5EB3-2FA86A86F369}"/>
              </a:ext>
            </a:extLst>
          </p:cNvPr>
          <p:cNvSpPr txBox="1"/>
          <p:nvPr/>
        </p:nvSpPr>
        <p:spPr>
          <a:xfrm>
            <a:off x="-340659" y="188258"/>
            <a:ext cx="11187953" cy="830997"/>
          </a:xfrm>
          <a:prstGeom prst="rect">
            <a:avLst/>
          </a:prstGeom>
        </p:spPr>
        <p:txBody>
          <a:bodyPr vert="horz" lIns="91440" tIns="45720" rIns="91440" bIns="45720" rtlCol="0" anchor="ctr">
            <a:normAutofit/>
          </a:bodyPr>
          <a:lstStyle>
            <a:lvl1pPr algn="ctr">
              <a:lnSpc>
                <a:spcPct val="100000"/>
              </a:lnSpc>
              <a:spcBef>
                <a:spcPct val="0"/>
              </a:spcBef>
              <a:buNone/>
              <a:defRPr sz="4800" b="1" spc="100" baseline="0">
                <a:latin typeface="+mj-lt"/>
                <a:ea typeface="+mj-ea"/>
                <a:cs typeface="+mj-cs"/>
              </a:defRPr>
            </a:lvl1pPr>
          </a:lstStyle>
          <a:p>
            <a:r>
              <a:rPr lang="en-US" dirty="0"/>
              <a:t>Insights</a:t>
            </a:r>
            <a:endParaRPr lang="es-MX" dirty="0"/>
          </a:p>
        </p:txBody>
      </p:sp>
      <p:sp>
        <p:nvSpPr>
          <p:cNvPr id="3" name="CuadroTexto 2">
            <a:extLst>
              <a:ext uri="{FF2B5EF4-FFF2-40B4-BE49-F238E27FC236}">
                <a16:creationId xmlns:a16="http://schemas.microsoft.com/office/drawing/2014/main" id="{DA6B64BD-CABA-D920-D5C5-BC2CBC4EDC9C}"/>
              </a:ext>
            </a:extLst>
          </p:cNvPr>
          <p:cNvSpPr txBox="1"/>
          <p:nvPr/>
        </p:nvSpPr>
        <p:spPr>
          <a:xfrm>
            <a:off x="528918" y="1161872"/>
            <a:ext cx="9628094" cy="5770811"/>
          </a:xfrm>
          <a:prstGeom prst="rect">
            <a:avLst/>
          </a:prstGeom>
          <a:noFill/>
        </p:spPr>
        <p:txBody>
          <a:bodyPr wrap="square" rtlCol="0">
            <a:spAutoFit/>
          </a:bodyPr>
          <a:lstStyle/>
          <a:p>
            <a:r>
              <a:rPr lang="es-MX" sz="900" b="0" dirty="0">
                <a:effectLst/>
                <a:latin typeface="Consolas" panose="020B0609020204030204" pitchFamily="49" charset="0"/>
              </a:rPr>
              <a:t>1. Distribución de las Ventas por Mes:</a:t>
            </a:r>
          </a:p>
          <a:p>
            <a:br>
              <a:rPr lang="es-MX" sz="900" b="0" dirty="0">
                <a:effectLst/>
                <a:latin typeface="Consolas" panose="020B0609020204030204" pitchFamily="49" charset="0"/>
              </a:rPr>
            </a:br>
            <a:r>
              <a:rPr lang="es-MX" sz="900" b="0" dirty="0">
                <a:effectLst/>
                <a:latin typeface="Consolas" panose="020B0609020204030204" pitchFamily="49" charset="0"/>
              </a:rPr>
              <a:t>    Se identifico que los meses con mayores ventas son septiembre, octubre y noviembre. En diciembre se identifico </a:t>
            </a:r>
            <a:r>
              <a:rPr lang="es-MX" sz="900" b="0" dirty="0" err="1">
                <a:effectLst/>
                <a:latin typeface="Consolas" panose="020B0609020204030204" pitchFamily="49" charset="0"/>
              </a:rPr>
              <a:t>tambien</a:t>
            </a:r>
            <a:r>
              <a:rPr lang="es-MX" sz="900" b="0" dirty="0">
                <a:effectLst/>
                <a:latin typeface="Consolas" panose="020B0609020204030204" pitchFamily="49" charset="0"/>
              </a:rPr>
              <a:t> una baja en las ventas la cual se sugiere </a:t>
            </a:r>
            <a:r>
              <a:rPr lang="es-MX" sz="900" b="0" dirty="0" err="1">
                <a:effectLst/>
                <a:latin typeface="Consolas" panose="020B0609020204030204" pitchFamily="49" charset="0"/>
              </a:rPr>
              <a:t>coparar</a:t>
            </a:r>
            <a:r>
              <a:rPr lang="es-MX" sz="900" b="0" dirty="0">
                <a:effectLst/>
                <a:latin typeface="Consolas" panose="020B0609020204030204" pitchFamily="49" charset="0"/>
              </a:rPr>
              <a:t> con datos de otros años para verificar si es una constante e identificar las posibles causas para generar una estrategia de </a:t>
            </a:r>
            <a:r>
              <a:rPr lang="es-MX" sz="900" b="0" dirty="0" err="1">
                <a:effectLst/>
                <a:latin typeface="Consolas" panose="020B0609020204030204" pitchFamily="49" charset="0"/>
              </a:rPr>
              <a:t>solucion</a:t>
            </a:r>
            <a:r>
              <a:rPr lang="es-MX" sz="900" b="0" dirty="0">
                <a:effectLst/>
                <a:latin typeface="Consolas" panose="020B0609020204030204" pitchFamily="49" charset="0"/>
              </a:rPr>
              <a:t>. </a:t>
            </a:r>
          </a:p>
          <a:p>
            <a:br>
              <a:rPr lang="es-MX" sz="900" b="0" dirty="0">
                <a:effectLst/>
                <a:latin typeface="Consolas" panose="020B0609020204030204" pitchFamily="49" charset="0"/>
              </a:rPr>
            </a:br>
            <a:r>
              <a:rPr lang="es-MX" sz="900" b="0" dirty="0">
                <a:effectLst/>
                <a:latin typeface="Consolas" panose="020B0609020204030204" pitchFamily="49" charset="0"/>
              </a:rPr>
              <a:t>2. Análisis de la Frecuencia de Compra:</a:t>
            </a:r>
          </a:p>
          <a:p>
            <a:br>
              <a:rPr lang="es-MX" sz="900" b="0" dirty="0">
                <a:effectLst/>
                <a:latin typeface="Consolas" panose="020B0609020204030204" pitchFamily="49" charset="0"/>
              </a:rPr>
            </a:br>
            <a:r>
              <a:rPr lang="es-MX" sz="900" b="0" dirty="0">
                <a:effectLst/>
                <a:latin typeface="Consolas" panose="020B0609020204030204" pitchFamily="49" charset="0"/>
              </a:rPr>
              <a:t>    Se identifico que la </a:t>
            </a:r>
            <a:r>
              <a:rPr lang="es-MX" sz="900" b="0" dirty="0" err="1">
                <a:effectLst/>
                <a:latin typeface="Consolas" panose="020B0609020204030204" pitchFamily="49" charset="0"/>
              </a:rPr>
              <a:t>mayoria</a:t>
            </a:r>
            <a:r>
              <a:rPr lang="es-MX" sz="900" b="0" dirty="0">
                <a:effectLst/>
                <a:latin typeface="Consolas" panose="020B0609020204030204" pitchFamily="49" charset="0"/>
              </a:rPr>
              <a:t> de los clientes regresa a realizar una compra dentro de los 50 </a:t>
            </a:r>
            <a:r>
              <a:rPr lang="es-MX" sz="900" b="0" dirty="0" err="1">
                <a:effectLst/>
                <a:latin typeface="Consolas" panose="020B0609020204030204" pitchFamily="49" charset="0"/>
              </a:rPr>
              <a:t>dias</a:t>
            </a:r>
            <a:r>
              <a:rPr lang="es-MX" sz="900" b="0" dirty="0">
                <a:effectLst/>
                <a:latin typeface="Consolas" panose="020B0609020204030204" pitchFamily="49" charset="0"/>
              </a:rPr>
              <a:t> posteriores. Este numero </a:t>
            </a:r>
            <a:r>
              <a:rPr lang="es-MX" sz="900" b="0" dirty="0" err="1">
                <a:effectLst/>
                <a:latin typeface="Consolas" panose="020B0609020204030204" pitchFamily="49" charset="0"/>
              </a:rPr>
              <a:t>podria</a:t>
            </a:r>
            <a:r>
              <a:rPr lang="es-MX" sz="900" b="0" dirty="0">
                <a:effectLst/>
                <a:latin typeface="Consolas" panose="020B0609020204030204" pitchFamily="49" charset="0"/>
              </a:rPr>
              <a:t> intentar disminuirse con alguna estrategia de marketing determinada como promociones o similares. </a:t>
            </a:r>
          </a:p>
          <a:p>
            <a:br>
              <a:rPr lang="es-MX" sz="900" b="0" dirty="0">
                <a:effectLst/>
                <a:latin typeface="Consolas" panose="020B0609020204030204" pitchFamily="49" charset="0"/>
              </a:rPr>
            </a:br>
            <a:r>
              <a:rPr lang="es-MX" sz="900" b="0" dirty="0">
                <a:effectLst/>
                <a:latin typeface="Consolas" panose="020B0609020204030204" pitchFamily="49" charset="0"/>
              </a:rPr>
              <a:t>3. Segmentación de Clientes:</a:t>
            </a:r>
          </a:p>
          <a:p>
            <a:br>
              <a:rPr lang="es-MX" sz="900" b="0" dirty="0">
                <a:effectLst/>
                <a:latin typeface="Consolas" panose="020B0609020204030204" pitchFamily="49" charset="0"/>
              </a:rPr>
            </a:br>
            <a:r>
              <a:rPr lang="es-MX" sz="900" b="0" dirty="0">
                <a:effectLst/>
                <a:latin typeface="Consolas" panose="020B0609020204030204" pitchFamily="49" charset="0"/>
              </a:rPr>
              <a:t>    Clasificar a los clientes en diferentes segmentos basados en su comportamiento de compra (por ejemplo, frecuentes, ocasionales, nuevos, etc.). Esto permitirá personalizar las estrategias de marketing para cada segmento.</a:t>
            </a:r>
          </a:p>
          <a:p>
            <a:br>
              <a:rPr lang="es-MX" sz="900" b="0" dirty="0">
                <a:effectLst/>
                <a:latin typeface="Consolas" panose="020B0609020204030204" pitchFamily="49" charset="0"/>
              </a:rPr>
            </a:br>
            <a:r>
              <a:rPr lang="es-MX" sz="900" b="0" dirty="0">
                <a:effectLst/>
                <a:latin typeface="Consolas" panose="020B0609020204030204" pitchFamily="49" charset="0"/>
              </a:rPr>
              <a:t>4. Valor Promedio de las Compras:</a:t>
            </a:r>
          </a:p>
          <a:p>
            <a:br>
              <a:rPr lang="es-MX" sz="900" b="0" dirty="0">
                <a:effectLst/>
                <a:latin typeface="Consolas" panose="020B0609020204030204" pitchFamily="49" charset="0"/>
              </a:rPr>
            </a:br>
            <a:r>
              <a:rPr lang="es-MX" sz="900" b="0" dirty="0">
                <a:effectLst/>
                <a:latin typeface="Consolas" panose="020B0609020204030204" pitchFamily="49" charset="0"/>
              </a:rPr>
              <a:t>    El valor promedio de compra se establece entre los $200 y $1000; sin embargo, se detectaron un par de clientes con compras por encima de los $8,000. Seria importante tomarlos en cuenta para asegurarnos que </a:t>
            </a:r>
            <a:r>
              <a:rPr lang="es-MX" sz="900" b="0" dirty="0" err="1">
                <a:effectLst/>
                <a:latin typeface="Consolas" panose="020B0609020204030204" pitchFamily="49" charset="0"/>
              </a:rPr>
              <a:t>continuen</a:t>
            </a:r>
            <a:r>
              <a:rPr lang="es-MX" sz="900" b="0" dirty="0">
                <a:effectLst/>
                <a:latin typeface="Consolas" panose="020B0609020204030204" pitchFamily="49" charset="0"/>
              </a:rPr>
              <a:t> haciendo compras de alto valor. </a:t>
            </a:r>
          </a:p>
          <a:p>
            <a:br>
              <a:rPr lang="es-MX" sz="900" b="0" dirty="0">
                <a:effectLst/>
                <a:latin typeface="Consolas" panose="020B0609020204030204" pitchFamily="49" charset="0"/>
              </a:rPr>
            </a:br>
            <a:r>
              <a:rPr lang="es-MX" sz="900" b="0" dirty="0">
                <a:effectLst/>
                <a:latin typeface="Consolas" panose="020B0609020204030204" pitchFamily="49" charset="0"/>
              </a:rPr>
              <a:t>5. Análisis de Productos más Rentables:</a:t>
            </a:r>
          </a:p>
          <a:p>
            <a:br>
              <a:rPr lang="es-MX" sz="900" b="0" dirty="0">
                <a:effectLst/>
                <a:latin typeface="Consolas" panose="020B0609020204030204" pitchFamily="49" charset="0"/>
              </a:rPr>
            </a:br>
            <a:r>
              <a:rPr lang="es-MX" sz="900" b="0" dirty="0">
                <a:effectLst/>
                <a:latin typeface="Consolas" panose="020B0609020204030204" pitchFamily="49" charset="0"/>
              </a:rPr>
              <a:t>    Nuestro dos productos mas vendidos son el papel </a:t>
            </a:r>
            <a:r>
              <a:rPr lang="es-MX" sz="900" b="0" dirty="0" err="1">
                <a:effectLst/>
                <a:latin typeface="Consolas" panose="020B0609020204030204" pitchFamily="49" charset="0"/>
              </a:rPr>
              <a:t>craft</a:t>
            </a:r>
            <a:r>
              <a:rPr lang="es-MX" sz="900" b="0" dirty="0">
                <a:effectLst/>
                <a:latin typeface="Consolas" panose="020B0609020204030204" pitchFamily="49" charset="0"/>
              </a:rPr>
              <a:t> </a:t>
            </a:r>
            <a:r>
              <a:rPr lang="es-MX" sz="900" b="0" dirty="0" err="1">
                <a:effectLst/>
                <a:latin typeface="Consolas" panose="020B0609020204030204" pitchFamily="49" charset="0"/>
              </a:rPr>
              <a:t>little</a:t>
            </a:r>
            <a:r>
              <a:rPr lang="es-MX" sz="900" b="0" dirty="0">
                <a:effectLst/>
                <a:latin typeface="Consolas" panose="020B0609020204030204" pitchFamily="49" charset="0"/>
              </a:rPr>
              <a:t> birdie y </a:t>
            </a:r>
            <a:r>
              <a:rPr lang="es-MX" sz="900" b="0" dirty="0" err="1">
                <a:effectLst/>
                <a:latin typeface="Consolas" panose="020B0609020204030204" pitchFamily="49" charset="0"/>
              </a:rPr>
              <a:t>medium</a:t>
            </a:r>
            <a:r>
              <a:rPr lang="es-MX" sz="900" b="0" dirty="0">
                <a:effectLst/>
                <a:latin typeface="Consolas" panose="020B0609020204030204" pitchFamily="49" charset="0"/>
              </a:rPr>
              <a:t> </a:t>
            </a:r>
            <a:r>
              <a:rPr lang="es-MX" sz="900" b="0" dirty="0" err="1">
                <a:effectLst/>
                <a:latin typeface="Consolas" panose="020B0609020204030204" pitchFamily="49" charset="0"/>
              </a:rPr>
              <a:t>ceramic</a:t>
            </a:r>
            <a:r>
              <a:rPr lang="es-MX" sz="900" b="0" dirty="0">
                <a:effectLst/>
                <a:latin typeface="Consolas" panose="020B0609020204030204" pitchFamily="49" charset="0"/>
              </a:rPr>
              <a:t> top </a:t>
            </a:r>
            <a:r>
              <a:rPr lang="es-MX" sz="900" b="0" dirty="0" err="1">
                <a:effectLst/>
                <a:latin typeface="Consolas" panose="020B0609020204030204" pitchFamily="49" charset="0"/>
              </a:rPr>
              <a:t>storage</a:t>
            </a:r>
            <a:r>
              <a:rPr lang="es-MX" sz="900" b="0" dirty="0">
                <a:effectLst/>
                <a:latin typeface="Consolas" panose="020B0609020204030204" pitchFamily="49" charset="0"/>
              </a:rPr>
              <a:t> </a:t>
            </a:r>
            <a:r>
              <a:rPr lang="es-MX" sz="900" b="0" dirty="0" err="1">
                <a:effectLst/>
                <a:latin typeface="Consolas" panose="020B0609020204030204" pitchFamily="49" charset="0"/>
              </a:rPr>
              <a:t>jar</a:t>
            </a:r>
            <a:r>
              <a:rPr lang="es-MX" sz="900" b="0" dirty="0">
                <a:effectLst/>
                <a:latin typeface="Consolas" panose="020B0609020204030204" pitchFamily="49" charset="0"/>
              </a:rPr>
              <a:t>. Por lo que nuestras estrategias de marketing </a:t>
            </a:r>
            <a:r>
              <a:rPr lang="es-MX" sz="900" b="0" dirty="0" err="1">
                <a:effectLst/>
                <a:latin typeface="Consolas" panose="020B0609020204030204" pitchFamily="49" charset="0"/>
              </a:rPr>
              <a:t>podrian</a:t>
            </a:r>
            <a:r>
              <a:rPr lang="es-MX" sz="900" b="0" dirty="0">
                <a:effectLst/>
                <a:latin typeface="Consolas" panose="020B0609020204030204" pitchFamily="49" charset="0"/>
              </a:rPr>
              <a:t> ir orientadas a este clase de productos para generar mayor rentabilidad. </a:t>
            </a:r>
          </a:p>
          <a:p>
            <a:br>
              <a:rPr lang="es-MX" sz="900" b="0" dirty="0">
                <a:effectLst/>
                <a:latin typeface="Consolas" panose="020B0609020204030204" pitchFamily="49" charset="0"/>
              </a:rPr>
            </a:br>
            <a:r>
              <a:rPr lang="es-MX" sz="900" b="0" dirty="0">
                <a:effectLst/>
                <a:latin typeface="Consolas" panose="020B0609020204030204" pitchFamily="49" charset="0"/>
              </a:rPr>
              <a:t>6. Tasa de Retención de Clientes:</a:t>
            </a:r>
          </a:p>
          <a:p>
            <a:br>
              <a:rPr lang="es-MX" sz="900" b="0" dirty="0">
                <a:effectLst/>
                <a:latin typeface="Consolas" panose="020B0609020204030204" pitchFamily="49" charset="0"/>
              </a:rPr>
            </a:br>
            <a:r>
              <a:rPr lang="es-MX" sz="900" b="0" dirty="0">
                <a:effectLst/>
                <a:latin typeface="Consolas" panose="020B0609020204030204" pitchFamily="49" charset="0"/>
              </a:rPr>
              <a:t>    Con base en el periodo de tiempo con el que contamos no fue posible </a:t>
            </a:r>
            <a:r>
              <a:rPr lang="es-MX" sz="900" b="0" dirty="0" err="1">
                <a:effectLst/>
                <a:latin typeface="Consolas" panose="020B0609020204030204" pitchFamily="49" charset="0"/>
              </a:rPr>
              <a:t>determiner</a:t>
            </a:r>
            <a:r>
              <a:rPr lang="es-MX" sz="900" b="0" dirty="0">
                <a:effectLst/>
                <a:latin typeface="Consolas" panose="020B0609020204030204" pitchFamily="49" charset="0"/>
              </a:rPr>
              <a:t> la </a:t>
            </a:r>
            <a:r>
              <a:rPr lang="es-MX" sz="900" b="0" dirty="0" err="1">
                <a:effectLst/>
                <a:latin typeface="Consolas" panose="020B0609020204030204" pitchFamily="49" charset="0"/>
              </a:rPr>
              <a:t>retencion</a:t>
            </a:r>
            <a:r>
              <a:rPr lang="es-MX" sz="900" b="0" dirty="0">
                <a:effectLst/>
                <a:latin typeface="Consolas" panose="020B0609020204030204" pitchFamily="49" charset="0"/>
              </a:rPr>
              <a:t> de clientes, pues solo contamos con datos de 2020. Seria prudente comparar estos datos con mas años para obtener </a:t>
            </a:r>
            <a:r>
              <a:rPr lang="es-MX" sz="900" b="0" dirty="0" err="1">
                <a:effectLst/>
                <a:latin typeface="Consolas" panose="020B0609020204030204" pitchFamily="49" charset="0"/>
              </a:rPr>
              <a:t>informacion</a:t>
            </a:r>
            <a:r>
              <a:rPr lang="es-MX" sz="900" b="0" dirty="0">
                <a:effectLst/>
                <a:latin typeface="Consolas" panose="020B0609020204030204" pitchFamily="49" charset="0"/>
              </a:rPr>
              <a:t> mas precisa al respecto. </a:t>
            </a:r>
          </a:p>
          <a:p>
            <a:br>
              <a:rPr lang="es-MX" sz="900" b="0" dirty="0">
                <a:effectLst/>
                <a:latin typeface="Consolas" panose="020B0609020204030204" pitchFamily="49" charset="0"/>
              </a:rPr>
            </a:br>
            <a:r>
              <a:rPr lang="es-MX" sz="900" b="0" dirty="0">
                <a:effectLst/>
                <a:latin typeface="Consolas" panose="020B0609020204030204" pitchFamily="49" charset="0"/>
              </a:rPr>
              <a:t>7. Comportamiento de Compra por Región:</a:t>
            </a:r>
          </a:p>
          <a:p>
            <a:br>
              <a:rPr lang="es-MX" sz="900" b="0" dirty="0">
                <a:effectLst/>
                <a:latin typeface="Consolas" panose="020B0609020204030204" pitchFamily="49" charset="0"/>
              </a:rPr>
            </a:br>
            <a:r>
              <a:rPr lang="es-MX" sz="900" b="0" dirty="0">
                <a:effectLst/>
                <a:latin typeface="Consolas" panose="020B0609020204030204" pitchFamily="49" charset="0"/>
              </a:rPr>
              <a:t>    La </a:t>
            </a:r>
            <a:r>
              <a:rPr lang="es-MX" sz="900" b="0" dirty="0" err="1">
                <a:effectLst/>
                <a:latin typeface="Consolas" panose="020B0609020204030204" pitchFamily="49" charset="0"/>
              </a:rPr>
              <a:t>region</a:t>
            </a:r>
            <a:r>
              <a:rPr lang="es-MX" sz="900" b="0" dirty="0">
                <a:effectLst/>
                <a:latin typeface="Consolas" panose="020B0609020204030204" pitchFamily="49" charset="0"/>
              </a:rPr>
              <a:t> que sin duda destaca por las ganancias generadas a la empresa es Reino Unido, sugerimos destinar mas estrategias a este mercado. </a:t>
            </a:r>
          </a:p>
          <a:p>
            <a:br>
              <a:rPr lang="es-MX" sz="900" b="0" dirty="0">
                <a:effectLst/>
                <a:latin typeface="Consolas" panose="020B0609020204030204" pitchFamily="49" charset="0"/>
              </a:rPr>
            </a:br>
            <a:r>
              <a:rPr lang="es-MX" sz="900" b="0" dirty="0">
                <a:effectLst/>
                <a:latin typeface="Consolas" panose="020B0609020204030204" pitchFamily="49" charset="0"/>
              </a:rPr>
              <a:t>8. Integridad de los datos:</a:t>
            </a:r>
          </a:p>
          <a:p>
            <a:br>
              <a:rPr lang="es-MX" sz="900" b="0" dirty="0">
                <a:effectLst/>
                <a:latin typeface="Consolas" panose="020B0609020204030204" pitchFamily="49" charset="0"/>
              </a:rPr>
            </a:br>
            <a:r>
              <a:rPr lang="es-MX" sz="900" b="0" dirty="0">
                <a:effectLst/>
                <a:latin typeface="Consolas" panose="020B0609020204030204" pitchFamily="49" charset="0"/>
              </a:rPr>
              <a:t>    Se detecto una mezcla en los datos de facturas relativa al ingreso de dinero por compras de clientes y facturas relacionadas con pagos de servicios de la empresa, como plataformas de </a:t>
            </a:r>
            <a:r>
              <a:rPr lang="es-MX" sz="900" b="0" dirty="0" err="1">
                <a:effectLst/>
                <a:latin typeface="Consolas" panose="020B0609020204030204" pitchFamily="49" charset="0"/>
              </a:rPr>
              <a:t>Amazos</a:t>
            </a:r>
            <a:r>
              <a:rPr lang="es-MX" sz="900" b="0" dirty="0">
                <a:effectLst/>
                <a:latin typeface="Consolas" panose="020B0609020204030204" pitchFamily="49" charset="0"/>
              </a:rPr>
              <a:t> y </a:t>
            </a:r>
            <a:r>
              <a:rPr lang="es-MX" sz="900" b="0" dirty="0" err="1">
                <a:effectLst/>
                <a:latin typeface="Consolas" panose="020B0609020204030204" pitchFamily="49" charset="0"/>
              </a:rPr>
              <a:t>envios</a:t>
            </a:r>
            <a:r>
              <a:rPr lang="es-MX" sz="900" b="0" dirty="0">
                <a:effectLst/>
                <a:latin typeface="Consolas" panose="020B0609020204030204" pitchFamily="49" charset="0"/>
              </a:rPr>
              <a:t> postales. </a:t>
            </a:r>
          </a:p>
          <a:p>
            <a:br>
              <a:rPr lang="es-MX" sz="900" b="0" dirty="0">
                <a:solidFill>
                  <a:srgbClr val="ABB2BF"/>
                </a:solidFill>
                <a:effectLst/>
                <a:highlight>
                  <a:srgbClr val="23272E"/>
                </a:highlight>
                <a:latin typeface="Consolas" panose="020B0609020204030204" pitchFamily="49" charset="0"/>
              </a:rPr>
            </a:br>
            <a:endParaRPr lang="es-MX" sz="900" b="0" dirty="0">
              <a:solidFill>
                <a:srgbClr val="ABB2BF"/>
              </a:solidFill>
              <a:effectLst/>
              <a:highlight>
                <a:srgbClr val="23272E"/>
              </a:highlight>
              <a:latin typeface="Consolas" panose="020B0609020204030204" pitchFamily="49" charset="0"/>
            </a:endParaRPr>
          </a:p>
        </p:txBody>
      </p:sp>
    </p:spTree>
    <p:extLst>
      <p:ext uri="{BB962C8B-B14F-4D97-AF65-F5344CB8AC3E}">
        <p14:creationId xmlns:p14="http://schemas.microsoft.com/office/powerpoint/2010/main" val="20227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AF8D4C-05CB-A019-A03F-86026C67F864}"/>
              </a:ext>
            </a:extLst>
          </p:cNvPr>
          <p:cNvSpPr txBox="1"/>
          <p:nvPr/>
        </p:nvSpPr>
        <p:spPr>
          <a:xfrm>
            <a:off x="842683" y="618564"/>
            <a:ext cx="10237694" cy="6370975"/>
          </a:xfrm>
          <a:prstGeom prst="rect">
            <a:avLst/>
          </a:prstGeom>
          <a:noFill/>
        </p:spPr>
        <p:txBody>
          <a:bodyPr wrap="square" rtlCol="0">
            <a:spAutoFit/>
          </a:bodyPr>
          <a:lstStyle/>
          <a:p>
            <a:r>
              <a:rPr lang="es-MX" sz="1000" b="0" dirty="0">
                <a:effectLst/>
                <a:latin typeface="Consolas" panose="020B0609020204030204" pitchFamily="49" charset="0"/>
              </a:rPr>
              <a:t>1. Análisis de Ventas por Meses y Años:</a:t>
            </a:r>
          </a:p>
          <a:p>
            <a:br>
              <a:rPr lang="es-MX" sz="1000" b="0" dirty="0">
                <a:effectLst/>
                <a:latin typeface="Consolas" panose="020B0609020204030204" pitchFamily="49" charset="0"/>
              </a:rPr>
            </a:br>
            <a:r>
              <a:rPr lang="es-MX" sz="1000" b="0" dirty="0">
                <a:effectLst/>
                <a:latin typeface="Consolas" panose="020B0609020204030204" pitchFamily="49" charset="0"/>
              </a:rPr>
              <a:t>    Se observa una concentración de ventas significativa en los meses de septiembre, octubre y noviembre, indicando que son los mejores meses en términos de facturación.</a:t>
            </a:r>
          </a:p>
          <a:p>
            <a:r>
              <a:rPr lang="es-MX" sz="1000" b="0" dirty="0">
                <a:effectLst/>
                <a:latin typeface="Consolas" panose="020B0609020204030204" pitchFamily="49" charset="0"/>
              </a:rPr>
              <a:t>    Diciembre muestra una disminución en las ventas, sugiriendo oportunidades para mejorar las estrategias de ventas durante las festividades.</a:t>
            </a:r>
          </a:p>
          <a:p>
            <a:br>
              <a:rPr lang="es-MX" sz="1000" b="0" dirty="0">
                <a:effectLst/>
                <a:latin typeface="Consolas" panose="020B0609020204030204" pitchFamily="49" charset="0"/>
              </a:rPr>
            </a:br>
            <a:r>
              <a:rPr lang="es-MX" sz="1000" b="0" dirty="0">
                <a:effectLst/>
                <a:latin typeface="Consolas" panose="020B0609020204030204" pitchFamily="49" charset="0"/>
              </a:rPr>
              <a:t>2. Segmentación de Clientes:</a:t>
            </a:r>
          </a:p>
          <a:p>
            <a:br>
              <a:rPr lang="es-MX" sz="1000" b="0" dirty="0">
                <a:effectLst/>
                <a:latin typeface="Consolas" panose="020B0609020204030204" pitchFamily="49" charset="0"/>
              </a:rPr>
            </a:br>
            <a:r>
              <a:rPr lang="es-MX" sz="1000" b="0" dirty="0">
                <a:effectLst/>
                <a:latin typeface="Consolas" panose="020B0609020204030204" pitchFamily="49" charset="0"/>
              </a:rPr>
              <a:t>    La segmentación de clientes de la empresa, realizada con el algoritmo K-</a:t>
            </a:r>
            <a:r>
              <a:rPr lang="es-MX" sz="1000" b="0" dirty="0" err="1">
                <a:effectLst/>
                <a:latin typeface="Consolas" panose="020B0609020204030204" pitchFamily="49" charset="0"/>
              </a:rPr>
              <a:t>means</a:t>
            </a:r>
            <a:r>
              <a:rPr lang="es-MX" sz="1000" b="0" dirty="0">
                <a:effectLst/>
                <a:latin typeface="Consolas" panose="020B0609020204030204" pitchFamily="49" charset="0"/>
              </a:rPr>
              <a:t>, ha revelado cuatro tipos de clientes: Activos, Leales, Alto Valor, Potencial y Perdidos. La información obtenida permite desarrollar estrategias personalizadas para cada segmento, enfocándose en la retención, el aumento del gasto y la conversión de clientes potenciales. Es importante recordar que la segmentación es un proceso continuo y que se deben utilizar herramientas y métodos adicionales para obtener una visión completa de la base de clientes. Invertir en la recopilación de datos, análisis y profesionales especializados permitirá a la empresa aprovechar al máximo la segmentación de clientes para mejorar sus resultados comerciales.</a:t>
            </a:r>
          </a:p>
          <a:p>
            <a:br>
              <a:rPr lang="es-MX" sz="1000" b="0" dirty="0">
                <a:effectLst/>
                <a:latin typeface="Consolas" panose="020B0609020204030204" pitchFamily="49" charset="0"/>
              </a:rPr>
            </a:br>
            <a:r>
              <a:rPr lang="es-MX" sz="1000" b="0" dirty="0">
                <a:effectLst/>
                <a:latin typeface="Consolas" panose="020B0609020204030204" pitchFamily="49" charset="0"/>
              </a:rPr>
              <a:t>    </a:t>
            </a:r>
          </a:p>
          <a:p>
            <a:r>
              <a:rPr lang="es-MX" sz="1000" b="0" dirty="0">
                <a:effectLst/>
                <a:latin typeface="Consolas" panose="020B0609020204030204" pitchFamily="49" charset="0"/>
              </a:rPr>
              <a:t>3. Distribución del Tiempo de Vida del Cliente:</a:t>
            </a:r>
          </a:p>
          <a:p>
            <a:br>
              <a:rPr lang="es-MX" sz="1000" b="0" dirty="0">
                <a:effectLst/>
                <a:latin typeface="Consolas" panose="020B0609020204030204" pitchFamily="49" charset="0"/>
              </a:rPr>
            </a:br>
            <a:r>
              <a:rPr lang="es-MX" sz="1000" b="0" dirty="0">
                <a:effectLst/>
                <a:latin typeface="Consolas" panose="020B0609020204030204" pitchFamily="49" charset="0"/>
              </a:rPr>
              <a:t>    La mayoría de los clientes presentan una frecuencia de compra entre 0 y 50 días, sugiriendo tanto clientes nuevos como potencialmente inactivos que podrían reactivarse.</a:t>
            </a:r>
          </a:p>
          <a:p>
            <a:br>
              <a:rPr lang="es-MX" sz="1000" b="0" dirty="0">
                <a:effectLst/>
                <a:latin typeface="Consolas" panose="020B0609020204030204" pitchFamily="49" charset="0"/>
              </a:rPr>
            </a:br>
            <a:r>
              <a:rPr lang="es-MX" sz="1000" b="0" dirty="0">
                <a:effectLst/>
                <a:latin typeface="Consolas" panose="020B0609020204030204" pitchFamily="49" charset="0"/>
              </a:rPr>
              <a:t>4. Valor Promedio por Compra:</a:t>
            </a:r>
          </a:p>
          <a:p>
            <a:br>
              <a:rPr lang="es-MX" sz="1000" b="0" dirty="0">
                <a:effectLst/>
                <a:latin typeface="Consolas" panose="020B0609020204030204" pitchFamily="49" charset="0"/>
              </a:rPr>
            </a:br>
            <a:r>
              <a:rPr lang="es-MX" sz="1000" b="0" dirty="0">
                <a:effectLst/>
                <a:latin typeface="Consolas" panose="020B0609020204030204" pitchFamily="49" charset="0"/>
              </a:rPr>
              <a:t>    La mayoría de las transacciones se encuentran por debajo de los $1,000, con un número significativo de clientes en el rango de $200 a $1,000.</a:t>
            </a:r>
          </a:p>
          <a:p>
            <a:r>
              <a:rPr lang="es-MX" sz="1000" b="0" dirty="0">
                <a:effectLst/>
                <a:latin typeface="Consolas" panose="020B0609020204030204" pitchFamily="49" charset="0"/>
              </a:rPr>
              <a:t>    Existe un segmento minoritario pero importante de clientes que realizan compras de alto valor ($1,000+), representando una oportunidad para aumentar las ventas entre estos clientes.</a:t>
            </a:r>
          </a:p>
          <a:p>
            <a:r>
              <a:rPr lang="es-MX" sz="1000" b="0" dirty="0">
                <a:effectLst/>
                <a:latin typeface="Consolas" panose="020B0609020204030204" pitchFamily="49" charset="0"/>
              </a:rPr>
              <a:t>    Se detectaron un par de clientes que realizaron compras de muy alto valor y cantidades de productos </a:t>
            </a:r>
            <a:r>
              <a:rPr lang="es-MX" sz="1000" b="0" dirty="0" err="1">
                <a:effectLst/>
                <a:latin typeface="Consolas" panose="020B0609020204030204" pitchFamily="49" charset="0"/>
              </a:rPr>
              <a:t>especificos</a:t>
            </a:r>
            <a:r>
              <a:rPr lang="es-MX" sz="1000" b="0" dirty="0">
                <a:effectLst/>
                <a:latin typeface="Consolas" panose="020B0609020204030204" pitchFamily="49" charset="0"/>
              </a:rPr>
              <a:t>, se sugiere analizar la posibilidad de crear estrategias de marketing dirigidas a clientes mayoristas.</a:t>
            </a:r>
          </a:p>
          <a:p>
            <a:br>
              <a:rPr lang="es-MX" sz="1000" b="0" dirty="0">
                <a:effectLst/>
                <a:latin typeface="Consolas" panose="020B0609020204030204" pitchFamily="49" charset="0"/>
              </a:rPr>
            </a:br>
            <a:r>
              <a:rPr lang="es-MX" sz="1000" b="0" dirty="0">
                <a:effectLst/>
                <a:latin typeface="Consolas" panose="020B0609020204030204" pitchFamily="49" charset="0"/>
              </a:rPr>
              <a:t>5. Evolución del Valor Promedio por Compra:</a:t>
            </a:r>
          </a:p>
          <a:p>
            <a:br>
              <a:rPr lang="es-MX" sz="1000" b="0" dirty="0">
                <a:effectLst/>
                <a:latin typeface="Consolas" panose="020B0609020204030204" pitchFamily="49" charset="0"/>
              </a:rPr>
            </a:br>
            <a:r>
              <a:rPr lang="es-MX" sz="1000" b="0" dirty="0">
                <a:effectLst/>
                <a:latin typeface="Consolas" panose="020B0609020204030204" pitchFamily="49" charset="0"/>
              </a:rPr>
              <a:t>    Se observa una distribución variada del valor promedio por compra, con la mayoría por debajo de $1,000. Estrategias para aumentar el gasto promedio podrían centrarse en personalizar ofertas según el historial de compras.</a:t>
            </a:r>
          </a:p>
          <a:p>
            <a:br>
              <a:rPr lang="es-MX" sz="1000" b="0" dirty="0">
                <a:effectLst/>
                <a:latin typeface="Consolas" panose="020B0609020204030204" pitchFamily="49" charset="0"/>
              </a:rPr>
            </a:br>
            <a:r>
              <a:rPr lang="es-MX" sz="1000" b="0" dirty="0">
                <a:effectLst/>
                <a:latin typeface="Consolas" panose="020B0609020204030204" pitchFamily="49" charset="0"/>
              </a:rPr>
              <a:t>6. Segmentación de Clientes por Valor y Frecuencia:</a:t>
            </a:r>
          </a:p>
          <a:p>
            <a:br>
              <a:rPr lang="es-MX" sz="1000" b="0" dirty="0">
                <a:effectLst/>
                <a:latin typeface="Consolas" panose="020B0609020204030204" pitchFamily="49" charset="0"/>
              </a:rPr>
            </a:br>
            <a:r>
              <a:rPr lang="es-MX" sz="1000" b="0" dirty="0">
                <a:effectLst/>
                <a:latin typeface="Consolas" panose="020B0609020204030204" pitchFamily="49" charset="0"/>
              </a:rPr>
              <a:t>    Se identificaron segmentos como Potencial, Leal, Activo, Alto Valor y </a:t>
            </a:r>
            <a:r>
              <a:rPr lang="es-MX" sz="1000" b="0" dirty="0" err="1">
                <a:effectLst/>
                <a:latin typeface="Consolas" panose="020B0609020204030204" pitchFamily="49" charset="0"/>
              </a:rPr>
              <a:t>Churn</a:t>
            </a:r>
            <a:r>
              <a:rPr lang="es-MX" sz="1000" b="0" dirty="0">
                <a:effectLst/>
                <a:latin typeface="Consolas" panose="020B0609020204030204" pitchFamily="49" charset="0"/>
              </a:rPr>
              <a:t>, cada uno con necesidades y estrategias específicas para aumentar la satisfacción y lealtad del cliente.</a:t>
            </a:r>
          </a:p>
          <a:p>
            <a:endParaRPr lang="es-MX" dirty="0"/>
          </a:p>
        </p:txBody>
      </p:sp>
      <p:sp>
        <p:nvSpPr>
          <p:cNvPr id="3" name="CuadroTexto 2">
            <a:extLst>
              <a:ext uri="{FF2B5EF4-FFF2-40B4-BE49-F238E27FC236}">
                <a16:creationId xmlns:a16="http://schemas.microsoft.com/office/drawing/2014/main" id="{5A4EF42F-EB3E-281B-4984-8B02A28DEDD0}"/>
              </a:ext>
            </a:extLst>
          </p:cNvPr>
          <p:cNvSpPr txBox="1"/>
          <p:nvPr/>
        </p:nvSpPr>
        <p:spPr>
          <a:xfrm>
            <a:off x="3872753" y="0"/>
            <a:ext cx="3550023" cy="830997"/>
          </a:xfrm>
          <a:prstGeom prst="rect">
            <a:avLst/>
          </a:prstGeom>
        </p:spPr>
        <p:txBody>
          <a:bodyPr vert="horz" lIns="91440" tIns="45720" rIns="91440" bIns="45720" rtlCol="0" anchor="ctr">
            <a:normAutofit/>
          </a:bodyPr>
          <a:lstStyle>
            <a:defPPr>
              <a:defRPr lang="es-MX"/>
            </a:defPPr>
            <a:lvl1pPr algn="ctr">
              <a:lnSpc>
                <a:spcPct val="100000"/>
              </a:lnSpc>
              <a:spcBef>
                <a:spcPct val="0"/>
              </a:spcBef>
              <a:buNone/>
              <a:defRPr sz="4800" b="1" spc="100" baseline="0">
                <a:latin typeface="+mj-lt"/>
                <a:ea typeface="+mj-ea"/>
                <a:cs typeface="+mj-cs"/>
              </a:defRPr>
            </a:lvl1pPr>
          </a:lstStyle>
          <a:p>
            <a:r>
              <a:rPr lang="es-MX" dirty="0"/>
              <a:t>Conclusiones </a:t>
            </a:r>
          </a:p>
        </p:txBody>
      </p:sp>
    </p:spTree>
    <p:extLst>
      <p:ext uri="{BB962C8B-B14F-4D97-AF65-F5344CB8AC3E}">
        <p14:creationId xmlns:p14="http://schemas.microsoft.com/office/powerpoint/2010/main" val="43937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1E8AEB-35C9-1B93-84C0-CAD66A0DC2D3}"/>
              </a:ext>
            </a:extLst>
          </p:cNvPr>
          <p:cNvSpPr txBox="1"/>
          <p:nvPr/>
        </p:nvSpPr>
        <p:spPr>
          <a:xfrm>
            <a:off x="564776" y="1068579"/>
            <a:ext cx="11062447" cy="6278642"/>
          </a:xfrm>
          <a:prstGeom prst="rect">
            <a:avLst/>
          </a:prstGeom>
          <a:noFill/>
        </p:spPr>
        <p:txBody>
          <a:bodyPr wrap="square" rtlCol="0">
            <a:spAutoFit/>
          </a:bodyPr>
          <a:lstStyle/>
          <a:p>
            <a:r>
              <a:rPr lang="es-MX" sz="1000" b="0" dirty="0">
                <a:effectLst/>
                <a:latin typeface="Consolas" panose="020B0609020204030204" pitchFamily="49" charset="0"/>
              </a:rPr>
              <a:t>- **Implementar programas de fidelización para clientes**: Los programas de fidelización pueden ayudar a mantener a los clientes comprometidos y reducir la rotación. Estos programas pueden ofrecer beneficios como descuentos, puntos, acceso anticipado a nuevos productos o servicios, y eventos exclusivos.</a:t>
            </a:r>
          </a:p>
          <a:p>
            <a:br>
              <a:rPr lang="es-MX" sz="1000" b="0" dirty="0">
                <a:effectLst/>
                <a:latin typeface="Consolas" panose="020B0609020204030204" pitchFamily="49" charset="0"/>
              </a:rPr>
            </a:br>
            <a:r>
              <a:rPr lang="es-MX" sz="1000" b="0" dirty="0">
                <a:effectLst/>
                <a:latin typeface="Consolas" panose="020B0609020204030204" pitchFamily="49" charset="0"/>
              </a:rPr>
              <a:t>- **Mejorar el servicio al cliente**: Un buen servicio al cliente puede ayudar a aumentar la satisfacción del cliente y reducir la probabilidad de que se vayan. La empresa debe asegurarse de que sus canales de servicio al cliente sean accesibles y fáciles de usar, y que sus empleados estén capacitados para brindar un servicio de alta calidad.</a:t>
            </a:r>
          </a:p>
          <a:p>
            <a:br>
              <a:rPr lang="es-MX" sz="1000" b="0" dirty="0">
                <a:effectLst/>
                <a:latin typeface="Consolas" panose="020B0609020204030204" pitchFamily="49" charset="0"/>
              </a:rPr>
            </a:br>
            <a:r>
              <a:rPr lang="es-MX" sz="1000" b="0" dirty="0">
                <a:effectLst/>
                <a:latin typeface="Consolas" panose="020B0609020204030204" pitchFamily="49" charset="0"/>
              </a:rPr>
              <a:t>- **Analizar las razones por las que los clientes se van**: Es importante comprender por qué los clientes se van para poder abordar las causas subyacentes. La empresa puede realizar encuestas de salida o entrevistas a los clientes perdidos para obtener información sobre sus razones para irse.</a:t>
            </a:r>
          </a:p>
          <a:p>
            <a:br>
              <a:rPr lang="es-MX" sz="1000" b="0" dirty="0">
                <a:effectLst/>
                <a:latin typeface="Consolas" panose="020B0609020204030204" pitchFamily="49" charset="0"/>
              </a:rPr>
            </a:br>
            <a:r>
              <a:rPr lang="es-MX" sz="1000" b="0" dirty="0">
                <a:effectLst/>
                <a:latin typeface="Consolas" panose="020B0609020204030204" pitchFamily="49" charset="0"/>
              </a:rPr>
              <a:t>- **Analizar los factores que impulsan la fidelización**: La empresa debería investigar los factores que impulsan la fidelización de los clientes que realizan más de 100 compras. Esto podría ayudar a identificar estrategias para aumentar la fidelidad entre otros segmentos de clientes.</a:t>
            </a:r>
          </a:p>
          <a:p>
            <a:br>
              <a:rPr lang="es-MX" sz="1000" b="0" dirty="0">
                <a:effectLst/>
                <a:latin typeface="Consolas" panose="020B0609020204030204" pitchFamily="49" charset="0"/>
              </a:rPr>
            </a:br>
            <a:r>
              <a:rPr lang="es-MX" sz="1000" b="0" dirty="0">
                <a:effectLst/>
                <a:latin typeface="Consolas" panose="020B0609020204030204" pitchFamily="49" charset="0"/>
              </a:rPr>
              <a:t>- **Personalizar las comunicaciones de marketing**: La empresa podría personalizar sus comunicaciones de marketing en función del historial de compras de cada cliente. Esto podría ayudar a aumentar la relevancia de los mensajes de marketing y fomentar la conversión.</a:t>
            </a:r>
          </a:p>
          <a:p>
            <a:br>
              <a:rPr lang="es-MX" sz="1000" b="0" dirty="0">
                <a:effectLst/>
                <a:latin typeface="Consolas" panose="020B0609020204030204" pitchFamily="49" charset="0"/>
              </a:rPr>
            </a:br>
            <a:r>
              <a:rPr lang="es-MX" sz="1000" b="0" dirty="0">
                <a:effectLst/>
                <a:latin typeface="Consolas" panose="020B0609020204030204" pitchFamily="49" charset="0"/>
              </a:rPr>
              <a:t>- **Analizar los factores que influyen en el gasto**: La empresa debería investigar los factores que influyen en el gasto de los clientes en diferentes rangos de precios. Esto podría incluir factores demográficos, psicográficos, comportamentales y relacionados con los productos y servicios de la empresa.</a:t>
            </a:r>
          </a:p>
          <a:p>
            <a:br>
              <a:rPr lang="es-MX" sz="1000" b="0" dirty="0">
                <a:effectLst/>
                <a:latin typeface="Consolas" panose="020B0609020204030204" pitchFamily="49" charset="0"/>
              </a:rPr>
            </a:br>
            <a:r>
              <a:rPr lang="es-MX" sz="1000" b="0" dirty="0">
                <a:effectLst/>
                <a:latin typeface="Consolas" panose="020B0609020204030204" pitchFamily="49" charset="0"/>
              </a:rPr>
              <a:t>- **Implementar estrategias para aumentar el gasto promedio**: La empresa podría implementar estrategias para aumentar el gasto promedio de los clientes en el rango de $0 a $200. Esto podría incluir ofrecer descuentos por volumen, promociones especiales, programas de fidelización o mejorar la experiencia de compra en la tienda.</a:t>
            </a:r>
          </a:p>
          <a:p>
            <a:br>
              <a:rPr lang="es-MX" sz="1000" b="0" dirty="0">
                <a:effectLst/>
                <a:latin typeface="Consolas" panose="020B0609020204030204" pitchFamily="49" charset="0"/>
              </a:rPr>
            </a:br>
            <a:r>
              <a:rPr lang="es-MX" sz="1000" b="0" dirty="0">
                <a:effectLst/>
                <a:latin typeface="Consolas" panose="020B0609020204030204" pitchFamily="49" charset="0"/>
              </a:rPr>
              <a:t>- **Atraer y fidelizar a los clientes de alto valor**: La empresa podría implementar estrategias de marketing personalizadas para atraer y fidelizar a los clientes que gastan más de $1000. Esto podría incluir ofrecer productos y servicios exclusivos, brindar un servicio al cliente excepcional o invitar a eventos especiales.</a:t>
            </a:r>
          </a:p>
          <a:p>
            <a:br>
              <a:rPr lang="es-MX" sz="1000" b="0" dirty="0">
                <a:effectLst/>
                <a:latin typeface="Consolas" panose="020B0609020204030204" pitchFamily="49" charset="0"/>
              </a:rPr>
            </a:br>
            <a:r>
              <a:rPr lang="es-MX" sz="1000" b="0" dirty="0">
                <a:effectLst/>
                <a:latin typeface="Consolas" panose="020B0609020204030204" pitchFamily="49" charset="0"/>
              </a:rPr>
              <a:t>- **Mejora en Estrategias de Marketing**: Centrarse en los meses con menor rendimiento, como diciembre, con campañas promocionales adecuadas para mejorar las ventas estacionales.</a:t>
            </a:r>
          </a:p>
          <a:p>
            <a:br>
              <a:rPr lang="es-MX" sz="1000" b="0" dirty="0">
                <a:effectLst/>
                <a:latin typeface="Consolas" panose="020B0609020204030204" pitchFamily="49" charset="0"/>
              </a:rPr>
            </a:br>
            <a:r>
              <a:rPr lang="es-MX" sz="1000" b="0" dirty="0">
                <a:effectLst/>
                <a:latin typeface="Consolas" panose="020B0609020204030204" pitchFamily="49" charset="0"/>
              </a:rPr>
              <a:t>- **Reactivación de Clientes Inactivos**: Utilizar estrategias de reactivación como recordatorios y ofertas especiales para atraer de nuevo a clientes ocasionales y reducir la tasa de abandono.</a:t>
            </a:r>
          </a:p>
          <a:p>
            <a:br>
              <a:rPr lang="es-MX" sz="1000" b="0" dirty="0">
                <a:effectLst/>
                <a:latin typeface="Consolas" panose="020B0609020204030204" pitchFamily="49" charset="0"/>
              </a:rPr>
            </a:br>
            <a:r>
              <a:rPr lang="es-MX" sz="1000" b="0" dirty="0">
                <a:effectLst/>
                <a:latin typeface="Consolas" panose="020B0609020204030204" pitchFamily="49" charset="0"/>
              </a:rPr>
              <a:t>- **Integridad de los datos**: Implementar un proceso para separar los datos de facturas en dos categorías Facturas de compras de clientes que deben incluir solo los ingresos generados por las compras realizadas por los clientes y Facturas de pagos de servicios donde se incluyan sola los pagos realizados por la empresa por servicios como plataformas de Amazon, envíos postales o cualquier otro servicio similar.</a:t>
            </a:r>
          </a:p>
          <a:p>
            <a:br>
              <a:rPr lang="es-MX" sz="1400" b="0" dirty="0">
                <a:solidFill>
                  <a:srgbClr val="ABB2BF"/>
                </a:solidFill>
                <a:effectLst/>
                <a:highlight>
                  <a:srgbClr val="23272E"/>
                </a:highlight>
                <a:latin typeface="Consolas" panose="020B0609020204030204" pitchFamily="49" charset="0"/>
              </a:rPr>
            </a:br>
            <a:endParaRPr lang="es-MX" sz="1400" b="0" dirty="0">
              <a:solidFill>
                <a:srgbClr val="ABB2BF"/>
              </a:solidFill>
              <a:effectLst/>
              <a:highlight>
                <a:srgbClr val="23272E"/>
              </a:highlight>
              <a:latin typeface="Consolas" panose="020B0609020204030204" pitchFamily="49" charset="0"/>
            </a:endParaRPr>
          </a:p>
          <a:p>
            <a:endParaRPr lang="es-MX" sz="1400" dirty="0"/>
          </a:p>
        </p:txBody>
      </p:sp>
      <p:sp>
        <p:nvSpPr>
          <p:cNvPr id="3" name="CuadroTexto 2">
            <a:extLst>
              <a:ext uri="{FF2B5EF4-FFF2-40B4-BE49-F238E27FC236}">
                <a16:creationId xmlns:a16="http://schemas.microsoft.com/office/drawing/2014/main" id="{051351B7-5415-BB06-FCE2-1662F7FB5D35}"/>
              </a:ext>
            </a:extLst>
          </p:cNvPr>
          <p:cNvSpPr txBox="1"/>
          <p:nvPr/>
        </p:nvSpPr>
        <p:spPr>
          <a:xfrm>
            <a:off x="4168588" y="0"/>
            <a:ext cx="3397624" cy="830997"/>
          </a:xfrm>
          <a:prstGeom prst="rect">
            <a:avLst/>
          </a:prstGeom>
        </p:spPr>
        <p:txBody>
          <a:bodyPr vert="horz" lIns="91440" tIns="45720" rIns="91440" bIns="45720" rtlCol="0" anchor="ctr">
            <a:normAutofit/>
          </a:bodyPr>
          <a:lstStyle>
            <a:defPPr>
              <a:defRPr lang="es-MX"/>
            </a:defPPr>
            <a:lvl1pPr algn="ctr">
              <a:lnSpc>
                <a:spcPct val="100000"/>
              </a:lnSpc>
              <a:spcBef>
                <a:spcPct val="0"/>
              </a:spcBef>
              <a:buNone/>
              <a:defRPr sz="4800" b="1" spc="100" baseline="0">
                <a:latin typeface="+mj-lt"/>
                <a:ea typeface="+mj-ea"/>
                <a:cs typeface="+mj-cs"/>
              </a:defRPr>
            </a:lvl1pPr>
          </a:lstStyle>
          <a:p>
            <a:r>
              <a:rPr lang="en-US" dirty="0"/>
              <a:t>RECOMENDACIONES</a:t>
            </a:r>
            <a:endParaRPr lang="es-MX" dirty="0"/>
          </a:p>
        </p:txBody>
      </p:sp>
    </p:spTree>
    <p:extLst>
      <p:ext uri="{BB962C8B-B14F-4D97-AF65-F5344CB8AC3E}">
        <p14:creationId xmlns:p14="http://schemas.microsoft.com/office/powerpoint/2010/main" val="187807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68F625-1326-4954-8DD3-19E4210C2E6B}"/>
              </a:ext>
            </a:extLst>
          </p:cNvPr>
          <p:cNvSpPr txBox="1"/>
          <p:nvPr/>
        </p:nvSpPr>
        <p:spPr>
          <a:xfrm>
            <a:off x="636494" y="1604683"/>
            <a:ext cx="10919012" cy="4247317"/>
          </a:xfrm>
          <a:prstGeom prst="rect">
            <a:avLst/>
          </a:prstGeom>
          <a:noFill/>
        </p:spPr>
        <p:txBody>
          <a:bodyPr wrap="square" rtlCol="0">
            <a:spAutoFit/>
          </a:bodyPr>
          <a:lstStyle/>
          <a:p>
            <a:r>
              <a:rPr lang="es-MX" b="0" dirty="0">
                <a:effectLst/>
                <a:latin typeface="Consolas" panose="020B0609020204030204" pitchFamily="49" charset="0"/>
              </a:rPr>
              <a:t>El conjunto de datos contiene información detallada sobre las transacciones de ventas de la tienda </a:t>
            </a:r>
          </a:p>
          <a:p>
            <a:br>
              <a:rPr lang="es-MX" b="0" dirty="0">
                <a:effectLst/>
                <a:latin typeface="Consolas" panose="020B0609020204030204" pitchFamily="49" charset="0"/>
              </a:rPr>
            </a:br>
            <a:r>
              <a:rPr lang="es-MX" b="0" dirty="0">
                <a:effectLst/>
                <a:latin typeface="Consolas" panose="020B0609020204030204" pitchFamily="49" charset="0"/>
              </a:rPr>
              <a:t>Descripción de las Columnas</a:t>
            </a:r>
          </a:p>
          <a:p>
            <a:br>
              <a:rPr lang="es-MX" b="0" dirty="0">
                <a:effectLst/>
                <a:latin typeface="Consolas" panose="020B0609020204030204" pitchFamily="49" charset="0"/>
              </a:rPr>
            </a:br>
            <a:r>
              <a:rPr lang="es-MX" b="0" dirty="0">
                <a:effectLst/>
                <a:latin typeface="Consolas" panose="020B0609020204030204" pitchFamily="49" charset="0"/>
              </a:rPr>
              <a:t>- </a:t>
            </a:r>
            <a:r>
              <a:rPr lang="es-MX" b="0" dirty="0" err="1">
                <a:effectLst/>
                <a:latin typeface="Consolas" panose="020B0609020204030204" pitchFamily="49" charset="0"/>
              </a:rPr>
              <a:t>invoice_no</a:t>
            </a:r>
            <a:r>
              <a:rPr lang="es-MX" b="0" dirty="0">
                <a:effectLst/>
                <a:latin typeface="Consolas" panose="020B0609020204030204" pitchFamily="49" charset="0"/>
              </a:rPr>
              <a:t>: Número de factura generado para cada transacción.</a:t>
            </a:r>
          </a:p>
          <a:p>
            <a:r>
              <a:rPr lang="es-MX" b="0" dirty="0">
                <a:effectLst/>
                <a:latin typeface="Consolas" panose="020B0609020204030204" pitchFamily="49" charset="0"/>
              </a:rPr>
              <a:t>- </a:t>
            </a:r>
            <a:r>
              <a:rPr lang="es-MX" b="0" dirty="0" err="1">
                <a:effectLst/>
                <a:latin typeface="Consolas" panose="020B0609020204030204" pitchFamily="49" charset="0"/>
              </a:rPr>
              <a:t>stock_code</a:t>
            </a:r>
            <a:r>
              <a:rPr lang="es-MX" b="0" dirty="0">
                <a:effectLst/>
                <a:latin typeface="Consolas" panose="020B0609020204030204" pitchFamily="49" charset="0"/>
              </a:rPr>
              <a:t>: Código único que identifica cada producto vendido.</a:t>
            </a:r>
          </a:p>
          <a:p>
            <a:r>
              <a:rPr lang="es-MX" b="0" dirty="0">
                <a:effectLst/>
                <a:latin typeface="Consolas" panose="020B0609020204030204" pitchFamily="49" charset="0"/>
              </a:rPr>
              <a:t>- </a:t>
            </a:r>
            <a:r>
              <a:rPr lang="es-MX" b="0" dirty="0" err="1">
                <a:effectLst/>
                <a:latin typeface="Consolas" panose="020B0609020204030204" pitchFamily="49" charset="0"/>
              </a:rPr>
              <a:t>description</a:t>
            </a:r>
            <a:r>
              <a:rPr lang="es-MX" b="0" dirty="0">
                <a:effectLst/>
                <a:latin typeface="Consolas" panose="020B0609020204030204" pitchFamily="49" charset="0"/>
              </a:rPr>
              <a:t>: Descripción del producto vendido.</a:t>
            </a:r>
          </a:p>
          <a:p>
            <a:r>
              <a:rPr lang="es-MX" b="0" dirty="0">
                <a:effectLst/>
                <a:latin typeface="Consolas" panose="020B0609020204030204" pitchFamily="49" charset="0"/>
              </a:rPr>
              <a:t>- </a:t>
            </a:r>
            <a:r>
              <a:rPr lang="es-MX" b="0" dirty="0" err="1">
                <a:effectLst/>
                <a:latin typeface="Consolas" panose="020B0609020204030204" pitchFamily="49" charset="0"/>
              </a:rPr>
              <a:t>quantity</a:t>
            </a:r>
            <a:r>
              <a:rPr lang="es-MX" b="0" dirty="0">
                <a:effectLst/>
                <a:latin typeface="Consolas" panose="020B0609020204030204" pitchFamily="49" charset="0"/>
              </a:rPr>
              <a:t>: Cantidad de unidades vendidas de cada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invoice_date</a:t>
            </a:r>
            <a:r>
              <a:rPr lang="es-MX" b="0" dirty="0">
                <a:effectLst/>
                <a:latin typeface="Consolas" panose="020B0609020204030204" pitchFamily="49" charset="0"/>
              </a:rPr>
              <a:t>: Fecha y hora en que se emitió la factura.</a:t>
            </a:r>
          </a:p>
          <a:p>
            <a:r>
              <a:rPr lang="es-MX" b="0" dirty="0">
                <a:effectLst/>
                <a:latin typeface="Consolas" panose="020B0609020204030204" pitchFamily="49" charset="0"/>
              </a:rPr>
              <a:t>- </a:t>
            </a:r>
            <a:r>
              <a:rPr lang="es-MX" b="0" dirty="0" err="1">
                <a:effectLst/>
                <a:latin typeface="Consolas" panose="020B0609020204030204" pitchFamily="49" charset="0"/>
              </a:rPr>
              <a:t>unit_price</a:t>
            </a:r>
            <a:r>
              <a:rPr lang="es-MX" b="0" dirty="0">
                <a:effectLst/>
                <a:latin typeface="Consolas" panose="020B0609020204030204" pitchFamily="49" charset="0"/>
              </a:rPr>
              <a:t>: Precio unitario del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customer_id</a:t>
            </a:r>
            <a:r>
              <a:rPr lang="es-MX" b="0" dirty="0">
                <a:effectLst/>
                <a:latin typeface="Consolas" panose="020B0609020204030204" pitchFamily="49" charset="0"/>
              </a:rPr>
              <a:t>: Identificación única del cliente que realizó la compra.</a:t>
            </a:r>
          </a:p>
          <a:p>
            <a:r>
              <a:rPr lang="es-MX" b="0" dirty="0">
                <a:effectLst/>
                <a:latin typeface="Consolas" panose="020B0609020204030204" pitchFamily="49" charset="0"/>
              </a:rPr>
              <a:t>- </a:t>
            </a:r>
            <a:r>
              <a:rPr lang="es-MX" b="0" dirty="0" err="1">
                <a:effectLst/>
                <a:latin typeface="Consolas" panose="020B0609020204030204" pitchFamily="49" charset="0"/>
              </a:rPr>
              <a:t>region</a:t>
            </a:r>
            <a:r>
              <a:rPr lang="es-MX" b="0" dirty="0">
                <a:effectLst/>
                <a:latin typeface="Consolas" panose="020B0609020204030204" pitchFamily="49" charset="0"/>
              </a:rPr>
              <a:t>: Región o ubicación del cliente.</a:t>
            </a:r>
          </a:p>
          <a:p>
            <a:r>
              <a:rPr lang="es-MX" b="0" dirty="0">
                <a:effectLst/>
                <a:latin typeface="Consolas" panose="020B0609020204030204" pitchFamily="49" charset="0"/>
              </a:rPr>
              <a:t>- total: Total de la venta, calculado como la cantidad vendida multiplicada por el precio unitario.</a:t>
            </a:r>
          </a:p>
        </p:txBody>
      </p:sp>
      <p:sp>
        <p:nvSpPr>
          <p:cNvPr id="3" name="CuadroTexto 2">
            <a:extLst>
              <a:ext uri="{FF2B5EF4-FFF2-40B4-BE49-F238E27FC236}">
                <a16:creationId xmlns:a16="http://schemas.microsoft.com/office/drawing/2014/main" id="{1E652532-635E-C9AE-789A-7EC527C365BD}"/>
              </a:ext>
            </a:extLst>
          </p:cNvPr>
          <p:cNvSpPr txBox="1"/>
          <p:nvPr/>
        </p:nvSpPr>
        <p:spPr>
          <a:xfrm>
            <a:off x="528918" y="277906"/>
            <a:ext cx="6293223" cy="800219"/>
          </a:xfrm>
          <a:prstGeom prst="rect">
            <a:avLst/>
          </a:prstGeom>
          <a:noFill/>
        </p:spPr>
        <p:txBody>
          <a:bodyPr wrap="square" rtlCol="0">
            <a:spAutoFit/>
          </a:bodyPr>
          <a:lstStyle/>
          <a:p>
            <a:r>
              <a:rPr lang="es-MX" b="1" dirty="0">
                <a:effectLst/>
                <a:latin typeface="Consolas" panose="020B0609020204030204" pitchFamily="49" charset="0"/>
              </a:rPr>
              <a:t> </a:t>
            </a:r>
            <a:r>
              <a:rPr lang="es-MX" sz="2800" b="1" dirty="0">
                <a:effectLst/>
                <a:latin typeface="Consolas" panose="020B0609020204030204" pitchFamily="49" charset="0"/>
              </a:rPr>
              <a:t>Diccionario de datos </a:t>
            </a:r>
            <a:endParaRPr lang="es-MX" b="1" dirty="0">
              <a:effectLst/>
              <a:latin typeface="Consolas" panose="020B0609020204030204" pitchFamily="49" charset="0"/>
            </a:endParaRPr>
          </a:p>
          <a:p>
            <a:endParaRPr lang="es-MX" b="1" dirty="0"/>
          </a:p>
        </p:txBody>
      </p:sp>
    </p:spTree>
    <p:extLst>
      <p:ext uri="{BB962C8B-B14F-4D97-AF65-F5344CB8AC3E}">
        <p14:creationId xmlns:p14="http://schemas.microsoft.com/office/powerpoint/2010/main" val="55247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5C453-4943-1DDE-FCCD-AF8A2CD311E2}"/>
              </a:ext>
            </a:extLst>
          </p:cNvPr>
          <p:cNvSpPr>
            <a:spLocks noGrp="1"/>
          </p:cNvSpPr>
          <p:nvPr>
            <p:ph type="ctrTitle"/>
          </p:nvPr>
        </p:nvSpPr>
        <p:spPr/>
        <p:txBody>
          <a:bodyPr/>
          <a:lstStyle/>
          <a:p>
            <a:r>
              <a:rPr lang="es-MX" dirty="0" err="1"/>
              <a:t>Analisis</a:t>
            </a:r>
            <a:r>
              <a:rPr lang="en-US" dirty="0"/>
              <a:t> </a:t>
            </a:r>
            <a:r>
              <a:rPr lang="en-US" dirty="0" err="1"/>
              <a:t>exploratorio</a:t>
            </a:r>
            <a:r>
              <a:rPr lang="en-US" dirty="0"/>
              <a:t> de </a:t>
            </a:r>
            <a:r>
              <a:rPr lang="en-US" dirty="0" err="1"/>
              <a:t>datos</a:t>
            </a:r>
            <a:endParaRPr lang="es-MX" dirty="0"/>
          </a:p>
        </p:txBody>
      </p:sp>
    </p:spTree>
    <p:extLst>
      <p:ext uri="{BB962C8B-B14F-4D97-AF65-F5344CB8AC3E}">
        <p14:creationId xmlns:p14="http://schemas.microsoft.com/office/powerpoint/2010/main" val="24146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459FE8-29EF-2DF7-6A48-0C5792A5ED7C}"/>
              </a:ext>
            </a:extLst>
          </p:cNvPr>
          <p:cNvSpPr txBox="1"/>
          <p:nvPr/>
        </p:nvSpPr>
        <p:spPr>
          <a:xfrm>
            <a:off x="8498540" y="884419"/>
            <a:ext cx="3012141" cy="4524315"/>
          </a:xfrm>
          <a:prstGeom prst="rect">
            <a:avLst/>
          </a:prstGeom>
          <a:noFill/>
        </p:spPr>
        <p:txBody>
          <a:bodyPr wrap="square" rtlCol="0">
            <a:spAutoFit/>
          </a:bodyPr>
          <a:lstStyle/>
          <a:p>
            <a:r>
              <a:rPr lang="es-MX" dirty="0">
                <a:latin typeface="Consolas" panose="020B0609020204030204" pitchFamily="49" charset="0"/>
              </a:rPr>
              <a:t>La</a:t>
            </a:r>
            <a:r>
              <a:rPr lang="es-MX" b="0" dirty="0">
                <a:effectLst/>
                <a:latin typeface="Consolas" panose="020B0609020204030204" pitchFamily="49" charset="0"/>
              </a:rPr>
              <a:t> visualización nos damos cuenta que hay una gran cantidad de nuestros clientes entre el rango de los 0 a los 50 días, por lo que pueden ser clientes recientes comprando en nuestra tiendo lo cual es bueno, o también pueden ser clientes que ya dejaron de comprar y debemos buscar la forma de retomarlos.</a:t>
            </a:r>
          </a:p>
        </p:txBody>
      </p:sp>
      <p:pic>
        <p:nvPicPr>
          <p:cNvPr id="5" name="Imagen 4">
            <a:extLst>
              <a:ext uri="{FF2B5EF4-FFF2-40B4-BE49-F238E27FC236}">
                <a16:creationId xmlns:a16="http://schemas.microsoft.com/office/drawing/2014/main" id="{B16A4EA7-905D-CCDF-6766-50BF3CD80E01}"/>
              </a:ext>
            </a:extLst>
          </p:cNvPr>
          <p:cNvPicPr>
            <a:picLocks noChangeAspect="1"/>
          </p:cNvPicPr>
          <p:nvPr/>
        </p:nvPicPr>
        <p:blipFill>
          <a:blip r:embed="rId2"/>
          <a:stretch>
            <a:fillRect/>
          </a:stretch>
        </p:blipFill>
        <p:spPr>
          <a:xfrm>
            <a:off x="172962" y="784514"/>
            <a:ext cx="8011813" cy="4788031"/>
          </a:xfrm>
          <a:prstGeom prst="rect">
            <a:avLst/>
          </a:prstGeom>
        </p:spPr>
      </p:pic>
    </p:spTree>
    <p:extLst>
      <p:ext uri="{BB962C8B-B14F-4D97-AF65-F5344CB8AC3E}">
        <p14:creationId xmlns:p14="http://schemas.microsoft.com/office/powerpoint/2010/main" val="193251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a:stretch/>
        </p:blipFill>
        <p:spPr>
          <a:xfrm>
            <a:off x="435977" y="1025704"/>
            <a:ext cx="5857247" cy="4146932"/>
          </a:xfrm>
          <a:prstGeom prst="rect">
            <a:avLst/>
          </a:prstGeom>
          <a:noFill/>
          <a:ln>
            <a:noFill/>
          </a:ln>
        </p:spPr>
      </p:pic>
      <p:sp>
        <p:nvSpPr>
          <p:cNvPr id="103" name="Google Shape;103;p15"/>
          <p:cNvSpPr txBox="1"/>
          <p:nvPr/>
        </p:nvSpPr>
        <p:spPr>
          <a:xfrm>
            <a:off x="6818204" y="1379577"/>
            <a:ext cx="4306996"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800" dirty="0">
                <a:solidFill>
                  <a:schemeClr val="dk1"/>
                </a:solidFill>
                <a:latin typeface="Consolas"/>
                <a:ea typeface="Consolas"/>
                <a:cs typeface="Consolas"/>
                <a:sym typeface="Consolas"/>
              </a:rPr>
              <a:t>La estacionalidad de ventas es bastante uniforme a lo largo del año, todas las regiones consumen nuestros productos, más o menos de la misma manera, salvo esos valores atípicos que se pueden observar en Enero y Septiembre que pueden ser un buen </a:t>
            </a:r>
            <a:r>
              <a:rPr lang="es-MX" sz="1800" dirty="0" err="1">
                <a:solidFill>
                  <a:schemeClr val="dk1"/>
                </a:solidFill>
                <a:latin typeface="Consolas"/>
                <a:ea typeface="Consolas"/>
                <a:cs typeface="Consolas"/>
                <a:sym typeface="Consolas"/>
              </a:rPr>
              <a:t>boost</a:t>
            </a:r>
            <a:r>
              <a:rPr lang="es-MX" sz="1800" dirty="0">
                <a:solidFill>
                  <a:schemeClr val="dk1"/>
                </a:solidFill>
                <a:latin typeface="Consolas"/>
                <a:ea typeface="Consolas"/>
                <a:cs typeface="Consolas"/>
                <a:sym typeface="Consolas"/>
              </a:rPr>
              <a:t> si logramos trabajaras bien. </a:t>
            </a:r>
            <a:endParaRPr sz="1800" dirty="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a:stretch/>
        </p:blipFill>
        <p:spPr>
          <a:xfrm>
            <a:off x="355506" y="769192"/>
            <a:ext cx="5224013" cy="4762222"/>
          </a:xfrm>
          <a:prstGeom prst="rect">
            <a:avLst/>
          </a:prstGeom>
          <a:noFill/>
          <a:ln>
            <a:noFill/>
          </a:ln>
        </p:spPr>
      </p:pic>
      <p:sp>
        <p:nvSpPr>
          <p:cNvPr id="109" name="Google Shape;109;p16"/>
          <p:cNvSpPr txBox="1"/>
          <p:nvPr/>
        </p:nvSpPr>
        <p:spPr>
          <a:xfrm>
            <a:off x="6376549" y="692724"/>
            <a:ext cx="5062415" cy="49998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chemeClr val="dk1"/>
                </a:solidFill>
                <a:latin typeface="Consolas"/>
                <a:ea typeface="Consolas"/>
                <a:cs typeface="Consolas"/>
                <a:sym typeface="Consolas"/>
              </a:rPr>
              <a:t>Recomendamos un análisis más a fondo con lo que respecta a los países, que se encuentra al fondo del </a:t>
            </a:r>
            <a:r>
              <a:rPr lang="es-MX" sz="1800" dirty="0" err="1">
                <a:solidFill>
                  <a:schemeClr val="dk1"/>
                </a:solidFill>
                <a:latin typeface="Consolas"/>
                <a:ea typeface="Consolas"/>
                <a:cs typeface="Consolas"/>
                <a:sym typeface="Consolas"/>
              </a:rPr>
              <a:t>indice</a:t>
            </a:r>
            <a:r>
              <a:rPr lang="es-MX" sz="1800" dirty="0">
                <a:solidFill>
                  <a:schemeClr val="dk1"/>
                </a:solidFill>
                <a:latin typeface="Consolas"/>
                <a:ea typeface="Consolas"/>
                <a:cs typeface="Consolas"/>
                <a:sym typeface="Consolas"/>
              </a:rPr>
              <a:t> de compra, para tener claro la real razón del bajo índice de ventas, tal vez un centro de distribución puede levantar los números de esos sectores o tal vez sea mejor concentrarse en regiones con mayor potencial</a:t>
            </a:r>
            <a:endParaRPr sz="1800" dirty="0">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a:stretch/>
        </p:blipFill>
        <p:spPr>
          <a:xfrm>
            <a:off x="424325" y="1062575"/>
            <a:ext cx="6155769" cy="3706375"/>
          </a:xfrm>
          <a:prstGeom prst="rect">
            <a:avLst/>
          </a:prstGeom>
          <a:noFill/>
          <a:ln>
            <a:noFill/>
          </a:ln>
        </p:spPr>
      </p:pic>
      <p:sp>
        <p:nvSpPr>
          <p:cNvPr id="115" name="Google Shape;115;p17"/>
          <p:cNvSpPr txBox="1"/>
          <p:nvPr/>
        </p:nvSpPr>
        <p:spPr>
          <a:xfrm>
            <a:off x="6956612" y="935175"/>
            <a:ext cx="4944363" cy="50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solidFill>
                  <a:srgbClr val="111111"/>
                </a:solidFill>
                <a:highlight>
                  <a:srgbClr val="F7F7F7"/>
                </a:highlight>
                <a:latin typeface="Consolas"/>
                <a:ea typeface="Consolas"/>
                <a:cs typeface="Consolas"/>
                <a:sym typeface="Consolas"/>
              </a:rPr>
              <a:t>El Reino Unido es la región con el mayor volumen de compras por lejos. Sin embargo, a la fecha de hoy, debemos tomar esta información con precaución, ya que los datos fueron recopilados durante el revuelo del Brexit. Tal vez sea necesario analizar más a fondo este sector. Aun así, no podemos ignorar lo mucho que se distancia de las demás regiones</a:t>
            </a:r>
            <a:endParaRPr sz="21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FF67BCC-F6FF-3151-49B3-978A79BF7453}"/>
              </a:ext>
            </a:extLst>
          </p:cNvPr>
          <p:cNvPicPr>
            <a:picLocks noChangeAspect="1"/>
          </p:cNvPicPr>
          <p:nvPr/>
        </p:nvPicPr>
        <p:blipFill>
          <a:blip r:embed="rId2"/>
          <a:stretch>
            <a:fillRect/>
          </a:stretch>
        </p:blipFill>
        <p:spPr>
          <a:xfrm>
            <a:off x="232109" y="796066"/>
            <a:ext cx="5738019" cy="4573793"/>
          </a:xfrm>
          <a:prstGeom prst="rect">
            <a:avLst/>
          </a:prstGeom>
        </p:spPr>
      </p:pic>
      <p:sp>
        <p:nvSpPr>
          <p:cNvPr id="4" name="CuadroTexto 3">
            <a:extLst>
              <a:ext uri="{FF2B5EF4-FFF2-40B4-BE49-F238E27FC236}">
                <a16:creationId xmlns:a16="http://schemas.microsoft.com/office/drawing/2014/main" id="{4F174083-7D5A-CFC7-BB79-671E3EA9F996}"/>
              </a:ext>
            </a:extLst>
          </p:cNvPr>
          <p:cNvSpPr txBox="1"/>
          <p:nvPr/>
        </p:nvSpPr>
        <p:spPr>
          <a:xfrm>
            <a:off x="6535271" y="573741"/>
            <a:ext cx="5082988" cy="5078313"/>
          </a:xfrm>
          <a:prstGeom prst="rect">
            <a:avLst/>
          </a:prstGeom>
          <a:noFill/>
        </p:spPr>
        <p:txBody>
          <a:bodyPr wrap="square" rtlCol="0">
            <a:spAutoFit/>
          </a:bodyPr>
          <a:lstStyle/>
          <a:p>
            <a:r>
              <a:rPr lang="es-MX" b="0" dirty="0">
                <a:effectLst/>
                <a:latin typeface="Consolas" panose="020B0609020204030204" pitchFamily="49" charset="0"/>
              </a:rPr>
              <a:t>Podemos observar en el grafico anterior 2 anomalías de compras, las cuales al verificar la primera es un cliente que ha realizado ya varias compras con nosotros y el otro es un cliente que sus primeras 2 compras fueron pequeñas pero luego el 9 de diciembre de 2020 realiza una compra grande de (80995) </a:t>
            </a:r>
            <a:r>
              <a:rPr lang="es-MX" b="0" dirty="0" err="1">
                <a:effectLst/>
                <a:latin typeface="Consolas" panose="020B0609020204030204" pitchFamily="49" charset="0"/>
              </a:rPr>
              <a:t>paper</a:t>
            </a:r>
            <a:r>
              <a:rPr lang="es-MX" b="0" dirty="0">
                <a:effectLst/>
                <a:latin typeface="Consolas" panose="020B0609020204030204" pitchFamily="49" charset="0"/>
              </a:rPr>
              <a:t> </a:t>
            </a:r>
            <a:r>
              <a:rPr lang="es-MX" b="0" dirty="0" err="1">
                <a:effectLst/>
                <a:latin typeface="Consolas" panose="020B0609020204030204" pitchFamily="49" charset="0"/>
              </a:rPr>
              <a:t>craft</a:t>
            </a:r>
            <a:r>
              <a:rPr lang="es-MX" b="0" dirty="0">
                <a:effectLst/>
                <a:latin typeface="Consolas" panose="020B0609020204030204" pitchFamily="49" charset="0"/>
              </a:rPr>
              <a:t> </a:t>
            </a:r>
            <a:r>
              <a:rPr lang="es-MX" b="0" dirty="0" err="1">
                <a:effectLst/>
                <a:latin typeface="Consolas" panose="020B0609020204030204" pitchFamily="49" charset="0"/>
              </a:rPr>
              <a:t>little</a:t>
            </a:r>
            <a:r>
              <a:rPr lang="es-MX" b="0" dirty="0">
                <a:effectLst/>
                <a:latin typeface="Consolas" panose="020B0609020204030204" pitchFamily="49" charset="0"/>
              </a:rPr>
              <a:t> birdie. el cual da un total de 168469.60</a:t>
            </a:r>
          </a:p>
          <a:p>
            <a:br>
              <a:rPr lang="es-MX" b="0" dirty="0">
                <a:effectLst/>
                <a:latin typeface="Consolas" panose="020B0609020204030204" pitchFamily="49" charset="0"/>
              </a:rPr>
            </a:br>
            <a:r>
              <a:rPr lang="es-MX" b="0" dirty="0">
                <a:effectLst/>
                <a:latin typeface="Consolas" panose="020B0609020204030204" pitchFamily="49" charset="0"/>
              </a:rPr>
              <a:t>Este ultimo cliente en particular nos sugiere la posibilidad de que existan clientes que compran mayoreo de ciertos productos, para los cuales se podrían crear estrategias de marketing especiales. </a:t>
            </a:r>
          </a:p>
          <a:p>
            <a:endParaRPr lang="es-MX" dirty="0"/>
          </a:p>
        </p:txBody>
      </p:sp>
    </p:spTree>
    <p:extLst>
      <p:ext uri="{BB962C8B-B14F-4D97-AF65-F5344CB8AC3E}">
        <p14:creationId xmlns:p14="http://schemas.microsoft.com/office/powerpoint/2010/main" val="1905044959"/>
      </p:ext>
    </p:extLst>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3534</Words>
  <Application>Microsoft Office PowerPoint</Application>
  <PresentationFormat>Panorámica</PresentationFormat>
  <Paragraphs>109</Paragraphs>
  <Slides>22</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Aptos</vt:lpstr>
      <vt:lpstr>Arial</vt:lpstr>
      <vt:lpstr>Consolas</vt:lpstr>
      <vt:lpstr>The Hand</vt:lpstr>
      <vt:lpstr>The Serif Hand</vt:lpstr>
      <vt:lpstr>ChitchatVTI</vt:lpstr>
      <vt:lpstr>Introducción</vt:lpstr>
      <vt:lpstr>Presentación de PowerPoint</vt:lpstr>
      <vt:lpstr>Presentación de PowerPoint</vt:lpstr>
      <vt:lpstr>Analisis exploratorio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APLICACION del metodo rfm</vt:lpstr>
      <vt:lpstr>Presentación de PowerPoint</vt:lpstr>
      <vt:lpstr>Presentación de PowerPoint</vt:lpstr>
      <vt:lpstr>Presentación de PowerPoint</vt:lpstr>
      <vt:lpstr>Presentación de PowerPoint</vt:lpstr>
      <vt:lpstr>Modelo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Karina González</dc:creator>
  <cp:lastModifiedBy>Karina González</cp:lastModifiedBy>
  <cp:revision>11</cp:revision>
  <dcterms:created xsi:type="dcterms:W3CDTF">2024-07-04T00:47:53Z</dcterms:created>
  <dcterms:modified xsi:type="dcterms:W3CDTF">2024-07-05T18:53:13Z</dcterms:modified>
</cp:coreProperties>
</file>