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Bonjour, voici une présentation dans le cadre de notre projet de traitement de signal pour lequel nous avons dû créer une application en python ou sur Matlab permettant le comptage de personne.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05bee0d7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05bee0d7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5bee0d7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5bee0d7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05bee0d7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05bee0d7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dilatation : Nous appliquons une dilatation dont le principe va être d’élargir le blanc et de réduire le noir. Nous Effectuons celle-ci afin de limiter les trous dans notre image. - none = élément structurant utilisé (de base rectangle 3x3)</a:t>
            </a:r>
            <a:endParaRPr/>
          </a:p>
          <a:p>
            <a:pPr indent="0" lvl="0" marL="0" rtl="0" algn="l">
              <a:spcBef>
                <a:spcPts val="0"/>
              </a:spcBef>
              <a:spcAft>
                <a:spcPts val="0"/>
              </a:spcAft>
              <a:buNone/>
            </a:pPr>
            <a:br>
              <a:rPr lang="fr"/>
            </a:br>
            <a:r>
              <a:rPr lang="fr"/>
              <a:t>Pour finir, nous allons faire la détection et le stockage des contour de notre image. Pour ce faire nous utilisons la commande findContours, celle-ci utilise l’algorithme de Satoshi Suzuki. De gauche à droite, elle prend en paramètres en l’image que l’on veut traiter, </a:t>
            </a:r>
            <a:br>
              <a:rPr lang="fr"/>
            </a:br>
            <a:r>
              <a:rPr lang="fr"/>
              <a:t>le mode de récupération des contours </a:t>
            </a:r>
            <a:br>
              <a:rPr lang="fr"/>
            </a:br>
            <a:r>
              <a:rPr lang="fr"/>
              <a:t>et le mode d’approximation des contours qui nous permettra d’économiser de la place en mémoire.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059030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059030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 parcourt </a:t>
            </a:r>
            <a:r>
              <a:rPr lang="fr"/>
              <a:t>tous</a:t>
            </a:r>
            <a:r>
              <a:rPr lang="fr"/>
              <a:t> les contours</a:t>
            </a:r>
            <a:endParaRPr/>
          </a:p>
          <a:p>
            <a:pPr indent="0" lvl="0" marL="0" rtl="0" algn="l">
              <a:spcBef>
                <a:spcPts val="0"/>
              </a:spcBef>
              <a:spcAft>
                <a:spcPts val="0"/>
              </a:spcAft>
              <a:buNone/>
            </a:pPr>
            <a:r>
              <a:rPr lang="fr"/>
              <a:t>-&gt; boundingRect renvois les </a:t>
            </a:r>
            <a:r>
              <a:rPr lang="fr"/>
              <a:t>coordonnées</a:t>
            </a:r>
            <a:r>
              <a:rPr lang="fr"/>
              <a:t> du coins supérieur droit du rectangle à limite minimum ainsi que sa longueur et sa hauteur.</a:t>
            </a:r>
            <a:br>
              <a:rPr lang="fr"/>
            </a:br>
            <a:endParaRPr/>
          </a:p>
          <a:p>
            <a:pPr indent="0" lvl="0" marL="0" rtl="0" algn="l">
              <a:spcBef>
                <a:spcPts val="0"/>
              </a:spcBef>
              <a:spcAft>
                <a:spcPts val="0"/>
              </a:spcAft>
              <a:buNone/>
            </a:pPr>
            <a:r>
              <a:rPr lang="fr"/>
              <a:t>Ensuite,nous utiliserons la fonction contourArea qui, via le théorème de green nous permet de calculer la surface du contour. Si celle-ci est inférieur à une taille seuil le programme ne prends pas ce contour en compte.</a:t>
            </a:r>
            <a:endParaRPr/>
          </a:p>
          <a:p>
            <a:pPr indent="0" lvl="0" marL="0" rtl="0" algn="l">
              <a:spcBef>
                <a:spcPts val="0"/>
              </a:spcBef>
              <a:spcAft>
                <a:spcPts val="0"/>
              </a:spcAft>
              <a:buNone/>
            </a:pPr>
            <a:r>
              <a:rPr lang="fr"/>
              <a:t>la ligne d’après permet de créer le rectangle avec les coordonnées récupérer avant.</a:t>
            </a:r>
            <a:br>
              <a:rPr lang="fr"/>
            </a:br>
            <a:endParaRPr/>
          </a:p>
          <a:p>
            <a:pPr indent="0" lvl="0" marL="0" rtl="0" algn="l">
              <a:lnSpc>
                <a:spcPct val="115000"/>
              </a:lnSpc>
              <a:spcBef>
                <a:spcPts val="0"/>
              </a:spcBef>
              <a:spcAft>
                <a:spcPts val="0"/>
              </a:spcAft>
              <a:buNone/>
            </a:pPr>
            <a:r>
              <a:rPr lang="fr" sz="1200">
                <a:solidFill>
                  <a:schemeClr val="dk1"/>
                </a:solidFill>
                <a:latin typeface="Montserrat"/>
                <a:ea typeface="Montserrat"/>
                <a:cs typeface="Montserrat"/>
                <a:sym typeface="Montserrat"/>
              </a:rPr>
              <a:t>cv2.moments permet récupérer la moyenne pondérée des positions des pixels du contour qu’il est en train de lire.</a:t>
            </a:r>
            <a:endParaRPr sz="12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Montserrat"/>
                <a:ea typeface="Montserrat"/>
                <a:cs typeface="Montserrat"/>
                <a:sym typeface="Montserrat"/>
              </a:rPr>
              <a:t>Pour finir cv2.circle dessinera un point au centre du rectangle limite minimum.</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0590300c7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0590300c7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Sens de la ligne, Ligne + marge de 2</a:t>
            </a:r>
            <a:endParaRPr/>
          </a:p>
          <a:p>
            <a:pPr indent="0" lvl="0" marL="0" rtl="0" algn="l">
              <a:spcBef>
                <a:spcPts val="0"/>
              </a:spcBef>
              <a:spcAft>
                <a:spcPts val="0"/>
              </a:spcAft>
              <a:buNone/>
            </a:pPr>
            <a:r>
              <a:rPr lang="fr"/>
              <a:t>Position précédente &gt; / &lt; position actuelle, incrémente compteur en fonction + modification valeurs GUI</a:t>
            </a:r>
            <a:endParaRPr/>
          </a:p>
          <a:p>
            <a:pPr indent="0" lvl="0" marL="0" rtl="0" algn="l">
              <a:spcBef>
                <a:spcPts val="0"/>
              </a:spcBef>
              <a:spcAft>
                <a:spcPts val="0"/>
              </a:spcAft>
              <a:buNone/>
            </a:pPr>
            <a:r>
              <a:rPr lang="fr"/>
              <a:t>réaffectation des coordonnées précédentes par les coordonnées actuelles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0590300c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0590300c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accès incertain à matlab</a:t>
            </a:r>
            <a:endParaRPr/>
          </a:p>
          <a:p>
            <a:pPr indent="0" lvl="0" marL="0" rtl="0" algn="l">
              <a:spcBef>
                <a:spcPts val="0"/>
              </a:spcBef>
              <a:spcAft>
                <a:spcPts val="0"/>
              </a:spcAft>
              <a:buNone/>
            </a:pPr>
            <a:r>
              <a:rPr lang="fr"/>
              <a:t>2: pondération des pixels alentours ou non</a:t>
            </a:r>
            <a:endParaRPr/>
          </a:p>
          <a:p>
            <a:pPr indent="0" lvl="0" marL="0" rtl="0" algn="l">
              <a:spcBef>
                <a:spcPts val="0"/>
              </a:spcBef>
              <a:spcAft>
                <a:spcPts val="0"/>
              </a:spcAft>
              <a:buNone/>
            </a:pPr>
            <a:r>
              <a:rPr lang="fr"/>
              <a:t>3: détection de contour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059030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059030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encadrage : algorithme plus précis et performant</a:t>
            </a:r>
            <a:endParaRPr/>
          </a:p>
          <a:p>
            <a:pPr indent="0" lvl="0" marL="0" rtl="0" algn="l">
              <a:spcBef>
                <a:spcPts val="0"/>
              </a:spcBef>
              <a:spcAft>
                <a:spcPts val="0"/>
              </a:spcAft>
              <a:buNone/>
            </a:pPr>
            <a:r>
              <a:rPr lang="fr"/>
              <a:t>tracking: algorithme </a:t>
            </a:r>
            <a:endParaRPr/>
          </a:p>
          <a:p>
            <a:pPr indent="0" lvl="0" marL="0" rtl="0" algn="l">
              <a:spcBef>
                <a:spcPts val="0"/>
              </a:spcBef>
              <a:spcAft>
                <a:spcPts val="0"/>
              </a:spcAft>
              <a:buNone/>
            </a:pPr>
            <a:r>
              <a:rPr lang="fr"/>
              <a:t>Paramétrage</a:t>
            </a:r>
            <a:r>
              <a:rPr lang="fr"/>
              <a:t> : modification de la sensibilité éléments dans la vidéo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0590300c7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0590300c7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ici que </a:t>
            </a:r>
            <a:r>
              <a:rPr lang="fr"/>
              <a:t>se</a:t>
            </a:r>
            <a:r>
              <a:rPr lang="fr"/>
              <a:t> termine la </a:t>
            </a:r>
            <a:r>
              <a:rPr lang="fr"/>
              <a:t>présentation</a:t>
            </a:r>
            <a:r>
              <a:rPr lang="fr"/>
              <a:t>, nous vous remercions pour votre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590300c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590300c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590300c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590300c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Dans notre cas, nous compterons les personnes par rapport à une ligne placée par l’utilisateur.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0590300c7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0590300c7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Pour ce projet, on a d’abord défini les différents point qui nous paraissaient important à faire et nous les avons répartis entre les membres du groupes (interface graphique, sélection de la vidéo et récupération de la première frame, traçage de la ligne sur cette première frame et détection des personnes + comptage lors de la vidéo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590300c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590300c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590300c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590300c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0590300c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0590300c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0590300c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0590300c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5bee0d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5bee0d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0125" y="699625"/>
            <a:ext cx="8520600" cy="180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Traitement des signaux et données</a:t>
            </a:r>
            <a:endParaRPr/>
          </a:p>
        </p:txBody>
      </p:sp>
      <p:sp>
        <p:nvSpPr>
          <p:cNvPr id="55" name="Google Shape;55;p13"/>
          <p:cNvSpPr txBox="1"/>
          <p:nvPr>
            <p:ph idx="1" type="subTitle"/>
          </p:nvPr>
        </p:nvSpPr>
        <p:spPr>
          <a:xfrm>
            <a:off x="311700" y="2641925"/>
            <a:ext cx="8520600" cy="10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Compteur de personne</a:t>
            </a:r>
            <a:endParaRPr/>
          </a:p>
          <a:p>
            <a:pPr indent="0" lvl="0" marL="0" rtl="0" algn="ctr">
              <a:spcBef>
                <a:spcPts val="0"/>
              </a:spcBef>
              <a:spcAft>
                <a:spcPts val="0"/>
              </a:spcAft>
              <a:buNone/>
            </a:pPr>
            <a:r>
              <a:rPr lang="fr"/>
              <a:t>Groupe 1</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7" name="Google Shape;57;p13"/>
          <p:cNvPicPr preferRelativeResize="0"/>
          <p:nvPr/>
        </p:nvPicPr>
        <p:blipFill rotWithShape="1">
          <a:blip r:embed="rId3">
            <a:alphaModFix/>
          </a:blip>
          <a:srcRect b="27499" l="0" r="0" t="0"/>
          <a:stretch/>
        </p:blipFill>
        <p:spPr>
          <a:xfrm>
            <a:off x="2911372" y="3730875"/>
            <a:ext cx="3244350" cy="932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Traitement de l’image (suite)</a:t>
            </a:r>
            <a:endParaRPr/>
          </a:p>
        </p:txBody>
      </p:sp>
      <p:sp>
        <p:nvSpPr>
          <p:cNvPr id="151" name="Google Shape;15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2. Différence absolue</a:t>
            </a:r>
            <a:endParaRPr/>
          </a:p>
          <a:p>
            <a:pPr indent="0" lvl="0" marL="0" rtl="0" algn="l">
              <a:spcBef>
                <a:spcPts val="1600"/>
              </a:spcBef>
              <a:spcAft>
                <a:spcPts val="1600"/>
              </a:spcAft>
              <a:buNone/>
            </a:pPr>
            <a:br>
              <a:rPr lang="fr">
                <a:solidFill>
                  <a:srgbClr val="000000"/>
                </a:solidFill>
              </a:rPr>
            </a:br>
            <a:r>
              <a:rPr lang="fr">
                <a:solidFill>
                  <a:srgbClr val="000000"/>
                </a:solidFill>
              </a:rPr>
              <a:t>→ “Frame 2 - Frame 1”</a:t>
            </a:r>
            <a:endParaRPr>
              <a:solidFill>
                <a:srgbClr val="000000"/>
              </a:solidFill>
            </a:endParaRPr>
          </a:p>
        </p:txBody>
      </p:sp>
      <p:sp>
        <p:nvSpPr>
          <p:cNvPr id="152" name="Google Shape;152;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3. Changement en nuance de gris</a:t>
            </a:r>
            <a:endParaRPr>
              <a:solidFill>
                <a:srgbClr val="000000"/>
              </a:solidFill>
            </a:endParaRPr>
          </a:p>
          <a:p>
            <a:pPr indent="0" lvl="0" marL="0" rtl="0" algn="l">
              <a:spcBef>
                <a:spcPts val="1600"/>
              </a:spcBef>
              <a:spcAft>
                <a:spcPts val="1600"/>
              </a:spcAft>
              <a:buNone/>
            </a:pPr>
            <a:br>
              <a:rPr lang="fr">
                <a:solidFill>
                  <a:srgbClr val="000000"/>
                </a:solidFill>
              </a:rPr>
            </a:br>
            <a:r>
              <a:rPr lang="fr">
                <a:solidFill>
                  <a:srgbClr val="000000"/>
                </a:solidFill>
              </a:rPr>
              <a:t>→ BGR2GRAY : </a:t>
            </a:r>
            <a:r>
              <a:rPr lang="fr" sz="1200">
                <a:solidFill>
                  <a:schemeClr val="dk1"/>
                </a:solidFill>
                <a:highlight>
                  <a:srgbClr val="FFFFFF"/>
                </a:highlight>
              </a:rPr>
              <a:t>Y←0.299⋅R+0.587⋅G+0.114⋅B</a:t>
            </a:r>
            <a:endParaRPr>
              <a:solidFill>
                <a:srgbClr val="000000"/>
              </a:solidFill>
            </a:endParaRPr>
          </a:p>
        </p:txBody>
      </p:sp>
      <p:pic>
        <p:nvPicPr>
          <p:cNvPr id="153" name="Google Shape;153;p22"/>
          <p:cNvPicPr preferRelativeResize="0"/>
          <p:nvPr/>
        </p:nvPicPr>
        <p:blipFill>
          <a:blip r:embed="rId3">
            <a:alphaModFix/>
          </a:blip>
          <a:stretch>
            <a:fillRect/>
          </a:stretch>
        </p:blipFill>
        <p:spPr>
          <a:xfrm>
            <a:off x="568035" y="2189750"/>
            <a:ext cx="2723340" cy="2701725"/>
          </a:xfrm>
          <a:prstGeom prst="rect">
            <a:avLst/>
          </a:prstGeom>
          <a:noFill/>
          <a:ln>
            <a:noFill/>
          </a:ln>
        </p:spPr>
      </p:pic>
      <p:pic>
        <p:nvPicPr>
          <p:cNvPr id="154" name="Google Shape;154;p22"/>
          <p:cNvPicPr preferRelativeResize="0"/>
          <p:nvPr/>
        </p:nvPicPr>
        <p:blipFill>
          <a:blip r:embed="rId4">
            <a:alphaModFix/>
          </a:blip>
          <a:stretch>
            <a:fillRect/>
          </a:stretch>
        </p:blipFill>
        <p:spPr>
          <a:xfrm>
            <a:off x="391175" y="1530475"/>
            <a:ext cx="3311132" cy="276750"/>
          </a:xfrm>
          <a:prstGeom prst="rect">
            <a:avLst/>
          </a:prstGeom>
          <a:noFill/>
          <a:ln>
            <a:noFill/>
          </a:ln>
        </p:spPr>
      </p:pic>
      <p:pic>
        <p:nvPicPr>
          <p:cNvPr id="155" name="Google Shape;155;p22"/>
          <p:cNvPicPr preferRelativeResize="0"/>
          <p:nvPr/>
        </p:nvPicPr>
        <p:blipFill>
          <a:blip r:embed="rId5">
            <a:alphaModFix/>
          </a:blip>
          <a:stretch>
            <a:fillRect/>
          </a:stretch>
        </p:blipFill>
        <p:spPr>
          <a:xfrm>
            <a:off x="4474850" y="1530475"/>
            <a:ext cx="4530500" cy="276750"/>
          </a:xfrm>
          <a:prstGeom prst="rect">
            <a:avLst/>
          </a:prstGeom>
          <a:noFill/>
          <a:ln>
            <a:noFill/>
          </a:ln>
        </p:spPr>
      </p:pic>
      <p:pic>
        <p:nvPicPr>
          <p:cNvPr id="156" name="Google Shape;156;p22"/>
          <p:cNvPicPr preferRelativeResize="0"/>
          <p:nvPr/>
        </p:nvPicPr>
        <p:blipFill>
          <a:blip r:embed="rId6">
            <a:alphaModFix/>
          </a:blip>
          <a:stretch>
            <a:fillRect/>
          </a:stretch>
        </p:blipFill>
        <p:spPr>
          <a:xfrm>
            <a:off x="5115500" y="2189750"/>
            <a:ext cx="2723350" cy="2685833"/>
          </a:xfrm>
          <a:prstGeom prst="rect">
            <a:avLst/>
          </a:prstGeom>
          <a:noFill/>
          <a:ln>
            <a:noFill/>
          </a:ln>
        </p:spPr>
      </p:pic>
      <p:sp>
        <p:nvSpPr>
          <p:cNvPr id="157" name="Google Shape;157;p22"/>
          <p:cNvSpPr/>
          <p:nvPr/>
        </p:nvSpPr>
        <p:spPr>
          <a:xfrm>
            <a:off x="1460775" y="3267550"/>
            <a:ext cx="622800" cy="51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3448188" y="3411550"/>
            <a:ext cx="1510500" cy="371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5986025" y="3283063"/>
            <a:ext cx="622800" cy="515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Traitement de l’image (suite)</a:t>
            </a:r>
            <a:endParaRPr/>
          </a:p>
        </p:txBody>
      </p:sp>
      <p:sp>
        <p:nvSpPr>
          <p:cNvPr id="166" name="Google Shape;16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4. Flou Gaussien</a:t>
            </a:r>
            <a:br>
              <a:rPr lang="fr">
                <a:solidFill>
                  <a:srgbClr val="000000"/>
                </a:solidFill>
              </a:rPr>
            </a:br>
            <a:endParaRPr>
              <a:solidFill>
                <a:srgbClr val="000000"/>
              </a:solidFill>
            </a:endParaRPr>
          </a:p>
          <a:p>
            <a:pPr indent="0" lvl="0" marL="0" rtl="0" algn="l">
              <a:spcBef>
                <a:spcPts val="1600"/>
              </a:spcBef>
              <a:spcAft>
                <a:spcPts val="1600"/>
              </a:spcAft>
              <a:buNone/>
            </a:pPr>
            <a:r>
              <a:rPr lang="fr">
                <a:solidFill>
                  <a:srgbClr val="000000"/>
                </a:solidFill>
              </a:rPr>
              <a:t>→ Convolution : kernel de Gauss</a:t>
            </a:r>
            <a:endParaRPr>
              <a:solidFill>
                <a:srgbClr val="000000"/>
              </a:solidFill>
            </a:endParaRPr>
          </a:p>
        </p:txBody>
      </p:sp>
      <p:sp>
        <p:nvSpPr>
          <p:cNvPr id="167" name="Google Shape;167;p23"/>
          <p:cNvSpPr txBox="1"/>
          <p:nvPr>
            <p:ph idx="2" type="body"/>
          </p:nvPr>
        </p:nvSpPr>
        <p:spPr>
          <a:xfrm>
            <a:off x="4150375"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5. Binarisation</a:t>
            </a:r>
            <a:endParaRPr>
              <a:solidFill>
                <a:srgbClr val="000000"/>
              </a:solidFill>
            </a:endParaRPr>
          </a:p>
          <a:p>
            <a:pPr indent="0" lvl="0" marL="0" rtl="0" algn="l">
              <a:spcBef>
                <a:spcPts val="1600"/>
              </a:spcBef>
              <a:spcAft>
                <a:spcPts val="1600"/>
              </a:spcAft>
              <a:buNone/>
            </a:pPr>
            <a:br>
              <a:rPr lang="fr">
                <a:solidFill>
                  <a:srgbClr val="000000"/>
                </a:solidFill>
              </a:rPr>
            </a:br>
            <a:r>
              <a:rPr lang="fr">
                <a:solidFill>
                  <a:srgbClr val="000000"/>
                </a:solidFill>
              </a:rPr>
              <a:t>→ Image en noir et blanc via seuil</a:t>
            </a:r>
            <a:endParaRPr>
              <a:solidFill>
                <a:srgbClr val="000000"/>
              </a:solidFill>
            </a:endParaRPr>
          </a:p>
        </p:txBody>
      </p:sp>
      <p:sp>
        <p:nvSpPr>
          <p:cNvPr id="168" name="Google Shape;16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9" name="Google Shape;169;p23"/>
          <p:cNvPicPr preferRelativeResize="0"/>
          <p:nvPr/>
        </p:nvPicPr>
        <p:blipFill>
          <a:blip r:embed="rId3">
            <a:alphaModFix/>
          </a:blip>
          <a:stretch>
            <a:fillRect/>
          </a:stretch>
        </p:blipFill>
        <p:spPr>
          <a:xfrm>
            <a:off x="137050" y="1504650"/>
            <a:ext cx="3724275" cy="266700"/>
          </a:xfrm>
          <a:prstGeom prst="rect">
            <a:avLst/>
          </a:prstGeom>
          <a:noFill/>
          <a:ln>
            <a:noFill/>
          </a:ln>
        </p:spPr>
      </p:pic>
      <p:pic>
        <p:nvPicPr>
          <p:cNvPr id="170" name="Google Shape;170;p23"/>
          <p:cNvPicPr preferRelativeResize="0"/>
          <p:nvPr/>
        </p:nvPicPr>
        <p:blipFill>
          <a:blip r:embed="rId4">
            <a:alphaModFix/>
          </a:blip>
          <a:stretch>
            <a:fillRect/>
          </a:stretch>
        </p:blipFill>
        <p:spPr>
          <a:xfrm>
            <a:off x="357725" y="2258270"/>
            <a:ext cx="2916600" cy="2899249"/>
          </a:xfrm>
          <a:prstGeom prst="rect">
            <a:avLst/>
          </a:prstGeom>
          <a:noFill/>
          <a:ln>
            <a:noFill/>
          </a:ln>
        </p:spPr>
      </p:pic>
      <p:pic>
        <p:nvPicPr>
          <p:cNvPr id="171" name="Google Shape;171;p23"/>
          <p:cNvPicPr preferRelativeResize="0"/>
          <p:nvPr/>
        </p:nvPicPr>
        <p:blipFill>
          <a:blip r:embed="rId5">
            <a:alphaModFix/>
          </a:blip>
          <a:stretch>
            <a:fillRect/>
          </a:stretch>
        </p:blipFill>
        <p:spPr>
          <a:xfrm>
            <a:off x="4150375" y="1520542"/>
            <a:ext cx="4832400" cy="234908"/>
          </a:xfrm>
          <a:prstGeom prst="rect">
            <a:avLst/>
          </a:prstGeom>
          <a:noFill/>
          <a:ln>
            <a:noFill/>
          </a:ln>
        </p:spPr>
      </p:pic>
      <p:pic>
        <p:nvPicPr>
          <p:cNvPr id="172" name="Google Shape;172;p23"/>
          <p:cNvPicPr preferRelativeResize="0"/>
          <p:nvPr/>
        </p:nvPicPr>
        <p:blipFill>
          <a:blip r:embed="rId6">
            <a:alphaModFix/>
          </a:blip>
          <a:stretch>
            <a:fillRect/>
          </a:stretch>
        </p:blipFill>
        <p:spPr>
          <a:xfrm>
            <a:off x="3861325" y="2258284"/>
            <a:ext cx="2916600" cy="2893541"/>
          </a:xfrm>
          <a:prstGeom prst="rect">
            <a:avLst/>
          </a:prstGeom>
          <a:noFill/>
          <a:ln>
            <a:noFill/>
          </a:ln>
        </p:spPr>
      </p:pic>
      <p:pic>
        <p:nvPicPr>
          <p:cNvPr id="173" name="Google Shape;173;p23"/>
          <p:cNvPicPr preferRelativeResize="0"/>
          <p:nvPr/>
        </p:nvPicPr>
        <p:blipFill>
          <a:blip r:embed="rId7">
            <a:alphaModFix/>
          </a:blip>
          <a:stretch>
            <a:fillRect/>
          </a:stretch>
        </p:blipFill>
        <p:spPr>
          <a:xfrm>
            <a:off x="6821429" y="2756123"/>
            <a:ext cx="2931918" cy="393600"/>
          </a:xfrm>
          <a:prstGeom prst="rect">
            <a:avLst/>
          </a:prstGeom>
          <a:noFill/>
          <a:ln>
            <a:noFill/>
          </a:ln>
        </p:spPr>
      </p:pic>
      <p:sp>
        <p:nvSpPr>
          <p:cNvPr id="174" name="Google Shape;174;p23"/>
          <p:cNvSpPr/>
          <p:nvPr/>
        </p:nvSpPr>
        <p:spPr>
          <a:xfrm>
            <a:off x="8165025" y="1845200"/>
            <a:ext cx="253800" cy="830400"/>
          </a:xfrm>
          <a:prstGeom prst="down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Traitement de l’image (fin)</a:t>
            </a:r>
            <a:endParaRPr/>
          </a:p>
        </p:txBody>
      </p:sp>
      <p:sp>
        <p:nvSpPr>
          <p:cNvPr id="180" name="Google Shape;180;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000000"/>
                </a:solidFill>
              </a:rPr>
              <a:t>6</a:t>
            </a:r>
            <a:r>
              <a:rPr lang="fr">
                <a:solidFill>
                  <a:srgbClr val="000000"/>
                </a:solidFill>
              </a:rPr>
              <a:t>. Dilatation</a:t>
            </a:r>
            <a:endParaRPr>
              <a:solidFill>
                <a:srgbClr val="000000"/>
              </a:solidFill>
            </a:endParaRPr>
          </a:p>
        </p:txBody>
      </p:sp>
      <p:sp>
        <p:nvSpPr>
          <p:cNvPr id="181" name="Google Shape;181;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000000"/>
                </a:solidFill>
              </a:rPr>
              <a:t>7</a:t>
            </a:r>
            <a:r>
              <a:rPr lang="fr">
                <a:solidFill>
                  <a:srgbClr val="000000"/>
                </a:solidFill>
              </a:rPr>
              <a:t>. Récupération des contours</a:t>
            </a:r>
            <a:endParaRPr>
              <a:solidFill>
                <a:srgbClr val="000000"/>
              </a:solidFill>
            </a:endParaRPr>
          </a:p>
        </p:txBody>
      </p:sp>
      <p:sp>
        <p:nvSpPr>
          <p:cNvPr id="182" name="Google Shape;18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3" name="Google Shape;183;p24"/>
          <p:cNvSpPr txBox="1"/>
          <p:nvPr/>
        </p:nvSpPr>
        <p:spPr>
          <a:xfrm>
            <a:off x="311700" y="1546750"/>
            <a:ext cx="39216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100">
                <a:solidFill>
                  <a:srgbClr val="00FFFF"/>
                </a:solidFill>
                <a:highlight>
                  <a:srgbClr val="333333"/>
                </a:highlight>
                <a:latin typeface="Consolas"/>
                <a:ea typeface="Consolas"/>
                <a:cs typeface="Consolas"/>
                <a:sym typeface="Consolas"/>
              </a:rPr>
              <a:t>dilated</a:t>
            </a:r>
            <a:r>
              <a:rPr lang="fr" sz="1100">
                <a:solidFill>
                  <a:srgbClr val="FFFFFF"/>
                </a:solidFill>
                <a:highlight>
                  <a:srgbClr val="333333"/>
                </a:highlight>
                <a:latin typeface="Consolas"/>
                <a:ea typeface="Consolas"/>
                <a:cs typeface="Consolas"/>
                <a:sym typeface="Consolas"/>
              </a:rPr>
              <a:t> = cv2.</a:t>
            </a:r>
            <a:r>
              <a:rPr lang="fr" sz="1100">
                <a:solidFill>
                  <a:srgbClr val="FFE599"/>
                </a:solidFill>
                <a:highlight>
                  <a:srgbClr val="333333"/>
                </a:highlight>
                <a:latin typeface="Consolas"/>
                <a:ea typeface="Consolas"/>
                <a:cs typeface="Consolas"/>
                <a:sym typeface="Consolas"/>
              </a:rPr>
              <a:t>dilate</a:t>
            </a:r>
            <a:r>
              <a:rPr lang="fr" sz="1100">
                <a:solidFill>
                  <a:srgbClr val="FFFFFF"/>
                </a:solidFill>
                <a:highlight>
                  <a:srgbClr val="333333"/>
                </a:highlight>
                <a:latin typeface="Consolas"/>
                <a:ea typeface="Consolas"/>
                <a:cs typeface="Consolas"/>
                <a:sym typeface="Consolas"/>
              </a:rPr>
              <a:t>(</a:t>
            </a:r>
            <a:r>
              <a:rPr lang="fr" sz="1100">
                <a:solidFill>
                  <a:srgbClr val="00FFFF"/>
                </a:solidFill>
                <a:highlight>
                  <a:srgbClr val="333333"/>
                </a:highlight>
                <a:latin typeface="Consolas"/>
                <a:ea typeface="Consolas"/>
                <a:cs typeface="Consolas"/>
                <a:sym typeface="Consolas"/>
              </a:rPr>
              <a:t>thresh</a:t>
            </a:r>
            <a:r>
              <a:rPr lang="fr" sz="1100">
                <a:solidFill>
                  <a:srgbClr val="FFFFFF"/>
                </a:solidFill>
                <a:highlight>
                  <a:srgbClr val="333333"/>
                </a:highlight>
                <a:latin typeface="Consolas"/>
                <a:ea typeface="Consolas"/>
                <a:cs typeface="Consolas"/>
                <a:sym typeface="Consolas"/>
              </a:rPr>
              <a:t>, </a:t>
            </a:r>
            <a:r>
              <a:rPr lang="fr" sz="1100">
                <a:solidFill>
                  <a:srgbClr val="A2FCA2"/>
                </a:solidFill>
                <a:highlight>
                  <a:srgbClr val="333333"/>
                </a:highlight>
                <a:latin typeface="Consolas"/>
                <a:ea typeface="Consolas"/>
                <a:cs typeface="Consolas"/>
                <a:sym typeface="Consolas"/>
              </a:rPr>
              <a:t>None</a:t>
            </a:r>
            <a:r>
              <a:rPr lang="fr" sz="1100">
                <a:solidFill>
                  <a:srgbClr val="FFFFFF"/>
                </a:solidFill>
                <a:highlight>
                  <a:srgbClr val="333333"/>
                </a:highlight>
                <a:latin typeface="Consolas"/>
                <a:ea typeface="Consolas"/>
                <a:cs typeface="Consolas"/>
                <a:sym typeface="Consolas"/>
              </a:rPr>
              <a:t>, iterations=</a:t>
            </a:r>
            <a:r>
              <a:rPr lang="fr" sz="1100">
                <a:solidFill>
                  <a:srgbClr val="D36363"/>
                </a:solidFill>
                <a:highlight>
                  <a:srgbClr val="333333"/>
                </a:highlight>
                <a:latin typeface="Consolas"/>
                <a:ea typeface="Consolas"/>
                <a:cs typeface="Consolas"/>
                <a:sym typeface="Consolas"/>
              </a:rPr>
              <a:t>3</a:t>
            </a:r>
            <a:r>
              <a:rPr lang="fr" sz="1100">
                <a:solidFill>
                  <a:srgbClr val="FFFFFF"/>
                </a:solidFill>
                <a:highlight>
                  <a:srgbClr val="333333"/>
                </a:highlight>
                <a:latin typeface="Consolas"/>
                <a:ea typeface="Consolas"/>
                <a:cs typeface="Consolas"/>
                <a:sym typeface="Consolas"/>
              </a:rPr>
              <a:t>)</a:t>
            </a:r>
            <a:endParaRPr sz="1300"/>
          </a:p>
        </p:txBody>
      </p:sp>
      <p:sp>
        <p:nvSpPr>
          <p:cNvPr id="184" name="Google Shape;184;p24"/>
          <p:cNvSpPr txBox="1"/>
          <p:nvPr/>
        </p:nvSpPr>
        <p:spPr>
          <a:xfrm>
            <a:off x="4832400" y="1546750"/>
            <a:ext cx="46035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950">
                <a:solidFill>
                  <a:srgbClr val="00FFFF"/>
                </a:solidFill>
                <a:highlight>
                  <a:srgbClr val="333333"/>
                </a:highlight>
                <a:latin typeface="Consolas"/>
                <a:ea typeface="Consolas"/>
                <a:cs typeface="Consolas"/>
                <a:sym typeface="Consolas"/>
              </a:rPr>
              <a:t>contours</a:t>
            </a:r>
            <a:r>
              <a:rPr lang="fr" sz="950">
                <a:solidFill>
                  <a:srgbClr val="FFFFFF"/>
                </a:solidFill>
                <a:highlight>
                  <a:srgbClr val="333333"/>
                </a:highlight>
                <a:latin typeface="Consolas"/>
                <a:ea typeface="Consolas"/>
                <a:cs typeface="Consolas"/>
                <a:sym typeface="Consolas"/>
              </a:rPr>
              <a:t>, </a:t>
            </a:r>
            <a:r>
              <a:rPr lang="fr" sz="950">
                <a:solidFill>
                  <a:srgbClr val="00FFFF"/>
                </a:solidFill>
                <a:highlight>
                  <a:srgbClr val="333333"/>
                </a:highlight>
                <a:latin typeface="Consolas"/>
                <a:ea typeface="Consolas"/>
                <a:cs typeface="Consolas"/>
                <a:sym typeface="Consolas"/>
              </a:rPr>
              <a:t>_</a:t>
            </a:r>
            <a:r>
              <a:rPr lang="fr" sz="950">
                <a:solidFill>
                  <a:srgbClr val="FFFFFF"/>
                </a:solidFill>
                <a:highlight>
                  <a:srgbClr val="333333"/>
                </a:highlight>
                <a:latin typeface="Consolas"/>
                <a:ea typeface="Consolas"/>
                <a:cs typeface="Consolas"/>
                <a:sym typeface="Consolas"/>
              </a:rPr>
              <a:t> = cv2.</a:t>
            </a:r>
            <a:r>
              <a:rPr lang="fr" sz="950">
                <a:solidFill>
                  <a:srgbClr val="FFE599"/>
                </a:solidFill>
                <a:highlight>
                  <a:srgbClr val="333333"/>
                </a:highlight>
                <a:latin typeface="Consolas"/>
                <a:ea typeface="Consolas"/>
                <a:cs typeface="Consolas"/>
                <a:sym typeface="Consolas"/>
              </a:rPr>
              <a:t>findContours</a:t>
            </a:r>
            <a:r>
              <a:rPr lang="fr" sz="950">
                <a:solidFill>
                  <a:srgbClr val="FFFFFF"/>
                </a:solidFill>
                <a:highlight>
                  <a:srgbClr val="333333"/>
                </a:highlight>
                <a:latin typeface="Consolas"/>
                <a:ea typeface="Consolas"/>
                <a:cs typeface="Consolas"/>
                <a:sym typeface="Consolas"/>
              </a:rPr>
              <a:t>(</a:t>
            </a:r>
            <a:r>
              <a:rPr lang="fr" sz="950">
                <a:solidFill>
                  <a:srgbClr val="00FFFF"/>
                </a:solidFill>
                <a:highlight>
                  <a:srgbClr val="333333"/>
                </a:highlight>
                <a:latin typeface="Consolas"/>
                <a:ea typeface="Consolas"/>
                <a:cs typeface="Consolas"/>
                <a:sym typeface="Consolas"/>
              </a:rPr>
              <a:t>dilated</a:t>
            </a:r>
            <a:r>
              <a:rPr lang="fr" sz="950">
                <a:solidFill>
                  <a:srgbClr val="FFFFFF"/>
                </a:solidFill>
                <a:highlight>
                  <a:srgbClr val="333333"/>
                </a:highlight>
                <a:latin typeface="Consolas"/>
                <a:ea typeface="Consolas"/>
                <a:cs typeface="Consolas"/>
                <a:sym typeface="Consolas"/>
              </a:rPr>
              <a:t>, cv2.</a:t>
            </a:r>
            <a:r>
              <a:rPr lang="fr" sz="950">
                <a:solidFill>
                  <a:srgbClr val="FF00FF"/>
                </a:solidFill>
                <a:highlight>
                  <a:srgbClr val="333333"/>
                </a:highlight>
                <a:latin typeface="Consolas"/>
                <a:ea typeface="Consolas"/>
                <a:cs typeface="Consolas"/>
                <a:sym typeface="Consolas"/>
              </a:rPr>
              <a:t>RETR_TREE</a:t>
            </a:r>
            <a:r>
              <a:rPr lang="fr" sz="950">
                <a:solidFill>
                  <a:srgbClr val="FFFFFF"/>
                </a:solidFill>
                <a:highlight>
                  <a:srgbClr val="333333"/>
                </a:highlight>
                <a:latin typeface="Consolas"/>
                <a:ea typeface="Consolas"/>
                <a:cs typeface="Consolas"/>
                <a:sym typeface="Consolas"/>
              </a:rPr>
              <a:t>, cv2.</a:t>
            </a:r>
            <a:r>
              <a:rPr lang="fr" sz="950">
                <a:solidFill>
                  <a:srgbClr val="FF00FF"/>
                </a:solidFill>
                <a:highlight>
                  <a:srgbClr val="333333"/>
                </a:highlight>
                <a:latin typeface="Consolas"/>
                <a:ea typeface="Consolas"/>
                <a:cs typeface="Consolas"/>
                <a:sym typeface="Consolas"/>
              </a:rPr>
              <a:t>CHAIN_APPROX_SIMPLE</a:t>
            </a:r>
            <a:r>
              <a:rPr lang="fr" sz="950">
                <a:solidFill>
                  <a:srgbClr val="FFFFFF"/>
                </a:solidFill>
                <a:highlight>
                  <a:srgbClr val="333333"/>
                </a:highlight>
                <a:latin typeface="Consolas"/>
                <a:ea typeface="Consolas"/>
                <a:cs typeface="Consolas"/>
                <a:sym typeface="Consolas"/>
              </a:rPr>
              <a:t>)</a:t>
            </a:r>
            <a:endParaRPr/>
          </a:p>
        </p:txBody>
      </p:sp>
      <p:pic>
        <p:nvPicPr>
          <p:cNvPr id="185" name="Google Shape;185;p24"/>
          <p:cNvPicPr preferRelativeResize="0"/>
          <p:nvPr/>
        </p:nvPicPr>
        <p:blipFill>
          <a:blip r:embed="rId3">
            <a:alphaModFix/>
          </a:blip>
          <a:stretch>
            <a:fillRect/>
          </a:stretch>
        </p:blipFill>
        <p:spPr>
          <a:xfrm>
            <a:off x="613125" y="2044150"/>
            <a:ext cx="3099350" cy="309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Comptage des personnes</a:t>
            </a:r>
            <a:endParaRPr/>
          </a:p>
        </p:txBody>
      </p:sp>
      <p:sp>
        <p:nvSpPr>
          <p:cNvPr id="191" name="Google Shape;19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2" name="Google Shape;192;p25"/>
          <p:cNvPicPr preferRelativeResize="0"/>
          <p:nvPr/>
        </p:nvPicPr>
        <p:blipFill rotWithShape="1">
          <a:blip r:embed="rId3">
            <a:alphaModFix/>
          </a:blip>
          <a:srcRect b="52239" l="1020" r="6999" t="0"/>
          <a:stretch/>
        </p:blipFill>
        <p:spPr>
          <a:xfrm>
            <a:off x="4272225" y="1719375"/>
            <a:ext cx="4748926" cy="2427075"/>
          </a:xfrm>
          <a:prstGeom prst="rect">
            <a:avLst/>
          </a:prstGeom>
          <a:noFill/>
          <a:ln>
            <a:noFill/>
          </a:ln>
        </p:spPr>
      </p:pic>
      <p:sp>
        <p:nvSpPr>
          <p:cNvPr id="193" name="Google Shape;193;p25"/>
          <p:cNvSpPr txBox="1"/>
          <p:nvPr/>
        </p:nvSpPr>
        <p:spPr>
          <a:xfrm>
            <a:off x="2096525" y="1863575"/>
            <a:ext cx="5367000" cy="6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txBox="1"/>
          <p:nvPr/>
        </p:nvSpPr>
        <p:spPr>
          <a:xfrm>
            <a:off x="149075" y="1630625"/>
            <a:ext cx="2860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1800">
                <a:solidFill>
                  <a:schemeClr val="dk1"/>
                </a:solidFill>
              </a:rPr>
              <a:t>parcourir les contours</a:t>
            </a:r>
            <a:endParaRPr>
              <a:solidFill>
                <a:schemeClr val="dk1"/>
              </a:solidFill>
            </a:endParaRPr>
          </a:p>
        </p:txBody>
      </p:sp>
      <p:sp>
        <p:nvSpPr>
          <p:cNvPr id="195" name="Google Shape;195;p25"/>
          <p:cNvSpPr txBox="1"/>
          <p:nvPr/>
        </p:nvSpPr>
        <p:spPr>
          <a:xfrm>
            <a:off x="311700" y="3048750"/>
            <a:ext cx="3755100" cy="5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sz="1800"/>
              <a:t>récupérer la position de chacun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Comptage des personnes (suite)</a:t>
            </a:r>
            <a:endParaRPr/>
          </a:p>
        </p:txBody>
      </p:sp>
      <p:sp>
        <p:nvSpPr>
          <p:cNvPr id="201" name="Google Shape;20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202" name="Google Shape;202;p26"/>
          <p:cNvPicPr preferRelativeResize="0"/>
          <p:nvPr/>
        </p:nvPicPr>
        <p:blipFill rotWithShape="1">
          <a:blip r:embed="rId3">
            <a:alphaModFix/>
          </a:blip>
          <a:srcRect b="0" l="5589" r="18676" t="47293"/>
          <a:stretch/>
        </p:blipFill>
        <p:spPr>
          <a:xfrm>
            <a:off x="4472600" y="1161300"/>
            <a:ext cx="4501142" cy="3083224"/>
          </a:xfrm>
          <a:prstGeom prst="rect">
            <a:avLst/>
          </a:prstGeom>
          <a:noFill/>
          <a:ln>
            <a:noFill/>
          </a:ln>
        </p:spPr>
      </p:pic>
      <p:sp>
        <p:nvSpPr>
          <p:cNvPr id="203" name="Google Shape;203;p26"/>
          <p:cNvSpPr txBox="1"/>
          <p:nvPr/>
        </p:nvSpPr>
        <p:spPr>
          <a:xfrm>
            <a:off x="1513725" y="1342514"/>
            <a:ext cx="2595600" cy="3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fr"/>
              <a:t>V</a:t>
            </a:r>
            <a:r>
              <a:rPr lang="fr"/>
              <a:t>érifier si la ligne est franchie</a:t>
            </a:r>
            <a:endParaRPr/>
          </a:p>
        </p:txBody>
      </p:sp>
      <p:sp>
        <p:nvSpPr>
          <p:cNvPr id="204" name="Google Shape;204;p26"/>
          <p:cNvSpPr txBox="1"/>
          <p:nvPr/>
        </p:nvSpPr>
        <p:spPr>
          <a:xfrm>
            <a:off x="1602700" y="2003000"/>
            <a:ext cx="41466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r"/>
              <a:t>C</a:t>
            </a:r>
            <a:r>
              <a:rPr lang="fr"/>
              <a:t>omparer les position</a:t>
            </a:r>
            <a:endParaRPr/>
          </a:p>
          <a:p>
            <a:pPr indent="0" lvl="0" marL="0" rtl="0" algn="l">
              <a:lnSpc>
                <a:spcPct val="115000"/>
              </a:lnSpc>
              <a:spcBef>
                <a:spcPts val="1600"/>
              </a:spcBef>
              <a:spcAft>
                <a:spcPts val="1600"/>
              </a:spcAft>
              <a:buNone/>
            </a:pPr>
            <a:r>
              <a:rPr lang="fr"/>
              <a:t>Incrémenter le compteur</a:t>
            </a:r>
            <a:endParaRPr/>
          </a:p>
        </p:txBody>
      </p:sp>
      <p:sp>
        <p:nvSpPr>
          <p:cNvPr id="205" name="Google Shape;205;p26"/>
          <p:cNvSpPr txBox="1"/>
          <p:nvPr/>
        </p:nvSpPr>
        <p:spPr>
          <a:xfrm>
            <a:off x="260925" y="3850925"/>
            <a:ext cx="3705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Modification </a:t>
            </a:r>
            <a:r>
              <a:rPr lang="fr">
                <a:solidFill>
                  <a:schemeClr val="dk1"/>
                </a:solidFill>
              </a:rPr>
              <a:t>des </a:t>
            </a:r>
            <a:r>
              <a:rPr lang="fr"/>
              <a:t>coordonnées précédentes</a:t>
            </a:r>
            <a:endParaRPr/>
          </a:p>
        </p:txBody>
      </p:sp>
      <p:sp>
        <p:nvSpPr>
          <p:cNvPr id="206" name="Google Shape;206;p26"/>
          <p:cNvSpPr/>
          <p:nvPr/>
        </p:nvSpPr>
        <p:spPr>
          <a:xfrm>
            <a:off x="3815900" y="3949775"/>
            <a:ext cx="732900" cy="1959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flipH="1">
            <a:off x="4472500" y="1649275"/>
            <a:ext cx="335100" cy="15513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815750" y="2294300"/>
            <a:ext cx="732900" cy="1959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3966225" y="1412425"/>
            <a:ext cx="911700" cy="1959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 Alternatives</a:t>
            </a:r>
            <a:endParaRPr/>
          </a:p>
        </p:txBody>
      </p:sp>
      <p:sp>
        <p:nvSpPr>
          <p:cNvPr id="215" name="Google Shape;21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Matlab v Python</a:t>
            </a:r>
            <a:endParaRPr/>
          </a:p>
          <a:p>
            <a:pPr indent="-342900" lvl="0" marL="457200" rtl="0" algn="l">
              <a:spcBef>
                <a:spcPts val="0"/>
              </a:spcBef>
              <a:spcAft>
                <a:spcPts val="0"/>
              </a:spcAft>
              <a:buSzPts val="1800"/>
              <a:buChar char="-"/>
            </a:pPr>
            <a:r>
              <a:rPr lang="fr"/>
              <a:t>Flou gaussien vs Filtre </a:t>
            </a:r>
            <a:r>
              <a:rPr lang="fr"/>
              <a:t>moyenneur</a:t>
            </a:r>
            <a:r>
              <a:rPr lang="fr"/>
              <a:t> </a:t>
            </a:r>
            <a:endParaRPr/>
          </a:p>
          <a:p>
            <a:pPr indent="-342900" lvl="0" marL="457200" rtl="0" algn="l">
              <a:spcBef>
                <a:spcPts val="0"/>
              </a:spcBef>
              <a:spcAft>
                <a:spcPts val="0"/>
              </a:spcAft>
              <a:buSzPts val="1800"/>
              <a:buChar char="-"/>
            </a:pPr>
            <a:r>
              <a:rPr lang="fr"/>
              <a:t>Filtre de sobel</a:t>
            </a:r>
            <a:endParaRPr/>
          </a:p>
        </p:txBody>
      </p:sp>
      <p:pic>
        <p:nvPicPr>
          <p:cNvPr id="216" name="Google Shape;216;p27"/>
          <p:cNvPicPr preferRelativeResize="0"/>
          <p:nvPr/>
        </p:nvPicPr>
        <p:blipFill>
          <a:blip r:embed="rId3">
            <a:alphaModFix/>
          </a:blip>
          <a:stretch>
            <a:fillRect/>
          </a:stretch>
        </p:blipFill>
        <p:spPr>
          <a:xfrm>
            <a:off x="4963000" y="2016900"/>
            <a:ext cx="2731850" cy="2452450"/>
          </a:xfrm>
          <a:prstGeom prst="rect">
            <a:avLst/>
          </a:prstGeom>
          <a:noFill/>
          <a:ln>
            <a:noFill/>
          </a:ln>
        </p:spPr>
      </p:pic>
      <p:pic>
        <p:nvPicPr>
          <p:cNvPr id="217" name="Google Shape;217;p27"/>
          <p:cNvPicPr preferRelativeResize="0"/>
          <p:nvPr/>
        </p:nvPicPr>
        <p:blipFill>
          <a:blip r:embed="rId4">
            <a:alphaModFix/>
          </a:blip>
          <a:stretch>
            <a:fillRect/>
          </a:stretch>
        </p:blipFill>
        <p:spPr>
          <a:xfrm>
            <a:off x="1265450" y="2652750"/>
            <a:ext cx="2010475" cy="2010475"/>
          </a:xfrm>
          <a:prstGeom prst="rect">
            <a:avLst/>
          </a:prstGeom>
          <a:noFill/>
          <a:ln>
            <a:noFill/>
          </a:ln>
        </p:spPr>
      </p:pic>
      <p:sp>
        <p:nvSpPr>
          <p:cNvPr id="218" name="Google Shape;21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 pistes d’améliorations</a:t>
            </a:r>
            <a:endParaRPr/>
          </a:p>
        </p:txBody>
      </p:sp>
      <p:sp>
        <p:nvSpPr>
          <p:cNvPr id="224" name="Google Shape;22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lignes obliques</a:t>
            </a:r>
            <a:endParaRPr/>
          </a:p>
          <a:p>
            <a:pPr indent="-342900" lvl="0" marL="457200" rtl="0" algn="l">
              <a:spcBef>
                <a:spcPts val="0"/>
              </a:spcBef>
              <a:spcAft>
                <a:spcPts val="0"/>
              </a:spcAft>
              <a:buSzPts val="1800"/>
              <a:buChar char="-"/>
            </a:pPr>
            <a:r>
              <a:rPr lang="fr"/>
              <a:t>largeur ligne </a:t>
            </a:r>
            <a:endParaRPr/>
          </a:p>
          <a:p>
            <a:pPr indent="-342900" lvl="0" marL="457200" rtl="0" algn="l">
              <a:spcBef>
                <a:spcPts val="0"/>
              </a:spcBef>
              <a:spcAft>
                <a:spcPts val="0"/>
              </a:spcAft>
              <a:buSzPts val="1800"/>
              <a:buChar char="-"/>
            </a:pPr>
            <a:r>
              <a:rPr lang="fr"/>
              <a:t>précision encadrage</a:t>
            </a:r>
            <a:endParaRPr/>
          </a:p>
          <a:p>
            <a:pPr indent="-342900" lvl="0" marL="457200" rtl="0" algn="l">
              <a:spcBef>
                <a:spcPts val="0"/>
              </a:spcBef>
              <a:spcAft>
                <a:spcPts val="0"/>
              </a:spcAft>
              <a:buSzPts val="1800"/>
              <a:buChar char="-"/>
            </a:pPr>
            <a:r>
              <a:rPr lang="fr"/>
              <a:t>tracking plus performant</a:t>
            </a:r>
            <a:endParaRPr/>
          </a:p>
          <a:p>
            <a:pPr indent="-342900" lvl="0" marL="457200" rtl="0" algn="l">
              <a:spcBef>
                <a:spcPts val="0"/>
              </a:spcBef>
              <a:spcAft>
                <a:spcPts val="0"/>
              </a:spcAft>
              <a:buSzPts val="1800"/>
              <a:buChar char="-"/>
            </a:pPr>
            <a:r>
              <a:rPr lang="fr"/>
              <a:t>paramétrage</a:t>
            </a:r>
            <a:r>
              <a:rPr lang="fr"/>
              <a:t> </a:t>
            </a:r>
            <a:endParaRPr/>
          </a:p>
        </p:txBody>
      </p:sp>
      <p:sp>
        <p:nvSpPr>
          <p:cNvPr id="225" name="Google Shape;22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669650" y="2156550"/>
            <a:ext cx="5804700" cy="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4000"/>
              <a:t>Merci de votre attention ! </a:t>
            </a:r>
            <a:endParaRPr sz="4000"/>
          </a:p>
        </p:txBody>
      </p:sp>
      <p:sp>
        <p:nvSpPr>
          <p:cNvPr id="231" name="Google Shape;23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Sommaire :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01F1E"/>
                </a:solidFill>
                <a:latin typeface="Montserrat"/>
                <a:ea typeface="Montserrat"/>
                <a:cs typeface="Montserrat"/>
                <a:sym typeface="Montserrat"/>
              </a:rPr>
              <a:t>Énoncé</a:t>
            </a:r>
            <a:r>
              <a:rPr lang="fr">
                <a:solidFill>
                  <a:srgbClr val="201F1E"/>
                </a:solidFill>
                <a:latin typeface="Montserrat"/>
                <a:ea typeface="Montserrat"/>
                <a:cs typeface="Montserrat"/>
                <a:sym typeface="Montserrat"/>
              </a:rPr>
              <a:t> .……….…………………………………………………………………………………………………………</a:t>
            </a:r>
            <a:r>
              <a:rPr lang="fr">
                <a:solidFill>
                  <a:srgbClr val="201F1E"/>
                </a:solidFill>
                <a:latin typeface="Montserrat"/>
                <a:ea typeface="Montserrat"/>
                <a:cs typeface="Montserrat"/>
                <a:sym typeface="Montserrat"/>
              </a:rPr>
              <a:t>p.3</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Gestion du groupe …………………………………………………………………………………………...p.4</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Description ..…………………………………………………………………………………………………………p.5</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Démonstration………………………………………………….…………………………………………………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Traçage de la ligne ……………………………………………………………………………………………p.6-p.8</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Traitement d’image ………………………………………………………………………………………….p.9-p.12</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Comptage des personnes ……………………………………………………………………………..p.13-p.14</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a:solidFill>
                  <a:srgbClr val="201F1E"/>
                </a:solidFill>
                <a:latin typeface="Montserrat"/>
                <a:ea typeface="Montserrat"/>
                <a:cs typeface="Montserrat"/>
                <a:sym typeface="Montserrat"/>
              </a:rPr>
              <a:t>Conclusion ……………………………………………………………………………………………………………p.15-p.16</a:t>
            </a:r>
            <a:endParaRPr>
              <a:solidFill>
                <a:srgbClr val="201F1E"/>
              </a:solidFill>
              <a:latin typeface="Montserrat"/>
              <a:ea typeface="Montserrat"/>
              <a:cs typeface="Montserrat"/>
              <a:sym typeface="Montserrat"/>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Enoncé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201F1E"/>
                </a:solidFill>
                <a:latin typeface="Montserrat"/>
                <a:ea typeface="Montserrat"/>
                <a:cs typeface="Montserrat"/>
                <a:sym typeface="Montserrat"/>
              </a:rPr>
              <a:t>“Comptage automatique du nombre de personnes qui entrent ou sortent d'une zone” :</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Une pièce</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Un portique</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Franchissement une ligne</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rgbClr val="201F1E"/>
              </a:solidFill>
              <a:latin typeface="Montserrat"/>
              <a:ea typeface="Montserrat"/>
              <a:cs typeface="Montserrat"/>
              <a:sym typeface="Montserrat"/>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Gestion du groupe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Divisé en 4 points :</a:t>
            </a:r>
            <a:endParaRPr/>
          </a:p>
          <a:p>
            <a:pPr indent="-342900" lvl="0" marL="457200" rtl="0" algn="l">
              <a:spcBef>
                <a:spcPts val="1600"/>
              </a:spcBef>
              <a:spcAft>
                <a:spcPts val="0"/>
              </a:spcAft>
              <a:buSzPts val="1800"/>
              <a:buChar char="-"/>
            </a:pPr>
            <a:r>
              <a:rPr lang="fr"/>
              <a:t>Création de la GUI</a:t>
            </a:r>
            <a:endParaRPr/>
          </a:p>
          <a:p>
            <a:pPr indent="-342900" lvl="0" marL="457200" rtl="0" algn="l">
              <a:spcBef>
                <a:spcPts val="0"/>
              </a:spcBef>
              <a:spcAft>
                <a:spcPts val="0"/>
              </a:spcAft>
              <a:buSzPts val="1800"/>
              <a:buChar char="-"/>
            </a:pPr>
            <a:r>
              <a:rPr lang="fr"/>
              <a:t>Sélection de vidéos / </a:t>
            </a:r>
            <a:r>
              <a:rPr lang="fr"/>
              <a:t>récupération</a:t>
            </a:r>
            <a:r>
              <a:rPr lang="fr"/>
              <a:t> de la première frame</a:t>
            </a:r>
            <a:endParaRPr/>
          </a:p>
          <a:p>
            <a:pPr indent="-342900" lvl="0" marL="457200" rtl="0" algn="l">
              <a:spcBef>
                <a:spcPts val="0"/>
              </a:spcBef>
              <a:spcAft>
                <a:spcPts val="0"/>
              </a:spcAft>
              <a:buSzPts val="1800"/>
              <a:buChar char="-"/>
            </a:pPr>
            <a:r>
              <a:rPr lang="fr"/>
              <a:t>Traçage de la ligne sur cette première frame</a:t>
            </a:r>
            <a:endParaRPr/>
          </a:p>
          <a:p>
            <a:pPr indent="-342900" lvl="0" marL="457200" rtl="0" algn="l">
              <a:spcBef>
                <a:spcPts val="0"/>
              </a:spcBef>
              <a:spcAft>
                <a:spcPts val="0"/>
              </a:spcAft>
              <a:buSzPts val="1800"/>
              <a:buChar char="-"/>
            </a:pPr>
            <a:r>
              <a:rPr lang="fr"/>
              <a:t>Détection de personne / compteur</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Description </a:t>
            </a:r>
            <a:r>
              <a:rPr lang="fr"/>
              <a: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Python</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342900" lvl="0" marL="457200" rtl="0" algn="l">
              <a:spcBef>
                <a:spcPts val="0"/>
              </a:spcBef>
              <a:spcAft>
                <a:spcPts val="0"/>
              </a:spcAft>
              <a:buClr>
                <a:srgbClr val="201F1E"/>
              </a:buClr>
              <a:buSzPts val="1800"/>
              <a:buFont typeface="Montserrat"/>
              <a:buChar char="●"/>
            </a:pPr>
            <a:r>
              <a:rPr lang="fr">
                <a:solidFill>
                  <a:srgbClr val="201F1E"/>
                </a:solidFill>
                <a:latin typeface="Montserrat"/>
                <a:ea typeface="Montserrat"/>
                <a:cs typeface="Montserrat"/>
                <a:sym typeface="Montserrat"/>
              </a:rPr>
              <a:t>OpenCv2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t/>
            </a:r>
            <a:endParaRPr>
              <a:solidFill>
                <a:srgbClr val="201F1E"/>
              </a:solidFill>
              <a:latin typeface="Montserrat"/>
              <a:ea typeface="Montserrat"/>
              <a:cs typeface="Montserrat"/>
              <a:sym typeface="Montserrat"/>
            </a:endParaRPr>
          </a:p>
          <a:p>
            <a:pPr indent="0" lvl="0" marL="0" rtl="0" algn="l">
              <a:spcBef>
                <a:spcPts val="0"/>
              </a:spcBef>
              <a:spcAft>
                <a:spcPts val="0"/>
              </a:spcAft>
              <a:buNone/>
            </a:pPr>
            <a:r>
              <a:rPr lang="fr" sz="2400">
                <a:solidFill>
                  <a:srgbClr val="201F1E"/>
                </a:solidFill>
                <a:latin typeface="Montserrat"/>
                <a:ea typeface="Montserrat"/>
                <a:cs typeface="Montserrat"/>
                <a:sym typeface="Montserrat"/>
              </a:rPr>
              <a:t>→ </a:t>
            </a:r>
            <a:r>
              <a:rPr lang="fr">
                <a:solidFill>
                  <a:srgbClr val="201F1E"/>
                </a:solidFill>
                <a:latin typeface="Montserrat"/>
                <a:ea typeface="Montserrat"/>
                <a:cs typeface="Montserrat"/>
                <a:sym typeface="Montserrat"/>
              </a:rPr>
              <a:t>Démonstration</a:t>
            </a:r>
            <a:endParaRPr>
              <a:solidFill>
                <a:srgbClr val="201F1E"/>
              </a:solidFill>
              <a:latin typeface="Montserrat"/>
              <a:ea typeface="Montserrat"/>
              <a:cs typeface="Montserrat"/>
              <a:sym typeface="Montserrat"/>
            </a:endParaRPr>
          </a:p>
        </p:txBody>
      </p:sp>
      <p:pic>
        <p:nvPicPr>
          <p:cNvPr id="85" name="Google Shape;85;p17"/>
          <p:cNvPicPr preferRelativeResize="0"/>
          <p:nvPr/>
        </p:nvPicPr>
        <p:blipFill>
          <a:blip r:embed="rId3">
            <a:alphaModFix/>
          </a:blip>
          <a:stretch>
            <a:fillRect/>
          </a:stretch>
        </p:blipFill>
        <p:spPr>
          <a:xfrm>
            <a:off x="2067775" y="1152475"/>
            <a:ext cx="967701" cy="967701"/>
          </a:xfrm>
          <a:prstGeom prst="rect">
            <a:avLst/>
          </a:prstGeom>
          <a:noFill/>
          <a:ln>
            <a:noFill/>
          </a:ln>
        </p:spPr>
      </p:pic>
      <p:pic>
        <p:nvPicPr>
          <p:cNvPr id="86" name="Google Shape;86;p17"/>
          <p:cNvPicPr preferRelativeResize="0"/>
          <p:nvPr/>
        </p:nvPicPr>
        <p:blipFill>
          <a:blip r:embed="rId4">
            <a:alphaModFix/>
          </a:blip>
          <a:stretch>
            <a:fillRect/>
          </a:stretch>
        </p:blipFill>
        <p:spPr>
          <a:xfrm>
            <a:off x="2141900" y="2571750"/>
            <a:ext cx="1193226" cy="795874"/>
          </a:xfrm>
          <a:prstGeom prst="rect">
            <a:avLst/>
          </a:prstGeom>
          <a:noFill/>
          <a:ln>
            <a:noFill/>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428000" y="1288100"/>
            <a:ext cx="2979700" cy="3200975"/>
          </a:xfrm>
          <a:prstGeom prst="rect">
            <a:avLst/>
          </a:prstGeom>
          <a:noFill/>
          <a:ln>
            <a:noFill/>
          </a:ln>
        </p:spPr>
      </p:pic>
      <p:pic>
        <p:nvPicPr>
          <p:cNvPr id="93" name="Google Shape;93;p18"/>
          <p:cNvPicPr preferRelativeResize="0"/>
          <p:nvPr/>
        </p:nvPicPr>
        <p:blipFill>
          <a:blip r:embed="rId4">
            <a:alphaModFix/>
          </a:blip>
          <a:stretch>
            <a:fillRect/>
          </a:stretch>
        </p:blipFill>
        <p:spPr>
          <a:xfrm>
            <a:off x="6253975" y="445013"/>
            <a:ext cx="2313775" cy="4160075"/>
          </a:xfrm>
          <a:prstGeom prst="rect">
            <a:avLst/>
          </a:prstGeom>
          <a:noFill/>
          <a:ln>
            <a:noFill/>
          </a:ln>
        </p:spPr>
      </p:pic>
      <p:sp>
        <p:nvSpPr>
          <p:cNvPr id="94" name="Google Shape;94;p1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Traçage de la ligne</a:t>
            </a:r>
            <a:endParaRPr/>
          </a:p>
        </p:txBody>
      </p:sp>
      <p:sp>
        <p:nvSpPr>
          <p:cNvPr id="95" name="Google Shape;95;p18"/>
          <p:cNvSpPr txBox="1"/>
          <p:nvPr/>
        </p:nvSpPr>
        <p:spPr>
          <a:xfrm>
            <a:off x="1357250" y="4428925"/>
            <a:ext cx="25365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Montserrat"/>
                <a:ea typeface="Montserrat"/>
                <a:cs typeface="Montserrat"/>
                <a:sym typeface="Montserrat"/>
              </a:rPr>
              <a:t>Première image de la vidéo</a:t>
            </a:r>
            <a:endParaRPr sz="800">
              <a:latin typeface="Montserrat"/>
              <a:ea typeface="Montserrat"/>
              <a:cs typeface="Montserrat"/>
              <a:sym typeface="Montserrat"/>
            </a:endParaRPr>
          </a:p>
        </p:txBody>
      </p:sp>
      <p:sp>
        <p:nvSpPr>
          <p:cNvPr id="96" name="Google Shape;96;p18"/>
          <p:cNvSpPr txBox="1"/>
          <p:nvPr/>
        </p:nvSpPr>
        <p:spPr>
          <a:xfrm>
            <a:off x="6170913" y="4527250"/>
            <a:ext cx="25365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Montserrat"/>
                <a:ea typeface="Montserrat"/>
                <a:cs typeface="Montserrat"/>
                <a:sym typeface="Montserrat"/>
              </a:rPr>
              <a:t>Interface graphique</a:t>
            </a:r>
            <a:endParaRPr sz="800">
              <a:latin typeface="Montserrat"/>
              <a:ea typeface="Montserrat"/>
              <a:cs typeface="Montserrat"/>
              <a:sym typeface="Montserrat"/>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615050" y="718125"/>
            <a:ext cx="4408125" cy="4157675"/>
          </a:xfrm>
          <a:prstGeom prst="rect">
            <a:avLst/>
          </a:prstGeom>
          <a:noFill/>
          <a:ln>
            <a:noFill/>
          </a:ln>
        </p:spPr>
      </p:pic>
      <p:pic>
        <p:nvPicPr>
          <p:cNvPr id="103" name="Google Shape;103;p19"/>
          <p:cNvPicPr preferRelativeResize="0"/>
          <p:nvPr/>
        </p:nvPicPr>
        <p:blipFill>
          <a:blip r:embed="rId4">
            <a:alphaModFix/>
          </a:blip>
          <a:stretch>
            <a:fillRect/>
          </a:stretch>
        </p:blipFill>
        <p:spPr>
          <a:xfrm>
            <a:off x="615050" y="261600"/>
            <a:ext cx="4408126" cy="172385"/>
          </a:xfrm>
          <a:prstGeom prst="rect">
            <a:avLst/>
          </a:prstGeom>
          <a:noFill/>
          <a:ln>
            <a:noFill/>
          </a:ln>
        </p:spPr>
      </p:pic>
      <p:sp>
        <p:nvSpPr>
          <p:cNvPr id="104" name="Google Shape;104;p19"/>
          <p:cNvSpPr/>
          <p:nvPr/>
        </p:nvSpPr>
        <p:spPr>
          <a:xfrm flipH="1">
            <a:off x="3173125" y="906475"/>
            <a:ext cx="2189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2504500" y="3071800"/>
            <a:ext cx="438600" cy="8490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4842175" y="1041075"/>
            <a:ext cx="438600" cy="2030700"/>
          </a:xfrm>
          <a:prstGeom prst="righ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nvSpPr>
        <p:spPr>
          <a:xfrm>
            <a:off x="5385775" y="771775"/>
            <a:ext cx="25365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2.</a:t>
            </a:r>
            <a:endParaRPr sz="1200">
              <a:latin typeface="Montserrat"/>
              <a:ea typeface="Montserrat"/>
              <a:cs typeface="Montserrat"/>
              <a:sym typeface="Montserrat"/>
            </a:endParaRPr>
          </a:p>
        </p:txBody>
      </p:sp>
      <p:sp>
        <p:nvSpPr>
          <p:cNvPr id="108" name="Google Shape;108;p19"/>
          <p:cNvSpPr txBox="1"/>
          <p:nvPr/>
        </p:nvSpPr>
        <p:spPr>
          <a:xfrm>
            <a:off x="5527925" y="1875700"/>
            <a:ext cx="36300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3.</a:t>
            </a:r>
            <a:endParaRPr sz="1200">
              <a:latin typeface="Montserrat"/>
              <a:ea typeface="Montserrat"/>
              <a:cs typeface="Montserrat"/>
              <a:sym typeface="Montserrat"/>
            </a:endParaRPr>
          </a:p>
        </p:txBody>
      </p:sp>
      <p:sp>
        <p:nvSpPr>
          <p:cNvPr id="109" name="Google Shape;109;p19"/>
          <p:cNvSpPr/>
          <p:nvPr/>
        </p:nvSpPr>
        <p:spPr>
          <a:xfrm flipH="1">
            <a:off x="2943025" y="3450275"/>
            <a:ext cx="24198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5280750" y="2003325"/>
            <a:ext cx="254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nvSpPr>
        <p:spPr>
          <a:xfrm>
            <a:off x="5385775" y="3315575"/>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4.</a:t>
            </a:r>
            <a:endParaRPr sz="1200">
              <a:latin typeface="Montserrat"/>
              <a:ea typeface="Montserrat"/>
              <a:cs typeface="Montserrat"/>
              <a:sym typeface="Montserrat"/>
            </a:endParaRPr>
          </a:p>
        </p:txBody>
      </p:sp>
      <p:sp>
        <p:nvSpPr>
          <p:cNvPr id="112" name="Google Shape;112;p19"/>
          <p:cNvSpPr/>
          <p:nvPr/>
        </p:nvSpPr>
        <p:spPr>
          <a:xfrm flipH="1">
            <a:off x="2443525" y="3927900"/>
            <a:ext cx="29193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nvSpPr>
        <p:spPr>
          <a:xfrm>
            <a:off x="5356950" y="3769225"/>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5.</a:t>
            </a:r>
            <a:endParaRPr sz="1200">
              <a:latin typeface="Montserrat"/>
              <a:ea typeface="Montserrat"/>
              <a:cs typeface="Montserrat"/>
              <a:sym typeface="Montserrat"/>
            </a:endParaRPr>
          </a:p>
        </p:txBody>
      </p:sp>
      <p:sp>
        <p:nvSpPr>
          <p:cNvPr id="114" name="Google Shape;114;p19"/>
          <p:cNvSpPr/>
          <p:nvPr/>
        </p:nvSpPr>
        <p:spPr>
          <a:xfrm flipH="1">
            <a:off x="4707625" y="4405525"/>
            <a:ext cx="6552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nvSpPr>
        <p:spPr>
          <a:xfrm>
            <a:off x="5356950" y="4270825"/>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6.</a:t>
            </a:r>
            <a:endParaRPr sz="1200">
              <a:latin typeface="Montserrat"/>
              <a:ea typeface="Montserrat"/>
              <a:cs typeface="Montserrat"/>
              <a:sym typeface="Montserrat"/>
            </a:endParaRPr>
          </a:p>
        </p:txBody>
      </p:sp>
      <p:sp>
        <p:nvSpPr>
          <p:cNvPr id="116" name="Google Shape;116;p19"/>
          <p:cNvSpPr/>
          <p:nvPr/>
        </p:nvSpPr>
        <p:spPr>
          <a:xfrm flipH="1">
            <a:off x="3516175" y="294700"/>
            <a:ext cx="18729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5385775" y="160000"/>
            <a:ext cx="31761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200">
                <a:latin typeface="Montserrat"/>
                <a:ea typeface="Montserrat"/>
                <a:cs typeface="Montserrat"/>
                <a:sym typeface="Montserrat"/>
              </a:rPr>
              <a:t>1.</a:t>
            </a:r>
            <a:endParaRPr sz="1200">
              <a:latin typeface="Montserrat"/>
              <a:ea typeface="Montserrat"/>
              <a:cs typeface="Montserrat"/>
              <a:sym typeface="Montserrat"/>
            </a:endParaRPr>
          </a:p>
        </p:txBody>
      </p:sp>
      <p:sp>
        <p:nvSpPr>
          <p:cNvPr id="118" name="Google Shape;118;p19"/>
          <p:cNvSpPr txBox="1"/>
          <p:nvPr>
            <p:ph idx="12" type="sldNum"/>
          </p:nvPr>
        </p:nvSpPr>
        <p:spPr>
          <a:xfrm>
            <a:off x="8472458" y="46702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6399600" y="1160300"/>
            <a:ext cx="2405625" cy="2604576"/>
          </a:xfrm>
          <a:prstGeom prst="rect">
            <a:avLst/>
          </a:prstGeom>
          <a:noFill/>
          <a:ln>
            <a:noFill/>
          </a:ln>
        </p:spPr>
      </p:pic>
      <p:sp>
        <p:nvSpPr>
          <p:cNvPr id="124" name="Google Shape;124;p20"/>
          <p:cNvSpPr/>
          <p:nvPr/>
        </p:nvSpPr>
        <p:spPr>
          <a:xfrm flipH="1" rot="1160359">
            <a:off x="4998079" y="2126859"/>
            <a:ext cx="1136000" cy="106170"/>
          </a:xfrm>
          <a:prstGeom prst="leftArrow">
            <a:avLst>
              <a:gd fmla="val 50000" name="adj1"/>
              <a:gd fmla="val 62435" name="adj2"/>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0"/>
          <p:cNvPicPr preferRelativeResize="0"/>
          <p:nvPr/>
        </p:nvPicPr>
        <p:blipFill>
          <a:blip r:embed="rId4">
            <a:alphaModFix/>
          </a:blip>
          <a:stretch>
            <a:fillRect/>
          </a:stretch>
        </p:blipFill>
        <p:spPr>
          <a:xfrm>
            <a:off x="354250" y="1705263"/>
            <a:ext cx="4587075" cy="756631"/>
          </a:xfrm>
          <a:prstGeom prst="rect">
            <a:avLst/>
          </a:prstGeom>
          <a:noFill/>
          <a:ln>
            <a:noFill/>
          </a:ln>
        </p:spPr>
      </p:pic>
      <p:sp>
        <p:nvSpPr>
          <p:cNvPr id="126" name="Google Shape;126;p20"/>
          <p:cNvSpPr/>
          <p:nvPr/>
        </p:nvSpPr>
        <p:spPr>
          <a:xfrm flipH="1" rot="5400000">
            <a:off x="1386600" y="2575176"/>
            <a:ext cx="332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1163850" y="2794650"/>
            <a:ext cx="7782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Image </a:t>
            </a:r>
            <a:endParaRPr sz="1000">
              <a:latin typeface="Montserrat"/>
              <a:ea typeface="Montserrat"/>
              <a:cs typeface="Montserrat"/>
              <a:sym typeface="Montserrat"/>
            </a:endParaRPr>
          </a:p>
        </p:txBody>
      </p:sp>
      <p:sp>
        <p:nvSpPr>
          <p:cNvPr id="128" name="Google Shape;128;p20"/>
          <p:cNvSpPr/>
          <p:nvPr/>
        </p:nvSpPr>
        <p:spPr>
          <a:xfrm flipH="1" rot="5400000">
            <a:off x="1899850" y="2794523"/>
            <a:ext cx="7713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1744450" y="3233350"/>
            <a:ext cx="1082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Coordonnées de début</a:t>
            </a:r>
            <a:endParaRPr sz="1000">
              <a:latin typeface="Montserrat"/>
              <a:ea typeface="Montserrat"/>
              <a:cs typeface="Montserrat"/>
              <a:sym typeface="Montserrat"/>
            </a:endParaRPr>
          </a:p>
        </p:txBody>
      </p:sp>
      <p:sp>
        <p:nvSpPr>
          <p:cNvPr id="130" name="Google Shape;130;p20"/>
          <p:cNvSpPr txBox="1"/>
          <p:nvPr/>
        </p:nvSpPr>
        <p:spPr>
          <a:xfrm>
            <a:off x="2611400" y="2794650"/>
            <a:ext cx="1082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Coordonnées de fin</a:t>
            </a:r>
            <a:endParaRPr sz="1000">
              <a:latin typeface="Montserrat"/>
              <a:ea typeface="Montserrat"/>
              <a:cs typeface="Montserrat"/>
              <a:sym typeface="Montserrat"/>
            </a:endParaRPr>
          </a:p>
        </p:txBody>
      </p:sp>
      <p:sp>
        <p:nvSpPr>
          <p:cNvPr id="131" name="Google Shape;131;p20"/>
          <p:cNvSpPr/>
          <p:nvPr/>
        </p:nvSpPr>
        <p:spPr>
          <a:xfrm flipH="1" rot="5400000">
            <a:off x="2986100" y="2575176"/>
            <a:ext cx="332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rot="5400000">
            <a:off x="3771450" y="2794523"/>
            <a:ext cx="7713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3768000" y="3233350"/>
            <a:ext cx="7782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Couleur</a:t>
            </a:r>
            <a:endParaRPr sz="1000">
              <a:latin typeface="Montserrat"/>
              <a:ea typeface="Montserrat"/>
              <a:cs typeface="Montserrat"/>
              <a:sym typeface="Montserrat"/>
            </a:endParaRPr>
          </a:p>
        </p:txBody>
      </p:sp>
      <p:sp>
        <p:nvSpPr>
          <p:cNvPr id="134" name="Google Shape;134;p20"/>
          <p:cNvSpPr/>
          <p:nvPr/>
        </p:nvSpPr>
        <p:spPr>
          <a:xfrm flipH="1" rot="5400000">
            <a:off x="4631325" y="2575176"/>
            <a:ext cx="332700" cy="106200"/>
          </a:xfrm>
          <a:prstGeom prst="leftArrow">
            <a:avLst>
              <a:gd fmla="val 50000" name="adj1"/>
              <a:gd fmla="val 62435"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4380675" y="2794650"/>
            <a:ext cx="8340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000">
                <a:latin typeface="Montserrat"/>
                <a:ea typeface="Montserrat"/>
                <a:cs typeface="Montserrat"/>
                <a:sym typeface="Montserrat"/>
              </a:rPr>
              <a:t>Epaisseur</a:t>
            </a:r>
            <a:endParaRPr sz="1000">
              <a:latin typeface="Montserrat"/>
              <a:ea typeface="Montserrat"/>
              <a:cs typeface="Montserrat"/>
              <a:sym typeface="Montserrat"/>
            </a:endParaRPr>
          </a:p>
        </p:txBody>
      </p:sp>
      <p:sp>
        <p:nvSpPr>
          <p:cNvPr id="136" name="Google Shape;13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solidFill>
                  <a:srgbClr val="000000"/>
                </a:solidFill>
              </a:rPr>
              <a:t>1. Début du traitement vidéo</a:t>
            </a:r>
            <a:endParaRPr>
              <a:solidFill>
                <a:srgbClr val="000000"/>
              </a:solidFill>
            </a:endParaRPr>
          </a:p>
        </p:txBody>
      </p:sp>
      <p:sp>
        <p:nvSpPr>
          <p:cNvPr id="142" name="Google Shape;14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Traitement de l’image</a:t>
            </a:r>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4" name="Google Shape;144;p21"/>
          <p:cNvSpPr txBox="1"/>
          <p:nvPr>
            <p:ph idx="1" type="body"/>
          </p:nvPr>
        </p:nvSpPr>
        <p:spPr>
          <a:xfrm>
            <a:off x="4736025" y="1713900"/>
            <a:ext cx="3941100" cy="30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0000"/>
                </a:solidFill>
              </a:rPr>
              <a:t>→ Capture </a:t>
            </a:r>
            <a:r>
              <a:rPr lang="fr">
                <a:solidFill>
                  <a:srgbClr val="000000"/>
                </a:solidFill>
              </a:rPr>
              <a:t>vidéo</a:t>
            </a:r>
            <a:r>
              <a:rPr lang="fr">
                <a:solidFill>
                  <a:srgbClr val="000000"/>
                </a:solidFill>
              </a:rPr>
              <a:t> </a:t>
            </a:r>
            <a:br>
              <a:rPr lang="fr">
                <a:solidFill>
                  <a:srgbClr val="000000"/>
                </a:solidFill>
              </a:rPr>
            </a:br>
            <a:br>
              <a:rPr lang="fr">
                <a:solidFill>
                  <a:srgbClr val="000000"/>
                </a:solidFill>
              </a:rPr>
            </a:br>
            <a:r>
              <a:rPr lang="fr">
                <a:solidFill>
                  <a:srgbClr val="000000"/>
                </a:solidFill>
              </a:rPr>
              <a:t>→ Ecriture de la vidéo traitée</a:t>
            </a:r>
            <a:br>
              <a:rPr lang="fr">
                <a:solidFill>
                  <a:srgbClr val="000000"/>
                </a:solidFill>
              </a:rPr>
            </a:br>
            <a:br>
              <a:rPr lang="fr">
                <a:solidFill>
                  <a:srgbClr val="000000"/>
                </a:solidFill>
              </a:rPr>
            </a:br>
            <a:r>
              <a:rPr lang="fr">
                <a:solidFill>
                  <a:srgbClr val="000000"/>
                </a:solidFill>
              </a:rPr>
              <a:t>→Compteurs</a:t>
            </a:r>
            <a:br>
              <a:rPr lang="fr">
                <a:solidFill>
                  <a:srgbClr val="000000"/>
                </a:solidFill>
              </a:rPr>
            </a:br>
            <a:endParaRPr>
              <a:solidFill>
                <a:srgbClr val="000000"/>
              </a:solidFill>
            </a:endParaRPr>
          </a:p>
          <a:p>
            <a:pPr indent="0" lvl="0" marL="0" rtl="0" algn="l">
              <a:spcBef>
                <a:spcPts val="1600"/>
              </a:spcBef>
              <a:spcAft>
                <a:spcPts val="0"/>
              </a:spcAft>
              <a:buNone/>
            </a:pPr>
            <a:r>
              <a:rPr lang="fr">
                <a:solidFill>
                  <a:srgbClr val="000000"/>
                </a:solidFill>
              </a:rPr>
              <a:t>→ </a:t>
            </a:r>
            <a:r>
              <a:rPr lang="fr">
                <a:solidFill>
                  <a:schemeClr val="dk1"/>
                </a:solidFill>
              </a:rPr>
              <a:t>Positions précédentes</a:t>
            </a:r>
            <a:br>
              <a:rPr lang="fr">
                <a:solidFill>
                  <a:srgbClr val="000000"/>
                </a:solidFill>
              </a:rPr>
            </a:br>
            <a:br>
              <a:rPr lang="fr">
                <a:solidFill>
                  <a:srgbClr val="000000"/>
                </a:solidFill>
              </a:rPr>
            </a:br>
            <a:r>
              <a:rPr lang="fr">
                <a:solidFill>
                  <a:srgbClr val="000000"/>
                </a:solidFill>
              </a:rPr>
              <a:t>→ Récupération des 2 premières images</a:t>
            </a:r>
            <a:endParaRPr>
              <a:solidFill>
                <a:srgbClr val="000000"/>
              </a:solidFill>
            </a:endParaRPr>
          </a:p>
          <a:p>
            <a:pPr indent="0" lvl="0" marL="0" rtl="0" algn="l">
              <a:spcBef>
                <a:spcPts val="1600"/>
              </a:spcBef>
              <a:spcAft>
                <a:spcPts val="1600"/>
              </a:spcAft>
              <a:buNone/>
            </a:pPr>
            <a:r>
              <a:rPr lang="fr">
                <a:solidFill>
                  <a:srgbClr val="000000"/>
                </a:solidFill>
              </a:rPr>
              <a:t>→ Dimensions de l’image</a:t>
            </a:r>
            <a:endParaRPr>
              <a:solidFill>
                <a:srgbClr val="000000"/>
              </a:solidFill>
            </a:endParaRPr>
          </a:p>
        </p:txBody>
      </p:sp>
      <p:pic>
        <p:nvPicPr>
          <p:cNvPr id="145" name="Google Shape;145;p21"/>
          <p:cNvPicPr preferRelativeResize="0"/>
          <p:nvPr/>
        </p:nvPicPr>
        <p:blipFill>
          <a:blip r:embed="rId3">
            <a:alphaModFix/>
          </a:blip>
          <a:stretch>
            <a:fillRect/>
          </a:stretch>
        </p:blipFill>
        <p:spPr>
          <a:xfrm>
            <a:off x="73200" y="1713890"/>
            <a:ext cx="4662826" cy="30185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