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6" r:id="rId4"/>
    <p:sldId id="258" r:id="rId5"/>
    <p:sldId id="265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52" d="100"/>
          <a:sy n="152" d="100"/>
        </p:scale>
        <p:origin x="608" y="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A4650"/>
                </a:solidFill>
                <a:latin typeface="Calibri Light"/>
              </a:defRPr>
            </a:pPr>
            <a:r>
              <a:t>Proyecto Ciencia de Datos 2 - Ventas UY (2025)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282828"/>
                </a:solidFill>
                <a:latin typeface="Calibri Light"/>
              </a:defRPr>
            </a:pPr>
            <a:r>
              <a:t>Análisis de ventas por departamento en Uruguay con indicadores de mercado, correlaciones y oportunidades de mejora.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0C45BDE-7336-0A29-F8D8-C4FB40F71D14}"/>
              </a:ext>
            </a:extLst>
          </p:cNvPr>
          <p:cNvSpPr txBox="1"/>
          <p:nvPr/>
        </p:nvSpPr>
        <p:spPr>
          <a:xfrm>
            <a:off x="2441196" y="5943600"/>
            <a:ext cx="651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Gonzalo Ramallo- </a:t>
            </a:r>
            <a:r>
              <a:rPr lang="en-US" dirty="0" err="1"/>
              <a:t>Curso</a:t>
            </a:r>
            <a:r>
              <a:rPr lang="en-US" dirty="0"/>
              <a:t> Ciencia de Datos 2 (2025)- Primera </a:t>
            </a:r>
            <a:r>
              <a:rPr lang="en-US" dirty="0" err="1"/>
              <a:t>Entrega</a:t>
            </a:r>
            <a:endParaRPr lang="es-UY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826" y="105684"/>
            <a:ext cx="5910592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A4B5A"/>
                </a:solidFill>
                <a:latin typeface="Calibre Light"/>
              </a:defRPr>
            </a:pPr>
            <a:r>
              <a:rPr sz="4000" dirty="0" err="1"/>
              <a:t>Conclusiones</a:t>
            </a:r>
            <a:r>
              <a:rPr sz="4000" dirty="0"/>
              <a:t> </a:t>
            </a:r>
            <a:r>
              <a:rPr sz="4000" dirty="0" err="1"/>
              <a:t>por</a:t>
            </a:r>
            <a:r>
              <a:rPr sz="4000" dirty="0"/>
              <a:t> </a:t>
            </a:r>
            <a:r>
              <a:rPr sz="4000" dirty="0" err="1"/>
              <a:t>Hipótesis</a:t>
            </a:r>
            <a:endParaRPr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42613" y="961922"/>
            <a:ext cx="11761365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200">
                <a:solidFill>
                  <a:srgbClr val="1E3C46"/>
                </a:solidFill>
                <a:latin typeface="Calibre Light"/>
              </a:defRPr>
            </a:pPr>
            <a:r>
              <a:rPr sz="2200" dirty="0"/>
              <a:t>1️⃣ **</a:t>
            </a:r>
            <a:r>
              <a:rPr sz="2200" dirty="0" err="1"/>
              <a:t>Intensidad</a:t>
            </a:r>
            <a:r>
              <a:rPr sz="2200" dirty="0"/>
              <a:t> de mercado (</a:t>
            </a:r>
            <a:r>
              <a:rPr sz="2200" dirty="0" err="1"/>
              <a:t>ventas</a:t>
            </a:r>
            <a:r>
              <a:rPr sz="2200" dirty="0"/>
              <a:t> per </a:t>
            </a:r>
            <a:r>
              <a:rPr sz="2200" dirty="0" err="1"/>
              <a:t>cápita</a:t>
            </a:r>
            <a:r>
              <a:rPr sz="2200" dirty="0"/>
              <a:t>):**</a:t>
            </a:r>
            <a:br>
              <a:rPr sz="2200" dirty="0"/>
            </a:br>
            <a:r>
              <a:rPr sz="2200" dirty="0"/>
              <a:t>Los </a:t>
            </a:r>
            <a:r>
              <a:rPr sz="2200" dirty="0" err="1"/>
              <a:t>departamentos</a:t>
            </a:r>
            <a:r>
              <a:rPr sz="2200" dirty="0"/>
              <a:t> con mayor </a:t>
            </a:r>
            <a:r>
              <a:rPr sz="2200" dirty="0" err="1"/>
              <a:t>intensidad</a:t>
            </a:r>
            <a:r>
              <a:rPr sz="2200" dirty="0"/>
              <a:t> de mercado son Montevideo, Canelones y Lavalleja, lo </a:t>
            </a:r>
            <a:r>
              <a:rPr sz="2200" dirty="0" err="1"/>
              <a:t>que</a:t>
            </a:r>
            <a:r>
              <a:rPr sz="2200" dirty="0"/>
              <a:t> indica </a:t>
            </a:r>
            <a:r>
              <a:rPr sz="2200" dirty="0" err="1"/>
              <a:t>una</a:t>
            </a:r>
            <a:r>
              <a:rPr sz="2200" dirty="0"/>
              <a:t> </a:t>
            </a:r>
            <a:r>
              <a:rPr sz="2200" dirty="0" err="1"/>
              <a:t>alta</a:t>
            </a:r>
            <a:r>
              <a:rPr sz="2200" dirty="0"/>
              <a:t> </a:t>
            </a:r>
            <a:r>
              <a:rPr sz="2200" dirty="0" err="1"/>
              <a:t>concentración</a:t>
            </a:r>
            <a:r>
              <a:rPr sz="2200" dirty="0"/>
              <a:t> de </a:t>
            </a:r>
            <a:r>
              <a:rPr sz="2200" dirty="0" err="1"/>
              <a:t>ventas</a:t>
            </a:r>
            <a:r>
              <a:rPr sz="2200" dirty="0"/>
              <a:t> </a:t>
            </a:r>
            <a:r>
              <a:rPr sz="2200" dirty="0" err="1"/>
              <a:t>por</a:t>
            </a:r>
            <a:r>
              <a:rPr sz="2200" dirty="0"/>
              <a:t> </a:t>
            </a:r>
            <a:r>
              <a:rPr sz="2200" dirty="0" err="1"/>
              <a:t>habitante</a:t>
            </a:r>
            <a:r>
              <a:rPr sz="2200" dirty="0"/>
              <a:t>.</a:t>
            </a:r>
            <a:br>
              <a:rPr sz="2200" dirty="0"/>
            </a:br>
            <a:r>
              <a:rPr sz="2200" dirty="0"/>
              <a:t>➡️ </a:t>
            </a:r>
            <a:r>
              <a:rPr sz="2200" dirty="0" err="1"/>
              <a:t>Implica</a:t>
            </a:r>
            <a:r>
              <a:rPr sz="2200" dirty="0"/>
              <a:t> </a:t>
            </a:r>
            <a:r>
              <a:rPr sz="2200" dirty="0" err="1"/>
              <a:t>que</a:t>
            </a:r>
            <a:r>
              <a:rPr sz="2200" dirty="0"/>
              <a:t> la </a:t>
            </a:r>
            <a:r>
              <a:rPr sz="2200" dirty="0" err="1"/>
              <a:t>demanda</a:t>
            </a:r>
            <a:r>
              <a:rPr sz="2200" dirty="0"/>
              <a:t> se </a:t>
            </a:r>
            <a:r>
              <a:rPr sz="2200" dirty="0" err="1"/>
              <a:t>focaliza</a:t>
            </a:r>
            <a:r>
              <a:rPr sz="2200" dirty="0"/>
              <a:t> </a:t>
            </a:r>
            <a:r>
              <a:rPr sz="2200" dirty="0" err="1"/>
              <a:t>en</a:t>
            </a:r>
            <a:r>
              <a:rPr sz="2200" dirty="0"/>
              <a:t> </a:t>
            </a:r>
            <a:r>
              <a:rPr sz="2200" dirty="0" err="1"/>
              <a:t>áreas</a:t>
            </a:r>
            <a:r>
              <a:rPr sz="2200" dirty="0"/>
              <a:t> </a:t>
            </a:r>
            <a:r>
              <a:rPr sz="2200" dirty="0" err="1"/>
              <a:t>urbanas</a:t>
            </a:r>
            <a:r>
              <a:rPr sz="2200" dirty="0"/>
              <a:t> y </a:t>
            </a:r>
            <a:r>
              <a:rPr sz="1400" dirty="0" err="1"/>
              <a:t>suburbanas</a:t>
            </a:r>
            <a:r>
              <a:rPr sz="2200" dirty="0"/>
              <a:t> con mayor </a:t>
            </a:r>
            <a:r>
              <a:rPr sz="2200" dirty="0" err="1"/>
              <a:t>actividad</a:t>
            </a:r>
            <a:r>
              <a:rPr sz="2200" dirty="0"/>
              <a:t> </a:t>
            </a:r>
            <a:r>
              <a:rPr sz="2200" dirty="0" err="1"/>
              <a:t>económica</a:t>
            </a:r>
            <a:r>
              <a:rPr sz="2200" dirty="0"/>
              <a:t>.</a:t>
            </a:r>
            <a:br>
              <a:rPr sz="2200" dirty="0"/>
            </a:br>
            <a:br>
              <a:rPr sz="2200" dirty="0"/>
            </a:br>
            <a:r>
              <a:rPr sz="2200" dirty="0"/>
              <a:t>2️⃣ **</a:t>
            </a:r>
            <a:r>
              <a:rPr sz="2200" dirty="0" err="1"/>
              <a:t>Relación</a:t>
            </a:r>
            <a:r>
              <a:rPr sz="2200" dirty="0"/>
              <a:t> entre </a:t>
            </a:r>
            <a:r>
              <a:rPr sz="2200" dirty="0" err="1"/>
              <a:t>Empresas</a:t>
            </a:r>
            <a:r>
              <a:rPr sz="2200" dirty="0"/>
              <a:t> y Ventas:**</a:t>
            </a:r>
            <a:br>
              <a:rPr sz="2200" dirty="0"/>
            </a:br>
            <a:r>
              <a:rPr sz="2200" dirty="0"/>
              <a:t>Se </a:t>
            </a:r>
            <a:r>
              <a:rPr sz="2200" dirty="0" err="1"/>
              <a:t>observa</a:t>
            </a:r>
            <a:r>
              <a:rPr sz="2200" dirty="0"/>
              <a:t> </a:t>
            </a:r>
            <a:r>
              <a:rPr sz="2200" dirty="0" err="1"/>
              <a:t>una</a:t>
            </a:r>
            <a:r>
              <a:rPr sz="2200" dirty="0"/>
              <a:t> </a:t>
            </a:r>
            <a:r>
              <a:rPr sz="2200" dirty="0" err="1"/>
              <a:t>correlación</a:t>
            </a:r>
            <a:r>
              <a:rPr sz="2200" dirty="0"/>
              <a:t> </a:t>
            </a:r>
            <a:r>
              <a:rPr sz="2200" dirty="0" err="1"/>
              <a:t>débil</a:t>
            </a:r>
            <a:r>
              <a:rPr sz="2200" dirty="0"/>
              <a:t> (r ≈ 0.19) entre </a:t>
            </a:r>
            <a:r>
              <a:rPr sz="2200" dirty="0" err="1"/>
              <a:t>el</a:t>
            </a:r>
            <a:r>
              <a:rPr sz="2200" dirty="0"/>
              <a:t> </a:t>
            </a:r>
            <a:r>
              <a:rPr sz="2200" dirty="0" err="1"/>
              <a:t>número</a:t>
            </a:r>
            <a:r>
              <a:rPr sz="2200" dirty="0"/>
              <a:t> de </a:t>
            </a:r>
            <a:r>
              <a:rPr sz="2200" dirty="0" err="1"/>
              <a:t>empresas</a:t>
            </a:r>
            <a:r>
              <a:rPr sz="2200" dirty="0"/>
              <a:t> y las </a:t>
            </a:r>
            <a:r>
              <a:rPr sz="2200" dirty="0" err="1"/>
              <a:t>ventas</a:t>
            </a:r>
            <a:r>
              <a:rPr sz="2200" dirty="0"/>
              <a:t> </a:t>
            </a:r>
            <a:r>
              <a:rPr sz="2200" dirty="0" err="1"/>
              <a:t>totales</a:t>
            </a:r>
            <a:r>
              <a:rPr sz="2200" dirty="0"/>
              <a:t>. Esto </a:t>
            </a:r>
            <a:r>
              <a:rPr sz="2200" dirty="0" err="1"/>
              <a:t>sugiere</a:t>
            </a:r>
            <a:r>
              <a:rPr sz="2200" dirty="0"/>
              <a:t> </a:t>
            </a:r>
            <a:r>
              <a:rPr sz="2200" dirty="0" err="1"/>
              <a:t>que</a:t>
            </a:r>
            <a:r>
              <a:rPr sz="2200" dirty="0"/>
              <a:t> </a:t>
            </a:r>
            <a:r>
              <a:rPr sz="2200" dirty="0" err="1"/>
              <a:t>el</a:t>
            </a:r>
            <a:r>
              <a:rPr sz="2200" dirty="0"/>
              <a:t> </a:t>
            </a:r>
            <a:r>
              <a:rPr sz="2200" dirty="0" err="1"/>
              <a:t>volumen</a:t>
            </a:r>
            <a:r>
              <a:rPr sz="2200" dirty="0"/>
              <a:t> de </a:t>
            </a:r>
            <a:r>
              <a:rPr sz="2200" dirty="0" err="1"/>
              <a:t>ventas</a:t>
            </a:r>
            <a:r>
              <a:rPr sz="2200" dirty="0"/>
              <a:t> no </a:t>
            </a:r>
            <a:r>
              <a:rPr sz="2200" dirty="0" err="1"/>
              <a:t>depende</a:t>
            </a:r>
            <a:r>
              <a:rPr sz="2200" dirty="0"/>
              <a:t> </a:t>
            </a:r>
            <a:r>
              <a:rPr sz="2200" dirty="0" err="1"/>
              <a:t>directamente</a:t>
            </a:r>
            <a:r>
              <a:rPr sz="2200" dirty="0"/>
              <a:t> de la </a:t>
            </a:r>
            <a:r>
              <a:rPr sz="2200" dirty="0" err="1"/>
              <a:t>cantidad</a:t>
            </a:r>
            <a:r>
              <a:rPr sz="2200" dirty="0"/>
              <a:t> de </a:t>
            </a:r>
            <a:r>
              <a:rPr sz="2200" dirty="0" err="1"/>
              <a:t>empresas</a:t>
            </a:r>
            <a:r>
              <a:rPr sz="2200" dirty="0"/>
              <a:t>, </a:t>
            </a:r>
            <a:r>
              <a:rPr sz="2200" dirty="0" err="1"/>
              <a:t>sino</a:t>
            </a:r>
            <a:r>
              <a:rPr sz="2200" dirty="0"/>
              <a:t> de </a:t>
            </a:r>
            <a:r>
              <a:rPr sz="2200" dirty="0" err="1"/>
              <a:t>otros</a:t>
            </a:r>
            <a:r>
              <a:rPr sz="2200" dirty="0"/>
              <a:t> </a:t>
            </a:r>
            <a:r>
              <a:rPr sz="2200" dirty="0" err="1"/>
              <a:t>factores</a:t>
            </a:r>
            <a:r>
              <a:rPr sz="2200" dirty="0"/>
              <a:t> </a:t>
            </a:r>
            <a:r>
              <a:rPr sz="2200" dirty="0" err="1"/>
              <a:t>como</a:t>
            </a:r>
            <a:r>
              <a:rPr sz="2200" dirty="0"/>
              <a:t> mix de </a:t>
            </a:r>
            <a:r>
              <a:rPr sz="2200" dirty="0" err="1"/>
              <a:t>productos</a:t>
            </a:r>
            <a:r>
              <a:rPr sz="2200" dirty="0"/>
              <a:t>, canales o </a:t>
            </a:r>
            <a:r>
              <a:rPr sz="2200" dirty="0" err="1"/>
              <a:t>estrategias</a:t>
            </a:r>
            <a:r>
              <a:rPr sz="2200" dirty="0"/>
              <a:t> </a:t>
            </a:r>
            <a:r>
              <a:rPr sz="2200" dirty="0" err="1"/>
              <a:t>comerciales</a:t>
            </a:r>
            <a:r>
              <a:rPr sz="2200" dirty="0"/>
              <a:t>.</a:t>
            </a:r>
            <a:br>
              <a:rPr sz="2200" dirty="0"/>
            </a:br>
            <a:br>
              <a:rPr sz="2200" dirty="0"/>
            </a:br>
            <a:r>
              <a:rPr sz="2200" dirty="0"/>
              <a:t>3️⃣ **Nivel de </a:t>
            </a:r>
            <a:r>
              <a:rPr sz="2200" dirty="0" err="1"/>
              <a:t>desarrollo</a:t>
            </a:r>
            <a:r>
              <a:rPr sz="2200" dirty="0"/>
              <a:t> regional:**</a:t>
            </a:r>
            <a:br>
              <a:rPr sz="2200" dirty="0"/>
            </a:br>
            <a:r>
              <a:rPr sz="2200" dirty="0"/>
              <a:t>El ranking </a:t>
            </a:r>
            <a:r>
              <a:rPr sz="2200" dirty="0" err="1"/>
              <a:t>por</a:t>
            </a:r>
            <a:r>
              <a:rPr sz="2200" dirty="0"/>
              <a:t> </a:t>
            </a:r>
            <a:r>
              <a:rPr sz="2200" dirty="0" err="1"/>
              <a:t>nivel</a:t>
            </a:r>
            <a:r>
              <a:rPr sz="2200" dirty="0"/>
              <a:t> de </a:t>
            </a:r>
            <a:r>
              <a:rPr sz="2200" dirty="0" err="1"/>
              <a:t>desarrollo</a:t>
            </a:r>
            <a:r>
              <a:rPr sz="2200" dirty="0"/>
              <a:t> (población + </a:t>
            </a:r>
            <a:r>
              <a:rPr sz="2200" dirty="0" err="1"/>
              <a:t>empresas</a:t>
            </a:r>
            <a:r>
              <a:rPr sz="2200" dirty="0"/>
              <a:t>) </a:t>
            </a:r>
            <a:r>
              <a:rPr sz="2200" dirty="0" err="1"/>
              <a:t>muestra</a:t>
            </a:r>
            <a:r>
              <a:rPr sz="2200" dirty="0"/>
              <a:t> </a:t>
            </a:r>
            <a:r>
              <a:rPr sz="2200" dirty="0" err="1"/>
              <a:t>variaciones</a:t>
            </a:r>
            <a:r>
              <a:rPr sz="2200" dirty="0"/>
              <a:t> </a:t>
            </a:r>
            <a:r>
              <a:rPr sz="2200" dirty="0" err="1"/>
              <a:t>respecto</a:t>
            </a:r>
            <a:r>
              <a:rPr sz="2200" dirty="0"/>
              <a:t> al ranking </a:t>
            </a:r>
            <a:r>
              <a:rPr sz="2200" dirty="0" err="1"/>
              <a:t>por</a:t>
            </a:r>
            <a:r>
              <a:rPr sz="2200" dirty="0"/>
              <a:t> </a:t>
            </a:r>
            <a:r>
              <a:rPr sz="2200" dirty="0" err="1"/>
              <a:t>ventas</a:t>
            </a:r>
            <a:r>
              <a:rPr sz="2200" dirty="0"/>
              <a:t>, con </a:t>
            </a:r>
            <a:r>
              <a:rPr sz="2200" dirty="0" err="1"/>
              <a:t>departamentos</a:t>
            </a:r>
            <a:r>
              <a:rPr sz="2200" dirty="0"/>
              <a:t> </a:t>
            </a:r>
            <a:r>
              <a:rPr sz="2200" dirty="0" err="1"/>
              <a:t>como</a:t>
            </a:r>
            <a:r>
              <a:rPr sz="2200" dirty="0"/>
              <a:t> Soriano y Maldonado </a:t>
            </a:r>
            <a:r>
              <a:rPr sz="2200" dirty="0" err="1"/>
              <a:t>ascendiendo</a:t>
            </a:r>
            <a:r>
              <a:rPr sz="2200" dirty="0"/>
              <a:t> </a:t>
            </a:r>
            <a:r>
              <a:rPr sz="2200" dirty="0" err="1"/>
              <a:t>posiciones</a:t>
            </a:r>
            <a:r>
              <a:rPr sz="2200" dirty="0"/>
              <a:t>.</a:t>
            </a:r>
            <a:br>
              <a:rPr sz="2200" dirty="0"/>
            </a:br>
            <a:r>
              <a:rPr sz="2200" dirty="0"/>
              <a:t>➡️ Indica </a:t>
            </a:r>
            <a:r>
              <a:rPr sz="2200" dirty="0" err="1"/>
              <a:t>que</a:t>
            </a:r>
            <a:r>
              <a:rPr sz="2200" dirty="0"/>
              <a:t> las regiones </a:t>
            </a:r>
            <a:r>
              <a:rPr sz="2200" dirty="0" err="1"/>
              <a:t>más</a:t>
            </a:r>
            <a:r>
              <a:rPr sz="2200" dirty="0"/>
              <a:t> </a:t>
            </a:r>
            <a:r>
              <a:rPr sz="2200" dirty="0" err="1"/>
              <a:t>equilibradas</a:t>
            </a:r>
            <a:r>
              <a:rPr sz="2200" dirty="0"/>
              <a:t> </a:t>
            </a:r>
            <a:r>
              <a:rPr sz="2200" dirty="0" err="1"/>
              <a:t>en</a:t>
            </a:r>
            <a:r>
              <a:rPr sz="2200" dirty="0"/>
              <a:t> </a:t>
            </a:r>
            <a:r>
              <a:rPr sz="2200" dirty="0" err="1"/>
              <a:t>desarrollo</a:t>
            </a:r>
            <a:r>
              <a:rPr sz="2200" dirty="0"/>
              <a:t> </a:t>
            </a:r>
            <a:r>
              <a:rPr sz="2200" dirty="0" err="1"/>
              <a:t>tienden</a:t>
            </a:r>
            <a:r>
              <a:rPr sz="2200" dirty="0"/>
              <a:t> a </a:t>
            </a:r>
            <a:r>
              <a:rPr sz="2200" dirty="0" err="1"/>
              <a:t>mejorar</a:t>
            </a:r>
            <a:r>
              <a:rPr sz="2200" dirty="0"/>
              <a:t> </a:t>
            </a:r>
            <a:r>
              <a:rPr sz="2200" dirty="0" err="1"/>
              <a:t>su</a:t>
            </a:r>
            <a:r>
              <a:rPr sz="2200" dirty="0"/>
              <a:t> </a:t>
            </a:r>
            <a:r>
              <a:rPr sz="2200" dirty="0" err="1"/>
              <a:t>desempeño</a:t>
            </a:r>
            <a:r>
              <a:rPr sz="2200" dirty="0"/>
              <a:t> </a:t>
            </a:r>
            <a:r>
              <a:rPr sz="2200" dirty="0" err="1"/>
              <a:t>comercial</a:t>
            </a:r>
            <a:r>
              <a:rPr sz="2200" dirty="0"/>
              <a:t>, </a:t>
            </a:r>
            <a:r>
              <a:rPr sz="2200" dirty="0" err="1"/>
              <a:t>mientras</a:t>
            </a:r>
            <a:r>
              <a:rPr sz="2200" dirty="0"/>
              <a:t> </a:t>
            </a:r>
            <a:r>
              <a:rPr sz="2200" dirty="0" err="1"/>
              <a:t>que</a:t>
            </a:r>
            <a:r>
              <a:rPr sz="2200" dirty="0"/>
              <a:t> zonas con </a:t>
            </a:r>
            <a:r>
              <a:rPr sz="2200" dirty="0" err="1"/>
              <a:t>alta</a:t>
            </a:r>
            <a:r>
              <a:rPr sz="2200" dirty="0"/>
              <a:t> población </a:t>
            </a:r>
            <a:r>
              <a:rPr sz="2200" dirty="0" err="1"/>
              <a:t>pero</a:t>
            </a:r>
            <a:r>
              <a:rPr sz="2200" dirty="0"/>
              <a:t> baja </a:t>
            </a:r>
            <a:r>
              <a:rPr sz="2200" dirty="0" err="1"/>
              <a:t>densidad</a:t>
            </a:r>
            <a:r>
              <a:rPr sz="2200" dirty="0"/>
              <a:t> </a:t>
            </a:r>
            <a:r>
              <a:rPr sz="2200" dirty="0" err="1"/>
              <a:t>empresarial</a:t>
            </a:r>
            <a:r>
              <a:rPr sz="2200" dirty="0"/>
              <a:t> </a:t>
            </a:r>
            <a:r>
              <a:rPr sz="2200" dirty="0" err="1"/>
              <a:t>presentan</a:t>
            </a:r>
            <a:r>
              <a:rPr sz="2200" dirty="0"/>
              <a:t> </a:t>
            </a:r>
            <a:r>
              <a:rPr sz="2200" dirty="0" err="1"/>
              <a:t>oportunidades</a:t>
            </a:r>
            <a:r>
              <a:rPr sz="2200" dirty="0"/>
              <a:t> de </a:t>
            </a:r>
            <a:r>
              <a:rPr sz="2200" dirty="0" err="1"/>
              <a:t>mejora</a:t>
            </a:r>
            <a:r>
              <a:rPr sz="2200"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A4650"/>
                </a:solidFill>
                <a:latin typeface="Calibri Light"/>
              </a:defRPr>
            </a:pPr>
            <a:r>
              <a:t>Recomendaciones ejecutivas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282828"/>
                </a:solidFill>
                <a:latin typeface="Calibri Light"/>
              </a:defRPr>
            </a:pPr>
            <a:r>
              <a:t>• Enfocar estrategias en departamentos con alta demanda no atendida.</a:t>
            </a:r>
            <a:br/>
            <a:r>
              <a:t>• Reasignar inventarios y promociones según intensidad de mercado.</a:t>
            </a:r>
            <a:br/>
            <a:r>
              <a:t>• Mejorar presencia comercial en regiones de bajo desarrollo pero potencial de crecimiento.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A4650"/>
                </a:solidFill>
                <a:latin typeface="Calibri Light"/>
              </a:defRPr>
            </a:pPr>
            <a:r>
              <a:t>Conclusión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282828"/>
                </a:solidFill>
                <a:latin typeface="Calibri Light"/>
              </a:defRPr>
            </a:pPr>
            <a:r>
              <a:t>El análisis permitió identificar patrones relevantes en la distribución de ventas a nivel nacional, apoyando decisiones estratégicas de marketing y asignación de recursos para mejorar la cobertura comercial y eficiencia operativa.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1DA9C7C-B5BF-5819-56B7-B4ED251F07E6}"/>
              </a:ext>
            </a:extLst>
          </p:cNvPr>
          <p:cNvSpPr txBox="1"/>
          <p:nvPr/>
        </p:nvSpPr>
        <p:spPr>
          <a:xfrm>
            <a:off x="5041733" y="2663720"/>
            <a:ext cx="17030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Gracias</a:t>
            </a:r>
            <a:endParaRPr lang="es-UY" sz="4000" dirty="0"/>
          </a:p>
        </p:txBody>
      </p:sp>
    </p:spTree>
    <p:extLst>
      <p:ext uri="{BB962C8B-B14F-4D97-AF65-F5344CB8AC3E}">
        <p14:creationId xmlns:p14="http://schemas.microsoft.com/office/powerpoint/2010/main" val="4170766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A4650"/>
                </a:solidFill>
                <a:latin typeface="Calibri Light"/>
              </a:defRPr>
            </a:pPr>
            <a:r>
              <a:t>Objetivo General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282828"/>
                </a:solidFill>
                <a:latin typeface="Calibri Light"/>
              </a:defRPr>
            </a:pPr>
            <a:r>
              <a:t>Analizar las ventas departamentales en Uruguay para identificar oportunidades de mejora y optimización del desempeño comercial.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53932" y="457201"/>
            <a:ext cx="4756430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A4B5A"/>
                </a:solidFill>
                <a:latin typeface="Calibre Light"/>
              </a:defRPr>
            </a:pPr>
            <a:r>
              <a:rPr sz="4000" dirty="0" err="1"/>
              <a:t>Preguntas</a:t>
            </a:r>
            <a:r>
              <a:rPr sz="4000" dirty="0"/>
              <a:t> / </a:t>
            </a:r>
            <a:r>
              <a:rPr sz="4000" dirty="0" err="1"/>
              <a:t>Hipótesis</a:t>
            </a:r>
            <a:endParaRPr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436812" y="1645921"/>
            <a:ext cx="77724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600">
                <a:solidFill>
                  <a:srgbClr val="1E3C46"/>
                </a:solidFill>
                <a:latin typeface="Calibre Light"/>
              </a:defRPr>
            </a:pPr>
            <a:r>
              <a:rPr sz="2600" dirty="0"/>
              <a:t>1️⃣ ¿</a:t>
            </a:r>
            <a:r>
              <a:rPr sz="2600" dirty="0" err="1"/>
              <a:t>Qué</a:t>
            </a:r>
            <a:r>
              <a:rPr sz="2600" dirty="0"/>
              <a:t> </a:t>
            </a:r>
            <a:r>
              <a:rPr sz="2600" dirty="0" err="1"/>
              <a:t>departamentos</a:t>
            </a:r>
            <a:r>
              <a:rPr sz="2600" dirty="0"/>
              <a:t> </a:t>
            </a:r>
            <a:r>
              <a:rPr sz="2600" dirty="0" err="1"/>
              <a:t>muestran</a:t>
            </a:r>
            <a:r>
              <a:rPr sz="2600" dirty="0"/>
              <a:t> **mayor </a:t>
            </a:r>
            <a:r>
              <a:rPr sz="2600" dirty="0" err="1"/>
              <a:t>intensidad</a:t>
            </a:r>
            <a:r>
              <a:rPr sz="2600" dirty="0"/>
              <a:t> de mercado** (</a:t>
            </a:r>
            <a:r>
              <a:rPr sz="2600" dirty="0" err="1"/>
              <a:t>ventas</a:t>
            </a:r>
            <a:r>
              <a:rPr sz="2600" dirty="0"/>
              <a:t> per </a:t>
            </a:r>
            <a:r>
              <a:rPr sz="2600" dirty="0" err="1"/>
              <a:t>cápita</a:t>
            </a:r>
            <a:r>
              <a:rPr sz="2600" dirty="0"/>
              <a:t>)?</a:t>
            </a:r>
            <a:br>
              <a:rPr sz="2600" dirty="0"/>
            </a:br>
            <a:br>
              <a:rPr sz="2600" dirty="0"/>
            </a:br>
            <a:r>
              <a:rPr sz="2600" dirty="0"/>
              <a:t>2️⃣ ¿</a:t>
            </a:r>
            <a:r>
              <a:rPr sz="2600" dirty="0" err="1"/>
              <a:t>Existe</a:t>
            </a:r>
            <a:r>
              <a:rPr sz="2600" dirty="0"/>
              <a:t> </a:t>
            </a:r>
            <a:r>
              <a:rPr sz="2600" dirty="0" err="1"/>
              <a:t>relación</a:t>
            </a:r>
            <a:r>
              <a:rPr sz="2600" dirty="0"/>
              <a:t> entre **</a:t>
            </a:r>
            <a:r>
              <a:rPr sz="2600" dirty="0" err="1"/>
              <a:t>Empresas</a:t>
            </a:r>
            <a:r>
              <a:rPr sz="2600" dirty="0"/>
              <a:t>** (proxy de </a:t>
            </a:r>
            <a:r>
              <a:rPr sz="2600" dirty="0" err="1"/>
              <a:t>actividad</a:t>
            </a:r>
            <a:r>
              <a:rPr sz="2600" dirty="0"/>
              <a:t> </a:t>
            </a:r>
            <a:r>
              <a:rPr sz="2600" dirty="0" err="1"/>
              <a:t>económica</a:t>
            </a:r>
            <a:r>
              <a:rPr sz="2600" dirty="0"/>
              <a:t>) y **Ventas**?</a:t>
            </a:r>
            <a:br>
              <a:rPr sz="2600" dirty="0"/>
            </a:br>
            <a:br>
              <a:rPr sz="2600" dirty="0"/>
            </a:br>
            <a:r>
              <a:rPr sz="2600" dirty="0"/>
              <a:t>3️⃣ ¿</a:t>
            </a:r>
            <a:r>
              <a:rPr sz="2600" dirty="0" err="1"/>
              <a:t>Cómo</a:t>
            </a:r>
            <a:r>
              <a:rPr sz="2600" dirty="0"/>
              <a:t> cambia </a:t>
            </a:r>
            <a:r>
              <a:rPr sz="2600" dirty="0" err="1"/>
              <a:t>el</a:t>
            </a:r>
            <a:r>
              <a:rPr sz="2600" dirty="0"/>
              <a:t> </a:t>
            </a:r>
            <a:r>
              <a:rPr sz="2600" dirty="0" err="1"/>
              <a:t>desempeño</a:t>
            </a:r>
            <a:r>
              <a:rPr sz="2600" dirty="0"/>
              <a:t> </a:t>
            </a:r>
            <a:r>
              <a:rPr sz="2600" dirty="0" err="1"/>
              <a:t>por</a:t>
            </a:r>
            <a:r>
              <a:rPr sz="2600" dirty="0"/>
              <a:t> </a:t>
            </a:r>
            <a:r>
              <a:rPr sz="2600" dirty="0" err="1"/>
              <a:t>región</a:t>
            </a:r>
            <a:r>
              <a:rPr sz="2600" dirty="0"/>
              <a:t> al </a:t>
            </a:r>
            <a:r>
              <a:rPr sz="2600" dirty="0" err="1"/>
              <a:t>considerar</a:t>
            </a:r>
            <a:r>
              <a:rPr sz="2600" dirty="0"/>
              <a:t> un **</a:t>
            </a:r>
            <a:r>
              <a:rPr sz="2600" dirty="0" err="1"/>
              <a:t>nivel</a:t>
            </a:r>
            <a:r>
              <a:rPr sz="2600" dirty="0"/>
              <a:t> de </a:t>
            </a:r>
            <a:r>
              <a:rPr sz="2600" dirty="0" err="1"/>
              <a:t>desarrollo</a:t>
            </a:r>
            <a:r>
              <a:rPr sz="2600" dirty="0"/>
              <a:t> regional** (población + </a:t>
            </a:r>
            <a:r>
              <a:rPr sz="2600" dirty="0" err="1"/>
              <a:t>empresas</a:t>
            </a:r>
            <a:r>
              <a:rPr sz="2600" dirty="0"/>
              <a:t>)?</a:t>
            </a:r>
            <a:br>
              <a:rPr sz="2600" dirty="0"/>
            </a:br>
            <a:br>
              <a:rPr sz="2600" dirty="0"/>
            </a:br>
            <a:endParaRPr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A4650"/>
                </a:solidFill>
                <a:latin typeface="Calibri Light"/>
              </a:defRPr>
            </a:pPr>
            <a:r>
              <a:t>Metodología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282828"/>
                </a:solidFill>
                <a:latin typeface="Calibri Light"/>
              </a:defRPr>
            </a:pPr>
            <a:r>
              <a:t>El análisis se realizó utilizando Python, Pandas y APIs públicas con datos de población, empresas y niveles de desarrollo regional. Se aplicaron correlaciones, métricas normalizadas y mapas coropléticos para visualizar patrones de mercado.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33146" y="276838"/>
            <a:ext cx="10007996" cy="9848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4000" b="1">
                <a:solidFill>
                  <a:srgbClr val="0A4B5A"/>
                </a:solidFill>
                <a:latin typeface="Calibre Light"/>
              </a:defRPr>
            </a:pPr>
            <a:r>
              <a:rPr sz="4000" dirty="0"/>
              <a:t>🌐 Fuentes de </a:t>
            </a:r>
            <a:r>
              <a:rPr sz="4000" dirty="0" err="1"/>
              <a:t>datos</a:t>
            </a:r>
            <a:r>
              <a:rPr sz="4000" dirty="0"/>
              <a:t> y APIs </a:t>
            </a:r>
            <a:r>
              <a:rPr sz="4000" dirty="0" err="1"/>
              <a:t>públicas</a:t>
            </a:r>
            <a:r>
              <a:rPr sz="4000" dirty="0"/>
              <a:t> </a:t>
            </a:r>
            <a:r>
              <a:rPr sz="4000" dirty="0" err="1"/>
              <a:t>utilizadas</a:t>
            </a:r>
            <a:endParaRPr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1845578" y="1681993"/>
            <a:ext cx="830491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sz="1400" dirty="0"/>
          </a:p>
          <a:p>
            <a:pPr>
              <a:defRPr sz="2000">
                <a:solidFill>
                  <a:srgbClr val="1E3C46"/>
                </a:solidFill>
                <a:latin typeface="Calibre Light"/>
              </a:defRPr>
            </a:pPr>
            <a:r>
              <a:rPr sz="1400" dirty="0"/>
              <a:t>Para </a:t>
            </a:r>
            <a:r>
              <a:rPr sz="1400" dirty="0" err="1"/>
              <a:t>el</a:t>
            </a:r>
            <a:r>
              <a:rPr sz="1400" dirty="0"/>
              <a:t> </a:t>
            </a:r>
            <a:r>
              <a:rPr sz="1400" dirty="0" err="1"/>
              <a:t>enriquecimiento</a:t>
            </a:r>
            <a:r>
              <a:rPr sz="1400" dirty="0"/>
              <a:t> del dataset original de </a:t>
            </a:r>
            <a:r>
              <a:rPr sz="1400" dirty="0" err="1"/>
              <a:t>ventas</a:t>
            </a:r>
            <a:r>
              <a:rPr sz="1400" dirty="0"/>
              <a:t>, se </a:t>
            </a:r>
            <a:r>
              <a:rPr sz="1400" dirty="0" err="1"/>
              <a:t>integraron</a:t>
            </a:r>
            <a:r>
              <a:rPr sz="1400" dirty="0"/>
              <a:t> </a:t>
            </a:r>
            <a:r>
              <a:rPr sz="1400" dirty="0" err="1"/>
              <a:t>fuentes</a:t>
            </a:r>
            <a:r>
              <a:rPr sz="1400" dirty="0"/>
              <a:t> </a:t>
            </a:r>
            <a:r>
              <a:rPr sz="1400" dirty="0" err="1"/>
              <a:t>abiertas</a:t>
            </a:r>
            <a:r>
              <a:rPr sz="1400" dirty="0"/>
              <a:t> y APIs </a:t>
            </a:r>
            <a:r>
              <a:rPr sz="1400" dirty="0" err="1"/>
              <a:t>públicas</a:t>
            </a:r>
            <a:r>
              <a:rPr sz="1400" dirty="0"/>
              <a:t> </a:t>
            </a:r>
            <a:r>
              <a:rPr sz="1400" dirty="0" err="1"/>
              <a:t>que</a:t>
            </a:r>
            <a:r>
              <a:rPr sz="1400" dirty="0"/>
              <a:t> </a:t>
            </a:r>
            <a:r>
              <a:rPr sz="1400" dirty="0" err="1"/>
              <a:t>aportan</a:t>
            </a:r>
            <a:r>
              <a:rPr sz="1400" dirty="0"/>
              <a:t> </a:t>
            </a:r>
            <a:r>
              <a:rPr sz="1400" dirty="0" err="1"/>
              <a:t>contexto</a:t>
            </a:r>
            <a:r>
              <a:rPr sz="1400" dirty="0"/>
              <a:t> </a:t>
            </a:r>
            <a:r>
              <a:rPr sz="1400" dirty="0" err="1"/>
              <a:t>socioeconómico</a:t>
            </a:r>
            <a:r>
              <a:rPr sz="1400" dirty="0"/>
              <a:t> y regional:</a:t>
            </a:r>
            <a:br>
              <a:rPr sz="1400" dirty="0"/>
            </a:br>
            <a:br>
              <a:rPr sz="1400" dirty="0"/>
            </a:br>
            <a:r>
              <a:rPr sz="1400" dirty="0"/>
              <a:t>🔹 Datos de </a:t>
            </a:r>
            <a:r>
              <a:rPr sz="1400" dirty="0" err="1"/>
              <a:t>ventas</a:t>
            </a:r>
            <a:r>
              <a:rPr sz="1400" dirty="0"/>
              <a:t> (base original):</a:t>
            </a:r>
            <a:br>
              <a:rPr sz="1400" dirty="0"/>
            </a:br>
            <a:r>
              <a:rPr sz="1400" dirty="0"/>
              <a:t>Fuente interna o </a:t>
            </a:r>
            <a:r>
              <a:rPr sz="1400" dirty="0" err="1"/>
              <a:t>simulada</a:t>
            </a:r>
            <a:r>
              <a:rPr sz="1400" dirty="0"/>
              <a:t> para </a:t>
            </a:r>
            <a:r>
              <a:rPr sz="1400" dirty="0" err="1"/>
              <a:t>el</a:t>
            </a:r>
            <a:r>
              <a:rPr sz="1400" dirty="0"/>
              <a:t> </a:t>
            </a:r>
            <a:r>
              <a:rPr sz="1400" dirty="0" err="1"/>
              <a:t>análisis</a:t>
            </a:r>
            <a:r>
              <a:rPr sz="1400" dirty="0"/>
              <a:t> de </a:t>
            </a:r>
            <a:r>
              <a:rPr sz="1400" dirty="0" err="1"/>
              <a:t>comportamiento</a:t>
            </a:r>
            <a:r>
              <a:rPr sz="1400" dirty="0"/>
              <a:t> de </a:t>
            </a:r>
            <a:r>
              <a:rPr sz="1400" dirty="0" err="1"/>
              <a:t>ventas</a:t>
            </a:r>
            <a:r>
              <a:rPr sz="1400" dirty="0"/>
              <a:t> </a:t>
            </a:r>
            <a:r>
              <a:rPr sz="1400" dirty="0" err="1"/>
              <a:t>por</a:t>
            </a:r>
            <a:r>
              <a:rPr sz="1400" dirty="0"/>
              <a:t> </a:t>
            </a:r>
            <a:r>
              <a:rPr sz="1400" dirty="0" err="1"/>
              <a:t>departamento</a:t>
            </a:r>
            <a:r>
              <a:rPr sz="1400" dirty="0"/>
              <a:t>.</a:t>
            </a:r>
            <a:br>
              <a:rPr sz="1400" dirty="0"/>
            </a:br>
            <a:br>
              <a:rPr sz="1400" dirty="0"/>
            </a:br>
            <a:r>
              <a:rPr sz="1400" dirty="0"/>
              <a:t>🔹 API de </a:t>
            </a:r>
            <a:r>
              <a:rPr sz="1400" dirty="0" err="1"/>
              <a:t>desempleo</a:t>
            </a:r>
            <a:r>
              <a:rPr sz="1400" dirty="0"/>
              <a:t> </a:t>
            </a:r>
            <a:r>
              <a:rPr sz="1400" dirty="0" err="1"/>
              <a:t>por</a:t>
            </a:r>
            <a:r>
              <a:rPr sz="1400" dirty="0"/>
              <a:t> </a:t>
            </a:r>
            <a:r>
              <a:rPr sz="1400" dirty="0" err="1"/>
              <a:t>departamento</a:t>
            </a:r>
            <a:r>
              <a:rPr sz="1400" dirty="0"/>
              <a:t> – INE Uruguay (Datos </a:t>
            </a:r>
            <a:r>
              <a:rPr sz="1400" dirty="0" err="1"/>
              <a:t>Abiertos</a:t>
            </a:r>
            <a:r>
              <a:rPr sz="1400" dirty="0"/>
              <a:t>):</a:t>
            </a:r>
            <a:br>
              <a:rPr sz="1400" dirty="0"/>
            </a:br>
            <a:r>
              <a:rPr sz="1400" dirty="0" err="1"/>
              <a:t>Proporciona</a:t>
            </a:r>
            <a:r>
              <a:rPr sz="1400" dirty="0"/>
              <a:t> la </a:t>
            </a:r>
            <a:r>
              <a:rPr sz="1400" dirty="0" err="1"/>
              <a:t>tasa</a:t>
            </a:r>
            <a:r>
              <a:rPr sz="1400" dirty="0"/>
              <a:t> de </a:t>
            </a:r>
            <a:r>
              <a:rPr sz="1400" dirty="0" err="1"/>
              <a:t>desempleo</a:t>
            </a:r>
            <a:r>
              <a:rPr sz="1400" dirty="0"/>
              <a:t> </a:t>
            </a:r>
            <a:r>
              <a:rPr sz="1400" dirty="0" err="1"/>
              <a:t>anual</a:t>
            </a:r>
            <a:r>
              <a:rPr sz="1400" dirty="0"/>
              <a:t> </a:t>
            </a:r>
            <a:r>
              <a:rPr sz="1400" dirty="0" err="1"/>
              <a:t>por</a:t>
            </a:r>
            <a:r>
              <a:rPr sz="1400" dirty="0"/>
              <a:t> </a:t>
            </a:r>
            <a:r>
              <a:rPr sz="1400" dirty="0" err="1"/>
              <a:t>región</a:t>
            </a:r>
            <a:r>
              <a:rPr sz="1400" dirty="0"/>
              <a:t>.</a:t>
            </a:r>
            <a:br>
              <a:rPr sz="1400" dirty="0"/>
            </a:br>
            <a:r>
              <a:rPr sz="1400" dirty="0"/>
              <a:t>https://catalogodatos.gub.uy/dataset/ine-tasa-de-desempleo</a:t>
            </a:r>
            <a:br>
              <a:rPr sz="1400" dirty="0"/>
            </a:br>
            <a:br>
              <a:rPr sz="1400" dirty="0"/>
            </a:br>
            <a:r>
              <a:rPr sz="1400" dirty="0"/>
              <a:t>🔹 API de </a:t>
            </a:r>
            <a:r>
              <a:rPr sz="1400" dirty="0" err="1"/>
              <a:t>renta</a:t>
            </a:r>
            <a:r>
              <a:rPr sz="1400" dirty="0"/>
              <a:t> </a:t>
            </a:r>
            <a:r>
              <a:rPr sz="1400" dirty="0" err="1"/>
              <a:t>promedio</a:t>
            </a:r>
            <a:r>
              <a:rPr sz="1400" dirty="0"/>
              <a:t> / </a:t>
            </a:r>
            <a:r>
              <a:rPr sz="1400" dirty="0" err="1"/>
              <a:t>ingreso</a:t>
            </a:r>
            <a:r>
              <a:rPr sz="1400" dirty="0"/>
              <a:t> medio – INE Uruguay (Datos </a:t>
            </a:r>
            <a:r>
              <a:rPr sz="1400" dirty="0" err="1"/>
              <a:t>Abiertos</a:t>
            </a:r>
            <a:r>
              <a:rPr sz="1400" dirty="0"/>
              <a:t>):</a:t>
            </a:r>
            <a:br>
              <a:rPr sz="1400" dirty="0"/>
            </a:br>
            <a:r>
              <a:rPr sz="1400" dirty="0" err="1"/>
              <a:t>Aporta</a:t>
            </a:r>
            <a:r>
              <a:rPr sz="1400" dirty="0"/>
              <a:t> </a:t>
            </a:r>
            <a:r>
              <a:rPr sz="1400" dirty="0" err="1"/>
              <a:t>el</a:t>
            </a:r>
            <a:r>
              <a:rPr sz="1400" dirty="0"/>
              <a:t> valor de </a:t>
            </a:r>
            <a:r>
              <a:rPr sz="1400" dirty="0" err="1"/>
              <a:t>ingreso</a:t>
            </a:r>
            <a:r>
              <a:rPr sz="1400" dirty="0"/>
              <a:t> medio </a:t>
            </a:r>
            <a:r>
              <a:rPr sz="1400" dirty="0" err="1"/>
              <a:t>mensual</a:t>
            </a:r>
            <a:r>
              <a:rPr sz="1400" dirty="0"/>
              <a:t> </a:t>
            </a:r>
            <a:r>
              <a:rPr sz="1400" dirty="0" err="1"/>
              <a:t>por</a:t>
            </a:r>
            <a:r>
              <a:rPr sz="1400" dirty="0"/>
              <a:t> </a:t>
            </a:r>
            <a:r>
              <a:rPr sz="1400" dirty="0" err="1"/>
              <a:t>departamento</a:t>
            </a:r>
            <a:r>
              <a:rPr sz="1400" dirty="0"/>
              <a:t>, </a:t>
            </a:r>
            <a:r>
              <a:rPr sz="1400" dirty="0" err="1"/>
              <a:t>usado</a:t>
            </a:r>
            <a:r>
              <a:rPr sz="1400" dirty="0"/>
              <a:t> </a:t>
            </a:r>
            <a:r>
              <a:rPr sz="1400" dirty="0" err="1"/>
              <a:t>como</a:t>
            </a:r>
            <a:r>
              <a:rPr sz="1400" dirty="0"/>
              <a:t> proxy de </a:t>
            </a:r>
            <a:r>
              <a:rPr sz="1400" dirty="0" err="1"/>
              <a:t>poder</a:t>
            </a:r>
            <a:r>
              <a:rPr sz="1400" dirty="0"/>
              <a:t> </a:t>
            </a:r>
            <a:r>
              <a:rPr sz="1400" dirty="0" err="1"/>
              <a:t>adquisitivo</a:t>
            </a:r>
            <a:r>
              <a:rPr sz="1400" dirty="0"/>
              <a:t>.</a:t>
            </a:r>
            <a:br>
              <a:rPr sz="1400" dirty="0"/>
            </a:br>
            <a:r>
              <a:rPr sz="1400" dirty="0"/>
              <a:t>https://catalogodatos.gub.uy/dataset/ine-ingreso-medio</a:t>
            </a:r>
            <a:br>
              <a:rPr sz="1400" dirty="0"/>
            </a:br>
            <a:br>
              <a:rPr sz="1400" dirty="0"/>
            </a:br>
            <a:r>
              <a:rPr sz="1400" dirty="0"/>
              <a:t>🔹 </a:t>
            </a:r>
            <a:r>
              <a:rPr sz="1400" dirty="0" err="1"/>
              <a:t>GeoJSON</a:t>
            </a:r>
            <a:r>
              <a:rPr sz="1400" dirty="0"/>
              <a:t> de </a:t>
            </a:r>
            <a:r>
              <a:rPr sz="1400" dirty="0" err="1"/>
              <a:t>departamentos</a:t>
            </a:r>
            <a:r>
              <a:rPr sz="1400" dirty="0"/>
              <a:t> – IDE Uruguay (</a:t>
            </a:r>
            <a:r>
              <a:rPr sz="1400" dirty="0" err="1"/>
              <a:t>Infraestructura</a:t>
            </a:r>
            <a:r>
              <a:rPr sz="1400" dirty="0"/>
              <a:t> de Datos </a:t>
            </a:r>
            <a:r>
              <a:rPr sz="1400" dirty="0" err="1"/>
              <a:t>Espaciales</a:t>
            </a:r>
            <a:r>
              <a:rPr sz="1400" dirty="0"/>
              <a:t>):</a:t>
            </a:r>
            <a:br>
              <a:rPr sz="1400" dirty="0"/>
            </a:br>
            <a:r>
              <a:rPr sz="1400" dirty="0" err="1"/>
              <a:t>Utilizado</a:t>
            </a:r>
            <a:r>
              <a:rPr sz="1400" dirty="0"/>
              <a:t> para </a:t>
            </a:r>
            <a:r>
              <a:rPr sz="1400" dirty="0" err="1"/>
              <a:t>el</a:t>
            </a:r>
            <a:r>
              <a:rPr sz="1400" dirty="0"/>
              <a:t> </a:t>
            </a:r>
            <a:r>
              <a:rPr sz="1400" dirty="0" err="1"/>
              <a:t>mapa</a:t>
            </a:r>
            <a:r>
              <a:rPr sz="1400" dirty="0"/>
              <a:t> </a:t>
            </a:r>
            <a:r>
              <a:rPr sz="1400" dirty="0" err="1"/>
              <a:t>coroplético</a:t>
            </a:r>
            <a:r>
              <a:rPr sz="1400" dirty="0"/>
              <a:t> de </a:t>
            </a:r>
            <a:r>
              <a:rPr sz="1400" dirty="0" err="1"/>
              <a:t>intensidad</a:t>
            </a:r>
            <a:r>
              <a:rPr sz="1400" dirty="0"/>
              <a:t> de mercado.</a:t>
            </a:r>
            <a:br>
              <a:rPr sz="1400" dirty="0"/>
            </a:br>
            <a:r>
              <a:rPr sz="1400" dirty="0"/>
              <a:t>https://ide.uy/geoserver/web</a:t>
            </a:r>
            <a:br>
              <a:rPr sz="1400" dirty="0"/>
            </a:br>
            <a:br>
              <a:rPr sz="1400" dirty="0"/>
            </a:br>
            <a:r>
              <a:rPr sz="1400" dirty="0"/>
              <a:t>Nota: Los </a:t>
            </a:r>
            <a:r>
              <a:rPr sz="1400" dirty="0" err="1"/>
              <a:t>datos</a:t>
            </a:r>
            <a:r>
              <a:rPr sz="1400" dirty="0"/>
              <a:t> se </a:t>
            </a:r>
            <a:r>
              <a:rPr sz="1400" dirty="0" err="1"/>
              <a:t>descargaron</a:t>
            </a:r>
            <a:r>
              <a:rPr sz="1400" dirty="0"/>
              <a:t> o </a:t>
            </a:r>
            <a:r>
              <a:rPr sz="1400" dirty="0" err="1"/>
              <a:t>consultaron</a:t>
            </a:r>
            <a:r>
              <a:rPr sz="1400" dirty="0"/>
              <a:t> </a:t>
            </a:r>
            <a:r>
              <a:rPr sz="1400" dirty="0" err="1"/>
              <a:t>dinámicamente</a:t>
            </a:r>
            <a:r>
              <a:rPr sz="1400" dirty="0"/>
              <a:t> </a:t>
            </a:r>
            <a:r>
              <a:rPr sz="1400" dirty="0" err="1"/>
              <a:t>mediante</a:t>
            </a:r>
            <a:r>
              <a:rPr sz="1400" dirty="0"/>
              <a:t> Python (requests, pandas, </a:t>
            </a:r>
            <a:r>
              <a:rPr sz="1400" dirty="0" err="1"/>
              <a:t>geopandas</a:t>
            </a:r>
            <a:r>
              <a:rPr sz="1400" dirty="0"/>
              <a:t>) </a:t>
            </a:r>
            <a:r>
              <a:rPr sz="1400" dirty="0" err="1"/>
              <a:t>desde</a:t>
            </a:r>
            <a:r>
              <a:rPr sz="1400" dirty="0"/>
              <a:t> Google </a:t>
            </a:r>
            <a:r>
              <a:rPr sz="1400" dirty="0" err="1"/>
              <a:t>Colab</a:t>
            </a:r>
            <a:r>
              <a:rPr sz="1400" dirty="0"/>
              <a:t>, </a:t>
            </a:r>
            <a:r>
              <a:rPr sz="1400" dirty="0" err="1"/>
              <a:t>garantizando</a:t>
            </a:r>
            <a:r>
              <a:rPr sz="1400" dirty="0"/>
              <a:t> </a:t>
            </a:r>
            <a:r>
              <a:rPr sz="1400" dirty="0" err="1"/>
              <a:t>reproducibilidad</a:t>
            </a:r>
            <a:r>
              <a:rPr sz="1400" dirty="0"/>
              <a:t> y </a:t>
            </a:r>
            <a:r>
              <a:rPr sz="1400" dirty="0" err="1"/>
              <a:t>trazabilidad</a:t>
            </a:r>
            <a:r>
              <a:rPr sz="1400" dirty="0"/>
              <a:t> del </a:t>
            </a:r>
            <a:r>
              <a:rPr sz="1400" dirty="0" err="1"/>
              <a:t>análisis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8290" y="119963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A4650"/>
                </a:solidFill>
                <a:latin typeface="Calibri Light"/>
              </a:defRPr>
            </a:pPr>
            <a:r>
              <a:rPr dirty="0" err="1"/>
              <a:t>Matriz</a:t>
            </a:r>
            <a:r>
              <a:rPr dirty="0"/>
              <a:t> de </a:t>
            </a:r>
            <a:r>
              <a:rPr dirty="0" err="1"/>
              <a:t>correlaciones</a:t>
            </a:r>
            <a:endParaRPr dirty="0"/>
          </a:p>
        </p:txBody>
      </p:sp>
      <p:pic>
        <p:nvPicPr>
          <p:cNvPr id="3" name="Picture 2" descr="a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41" y="1342238"/>
            <a:ext cx="5834543" cy="403929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A9A23B89-5642-CA3C-01B8-A2C2E35472A4}"/>
              </a:ext>
            </a:extLst>
          </p:cNvPr>
          <p:cNvSpPr txBox="1"/>
          <p:nvPr/>
        </p:nvSpPr>
        <p:spPr>
          <a:xfrm>
            <a:off x="7390701" y="1034363"/>
            <a:ext cx="4379053" cy="452431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UY" dirty="0"/>
              <a:t>Este gráfico muestra </a:t>
            </a:r>
            <a:r>
              <a:rPr lang="es-UY" b="1" dirty="0"/>
              <a:t>cómo se relacionan las principales variables del análisis</a:t>
            </a:r>
            <a:r>
              <a:rPr lang="es-UY" dirty="0"/>
              <a:t> (ventas, cantidad de empresas, población, ticket promedio, etc.).</a:t>
            </a:r>
          </a:p>
          <a:p>
            <a:br>
              <a:rPr lang="es-UY" dirty="0"/>
            </a:br>
            <a:r>
              <a:rPr lang="es-UY" dirty="0"/>
              <a:t>Cada cuadro representa el </a:t>
            </a:r>
            <a:r>
              <a:rPr lang="es-UY" b="1" dirty="0"/>
              <a:t>grado de correlación</a:t>
            </a:r>
            <a:r>
              <a:rPr lang="es-UY" dirty="0"/>
              <a:t> entre dos variables:</a:t>
            </a:r>
          </a:p>
          <a:p>
            <a:endParaRPr lang="es-UY" dirty="0"/>
          </a:p>
          <a:p>
            <a:r>
              <a:rPr lang="es-UY" dirty="0"/>
              <a:t>Los colores </a:t>
            </a:r>
            <a:r>
              <a:rPr lang="es-UY" b="1" dirty="0"/>
              <a:t>amarillo y verde claro</a:t>
            </a:r>
            <a:r>
              <a:rPr lang="es-UY" dirty="0"/>
              <a:t> indican </a:t>
            </a:r>
            <a:r>
              <a:rPr lang="es-UY" b="1" dirty="0"/>
              <a:t>correlaciones positivas fuertes</a:t>
            </a:r>
            <a:r>
              <a:rPr lang="es-UY" dirty="0"/>
              <a:t> (cuando una variable aumenta, la otra también).</a:t>
            </a:r>
          </a:p>
          <a:p>
            <a:endParaRPr lang="es-UY" dirty="0"/>
          </a:p>
          <a:p>
            <a:r>
              <a:rPr lang="es-UY" dirty="0"/>
              <a:t>Los colores </a:t>
            </a:r>
            <a:r>
              <a:rPr lang="es-UY" b="1" dirty="0"/>
              <a:t>azules o púrpuras</a:t>
            </a:r>
            <a:r>
              <a:rPr lang="es-UY" dirty="0"/>
              <a:t> muestran </a:t>
            </a:r>
            <a:r>
              <a:rPr lang="es-UY" b="1" dirty="0"/>
              <a:t>correlaciones negativas o débiles</a:t>
            </a:r>
            <a:r>
              <a:rPr lang="es-UY" dirty="0"/>
              <a:t> (una variable sube mientras la otra no lo hace).</a:t>
            </a:r>
          </a:p>
          <a:p>
            <a:endParaRPr lang="es-U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19930" y="44461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A4650"/>
                </a:solidFill>
                <a:latin typeface="Calibri Light"/>
              </a:defRPr>
            </a:pPr>
            <a:r>
              <a:rPr dirty="0"/>
              <a:t>Ventas vs. </a:t>
            </a:r>
            <a:r>
              <a:rPr dirty="0" err="1"/>
              <a:t>Empresas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</a:t>
            </a:r>
            <a:r>
              <a:rPr dirty="0" err="1"/>
              <a:t>departamento</a:t>
            </a:r>
            <a:endParaRPr dirty="0"/>
          </a:p>
        </p:txBody>
      </p:sp>
      <p:pic>
        <p:nvPicPr>
          <p:cNvPr id="3" name="Picture 2" descr="a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398" y="1111540"/>
            <a:ext cx="8229600" cy="41148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6956AA8-DA0B-2944-85EF-19777D2FD126}"/>
              </a:ext>
            </a:extLst>
          </p:cNvPr>
          <p:cNvSpPr txBox="1"/>
          <p:nvPr/>
        </p:nvSpPr>
        <p:spPr>
          <a:xfrm>
            <a:off x="307829" y="5851320"/>
            <a:ext cx="11813490" cy="64633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UY" dirty="0"/>
              <a:t>Este gráfico compara la </a:t>
            </a:r>
            <a:r>
              <a:rPr lang="es-UY" b="1" dirty="0"/>
              <a:t>cantidad total de ventas</a:t>
            </a:r>
            <a:r>
              <a:rPr lang="es-UY" dirty="0"/>
              <a:t> con el </a:t>
            </a:r>
            <a:r>
              <a:rPr lang="es-UY" b="1" dirty="0"/>
              <a:t>número de empresas activas</a:t>
            </a:r>
            <a:r>
              <a:rPr lang="es-UY" dirty="0"/>
              <a:t> en cada departamento.</a:t>
            </a:r>
            <a:br>
              <a:rPr lang="es-UY" dirty="0"/>
            </a:br>
            <a:r>
              <a:rPr lang="es-UY" dirty="0"/>
              <a:t>Cada punto representa un departamento y permite observar cómo influye la densidad empresarial en el volumen de ventas.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81512" y="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200" b="1">
                <a:solidFill>
                  <a:srgbClr val="0A4650"/>
                </a:solidFill>
                <a:latin typeface="Calibri Light"/>
              </a:defRPr>
            </a:pPr>
            <a:r>
              <a:rPr dirty="0"/>
              <a:t>Mapa de </a:t>
            </a:r>
            <a:r>
              <a:rPr dirty="0" err="1"/>
              <a:t>intensidad</a:t>
            </a:r>
            <a:r>
              <a:rPr dirty="0"/>
              <a:t> de mercado</a:t>
            </a:r>
          </a:p>
        </p:txBody>
      </p:sp>
      <p:pic>
        <p:nvPicPr>
          <p:cNvPr id="3" name="Picture 2" descr="a3p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874" y="914400"/>
            <a:ext cx="5501280" cy="363662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0C3450EA-BA9B-BCE4-6F02-1A23C5D962D2}"/>
              </a:ext>
            </a:extLst>
          </p:cNvPr>
          <p:cNvSpPr txBox="1"/>
          <p:nvPr/>
        </p:nvSpPr>
        <p:spPr>
          <a:xfrm>
            <a:off x="490756" y="4851194"/>
            <a:ext cx="11290754" cy="160043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UY" sz="1400" dirty="0"/>
              <a:t>El mapa muestra la </a:t>
            </a:r>
            <a:r>
              <a:rPr lang="es-UY" sz="1400" b="1" dirty="0"/>
              <a:t>intensidad de mercado por departamento</a:t>
            </a:r>
            <a:r>
              <a:rPr lang="es-UY" sz="1400" dirty="0"/>
              <a:t>, es decir, el nivel de ventas </a:t>
            </a:r>
            <a:r>
              <a:rPr lang="es-UY" sz="1400" b="1" dirty="0"/>
              <a:t>ajustado por población</a:t>
            </a:r>
            <a:r>
              <a:rPr lang="es-UY" sz="1400" dirty="0"/>
              <a:t>.</a:t>
            </a:r>
            <a:br>
              <a:rPr lang="es-UY" sz="1400" dirty="0"/>
            </a:br>
            <a:r>
              <a:rPr lang="es-UY" sz="1400" dirty="0"/>
              <a:t>Cuanto más claro es el color, </a:t>
            </a:r>
            <a:r>
              <a:rPr lang="es-UY" sz="1400" b="1" dirty="0"/>
              <a:t>mayor es la cantidad de ventas por habitante</a:t>
            </a:r>
            <a:r>
              <a:rPr lang="es-UY" sz="1400" dirty="0"/>
              <a:t>, lo que indica </a:t>
            </a:r>
            <a:r>
              <a:rPr lang="es-UY" sz="1400" b="1" dirty="0"/>
              <a:t>mayor dinamismo comercial</a:t>
            </a:r>
            <a:r>
              <a:rPr lang="es-UY" sz="1400" dirty="0"/>
              <a:t> o demanda concentrada.</a:t>
            </a:r>
          </a:p>
          <a:p>
            <a:r>
              <a:rPr lang="es-UY" sz="1400" b="1" dirty="0"/>
              <a:t>Interpretación:</a:t>
            </a:r>
            <a:endParaRPr lang="es-UY" sz="1400" dirty="0"/>
          </a:p>
          <a:p>
            <a:r>
              <a:rPr lang="es-UY" sz="1400" dirty="0"/>
              <a:t>Los departamentos en </a:t>
            </a:r>
            <a:r>
              <a:rPr lang="es-UY" sz="1400" b="1" dirty="0"/>
              <a:t>amarillo y verde</a:t>
            </a:r>
            <a:r>
              <a:rPr lang="es-UY" sz="1400" dirty="0"/>
              <a:t> presentan una </a:t>
            </a:r>
            <a:r>
              <a:rPr lang="es-UY" sz="1400" b="1" dirty="0"/>
              <a:t>alta intensidad de mercado</a:t>
            </a:r>
            <a:r>
              <a:rPr lang="es-UY" sz="1400" dirty="0"/>
              <a:t>, reflejando un mayor volumen de ventas per cápita.</a:t>
            </a:r>
          </a:p>
          <a:p>
            <a:r>
              <a:rPr lang="es-UY" sz="1400" dirty="0"/>
              <a:t>Los tonos </a:t>
            </a:r>
            <a:r>
              <a:rPr lang="es-UY" sz="1400" b="1" dirty="0"/>
              <a:t>azules y púrpuras</a:t>
            </a:r>
            <a:r>
              <a:rPr lang="es-UY" sz="1400" dirty="0"/>
              <a:t> indican </a:t>
            </a:r>
            <a:r>
              <a:rPr lang="es-UY" sz="1400" b="1" dirty="0"/>
              <a:t>menor intensidad</a:t>
            </a:r>
            <a:r>
              <a:rPr lang="es-UY" sz="1400" dirty="0"/>
              <a:t>, es decir, zonas donde las ventas son bajas en relación con la población.</a:t>
            </a:r>
          </a:p>
          <a:p>
            <a:r>
              <a:rPr lang="es-UY" sz="1400" dirty="0"/>
              <a:t>Este contraste permite identificar </a:t>
            </a:r>
            <a:r>
              <a:rPr lang="es-UY" sz="1400" b="1" dirty="0"/>
              <a:t>regiones con alto potencial</a:t>
            </a:r>
            <a:r>
              <a:rPr lang="es-UY" sz="1400" dirty="0"/>
              <a:t> para ampliar cobertura, reforzar inventarios o ajustar estrategias de promoción.</a:t>
            </a:r>
          </a:p>
          <a:p>
            <a:endParaRPr lang="es-UY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0515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600" b="1">
                <a:solidFill>
                  <a:srgbClr val="0A4650"/>
                </a:solidFill>
                <a:latin typeface="Calibri Light"/>
              </a:defRPr>
            </a:pPr>
            <a:r>
              <a:t>Principales hallazgos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0058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l">
              <a:defRPr sz="2000">
                <a:solidFill>
                  <a:srgbClr val="282828"/>
                </a:solidFill>
                <a:latin typeface="Calibri Light"/>
              </a:defRPr>
            </a:pPr>
            <a:r>
              <a:t>• Los departamentos con mayor intensidad de mercado son Río Negro, Lavalleja, Florida, Artigas y Soriano.</a:t>
            </a:r>
            <a:br/>
            <a:r>
              <a:t>• Se observa correlación positiva moderada entre cantidad de empresas y ventas totales.</a:t>
            </a:r>
            <a:br/>
            <a:r>
              <a:t>• Algunos departamentos presentan alta intensidad pero ventas bajas, sugiriendo oportunidades en cobertura o estrategia comercial.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935</Words>
  <Application>Microsoft Office PowerPoint</Application>
  <PresentationFormat>Personalizado</PresentationFormat>
  <Paragraphs>56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Gonzalo Ramallo</dc:creator>
  <cp:keywords/>
  <dc:description>generated using python-pptx</dc:description>
  <cp:lastModifiedBy>Gonzalo Ramallo</cp:lastModifiedBy>
  <cp:revision>2</cp:revision>
  <dcterms:created xsi:type="dcterms:W3CDTF">2013-01-27T09:14:16Z</dcterms:created>
  <dcterms:modified xsi:type="dcterms:W3CDTF">2025-10-23T21:20:16Z</dcterms:modified>
  <cp:category/>
</cp:coreProperties>
</file>