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1" r:id="rId6"/>
    <p:sldId id="262" r:id="rId7"/>
    <p:sldId id="264" r:id="rId8"/>
    <p:sldId id="268" r:id="rId9"/>
    <p:sldId id="265" r:id="rId10"/>
    <p:sldId id="266" r:id="rId11"/>
    <p:sldId id="267" r:id="rId12"/>
    <p:sldId id="269" r:id="rId13"/>
    <p:sldId id="270" r:id="rId14"/>
    <p:sldId id="278" r:id="rId15"/>
    <p:sldId id="271" r:id="rId16"/>
    <p:sldId id="274" r:id="rId17"/>
    <p:sldId id="276"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43"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34CA87-1FE3-B2AB-35C6-6DA2F5E2DDF8}"/>
              </a:ext>
            </a:extLst>
          </p:cNvPr>
          <p:cNvSpPr>
            <a:spLocks noGrp="1"/>
          </p:cNvSpPr>
          <p:nvPr>
            <p:ph type="ctrTitle"/>
          </p:nvPr>
        </p:nvSpPr>
        <p:spPr>
          <a:xfrm>
            <a:off x="2673187" y="1618860"/>
            <a:ext cx="8915399" cy="2262781"/>
          </a:xfrm>
        </p:spPr>
        <p:txBody>
          <a:bodyPr>
            <a:noAutofit/>
          </a:bodyPr>
          <a:lstStyle/>
          <a:p>
            <a:r>
              <a:rPr lang="tr-TR" sz="3600" dirty="0"/>
              <a:t>İlişkisel ve İlişkisel Olmayan (</a:t>
            </a:r>
            <a:r>
              <a:rPr lang="tr-TR" sz="3600" dirty="0" err="1"/>
              <a:t>NoSQL</a:t>
            </a:r>
            <a:r>
              <a:rPr lang="tr-TR" sz="3600" dirty="0"/>
              <a:t>) Veri Tabanı Sistemleri Mimari Performansının Yönetim Bilişim Sistemleri Kapsamında İncelenmesi</a:t>
            </a:r>
          </a:p>
        </p:txBody>
      </p:sp>
      <p:sp>
        <p:nvSpPr>
          <p:cNvPr id="3" name="Metin kutusu 2">
            <a:extLst>
              <a:ext uri="{FF2B5EF4-FFF2-40B4-BE49-F238E27FC236}">
                <a16:creationId xmlns:a16="http://schemas.microsoft.com/office/drawing/2014/main" id="{4EB9FC18-9479-FB64-0941-55EBA641736A}"/>
              </a:ext>
            </a:extLst>
          </p:cNvPr>
          <p:cNvSpPr txBox="1"/>
          <p:nvPr/>
        </p:nvSpPr>
        <p:spPr>
          <a:xfrm>
            <a:off x="9377265" y="5239140"/>
            <a:ext cx="4180114" cy="646331"/>
          </a:xfrm>
          <a:prstGeom prst="rect">
            <a:avLst/>
          </a:prstGeom>
          <a:noFill/>
        </p:spPr>
        <p:txBody>
          <a:bodyPr wrap="square" rtlCol="0">
            <a:spAutoFit/>
          </a:bodyPr>
          <a:lstStyle/>
          <a:p>
            <a:r>
              <a:rPr lang="tr-TR" dirty="0">
                <a:solidFill>
                  <a:srgbClr val="00B050"/>
                </a:solidFill>
              </a:rPr>
              <a:t>GÖNÜL DOĞRU</a:t>
            </a:r>
          </a:p>
          <a:p>
            <a:r>
              <a:rPr lang="tr-TR" dirty="0">
                <a:solidFill>
                  <a:srgbClr val="00B050"/>
                </a:solidFill>
              </a:rPr>
              <a:t>02230224002</a:t>
            </a:r>
          </a:p>
        </p:txBody>
      </p:sp>
    </p:spTree>
    <p:extLst>
      <p:ext uri="{BB962C8B-B14F-4D97-AF65-F5344CB8AC3E}">
        <p14:creationId xmlns:p14="http://schemas.microsoft.com/office/powerpoint/2010/main" val="103474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2BDC95-9504-27E6-253F-4FDA17A54B97}"/>
              </a:ext>
            </a:extLst>
          </p:cNvPr>
          <p:cNvSpPr>
            <a:spLocks noGrp="1"/>
          </p:cNvSpPr>
          <p:nvPr>
            <p:ph type="title"/>
          </p:nvPr>
        </p:nvSpPr>
        <p:spPr>
          <a:xfrm rot="10800000" flipH="1" flipV="1">
            <a:off x="2878460" y="699796"/>
            <a:ext cx="8532877" cy="1819468"/>
          </a:xfrm>
        </p:spPr>
        <p:txBody>
          <a:bodyPr>
            <a:noAutofit/>
          </a:bodyPr>
          <a:lstStyle/>
          <a:p>
            <a:r>
              <a:rPr lang="tr-TR" sz="2400" b="0" i="0" dirty="0">
                <a:solidFill>
                  <a:srgbClr val="FF0000"/>
                </a:solidFill>
                <a:effectLst/>
                <a:latin typeface="Söhne"/>
              </a:rPr>
              <a:t>İlişkisel Veri Modeli</a:t>
            </a:r>
            <a:r>
              <a:rPr lang="tr-TR" sz="2400" b="0" i="0" dirty="0">
                <a:solidFill>
                  <a:schemeClr val="tx1"/>
                </a:solidFill>
                <a:effectLst/>
                <a:latin typeface="Söhne"/>
              </a:rPr>
              <a:t>, hiyerarşik ve ağ veri modellerinin çeşitlenen beklentileri karşılamakta yetersiz kalması üzerine geliştirilmiştir. E. F. </a:t>
            </a:r>
            <a:r>
              <a:rPr lang="tr-TR" sz="2400" b="0" i="0" dirty="0" err="1">
                <a:solidFill>
                  <a:schemeClr val="tx1"/>
                </a:solidFill>
                <a:effectLst/>
                <a:latin typeface="Söhne"/>
              </a:rPr>
              <a:t>Codd'un</a:t>
            </a:r>
            <a:r>
              <a:rPr lang="tr-TR" sz="2400" b="0" i="0" dirty="0">
                <a:solidFill>
                  <a:schemeClr val="tx1"/>
                </a:solidFill>
                <a:effectLst/>
                <a:latin typeface="Söhne"/>
              </a:rPr>
              <a:t> 1970'te yazdığı "A </a:t>
            </a:r>
            <a:r>
              <a:rPr lang="tr-TR" sz="2400" b="0" i="0" dirty="0" err="1">
                <a:solidFill>
                  <a:schemeClr val="tx1"/>
                </a:solidFill>
                <a:effectLst/>
                <a:latin typeface="Söhne"/>
              </a:rPr>
              <a:t>Relational</a:t>
            </a:r>
            <a:r>
              <a:rPr lang="tr-TR" sz="2400" b="0" i="0" dirty="0">
                <a:solidFill>
                  <a:schemeClr val="tx1"/>
                </a:solidFill>
                <a:effectLst/>
                <a:latin typeface="Söhne"/>
              </a:rPr>
              <a:t> Model of Data </a:t>
            </a:r>
            <a:r>
              <a:rPr lang="tr-TR" sz="2400" b="0" i="0" dirty="0" err="1">
                <a:solidFill>
                  <a:schemeClr val="tx1"/>
                </a:solidFill>
                <a:effectLst/>
                <a:latin typeface="Söhne"/>
              </a:rPr>
              <a:t>for</a:t>
            </a:r>
            <a:r>
              <a:rPr lang="tr-TR" sz="2400" b="0" i="0" dirty="0">
                <a:solidFill>
                  <a:schemeClr val="tx1"/>
                </a:solidFill>
                <a:effectLst/>
                <a:latin typeface="Söhne"/>
              </a:rPr>
              <a:t> </a:t>
            </a:r>
            <a:r>
              <a:rPr lang="tr-TR" sz="2400" b="0" i="0" dirty="0" err="1">
                <a:solidFill>
                  <a:schemeClr val="tx1"/>
                </a:solidFill>
                <a:effectLst/>
                <a:latin typeface="Söhne"/>
              </a:rPr>
              <a:t>Large</a:t>
            </a:r>
            <a:r>
              <a:rPr lang="tr-TR" sz="2400" b="0" i="0" dirty="0">
                <a:solidFill>
                  <a:schemeClr val="tx1"/>
                </a:solidFill>
                <a:effectLst/>
                <a:latin typeface="Söhne"/>
              </a:rPr>
              <a:t> </a:t>
            </a:r>
            <a:r>
              <a:rPr lang="tr-TR" sz="2400" b="0" i="0" dirty="0" err="1">
                <a:solidFill>
                  <a:schemeClr val="tx1"/>
                </a:solidFill>
                <a:effectLst/>
                <a:latin typeface="Söhne"/>
              </a:rPr>
              <a:t>Shared</a:t>
            </a:r>
            <a:r>
              <a:rPr lang="tr-TR" sz="2400" b="0" i="0" dirty="0">
                <a:solidFill>
                  <a:schemeClr val="tx1"/>
                </a:solidFill>
                <a:effectLst/>
                <a:latin typeface="Söhne"/>
              </a:rPr>
              <a:t> Data </a:t>
            </a:r>
            <a:r>
              <a:rPr lang="tr-TR" sz="2400" b="0" i="0" dirty="0" err="1">
                <a:solidFill>
                  <a:schemeClr val="tx1"/>
                </a:solidFill>
                <a:effectLst/>
                <a:latin typeface="Söhne"/>
              </a:rPr>
              <a:t>Banks</a:t>
            </a:r>
            <a:r>
              <a:rPr lang="tr-TR" sz="2400" b="0" i="0" dirty="0">
                <a:solidFill>
                  <a:schemeClr val="tx1"/>
                </a:solidFill>
                <a:effectLst/>
                <a:latin typeface="Söhne"/>
              </a:rPr>
              <a:t>" makalesi, ilişkisel veri yapılarında önemli bir ilerleme kaydetmiştir. İlişkisel veri modelinin temel kavramı "</a:t>
            </a:r>
            <a:r>
              <a:rPr lang="tr-TR" sz="2400" b="0" i="0" dirty="0" err="1">
                <a:solidFill>
                  <a:schemeClr val="tx1"/>
                </a:solidFill>
                <a:effectLst/>
                <a:latin typeface="Söhne"/>
              </a:rPr>
              <a:t>ilişki"dir</a:t>
            </a:r>
            <a:r>
              <a:rPr lang="tr-TR" sz="2400" b="0" i="0" dirty="0">
                <a:solidFill>
                  <a:schemeClr val="tx1"/>
                </a:solidFill>
                <a:effectLst/>
                <a:latin typeface="Söhne"/>
              </a:rPr>
              <a:t>.</a:t>
            </a:r>
            <a:endParaRPr lang="tr-TR" sz="2400" dirty="0">
              <a:solidFill>
                <a:schemeClr val="tx1"/>
              </a:solidFill>
            </a:endParaRPr>
          </a:p>
        </p:txBody>
      </p:sp>
      <p:sp>
        <p:nvSpPr>
          <p:cNvPr id="3" name="İçerik Yer Tutucusu 2">
            <a:extLst>
              <a:ext uri="{FF2B5EF4-FFF2-40B4-BE49-F238E27FC236}">
                <a16:creationId xmlns:a16="http://schemas.microsoft.com/office/drawing/2014/main" id="{7BEC1589-77C1-AA63-FDF9-92F5B0AD5F23}"/>
              </a:ext>
            </a:extLst>
          </p:cNvPr>
          <p:cNvSpPr>
            <a:spLocks noGrp="1"/>
          </p:cNvSpPr>
          <p:nvPr>
            <p:ph idx="1"/>
          </p:nvPr>
        </p:nvSpPr>
        <p:spPr>
          <a:xfrm>
            <a:off x="2607873" y="3429000"/>
            <a:ext cx="8915400" cy="3777622"/>
          </a:xfrm>
        </p:spPr>
        <p:txBody>
          <a:bodyPr>
            <a:noAutofit/>
          </a:bodyPr>
          <a:lstStyle/>
          <a:p>
            <a:r>
              <a:rPr lang="tr-TR" sz="2400" b="0" i="0" dirty="0">
                <a:solidFill>
                  <a:srgbClr val="FF0000"/>
                </a:solidFill>
                <a:effectLst/>
                <a:latin typeface="Söhne"/>
              </a:rPr>
              <a:t>Nesne İlişkisel Veri Modeli</a:t>
            </a:r>
            <a:r>
              <a:rPr lang="tr-TR" sz="2400" b="0" i="0" dirty="0">
                <a:solidFill>
                  <a:schemeClr val="tx1"/>
                </a:solidFill>
                <a:effectLst/>
                <a:latin typeface="Söhne"/>
              </a:rPr>
              <a:t>, ilişkisel işlevselliğin üzerine nesne yönelimli özellikler ekleyen bir veri modelidir. İlişkisel veri tabanlarının içine nesne yönelimli özellikler ekleyen ilk veri tabanı 1997 yılında piyasaya sunulan Oracle8'dir. Bu model, ilişkisel veri tabanlarının esnekliğini ve veri modellerinin açıklığını artırmak için nesne yönelimli programlama prensiplerini kullanır.</a:t>
            </a:r>
            <a:endParaRPr lang="tr-TR" sz="2400" dirty="0">
              <a:solidFill>
                <a:schemeClr val="tx1"/>
              </a:solidFill>
            </a:endParaRPr>
          </a:p>
        </p:txBody>
      </p:sp>
    </p:spTree>
    <p:extLst>
      <p:ext uri="{BB962C8B-B14F-4D97-AF65-F5344CB8AC3E}">
        <p14:creationId xmlns:p14="http://schemas.microsoft.com/office/powerpoint/2010/main" val="77085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9FF06C-D3F1-0966-FDB0-1C725500F194}"/>
              </a:ext>
            </a:extLst>
          </p:cNvPr>
          <p:cNvSpPr>
            <a:spLocks noGrp="1"/>
          </p:cNvSpPr>
          <p:nvPr>
            <p:ph type="title"/>
          </p:nvPr>
        </p:nvSpPr>
        <p:spPr>
          <a:xfrm>
            <a:off x="904084" y="213563"/>
            <a:ext cx="56970" cy="308951"/>
          </a:xfrm>
        </p:spPr>
        <p:txBody>
          <a:bodyPr>
            <a:normAutofit fontScale="90000"/>
          </a:bodyPr>
          <a:lstStyle/>
          <a:p>
            <a:endParaRPr lang="tr-TR" dirty="0"/>
          </a:p>
        </p:txBody>
      </p:sp>
      <p:sp>
        <p:nvSpPr>
          <p:cNvPr id="3" name="Metin Yer Tutucusu 2">
            <a:extLst>
              <a:ext uri="{FF2B5EF4-FFF2-40B4-BE49-F238E27FC236}">
                <a16:creationId xmlns:a16="http://schemas.microsoft.com/office/drawing/2014/main" id="{2CD2E8D1-FC59-8492-D4E8-391943758A8B}"/>
              </a:ext>
            </a:extLst>
          </p:cNvPr>
          <p:cNvSpPr>
            <a:spLocks noGrp="1"/>
          </p:cNvSpPr>
          <p:nvPr>
            <p:ph type="body" idx="1"/>
          </p:nvPr>
        </p:nvSpPr>
        <p:spPr>
          <a:xfrm>
            <a:off x="863048" y="503852"/>
            <a:ext cx="98006" cy="93306"/>
          </a:xfrm>
        </p:spPr>
        <p:txBody>
          <a:bodyPr/>
          <a:lstStyle/>
          <a:p>
            <a:endParaRPr lang="tr-TR" dirty="0"/>
          </a:p>
        </p:txBody>
      </p:sp>
      <p:sp>
        <p:nvSpPr>
          <p:cNvPr id="4" name="İçerik Yer Tutucusu 3">
            <a:extLst>
              <a:ext uri="{FF2B5EF4-FFF2-40B4-BE49-F238E27FC236}">
                <a16:creationId xmlns:a16="http://schemas.microsoft.com/office/drawing/2014/main" id="{E4564915-B1F4-E086-6EB7-3BB258E41136}"/>
              </a:ext>
            </a:extLst>
          </p:cNvPr>
          <p:cNvSpPr>
            <a:spLocks noGrp="1"/>
          </p:cNvSpPr>
          <p:nvPr>
            <p:ph sz="half" idx="2"/>
          </p:nvPr>
        </p:nvSpPr>
        <p:spPr>
          <a:xfrm>
            <a:off x="2062066" y="970384"/>
            <a:ext cx="4720750" cy="5305868"/>
          </a:xfrm>
        </p:spPr>
        <p:txBody>
          <a:bodyPr>
            <a:noAutofit/>
          </a:bodyPr>
          <a:lstStyle/>
          <a:p>
            <a:r>
              <a:rPr lang="tr-TR" sz="2400" b="0" i="0" dirty="0">
                <a:solidFill>
                  <a:srgbClr val="FF0000"/>
                </a:solidFill>
                <a:effectLst/>
                <a:latin typeface="Söhne"/>
              </a:rPr>
              <a:t>Çoklu Ortam Veri Modeli</a:t>
            </a:r>
            <a:r>
              <a:rPr lang="tr-TR" sz="2400" b="0" i="0" dirty="0">
                <a:solidFill>
                  <a:schemeClr val="tx1"/>
                </a:solidFill>
                <a:effectLst/>
                <a:latin typeface="Söhne"/>
              </a:rPr>
              <a:t>, büyük nesneleri işlemek ve kullanıcıya işlem adımlarını göstermemek için özel olarak tasarlanmıştır. Film, müzik, metin, ve video gibi çoklu ortam ögelerini işlemek için kullanılır. Bu model, özellikle veri miktarı, süreklilik ve senkronizasyon gibi temel özelliklere odaklanır. Çoklu ortam veri tabanları, imge görüntüleme, uzaktan eğitimde görüntülü içerik, üç boyutlu tıbbi görüntü kayıtları gibi alanlarda sıkça kullanılır.</a:t>
            </a:r>
            <a:endParaRPr lang="tr-TR" sz="2400" dirty="0">
              <a:solidFill>
                <a:schemeClr val="tx1"/>
              </a:solidFill>
            </a:endParaRPr>
          </a:p>
        </p:txBody>
      </p:sp>
      <p:sp>
        <p:nvSpPr>
          <p:cNvPr id="5" name="Metin Yer Tutucusu 4">
            <a:extLst>
              <a:ext uri="{FF2B5EF4-FFF2-40B4-BE49-F238E27FC236}">
                <a16:creationId xmlns:a16="http://schemas.microsoft.com/office/drawing/2014/main" id="{FB13F7D7-3133-8EA2-055C-E320EFCE6C65}"/>
              </a:ext>
            </a:extLst>
          </p:cNvPr>
          <p:cNvSpPr>
            <a:spLocks noGrp="1"/>
          </p:cNvSpPr>
          <p:nvPr>
            <p:ph type="body" sz="quarter" idx="3"/>
          </p:nvPr>
        </p:nvSpPr>
        <p:spPr>
          <a:xfrm>
            <a:off x="832248" y="429208"/>
            <a:ext cx="200641" cy="93306"/>
          </a:xfrm>
        </p:spPr>
        <p:txBody>
          <a:bodyPr/>
          <a:lstStyle/>
          <a:p>
            <a:endParaRPr lang="tr-TR" dirty="0"/>
          </a:p>
        </p:txBody>
      </p:sp>
      <p:pic>
        <p:nvPicPr>
          <p:cNvPr id="10" name="İçerik Yer Tutucusu 9">
            <a:extLst>
              <a:ext uri="{FF2B5EF4-FFF2-40B4-BE49-F238E27FC236}">
                <a16:creationId xmlns:a16="http://schemas.microsoft.com/office/drawing/2014/main" id="{7390B3B6-5B28-4722-2EE0-C76583A39F12}"/>
              </a:ext>
            </a:extLst>
          </p:cNvPr>
          <p:cNvPicPr>
            <a:picLocks noGrp="1" noChangeAspect="1"/>
          </p:cNvPicPr>
          <p:nvPr>
            <p:ph sz="quarter" idx="4"/>
          </p:nvPr>
        </p:nvPicPr>
        <p:blipFill>
          <a:blip r:embed="rId2"/>
          <a:stretch>
            <a:fillRect/>
          </a:stretch>
        </p:blipFill>
        <p:spPr>
          <a:xfrm>
            <a:off x="7167861" y="1773724"/>
            <a:ext cx="4099915" cy="3421677"/>
          </a:xfrm>
        </p:spPr>
      </p:pic>
    </p:spTree>
    <p:extLst>
      <p:ext uri="{BB962C8B-B14F-4D97-AF65-F5344CB8AC3E}">
        <p14:creationId xmlns:p14="http://schemas.microsoft.com/office/powerpoint/2010/main" val="123728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BAB740-FE7C-8FCA-3D11-D36E69EBA1EC}"/>
              </a:ext>
            </a:extLst>
          </p:cNvPr>
          <p:cNvSpPr>
            <a:spLocks noGrp="1"/>
          </p:cNvSpPr>
          <p:nvPr>
            <p:ph type="title"/>
          </p:nvPr>
        </p:nvSpPr>
        <p:spPr>
          <a:xfrm>
            <a:off x="4011178" y="161966"/>
            <a:ext cx="5142153" cy="784812"/>
          </a:xfrm>
        </p:spPr>
        <p:txBody>
          <a:bodyPr/>
          <a:lstStyle/>
          <a:p>
            <a:r>
              <a:rPr lang="tr-TR" dirty="0"/>
              <a:t>VERİ TABANI TASARIMI </a:t>
            </a:r>
          </a:p>
        </p:txBody>
      </p:sp>
      <p:sp>
        <p:nvSpPr>
          <p:cNvPr id="3" name="İçerik Yer Tutucusu 2">
            <a:extLst>
              <a:ext uri="{FF2B5EF4-FFF2-40B4-BE49-F238E27FC236}">
                <a16:creationId xmlns:a16="http://schemas.microsoft.com/office/drawing/2014/main" id="{48E50DF8-1B3E-9DDE-446F-3C21F2ACEE41}"/>
              </a:ext>
            </a:extLst>
          </p:cNvPr>
          <p:cNvSpPr>
            <a:spLocks noGrp="1"/>
          </p:cNvSpPr>
          <p:nvPr>
            <p:ph idx="1"/>
          </p:nvPr>
        </p:nvSpPr>
        <p:spPr>
          <a:xfrm>
            <a:off x="6096000" y="1540189"/>
            <a:ext cx="5996440" cy="4851280"/>
          </a:xfrm>
        </p:spPr>
        <p:txBody>
          <a:bodyPr>
            <a:normAutofit/>
          </a:bodyPr>
          <a:lstStyle/>
          <a:p>
            <a:r>
              <a:rPr lang="tr-TR" sz="2000" dirty="0">
                <a:latin typeface="Söhne"/>
              </a:rPr>
              <a:t>Veri tabanı tasarımı, gerçeğin modellenerek veri tabanına aktarılmasını gerektirir. Bu süreç, kullanıcı gereksinimlerinin belirlenmesiyle başlar ve veri gruplarını, tiplerini ve veri yapılarını belirler. Kavramsal şema, verinin dijital temsilini belirler. Geleneksel tasarımda, kavramsal şema genellikle kullanıcılar için veri tabanının genel yapısını tanımlar. Kavramsal şema, varlıklar, veri tipleri, ilişki tipleri ve kısıtlayıcılar üzerinde yoğunlaşır. Mantıksal veri modeli, gerçekleştirilecek veri tabanı yönetim sistemi seçilir. Fiziksel tasarım, verinin en yüksek verim için fiziksel olarak nasıl organize edileceğini belirler. İç şema, depolama yapılarını, kayıt formatlarını ve veri tabanının fiziksel performansını tanımlar.</a:t>
            </a:r>
          </a:p>
        </p:txBody>
      </p:sp>
      <p:pic>
        <p:nvPicPr>
          <p:cNvPr id="5" name="Resim 4">
            <a:extLst>
              <a:ext uri="{FF2B5EF4-FFF2-40B4-BE49-F238E27FC236}">
                <a16:creationId xmlns:a16="http://schemas.microsoft.com/office/drawing/2014/main" id="{C520B947-B6EC-4300-D2E7-342DA98FFCC3}"/>
              </a:ext>
            </a:extLst>
          </p:cNvPr>
          <p:cNvPicPr>
            <a:picLocks noChangeAspect="1"/>
          </p:cNvPicPr>
          <p:nvPr/>
        </p:nvPicPr>
        <p:blipFill>
          <a:blip r:embed="rId2"/>
          <a:stretch>
            <a:fillRect/>
          </a:stretch>
        </p:blipFill>
        <p:spPr>
          <a:xfrm>
            <a:off x="1912776" y="1540189"/>
            <a:ext cx="3901439" cy="4328766"/>
          </a:xfrm>
          <a:prstGeom prst="rect">
            <a:avLst/>
          </a:prstGeom>
        </p:spPr>
      </p:pic>
    </p:spTree>
    <p:extLst>
      <p:ext uri="{BB962C8B-B14F-4D97-AF65-F5344CB8AC3E}">
        <p14:creationId xmlns:p14="http://schemas.microsoft.com/office/powerpoint/2010/main" val="345001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1141D2-9746-689A-FA54-8F42EB94E1B7}"/>
              </a:ext>
            </a:extLst>
          </p:cNvPr>
          <p:cNvSpPr>
            <a:spLocks noGrp="1"/>
          </p:cNvSpPr>
          <p:nvPr>
            <p:ph type="title"/>
          </p:nvPr>
        </p:nvSpPr>
        <p:spPr>
          <a:xfrm>
            <a:off x="2589212" y="349098"/>
            <a:ext cx="8743769" cy="1195359"/>
          </a:xfrm>
        </p:spPr>
        <p:txBody>
          <a:bodyPr>
            <a:normAutofit/>
          </a:bodyPr>
          <a:lstStyle/>
          <a:p>
            <a:r>
              <a:rPr lang="tr-TR" dirty="0"/>
              <a:t>İLİŞKİSEL VE İLİŞKİSEL OLMAYAN VERİ TABANI SİSTEMLERİ</a:t>
            </a:r>
          </a:p>
        </p:txBody>
      </p:sp>
      <p:sp>
        <p:nvSpPr>
          <p:cNvPr id="3" name="İçerik Yer Tutucusu 2">
            <a:extLst>
              <a:ext uri="{FF2B5EF4-FFF2-40B4-BE49-F238E27FC236}">
                <a16:creationId xmlns:a16="http://schemas.microsoft.com/office/drawing/2014/main" id="{7BAF4834-50FE-0E2F-DD9F-ADD046BDBBEF}"/>
              </a:ext>
            </a:extLst>
          </p:cNvPr>
          <p:cNvSpPr>
            <a:spLocks noGrp="1"/>
          </p:cNvSpPr>
          <p:nvPr>
            <p:ph idx="1"/>
          </p:nvPr>
        </p:nvSpPr>
        <p:spPr>
          <a:xfrm>
            <a:off x="5915608" y="1735493"/>
            <a:ext cx="5589004" cy="4683967"/>
          </a:xfrm>
        </p:spPr>
        <p:txBody>
          <a:bodyPr>
            <a:noAutofit/>
          </a:bodyPr>
          <a:lstStyle/>
          <a:p>
            <a:r>
              <a:rPr lang="tr-TR" sz="2000" dirty="0">
                <a:latin typeface="Söhne"/>
              </a:rPr>
              <a:t>İlişkisel veri tabanları, günümüzde en yaygın kullanılan veri tabanı sistemlerinden biridir. Satır ve sütunlardan oluşan tablolardan meydana gelir ve bu tablolar arasında ilişkiler bulunur. ACID özellikleri sağlarlar. İlişkisel olmayan (</a:t>
            </a:r>
            <a:r>
              <a:rPr lang="tr-TR" sz="2000" dirty="0" err="1">
                <a:latin typeface="Söhne"/>
              </a:rPr>
              <a:t>NoSQL</a:t>
            </a:r>
            <a:r>
              <a:rPr lang="tr-TR" sz="2000" dirty="0">
                <a:latin typeface="Söhne"/>
              </a:rPr>
              <a:t>) veri tabanları ise ilişkisel veri tabanlarına alternatif olarak ortaya çıkmıştır. Yatay ölçeklendirilebilir bir veri depolama sistemidir. </a:t>
            </a:r>
            <a:r>
              <a:rPr lang="tr-TR" sz="2000" dirty="0" err="1">
                <a:latin typeface="Söhne"/>
              </a:rPr>
              <a:t>NoSQL</a:t>
            </a:r>
            <a:r>
              <a:rPr lang="tr-TR" sz="2000" dirty="0">
                <a:latin typeface="Söhne"/>
              </a:rPr>
              <a:t>, büyük veri depolama ve işleme gereksinimlerine daha iyi cevap verir. </a:t>
            </a:r>
            <a:r>
              <a:rPr lang="tr-TR" sz="2000" dirty="0" err="1">
                <a:latin typeface="Söhne"/>
              </a:rPr>
              <a:t>NoSQL'de</a:t>
            </a:r>
            <a:r>
              <a:rPr lang="tr-TR" sz="2000" dirty="0">
                <a:latin typeface="Söhne"/>
              </a:rPr>
              <a:t>, ACID yerine BASE (</a:t>
            </a:r>
            <a:r>
              <a:rPr lang="tr-TR" sz="2000" dirty="0" err="1">
                <a:latin typeface="Söhne"/>
              </a:rPr>
              <a:t>Basically</a:t>
            </a:r>
            <a:r>
              <a:rPr lang="tr-TR" sz="2000" dirty="0">
                <a:latin typeface="Söhne"/>
              </a:rPr>
              <a:t> </a:t>
            </a:r>
            <a:r>
              <a:rPr lang="tr-TR" sz="2000" dirty="0" err="1">
                <a:latin typeface="Söhne"/>
              </a:rPr>
              <a:t>Available</a:t>
            </a:r>
            <a:r>
              <a:rPr lang="tr-TR" sz="2000" dirty="0">
                <a:latin typeface="Söhne"/>
              </a:rPr>
              <a:t>, </a:t>
            </a:r>
            <a:r>
              <a:rPr lang="tr-TR" sz="2000" dirty="0" err="1">
                <a:latin typeface="Söhne"/>
              </a:rPr>
              <a:t>Soft</a:t>
            </a:r>
            <a:r>
              <a:rPr lang="tr-TR" sz="2000" dirty="0">
                <a:latin typeface="Söhne"/>
              </a:rPr>
              <a:t> </a:t>
            </a:r>
            <a:r>
              <a:rPr lang="tr-TR" sz="2000" dirty="0" err="1">
                <a:latin typeface="Söhne"/>
              </a:rPr>
              <a:t>state</a:t>
            </a:r>
            <a:r>
              <a:rPr lang="tr-TR" sz="2000" dirty="0">
                <a:latin typeface="Söhne"/>
              </a:rPr>
              <a:t>, </a:t>
            </a:r>
            <a:r>
              <a:rPr lang="tr-TR" sz="2000" dirty="0" err="1">
                <a:latin typeface="Söhne"/>
              </a:rPr>
              <a:t>Eventually</a:t>
            </a:r>
            <a:r>
              <a:rPr lang="tr-TR" sz="2000" dirty="0">
                <a:latin typeface="Söhne"/>
              </a:rPr>
              <a:t> </a:t>
            </a:r>
            <a:r>
              <a:rPr lang="tr-TR" sz="2000" dirty="0" err="1">
                <a:latin typeface="Söhne"/>
              </a:rPr>
              <a:t>consistent</a:t>
            </a:r>
            <a:r>
              <a:rPr lang="tr-TR" sz="2000" dirty="0">
                <a:latin typeface="Söhne"/>
              </a:rPr>
              <a:t>) prensibi kullanılır. </a:t>
            </a:r>
            <a:r>
              <a:rPr lang="tr-TR" sz="2000" dirty="0" err="1">
                <a:latin typeface="Söhne"/>
              </a:rPr>
              <a:t>NoSQL</a:t>
            </a:r>
            <a:r>
              <a:rPr lang="tr-TR" sz="2000" dirty="0">
                <a:latin typeface="Söhne"/>
              </a:rPr>
              <a:t>, esneklik ve tutarsızlık kabulü ile ilişkisel veri tabanlarının eksik kaldığı alanlarda çözüm sunar. En bilinen </a:t>
            </a:r>
            <a:r>
              <a:rPr lang="tr-TR" sz="2000" dirty="0" err="1">
                <a:latin typeface="Söhne"/>
              </a:rPr>
              <a:t>NoSQL</a:t>
            </a:r>
            <a:r>
              <a:rPr lang="tr-TR" sz="2000" dirty="0">
                <a:latin typeface="Söhne"/>
              </a:rPr>
              <a:t> ürünlerinden bazıları </a:t>
            </a:r>
            <a:r>
              <a:rPr lang="tr-TR" sz="2000" dirty="0" err="1">
                <a:latin typeface="Söhne"/>
              </a:rPr>
              <a:t>DynamoDB</a:t>
            </a:r>
            <a:r>
              <a:rPr lang="tr-TR" sz="2000" dirty="0">
                <a:latin typeface="Söhne"/>
              </a:rPr>
              <a:t> ve </a:t>
            </a:r>
            <a:r>
              <a:rPr lang="tr-TR" sz="2000" dirty="0" err="1">
                <a:latin typeface="Söhne"/>
              </a:rPr>
              <a:t>Big</a:t>
            </a:r>
            <a:r>
              <a:rPr lang="tr-TR" sz="2000" dirty="0">
                <a:latin typeface="Söhne"/>
              </a:rPr>
              <a:t> </a:t>
            </a:r>
            <a:r>
              <a:rPr lang="tr-TR" sz="2000" dirty="0" err="1">
                <a:latin typeface="Söhne"/>
              </a:rPr>
              <a:t>Table'dır</a:t>
            </a:r>
            <a:r>
              <a:rPr lang="tr-TR" sz="2000" dirty="0">
                <a:latin typeface="Söhne"/>
              </a:rPr>
              <a:t>.</a:t>
            </a:r>
          </a:p>
        </p:txBody>
      </p:sp>
      <p:pic>
        <p:nvPicPr>
          <p:cNvPr id="7" name="Resim 6">
            <a:extLst>
              <a:ext uri="{FF2B5EF4-FFF2-40B4-BE49-F238E27FC236}">
                <a16:creationId xmlns:a16="http://schemas.microsoft.com/office/drawing/2014/main" id="{3DD091B9-6FE6-BAA8-A46F-B28A453BB06A}"/>
              </a:ext>
            </a:extLst>
          </p:cNvPr>
          <p:cNvPicPr>
            <a:picLocks noChangeAspect="1"/>
          </p:cNvPicPr>
          <p:nvPr/>
        </p:nvPicPr>
        <p:blipFill>
          <a:blip r:embed="rId2"/>
          <a:stretch>
            <a:fillRect/>
          </a:stretch>
        </p:blipFill>
        <p:spPr>
          <a:xfrm rot="5400000">
            <a:off x="1523441" y="1623527"/>
            <a:ext cx="4357399" cy="4581331"/>
          </a:xfrm>
          <a:prstGeom prst="rect">
            <a:avLst/>
          </a:prstGeom>
        </p:spPr>
      </p:pic>
    </p:spTree>
    <p:extLst>
      <p:ext uri="{BB962C8B-B14F-4D97-AF65-F5344CB8AC3E}">
        <p14:creationId xmlns:p14="http://schemas.microsoft.com/office/powerpoint/2010/main" val="213117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F3C0D69-F787-D3AD-5CC2-2D6509FF9A1E}"/>
              </a:ext>
            </a:extLst>
          </p:cNvPr>
          <p:cNvPicPr>
            <a:picLocks noChangeAspect="1"/>
          </p:cNvPicPr>
          <p:nvPr/>
        </p:nvPicPr>
        <p:blipFill>
          <a:blip r:embed="rId2"/>
          <a:stretch>
            <a:fillRect/>
          </a:stretch>
        </p:blipFill>
        <p:spPr>
          <a:xfrm rot="5400000">
            <a:off x="1379684" y="1472684"/>
            <a:ext cx="5202753" cy="4229878"/>
          </a:xfrm>
          <a:prstGeom prst="rect">
            <a:avLst/>
          </a:prstGeom>
        </p:spPr>
      </p:pic>
      <p:sp>
        <p:nvSpPr>
          <p:cNvPr id="5" name="Metin kutusu 4">
            <a:extLst>
              <a:ext uri="{FF2B5EF4-FFF2-40B4-BE49-F238E27FC236}">
                <a16:creationId xmlns:a16="http://schemas.microsoft.com/office/drawing/2014/main" id="{7D49D120-0380-43A5-44BD-F67B1C12D148}"/>
              </a:ext>
            </a:extLst>
          </p:cNvPr>
          <p:cNvSpPr txBox="1"/>
          <p:nvPr/>
        </p:nvSpPr>
        <p:spPr>
          <a:xfrm>
            <a:off x="6820678" y="1203019"/>
            <a:ext cx="4488024" cy="4985980"/>
          </a:xfrm>
          <a:prstGeom prst="rect">
            <a:avLst/>
          </a:prstGeom>
          <a:noFill/>
        </p:spPr>
        <p:txBody>
          <a:bodyPr wrap="square" rtlCol="0">
            <a:spAutoFit/>
          </a:bodyPr>
          <a:lstStyle/>
          <a:p>
            <a:pPr algn="l"/>
            <a:r>
              <a:rPr lang="tr-TR" sz="2000" b="1" i="0" dirty="0">
                <a:effectLst/>
                <a:latin typeface="Söhne"/>
              </a:rPr>
              <a:t>İlişkisel Veri Tabanı Sistemleri:</a:t>
            </a:r>
            <a:endParaRPr lang="tr-TR" sz="2000" b="0" i="0" dirty="0">
              <a:effectLst/>
              <a:latin typeface="Söhne"/>
            </a:endParaRPr>
          </a:p>
          <a:p>
            <a:pPr algn="l">
              <a:buFont typeface="Arial" panose="020B0604020202020204" pitchFamily="34" charset="0"/>
              <a:buChar char="•"/>
            </a:pPr>
            <a:r>
              <a:rPr lang="tr-TR" sz="2000" b="0" i="0" dirty="0">
                <a:effectLst/>
                <a:latin typeface="Söhne"/>
              </a:rPr>
              <a:t>İlişkisel veri tabanı sistemleri, verileri birbiriyle ilişkili tablolar halinde saklar.</a:t>
            </a:r>
          </a:p>
          <a:p>
            <a:pPr algn="l">
              <a:buFont typeface="Arial" panose="020B0604020202020204" pitchFamily="34" charset="0"/>
              <a:buChar char="•"/>
            </a:pPr>
            <a:r>
              <a:rPr lang="tr-TR" sz="2000" b="0" i="0" dirty="0">
                <a:effectLst/>
                <a:latin typeface="Söhne"/>
              </a:rPr>
              <a:t>Verilerin düzenlenmesi ve erişimi, SQL (</a:t>
            </a:r>
            <a:r>
              <a:rPr lang="tr-TR" sz="2000" b="0" i="0" dirty="0" err="1">
                <a:effectLst/>
                <a:latin typeface="Söhne"/>
              </a:rPr>
              <a:t>Structured</a:t>
            </a:r>
            <a:r>
              <a:rPr lang="tr-TR" sz="2000" b="0" i="0" dirty="0">
                <a:effectLst/>
                <a:latin typeface="Söhne"/>
              </a:rPr>
              <a:t> Query Language) gibi standart sorgu dilleri kullanılarak yapılır.</a:t>
            </a:r>
          </a:p>
          <a:p>
            <a:pPr algn="l">
              <a:buFont typeface="Arial" panose="020B0604020202020204" pitchFamily="34" charset="0"/>
              <a:buChar char="•"/>
            </a:pPr>
            <a:r>
              <a:rPr lang="tr-TR" sz="2000" b="0" i="0" dirty="0">
                <a:effectLst/>
                <a:latin typeface="Söhne"/>
              </a:rPr>
              <a:t>Tablolar arasındaki ilişkiler, anahtarlar ve referanslar kullanılarak belirlenir.</a:t>
            </a:r>
          </a:p>
          <a:p>
            <a:pPr algn="l">
              <a:buFont typeface="Arial" panose="020B0604020202020204" pitchFamily="34" charset="0"/>
              <a:buChar char="•"/>
            </a:pPr>
            <a:r>
              <a:rPr lang="tr-TR" sz="2000" b="0" i="0" dirty="0">
                <a:effectLst/>
                <a:latin typeface="Söhne"/>
              </a:rPr>
              <a:t>Veri bütünlüğünü sağlamak için ACID (</a:t>
            </a:r>
            <a:r>
              <a:rPr lang="tr-TR" sz="2000" b="0" i="0" dirty="0" err="1">
                <a:effectLst/>
                <a:latin typeface="Söhne"/>
              </a:rPr>
              <a:t>Atomicity</a:t>
            </a:r>
            <a:r>
              <a:rPr lang="tr-TR" sz="2000" b="0" i="0" dirty="0">
                <a:effectLst/>
                <a:latin typeface="Söhne"/>
              </a:rPr>
              <a:t>, </a:t>
            </a:r>
            <a:r>
              <a:rPr lang="tr-TR" sz="2000" b="0" i="0" dirty="0" err="1">
                <a:effectLst/>
                <a:latin typeface="Söhne"/>
              </a:rPr>
              <a:t>Consistency</a:t>
            </a:r>
            <a:r>
              <a:rPr lang="tr-TR" sz="2000" b="0" i="0" dirty="0">
                <a:effectLst/>
                <a:latin typeface="Söhne"/>
              </a:rPr>
              <a:t>, </a:t>
            </a:r>
            <a:r>
              <a:rPr lang="tr-TR" sz="2000" b="0" i="0" dirty="0" err="1">
                <a:effectLst/>
                <a:latin typeface="Söhne"/>
              </a:rPr>
              <a:t>Isolation</a:t>
            </a:r>
            <a:r>
              <a:rPr lang="tr-TR" sz="2000" b="0" i="0" dirty="0">
                <a:effectLst/>
                <a:latin typeface="Söhne"/>
              </a:rPr>
              <a:t>, </a:t>
            </a:r>
            <a:r>
              <a:rPr lang="tr-TR" sz="2000" b="0" i="0" dirty="0" err="1">
                <a:effectLst/>
                <a:latin typeface="Söhne"/>
              </a:rPr>
              <a:t>Durability</a:t>
            </a:r>
            <a:r>
              <a:rPr lang="tr-TR" sz="2000" b="0" i="0" dirty="0">
                <a:effectLst/>
                <a:latin typeface="Söhne"/>
              </a:rPr>
              <a:t>) özellikleri genellikle desteklenir.</a:t>
            </a:r>
          </a:p>
          <a:p>
            <a:pPr algn="l">
              <a:buFont typeface="Arial" panose="020B0604020202020204" pitchFamily="34" charset="0"/>
              <a:buChar char="•"/>
            </a:pPr>
            <a:r>
              <a:rPr lang="tr-TR" sz="2000" b="0" i="0" dirty="0">
                <a:effectLst/>
                <a:latin typeface="Söhne"/>
              </a:rPr>
              <a:t>Örnek olarak, MySQL, </a:t>
            </a:r>
            <a:r>
              <a:rPr lang="tr-TR" sz="2000" b="0" i="0" dirty="0" err="1">
                <a:effectLst/>
                <a:latin typeface="Söhne"/>
              </a:rPr>
              <a:t>PostgreSQL</a:t>
            </a:r>
            <a:r>
              <a:rPr lang="tr-TR" sz="2000" b="0" i="0" dirty="0">
                <a:effectLst/>
                <a:latin typeface="Söhne"/>
              </a:rPr>
              <a:t>, Oracle gibi ilişkisel veri tabanı yönetim sistemleri (RDBMS) verilebilir.</a:t>
            </a:r>
          </a:p>
          <a:p>
            <a:endParaRPr lang="tr-TR" dirty="0"/>
          </a:p>
        </p:txBody>
      </p:sp>
    </p:spTree>
    <p:extLst>
      <p:ext uri="{BB962C8B-B14F-4D97-AF65-F5344CB8AC3E}">
        <p14:creationId xmlns:p14="http://schemas.microsoft.com/office/powerpoint/2010/main" val="4066130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9BA56F-E3BE-F073-CFD5-27D1FD9E3E1C}"/>
              </a:ext>
            </a:extLst>
          </p:cNvPr>
          <p:cNvSpPr>
            <a:spLocks noGrp="1"/>
          </p:cNvSpPr>
          <p:nvPr>
            <p:ph type="title"/>
          </p:nvPr>
        </p:nvSpPr>
        <p:spPr/>
        <p:txBody>
          <a:bodyPr>
            <a:normAutofit/>
          </a:bodyPr>
          <a:lstStyle/>
          <a:p>
            <a:r>
              <a:rPr lang="tr-TR" dirty="0"/>
              <a:t>VERİTABANI MİMARİLERİNİN PERFORMANS KARŞILAŞTIRMASI</a:t>
            </a:r>
          </a:p>
        </p:txBody>
      </p:sp>
      <p:sp>
        <p:nvSpPr>
          <p:cNvPr id="3" name="İçerik Yer Tutucusu 2">
            <a:extLst>
              <a:ext uri="{FF2B5EF4-FFF2-40B4-BE49-F238E27FC236}">
                <a16:creationId xmlns:a16="http://schemas.microsoft.com/office/drawing/2014/main" id="{E3A8A3E1-34A2-FE2A-B737-A2F4ED228BBE}"/>
              </a:ext>
            </a:extLst>
          </p:cNvPr>
          <p:cNvSpPr>
            <a:spLocks noGrp="1"/>
          </p:cNvSpPr>
          <p:nvPr>
            <p:ph idx="1"/>
          </p:nvPr>
        </p:nvSpPr>
        <p:spPr/>
        <p:txBody>
          <a:bodyPr>
            <a:noAutofit/>
          </a:bodyPr>
          <a:lstStyle/>
          <a:p>
            <a:r>
              <a:rPr lang="tr-TR" sz="2000" dirty="0">
                <a:solidFill>
                  <a:schemeClr val="tx1"/>
                </a:solidFill>
                <a:latin typeface="Söhne"/>
              </a:rPr>
              <a:t>G</a:t>
            </a:r>
            <a:r>
              <a:rPr lang="tr-TR" sz="2000" b="0" i="0" dirty="0">
                <a:solidFill>
                  <a:schemeClr val="tx1"/>
                </a:solidFill>
                <a:effectLst/>
                <a:latin typeface="Söhne"/>
              </a:rPr>
              <a:t>ünümüzde yaygın olarak kullanılan ilişkisel veri tabanı sistemi MySQL ile ilişkisel olmayan (</a:t>
            </a:r>
            <a:r>
              <a:rPr lang="tr-TR" sz="2000" b="0" i="0" dirty="0" err="1">
                <a:solidFill>
                  <a:schemeClr val="tx1"/>
                </a:solidFill>
                <a:effectLst/>
                <a:latin typeface="Söhne"/>
              </a:rPr>
              <a:t>NoSQL</a:t>
            </a:r>
            <a:r>
              <a:rPr lang="tr-TR" sz="2000" b="0" i="0" dirty="0">
                <a:solidFill>
                  <a:schemeClr val="tx1"/>
                </a:solidFill>
                <a:effectLst/>
                <a:latin typeface="Söhne"/>
              </a:rPr>
              <a:t>) veri tabanı sistemi olan </a:t>
            </a:r>
            <a:r>
              <a:rPr lang="tr-TR" sz="2000" b="0" i="0" dirty="0" err="1">
                <a:solidFill>
                  <a:schemeClr val="tx1"/>
                </a:solidFill>
                <a:effectLst/>
                <a:latin typeface="Söhne"/>
              </a:rPr>
              <a:t>MongoDB'nin</a:t>
            </a:r>
            <a:r>
              <a:rPr lang="tr-TR" sz="2000" b="0" i="0" dirty="0">
                <a:solidFill>
                  <a:schemeClr val="tx1"/>
                </a:solidFill>
                <a:effectLst/>
                <a:latin typeface="Söhne"/>
              </a:rPr>
              <a:t> performansı ve Extreme ölçeklenebilirliği. Çalışmanın hedefi arasında aşağıdakiler yer almaktadır:</a:t>
            </a:r>
          </a:p>
          <a:p>
            <a:r>
              <a:rPr lang="tr-TR" sz="2000" b="0" i="0" dirty="0">
                <a:solidFill>
                  <a:schemeClr val="tx1"/>
                </a:solidFill>
                <a:effectLst/>
                <a:latin typeface="Söhne"/>
              </a:rPr>
              <a:t> - Veri tabanı sunucu ölçümlerinin belirlenmesi,</a:t>
            </a:r>
          </a:p>
          <a:p>
            <a:r>
              <a:rPr lang="tr-TR" sz="2000" b="0" i="0" dirty="0">
                <a:solidFill>
                  <a:schemeClr val="tx1"/>
                </a:solidFill>
                <a:effectLst/>
                <a:latin typeface="Söhne"/>
              </a:rPr>
              <a:t> - Veri tabanı şemalarının belirlenmesi,</a:t>
            </a:r>
          </a:p>
          <a:p>
            <a:r>
              <a:rPr lang="tr-TR" sz="2000" b="0" i="0" dirty="0">
                <a:solidFill>
                  <a:schemeClr val="tx1"/>
                </a:solidFill>
                <a:effectLst/>
                <a:latin typeface="Söhne"/>
              </a:rPr>
              <a:t> - İlgili sorguların belirlenmesi,</a:t>
            </a:r>
          </a:p>
          <a:p>
            <a:r>
              <a:rPr lang="tr-TR" sz="2000" b="0" i="0" dirty="0">
                <a:solidFill>
                  <a:schemeClr val="tx1"/>
                </a:solidFill>
                <a:effectLst/>
                <a:latin typeface="Söhne"/>
              </a:rPr>
              <a:t> - Veri tabanı veri akışının yapılması,</a:t>
            </a:r>
          </a:p>
          <a:p>
            <a:r>
              <a:rPr lang="tr-TR" sz="2000" b="0" i="0" dirty="0">
                <a:solidFill>
                  <a:schemeClr val="tx1"/>
                </a:solidFill>
                <a:effectLst/>
                <a:latin typeface="Söhne"/>
              </a:rPr>
              <a:t> - Ölçümler ve ölçüm metriklerinin belirlenmesi,</a:t>
            </a:r>
          </a:p>
          <a:p>
            <a:r>
              <a:rPr lang="tr-TR" sz="2000" b="0" i="0" dirty="0">
                <a:solidFill>
                  <a:schemeClr val="tx1"/>
                </a:solidFill>
                <a:effectLst/>
                <a:latin typeface="Söhne"/>
              </a:rPr>
              <a:t> - Performans analizi ve sonuçların çıkarılması.</a:t>
            </a:r>
            <a:endParaRPr lang="tr-TR" sz="2000" dirty="0">
              <a:solidFill>
                <a:schemeClr val="tx1"/>
              </a:solidFill>
            </a:endParaRPr>
          </a:p>
        </p:txBody>
      </p:sp>
    </p:spTree>
    <p:extLst>
      <p:ext uri="{BB962C8B-B14F-4D97-AF65-F5344CB8AC3E}">
        <p14:creationId xmlns:p14="http://schemas.microsoft.com/office/powerpoint/2010/main" val="197168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28D61C-9D92-BF98-8EFF-80F659FD2842}"/>
              </a:ext>
            </a:extLst>
          </p:cNvPr>
          <p:cNvSpPr>
            <a:spLocks noGrp="1"/>
          </p:cNvSpPr>
          <p:nvPr>
            <p:ph type="title"/>
          </p:nvPr>
        </p:nvSpPr>
        <p:spPr>
          <a:xfrm>
            <a:off x="2592925" y="624110"/>
            <a:ext cx="56969" cy="45719"/>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01F62D6D-DEBE-408A-DA02-4076499D95D3}"/>
              </a:ext>
            </a:extLst>
          </p:cNvPr>
          <p:cNvSpPr>
            <a:spLocks noGrp="1"/>
          </p:cNvSpPr>
          <p:nvPr>
            <p:ph idx="1"/>
          </p:nvPr>
        </p:nvSpPr>
        <p:spPr>
          <a:xfrm>
            <a:off x="5607698" y="783771"/>
            <a:ext cx="5896914" cy="6008915"/>
          </a:xfrm>
        </p:spPr>
        <p:txBody>
          <a:bodyPr>
            <a:normAutofit lnSpcReduction="10000"/>
          </a:bodyPr>
          <a:lstStyle/>
          <a:p>
            <a:r>
              <a:rPr lang="tr-TR" dirty="0">
                <a:latin typeface="Söhne"/>
              </a:rPr>
              <a:t>Bu çalışmada, MySQL ve </a:t>
            </a:r>
            <a:r>
              <a:rPr lang="tr-TR" dirty="0" err="1">
                <a:latin typeface="Söhne"/>
              </a:rPr>
              <a:t>MongoDB</a:t>
            </a:r>
            <a:r>
              <a:rPr lang="tr-TR" dirty="0">
                <a:latin typeface="Söhne"/>
              </a:rPr>
              <a:t> veri tabanlarının performansı ve yatay ölçeklenebilirliği incelenmiştir. Üç farklı veri tabanı sorgusu kullanılarak bu analiz gerçekleştirilmiştir: basit bir SELECT sorgusu, INNER JOIN içeren bir sorgu ve daha karmaşık bir sorgu. Ölçümler için zaman kavramı ön planda tutulmuş ve </a:t>
            </a:r>
            <a:r>
              <a:rPr lang="tr-TR" dirty="0" err="1">
                <a:latin typeface="Söhne"/>
              </a:rPr>
              <a:t>Clock</a:t>
            </a:r>
            <a:r>
              <a:rPr lang="tr-TR" dirty="0">
                <a:latin typeface="Söhne"/>
              </a:rPr>
              <a:t>(), </a:t>
            </a:r>
            <a:r>
              <a:rPr lang="tr-TR" dirty="0" err="1">
                <a:latin typeface="Söhne"/>
              </a:rPr>
              <a:t>Gettimeofday</a:t>
            </a:r>
            <a:r>
              <a:rPr lang="tr-TR" dirty="0">
                <a:latin typeface="Söhne"/>
              </a:rPr>
              <a:t>() ve </a:t>
            </a:r>
            <a:r>
              <a:rPr lang="tr-TR" dirty="0" err="1">
                <a:latin typeface="Söhne"/>
              </a:rPr>
              <a:t>Slow</a:t>
            </a:r>
            <a:r>
              <a:rPr lang="tr-TR" dirty="0">
                <a:latin typeface="Söhne"/>
              </a:rPr>
              <a:t> Query Log gibi yöntemler kullanılmıştır. Performans analizi için sorguların yanıt verme süresi ve veri tabanının işlem tamamlama süresi gibi metrikler kullanılmıştır.</a:t>
            </a:r>
          </a:p>
          <a:p>
            <a:endParaRPr lang="tr-TR" dirty="0">
              <a:latin typeface="Söhne"/>
            </a:endParaRPr>
          </a:p>
          <a:p>
            <a:r>
              <a:rPr lang="tr-TR" dirty="0">
                <a:latin typeface="Söhne"/>
              </a:rPr>
              <a:t>Yapılan analizde, </a:t>
            </a:r>
            <a:r>
              <a:rPr lang="tr-TR" dirty="0" err="1">
                <a:latin typeface="Söhne"/>
              </a:rPr>
              <a:t>MongoDB'un</a:t>
            </a:r>
            <a:r>
              <a:rPr lang="tr-TR" dirty="0">
                <a:latin typeface="Söhne"/>
              </a:rPr>
              <a:t> sorgu sayısı arttıkça performansının belirgin bir şekilde kötüleştiği tespit edilmiştir. İşlemci çekirdeği sayısı aynı olduğunda, MySQL'in özellikle 3 işlemci sayısıyla daha kötü performans gösterdiği görülmüştür.</a:t>
            </a:r>
          </a:p>
          <a:p>
            <a:endParaRPr lang="tr-TR" dirty="0">
              <a:latin typeface="Söhne"/>
            </a:endParaRPr>
          </a:p>
          <a:p>
            <a:r>
              <a:rPr lang="tr-TR" dirty="0">
                <a:latin typeface="Söhne"/>
              </a:rPr>
              <a:t>Bu çalışma, veri tabanlarının farklı sorgu türlerine nasıl yanıt verdiğini ve performanslarını nasıl etkilediğini ortaya koymaktadır.</a:t>
            </a:r>
          </a:p>
        </p:txBody>
      </p:sp>
      <p:pic>
        <p:nvPicPr>
          <p:cNvPr id="5" name="Resim 4">
            <a:extLst>
              <a:ext uri="{FF2B5EF4-FFF2-40B4-BE49-F238E27FC236}">
                <a16:creationId xmlns:a16="http://schemas.microsoft.com/office/drawing/2014/main" id="{25893F23-4023-B446-B356-BEDE4B7D8C83}"/>
              </a:ext>
            </a:extLst>
          </p:cNvPr>
          <p:cNvPicPr>
            <a:picLocks noChangeAspect="1"/>
          </p:cNvPicPr>
          <p:nvPr/>
        </p:nvPicPr>
        <p:blipFill>
          <a:blip r:embed="rId2"/>
          <a:stretch>
            <a:fillRect/>
          </a:stretch>
        </p:blipFill>
        <p:spPr>
          <a:xfrm>
            <a:off x="951723" y="669829"/>
            <a:ext cx="4393879" cy="5327780"/>
          </a:xfrm>
          <a:prstGeom prst="rect">
            <a:avLst/>
          </a:prstGeom>
        </p:spPr>
      </p:pic>
    </p:spTree>
    <p:extLst>
      <p:ext uri="{BB962C8B-B14F-4D97-AF65-F5344CB8AC3E}">
        <p14:creationId xmlns:p14="http://schemas.microsoft.com/office/powerpoint/2010/main" val="420432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33062A0-334F-974D-964E-AAEC572BF8F8}"/>
              </a:ext>
            </a:extLst>
          </p:cNvPr>
          <p:cNvPicPr>
            <a:picLocks noChangeAspect="1"/>
          </p:cNvPicPr>
          <p:nvPr/>
        </p:nvPicPr>
        <p:blipFill>
          <a:blip r:embed="rId2"/>
          <a:stretch>
            <a:fillRect/>
          </a:stretch>
        </p:blipFill>
        <p:spPr>
          <a:xfrm>
            <a:off x="1838130" y="970384"/>
            <a:ext cx="4739951" cy="5318449"/>
          </a:xfrm>
          <a:prstGeom prst="rect">
            <a:avLst/>
          </a:prstGeom>
        </p:spPr>
      </p:pic>
      <p:pic>
        <p:nvPicPr>
          <p:cNvPr id="5" name="Resim 4">
            <a:extLst>
              <a:ext uri="{FF2B5EF4-FFF2-40B4-BE49-F238E27FC236}">
                <a16:creationId xmlns:a16="http://schemas.microsoft.com/office/drawing/2014/main" id="{BA5C5BB9-00B7-1BB0-8B60-884606E1520D}"/>
              </a:ext>
            </a:extLst>
          </p:cNvPr>
          <p:cNvPicPr>
            <a:picLocks noChangeAspect="1"/>
          </p:cNvPicPr>
          <p:nvPr/>
        </p:nvPicPr>
        <p:blipFill>
          <a:blip r:embed="rId3"/>
          <a:stretch>
            <a:fillRect/>
          </a:stretch>
        </p:blipFill>
        <p:spPr>
          <a:xfrm>
            <a:off x="6961003" y="970384"/>
            <a:ext cx="4599626" cy="5318449"/>
          </a:xfrm>
          <a:prstGeom prst="rect">
            <a:avLst/>
          </a:prstGeom>
        </p:spPr>
      </p:pic>
    </p:spTree>
    <p:extLst>
      <p:ext uri="{BB962C8B-B14F-4D97-AF65-F5344CB8AC3E}">
        <p14:creationId xmlns:p14="http://schemas.microsoft.com/office/powerpoint/2010/main" val="1261774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EE475A-842C-9D9E-232C-DD0B109B1DDD}"/>
              </a:ext>
            </a:extLst>
          </p:cNvPr>
          <p:cNvSpPr>
            <a:spLocks noGrp="1"/>
          </p:cNvSpPr>
          <p:nvPr>
            <p:ph type="title"/>
          </p:nvPr>
        </p:nvSpPr>
        <p:spPr>
          <a:xfrm>
            <a:off x="3488663" y="568127"/>
            <a:ext cx="6588397" cy="504894"/>
          </a:xfrm>
        </p:spPr>
        <p:txBody>
          <a:bodyPr>
            <a:normAutofit fontScale="90000"/>
          </a:bodyPr>
          <a:lstStyle/>
          <a:p>
            <a:r>
              <a:rPr lang="tr-TR" dirty="0"/>
              <a:t>SONUÇ VE DEĞERLENDİRME</a:t>
            </a:r>
          </a:p>
        </p:txBody>
      </p:sp>
      <p:sp>
        <p:nvSpPr>
          <p:cNvPr id="3" name="İçerik Yer Tutucusu 2">
            <a:extLst>
              <a:ext uri="{FF2B5EF4-FFF2-40B4-BE49-F238E27FC236}">
                <a16:creationId xmlns:a16="http://schemas.microsoft.com/office/drawing/2014/main" id="{9C165D7A-C459-5D10-0BDD-82EF86EE856F}"/>
              </a:ext>
            </a:extLst>
          </p:cNvPr>
          <p:cNvSpPr>
            <a:spLocks noGrp="1"/>
          </p:cNvSpPr>
          <p:nvPr>
            <p:ph idx="1"/>
          </p:nvPr>
        </p:nvSpPr>
        <p:spPr>
          <a:xfrm>
            <a:off x="2491274" y="1558211"/>
            <a:ext cx="8892040" cy="5047862"/>
          </a:xfrm>
        </p:spPr>
        <p:txBody>
          <a:bodyPr>
            <a:normAutofit/>
          </a:bodyPr>
          <a:lstStyle/>
          <a:p>
            <a:pPr algn="l"/>
            <a:r>
              <a:rPr lang="tr-TR" sz="2000" b="0" i="0" dirty="0">
                <a:solidFill>
                  <a:schemeClr val="tx1"/>
                </a:solidFill>
                <a:effectLst/>
                <a:latin typeface="Söhne"/>
              </a:rPr>
              <a:t>ilişkisel veri tabanları ve ilişkisel olmayan (</a:t>
            </a:r>
            <a:r>
              <a:rPr lang="tr-TR" sz="2000" b="0" i="0" dirty="0" err="1">
                <a:solidFill>
                  <a:schemeClr val="tx1"/>
                </a:solidFill>
                <a:effectLst/>
                <a:latin typeface="Söhne"/>
              </a:rPr>
              <a:t>NoSQL</a:t>
            </a:r>
            <a:r>
              <a:rPr lang="tr-TR" sz="2000" b="0" i="0" dirty="0">
                <a:solidFill>
                  <a:schemeClr val="tx1"/>
                </a:solidFill>
                <a:effectLst/>
                <a:latin typeface="Söhne"/>
              </a:rPr>
              <a:t>) veri tabanları arasında bir performans karşılaştırması yapılmıştır. Yönetim bilişim sistemleri bağlamında veri tabanlarının modellenmesi, özelliklerinin belirlenmesi, performans ölçümlerinin yapılması ve en uygun veri tabanının seçilmesi gibi konular ele alınmıştır. </a:t>
            </a:r>
            <a:r>
              <a:rPr lang="tr-TR" sz="2000" b="0" i="0" dirty="0" err="1">
                <a:solidFill>
                  <a:schemeClr val="tx1"/>
                </a:solidFill>
                <a:effectLst/>
                <a:latin typeface="Söhne"/>
              </a:rPr>
              <a:t>NoSQL</a:t>
            </a:r>
            <a:r>
              <a:rPr lang="tr-TR" sz="2000" b="0" i="0" dirty="0">
                <a:solidFill>
                  <a:schemeClr val="tx1"/>
                </a:solidFill>
                <a:effectLst/>
                <a:latin typeface="Söhne"/>
              </a:rPr>
              <a:t> veri tabanları, ilişkisel veri tabanlarına alternatif olarak ortaya çıkmış ve son yıllarda önemli bir gelişme göstermiştir. Bu çalışma, ilişkisel ve ilişkisel olmayan veri tabanı yönetim sistemlerinin performanslarını karşılaştırarak hangi durumda hangi teknolojinin daha uygun olduğunu araştırmayı amaçlamaktadır.</a:t>
            </a:r>
          </a:p>
          <a:p>
            <a:pPr algn="l"/>
            <a:r>
              <a:rPr lang="tr-TR" sz="2000" b="0" i="0" dirty="0">
                <a:solidFill>
                  <a:schemeClr val="tx1"/>
                </a:solidFill>
                <a:effectLst/>
                <a:latin typeface="Söhne"/>
              </a:rPr>
              <a:t>Yapılan literatür taraması, özellikle </a:t>
            </a:r>
            <a:r>
              <a:rPr lang="tr-TR" sz="2000" b="0" i="0" dirty="0" err="1">
                <a:solidFill>
                  <a:schemeClr val="tx1"/>
                </a:solidFill>
                <a:effectLst/>
                <a:latin typeface="Söhne"/>
              </a:rPr>
              <a:t>NoSQL</a:t>
            </a:r>
            <a:r>
              <a:rPr lang="tr-TR" sz="2000" b="0" i="0" dirty="0">
                <a:solidFill>
                  <a:schemeClr val="tx1"/>
                </a:solidFill>
                <a:effectLst/>
                <a:latin typeface="Söhne"/>
              </a:rPr>
              <a:t> veri tabanlarının performans karşılaştırmalarına odaklanan önceki çalışmalara atıfta bulunmuştur. Bu çalışmada, veri tabanlarının performansını belirlemek için farklı sorgu tipleri ve yapılandırmalar kullanılarak kapsamlı bir analiz yapılmıştır. Testlerde, </a:t>
            </a:r>
            <a:r>
              <a:rPr lang="tr-TR" sz="2000" b="0" i="0" dirty="0" err="1">
                <a:solidFill>
                  <a:schemeClr val="tx1"/>
                </a:solidFill>
                <a:effectLst/>
                <a:latin typeface="Söhne"/>
              </a:rPr>
              <a:t>MongoDB</a:t>
            </a:r>
            <a:r>
              <a:rPr lang="tr-TR" sz="2000" b="0" i="0" dirty="0">
                <a:solidFill>
                  <a:schemeClr val="tx1"/>
                </a:solidFill>
                <a:effectLst/>
                <a:latin typeface="Söhne"/>
              </a:rPr>
              <a:t> ve MySQL gibi yaygın kullanılan veri tabanları eşit koşullarda değerlendirilmiştir.</a:t>
            </a:r>
          </a:p>
          <a:p>
            <a:endParaRPr lang="tr-TR" dirty="0"/>
          </a:p>
        </p:txBody>
      </p:sp>
    </p:spTree>
    <p:extLst>
      <p:ext uri="{BB962C8B-B14F-4D97-AF65-F5344CB8AC3E}">
        <p14:creationId xmlns:p14="http://schemas.microsoft.com/office/powerpoint/2010/main" val="2818420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20DE1BF-A301-4B9E-5B0B-97DDD5E84CAE}"/>
              </a:ext>
            </a:extLst>
          </p:cNvPr>
          <p:cNvSpPr txBox="1"/>
          <p:nvPr/>
        </p:nvSpPr>
        <p:spPr>
          <a:xfrm>
            <a:off x="2929812" y="1007705"/>
            <a:ext cx="7679094" cy="4985980"/>
          </a:xfrm>
          <a:prstGeom prst="rect">
            <a:avLst/>
          </a:prstGeom>
          <a:noFill/>
        </p:spPr>
        <p:txBody>
          <a:bodyPr wrap="square" rtlCol="0">
            <a:spAutoFit/>
          </a:bodyPr>
          <a:lstStyle/>
          <a:p>
            <a:pPr algn="l"/>
            <a:r>
              <a:rPr lang="tr-TR" sz="2000" b="0" i="0" dirty="0">
                <a:effectLst/>
                <a:latin typeface="Söhne"/>
              </a:rPr>
              <a:t>Yapılan analizlerde, </a:t>
            </a:r>
            <a:r>
              <a:rPr lang="tr-TR" sz="2000" b="0" i="0" dirty="0" err="1">
                <a:effectLst/>
                <a:latin typeface="Söhne"/>
              </a:rPr>
              <a:t>NoSQL</a:t>
            </a:r>
            <a:r>
              <a:rPr lang="tr-TR" sz="2000" b="0" i="0" dirty="0">
                <a:effectLst/>
                <a:latin typeface="Söhne"/>
              </a:rPr>
              <a:t> veri tabanlarının genellikle büyük miktarda veri içeren uygulamalarda daha iyi performans gösterdiği ve özellikle basit sorgularda avantaj sağladığı belirlenmiştir. </a:t>
            </a:r>
            <a:r>
              <a:rPr lang="tr-TR" sz="2000" b="0" i="0" dirty="0" err="1">
                <a:effectLst/>
                <a:latin typeface="Söhne"/>
              </a:rPr>
              <a:t>MongoDB</a:t>
            </a:r>
            <a:r>
              <a:rPr lang="tr-TR" sz="2000" b="0" i="0" dirty="0">
                <a:effectLst/>
                <a:latin typeface="Söhne"/>
              </a:rPr>
              <a:t> gibi </a:t>
            </a:r>
            <a:r>
              <a:rPr lang="tr-TR" sz="2000" b="0" i="0" dirty="0" err="1">
                <a:effectLst/>
                <a:latin typeface="Söhne"/>
              </a:rPr>
              <a:t>NoSQL</a:t>
            </a:r>
            <a:r>
              <a:rPr lang="tr-TR" sz="2000" b="0" i="0" dirty="0">
                <a:effectLst/>
                <a:latin typeface="Söhne"/>
              </a:rPr>
              <a:t> veri tabanları, basit yapıları ve esneklikleri nedeniyle karmaşık sorguları daha hızlı işleyebilmektedir. Ancak, ilişkisel veri tabanları bazı durumlarda daha iyi performans gösterebilmektedir, özellikle de veri silme işlemlerinde.</a:t>
            </a:r>
          </a:p>
          <a:p>
            <a:pPr algn="l"/>
            <a:r>
              <a:rPr lang="tr-TR" sz="2000" b="0" i="0" dirty="0">
                <a:effectLst/>
                <a:latin typeface="Söhne"/>
              </a:rPr>
              <a:t>Sonuç olarak, her iki veri tabanının da avantaj ve dezavantajları bulunmaktadır. İlişkisel veri tabanları güvenlik ve veri bütünlüğü konusunda daha gelişmişken, </a:t>
            </a:r>
            <a:r>
              <a:rPr lang="tr-TR" sz="2000" b="0" i="0" dirty="0" err="1">
                <a:effectLst/>
                <a:latin typeface="Söhne"/>
              </a:rPr>
              <a:t>NoSQL</a:t>
            </a:r>
            <a:r>
              <a:rPr lang="tr-TR" sz="2000" b="0" i="0" dirty="0">
                <a:effectLst/>
                <a:latin typeface="Söhne"/>
              </a:rPr>
              <a:t> veri tabanları hız ve ölçeklenebilirlik açısından daha etkin olabilmektedir. İşletmelerin hangi veri tabanı yönetim sisteminin kullanılacağına karar verirken, performans gereksinimleri ve uygulama ihtiyaçları dikkate alınmalıdır. Bu çalışma, farklı durumlar için hangi veri tabanının daha uygun olduğuna dair bir rehber sağlamaktadır.</a:t>
            </a:r>
          </a:p>
          <a:p>
            <a:endParaRPr lang="tr-TR" dirty="0"/>
          </a:p>
        </p:txBody>
      </p:sp>
    </p:spTree>
    <p:extLst>
      <p:ext uri="{BB962C8B-B14F-4D97-AF65-F5344CB8AC3E}">
        <p14:creationId xmlns:p14="http://schemas.microsoft.com/office/powerpoint/2010/main" val="421471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046B57F-4578-FAA9-68AB-E83440D0205F}"/>
              </a:ext>
            </a:extLst>
          </p:cNvPr>
          <p:cNvSpPr txBox="1"/>
          <p:nvPr/>
        </p:nvSpPr>
        <p:spPr>
          <a:xfrm>
            <a:off x="2976465" y="862824"/>
            <a:ext cx="7865706" cy="4893647"/>
          </a:xfrm>
          <a:prstGeom prst="rect">
            <a:avLst/>
          </a:prstGeom>
          <a:noFill/>
        </p:spPr>
        <p:txBody>
          <a:bodyPr wrap="square">
            <a:spAutoFit/>
          </a:bodyPr>
          <a:lstStyle/>
          <a:p>
            <a:r>
              <a:rPr lang="tr-TR" sz="2400" b="0" i="0" dirty="0">
                <a:solidFill>
                  <a:schemeClr val="tx1">
                    <a:lumMod val="95000"/>
                    <a:lumOff val="5000"/>
                  </a:schemeClr>
                </a:solidFill>
                <a:effectLst/>
                <a:latin typeface="Söhne"/>
              </a:rPr>
              <a:t>Günümüzdeki teknolojik gelişimlerin veri modellenmesi ve saklanmasını zorunlu kıl</a:t>
            </a:r>
            <a:r>
              <a:rPr lang="tr-TR" sz="2400" dirty="0">
                <a:solidFill>
                  <a:schemeClr val="tx1">
                    <a:lumMod val="95000"/>
                    <a:lumOff val="5000"/>
                  </a:schemeClr>
                </a:solidFill>
                <a:latin typeface="Söhne"/>
              </a:rPr>
              <a:t>ınmıştır.</a:t>
            </a:r>
            <a:r>
              <a:rPr lang="tr-TR" sz="2400" b="0" i="0" dirty="0">
                <a:solidFill>
                  <a:schemeClr val="tx1">
                    <a:lumMod val="95000"/>
                    <a:lumOff val="5000"/>
                  </a:schemeClr>
                </a:solidFill>
                <a:effectLst/>
                <a:latin typeface="Söhne"/>
              </a:rPr>
              <a:t> Farklı kurumsal ve ticari ihtiyaçlar için veri modelleme ve depolama gerekliliği ortaya çıkmıştır. Verinin büyüklüğü, miktarı ve karmaşıklığı gibi faktörlere bağlı olarak farklı veri  yöntemleri geliştirilmiştir. Bu </a:t>
            </a:r>
            <a:r>
              <a:rPr lang="tr-TR" sz="2400" dirty="0">
                <a:solidFill>
                  <a:schemeClr val="tx1">
                    <a:lumMod val="95000"/>
                    <a:lumOff val="5000"/>
                  </a:schemeClr>
                </a:solidFill>
                <a:latin typeface="Söhne"/>
              </a:rPr>
              <a:t>nedenle</a:t>
            </a:r>
            <a:r>
              <a:rPr lang="tr-TR" sz="2400" b="0" i="0" dirty="0">
                <a:solidFill>
                  <a:schemeClr val="tx1">
                    <a:lumMod val="95000"/>
                    <a:lumOff val="5000"/>
                  </a:schemeClr>
                </a:solidFill>
                <a:effectLst/>
                <a:latin typeface="Söhne"/>
              </a:rPr>
              <a:t>, hem ilişkisel veri tabanları hem de ilişkisel olmayan  veri tabanı yönetim sistemleri kullanılmaktadır. İlişkisel olmayan veri tabanı yönetim sistemleri, performans ve esneklikleri sayesinde özellikle eBay ve Amazon gibi büyük şirketler tarafından tercih edilmektedir. Bu çalışma, bilişim sistemleri ve veri tabanı kavramlarını incelerken, ilişkisel ve ilişkisel olmayan veri tabanı yönetim sistemlerinin mimari performanslarını detaylı bir şekilde karşılaştırmaktadır.</a:t>
            </a:r>
            <a:endParaRPr lang="tr-TR" sz="2400" dirty="0">
              <a:solidFill>
                <a:schemeClr val="tx1">
                  <a:lumMod val="95000"/>
                  <a:lumOff val="5000"/>
                </a:schemeClr>
              </a:solidFill>
            </a:endParaRPr>
          </a:p>
        </p:txBody>
      </p:sp>
    </p:spTree>
    <p:extLst>
      <p:ext uri="{BB962C8B-B14F-4D97-AF65-F5344CB8AC3E}">
        <p14:creationId xmlns:p14="http://schemas.microsoft.com/office/powerpoint/2010/main" val="43029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D2B06-026C-0527-7BF2-CD1405B71DBC}"/>
              </a:ext>
            </a:extLst>
          </p:cNvPr>
          <p:cNvSpPr>
            <a:spLocks noGrp="1"/>
          </p:cNvSpPr>
          <p:nvPr>
            <p:ph type="title"/>
          </p:nvPr>
        </p:nvSpPr>
        <p:spPr>
          <a:xfrm>
            <a:off x="3460673" y="283263"/>
            <a:ext cx="5991238" cy="663515"/>
          </a:xfrm>
        </p:spPr>
        <p:txBody>
          <a:bodyPr/>
          <a:lstStyle/>
          <a:p>
            <a:r>
              <a:rPr lang="tr-TR" b="1" i="0" dirty="0">
                <a:solidFill>
                  <a:srgbClr val="FF0000"/>
                </a:solidFill>
                <a:effectLst/>
                <a:latin typeface="Söhne"/>
              </a:rPr>
              <a:t>İlişkisel Veri Tabanı Sistemleri</a:t>
            </a:r>
            <a:r>
              <a:rPr lang="tr-TR" b="0" i="0" dirty="0">
                <a:solidFill>
                  <a:srgbClr val="ECECEC"/>
                </a:solidFill>
                <a:effectLst/>
                <a:latin typeface="Söhne"/>
              </a:rPr>
              <a:t>:</a:t>
            </a:r>
            <a:endParaRPr lang="tr-TR" dirty="0"/>
          </a:p>
        </p:txBody>
      </p:sp>
      <p:sp>
        <p:nvSpPr>
          <p:cNvPr id="3" name="İçerik Yer Tutucusu 2">
            <a:extLst>
              <a:ext uri="{FF2B5EF4-FFF2-40B4-BE49-F238E27FC236}">
                <a16:creationId xmlns:a16="http://schemas.microsoft.com/office/drawing/2014/main" id="{DEA9D076-17E5-C280-96D9-BC26B2994507}"/>
              </a:ext>
            </a:extLst>
          </p:cNvPr>
          <p:cNvSpPr>
            <a:spLocks noGrp="1"/>
          </p:cNvSpPr>
          <p:nvPr>
            <p:ph idx="1"/>
          </p:nvPr>
        </p:nvSpPr>
        <p:spPr>
          <a:xfrm>
            <a:off x="2169334" y="1088571"/>
            <a:ext cx="8915400" cy="5486166"/>
          </a:xfrm>
        </p:spPr>
        <p:txBody>
          <a:bodyPr>
            <a:normAutofit/>
          </a:bodyPr>
          <a:lstStyle/>
          <a:p>
            <a:pPr algn="l">
              <a:buFont typeface="Arial" panose="020B0604020202020204" pitchFamily="34" charset="0"/>
              <a:buChar char="•"/>
            </a:pPr>
            <a:r>
              <a:rPr lang="tr-TR" sz="2000" b="1" i="0" dirty="0">
                <a:solidFill>
                  <a:schemeClr val="tx1">
                    <a:lumMod val="95000"/>
                    <a:lumOff val="5000"/>
                  </a:schemeClr>
                </a:solidFill>
                <a:effectLst/>
                <a:latin typeface="Söhne"/>
              </a:rPr>
              <a:t>Mimari</a:t>
            </a:r>
            <a:r>
              <a:rPr lang="tr-TR" sz="2000" b="0" i="0" dirty="0">
                <a:solidFill>
                  <a:schemeClr val="tx1">
                    <a:lumMod val="95000"/>
                    <a:lumOff val="5000"/>
                  </a:schemeClr>
                </a:solidFill>
                <a:effectLst/>
                <a:latin typeface="Söhne"/>
              </a:rPr>
              <a:t>: İlişkisel veri tabanları, tablolar arasında ilişkileri kullanarak veriyi depolar. Veriler, düzenli ve yapısal bir formatta saklanır.</a:t>
            </a:r>
          </a:p>
          <a:p>
            <a:pPr algn="l">
              <a:buFont typeface="Arial" panose="020B0604020202020204" pitchFamily="34" charset="0"/>
              <a:buChar char="•"/>
            </a:pPr>
            <a:r>
              <a:rPr lang="tr-TR" sz="2000" b="1" i="0" dirty="0">
                <a:solidFill>
                  <a:schemeClr val="tx1">
                    <a:lumMod val="95000"/>
                    <a:lumOff val="5000"/>
                  </a:schemeClr>
                </a:solidFill>
                <a:latin typeface="Söhne"/>
              </a:rPr>
              <a:t>Performans</a:t>
            </a:r>
            <a:r>
              <a:rPr lang="tr-TR" sz="2000" b="0" i="0" dirty="0">
                <a:solidFill>
                  <a:schemeClr val="tx1">
                    <a:lumMod val="95000"/>
                    <a:lumOff val="5000"/>
                  </a:schemeClr>
                </a:solidFill>
                <a:effectLst/>
                <a:latin typeface="Söhne"/>
              </a:rPr>
              <a:t>: İlişkisel veri tabanları genellikle karmaşık sorguları etkili bir şekilde işleyebilir. İlişkisel veri tabanları, ACID (</a:t>
            </a:r>
            <a:r>
              <a:rPr lang="tr-TR" sz="2000" b="0" i="0" dirty="0" err="1">
                <a:solidFill>
                  <a:schemeClr val="tx1">
                    <a:lumMod val="95000"/>
                    <a:lumOff val="5000"/>
                  </a:schemeClr>
                </a:solidFill>
                <a:effectLst/>
                <a:latin typeface="Söhne"/>
              </a:rPr>
              <a:t>Atomiklik</a:t>
            </a:r>
            <a:r>
              <a:rPr lang="tr-TR" sz="2000" b="0" i="0" dirty="0">
                <a:solidFill>
                  <a:schemeClr val="tx1">
                    <a:lumMod val="95000"/>
                    <a:lumOff val="5000"/>
                  </a:schemeClr>
                </a:solidFill>
                <a:effectLst/>
                <a:latin typeface="Söhne"/>
              </a:rPr>
              <a:t>, Tutarlılık, İzole Edilebilirlik, Dayanıklılık) özelliklerini sağlamak için işlem güvencesi sunar. Ancak, büyük veri hacimleri ve yüksek hızlı işlem gerektiren uygulamalarda performans sorunları yaşanabilir.</a:t>
            </a:r>
          </a:p>
          <a:p>
            <a:pPr algn="l">
              <a:buFont typeface="Arial" panose="020B0604020202020204" pitchFamily="34" charset="0"/>
              <a:buChar char="•"/>
            </a:pPr>
            <a:r>
              <a:rPr lang="tr-TR" sz="2000" b="0" i="0" dirty="0">
                <a:solidFill>
                  <a:schemeClr val="tx1"/>
                </a:solidFill>
                <a:effectLst/>
                <a:latin typeface="Söhne"/>
              </a:rPr>
              <a:t>İlişkisel veri tabanı sistemleri, verileri birbiriyle ilişkili tablolar halinde saklar.</a:t>
            </a:r>
          </a:p>
          <a:p>
            <a:pPr algn="l">
              <a:buFont typeface="Arial" panose="020B0604020202020204" pitchFamily="34" charset="0"/>
              <a:buChar char="•"/>
            </a:pPr>
            <a:r>
              <a:rPr lang="tr-TR" sz="2000" b="0" i="0" dirty="0">
                <a:solidFill>
                  <a:schemeClr val="tx1"/>
                </a:solidFill>
                <a:effectLst/>
                <a:latin typeface="Söhne"/>
              </a:rPr>
              <a:t>Verilerin düzenlenmesi ve erişimi, SQL gibi standart sorgu dilleri kullanılarak yapılır.</a:t>
            </a:r>
          </a:p>
          <a:p>
            <a:pPr algn="l">
              <a:buFont typeface="Arial" panose="020B0604020202020204" pitchFamily="34" charset="0"/>
              <a:buChar char="•"/>
            </a:pPr>
            <a:r>
              <a:rPr lang="tr-TR" sz="2000" b="0" i="0" dirty="0">
                <a:solidFill>
                  <a:schemeClr val="tx1"/>
                </a:solidFill>
                <a:effectLst/>
                <a:latin typeface="Söhne"/>
              </a:rPr>
              <a:t>Tablolar arasındaki ilişkiler, anahtarlar ve referanslar kullanılarak belirlenir.</a:t>
            </a:r>
          </a:p>
          <a:p>
            <a:pPr algn="l">
              <a:buFont typeface="Arial" panose="020B0604020202020204" pitchFamily="34" charset="0"/>
              <a:buChar char="•"/>
            </a:pPr>
            <a:r>
              <a:rPr lang="tr-TR" sz="2000" b="0" i="0" dirty="0">
                <a:solidFill>
                  <a:schemeClr val="tx1"/>
                </a:solidFill>
                <a:effectLst/>
                <a:latin typeface="Söhne"/>
              </a:rPr>
              <a:t>Veri bütünlüğünü sağlamak için ACID özellikleri genellikle desteklenir.</a:t>
            </a:r>
          </a:p>
          <a:p>
            <a:pPr algn="l">
              <a:buFont typeface="Arial" panose="020B0604020202020204" pitchFamily="34" charset="0"/>
              <a:buChar char="•"/>
            </a:pPr>
            <a:r>
              <a:rPr lang="tr-TR" sz="2000" b="0" i="0" dirty="0">
                <a:solidFill>
                  <a:schemeClr val="tx1"/>
                </a:solidFill>
                <a:effectLst/>
                <a:latin typeface="Söhne"/>
              </a:rPr>
              <a:t>Örnek olarak, MySQL, </a:t>
            </a:r>
            <a:r>
              <a:rPr lang="tr-TR" sz="2000" b="0" i="0" dirty="0" err="1">
                <a:solidFill>
                  <a:schemeClr val="tx1"/>
                </a:solidFill>
                <a:effectLst/>
                <a:latin typeface="Söhne"/>
              </a:rPr>
              <a:t>PostgreSQL</a:t>
            </a:r>
            <a:r>
              <a:rPr lang="tr-TR" sz="2000" b="0" i="0" dirty="0">
                <a:solidFill>
                  <a:schemeClr val="tx1"/>
                </a:solidFill>
                <a:effectLst/>
                <a:latin typeface="Söhne"/>
              </a:rPr>
              <a:t>, Oracle gibi ilişkisel veri tabanı yönetim sistemleri (RDBMS) verilebilir.</a:t>
            </a:r>
          </a:p>
          <a:p>
            <a:endParaRPr lang="tr-TR" dirty="0">
              <a:solidFill>
                <a:schemeClr val="tx1"/>
              </a:solidFill>
            </a:endParaRPr>
          </a:p>
        </p:txBody>
      </p:sp>
    </p:spTree>
    <p:extLst>
      <p:ext uri="{BB962C8B-B14F-4D97-AF65-F5344CB8AC3E}">
        <p14:creationId xmlns:p14="http://schemas.microsoft.com/office/powerpoint/2010/main" val="164821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FC0B5C-8314-9C52-4D3F-249116DE57F2}"/>
              </a:ext>
            </a:extLst>
          </p:cNvPr>
          <p:cNvSpPr>
            <a:spLocks noGrp="1"/>
          </p:cNvSpPr>
          <p:nvPr>
            <p:ph type="title"/>
          </p:nvPr>
        </p:nvSpPr>
        <p:spPr>
          <a:xfrm>
            <a:off x="2592925" y="232225"/>
            <a:ext cx="8554331" cy="663514"/>
          </a:xfrm>
        </p:spPr>
        <p:txBody>
          <a:bodyPr>
            <a:normAutofit fontScale="90000"/>
          </a:bodyPr>
          <a:lstStyle/>
          <a:p>
            <a:r>
              <a:rPr lang="tr-TR" b="1" i="0" dirty="0">
                <a:solidFill>
                  <a:srgbClr val="FF0000"/>
                </a:solidFill>
                <a:effectLst/>
                <a:latin typeface="Söhne"/>
              </a:rPr>
              <a:t>İlişkisel Olmayan (</a:t>
            </a:r>
            <a:r>
              <a:rPr lang="tr-TR" b="1" i="0" dirty="0" err="1">
                <a:solidFill>
                  <a:srgbClr val="FF0000"/>
                </a:solidFill>
                <a:effectLst/>
                <a:latin typeface="Söhne"/>
              </a:rPr>
              <a:t>NoSQL</a:t>
            </a:r>
            <a:r>
              <a:rPr lang="tr-TR" b="1" i="0" dirty="0">
                <a:solidFill>
                  <a:srgbClr val="FF0000"/>
                </a:solidFill>
                <a:effectLst/>
                <a:latin typeface="Söhne"/>
              </a:rPr>
              <a:t>) Veri Tabanı Sistemleri</a:t>
            </a:r>
            <a:endParaRPr lang="tr-TR" dirty="0">
              <a:solidFill>
                <a:srgbClr val="FF0000"/>
              </a:solidFill>
            </a:endParaRPr>
          </a:p>
        </p:txBody>
      </p:sp>
      <p:sp>
        <p:nvSpPr>
          <p:cNvPr id="3" name="İçerik Yer Tutucusu 2">
            <a:extLst>
              <a:ext uri="{FF2B5EF4-FFF2-40B4-BE49-F238E27FC236}">
                <a16:creationId xmlns:a16="http://schemas.microsoft.com/office/drawing/2014/main" id="{E070DF63-B6C1-60E6-30F7-471FB17E22FF}"/>
              </a:ext>
            </a:extLst>
          </p:cNvPr>
          <p:cNvSpPr>
            <a:spLocks noGrp="1"/>
          </p:cNvSpPr>
          <p:nvPr>
            <p:ph idx="1"/>
          </p:nvPr>
        </p:nvSpPr>
        <p:spPr>
          <a:xfrm>
            <a:off x="2231856" y="967273"/>
            <a:ext cx="8915400" cy="5890727"/>
          </a:xfrm>
        </p:spPr>
        <p:txBody>
          <a:bodyPr>
            <a:normAutofit fontScale="77500" lnSpcReduction="20000"/>
          </a:bodyPr>
          <a:lstStyle/>
          <a:p>
            <a:pPr algn="l">
              <a:buFont typeface="Arial" panose="020B0604020202020204" pitchFamily="34" charset="0"/>
              <a:buChar char="•"/>
            </a:pPr>
            <a:r>
              <a:rPr lang="tr-TR" sz="2600" b="1" i="0" dirty="0">
                <a:solidFill>
                  <a:schemeClr val="tx1">
                    <a:lumMod val="95000"/>
                    <a:lumOff val="5000"/>
                  </a:schemeClr>
                </a:solidFill>
                <a:effectLst/>
                <a:latin typeface="Söhne"/>
              </a:rPr>
              <a:t>Mimari</a:t>
            </a:r>
            <a:r>
              <a:rPr lang="tr-TR" sz="2600" b="0" i="0" dirty="0">
                <a:solidFill>
                  <a:schemeClr val="tx1">
                    <a:lumMod val="95000"/>
                    <a:lumOff val="5000"/>
                  </a:schemeClr>
                </a:solidFill>
                <a:effectLst/>
                <a:latin typeface="Söhne"/>
              </a:rPr>
              <a:t>: İlişkisel olmayan veri tabanları, genellikle esnek bir yapıya sahiptir ve verileri belge, sütun tabanlı veya anahtar-değer çiftleri gibi farklı formatlarda saklar. Bu tür veri tabanları, genellikle dağıtık sistemler üzerinde ölçeklenebilirlik sağlar.</a:t>
            </a:r>
          </a:p>
          <a:p>
            <a:pPr algn="l">
              <a:buFont typeface="Arial" panose="020B0604020202020204" pitchFamily="34" charset="0"/>
              <a:buChar char="•"/>
            </a:pPr>
            <a:r>
              <a:rPr lang="tr-TR" sz="2600" b="1" i="0" dirty="0">
                <a:solidFill>
                  <a:schemeClr val="tx1">
                    <a:lumMod val="95000"/>
                    <a:lumOff val="5000"/>
                  </a:schemeClr>
                </a:solidFill>
                <a:effectLst/>
                <a:latin typeface="Söhne"/>
              </a:rPr>
              <a:t>Performans</a:t>
            </a:r>
            <a:r>
              <a:rPr lang="tr-TR" sz="2600" b="0" i="0" dirty="0">
                <a:solidFill>
                  <a:schemeClr val="tx1">
                    <a:lumMod val="95000"/>
                    <a:lumOff val="5000"/>
                  </a:schemeClr>
                </a:solidFill>
                <a:effectLst/>
                <a:latin typeface="Söhne"/>
              </a:rPr>
              <a:t>: </a:t>
            </a:r>
            <a:r>
              <a:rPr lang="tr-TR" sz="2600" dirty="0" err="1">
                <a:solidFill>
                  <a:schemeClr val="tx1">
                    <a:lumMod val="95000"/>
                    <a:lumOff val="5000"/>
                  </a:schemeClr>
                </a:solidFill>
                <a:latin typeface="Söhne"/>
              </a:rPr>
              <a:t>NoSQL</a:t>
            </a:r>
            <a:r>
              <a:rPr lang="tr-TR" sz="2600" b="0" i="0" dirty="0">
                <a:solidFill>
                  <a:schemeClr val="tx1">
                    <a:lumMod val="95000"/>
                    <a:lumOff val="5000"/>
                  </a:schemeClr>
                </a:solidFill>
                <a:effectLst/>
                <a:latin typeface="Söhne"/>
              </a:rPr>
              <a:t> veri tabanları genellikle yüksek performans sunar. Dağıtık mimarileri sayesinde yüksek erişim hızı ve ölçeklenebilirlik elde edilebilir. Ancak, ilişkisel veri tabanlarından farklı olarak, bazı </a:t>
            </a:r>
            <a:r>
              <a:rPr lang="tr-TR" sz="2600" dirty="0" err="1">
                <a:solidFill>
                  <a:schemeClr val="tx1">
                    <a:lumMod val="95000"/>
                    <a:lumOff val="5000"/>
                  </a:schemeClr>
                </a:solidFill>
                <a:latin typeface="Söhne"/>
              </a:rPr>
              <a:t>NoSQL</a:t>
            </a:r>
            <a:r>
              <a:rPr lang="tr-TR" sz="2600" dirty="0">
                <a:solidFill>
                  <a:schemeClr val="tx1">
                    <a:lumMod val="95000"/>
                    <a:lumOff val="5000"/>
                  </a:schemeClr>
                </a:solidFill>
                <a:latin typeface="Söhne"/>
              </a:rPr>
              <a:t> </a:t>
            </a:r>
            <a:r>
              <a:rPr lang="tr-TR" sz="2600" b="0" i="0" dirty="0">
                <a:solidFill>
                  <a:schemeClr val="tx1">
                    <a:lumMod val="95000"/>
                    <a:lumOff val="5000"/>
                  </a:schemeClr>
                </a:solidFill>
                <a:effectLst/>
                <a:latin typeface="Söhne"/>
              </a:rPr>
              <a:t>veri tabanları ACID özelliklerini tam olarak desteklemez ve tutarlılık garantisi sunmak için bazı esneklikler gerekebilir.</a:t>
            </a:r>
          </a:p>
          <a:p>
            <a:pPr algn="l">
              <a:buFont typeface="Arial" panose="020B0604020202020204" pitchFamily="34" charset="0"/>
              <a:buChar char="•"/>
            </a:pPr>
            <a:r>
              <a:rPr lang="tr-TR" sz="2600" b="0" i="0" dirty="0">
                <a:solidFill>
                  <a:schemeClr val="tx1"/>
                </a:solidFill>
                <a:effectLst/>
                <a:latin typeface="Söhne"/>
              </a:rPr>
              <a:t>İlişkisel olmayan veri tabanı sistemleri, genellikle büyük hacimli ve dağıtık verileri depolamak için tasarlanmıştır.</a:t>
            </a:r>
          </a:p>
          <a:p>
            <a:pPr algn="l">
              <a:buFont typeface="Arial" panose="020B0604020202020204" pitchFamily="34" charset="0"/>
              <a:buChar char="•"/>
            </a:pPr>
            <a:r>
              <a:rPr lang="tr-TR" sz="2600" b="0" i="0" dirty="0">
                <a:solidFill>
                  <a:schemeClr val="tx1"/>
                </a:solidFill>
                <a:effectLst/>
                <a:latin typeface="Söhne"/>
              </a:rPr>
              <a:t>Veriler, belge tabanlı, sütun tabanlı, anahtar-değer çiftleri veya grafik gibi farklı modellemelerle saklanabilir.</a:t>
            </a:r>
          </a:p>
          <a:p>
            <a:pPr algn="l">
              <a:buFont typeface="Arial" panose="020B0604020202020204" pitchFamily="34" charset="0"/>
              <a:buChar char="•"/>
            </a:pPr>
            <a:r>
              <a:rPr lang="tr-TR" sz="2600" b="0" i="0" dirty="0">
                <a:solidFill>
                  <a:schemeClr val="tx1"/>
                </a:solidFill>
                <a:effectLst/>
                <a:latin typeface="Söhne"/>
              </a:rPr>
              <a:t>Veri tabanı işlemleri için SQL yerine çoğunlukla </a:t>
            </a:r>
            <a:r>
              <a:rPr lang="tr-TR" sz="2600" b="0" i="0" dirty="0" err="1">
                <a:solidFill>
                  <a:schemeClr val="tx1"/>
                </a:solidFill>
                <a:effectLst/>
                <a:latin typeface="Söhne"/>
              </a:rPr>
              <a:t>NoSQL</a:t>
            </a:r>
            <a:r>
              <a:rPr lang="tr-TR" sz="2600" b="0" i="0" dirty="0">
                <a:solidFill>
                  <a:schemeClr val="tx1"/>
                </a:solidFill>
                <a:effectLst/>
                <a:latin typeface="Söhne"/>
              </a:rPr>
              <a:t> adı verilen farklı sorgu dilleri kullanılır.</a:t>
            </a:r>
          </a:p>
          <a:p>
            <a:pPr algn="l">
              <a:buFont typeface="Arial" panose="020B0604020202020204" pitchFamily="34" charset="0"/>
              <a:buChar char="•"/>
            </a:pPr>
            <a:r>
              <a:rPr lang="tr-TR" sz="2600" b="0" i="0" dirty="0">
                <a:solidFill>
                  <a:schemeClr val="tx1"/>
                </a:solidFill>
                <a:effectLst/>
                <a:latin typeface="Söhne"/>
              </a:rPr>
              <a:t>Genellikle yüksek performans ve ölçeklenebilirlik sağlamak için tasarlanmışlardır.</a:t>
            </a:r>
          </a:p>
          <a:p>
            <a:pPr algn="l">
              <a:buFont typeface="Arial" panose="020B0604020202020204" pitchFamily="34" charset="0"/>
              <a:buChar char="•"/>
            </a:pPr>
            <a:r>
              <a:rPr lang="tr-TR" sz="2600" b="0" i="0" dirty="0">
                <a:solidFill>
                  <a:schemeClr val="tx1"/>
                </a:solidFill>
                <a:effectLst/>
                <a:latin typeface="Söhne"/>
              </a:rPr>
              <a:t>ACID yerine BASE prensiplerine dayanırlar, yani bazen tutarlılık yerine esneklik ve hız öncelenir.</a:t>
            </a:r>
          </a:p>
          <a:p>
            <a:pPr algn="l">
              <a:buFont typeface="Arial" panose="020B0604020202020204" pitchFamily="34" charset="0"/>
              <a:buChar char="•"/>
            </a:pPr>
            <a:r>
              <a:rPr lang="tr-TR" sz="2600" b="0" i="0" dirty="0">
                <a:solidFill>
                  <a:schemeClr val="tx1"/>
                </a:solidFill>
                <a:effectLst/>
                <a:latin typeface="Söhne"/>
              </a:rPr>
              <a:t>Örnek olarak, </a:t>
            </a:r>
            <a:r>
              <a:rPr lang="tr-TR" sz="2600" b="0" i="0" dirty="0" err="1">
                <a:solidFill>
                  <a:schemeClr val="tx1"/>
                </a:solidFill>
                <a:effectLst/>
                <a:latin typeface="Söhne"/>
              </a:rPr>
              <a:t>MongoDB</a:t>
            </a:r>
            <a:r>
              <a:rPr lang="tr-TR" sz="2600" b="0" i="0" dirty="0">
                <a:solidFill>
                  <a:schemeClr val="tx1"/>
                </a:solidFill>
                <a:effectLst/>
                <a:latin typeface="Söhne"/>
              </a:rPr>
              <a:t>, </a:t>
            </a:r>
            <a:r>
              <a:rPr lang="tr-TR" sz="2600" b="0" i="0" dirty="0" err="1">
                <a:solidFill>
                  <a:schemeClr val="tx1"/>
                </a:solidFill>
                <a:effectLst/>
                <a:latin typeface="Söhne"/>
              </a:rPr>
              <a:t>Cassandra</a:t>
            </a:r>
            <a:r>
              <a:rPr lang="tr-TR" sz="2600" b="0" i="0" dirty="0">
                <a:solidFill>
                  <a:schemeClr val="tx1"/>
                </a:solidFill>
                <a:effectLst/>
                <a:latin typeface="Söhne"/>
              </a:rPr>
              <a:t>, </a:t>
            </a:r>
            <a:r>
              <a:rPr lang="tr-TR" sz="2600" b="0" i="0" dirty="0" err="1">
                <a:solidFill>
                  <a:schemeClr val="tx1"/>
                </a:solidFill>
                <a:effectLst/>
                <a:latin typeface="Söhne"/>
              </a:rPr>
              <a:t>Redis</a:t>
            </a:r>
            <a:r>
              <a:rPr lang="tr-TR" sz="2600" b="0" i="0" dirty="0">
                <a:solidFill>
                  <a:schemeClr val="tx1"/>
                </a:solidFill>
                <a:effectLst/>
                <a:latin typeface="Söhne"/>
              </a:rPr>
              <a:t> gibi </a:t>
            </a:r>
            <a:r>
              <a:rPr lang="tr-TR" sz="2600" b="0" i="0" dirty="0" err="1">
                <a:solidFill>
                  <a:schemeClr val="tx1"/>
                </a:solidFill>
                <a:effectLst/>
                <a:latin typeface="Söhne"/>
              </a:rPr>
              <a:t>NoSQL</a:t>
            </a:r>
            <a:r>
              <a:rPr lang="tr-TR" sz="2600" b="0" i="0" dirty="0">
                <a:solidFill>
                  <a:schemeClr val="tx1"/>
                </a:solidFill>
                <a:effectLst/>
                <a:latin typeface="Söhne"/>
              </a:rPr>
              <a:t> veri tabanları verilebilir.</a:t>
            </a:r>
          </a:p>
          <a:p>
            <a:endParaRPr lang="tr-TR" sz="2800" dirty="0">
              <a:solidFill>
                <a:schemeClr val="tx1">
                  <a:lumMod val="95000"/>
                  <a:lumOff val="5000"/>
                </a:schemeClr>
              </a:solidFill>
            </a:endParaRPr>
          </a:p>
        </p:txBody>
      </p:sp>
    </p:spTree>
    <p:extLst>
      <p:ext uri="{BB962C8B-B14F-4D97-AF65-F5344CB8AC3E}">
        <p14:creationId xmlns:p14="http://schemas.microsoft.com/office/powerpoint/2010/main" val="422715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79D0-CE67-1522-709B-055A2FBD97EF}"/>
              </a:ext>
            </a:extLst>
          </p:cNvPr>
          <p:cNvSpPr>
            <a:spLocks noGrp="1"/>
          </p:cNvSpPr>
          <p:nvPr>
            <p:ph type="title"/>
          </p:nvPr>
        </p:nvSpPr>
        <p:spPr>
          <a:xfrm>
            <a:off x="3560233" y="465489"/>
            <a:ext cx="6554152" cy="579540"/>
          </a:xfrm>
        </p:spPr>
        <p:txBody>
          <a:bodyPr>
            <a:normAutofit fontScale="90000"/>
          </a:bodyPr>
          <a:lstStyle/>
          <a:p>
            <a:r>
              <a:rPr lang="tr-TR" dirty="0"/>
              <a:t>BİLİŞİM SİSTEMLERİ VE YÖNETİMİ</a:t>
            </a:r>
          </a:p>
        </p:txBody>
      </p:sp>
      <p:sp>
        <p:nvSpPr>
          <p:cNvPr id="3" name="İçerik Yer Tutucusu 2">
            <a:extLst>
              <a:ext uri="{FF2B5EF4-FFF2-40B4-BE49-F238E27FC236}">
                <a16:creationId xmlns:a16="http://schemas.microsoft.com/office/drawing/2014/main" id="{CCD2A187-A3BA-DD81-9C92-FD241270E486}"/>
              </a:ext>
            </a:extLst>
          </p:cNvPr>
          <p:cNvSpPr>
            <a:spLocks noGrp="1"/>
          </p:cNvSpPr>
          <p:nvPr>
            <p:ph idx="1"/>
          </p:nvPr>
        </p:nvSpPr>
        <p:spPr>
          <a:xfrm>
            <a:off x="5327780" y="1539550"/>
            <a:ext cx="6419428" cy="4763557"/>
          </a:xfrm>
        </p:spPr>
        <p:txBody>
          <a:bodyPr>
            <a:normAutofit fontScale="92500" lnSpcReduction="20000"/>
          </a:bodyPr>
          <a:lstStyle/>
          <a:p>
            <a:br>
              <a:rPr lang="tr-TR" dirty="0"/>
            </a:br>
            <a:r>
              <a:rPr lang="tr-TR" sz="2800" b="0" i="0" dirty="0">
                <a:solidFill>
                  <a:schemeClr val="tx1">
                    <a:lumMod val="95000"/>
                    <a:lumOff val="5000"/>
                  </a:schemeClr>
                </a:solidFill>
                <a:effectLst/>
                <a:latin typeface="Söhne"/>
              </a:rPr>
              <a:t>Bilgi sistemleri, bilgiyi toplamak, işlemek, saklamak ve karar alma süreçlerine yardımcı olmak için tasarlanmıştır. Bu sistemler, girdileri alır, işler ve çıktıları sağlar. İşletmeler için, bilişim sistemleri sadece mekanik yapılar değil, aynı zamanda yönetim ve teknolojinin entegrasyonuyla daha anlam kazanır. Bu sistemler, bilişim teknolojilerinin altyapısını kullanarak yönetimsel çözümler sunarlar. Organizasyonların bilişim sistemlerinden en iyi şekilde faydalanabilmesi için, hem yönetim hem de teknoloji alanlarında yetkinlik gereklidir.</a:t>
            </a:r>
            <a:endParaRPr lang="tr-TR" sz="2800" dirty="0">
              <a:solidFill>
                <a:schemeClr val="tx1">
                  <a:lumMod val="95000"/>
                  <a:lumOff val="5000"/>
                </a:schemeClr>
              </a:solidFill>
            </a:endParaRPr>
          </a:p>
        </p:txBody>
      </p:sp>
      <p:pic>
        <p:nvPicPr>
          <p:cNvPr id="5" name="Resim 4">
            <a:extLst>
              <a:ext uri="{FF2B5EF4-FFF2-40B4-BE49-F238E27FC236}">
                <a16:creationId xmlns:a16="http://schemas.microsoft.com/office/drawing/2014/main" id="{3A1FA37C-D6BB-E0B4-ECCE-EC0F2D9F6E6B}"/>
              </a:ext>
            </a:extLst>
          </p:cNvPr>
          <p:cNvPicPr>
            <a:picLocks noChangeAspect="1"/>
          </p:cNvPicPr>
          <p:nvPr/>
        </p:nvPicPr>
        <p:blipFill>
          <a:blip r:embed="rId2"/>
          <a:stretch>
            <a:fillRect/>
          </a:stretch>
        </p:blipFill>
        <p:spPr>
          <a:xfrm>
            <a:off x="1007706" y="1884784"/>
            <a:ext cx="4184164" cy="3956179"/>
          </a:xfrm>
          <a:prstGeom prst="rect">
            <a:avLst/>
          </a:prstGeom>
        </p:spPr>
      </p:pic>
    </p:spTree>
    <p:extLst>
      <p:ext uri="{BB962C8B-B14F-4D97-AF65-F5344CB8AC3E}">
        <p14:creationId xmlns:p14="http://schemas.microsoft.com/office/powerpoint/2010/main" val="355582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1F594-F3D9-EC06-6229-77486F3CFE6F}"/>
              </a:ext>
            </a:extLst>
          </p:cNvPr>
          <p:cNvSpPr>
            <a:spLocks noGrp="1"/>
          </p:cNvSpPr>
          <p:nvPr>
            <p:ph type="title"/>
          </p:nvPr>
        </p:nvSpPr>
        <p:spPr>
          <a:xfrm>
            <a:off x="1838960" y="187230"/>
            <a:ext cx="9929813" cy="727170"/>
          </a:xfrm>
        </p:spPr>
        <p:txBody>
          <a:bodyPr>
            <a:normAutofit fontScale="90000"/>
          </a:bodyPr>
          <a:lstStyle/>
          <a:p>
            <a:r>
              <a:rPr lang="tr-TR" dirty="0"/>
              <a:t>VERİ TABANI VE VERİ TABANI YÖNETİM SİSTEMLERİ</a:t>
            </a:r>
          </a:p>
        </p:txBody>
      </p:sp>
      <p:sp>
        <p:nvSpPr>
          <p:cNvPr id="3" name="İçerik Yer Tutucusu 2">
            <a:extLst>
              <a:ext uri="{FF2B5EF4-FFF2-40B4-BE49-F238E27FC236}">
                <a16:creationId xmlns:a16="http://schemas.microsoft.com/office/drawing/2014/main" id="{7A140639-F5AE-FEB4-BA97-D238D240FCC8}"/>
              </a:ext>
            </a:extLst>
          </p:cNvPr>
          <p:cNvSpPr>
            <a:spLocks noGrp="1"/>
          </p:cNvSpPr>
          <p:nvPr>
            <p:ph idx="1"/>
          </p:nvPr>
        </p:nvSpPr>
        <p:spPr>
          <a:xfrm>
            <a:off x="5242561" y="1320800"/>
            <a:ext cx="6526212" cy="5110480"/>
          </a:xfrm>
        </p:spPr>
        <p:txBody>
          <a:bodyPr>
            <a:normAutofit/>
          </a:bodyPr>
          <a:lstStyle/>
          <a:p>
            <a:r>
              <a:rPr lang="tr-TR" sz="2000" b="0" i="0" dirty="0">
                <a:solidFill>
                  <a:schemeClr val="tx1"/>
                </a:solidFill>
                <a:effectLst/>
                <a:latin typeface="Söhne"/>
              </a:rPr>
              <a:t>Veri tabanı, kullanım amacına uygun olarak düzenlenmiş veri topluluğudur ve ilişkili verilerin mantıksal ve fiziksel olarak tanımlarının olduğu bir bilgi deposudur. VTYS, verilere aynı anda birden çok bağlantı sağlayabilme özelliği sunar ve veri tabanı yönetiminin bir parçası olarak verinin nasıl depolanacağını, kullanılacağını ve erişileceğini mantıksal olarak yönlendirir. Daha sonra "veri tabanı sistemi (VTS)" kavramına değinilmiş. Bu, veri tabanı, VTYS ve uygulama programlarını bir araya getiren bir yapıdır. Metinde ayrıca, düz model veya tablo modeli olarak adlandırılan iki boyutlu veri grubundan bahsedilir. Bu modelde, veriler sütunlarda benzer özellikleri paylaşırken, satırlarda veri grupları bulunur. Örneğin, kullanıcı adlarının ve şifrelerinin tutulduğu bir veri tabanı, düz model veya tablo modeli örneklerinden biridir.</a:t>
            </a:r>
            <a:endParaRPr lang="tr-TR" sz="2000" dirty="0">
              <a:solidFill>
                <a:schemeClr val="tx1"/>
              </a:solidFill>
            </a:endParaRPr>
          </a:p>
        </p:txBody>
      </p:sp>
      <p:pic>
        <p:nvPicPr>
          <p:cNvPr id="5" name="Resim 4">
            <a:extLst>
              <a:ext uri="{FF2B5EF4-FFF2-40B4-BE49-F238E27FC236}">
                <a16:creationId xmlns:a16="http://schemas.microsoft.com/office/drawing/2014/main" id="{186C7D47-0AE3-0288-5C3E-E1219A3CA361}"/>
              </a:ext>
            </a:extLst>
          </p:cNvPr>
          <p:cNvPicPr>
            <a:picLocks noChangeAspect="1"/>
          </p:cNvPicPr>
          <p:nvPr/>
        </p:nvPicPr>
        <p:blipFill>
          <a:blip r:embed="rId2"/>
          <a:stretch>
            <a:fillRect/>
          </a:stretch>
        </p:blipFill>
        <p:spPr>
          <a:xfrm>
            <a:off x="1209040" y="1516222"/>
            <a:ext cx="3876184" cy="4478178"/>
          </a:xfrm>
          <a:prstGeom prst="rect">
            <a:avLst/>
          </a:prstGeom>
        </p:spPr>
      </p:pic>
    </p:spTree>
    <p:extLst>
      <p:ext uri="{BB962C8B-B14F-4D97-AF65-F5344CB8AC3E}">
        <p14:creationId xmlns:p14="http://schemas.microsoft.com/office/powerpoint/2010/main" val="110399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A89AF1-3918-4203-9543-8509E8AE80B5}"/>
              </a:ext>
            </a:extLst>
          </p:cNvPr>
          <p:cNvSpPr>
            <a:spLocks noGrp="1"/>
          </p:cNvSpPr>
          <p:nvPr>
            <p:ph type="title"/>
          </p:nvPr>
        </p:nvSpPr>
        <p:spPr>
          <a:xfrm>
            <a:off x="4089873" y="2649893"/>
            <a:ext cx="575434" cy="748783"/>
          </a:xfrm>
        </p:spPr>
        <p:txBody>
          <a:bodyPr>
            <a:normAutofit fontScale="90000"/>
          </a:bodyPr>
          <a:lstStyle/>
          <a:p>
            <a:endParaRPr lang="tr-TR" dirty="0"/>
          </a:p>
        </p:txBody>
      </p:sp>
      <p:sp>
        <p:nvSpPr>
          <p:cNvPr id="4" name="Metin Yer Tutucusu 3">
            <a:extLst>
              <a:ext uri="{FF2B5EF4-FFF2-40B4-BE49-F238E27FC236}">
                <a16:creationId xmlns:a16="http://schemas.microsoft.com/office/drawing/2014/main" id="{3A2A7E4E-089B-5D1B-4FEC-3BDABD8DE8B4}"/>
              </a:ext>
            </a:extLst>
          </p:cNvPr>
          <p:cNvSpPr>
            <a:spLocks noGrp="1"/>
          </p:cNvSpPr>
          <p:nvPr>
            <p:ph type="body" idx="1"/>
          </p:nvPr>
        </p:nvSpPr>
        <p:spPr>
          <a:xfrm>
            <a:off x="5710335" y="1194320"/>
            <a:ext cx="5784946" cy="5253134"/>
          </a:xfrm>
        </p:spPr>
        <p:txBody>
          <a:bodyPr>
            <a:normAutofit fontScale="62500" lnSpcReduction="20000"/>
          </a:bodyPr>
          <a:lstStyle/>
          <a:p>
            <a:pPr algn="l"/>
            <a:r>
              <a:rPr lang="tr-TR" sz="4600" b="0" i="0" dirty="0">
                <a:solidFill>
                  <a:schemeClr val="tx1"/>
                </a:solidFill>
                <a:effectLst/>
                <a:latin typeface="Söhne"/>
              </a:rPr>
              <a:t>Düz veri modeli, tek bir tablodan oluşan bir model olarak düşünülebilir. Her satırda bir kullanıcıya ait şifre bilgileri bulunurken, sütunlarda aynı türde veriler yer alır. Bu model, verilerin basit ve düzenli bir şekilde temsil edilmesini sağlar.</a:t>
            </a:r>
          </a:p>
          <a:p>
            <a:pPr algn="l"/>
            <a:r>
              <a:rPr lang="tr-TR" sz="4600" b="0" i="0" dirty="0">
                <a:solidFill>
                  <a:schemeClr val="tx1"/>
                </a:solidFill>
                <a:effectLst/>
                <a:latin typeface="Söhne"/>
              </a:rPr>
              <a:t>Özetle, metinde veri tabanları ve VTYS ile ilgili genel bilgiler verilmiş ve düz veri modeli veya tablo modeli hakkında açıklamalar yapılmıştır.</a:t>
            </a:r>
          </a:p>
          <a:p>
            <a:endParaRPr lang="tr-TR" dirty="0"/>
          </a:p>
        </p:txBody>
      </p:sp>
      <p:pic>
        <p:nvPicPr>
          <p:cNvPr id="6" name="Resim 5">
            <a:extLst>
              <a:ext uri="{FF2B5EF4-FFF2-40B4-BE49-F238E27FC236}">
                <a16:creationId xmlns:a16="http://schemas.microsoft.com/office/drawing/2014/main" id="{1A5FE067-B1B3-85A7-CFCD-0B95E4E52303}"/>
              </a:ext>
            </a:extLst>
          </p:cNvPr>
          <p:cNvPicPr>
            <a:picLocks noChangeAspect="1"/>
          </p:cNvPicPr>
          <p:nvPr/>
        </p:nvPicPr>
        <p:blipFill>
          <a:blip r:embed="rId2"/>
          <a:stretch>
            <a:fillRect/>
          </a:stretch>
        </p:blipFill>
        <p:spPr>
          <a:xfrm>
            <a:off x="1209040" y="894080"/>
            <a:ext cx="3983447" cy="5040189"/>
          </a:xfrm>
          <a:prstGeom prst="rect">
            <a:avLst/>
          </a:prstGeom>
        </p:spPr>
      </p:pic>
    </p:spTree>
    <p:extLst>
      <p:ext uri="{BB962C8B-B14F-4D97-AF65-F5344CB8AC3E}">
        <p14:creationId xmlns:p14="http://schemas.microsoft.com/office/powerpoint/2010/main" val="384879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93C3B5-A9BC-E0D2-4FEA-AB5D4190E1C5}"/>
              </a:ext>
            </a:extLst>
          </p:cNvPr>
          <p:cNvSpPr>
            <a:spLocks noGrp="1"/>
          </p:cNvSpPr>
          <p:nvPr>
            <p:ph type="title"/>
          </p:nvPr>
        </p:nvSpPr>
        <p:spPr>
          <a:xfrm>
            <a:off x="3591301" y="946778"/>
            <a:ext cx="8911687" cy="1280890"/>
          </a:xfrm>
        </p:spPr>
        <p:txBody>
          <a:bodyPr/>
          <a:lstStyle/>
          <a:p>
            <a:r>
              <a:rPr lang="tr-TR" dirty="0"/>
              <a:t>VERİ TABANI TASARIMI </a:t>
            </a:r>
          </a:p>
        </p:txBody>
      </p:sp>
      <p:sp>
        <p:nvSpPr>
          <p:cNvPr id="3" name="İçerik Yer Tutucusu 2">
            <a:extLst>
              <a:ext uri="{FF2B5EF4-FFF2-40B4-BE49-F238E27FC236}">
                <a16:creationId xmlns:a16="http://schemas.microsoft.com/office/drawing/2014/main" id="{C8A91AD3-FB90-C4AB-FF5D-494977596C59}"/>
              </a:ext>
            </a:extLst>
          </p:cNvPr>
          <p:cNvSpPr>
            <a:spLocks noGrp="1"/>
          </p:cNvSpPr>
          <p:nvPr>
            <p:ph idx="1"/>
          </p:nvPr>
        </p:nvSpPr>
        <p:spPr>
          <a:xfrm>
            <a:off x="2589212" y="1791478"/>
            <a:ext cx="8915400" cy="4516016"/>
          </a:xfrm>
        </p:spPr>
        <p:txBody>
          <a:bodyPr>
            <a:normAutofit lnSpcReduction="10000"/>
          </a:bodyPr>
          <a:lstStyle/>
          <a:p>
            <a:pPr algn="l"/>
            <a:r>
              <a:rPr lang="tr-TR" sz="2000" b="0" i="0" dirty="0">
                <a:solidFill>
                  <a:schemeClr val="tx1"/>
                </a:solidFill>
                <a:effectLst/>
                <a:latin typeface="Söhne"/>
              </a:rPr>
              <a:t>Veri tabanı tasarımı, gerçeğin gereksinimlere ve beklentilere uygun olarak modellemesini ve veri tabanına aktarılmasını içerir. Tasarım süreci, kullanıcı gereksinimlerinin belirlenmesiyle başlar. Bu gereksinimler, veri gruplarını, veri tiplerini ve depolama yapılarını tanımlar.</a:t>
            </a:r>
          </a:p>
          <a:p>
            <a:pPr algn="l"/>
            <a:r>
              <a:rPr lang="tr-TR" sz="2000" b="0" i="0" dirty="0">
                <a:solidFill>
                  <a:schemeClr val="tx1"/>
                </a:solidFill>
                <a:effectLst/>
                <a:latin typeface="Söhne"/>
              </a:rPr>
              <a:t>İlk adımda, kavramsal şema belirlenir. Bu şema, genel olarak veri tabanının yapısını tanımlar ve kullanıcıların veriyi anlamasını sağlar. Kavramsal tasarım, genellikle mantıksal veri modelleri kullanılarak gerçekleştirilir.</a:t>
            </a:r>
          </a:p>
          <a:p>
            <a:pPr algn="l"/>
            <a:r>
              <a:rPr lang="tr-TR" sz="2000" b="0" i="0" dirty="0">
                <a:solidFill>
                  <a:schemeClr val="tx1"/>
                </a:solidFill>
                <a:effectLst/>
                <a:latin typeface="Söhne"/>
              </a:rPr>
              <a:t>Kavramsal tasarımın ardından, fiziksel tasarım aşamasına geçilir. Bu aşamada, verinin en yüksek verim için nasıl organize edileceği belirlenir. Sonuç olarak, iç şema oluşturulur. İç şema, depolama yapılarını, kayıt formatlarını ve diğer fiziksel detayları tanımlar. Bu aşamada, genellikle fiziksel veri modelleri kullanılır.</a:t>
            </a:r>
          </a:p>
          <a:p>
            <a:pPr algn="l"/>
            <a:r>
              <a:rPr lang="tr-TR" sz="2000" b="0" i="0" dirty="0">
                <a:solidFill>
                  <a:schemeClr val="tx1"/>
                </a:solidFill>
                <a:effectLst/>
                <a:latin typeface="Söhne"/>
              </a:rPr>
              <a:t>Tasarım süreci, kavramsal şemadan iç şemaya doğru ilerler ve son kullanıcıdan bağımsız yüksek düzeyli bir tanımlama sağlar. Bu şekilde, veri tabanı yönetim sisteminin gereksinimlerine uygun bir veri tabanı oluşturulur.</a:t>
            </a:r>
          </a:p>
          <a:p>
            <a:endParaRPr lang="tr-TR" dirty="0"/>
          </a:p>
        </p:txBody>
      </p:sp>
    </p:spTree>
    <p:extLst>
      <p:ext uri="{BB962C8B-B14F-4D97-AF65-F5344CB8AC3E}">
        <p14:creationId xmlns:p14="http://schemas.microsoft.com/office/powerpoint/2010/main" val="368196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DBE3DA-4F3B-25E3-8D68-8FEB25DDBC8A}"/>
              </a:ext>
            </a:extLst>
          </p:cNvPr>
          <p:cNvSpPr>
            <a:spLocks noGrp="1"/>
          </p:cNvSpPr>
          <p:nvPr>
            <p:ph type="title"/>
          </p:nvPr>
        </p:nvSpPr>
        <p:spPr>
          <a:xfrm flipH="1" flipV="1">
            <a:off x="11504611" y="1904999"/>
            <a:ext cx="45719" cy="45719"/>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EB926260-749D-E540-8297-812C5921AEC2}"/>
              </a:ext>
            </a:extLst>
          </p:cNvPr>
          <p:cNvSpPr>
            <a:spLocks noGrp="1"/>
          </p:cNvSpPr>
          <p:nvPr>
            <p:ph sz="half" idx="1"/>
          </p:nvPr>
        </p:nvSpPr>
        <p:spPr>
          <a:xfrm>
            <a:off x="2099388" y="1539551"/>
            <a:ext cx="4850341" cy="4847532"/>
          </a:xfrm>
        </p:spPr>
        <p:txBody>
          <a:bodyPr>
            <a:noAutofit/>
          </a:bodyPr>
          <a:lstStyle/>
          <a:p>
            <a:r>
              <a:rPr lang="tr-TR" sz="2400" b="0" i="0" dirty="0">
                <a:solidFill>
                  <a:srgbClr val="FF0000"/>
                </a:solidFill>
                <a:effectLst/>
                <a:latin typeface="Söhne"/>
              </a:rPr>
              <a:t>Hiyerarşik Veri Modeli</a:t>
            </a:r>
            <a:r>
              <a:rPr lang="tr-TR" sz="2400" b="0" i="0" dirty="0">
                <a:solidFill>
                  <a:schemeClr val="tx1"/>
                </a:solidFill>
                <a:effectLst/>
                <a:latin typeface="Söhne"/>
              </a:rPr>
              <a:t>, 1960'lı yıllarda ortaya çıkmış ve veriyi depolama yönteminden adını almıştır. Bu modelde, depolanan yapısal verilere "kayıt" adı verilir ve kayıtlar ağaç mimarisi şeklinde yukarıdan aşağıya sıralanır. Kök adı verilen ilk kaydın bir veya daha fazla çocuk kaydı bulunurken, her kaydın bir ebeveyni vardır.</a:t>
            </a:r>
            <a:endParaRPr lang="tr-TR" sz="2400" dirty="0">
              <a:solidFill>
                <a:schemeClr val="tx1"/>
              </a:solidFill>
            </a:endParaRPr>
          </a:p>
        </p:txBody>
      </p:sp>
      <p:sp>
        <p:nvSpPr>
          <p:cNvPr id="4" name="İçerik Yer Tutucusu 3">
            <a:extLst>
              <a:ext uri="{FF2B5EF4-FFF2-40B4-BE49-F238E27FC236}">
                <a16:creationId xmlns:a16="http://schemas.microsoft.com/office/drawing/2014/main" id="{3AC84956-2759-3B63-A0C9-E93BD531A888}"/>
              </a:ext>
            </a:extLst>
          </p:cNvPr>
          <p:cNvSpPr>
            <a:spLocks noGrp="1"/>
          </p:cNvSpPr>
          <p:nvPr>
            <p:ph sz="half" idx="2"/>
          </p:nvPr>
        </p:nvSpPr>
        <p:spPr>
          <a:xfrm>
            <a:off x="7236465" y="1063690"/>
            <a:ext cx="4538767" cy="4847532"/>
          </a:xfrm>
        </p:spPr>
        <p:txBody>
          <a:bodyPr>
            <a:noAutofit/>
          </a:bodyPr>
          <a:lstStyle/>
          <a:p>
            <a:r>
              <a:rPr lang="tr-TR" sz="2400" b="0" i="0" dirty="0">
                <a:solidFill>
                  <a:srgbClr val="FF0000"/>
                </a:solidFill>
                <a:effectLst/>
                <a:latin typeface="Söhne"/>
              </a:rPr>
              <a:t>Ağ Veri Modeli </a:t>
            </a:r>
            <a:r>
              <a:rPr lang="tr-TR" sz="2400" b="0" i="0" dirty="0">
                <a:solidFill>
                  <a:schemeClr val="tx1"/>
                </a:solidFill>
                <a:effectLst/>
                <a:latin typeface="Söhne"/>
              </a:rPr>
              <a:t>ise 1970'li yılların başında geliştirilmiştir. Hiyerarşik veri modelinin geliştirilmiş halidir ve hızlıca kabul görmesinin nedeni bir verinin doğal olarak başka verilerle ilişkili olmasıdır. Ağ modelinde, bir veri, iç-düğüme işaret edebilir, bu da bire-çok ilişkilerin yanı sıra </a:t>
            </a:r>
            <a:r>
              <a:rPr lang="tr-TR" sz="2400" b="0" i="0" dirty="0" err="1">
                <a:solidFill>
                  <a:schemeClr val="tx1"/>
                </a:solidFill>
                <a:effectLst/>
                <a:latin typeface="Söhne"/>
              </a:rPr>
              <a:t>çoka</a:t>
            </a:r>
            <a:r>
              <a:rPr lang="tr-TR" sz="2400" b="0" i="0" dirty="0">
                <a:solidFill>
                  <a:schemeClr val="tx1"/>
                </a:solidFill>
                <a:effectLst/>
                <a:latin typeface="Söhne"/>
              </a:rPr>
              <a:t>-çok ilişkilerin de modellenebilmesine olanak sağlar. Bu model, veri tekrarını önemli ölçüde azaltır.</a:t>
            </a:r>
            <a:endParaRPr lang="tr-TR" sz="2400" dirty="0">
              <a:solidFill>
                <a:schemeClr val="tx1"/>
              </a:solidFill>
            </a:endParaRPr>
          </a:p>
        </p:txBody>
      </p:sp>
    </p:spTree>
    <p:extLst>
      <p:ext uri="{BB962C8B-B14F-4D97-AF65-F5344CB8AC3E}">
        <p14:creationId xmlns:p14="http://schemas.microsoft.com/office/powerpoint/2010/main" val="2839687716"/>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1185</TotalTime>
  <Words>1960</Words>
  <Application>Microsoft Office PowerPoint</Application>
  <PresentationFormat>Geniş ekran</PresentationFormat>
  <Paragraphs>65</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Duman</vt:lpstr>
      <vt:lpstr>İlişkisel ve İlişkisel Olmayan (NoSQL) Veri Tabanı Sistemleri Mimari Performansının Yönetim Bilişim Sistemleri Kapsamında İncelenmesi</vt:lpstr>
      <vt:lpstr>PowerPoint Sunusu</vt:lpstr>
      <vt:lpstr>İlişkisel Veri Tabanı Sistemleri:</vt:lpstr>
      <vt:lpstr>İlişkisel Olmayan (NoSQL) Veri Tabanı Sistemleri</vt:lpstr>
      <vt:lpstr>BİLİŞİM SİSTEMLERİ VE YÖNETİMİ</vt:lpstr>
      <vt:lpstr>VERİ TABANI VE VERİ TABANI YÖNETİM SİSTEMLERİ</vt:lpstr>
      <vt:lpstr>PowerPoint Sunusu</vt:lpstr>
      <vt:lpstr>VERİ TABANI TASARIMI </vt:lpstr>
      <vt:lpstr>PowerPoint Sunusu</vt:lpstr>
      <vt:lpstr>İlişkisel Veri Modeli, hiyerarşik ve ağ veri modellerinin çeşitlenen beklentileri karşılamakta yetersiz kalması üzerine geliştirilmiştir. E. F. Codd'un 1970'te yazdığı "A Relational Model of Data for Large Shared Data Banks" makalesi, ilişkisel veri yapılarında önemli bir ilerleme kaydetmiştir. İlişkisel veri modelinin temel kavramı "ilişki"dir.</vt:lpstr>
      <vt:lpstr>PowerPoint Sunusu</vt:lpstr>
      <vt:lpstr>VERİ TABANI TASARIMI </vt:lpstr>
      <vt:lpstr>İLİŞKİSEL VE İLİŞKİSEL OLMAYAN VERİ TABANI SİSTEMLERİ</vt:lpstr>
      <vt:lpstr>PowerPoint Sunusu</vt:lpstr>
      <vt:lpstr>VERİTABANI MİMARİLERİNİN PERFORMANS KARŞILAŞTIRMASI</vt:lpstr>
      <vt:lpstr>PowerPoint Sunusu</vt:lpstr>
      <vt:lpstr>PowerPoint Sunusu</vt:lpstr>
      <vt:lpstr>SONUÇ VE DEĞERLENDİRME</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 İlişkisel Olmayan (NoSQL) Veri Tabanı Sistemleri Mimari Performansının Yönetim Bilişim Sistemleri Kapsamında İncelenmesi</dc:title>
  <dc:creator>Gönül Doğru</dc:creator>
  <cp:lastModifiedBy>Gönül Doğru</cp:lastModifiedBy>
  <cp:revision>6</cp:revision>
  <dcterms:created xsi:type="dcterms:W3CDTF">2024-03-17T20:05:52Z</dcterms:created>
  <dcterms:modified xsi:type="dcterms:W3CDTF">2024-03-19T15:52:56Z</dcterms:modified>
</cp:coreProperties>
</file>