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2" r:id="rId3"/>
    <p:sldId id="263" r:id="rId4"/>
    <p:sldId id="273" r:id="rId5"/>
    <p:sldId id="264" r:id="rId6"/>
    <p:sldId id="265" r:id="rId7"/>
    <p:sldId id="269" r:id="rId8"/>
    <p:sldId id="270" r:id="rId9"/>
    <p:sldId id="271" r:id="rId10"/>
    <p:sldId id="272" r:id="rId11"/>
    <p:sldId id="276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AEBD3-6846-4563-9B47-803159101942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A44C9-2132-4DFD-9948-A341ABD1D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9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A44C9-2132-4DFD-9948-A341ABD1D3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7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4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1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6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0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ECFF">
                <a:alpha val="58000"/>
              </a:srgbClr>
            </a:gs>
            <a:gs pos="76000">
              <a:schemeClr val="bg1">
                <a:alpha val="0"/>
              </a:schemeClr>
            </a:gs>
            <a:gs pos="24000">
              <a:schemeClr val="bg1">
                <a:alpha val="0"/>
              </a:schemeClr>
            </a:gs>
            <a:gs pos="100000">
              <a:srgbClr val="CCECFF">
                <a:alpha val="43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E390-731E-49D4-BAA0-8A627E4E57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4C39-6316-40A8-87FD-F036254F6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sUer-2UNmQ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5106C-A823-4AE7-B537-04DEE9DFB51C}"/>
              </a:ext>
            </a:extLst>
          </p:cNvPr>
          <p:cNvSpPr txBox="1"/>
          <p:nvPr/>
        </p:nvSpPr>
        <p:spPr>
          <a:xfrm>
            <a:off x="1885112" y="2564904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Whereabouts Clock</a:t>
            </a:r>
            <a:endParaRPr lang="ko-KR" altLang="en-US" sz="5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5667-8355-4527-92F6-EB618CB366F9}"/>
              </a:ext>
            </a:extLst>
          </p:cNvPr>
          <p:cNvSpPr txBox="1"/>
          <p:nvPr/>
        </p:nvSpPr>
        <p:spPr>
          <a:xfrm>
            <a:off x="2339752" y="3861048"/>
            <a:ext cx="6120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Internet of Things Family Location Clock</a:t>
            </a:r>
            <a:endParaRPr lang="ko-KR" altLang="ko-KR" sz="2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7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EFA394-9E6F-4048-A3A6-DD370888F920}"/>
              </a:ext>
            </a:extLst>
          </p:cNvPr>
          <p:cNvSpPr/>
          <p:nvPr/>
        </p:nvSpPr>
        <p:spPr>
          <a:xfrm>
            <a:off x="179512" y="116632"/>
            <a:ext cx="496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3. Composition – </a:t>
            </a:r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Clock</a:t>
            </a:r>
            <a:endParaRPr lang="ko-KR" altLang="en-US" sz="28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6" name="그림 5" descr="테이블, 목재의, 실내이(가) 표시된 사진&#10;&#10;높은 신뢰도로 생성된 설명">
            <a:extLst>
              <a:ext uri="{FF2B5EF4-FFF2-40B4-BE49-F238E27FC236}">
                <a16:creationId xmlns:a16="http://schemas.microsoft.com/office/drawing/2014/main" id="{5AC84125-BC8D-483D-9CED-2C30CF4CC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9" y="1063195"/>
            <a:ext cx="3553878" cy="35164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9D471A-99E4-4DFF-9F07-A118464150CF}"/>
              </a:ext>
            </a:extLst>
          </p:cNvPr>
          <p:cNvSpPr/>
          <p:nvPr/>
        </p:nvSpPr>
        <p:spPr>
          <a:xfrm>
            <a:off x="1475656" y="4548469"/>
            <a:ext cx="378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Clock Front</a:t>
            </a:r>
            <a:endParaRPr lang="ko-KR" altLang="en-US" sz="36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2A7A8A-B3AD-4949-8352-80C58D2F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63195"/>
            <a:ext cx="3521781" cy="35396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877CEA-614A-4B12-89A0-29BDF57F105E}"/>
              </a:ext>
            </a:extLst>
          </p:cNvPr>
          <p:cNvSpPr/>
          <p:nvPr/>
        </p:nvSpPr>
        <p:spPr>
          <a:xfrm>
            <a:off x="5363580" y="4548470"/>
            <a:ext cx="378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Clock Back</a:t>
            </a:r>
            <a:endParaRPr lang="ko-KR" altLang="en-US" sz="36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6A27A-2D95-44E4-9BDC-1A1E91CB3222}"/>
              </a:ext>
            </a:extLst>
          </p:cNvPr>
          <p:cNvSpPr txBox="1"/>
          <p:nvPr/>
        </p:nvSpPr>
        <p:spPr>
          <a:xfrm>
            <a:off x="755576" y="5301208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1. The gears of the stepping motor and the gears of the clock turn the our whereabouts clock. </a:t>
            </a:r>
          </a:p>
          <a:p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2. Hands of a clock refers to a family member and the clock shows the location instead of the time.</a:t>
            </a:r>
            <a:endParaRPr lang="ko-KR" altLang="en-US" sz="2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EFA394-9E6F-4048-A3A6-DD370888F920}"/>
              </a:ext>
            </a:extLst>
          </p:cNvPr>
          <p:cNvSpPr/>
          <p:nvPr/>
        </p:nvSpPr>
        <p:spPr>
          <a:xfrm>
            <a:off x="179512" y="11663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5. Demo Video</a:t>
            </a:r>
            <a:endParaRPr lang="ko-KR" altLang="en-US" sz="4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35FAE3-6A3D-44BF-8C35-1C3BD267661D}"/>
              </a:ext>
            </a:extLst>
          </p:cNvPr>
          <p:cNvSpPr/>
          <p:nvPr/>
        </p:nvSpPr>
        <p:spPr>
          <a:xfrm>
            <a:off x="683060" y="3044279"/>
            <a:ext cx="81369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>
                <a:hlinkClick r:id="rId2"/>
              </a:rPr>
              <a:t>https://youtu.be/IsUer-2UNmQ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1375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실내, 바닥, 벽이(가) 표시된 사진&#10;&#10;매우 높은 신뢰도로 생성된 설명">
            <a:extLst>
              <a:ext uri="{FF2B5EF4-FFF2-40B4-BE49-F238E27FC236}">
                <a16:creationId xmlns:a16="http://schemas.microsoft.com/office/drawing/2014/main" id="{10F221A4-BF4F-4240-9113-27183431E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0812">
            <a:off x="646303" y="459389"/>
            <a:ext cx="2104372" cy="1578279"/>
          </a:xfrm>
          <a:prstGeom prst="rect">
            <a:avLst/>
          </a:prstGeom>
        </p:spPr>
      </p:pic>
      <p:pic>
        <p:nvPicPr>
          <p:cNvPr id="6" name="그림 5" descr="사람, 실내, 노트북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FECBBD3D-11A1-481D-8F01-58816AD963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610">
            <a:off x="6140446" y="4679430"/>
            <a:ext cx="2448272" cy="1836204"/>
          </a:xfrm>
          <a:prstGeom prst="rect">
            <a:avLst/>
          </a:prstGeom>
        </p:spPr>
      </p:pic>
      <p:pic>
        <p:nvPicPr>
          <p:cNvPr id="8" name="그림 7" descr="노트북, 작업, 벽, 사람이(가) 표시된 사진&#10;&#10;높은 신뢰도로 생성된 설명">
            <a:extLst>
              <a:ext uri="{FF2B5EF4-FFF2-40B4-BE49-F238E27FC236}">
                <a16:creationId xmlns:a16="http://schemas.microsoft.com/office/drawing/2014/main" id="{6FA9A8CB-F45E-46ED-82D6-136D08F9D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58" y="359125"/>
            <a:ext cx="2123728" cy="1592796"/>
          </a:xfrm>
          <a:prstGeom prst="rect">
            <a:avLst/>
          </a:prstGeom>
        </p:spPr>
      </p:pic>
      <p:pic>
        <p:nvPicPr>
          <p:cNvPr id="10" name="그림 9" descr="실내, 테이블, 바닥, 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CC90DBEE-80D7-47E8-A620-8E1BFFF56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42" y="2327286"/>
            <a:ext cx="2238630" cy="2079271"/>
          </a:xfrm>
          <a:prstGeom prst="rect">
            <a:avLst/>
          </a:prstGeom>
        </p:spPr>
      </p:pic>
      <p:pic>
        <p:nvPicPr>
          <p:cNvPr id="14" name="그림 13" descr="사람, 테이블, 실내, 소년이(가) 표시된 사진&#10;&#10;매우 높은 신뢰도로 생성된 설명">
            <a:extLst>
              <a:ext uri="{FF2B5EF4-FFF2-40B4-BE49-F238E27FC236}">
                <a16:creationId xmlns:a16="http://schemas.microsoft.com/office/drawing/2014/main" id="{474F088C-0267-44AD-AEA9-34C4B20062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970">
            <a:off x="6633523" y="462477"/>
            <a:ext cx="1970418" cy="1728192"/>
          </a:xfrm>
          <a:prstGeom prst="rect">
            <a:avLst/>
          </a:prstGeom>
        </p:spPr>
      </p:pic>
      <p:pic>
        <p:nvPicPr>
          <p:cNvPr id="20" name="그림 19" descr="실내, 노트북, 사람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961D5E6F-D5EF-4B7A-9167-E55DDEA70D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6439">
            <a:off x="676971" y="4367168"/>
            <a:ext cx="1574604" cy="2099472"/>
          </a:xfrm>
          <a:prstGeom prst="rect">
            <a:avLst/>
          </a:prstGeom>
        </p:spPr>
      </p:pic>
      <p:pic>
        <p:nvPicPr>
          <p:cNvPr id="22" name="그림 21" descr="사람, 실내, 테이블, 남자이(가) 표시된 사진&#10;&#10;매우 높은 신뢰도로 생성된 설명">
            <a:extLst>
              <a:ext uri="{FF2B5EF4-FFF2-40B4-BE49-F238E27FC236}">
                <a16:creationId xmlns:a16="http://schemas.microsoft.com/office/drawing/2014/main" id="{DC757142-DCBA-449C-9C17-4F5E0FF61E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952">
            <a:off x="2989456" y="4695851"/>
            <a:ext cx="2555776" cy="1916832"/>
          </a:xfrm>
          <a:prstGeom prst="rect">
            <a:avLst/>
          </a:prstGeom>
        </p:spPr>
      </p:pic>
      <p:pic>
        <p:nvPicPr>
          <p:cNvPr id="23" name="그림 22" descr="사람, 가장, 사진, 그룹이(가) 표시된 사진&#10;&#10;매우 높은 신뢰도로 생성된 설명">
            <a:extLst>
              <a:ext uri="{FF2B5EF4-FFF2-40B4-BE49-F238E27FC236}">
                <a16:creationId xmlns:a16="http://schemas.microsoft.com/office/drawing/2014/main" id="{6797B75F-A24E-4207-A4C6-F19298E114F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42" y="2327286"/>
            <a:ext cx="2338109" cy="207927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9A9491-D64F-46B5-AAD2-DF067570D6B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B37FDD-558A-4833-9560-C38094BA378E}"/>
              </a:ext>
            </a:extLst>
          </p:cNvPr>
          <p:cNvSpPr/>
          <p:nvPr/>
        </p:nvSpPr>
        <p:spPr>
          <a:xfrm>
            <a:off x="17551" y="2619658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Thank you</a:t>
            </a:r>
            <a:endParaRPr lang="ko-KR" altLang="en-US" sz="36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1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5106C-A823-4AE7-B537-04DEE9DFB51C}"/>
              </a:ext>
            </a:extLst>
          </p:cNvPr>
          <p:cNvSpPr txBox="1"/>
          <p:nvPr/>
        </p:nvSpPr>
        <p:spPr>
          <a:xfrm>
            <a:off x="323528" y="26064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Whereabouts Clock Team</a:t>
            </a:r>
            <a:endParaRPr lang="ko-KR" altLang="en-US" sz="4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8DB73-1391-4B6E-AA61-3608FDA5F838}"/>
              </a:ext>
            </a:extLst>
          </p:cNvPr>
          <p:cNvSpPr txBox="1"/>
          <p:nvPr/>
        </p:nvSpPr>
        <p:spPr>
          <a:xfrm>
            <a:off x="6839744" y="4836160"/>
            <a:ext cx="23042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</a:t>
            </a:r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Customer</a:t>
            </a:r>
          </a:p>
          <a:p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</a:p>
          <a:p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Jaehyun </a:t>
            </a:r>
            <a:r>
              <a:rPr lang="en-US" altLang="ko-KR" sz="24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Byeon</a:t>
            </a:r>
            <a:endParaRPr lang="en-US" altLang="ko-KR" sz="2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  <a:p>
            <a:endParaRPr lang="ko-KR" altLang="en-US" sz="5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0C4DD-EE97-4548-B697-81148E70A98F}"/>
              </a:ext>
            </a:extLst>
          </p:cNvPr>
          <p:cNvSpPr txBox="1"/>
          <p:nvPr/>
        </p:nvSpPr>
        <p:spPr>
          <a:xfrm>
            <a:off x="5220072" y="4836160"/>
            <a:ext cx="23042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</a:t>
            </a:r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User</a:t>
            </a:r>
          </a:p>
          <a:p>
            <a:endParaRPr lang="en-US" altLang="ko-KR" sz="2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  <a:p>
            <a:r>
              <a:rPr lang="en-US" altLang="ko-KR" sz="24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Sowon</a:t>
            </a:r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Park</a:t>
            </a:r>
          </a:p>
          <a:p>
            <a:endParaRPr lang="ko-KR" altLang="en-US" sz="5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6341B-4CC4-4F07-B31B-8E47841EF060}"/>
              </a:ext>
            </a:extLst>
          </p:cNvPr>
          <p:cNvSpPr txBox="1"/>
          <p:nvPr/>
        </p:nvSpPr>
        <p:spPr>
          <a:xfrm>
            <a:off x="2339752" y="4836160"/>
            <a:ext cx="31426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</a:t>
            </a:r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Developer Manager</a:t>
            </a:r>
          </a:p>
          <a:p>
            <a:endParaRPr lang="en-US" altLang="ko-KR" sz="2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  <a:p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     </a:t>
            </a:r>
            <a:r>
              <a:rPr lang="en-US" altLang="ko-KR" sz="24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Byeonggon</a:t>
            </a:r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Lee</a:t>
            </a:r>
            <a:endParaRPr lang="ko-KR" altLang="en-US" sz="2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B661E-8235-4ED9-880F-912C1E640553}"/>
              </a:ext>
            </a:extLst>
          </p:cNvPr>
          <p:cNvSpPr txBox="1"/>
          <p:nvPr/>
        </p:nvSpPr>
        <p:spPr>
          <a:xfrm>
            <a:off x="-35232" y="4836160"/>
            <a:ext cx="30590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Software Developer</a:t>
            </a:r>
          </a:p>
          <a:p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</a:p>
          <a:p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     </a:t>
            </a:r>
            <a:r>
              <a:rPr lang="en-US" altLang="ko-KR" sz="24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Juhyeok</a:t>
            </a:r>
            <a:r>
              <a:rPr lang="en-US" altLang="ko-KR" sz="24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Bae</a:t>
            </a:r>
          </a:p>
          <a:p>
            <a:endParaRPr lang="ko-KR" altLang="en-US" sz="54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7" name="그림 6" descr="사람, 가장, 사진, 그룹이(가) 표시된 사진&#10;&#10;매우 높은 신뢰도로 생성된 설명">
            <a:extLst>
              <a:ext uri="{FF2B5EF4-FFF2-40B4-BE49-F238E27FC236}">
                <a16:creationId xmlns:a16="http://schemas.microsoft.com/office/drawing/2014/main" id="{2018AAFE-479A-48DB-B552-DC3CD1AB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8" y="1683187"/>
            <a:ext cx="4176464" cy="31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BD0CD1-F332-4418-9DBB-2083CFF5416A}"/>
              </a:ext>
            </a:extLst>
          </p:cNvPr>
          <p:cNvSpPr txBox="1"/>
          <p:nvPr/>
        </p:nvSpPr>
        <p:spPr>
          <a:xfrm>
            <a:off x="323528" y="26064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Contents</a:t>
            </a:r>
            <a:endParaRPr lang="ko-KR" altLang="en-US" sz="4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5B6C8-710D-418D-B4DA-0FB064714F7D}"/>
              </a:ext>
            </a:extLst>
          </p:cNvPr>
          <p:cNvSpPr txBox="1"/>
          <p:nvPr/>
        </p:nvSpPr>
        <p:spPr>
          <a:xfrm>
            <a:off x="1657932" y="2273216"/>
            <a:ext cx="64312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23B80-9703-4B36-BD4A-29329824C523}"/>
              </a:ext>
            </a:extLst>
          </p:cNvPr>
          <p:cNvSpPr txBox="1"/>
          <p:nvPr/>
        </p:nvSpPr>
        <p:spPr>
          <a:xfrm>
            <a:off x="2606099" y="3662928"/>
            <a:ext cx="6431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2A0EE-B052-4BC8-B76E-A7E6828A4536}"/>
              </a:ext>
            </a:extLst>
          </p:cNvPr>
          <p:cNvSpPr txBox="1"/>
          <p:nvPr/>
        </p:nvSpPr>
        <p:spPr>
          <a:xfrm>
            <a:off x="4277788" y="4247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06827-221D-4BB9-87DA-567D2574D45E}"/>
              </a:ext>
            </a:extLst>
          </p:cNvPr>
          <p:cNvSpPr txBox="1"/>
          <p:nvPr/>
        </p:nvSpPr>
        <p:spPr>
          <a:xfrm>
            <a:off x="6007215" y="3662928"/>
            <a:ext cx="6431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09ED9-38E3-41B4-9E04-93D8E0F4B138}"/>
              </a:ext>
            </a:extLst>
          </p:cNvPr>
          <p:cNvSpPr txBox="1"/>
          <p:nvPr/>
        </p:nvSpPr>
        <p:spPr>
          <a:xfrm>
            <a:off x="1004012" y="2943523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Introduction</a:t>
            </a:r>
          </a:p>
          <a:p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 </a:t>
            </a:r>
            <a:endParaRPr lang="ko-KR" altLang="en-US" sz="28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9896C-EF65-42F4-A872-96C85B4CD330}"/>
              </a:ext>
            </a:extLst>
          </p:cNvPr>
          <p:cNvSpPr txBox="1"/>
          <p:nvPr/>
        </p:nvSpPr>
        <p:spPr>
          <a:xfrm>
            <a:off x="2587153" y="431516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2FB73-3D42-42B4-8E9A-B8330ED5B2EC}"/>
              </a:ext>
            </a:extLst>
          </p:cNvPr>
          <p:cNvSpPr txBox="1"/>
          <p:nvPr/>
        </p:nvSpPr>
        <p:spPr>
          <a:xfrm>
            <a:off x="3680729" y="506122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Composition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F00EE-2B6F-4A77-8249-DBD703EACBC2}"/>
              </a:ext>
            </a:extLst>
          </p:cNvPr>
          <p:cNvSpPr txBox="1"/>
          <p:nvPr/>
        </p:nvSpPr>
        <p:spPr>
          <a:xfrm>
            <a:off x="6094841" y="2886767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Demo Video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16C16-60AB-4E38-BEFE-616535B8FCEA}"/>
              </a:ext>
            </a:extLst>
          </p:cNvPr>
          <p:cNvSpPr txBox="1"/>
          <p:nvPr/>
        </p:nvSpPr>
        <p:spPr>
          <a:xfrm>
            <a:off x="6720823" y="2269762"/>
            <a:ext cx="64312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600" b="1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</a:t>
            </a:r>
            <a:endParaRPr lang="ko-KR" altLang="en-US" sz="3600" b="1" spc="-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B31972-7232-4BA5-9DA7-A25BBC27C8D5}"/>
              </a:ext>
            </a:extLst>
          </p:cNvPr>
          <p:cNvGrpSpPr/>
          <p:nvPr/>
        </p:nvGrpSpPr>
        <p:grpSpPr>
          <a:xfrm>
            <a:off x="3801448" y="2482545"/>
            <a:ext cx="1586672" cy="1589111"/>
            <a:chOff x="2064735" y="933962"/>
            <a:chExt cx="4982418" cy="49900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413D522-8014-4E99-95BB-9495A2941078}"/>
                </a:ext>
              </a:extLst>
            </p:cNvPr>
            <p:cNvGrpSpPr/>
            <p:nvPr/>
          </p:nvGrpSpPr>
          <p:grpSpPr>
            <a:xfrm rot="1200000">
              <a:off x="4288860" y="939386"/>
              <a:ext cx="553372" cy="4980346"/>
              <a:chOff x="3959932" y="-5572000"/>
              <a:chExt cx="1224136" cy="11017224"/>
            </a:xfrm>
          </p:grpSpPr>
          <p:sp>
            <p:nvSpPr>
              <p:cNvPr id="40" name="모서리가 둥근 직사각형 3">
                <a:extLst>
                  <a:ext uri="{FF2B5EF4-FFF2-40B4-BE49-F238E27FC236}">
                    <a16:creationId xmlns:a16="http://schemas.microsoft.com/office/drawing/2014/main" id="{5ABB40DB-C2EE-44D2-BF89-84D25ED84A6C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9185624-8883-4A9D-9248-B728A86547AA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35EF19-A2CE-4ABF-BA7F-7684FC909BF0}"/>
                </a:ext>
              </a:extLst>
            </p:cNvPr>
            <p:cNvGrpSpPr/>
            <p:nvPr/>
          </p:nvGrpSpPr>
          <p:grpSpPr>
            <a:xfrm>
              <a:off x="4287913" y="943691"/>
              <a:ext cx="553372" cy="4980346"/>
              <a:chOff x="3959932" y="-5572000"/>
              <a:chExt cx="1224136" cy="11017224"/>
            </a:xfrm>
          </p:grpSpPr>
          <p:sp>
            <p:nvSpPr>
              <p:cNvPr id="38" name="모서리가 둥근 직사각형 7">
                <a:extLst>
                  <a:ext uri="{FF2B5EF4-FFF2-40B4-BE49-F238E27FC236}">
                    <a16:creationId xmlns:a16="http://schemas.microsoft.com/office/drawing/2014/main" id="{9AFE7E04-E8A4-40B5-884D-F045DA5801AB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6349D87-698B-47A4-84CF-B3C54CC08576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437EA6C-9408-4352-ADAC-F1DD1CF03CE1}"/>
                </a:ext>
              </a:extLst>
            </p:cNvPr>
            <p:cNvGrpSpPr/>
            <p:nvPr/>
          </p:nvGrpSpPr>
          <p:grpSpPr>
            <a:xfrm rot="20400000">
              <a:off x="4285250" y="940333"/>
              <a:ext cx="553372" cy="4980346"/>
              <a:chOff x="3959932" y="-5572000"/>
              <a:chExt cx="1224136" cy="11017224"/>
            </a:xfrm>
            <a:solidFill>
              <a:srgbClr val="00B0F0"/>
            </a:solidFill>
          </p:grpSpPr>
          <p:sp>
            <p:nvSpPr>
              <p:cNvPr id="36" name="모서리가 둥근 직사각형 10">
                <a:extLst>
                  <a:ext uri="{FF2B5EF4-FFF2-40B4-BE49-F238E27FC236}">
                    <a16:creationId xmlns:a16="http://schemas.microsoft.com/office/drawing/2014/main" id="{B6CEB73F-A578-4A36-8DC3-542C41522381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9C8C06BD-65C6-4C6B-9846-2353A5F5B0C8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34261CA-446E-4865-A55D-473B6D57F5EF}"/>
                </a:ext>
              </a:extLst>
            </p:cNvPr>
            <p:cNvGrpSpPr/>
            <p:nvPr/>
          </p:nvGrpSpPr>
          <p:grpSpPr>
            <a:xfrm rot="19200000">
              <a:off x="4287913" y="940333"/>
              <a:ext cx="553372" cy="4980346"/>
              <a:chOff x="3959932" y="-5572000"/>
              <a:chExt cx="1224136" cy="11017224"/>
            </a:xfrm>
            <a:solidFill>
              <a:srgbClr val="00B0F0"/>
            </a:solidFill>
          </p:grpSpPr>
          <p:sp>
            <p:nvSpPr>
              <p:cNvPr id="34" name="모서리가 둥근 직사각형 13">
                <a:extLst>
                  <a:ext uri="{FF2B5EF4-FFF2-40B4-BE49-F238E27FC236}">
                    <a16:creationId xmlns:a16="http://schemas.microsoft.com/office/drawing/2014/main" id="{60AB13B1-BFB9-46C4-AE54-CDEBDE451975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BB149FD-2C9A-442C-AAEE-949E597AEC0D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0802BB-AD1A-4353-8921-5AC61E0C1B9A}"/>
                </a:ext>
              </a:extLst>
            </p:cNvPr>
            <p:cNvGrpSpPr/>
            <p:nvPr/>
          </p:nvGrpSpPr>
          <p:grpSpPr>
            <a:xfrm rot="2400000">
              <a:off x="4283607" y="933962"/>
              <a:ext cx="553372" cy="4980346"/>
              <a:chOff x="3959932" y="-5572000"/>
              <a:chExt cx="1224136" cy="11017224"/>
            </a:xfrm>
            <a:solidFill>
              <a:srgbClr val="00B0F0"/>
            </a:solidFill>
          </p:grpSpPr>
          <p:sp>
            <p:nvSpPr>
              <p:cNvPr id="32" name="모서리가 둥근 직사각형 16">
                <a:extLst>
                  <a:ext uri="{FF2B5EF4-FFF2-40B4-BE49-F238E27FC236}">
                    <a16:creationId xmlns:a16="http://schemas.microsoft.com/office/drawing/2014/main" id="{87A56042-3C7B-4779-A712-C51C26896179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A03B413-12F2-4CF0-A907-1E18EB2350F8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6721485-B0BB-4DC2-9EA3-B23BCCA55D66}"/>
                </a:ext>
              </a:extLst>
            </p:cNvPr>
            <p:cNvGrpSpPr/>
            <p:nvPr/>
          </p:nvGrpSpPr>
          <p:grpSpPr>
            <a:xfrm rot="3600000">
              <a:off x="4280072" y="933950"/>
              <a:ext cx="553372" cy="4980346"/>
              <a:chOff x="3959932" y="-5572000"/>
              <a:chExt cx="1224136" cy="11017224"/>
            </a:xfrm>
            <a:solidFill>
              <a:srgbClr val="00B0F0"/>
            </a:solidFill>
          </p:grpSpPr>
          <p:sp>
            <p:nvSpPr>
              <p:cNvPr id="30" name="모서리가 둥근 직사각형 19">
                <a:extLst>
                  <a:ext uri="{FF2B5EF4-FFF2-40B4-BE49-F238E27FC236}">
                    <a16:creationId xmlns:a16="http://schemas.microsoft.com/office/drawing/2014/main" id="{836FF3E5-F3B9-4726-A55D-9B215EC7E067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AA4D8D6-53F4-48A1-95AE-9156A433B733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04DD0E1-A3E5-45D3-98BC-CCACE8ED0202}"/>
                </a:ext>
              </a:extLst>
            </p:cNvPr>
            <p:cNvGrpSpPr/>
            <p:nvPr/>
          </p:nvGrpSpPr>
          <p:grpSpPr>
            <a:xfrm rot="-3600000">
              <a:off x="4280293" y="931207"/>
              <a:ext cx="553372" cy="4980346"/>
              <a:chOff x="3959932" y="-5572000"/>
              <a:chExt cx="1224136" cy="11017224"/>
            </a:xfrm>
            <a:solidFill>
              <a:srgbClr val="00B0F0"/>
            </a:solidFill>
          </p:grpSpPr>
          <p:sp>
            <p:nvSpPr>
              <p:cNvPr id="28" name="모서리가 둥근 직사각형 22">
                <a:extLst>
                  <a:ext uri="{FF2B5EF4-FFF2-40B4-BE49-F238E27FC236}">
                    <a16:creationId xmlns:a16="http://schemas.microsoft.com/office/drawing/2014/main" id="{3D0EAE6A-6C38-4E16-AB19-B915CBEC57F5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58EB2F9-EFAB-4FC4-A31C-970995B59958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6C5BDE-2167-45CA-BD3C-BE7D533D58D5}"/>
                </a:ext>
              </a:extLst>
            </p:cNvPr>
            <p:cNvGrpSpPr/>
            <p:nvPr/>
          </p:nvGrpSpPr>
          <p:grpSpPr>
            <a:xfrm rot="4800000">
              <a:off x="4280294" y="938827"/>
              <a:ext cx="553372" cy="4980346"/>
              <a:chOff x="3959932" y="-5572000"/>
              <a:chExt cx="1224136" cy="11017224"/>
            </a:xfrm>
            <a:solidFill>
              <a:srgbClr val="00B0F0"/>
            </a:solidFill>
          </p:grpSpPr>
          <p:sp>
            <p:nvSpPr>
              <p:cNvPr id="26" name="모서리가 둥근 직사각형 25">
                <a:extLst>
                  <a:ext uri="{FF2B5EF4-FFF2-40B4-BE49-F238E27FC236}">
                    <a16:creationId xmlns:a16="http://schemas.microsoft.com/office/drawing/2014/main" id="{9606E308-602A-4368-9990-38A75208A50C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1BC1A45-48F1-448A-B315-90926C931BA9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9D805D0-48FC-446F-91B9-623EE7BDAAAE}"/>
                </a:ext>
              </a:extLst>
            </p:cNvPr>
            <p:cNvGrpSpPr/>
            <p:nvPr/>
          </p:nvGrpSpPr>
          <p:grpSpPr>
            <a:xfrm rot="-4800000">
              <a:off x="4278222" y="931209"/>
              <a:ext cx="553372" cy="4980346"/>
              <a:chOff x="3959932" y="-5572000"/>
              <a:chExt cx="1224136" cy="11017224"/>
            </a:xfrm>
            <a:solidFill>
              <a:srgbClr val="00B0F0"/>
            </a:solidFill>
          </p:grpSpPr>
          <p:sp>
            <p:nvSpPr>
              <p:cNvPr id="24" name="모서리가 둥근 직사각형 28">
                <a:extLst>
                  <a:ext uri="{FF2B5EF4-FFF2-40B4-BE49-F238E27FC236}">
                    <a16:creationId xmlns:a16="http://schemas.microsoft.com/office/drawing/2014/main" id="{BEFA199C-61BA-45D4-8159-8956472496DF}"/>
                  </a:ext>
                </a:extLst>
              </p:cNvPr>
              <p:cNvSpPr/>
              <p:nvPr/>
            </p:nvSpPr>
            <p:spPr>
              <a:xfrm>
                <a:off x="4499992" y="-5572000"/>
                <a:ext cx="144016" cy="105131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79EC7BD-D3D9-48A7-86EC-3118BE94E736}"/>
                  </a:ext>
                </a:extLst>
              </p:cNvPr>
              <p:cNvSpPr/>
              <p:nvPr/>
            </p:nvSpPr>
            <p:spPr>
              <a:xfrm>
                <a:off x="3959932" y="4221088"/>
                <a:ext cx="1224136" cy="12241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97952A3-77A2-4A7E-BA1A-FF86518A1E94}"/>
              </a:ext>
            </a:extLst>
          </p:cNvPr>
          <p:cNvSpPr txBox="1"/>
          <p:nvPr/>
        </p:nvSpPr>
        <p:spPr>
          <a:xfrm>
            <a:off x="2590242" y="430925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goal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212223-0E38-41B4-8B9A-DE8EC60FE00D}"/>
              </a:ext>
            </a:extLst>
          </p:cNvPr>
          <p:cNvSpPr txBox="1"/>
          <p:nvPr/>
        </p:nvSpPr>
        <p:spPr>
          <a:xfrm>
            <a:off x="5369945" y="4255162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Testing Whereabouts clock</a:t>
            </a:r>
          </a:p>
        </p:txBody>
      </p:sp>
    </p:spTree>
    <p:extLst>
      <p:ext uri="{BB962C8B-B14F-4D97-AF65-F5344CB8AC3E}">
        <p14:creationId xmlns:p14="http://schemas.microsoft.com/office/powerpoint/2010/main" val="39214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https://lh3.googleusercontent.com/fDjXw-E_PpEWk9Fi8KThmosViTcaWXiBEvJ-7J2IfTksKFpRZ2b8Ko4Thd4l5rwZ6LoFiRT43oDjiwgKEYV-PiAIM1fmKTyRS2lG-D7xZG3NmNM1Ms1EDFdTBuB6KVb7t42Ax80U">
            <a:extLst>
              <a:ext uri="{FF2B5EF4-FFF2-40B4-BE49-F238E27FC236}">
                <a16:creationId xmlns:a16="http://schemas.microsoft.com/office/drawing/2014/main" id="{F3D95B56-9A10-4217-8D8B-21BCE459F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44214"/>
            <a:ext cx="3036710" cy="233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사람, 실외, 다음이(가) 표시된 사진&#10;&#10;매우 높은 신뢰도로 생성된 설명">
            <a:extLst>
              <a:ext uri="{FF2B5EF4-FFF2-40B4-BE49-F238E27FC236}">
                <a16:creationId xmlns:a16="http://schemas.microsoft.com/office/drawing/2014/main" id="{7D47E201-8694-4793-AED0-95653ED7E8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44214"/>
            <a:ext cx="3131840" cy="23488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24DEBF-351E-455B-8957-AFD0D286B5BB}"/>
              </a:ext>
            </a:extLst>
          </p:cNvPr>
          <p:cNvSpPr/>
          <p:nvPr/>
        </p:nvSpPr>
        <p:spPr>
          <a:xfrm>
            <a:off x="1619672" y="4653136"/>
            <a:ext cx="241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Harry Potter</a:t>
            </a:r>
            <a:endParaRPr lang="ko-KR" altLang="en-US" sz="32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B8AAC5-BBED-445F-B0B7-A0B5A3DE479A}"/>
              </a:ext>
            </a:extLst>
          </p:cNvPr>
          <p:cNvSpPr/>
          <p:nvPr/>
        </p:nvSpPr>
        <p:spPr>
          <a:xfrm>
            <a:off x="5364088" y="4640966"/>
            <a:ext cx="241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  Real-Life Weasley Clock</a:t>
            </a:r>
            <a:endParaRPr lang="ko-KR" altLang="en-US" sz="32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106527-73FA-46E1-93FA-F40EED2F4BAA}"/>
              </a:ext>
            </a:extLst>
          </p:cNvPr>
          <p:cNvSpPr/>
          <p:nvPr/>
        </p:nvSpPr>
        <p:spPr>
          <a:xfrm>
            <a:off x="107504" y="4462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1. Introduction </a:t>
            </a:r>
            <a:endParaRPr lang="ko-KR" altLang="en-US" sz="4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6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대지, 하늘, 해변이(가) 표시된 사진&#10;&#10;매우 높은 신뢰도로 생성된 설명">
            <a:extLst>
              <a:ext uri="{FF2B5EF4-FFF2-40B4-BE49-F238E27FC236}">
                <a16:creationId xmlns:a16="http://schemas.microsoft.com/office/drawing/2014/main" id="{FFE480B9-9C90-481B-A236-D5E3FE025B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44" y="2564904"/>
            <a:ext cx="2160000" cy="1836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4F86A3-E551-450E-A0D9-18F88E5F2506}"/>
              </a:ext>
            </a:extLst>
          </p:cNvPr>
          <p:cNvSpPr/>
          <p:nvPr/>
        </p:nvSpPr>
        <p:spPr>
          <a:xfrm>
            <a:off x="2267744" y="152688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Whereabouts  Clock??</a:t>
            </a:r>
            <a:endParaRPr lang="ko-KR" altLang="en-US" sz="4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9" name="그림 8" descr="아이, 사람, 아기, 조그만이(가) 표시된 사진&#10;&#10;매우 높은 신뢰도로 생성된 설명">
            <a:extLst>
              <a:ext uri="{FF2B5EF4-FFF2-40B4-BE49-F238E27FC236}">
                <a16:creationId xmlns:a16="http://schemas.microsoft.com/office/drawing/2014/main" id="{073FFA42-B94B-463A-885D-95FC4D602A3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564904"/>
            <a:ext cx="2160000" cy="183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18C01C-0B15-4250-80AC-337963ADA1A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2160000" cy="1836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ECB1F-3088-45B6-9761-8934FDBA3340}"/>
              </a:ext>
            </a:extLst>
          </p:cNvPr>
          <p:cNvSpPr/>
          <p:nvPr/>
        </p:nvSpPr>
        <p:spPr>
          <a:xfrm>
            <a:off x="3816184" y="4581128"/>
            <a:ext cx="1403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Family</a:t>
            </a:r>
            <a:endParaRPr lang="ko-KR" altLang="en-US" sz="32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46964F-51BF-4AA6-B435-911F450EBFD1}"/>
              </a:ext>
            </a:extLst>
          </p:cNvPr>
          <p:cNvSpPr/>
          <p:nvPr/>
        </p:nvSpPr>
        <p:spPr>
          <a:xfrm>
            <a:off x="6588224" y="4554556"/>
            <a:ext cx="1547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Children</a:t>
            </a:r>
            <a:endParaRPr lang="ko-KR" altLang="en-US" sz="32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0941D-6CCE-4EE3-A330-BE72D980771A}"/>
              </a:ext>
            </a:extLst>
          </p:cNvPr>
          <p:cNvSpPr/>
          <p:nvPr/>
        </p:nvSpPr>
        <p:spPr>
          <a:xfrm>
            <a:off x="1187624" y="4581127"/>
            <a:ext cx="1403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Senior</a:t>
            </a:r>
            <a:endParaRPr lang="ko-KR" altLang="en-US" sz="32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0A2F5-2A26-4107-AF9B-116ACE0F2122}"/>
              </a:ext>
            </a:extLst>
          </p:cNvPr>
          <p:cNvSpPr/>
          <p:nvPr/>
        </p:nvSpPr>
        <p:spPr>
          <a:xfrm>
            <a:off x="179512" y="11663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2. goal</a:t>
            </a:r>
            <a:endParaRPr lang="ko-KR" altLang="en-US" sz="4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5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EFA394-9E6F-4048-A3A6-DD370888F920}"/>
              </a:ext>
            </a:extLst>
          </p:cNvPr>
          <p:cNvSpPr/>
          <p:nvPr/>
        </p:nvSpPr>
        <p:spPr>
          <a:xfrm>
            <a:off x="179512" y="11663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3. Composition - 1</a:t>
            </a:r>
            <a:endParaRPr lang="ko-KR" altLang="en-US" sz="4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4" name="그림 3" descr="C:\Users\jaehyun\AppData\Local\Microsoft\Windows\INetCache\Content.Word\KakaoTalk_20170528_113412801.png">
            <a:extLst>
              <a:ext uri="{FF2B5EF4-FFF2-40B4-BE49-F238E27FC236}">
                <a16:creationId xmlns:a16="http://schemas.microsoft.com/office/drawing/2014/main" id="{DE079D7B-D3CE-483F-865D-97D11FD98B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20880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80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EFA394-9E6F-4048-A3A6-DD370888F920}"/>
              </a:ext>
            </a:extLst>
          </p:cNvPr>
          <p:cNvSpPr/>
          <p:nvPr/>
        </p:nvSpPr>
        <p:spPr>
          <a:xfrm>
            <a:off x="179512" y="116632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3. Composition </a:t>
            </a:r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– Application</a:t>
            </a:r>
            <a:endParaRPr lang="ko-KR" altLang="en-US" sz="28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C1908-4B65-4B64-BC4F-DEB9B1B8F9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3" y="1361457"/>
            <a:ext cx="2138184" cy="274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91CCC8-E5F7-4E5B-A2F2-403E526FB8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44" y="1361458"/>
            <a:ext cx="2160945" cy="274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190B6D-7C75-4E28-B311-0CC9DA9AF7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651" y="1361458"/>
            <a:ext cx="2082344" cy="27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3394C8-DC48-4FA7-BB0C-B3B8EF5EC27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87" y="1361458"/>
            <a:ext cx="2154350" cy="2747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22DB1-0DBE-4F35-9324-92FA2405AF40}"/>
              </a:ext>
            </a:extLst>
          </p:cNvPr>
          <p:cNvSpPr txBox="1"/>
          <p:nvPr/>
        </p:nvSpPr>
        <p:spPr>
          <a:xfrm>
            <a:off x="1043608" y="4509120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Our Whereabouts clocks uses the </a:t>
            </a:r>
            <a:r>
              <a:rPr lang="en-US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Traccar</a:t>
            </a: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Open Source to obtain location information.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P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ut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the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Amazon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EC2 Server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Address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in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the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Whereabouts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– SE Project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App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. </a:t>
            </a:r>
            <a:endParaRPr lang="en-US" altLang="ko-KR" sz="2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S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et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the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Frequency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that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request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to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the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Amazon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EC2 Server. </a:t>
            </a:r>
            <a:endParaRPr lang="en-US" altLang="ko-KR" sz="2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S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elect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location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provider</a:t>
            </a: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between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GPS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mode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 and Network </a:t>
            </a:r>
            <a:r>
              <a:rPr lang="ko-KR" altLang="ko-KR" sz="2000" dirty="0" err="1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mode</a:t>
            </a:r>
            <a:r>
              <a:rPr lang="ko-KR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.</a:t>
            </a:r>
            <a:endParaRPr lang="ko-KR" altLang="en-US" sz="2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EFA394-9E6F-4048-A3A6-DD370888F920}"/>
              </a:ext>
            </a:extLst>
          </p:cNvPr>
          <p:cNvSpPr/>
          <p:nvPr/>
        </p:nvSpPr>
        <p:spPr>
          <a:xfrm>
            <a:off x="179512" y="116632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3. Composition – </a:t>
            </a:r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Server</a:t>
            </a:r>
            <a:endParaRPr lang="ko-KR" altLang="en-US" sz="28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20CDB-C33E-4FF9-95C5-331B001A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00328"/>
            <a:ext cx="3600400" cy="20522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F4F9CA-4D59-4F7D-9CE8-E886C57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45013"/>
            <a:ext cx="2448272" cy="244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AFA8F-FC67-4FCB-9B7D-387FFDA8122E}"/>
              </a:ext>
            </a:extLst>
          </p:cNvPr>
          <p:cNvSpPr txBox="1"/>
          <p:nvPr/>
        </p:nvSpPr>
        <p:spPr>
          <a:xfrm>
            <a:off x="827584" y="5013176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The server stores the location information that the application sends  to the Positions DB.  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The Server sends the real-time location to the Raspberry Pi by comparing the location of the latest location to the Data Set.</a:t>
            </a:r>
            <a:endParaRPr lang="ko-KR" altLang="en-US" sz="2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97103C-60B1-4B01-B042-A564823E3BCD}"/>
              </a:ext>
            </a:extLst>
          </p:cNvPr>
          <p:cNvSpPr/>
          <p:nvPr/>
        </p:nvSpPr>
        <p:spPr>
          <a:xfrm>
            <a:off x="3257854" y="3906899"/>
            <a:ext cx="378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Amazon EC2</a:t>
            </a:r>
            <a:endParaRPr lang="ko-KR" altLang="en-US" sz="36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1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EFA394-9E6F-4048-A3A6-DD370888F920}"/>
              </a:ext>
            </a:extLst>
          </p:cNvPr>
          <p:cNvSpPr/>
          <p:nvPr/>
        </p:nvSpPr>
        <p:spPr>
          <a:xfrm>
            <a:off x="179512" y="116632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3. Composition – </a:t>
            </a:r>
            <a:r>
              <a:rPr lang="en-US" altLang="ko-KR" sz="28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Raspberry pi 3</a:t>
            </a:r>
            <a:endParaRPr lang="ko-KR" altLang="en-US" sz="28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  <p:pic>
        <p:nvPicPr>
          <p:cNvPr id="4" name="그림 3" descr="전자기기, 회로이(가) 표시된 사진&#10;&#10;높은 신뢰도로 생성된 설명">
            <a:extLst>
              <a:ext uri="{FF2B5EF4-FFF2-40B4-BE49-F238E27FC236}">
                <a16:creationId xmlns:a16="http://schemas.microsoft.com/office/drawing/2014/main" id="{A4150277-F600-48D4-B392-7758EF0A2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69870"/>
            <a:ext cx="4392488" cy="2592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5445B-312F-4600-923A-9FAE4FE1A3BC}"/>
              </a:ext>
            </a:extLst>
          </p:cNvPr>
          <p:cNvSpPr txBox="1"/>
          <p:nvPr/>
        </p:nvSpPr>
        <p:spPr>
          <a:xfrm>
            <a:off x="899592" y="5013176"/>
            <a:ext cx="7488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Get location information from the server and insert it into the MYSQL DB. 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Run the motor by comparing the past location and current position in the MYSQL DB.</a:t>
            </a:r>
            <a:endParaRPr lang="ko-KR" altLang="ko-KR" sz="20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29A251-5F5B-4C8A-9745-6A19954D8CD5}"/>
              </a:ext>
            </a:extLst>
          </p:cNvPr>
          <p:cNvSpPr/>
          <p:nvPr/>
        </p:nvSpPr>
        <p:spPr>
          <a:xfrm>
            <a:off x="3203848" y="4162157"/>
            <a:ext cx="378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1훈검정고무신 R" panose="02020603020101020101" pitchFamily="18" charset="-127"/>
                <a:ea typeface="1훈검정고무신 R" panose="02020603020101020101" pitchFamily="18" charset="-127"/>
              </a:rPr>
              <a:t>Raspberry pi 3</a:t>
            </a:r>
            <a:endParaRPr lang="ko-KR" altLang="en-US" sz="3600" dirty="0">
              <a:latin typeface="1훈검정고무신 R" panose="02020603020101020101" pitchFamily="18" charset="-127"/>
              <a:ea typeface="1훈검정고무신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6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281</Words>
  <Application>Microsoft Office PowerPoint</Application>
  <PresentationFormat>화면 슬라이드 쇼(4:3)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1훈검정고무신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Byung Gon Lee</cp:lastModifiedBy>
  <cp:revision>61</cp:revision>
  <cp:lastPrinted>2018-06-03T08:15:17Z</cp:lastPrinted>
  <dcterms:created xsi:type="dcterms:W3CDTF">2013-11-26T22:57:47Z</dcterms:created>
  <dcterms:modified xsi:type="dcterms:W3CDTF">2018-06-03T08:15:37Z</dcterms:modified>
</cp:coreProperties>
</file>