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02" r:id="rId3"/>
    <p:sldId id="305" r:id="rId4"/>
    <p:sldId id="306" r:id="rId5"/>
    <p:sldId id="304" r:id="rId6"/>
    <p:sldId id="307" r:id="rId7"/>
    <p:sldId id="308" r:id="rId8"/>
    <p:sldId id="3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58EC2-3200-A40C-D00D-A9AD036DC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3BBEF-8788-3449-1839-11C00206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A6508-8CA3-68D9-B8D7-0AD2A2AC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F9011-5A1B-1807-4B6A-8ECFA028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9BAE5-DE5C-3879-5D9B-5D4B06B9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6BB43-AA14-8D50-4C16-E0B4BB12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5739B-34E5-5F41-251B-FA6EEEFB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3681A-A28B-39DA-6492-8F46A4BE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AC18E-4710-0399-5822-2F71DEE8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26395-F18F-4E54-A231-ED1285E3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CD6DB-E064-8BA8-C552-5AED4F00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DEE9E3-FAB6-8C64-30F8-4AACBC7A0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57643-1ECE-1CB8-79A4-CD9F03E1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79AF2-2DDF-C326-CC14-487ACEB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937A1-52FC-B709-94A1-E5B6BB9C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9553-41EB-21F9-4E56-557068D0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4008C-30F2-3EDC-5739-5A739138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BAD86-DE87-4C38-BDDC-8D9E6B9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2BAA1-4C1F-E045-8FB5-5F50E75D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0E992-B149-2B44-A7BF-88C80624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B91AE-137C-A4A4-496E-5BD10194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C9F19-DF3D-EDDB-68A9-CC3B9BA9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6CA2-C16C-41F1-5907-7394DFD2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F96B8-3614-CB67-1F8C-301916B2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76D75-9FB7-A310-336D-AB230FB8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1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C8CC-CADB-476B-780C-05D462E3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BF8EB-243A-8091-E243-E2062A11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159FC-6BE6-C525-24F0-5D51A7B78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2B47B-B771-CD4F-D582-DB45B6C8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E7D23-A8E1-4D9E-976D-BA069436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0DF36-99B7-4586-17EF-6E15E50A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570C-733C-23E1-F31D-C2014762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14DB3-6340-6259-E361-14A9F2E1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3C1ED-4219-E4AE-DE47-2C9BDA20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37841-2619-2D70-BCC3-E0A21E322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72163-8FB9-7B9A-68C1-C09BD64E8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1F778-28D0-0607-CD18-53F2AF7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7AE0B3-A0A9-5DB5-2A84-D0338D1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9C3957-49C0-7C6F-1A50-501ED9D7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514F-5A5B-4583-D253-C05E7188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488DBC-13C4-DAD4-9F50-F4B98EE2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F079E-40C8-93FA-E7CA-6FEAABA5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F04FE5-5D7D-F6DF-146E-40741B11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5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F7A154-31A9-2950-C0E5-81CBEE9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62CF7-1BBA-1F32-FA1E-A9F4557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7C2F4-ECEB-92BF-AEC7-9CADD88C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4C92-7744-CF4D-E34C-9D36E32A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729F4-AF78-EB63-F032-BCD74FEA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3635E-8281-3928-4B80-6AF0A253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44716-B1BE-4BC9-3E46-D28CB4C2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F6726-9A49-8A73-ECCD-FA37451D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B632-503D-0AF6-B0D3-AD8F96ED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01CF0-7C98-82FF-50F4-E24C989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09105B-2DB3-D715-3EBB-38C178B8C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6C44F-ED26-3EF3-5ED6-404CA5D3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3B46E-727B-735A-95B2-F9B2B68D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154ED-7433-4D3F-078A-3E6D3A23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4068E-8884-5FBA-8ED7-A70B55A3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F7299-C022-73A9-1A55-063559B4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4950-E516-D801-DA92-7B5A231D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4FADE-E6D3-A811-F75E-FE3BF130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DEC68-9432-44B1-95A2-63BCCD594374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37025-42BC-5AD3-BB0C-4659B2586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37550-9ECB-E654-E4EF-3CCC7CF1D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EA65D-8711-4342-835C-B664E6EB0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robor/products/9248511362" TargetMode="External"/><Relationship Id="rId7" Type="http://schemas.openxmlformats.org/officeDocument/2006/relationships/hyperlink" Target="https://www.devicemart.co.kr/goods/view?no=12147397" TargetMode="External"/><Relationship Id="rId2" Type="http://schemas.openxmlformats.org/officeDocument/2006/relationships/hyperlink" Target="http://www.eskorea-shop.kr/shop/detail.php?pno=E4DA3B7FBBCE2345D7772B0674A318D5&amp;rURL=http%3A%2F%2Fwww.eskorea-shop.kr%2Fshop%2Fbig_section.php%3Fcno1%3D1019&amp;ctype=1&amp;cno1=1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robot.net/2021/04/picat4-real-ethercat-controller-by.html" TargetMode="External"/><Relationship Id="rId5" Type="http://schemas.openxmlformats.org/officeDocument/2006/relationships/hyperlink" Target="https://github.com/nasa-jpl/fastcat" TargetMode="External"/><Relationship Id="rId4" Type="http://schemas.openxmlformats.org/officeDocument/2006/relationships/hyperlink" Target="https://www.devicemart.co.kr/goods/view?no=1520646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DCDCD-D4C1-E077-3FE8-C852B7E43088}"/>
              </a:ext>
            </a:extLst>
          </p:cNvPr>
          <p:cNvSpPr txBox="1"/>
          <p:nvPr/>
        </p:nvSpPr>
        <p:spPr>
          <a:xfrm>
            <a:off x="4851909" y="1959428"/>
            <a:ext cx="258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V. </a:t>
            </a:r>
            <a:endParaRPr lang="en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B8E38-8714-E4C6-2998-5BC9389D4ED8}"/>
              </a:ext>
            </a:extLst>
          </p:cNvPr>
          <p:cNvSpPr txBox="1"/>
          <p:nvPr/>
        </p:nvSpPr>
        <p:spPr>
          <a:xfrm>
            <a:off x="2753214" y="2883017"/>
            <a:ext cx="6685571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/>
              <a:t>입력 성형을  위한 </a:t>
            </a:r>
            <a:endParaRPr lang="en-US" altLang="ko-KR" sz="2800" dirty="0"/>
          </a:p>
          <a:p>
            <a:pPr algn="ctr">
              <a:lnSpc>
                <a:spcPct val="120000"/>
              </a:lnSpc>
            </a:pPr>
            <a:r>
              <a:rPr lang="ko-KR" altLang="en-US" sz="3200" b="1" dirty="0"/>
              <a:t>실험 시스템</a:t>
            </a:r>
            <a:r>
              <a:rPr lang="en-US" altLang="ko-KR" sz="3200" b="1" dirty="0"/>
              <a:t> (</a:t>
            </a:r>
            <a:r>
              <a:rPr lang="ko-KR" altLang="en-US" sz="3200" b="1" dirty="0" err="1"/>
              <a:t>생기원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구성</a:t>
            </a:r>
            <a:endParaRPr lang="en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C8375-DF9B-1B86-044A-130858E014A9}"/>
              </a:ext>
            </a:extLst>
          </p:cNvPr>
          <p:cNvSpPr txBox="1"/>
          <p:nvPr/>
        </p:nvSpPr>
        <p:spPr>
          <a:xfrm>
            <a:off x="1627473" y="4341471"/>
            <a:ext cx="893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Test System of Input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Shaping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on a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Linear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Motion</a:t>
            </a:r>
            <a:endParaRPr lang="en-KR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1156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V.1 </a:t>
            </a:r>
            <a:r>
              <a:rPr lang="ko-KR" altLang="en-US" sz="2800" b="1" dirty="0"/>
              <a:t>실험 시스템 구성도 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CANopen</a:t>
            </a:r>
            <a:r>
              <a:rPr lang="en-US" altLang="ko-KR" sz="2800" b="1" dirty="0"/>
              <a:t> / </a:t>
            </a:r>
            <a:r>
              <a:rPr lang="en-US" altLang="ko-KR" sz="2800" b="1" dirty="0" err="1"/>
              <a:t>EtherCAT</a:t>
            </a:r>
            <a:r>
              <a:rPr lang="en-US" altLang="ko-KR" sz="2800" b="1" dirty="0"/>
              <a:t>)</a:t>
            </a:r>
            <a:endParaRPr lang="en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3646-271A-ECC9-938E-B74BB37D8540}"/>
              </a:ext>
            </a:extLst>
          </p:cNvPr>
          <p:cNvSpPr txBox="1"/>
          <p:nvPr/>
        </p:nvSpPr>
        <p:spPr>
          <a:xfrm>
            <a:off x="549970" y="3567252"/>
            <a:ext cx="216000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상위 제어기 및 </a:t>
            </a:r>
            <a:r>
              <a:rPr lang="ko-KR" altLang="en-US" sz="1600" dirty="0">
                <a:solidFill>
                  <a:srgbClr val="181818"/>
                </a:solidFill>
                <a:latin typeface="+mn-ea"/>
              </a:rPr>
              <a:t>입력 성형기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7591C-7B01-7A94-04F7-54BFC28B330B}"/>
              </a:ext>
            </a:extLst>
          </p:cNvPr>
          <p:cNvSpPr txBox="1"/>
          <p:nvPr/>
        </p:nvSpPr>
        <p:spPr>
          <a:xfrm>
            <a:off x="4370294" y="3567252"/>
            <a:ext cx="216000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서보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제어기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앰프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파워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79E95-40B8-7060-92C2-0E16B8B2F779}"/>
              </a:ext>
            </a:extLst>
          </p:cNvPr>
          <p:cNvSpPr txBox="1"/>
          <p:nvPr/>
        </p:nvSpPr>
        <p:spPr>
          <a:xfrm>
            <a:off x="8497223" y="5627688"/>
            <a:ext cx="32522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진동체 및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Linear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모터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(Hall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센서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)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136615-4045-2760-0C9A-3354B47C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223" y="1843830"/>
            <a:ext cx="3252289" cy="3783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901C78-8F2C-AEAF-8F1D-B8E9F1D8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94" y="1797485"/>
            <a:ext cx="2160000" cy="14877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0A3A15-7F38-947D-8EB1-5C8028B06685}"/>
              </a:ext>
            </a:extLst>
          </p:cNvPr>
          <p:cNvSpPr txBox="1"/>
          <p:nvPr/>
        </p:nvSpPr>
        <p:spPr>
          <a:xfrm>
            <a:off x="4370294" y="1538654"/>
            <a:ext cx="2160000" cy="25391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50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CANopen</a:t>
            </a:r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모터 드라이버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32C2F7-978A-4A23-3C93-4DA231CC7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94" y="4736960"/>
            <a:ext cx="2160000" cy="16263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B347FB-B554-9C34-FEA8-DF616A2EB494}"/>
              </a:ext>
            </a:extLst>
          </p:cNvPr>
          <p:cNvSpPr txBox="1"/>
          <p:nvPr/>
        </p:nvSpPr>
        <p:spPr>
          <a:xfrm>
            <a:off x="4370294" y="4493280"/>
            <a:ext cx="2160000" cy="25391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50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EtherCAT</a:t>
            </a:r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모터 드라이버</a:t>
            </a:r>
            <a:endParaRPr lang="ko-KR" altLang="en-US" sz="105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E900E7A-8C8F-A208-589B-E64FDBE2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70" y="1792570"/>
            <a:ext cx="2053877" cy="13946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8E4B78-8475-1612-A59B-878910140CCB}"/>
              </a:ext>
            </a:extLst>
          </p:cNvPr>
          <p:cNvSpPr txBox="1"/>
          <p:nvPr/>
        </p:nvSpPr>
        <p:spPr>
          <a:xfrm>
            <a:off x="549970" y="1538654"/>
            <a:ext cx="2121718" cy="25391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PC with USB to </a:t>
            </a:r>
            <a:r>
              <a:rPr kumimoji="0" lang="en-US" altLang="ko-KR" sz="1050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CANopen</a:t>
            </a:r>
            <a:endParaRPr lang="ko-KR" altLang="en-US" sz="105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60E9B26-934B-2913-903D-EE79CCC84EE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24"/>
          <a:stretch/>
        </p:blipFill>
        <p:spPr>
          <a:xfrm>
            <a:off x="549970" y="4721694"/>
            <a:ext cx="2160000" cy="1549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B6D248-800E-D7A8-73D0-FA0EF5A7BF4E}"/>
              </a:ext>
            </a:extLst>
          </p:cNvPr>
          <p:cNvSpPr txBox="1"/>
          <p:nvPr/>
        </p:nvSpPr>
        <p:spPr>
          <a:xfrm>
            <a:off x="549970" y="4467778"/>
            <a:ext cx="2160000" cy="25391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50" dirty="0"/>
              <a:t>RPI 4B &amp; </a:t>
            </a:r>
            <a:r>
              <a:rPr lang="en-US" altLang="ko-KR" sz="1050" dirty="0" err="1"/>
              <a:t>EtherCAT</a:t>
            </a:r>
            <a:r>
              <a:rPr lang="en-US" altLang="ko-KR" sz="1050" dirty="0"/>
              <a:t> Master</a:t>
            </a:r>
            <a:endParaRPr lang="ko-KR" altLang="en-US" sz="105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0CEB6FC-17E7-78C1-A16C-CABCAFFAE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668" y="4961379"/>
            <a:ext cx="1080000" cy="30545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75499E8-47FF-36AF-1CA7-BC36ADB98854}"/>
              </a:ext>
            </a:extLst>
          </p:cNvPr>
          <p:cNvCxnSpPr>
            <a:cxnSpLocks/>
          </p:cNvCxnSpPr>
          <p:nvPr/>
        </p:nvCxnSpPr>
        <p:spPr>
          <a:xfrm>
            <a:off x="2857500" y="5353214"/>
            <a:ext cx="1358900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0B1EDA-4ED2-11C1-DA48-750F595F975E}"/>
              </a:ext>
            </a:extLst>
          </p:cNvPr>
          <p:cNvCxnSpPr>
            <a:cxnSpLocks/>
          </p:cNvCxnSpPr>
          <p:nvPr/>
        </p:nvCxnSpPr>
        <p:spPr>
          <a:xfrm>
            <a:off x="2782768" y="2483380"/>
            <a:ext cx="1358900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6E76FD0A-CD95-17B0-F496-AF130B654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2218" y="2057266"/>
            <a:ext cx="1080000" cy="31317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3892C0-85D6-75F0-2394-8ABD5F83BB35}"/>
              </a:ext>
            </a:extLst>
          </p:cNvPr>
          <p:cNvCxnSpPr>
            <a:cxnSpLocks/>
          </p:cNvCxnSpPr>
          <p:nvPr/>
        </p:nvCxnSpPr>
        <p:spPr>
          <a:xfrm>
            <a:off x="6846768" y="3574131"/>
            <a:ext cx="1358900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CA98AE-35F0-C7A5-1BAF-DCD72999F8DC}"/>
              </a:ext>
            </a:extLst>
          </p:cNvPr>
          <p:cNvSpPr txBox="1"/>
          <p:nvPr/>
        </p:nvSpPr>
        <p:spPr>
          <a:xfrm>
            <a:off x="6955465" y="3283869"/>
            <a:ext cx="1141506" cy="25391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Power(U,V,W)</a:t>
            </a:r>
            <a:endParaRPr lang="ko-KR" altLang="en-US" sz="105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8FCF6BD-9F90-36BB-0B41-0A3914CFD1AC}"/>
              </a:ext>
            </a:extLst>
          </p:cNvPr>
          <p:cNvCxnSpPr>
            <a:cxnSpLocks/>
          </p:cNvCxnSpPr>
          <p:nvPr/>
        </p:nvCxnSpPr>
        <p:spPr>
          <a:xfrm>
            <a:off x="6846768" y="4107531"/>
            <a:ext cx="1358900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0EFE01-D78F-5C59-FE96-B1F5C96D6094}"/>
              </a:ext>
            </a:extLst>
          </p:cNvPr>
          <p:cNvSpPr txBox="1"/>
          <p:nvPr/>
        </p:nvSpPr>
        <p:spPr>
          <a:xfrm>
            <a:off x="6955465" y="3681445"/>
            <a:ext cx="1141506" cy="41549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Hall Sensor (A,B,C)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18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78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V.2 </a:t>
            </a:r>
            <a:r>
              <a:rPr lang="en-US" altLang="ko-KR" sz="2800" b="1" dirty="0" err="1"/>
              <a:t>intelliThings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iServo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특징</a:t>
            </a:r>
            <a:endParaRPr lang="en-K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E7CCD-2B6E-728B-170E-5373BE0108C3}"/>
              </a:ext>
            </a:extLst>
          </p:cNvPr>
          <p:cNvSpPr txBox="1"/>
          <p:nvPr/>
        </p:nvSpPr>
        <p:spPr>
          <a:xfrm>
            <a:off x="382666" y="1133224"/>
            <a:ext cx="5692166" cy="3385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iServo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주요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특징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1AB0-C073-7E55-5F9A-73ADC242362A}"/>
              </a:ext>
            </a:extLst>
          </p:cNvPr>
          <p:cNvSpPr txBox="1"/>
          <p:nvPr/>
        </p:nvSpPr>
        <p:spPr>
          <a:xfrm>
            <a:off x="458257" y="1465989"/>
            <a:ext cx="7813675" cy="4260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- DC, BLDC, PMSM, 3-phase </a:t>
            </a:r>
            <a:r>
              <a:rPr lang="ko-KR" altLang="en-US" sz="1400" dirty="0" err="1"/>
              <a:t>Stepper</a:t>
            </a:r>
            <a:r>
              <a:rPr lang="ko-KR" altLang="en-US" sz="1400" dirty="0"/>
              <a:t> 모터 구동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FOC(</a:t>
            </a:r>
            <a:r>
              <a:rPr lang="ko-KR" altLang="en-US" sz="1400" dirty="0" err="1"/>
              <a:t>Field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Oriented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) 사용한 구동 효율 극대화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입력 성형, </a:t>
            </a:r>
            <a:r>
              <a:rPr lang="ko-KR" altLang="en-US" sz="1400" dirty="0" err="1"/>
              <a:t>반공진</a:t>
            </a:r>
            <a:r>
              <a:rPr lang="ko-KR" altLang="en-US" sz="1400" dirty="0"/>
              <a:t> 필터, 노치 필터 적용으로 모터 및 장비 진동 저감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</a:t>
            </a:r>
            <a:r>
              <a:rPr lang="ko-KR" altLang="en-US" sz="1400" dirty="0" err="1"/>
              <a:t>홀센서</a:t>
            </a:r>
            <a:r>
              <a:rPr lang="ko-KR" altLang="en-US" sz="1400" dirty="0"/>
              <a:t> 배치 순서 자동 탐지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</a:t>
            </a:r>
            <a:r>
              <a:rPr lang="ko-KR" altLang="en-US" sz="1400" dirty="0" err="1"/>
              <a:t>엔코더</a:t>
            </a:r>
            <a:r>
              <a:rPr lang="ko-KR" altLang="en-US" sz="1400" dirty="0"/>
              <a:t> 해상도, 모터의 자극 수 자동 탐지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모터의 전기 파라미터(</a:t>
            </a:r>
            <a:r>
              <a:rPr lang="ko-KR" altLang="en-US" sz="1400" dirty="0" err="1"/>
              <a:t>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Ke</a:t>
            </a:r>
            <a:r>
              <a:rPr lang="ko-KR" altLang="en-US" sz="1400" dirty="0"/>
              <a:t>) 자동 탐지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모터 및 기구부의 기계 파라미터(</a:t>
            </a:r>
            <a:r>
              <a:rPr lang="ko-KR" altLang="en-US" sz="1400" dirty="0" err="1"/>
              <a:t>J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, K, C) 자동 탐지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전류/속도/위치 제어기 이득 자동 동조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</a:t>
            </a:r>
            <a:r>
              <a:rPr lang="ko-KR" altLang="en-US" sz="1400" dirty="0" err="1"/>
              <a:t>코깅</a:t>
            </a:r>
            <a:r>
              <a:rPr lang="ko-KR" altLang="en-US" sz="1400" dirty="0"/>
              <a:t> 토크 탐지 및 보정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</a:t>
            </a:r>
            <a:r>
              <a:rPr lang="ko-KR" altLang="en-US" sz="1400" dirty="0" err="1"/>
              <a:t>엔코더</a:t>
            </a:r>
            <a:r>
              <a:rPr lang="ko-KR" altLang="en-US" sz="1400" dirty="0"/>
              <a:t> 축 뒤틀림 탐지 및 보정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</a:t>
            </a:r>
            <a:r>
              <a:rPr lang="ko-KR" altLang="en-US" sz="1400" dirty="0" err="1"/>
              <a:t>전기각</a:t>
            </a:r>
            <a:r>
              <a:rPr lang="ko-KR" altLang="en-US" sz="1400" dirty="0"/>
              <a:t> 오차 탐지 및 보정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- 주파수 응답 해석과 필터 적용: </a:t>
            </a:r>
            <a:r>
              <a:rPr lang="ko-KR" altLang="en-US" sz="1400" dirty="0" err="1"/>
              <a:t>Notch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filter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Lead-lag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compensator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Low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filter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- </a:t>
            </a:r>
            <a:r>
              <a:rPr lang="ko-KR" altLang="en-US" sz="1400" dirty="0" err="1"/>
              <a:t>구형파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정현파</a:t>
            </a:r>
            <a:r>
              <a:rPr lang="ko-KR" altLang="en-US" sz="1400" dirty="0"/>
              <a:t>, 포물선 속도 프로파일 사용, 이동 평균 필터를 사용한 </a:t>
            </a:r>
            <a:r>
              <a:rPr lang="ko-KR" altLang="en-US" sz="1400" dirty="0" err="1"/>
              <a:t>S-curve</a:t>
            </a:r>
            <a:r>
              <a:rPr lang="ko-KR" altLang="en-US" sz="1400" dirty="0"/>
              <a:t> 변환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9A1E44-B957-BCA7-2BEA-91AF276C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771" y="29633"/>
            <a:ext cx="3955903" cy="67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78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V.3 </a:t>
            </a:r>
            <a:r>
              <a:rPr lang="en-US" altLang="ko-KR" sz="2800" b="1" dirty="0" err="1"/>
              <a:t>intelliThings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iServo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통신</a:t>
            </a:r>
            <a:endParaRPr lang="en-KR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CBC450-5634-6FAE-EEF4-BE51F2F7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" y="848380"/>
            <a:ext cx="5760000" cy="59909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38084F-4289-FCA2-5363-512B13BC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5" y="848380"/>
            <a:ext cx="5760000" cy="44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5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1156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V.4 </a:t>
            </a:r>
            <a:r>
              <a:rPr lang="ko-KR" altLang="en-US" sz="2800" b="1" dirty="0"/>
              <a:t>주요 제원 및 사양</a:t>
            </a:r>
            <a:endParaRPr lang="en-K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E7CCD-2B6E-728B-170E-5373BE0108C3}"/>
              </a:ext>
            </a:extLst>
          </p:cNvPr>
          <p:cNvSpPr txBox="1"/>
          <p:nvPr/>
        </p:nvSpPr>
        <p:spPr>
          <a:xfrm>
            <a:off x="382666" y="1133224"/>
            <a:ext cx="5692166" cy="3385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iServo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주요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제원 </a:t>
            </a:r>
            <a:r>
              <a:rPr lang="ko-KR" altLang="en-US" sz="1600" b="1" dirty="0">
                <a:solidFill>
                  <a:srgbClr val="181818"/>
                </a:solidFill>
                <a:latin typeface="+mn-ea"/>
              </a:rPr>
              <a:t>및 사양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CANopen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EtherCAT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+mn-ea"/>
              </a:rPr>
              <a:t>)</a:t>
            </a:r>
            <a:endParaRPr lang="ko-KR" altLang="en-US" sz="16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AA2BC6-D825-88A5-5415-86580550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1440005"/>
            <a:ext cx="5801535" cy="38810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3510F9-D6F6-2DBF-B6C2-DE1C3B6F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28" y="1440005"/>
            <a:ext cx="5018470" cy="49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1156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V.5 </a:t>
            </a:r>
            <a:r>
              <a:rPr lang="ko-KR" altLang="en-US" sz="2800" b="1" dirty="0" err="1"/>
              <a:t>서보</a:t>
            </a:r>
            <a:r>
              <a:rPr lang="ko-KR" altLang="en-US" sz="2800" b="1" dirty="0"/>
              <a:t> 제어 루프 및 입력 성형기</a:t>
            </a:r>
            <a:endParaRPr lang="en-K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E7CCD-2B6E-728B-170E-5373BE0108C3}"/>
              </a:ext>
            </a:extLst>
          </p:cNvPr>
          <p:cNvSpPr txBox="1"/>
          <p:nvPr/>
        </p:nvSpPr>
        <p:spPr>
          <a:xfrm>
            <a:off x="204866" y="1433790"/>
            <a:ext cx="5692166" cy="3385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181818"/>
                </a:solidFill>
                <a:latin typeface="+mn-ea"/>
              </a:rPr>
              <a:t>Servo Control</a:t>
            </a:r>
            <a:r>
              <a:rPr lang="ko-KR" altLang="en-US" sz="1600" b="1" dirty="0">
                <a:solidFill>
                  <a:srgbClr val="181818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181818"/>
                </a:solidFill>
                <a:latin typeface="+mn-ea"/>
              </a:rPr>
              <a:t>Loop 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BACB39-79AC-DA07-C01E-CB14F051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6" y="1736835"/>
            <a:ext cx="7355279" cy="4194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29639-BCA6-BEC1-2DEB-0118451F2383}"/>
              </a:ext>
            </a:extLst>
          </p:cNvPr>
          <p:cNvSpPr txBox="1"/>
          <p:nvPr/>
        </p:nvSpPr>
        <p:spPr>
          <a:xfrm>
            <a:off x="7560145" y="1433790"/>
            <a:ext cx="2927801" cy="3385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181818"/>
                </a:solidFill>
                <a:latin typeface="+mn-ea"/>
              </a:rPr>
              <a:t>Input</a:t>
            </a:r>
            <a:r>
              <a:rPr lang="ko-KR" altLang="en-US" sz="1600" b="1" dirty="0">
                <a:solidFill>
                  <a:srgbClr val="181818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181818"/>
                </a:solidFill>
                <a:latin typeface="+mn-ea"/>
              </a:rPr>
              <a:t>Shaping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E07F36-20C8-766A-47DA-050F56A3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7" y="1854784"/>
            <a:ext cx="4134427" cy="37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2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1156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V.6 </a:t>
            </a:r>
            <a:r>
              <a:rPr lang="ko-KR" altLang="en-US" sz="2800" b="1" dirty="0"/>
              <a:t>주요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구성품</a:t>
            </a:r>
            <a:r>
              <a:rPr lang="en-US" altLang="ko-KR" sz="2800" b="1" dirty="0"/>
              <a:t> </a:t>
            </a:r>
            <a:endParaRPr lang="en-KR" sz="28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D5508B-9655-7480-779E-D9ED2F962438}"/>
              </a:ext>
            </a:extLst>
          </p:cNvPr>
          <p:cNvGraphicFramePr>
            <a:graphicFrameLocks noGrp="1"/>
          </p:cNvGraphicFramePr>
          <p:nvPr/>
        </p:nvGraphicFramePr>
        <p:xfrm>
          <a:off x="561219" y="1459039"/>
          <a:ext cx="10700174" cy="393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961778375"/>
                    </a:ext>
                  </a:extLst>
                </a:gridCol>
                <a:gridCol w="4686935">
                  <a:extLst>
                    <a:ext uri="{9D8B030D-6E8A-4147-A177-3AD203B41FA5}">
                      <a16:colId xmlns:a16="http://schemas.microsoft.com/office/drawing/2014/main" val="2041475201"/>
                    </a:ext>
                  </a:extLst>
                </a:gridCol>
                <a:gridCol w="4449234">
                  <a:extLst>
                    <a:ext uri="{9D8B030D-6E8A-4147-A177-3AD203B41FA5}">
                      <a16:colId xmlns:a16="http://schemas.microsoft.com/office/drawing/2014/main" val="678756810"/>
                    </a:ext>
                  </a:extLst>
                </a:gridCol>
              </a:tblGrid>
              <a:tr h="65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75901"/>
                  </a:ext>
                </a:extLst>
              </a:tr>
              <a:tr h="734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진동체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HW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MoGen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Brushless Linear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Servo Motor (2.6A, 50N, Hall sensor)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Linear Module,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수직 진동 지지대 및 부하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생산기술원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양광웅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수석 대여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572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모터 드라이버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iServo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CANopen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드라이버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(\460,000)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USB to CAN Converter (\330,000)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hlinkClick r:id="rId2"/>
                        </a:rPr>
                        <a:t>http://www.eskorea-shop.kr/shop/detail.php?pno=E4DA3B7FBBCE2345D7772B0674A318D5&amp;rURL=http%3A%2F%2Fwww.eskorea-shop.kr%2Fshop%2Fbig_section.php%3Fcno1%3D1019&amp;ctype=1&amp;cno1=1019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hlinkClick r:id="rId3"/>
                        </a:rPr>
                        <a:t>https://smartstore.naver.com/robor/products/9248511362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258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iServo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EtherCAT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드라이버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(\495,000)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FastCAT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PiCAT4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hlinkClick r:id="rId4"/>
                        </a:rPr>
                        <a:t>https://www.devicemart.co.kr/goods/view?no=15206466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hlinkClick r:id="rId5"/>
                        </a:rPr>
                        <a:t>https://github.com/nasa-jpl/fastcat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hlinkClick r:id="rId6"/>
                        </a:rPr>
                        <a:t>https://www.simplerobot.net/2021/04/picat4-real-ethercat-controller-by.html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Power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Supply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30V,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10A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드라이버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모터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) (\454,300)</a:t>
                      </a:r>
                      <a:endParaRPr lang="ko-KR" altLang="en-US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  <a:hlinkClick r:id="rId7"/>
                        </a:rPr>
                        <a:t>https://www.devicemart.co.kr/goods/view?no=12147397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4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Windows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PC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드라이버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세팅 및 모니터링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USB to CAN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기반 궤적 생성 및 통신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EtherCAT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기반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궤적 생성 및 통신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(Arduino/RPI/Jetson)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75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9A755D-9BF5-4392-B0F3-942A1966DEE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D410B-A148-8B19-8837-C0EB8C6B9E45}"/>
              </a:ext>
            </a:extLst>
          </p:cNvPr>
          <p:cNvSpPr txBox="1"/>
          <p:nvPr/>
        </p:nvSpPr>
        <p:spPr>
          <a:xfrm>
            <a:off x="315686" y="152401"/>
            <a:ext cx="1156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V.7 </a:t>
            </a:r>
            <a:r>
              <a:rPr lang="ko-KR" altLang="en-US" sz="2800" b="1" dirty="0"/>
              <a:t>주요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연구 예상 일정</a:t>
            </a:r>
            <a:endParaRPr lang="en-KR" sz="28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D5508B-9655-7480-779E-D9ED2F962438}"/>
              </a:ext>
            </a:extLst>
          </p:cNvPr>
          <p:cNvGraphicFramePr>
            <a:graphicFrameLocks noGrp="1"/>
          </p:cNvGraphicFramePr>
          <p:nvPr/>
        </p:nvGraphicFramePr>
        <p:xfrm>
          <a:off x="239485" y="1171172"/>
          <a:ext cx="11618082" cy="329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202">
                  <a:extLst>
                    <a:ext uri="{9D8B030D-6E8A-4147-A177-3AD203B41FA5}">
                      <a16:colId xmlns:a16="http://schemas.microsoft.com/office/drawing/2014/main" val="2041475201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678756810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241269015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232924417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506367341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2584957826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2704933079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4185805973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1767542964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2503132000"/>
                    </a:ext>
                  </a:extLst>
                </a:gridCol>
                <a:gridCol w="411988">
                  <a:extLst>
                    <a:ext uri="{9D8B030D-6E8A-4147-A177-3AD203B41FA5}">
                      <a16:colId xmlns:a16="http://schemas.microsoft.com/office/drawing/2014/main" val="2179925185"/>
                    </a:ext>
                  </a:extLst>
                </a:gridCol>
              </a:tblGrid>
              <a:tr h="3585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75901"/>
                  </a:ext>
                </a:extLst>
              </a:tr>
              <a:tr h="358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21810"/>
                  </a:ext>
                </a:extLst>
              </a:tr>
              <a:tr h="358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34950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선형 시스템 모델링 및 입력 성형 기법 시뮬레이션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57279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선형 실험 시스템 구현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258655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선형 시스템 실험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분석 및 알고리즘 개선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84831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비선형 시스템 모델링 및 입력 성형 기법 시뮬레이션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41591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비선형 시스템 실험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분석 및 알고리즘 개선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75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3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584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노경곤</dc:creator>
  <cp:lastModifiedBy>노경곤</cp:lastModifiedBy>
  <cp:revision>1</cp:revision>
  <dcterms:created xsi:type="dcterms:W3CDTF">2024-09-25T05:18:18Z</dcterms:created>
  <dcterms:modified xsi:type="dcterms:W3CDTF">2024-09-25T05:21:48Z</dcterms:modified>
</cp:coreProperties>
</file>