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6"/>
  </p:notesMasterIdLst>
  <p:handoutMasterIdLst>
    <p:handoutMasterId r:id="rId17"/>
  </p:handoutMasterIdLst>
  <p:sldIdLst>
    <p:sldId id="372" r:id="rId2"/>
    <p:sldId id="371" r:id="rId3"/>
    <p:sldId id="369" r:id="rId4"/>
    <p:sldId id="370" r:id="rId5"/>
    <p:sldId id="338" r:id="rId6"/>
    <p:sldId id="337" r:id="rId7"/>
    <p:sldId id="339" r:id="rId8"/>
    <p:sldId id="340" r:id="rId9"/>
    <p:sldId id="341" r:id="rId10"/>
    <p:sldId id="342" r:id="rId11"/>
    <p:sldId id="343" r:id="rId12"/>
    <p:sldId id="344" r:id="rId13"/>
    <p:sldId id="367" r:id="rId14"/>
    <p:sldId id="3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64" autoAdjust="0"/>
    <p:restoredTop sz="95527"/>
  </p:normalViewPr>
  <p:slideViewPr>
    <p:cSldViewPr snapToGrid="0">
      <p:cViewPr varScale="1">
        <p:scale>
          <a:sx n="108" d="100"/>
          <a:sy n="108" d="100"/>
        </p:scale>
        <p:origin x="-54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61A86-5494-5244-8FB4-8B9B0FE298A2}" type="datetimeFigureOut">
              <a:rPr lang="en-US" smtClean="0"/>
              <a:t>6/27/19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0A5B8-1A21-8D47-A6D0-2B8C9A745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469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A4C15-9D08-44BE-9908-991722DC07A4}" type="datetimeFigureOut">
              <a:rPr lang="en-US" smtClean="0"/>
              <a:t>6/27/19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3F963-7693-4E35-9CA6-49D0857AB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822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5158164-104B-EE4F-A1E4-DFD76C5D5D53}" type="datetime1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5437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E1F3-BE47-4044-A97F-EFC75FD29BC1}" type="datetime1">
              <a:rPr lang="en-US" smtClean="0"/>
              <a:t>6/27/19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1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31B9-01B9-7047-B552-C013DA4C2A39}" type="datetime1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72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7CA6-198C-0F4D-AECB-07C218E4D55F}" type="datetime1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04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E7C8-AC47-9642-9C4B-4A8081FE5F08}" type="datetime1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61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7479-49B2-D64D-B87A-1D036117BD32}" type="datetime1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00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2083-98A0-494E-96E5-57A024809BBB}" type="datetime1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67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62AC-1F4C-A142-BBAB-35DEE19E089C}" type="datetime1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89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3DEE-4F0C-BD4D-94D3-7B4048608461}" type="datetime1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5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7034CD2D-1430-3C44-BF7A-01544DD8062E}" type="datetime1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5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D642-7D5B-2D46-9E92-88D3869CC61C}" type="datetime1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8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7A97-83DE-D242-8942-BEEC49C430EC}" type="datetime1">
              <a:rPr lang="en-US" smtClean="0"/>
              <a:t>6/27/19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06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F0D7-076E-8744-BF87-211ABDF40EEE}" type="datetime1">
              <a:rPr lang="en-US" smtClean="0"/>
              <a:t>6/27/19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0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3501-53DF-9A44-B5A1-F4B6F4F70E65}" type="datetime1">
              <a:rPr lang="en-US" smtClean="0"/>
              <a:t>6/27/19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8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1CF8-3C51-4448-A604-0A860CF05CF6}" type="datetime1">
              <a:rPr lang="en-US" smtClean="0"/>
              <a:t>6/27/19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3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C5FC-1A63-8441-9C17-2DFBAF0F3052}" type="datetime1">
              <a:rPr lang="en-US" smtClean="0"/>
              <a:t>6/27/19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6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2071-2111-F84C-A005-37A8A4EBBECE}" type="datetime1">
              <a:rPr lang="en-US" smtClean="0"/>
              <a:t>6/27/19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4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892FCB-93AF-574B-B021-5BAFA3955FB7}" type="datetime1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1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52203" y="328775"/>
            <a:ext cx="8092538" cy="6008922"/>
            <a:chOff x="552203" y="328775"/>
            <a:chExt cx="8092538" cy="600892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1F2A8061-C090-0245-B5B7-7D62A36DA317}"/>
                </a:ext>
              </a:extLst>
            </p:cNvPr>
            <p:cNvSpPr/>
            <p:nvPr/>
          </p:nvSpPr>
          <p:spPr>
            <a:xfrm>
              <a:off x="6387386" y="2660643"/>
              <a:ext cx="677641" cy="6047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5A3A2BAF-81DE-D441-AA31-63FEC0BF31E0}"/>
                </a:ext>
              </a:extLst>
            </p:cNvPr>
            <p:cNvSpPr/>
            <p:nvPr/>
          </p:nvSpPr>
          <p:spPr>
            <a:xfrm>
              <a:off x="5106820" y="2068992"/>
              <a:ext cx="637765" cy="5201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8B64BB25-4144-CC4C-92C6-412DBD5F078A}"/>
                </a:ext>
              </a:extLst>
            </p:cNvPr>
            <p:cNvSpPr/>
            <p:nvPr/>
          </p:nvSpPr>
          <p:spPr>
            <a:xfrm>
              <a:off x="3578384" y="2660643"/>
              <a:ext cx="1308518" cy="6047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Screen Shot 2016-07-12 at 8.48.35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127" y="1218228"/>
              <a:ext cx="7912614" cy="3151967"/>
            </a:xfrm>
            <a:prstGeom prst="rect">
              <a:avLst/>
            </a:prstGeom>
            <a:noFill/>
          </p:spPr>
        </p:pic>
        <p:sp>
          <p:nvSpPr>
            <p:cNvPr id="9" name="Rectangle 8"/>
            <p:cNvSpPr/>
            <p:nvPr/>
          </p:nvSpPr>
          <p:spPr>
            <a:xfrm>
              <a:off x="1268989" y="1367188"/>
              <a:ext cx="4974525" cy="2733926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83883" y="1382084"/>
              <a:ext cx="1653210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SBOL v1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A392A7E4-7040-E042-BAE7-50E158453891}"/>
                </a:ext>
              </a:extLst>
            </p:cNvPr>
            <p:cNvSpPr/>
            <p:nvPr/>
          </p:nvSpPr>
          <p:spPr>
            <a:xfrm>
              <a:off x="552203" y="328775"/>
              <a:ext cx="8073910" cy="6008922"/>
            </a:xfrm>
            <a:prstGeom prst="rect">
              <a:avLst/>
            </a:prstGeom>
            <a:noFill/>
            <a:ln w="317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080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981200"/>
          </a:xfrm>
        </p:spPr>
        <p:txBody>
          <a:bodyPr/>
          <a:lstStyle/>
          <a:p>
            <a:r>
              <a:rPr lang="en-US" b="1" dirty="0"/>
              <a:t>Collection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16167" y="6492875"/>
            <a:ext cx="427833" cy="365125"/>
          </a:xfrm>
        </p:spPr>
        <p:txBody>
          <a:bodyPr/>
          <a:lstStyle/>
          <a:p>
            <a:fld id="{0200C452-46A9-46DE-B3AC-9F1C16DAFCC5}" type="slidenum">
              <a:rPr lang="en-US" sz="1400" b="1" smtClean="0"/>
              <a:t>10</a:t>
            </a:fld>
            <a:endParaRPr lang="en-US" sz="1400" b="1"/>
          </a:p>
        </p:txBody>
      </p:sp>
      <p:grpSp>
        <p:nvGrpSpPr>
          <p:cNvPr id="3" name="Group 2"/>
          <p:cNvGrpSpPr/>
          <p:nvPr/>
        </p:nvGrpSpPr>
        <p:grpSpPr>
          <a:xfrm>
            <a:off x="297533" y="1446112"/>
            <a:ext cx="8376566" cy="5125345"/>
            <a:chOff x="297533" y="1446112"/>
            <a:chExt cx="8376566" cy="5125345"/>
          </a:xfrm>
        </p:grpSpPr>
        <p:grpSp>
          <p:nvGrpSpPr>
            <p:cNvPr id="5" name="Group 4"/>
            <p:cNvGrpSpPr/>
            <p:nvPr/>
          </p:nvGrpSpPr>
          <p:grpSpPr>
            <a:xfrm>
              <a:off x="4813299" y="1849437"/>
              <a:ext cx="3860800" cy="889000"/>
              <a:chOff x="434485" y="1420216"/>
              <a:chExt cx="3860800" cy="8890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34485" y="1420216"/>
                <a:ext cx="3860800" cy="8556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CD: </a:t>
                </a:r>
                <a:r>
                  <a:rPr lang="en-US" dirty="0">
                    <a:solidFill>
                      <a:schemeClr val="tx1"/>
                    </a:solidFill>
                  </a:rPr>
                  <a:t>iGEM#interlab16device1</a:t>
                </a:r>
              </a:p>
              <a:p>
                <a:pPr marL="457200" indent="-457200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Chord 16"/>
              <p:cNvSpPr/>
              <p:nvPr/>
            </p:nvSpPr>
            <p:spPr>
              <a:xfrm>
                <a:off x="1698134" y="1902816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Left-Right-Up Arrow 19"/>
              <p:cNvSpPr/>
              <p:nvPr/>
            </p:nvSpPr>
            <p:spPr>
              <a:xfrm rot="10800000">
                <a:off x="3139584" y="1775816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Bent Arrow 20"/>
              <p:cNvSpPr/>
              <p:nvPr/>
            </p:nvSpPr>
            <p:spPr>
              <a:xfrm>
                <a:off x="1232753" y="1752797"/>
                <a:ext cx="368300" cy="376237"/>
              </a:xfrm>
              <a:prstGeom prst="ben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1130300" y="2131416"/>
                <a:ext cx="243473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Pentagon 18"/>
              <p:cNvSpPr/>
              <p:nvPr/>
            </p:nvSpPr>
            <p:spPr>
              <a:xfrm>
                <a:off x="2301384" y="2003536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813299" y="2816026"/>
              <a:ext cx="3860800" cy="889000"/>
              <a:chOff x="434485" y="1420216"/>
              <a:chExt cx="3860800" cy="889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434485" y="1420216"/>
                <a:ext cx="3860800" cy="8556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CD: </a:t>
                </a:r>
                <a:r>
                  <a:rPr lang="en-US" dirty="0">
                    <a:solidFill>
                      <a:schemeClr val="tx1"/>
                    </a:solidFill>
                  </a:rPr>
                  <a:t>iGEM#interlab16device2</a:t>
                </a:r>
              </a:p>
              <a:p>
                <a:pPr marL="457200" indent="-457200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Chord 52"/>
              <p:cNvSpPr/>
              <p:nvPr/>
            </p:nvSpPr>
            <p:spPr>
              <a:xfrm>
                <a:off x="1698134" y="1902816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Left-Right-Up Arrow 54"/>
              <p:cNvSpPr/>
              <p:nvPr/>
            </p:nvSpPr>
            <p:spPr>
              <a:xfrm rot="10800000">
                <a:off x="3139584" y="1775816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Bent Arrow 55"/>
              <p:cNvSpPr/>
              <p:nvPr/>
            </p:nvSpPr>
            <p:spPr>
              <a:xfrm>
                <a:off x="1232753" y="1752797"/>
                <a:ext cx="368300" cy="376237"/>
              </a:xfrm>
              <a:prstGeom prst="ben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>
                <a:off x="1130300" y="2131416"/>
                <a:ext cx="243473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Pentagon 53"/>
              <p:cNvSpPr/>
              <p:nvPr/>
            </p:nvSpPr>
            <p:spPr>
              <a:xfrm>
                <a:off x="2301384" y="2014046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813299" y="3782615"/>
              <a:ext cx="3860800" cy="889000"/>
              <a:chOff x="434485" y="1420216"/>
              <a:chExt cx="3860800" cy="88900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434485" y="1420216"/>
                <a:ext cx="3860800" cy="8556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CD: </a:t>
                </a:r>
                <a:r>
                  <a:rPr lang="en-US" dirty="0">
                    <a:solidFill>
                      <a:schemeClr val="tx1"/>
                    </a:solidFill>
                  </a:rPr>
                  <a:t>iGEM#interlab16device3</a:t>
                </a:r>
              </a:p>
              <a:p>
                <a:pPr marL="457200" indent="-457200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Chord 59"/>
              <p:cNvSpPr/>
              <p:nvPr/>
            </p:nvSpPr>
            <p:spPr>
              <a:xfrm>
                <a:off x="1698134" y="1902816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Left-Right-Up Arrow 61"/>
              <p:cNvSpPr/>
              <p:nvPr/>
            </p:nvSpPr>
            <p:spPr>
              <a:xfrm rot="10800000">
                <a:off x="3139584" y="1775816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Bent Arrow 62"/>
              <p:cNvSpPr/>
              <p:nvPr/>
            </p:nvSpPr>
            <p:spPr>
              <a:xfrm>
                <a:off x="1232753" y="1752797"/>
                <a:ext cx="368300" cy="376237"/>
              </a:xfrm>
              <a:prstGeom prst="ben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1130300" y="2131416"/>
                <a:ext cx="243473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Pentagon 60"/>
              <p:cNvSpPr/>
              <p:nvPr/>
            </p:nvSpPr>
            <p:spPr>
              <a:xfrm>
                <a:off x="2301384" y="2024561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813299" y="4749204"/>
              <a:ext cx="3860800" cy="889000"/>
              <a:chOff x="434485" y="1420216"/>
              <a:chExt cx="3860800" cy="88900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434485" y="1420216"/>
                <a:ext cx="3860800" cy="8556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CD: </a:t>
                </a:r>
                <a:r>
                  <a:rPr lang="en-US" dirty="0">
                    <a:solidFill>
                      <a:schemeClr val="tx1"/>
                    </a:solidFill>
                  </a:rPr>
                  <a:t>iGEM#interlab16positiveControl</a:t>
                </a:r>
              </a:p>
            </p:txBody>
          </p:sp>
          <p:sp>
            <p:nvSpPr>
              <p:cNvPr id="67" name="Chord 66"/>
              <p:cNvSpPr/>
              <p:nvPr/>
            </p:nvSpPr>
            <p:spPr>
              <a:xfrm>
                <a:off x="1698134" y="1902816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Left-Right-Up Arrow 68"/>
              <p:cNvSpPr/>
              <p:nvPr/>
            </p:nvSpPr>
            <p:spPr>
              <a:xfrm rot="10800000">
                <a:off x="3139584" y="1775816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Bent Arrow 69"/>
              <p:cNvSpPr/>
              <p:nvPr/>
            </p:nvSpPr>
            <p:spPr>
              <a:xfrm>
                <a:off x="1232753" y="1752797"/>
                <a:ext cx="368300" cy="376237"/>
              </a:xfrm>
              <a:prstGeom prst="ben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1" name="Straight Connector 70"/>
              <p:cNvCxnSpPr/>
              <p:nvPr/>
            </p:nvCxnSpPr>
            <p:spPr>
              <a:xfrm>
                <a:off x="1130300" y="2131416"/>
                <a:ext cx="243473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Pentagon 67"/>
              <p:cNvSpPr/>
              <p:nvPr/>
            </p:nvSpPr>
            <p:spPr>
              <a:xfrm>
                <a:off x="2301384" y="2003539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4813299" y="5715794"/>
              <a:ext cx="3860800" cy="855663"/>
              <a:chOff x="434485" y="1420216"/>
              <a:chExt cx="3860800" cy="855663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434485" y="1420216"/>
                <a:ext cx="3860800" cy="8556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CD: </a:t>
                </a:r>
                <a:r>
                  <a:rPr lang="en-US" dirty="0">
                    <a:solidFill>
                      <a:schemeClr val="tx1"/>
                    </a:solidFill>
                  </a:rPr>
                  <a:t>iGEM#interlab16negativeControl</a:t>
                </a:r>
              </a:p>
              <a:p>
                <a:pPr marL="457200" indent="-457200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Bent Arrow 76"/>
              <p:cNvSpPr/>
              <p:nvPr/>
            </p:nvSpPr>
            <p:spPr>
              <a:xfrm>
                <a:off x="2180735" y="1752797"/>
                <a:ext cx="368300" cy="376237"/>
              </a:xfrm>
              <a:prstGeom prst="ben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8" name="Straight Connector 77"/>
              <p:cNvCxnSpPr/>
              <p:nvPr/>
            </p:nvCxnSpPr>
            <p:spPr>
              <a:xfrm>
                <a:off x="1914034" y="2131416"/>
                <a:ext cx="85725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Rectangle 78"/>
            <p:cNvSpPr/>
            <p:nvPr/>
          </p:nvSpPr>
          <p:spPr>
            <a:xfrm>
              <a:off x="297533" y="1446112"/>
              <a:ext cx="3860800" cy="143371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u="sng" dirty="0">
                  <a:solidFill>
                    <a:schemeClr val="tx1"/>
                  </a:solidFill>
                </a:rPr>
                <a:t>Collection: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identity: iGEM#interlab16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name: “</a:t>
              </a:r>
              <a:r>
                <a:rPr lang="en-US" dirty="0" err="1">
                  <a:solidFill>
                    <a:schemeClr val="tx1"/>
                  </a:solidFill>
                </a:rPr>
                <a:t>iGEM</a:t>
              </a:r>
              <a:r>
                <a:rPr lang="en-US" dirty="0">
                  <a:solidFill>
                    <a:schemeClr val="tx1"/>
                  </a:solidFill>
                </a:rPr>
                <a:t> 2016 </a:t>
              </a:r>
              <a:r>
                <a:rPr lang="en-US" dirty="0" err="1">
                  <a:solidFill>
                    <a:schemeClr val="tx1"/>
                  </a:solidFill>
                </a:rPr>
                <a:t>interlab</a:t>
              </a:r>
              <a:r>
                <a:rPr lang="en-US" dirty="0">
                  <a:solidFill>
                    <a:schemeClr val="tx1"/>
                  </a:solidFill>
                </a:rPr>
                <a:t> parts”</a:t>
              </a:r>
            </a:p>
            <a:p>
              <a:pPr marL="457200" indent="-457200"/>
              <a:r>
                <a:rPr lang="en-US" dirty="0">
                  <a:solidFill>
                    <a:schemeClr val="tx1"/>
                  </a:solidFill>
                </a:rPr>
                <a:t>description: “Collection of parts used for 2016 </a:t>
              </a:r>
              <a:r>
                <a:rPr lang="en-US" dirty="0" err="1">
                  <a:solidFill>
                    <a:schemeClr val="tx1"/>
                  </a:solidFill>
                </a:rPr>
                <a:t>iGEM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interlab</a:t>
              </a:r>
              <a:r>
                <a:rPr lang="en-US" dirty="0">
                  <a:solidFill>
                    <a:schemeClr val="tx1"/>
                  </a:solidFill>
                </a:rPr>
                <a:t>”</a:t>
              </a:r>
            </a:p>
          </p:txBody>
        </p:sp>
        <p:cxnSp>
          <p:nvCxnSpPr>
            <p:cNvPr id="80" name="Straight Arrow Connector 54"/>
            <p:cNvCxnSpPr>
              <a:stCxn id="79" idx="2"/>
              <a:endCxn id="14" idx="1"/>
            </p:cNvCxnSpPr>
            <p:nvPr/>
          </p:nvCxnSpPr>
          <p:spPr>
            <a:xfrm rot="5400000" flipH="1" flipV="1">
              <a:off x="3219339" y="1285863"/>
              <a:ext cx="602554" cy="2585366"/>
            </a:xfrm>
            <a:prstGeom prst="bentConnector4">
              <a:avLst>
                <a:gd name="adj1" fmla="val -37939"/>
                <a:gd name="adj2" fmla="val 87333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2188912" y="2826145"/>
              <a:ext cx="1040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member</a:t>
              </a:r>
            </a:p>
          </p:txBody>
        </p:sp>
        <p:cxnSp>
          <p:nvCxnSpPr>
            <p:cNvPr id="83" name="Straight Arrow Connector 54"/>
            <p:cNvCxnSpPr>
              <a:stCxn id="79" idx="2"/>
              <a:endCxn id="52" idx="1"/>
            </p:cNvCxnSpPr>
            <p:nvPr/>
          </p:nvCxnSpPr>
          <p:spPr>
            <a:xfrm rot="16200000" flipH="1">
              <a:off x="3338599" y="1769157"/>
              <a:ext cx="364035" cy="2585366"/>
            </a:xfrm>
            <a:prstGeom prst="bent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54"/>
            <p:cNvCxnSpPr>
              <a:stCxn id="79" idx="2"/>
              <a:endCxn id="59" idx="1"/>
            </p:cNvCxnSpPr>
            <p:nvPr/>
          </p:nvCxnSpPr>
          <p:spPr>
            <a:xfrm rot="16200000" flipH="1">
              <a:off x="2855304" y="2252452"/>
              <a:ext cx="1330624" cy="2585366"/>
            </a:xfrm>
            <a:prstGeom prst="bent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54"/>
            <p:cNvCxnSpPr>
              <a:stCxn id="79" idx="2"/>
              <a:endCxn id="66" idx="1"/>
            </p:cNvCxnSpPr>
            <p:nvPr/>
          </p:nvCxnSpPr>
          <p:spPr>
            <a:xfrm rot="16200000" flipH="1">
              <a:off x="2372010" y="2735746"/>
              <a:ext cx="2297213" cy="2585366"/>
            </a:xfrm>
            <a:prstGeom prst="bent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54"/>
            <p:cNvCxnSpPr>
              <a:stCxn id="79" idx="2"/>
              <a:endCxn id="73" idx="1"/>
            </p:cNvCxnSpPr>
            <p:nvPr/>
          </p:nvCxnSpPr>
          <p:spPr>
            <a:xfrm rot="16200000" flipH="1">
              <a:off x="1888715" y="3219041"/>
              <a:ext cx="3263803" cy="2585366"/>
            </a:xfrm>
            <a:prstGeom prst="bent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011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981200"/>
          </a:xfrm>
        </p:spPr>
        <p:txBody>
          <a:bodyPr/>
          <a:lstStyle/>
          <a:p>
            <a:r>
              <a:rPr lang="en-US" b="1" dirty="0" err="1"/>
              <a:t>ModuleDefinition</a:t>
            </a:r>
            <a:endParaRPr lang="en-US" b="1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16167" y="6492875"/>
            <a:ext cx="427833" cy="365125"/>
          </a:xfrm>
        </p:spPr>
        <p:txBody>
          <a:bodyPr/>
          <a:lstStyle/>
          <a:p>
            <a:fld id="{0200C452-46A9-46DE-B3AC-9F1C16DAFCC5}" type="slidenum">
              <a:rPr lang="en-US" sz="1400" b="1" smtClean="0"/>
              <a:t>11</a:t>
            </a:fld>
            <a:endParaRPr lang="en-US" sz="1400" b="1"/>
          </a:p>
        </p:txBody>
      </p:sp>
      <p:grpSp>
        <p:nvGrpSpPr>
          <p:cNvPr id="4" name="Group 3"/>
          <p:cNvGrpSpPr/>
          <p:nvPr/>
        </p:nvGrpSpPr>
        <p:grpSpPr>
          <a:xfrm>
            <a:off x="350520" y="1287897"/>
            <a:ext cx="8704810" cy="5063135"/>
            <a:chOff x="350520" y="1287897"/>
            <a:chExt cx="8704810" cy="5063135"/>
          </a:xfrm>
        </p:grpSpPr>
        <p:grpSp>
          <p:nvGrpSpPr>
            <p:cNvPr id="5" name="Group 4"/>
            <p:cNvGrpSpPr/>
            <p:nvPr/>
          </p:nvGrpSpPr>
          <p:grpSpPr>
            <a:xfrm>
              <a:off x="393700" y="5335032"/>
              <a:ext cx="3860800" cy="1016000"/>
              <a:chOff x="2692400" y="1841500"/>
              <a:chExt cx="3860800" cy="10160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692400" y="1841500"/>
                <a:ext cx="3860800" cy="101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CD: </a:t>
                </a:r>
                <a:r>
                  <a:rPr lang="en-US" dirty="0">
                    <a:solidFill>
                      <a:schemeClr val="tx1"/>
                    </a:solidFill>
                  </a:rPr>
                  <a:t>iGEM#I13504</a:t>
                </a:r>
              </a:p>
              <a:p>
                <a:pPr marL="457200" indent="-457200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3562349" y="2324100"/>
                <a:ext cx="2019300" cy="533400"/>
                <a:chOff x="3581400" y="5067300"/>
                <a:chExt cx="2019300" cy="533400"/>
              </a:xfrm>
            </p:grpSpPr>
            <p:cxnSp>
              <p:nvCxnSpPr>
                <p:cNvPr id="11" name="Straight Connector 10"/>
                <p:cNvCxnSpPr/>
                <p:nvPr/>
              </p:nvCxnSpPr>
              <p:spPr>
                <a:xfrm>
                  <a:off x="3581400" y="5422900"/>
                  <a:ext cx="20193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Chord 12"/>
                <p:cNvSpPr/>
                <p:nvPr/>
              </p:nvSpPr>
              <p:spPr>
                <a:xfrm>
                  <a:off x="3733800" y="5194300"/>
                  <a:ext cx="431800" cy="406400"/>
                </a:xfrm>
                <a:prstGeom prst="chord">
                  <a:avLst>
                    <a:gd name="adj1" fmla="val 10690026"/>
                    <a:gd name="adj2" fmla="val 214580"/>
                  </a:avLst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Pentagon 14"/>
                <p:cNvSpPr/>
                <p:nvPr/>
              </p:nvSpPr>
              <p:spPr>
                <a:xfrm>
                  <a:off x="4337050" y="5295021"/>
                  <a:ext cx="742950" cy="228600"/>
                </a:xfrm>
                <a:prstGeom prst="homePlat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Left-Right-Up Arrow 15"/>
                <p:cNvSpPr/>
                <p:nvPr/>
              </p:nvSpPr>
              <p:spPr>
                <a:xfrm rot="10800000">
                  <a:off x="5175250" y="5067300"/>
                  <a:ext cx="311150" cy="330200"/>
                </a:xfrm>
                <a:prstGeom prst="leftRightUpArrow">
                  <a:avLst>
                    <a:gd name="adj1" fmla="val 18220"/>
                    <a:gd name="adj2" fmla="val 8051"/>
                    <a:gd name="adj3" fmla="val 0"/>
                  </a:avLst>
                </a:prstGeom>
                <a:solidFill>
                  <a:schemeClr val="accent5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7" name="Group 96"/>
            <p:cNvGrpSpPr/>
            <p:nvPr/>
          </p:nvGrpSpPr>
          <p:grpSpPr>
            <a:xfrm>
              <a:off x="4855367" y="5322502"/>
              <a:ext cx="3860800" cy="1016000"/>
              <a:chOff x="4855367" y="5322502"/>
              <a:chExt cx="3860800" cy="10160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855367" y="5322502"/>
                <a:ext cx="3860800" cy="101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CD: </a:t>
                </a:r>
                <a:r>
                  <a:rPr lang="en-US" dirty="0">
                    <a:solidFill>
                      <a:schemeClr val="tx1"/>
                    </a:solidFill>
                  </a:rPr>
                  <a:t>GFP</a:t>
                </a:r>
              </a:p>
              <a:p>
                <a:pPr marL="457200" indent="-457200"/>
                <a:r>
                  <a:rPr lang="en-US" dirty="0">
                    <a:solidFill>
                      <a:schemeClr val="tx1"/>
                    </a:solidFill>
                  </a:rPr>
                  <a:t>type: </a:t>
                </a:r>
                <a:r>
                  <a:rPr lang="en-US" dirty="0" err="1">
                    <a:solidFill>
                      <a:schemeClr val="tx1"/>
                    </a:solidFill>
                  </a:rPr>
                  <a:t>biopax#Protein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457200" indent="-457200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Sun 5"/>
              <p:cNvSpPr/>
              <p:nvPr/>
            </p:nvSpPr>
            <p:spPr>
              <a:xfrm>
                <a:off x="7410685" y="5457134"/>
                <a:ext cx="755230" cy="755230"/>
              </a:xfrm>
              <a:prstGeom prst="sun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400" dirty="0">
                    <a:solidFill>
                      <a:schemeClr val="accent2">
                        <a:lumMod val="50000"/>
                      </a:schemeClr>
                    </a:solidFill>
                  </a:rPr>
                  <a:t>GFP</a:t>
                </a: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350520" y="1447800"/>
              <a:ext cx="8512018" cy="3883195"/>
              <a:chOff x="350520" y="1447800"/>
              <a:chExt cx="8512018" cy="3883195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393700" y="1447800"/>
                <a:ext cx="3860800" cy="1016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 err="1">
                    <a:solidFill>
                      <a:schemeClr val="tx1"/>
                    </a:solidFill>
                  </a:rPr>
                  <a:t>ModuleDefinition</a:t>
                </a:r>
                <a:r>
                  <a:rPr lang="en-US" b="1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iGEM#M-I13504</a:t>
                </a:r>
              </a:p>
              <a:p>
                <a:pPr marL="457200" indent="-457200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>
                <a:off x="1036374" y="2041534"/>
                <a:ext cx="2019300" cy="437906"/>
                <a:chOff x="1234548" y="5036672"/>
                <a:chExt cx="2019300" cy="437906"/>
              </a:xfrm>
            </p:grpSpPr>
            <p:cxnSp>
              <p:nvCxnSpPr>
                <p:cNvPr id="51" name="Straight Connector 50"/>
                <p:cNvCxnSpPr/>
                <p:nvPr/>
              </p:nvCxnSpPr>
              <p:spPr>
                <a:xfrm>
                  <a:off x="1234548" y="5296778"/>
                  <a:ext cx="20193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Chord 51"/>
                <p:cNvSpPr/>
                <p:nvPr/>
              </p:nvSpPr>
              <p:spPr>
                <a:xfrm>
                  <a:off x="1386948" y="5068178"/>
                  <a:ext cx="431800" cy="406400"/>
                </a:xfrm>
                <a:prstGeom prst="chord">
                  <a:avLst>
                    <a:gd name="adj1" fmla="val 10690026"/>
                    <a:gd name="adj2" fmla="val 214580"/>
                  </a:avLst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Pentagon 52"/>
                <p:cNvSpPr/>
                <p:nvPr/>
              </p:nvSpPr>
              <p:spPr>
                <a:xfrm>
                  <a:off x="1990198" y="5168900"/>
                  <a:ext cx="742950" cy="228600"/>
                </a:xfrm>
                <a:prstGeom prst="homePlat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Left-Right-Up Arrow 53"/>
                <p:cNvSpPr/>
                <p:nvPr/>
              </p:nvSpPr>
              <p:spPr>
                <a:xfrm rot="10800000">
                  <a:off x="2828398" y="5036672"/>
                  <a:ext cx="311150" cy="234706"/>
                </a:xfrm>
                <a:prstGeom prst="leftRightUpArrow">
                  <a:avLst>
                    <a:gd name="adj1" fmla="val 18220"/>
                    <a:gd name="adj2" fmla="val 8051"/>
                    <a:gd name="adj3" fmla="val 0"/>
                  </a:avLst>
                </a:prstGeom>
                <a:solidFill>
                  <a:schemeClr val="accent5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5" name="Sun 54"/>
              <p:cNvSpPr/>
              <p:nvPr/>
            </p:nvSpPr>
            <p:spPr>
              <a:xfrm>
                <a:off x="3272592" y="1735807"/>
                <a:ext cx="589840" cy="589840"/>
              </a:xfrm>
              <a:prstGeom prst="sun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400" dirty="0">
                    <a:solidFill>
                      <a:schemeClr val="accent2">
                        <a:lumMod val="50000"/>
                      </a:schemeClr>
                    </a:solidFill>
                  </a:rPr>
                  <a:t>GFP</a:t>
                </a:r>
              </a:p>
            </p:txBody>
          </p:sp>
          <p:cxnSp>
            <p:nvCxnSpPr>
              <p:cNvPr id="56" name="Straight Arrow Connector 54"/>
              <p:cNvCxnSpPr>
                <a:stCxn id="53" idx="0"/>
              </p:cNvCxnSpPr>
              <p:nvPr/>
            </p:nvCxnSpPr>
            <p:spPr>
              <a:xfrm rot="5400000" flipH="1" flipV="1">
                <a:off x="2589915" y="1488362"/>
                <a:ext cx="201834" cy="1168966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7961329" y="4196928"/>
                <a:ext cx="9012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4">
                        <a:lumMod val="75000"/>
                      </a:schemeClr>
                    </a:solidFill>
                  </a:rPr>
                  <a:t>definition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20314" y="3707016"/>
                <a:ext cx="1350937" cy="51395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Functional Component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Straight Arrow Connector 54"/>
              <p:cNvCxnSpPr>
                <a:stCxn id="57" idx="2"/>
              </p:cNvCxnSpPr>
              <p:nvPr/>
            </p:nvCxnSpPr>
            <p:spPr>
              <a:xfrm rot="16200000" flipH="1">
                <a:off x="7428707" y="4775982"/>
                <a:ext cx="1110025" cy="1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54"/>
              <p:cNvCxnSpPr>
                <a:stCxn id="20" idx="2"/>
              </p:cNvCxnSpPr>
              <p:nvPr/>
            </p:nvCxnSpPr>
            <p:spPr>
              <a:xfrm rot="16200000" flipH="1">
                <a:off x="540771" y="4775982"/>
                <a:ext cx="1110024" cy="1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1060694" y="4193220"/>
                <a:ext cx="9012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4">
                        <a:lumMod val="75000"/>
                      </a:schemeClr>
                    </a:solidFill>
                  </a:rPr>
                  <a:t>definition</a:t>
                </a:r>
              </a:p>
            </p:txBody>
          </p:sp>
          <p:cxnSp>
            <p:nvCxnSpPr>
              <p:cNvPr id="24" name="Straight Arrow Connector 54"/>
              <p:cNvCxnSpPr>
                <a:stCxn id="49" idx="2"/>
                <a:endCxn id="20" idx="0"/>
              </p:cNvCxnSpPr>
              <p:nvPr/>
            </p:nvCxnSpPr>
            <p:spPr>
              <a:xfrm rot="5400000">
                <a:off x="1088334" y="2471250"/>
                <a:ext cx="1243216" cy="1228317"/>
              </a:xfrm>
              <a:prstGeom prst="bentConnector3">
                <a:avLst>
                  <a:gd name="adj1" fmla="val 28548"/>
                </a:avLst>
              </a:prstGeom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54"/>
              <p:cNvCxnSpPr>
                <a:stCxn id="49" idx="2"/>
                <a:endCxn id="57" idx="0"/>
              </p:cNvCxnSpPr>
              <p:nvPr/>
            </p:nvCxnSpPr>
            <p:spPr>
              <a:xfrm rot="16200000" flipH="1">
                <a:off x="4532301" y="255598"/>
                <a:ext cx="1243216" cy="5659619"/>
              </a:xfrm>
              <a:prstGeom prst="bentConnector3">
                <a:avLst>
                  <a:gd name="adj1" fmla="val 28548"/>
                </a:avLst>
              </a:prstGeom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350520" y="2457971"/>
                <a:ext cx="19659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4">
                        <a:lumMod val="75000"/>
                      </a:schemeClr>
                    </a:solidFill>
                  </a:rPr>
                  <a:t>functionalComponent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7308250" y="3707016"/>
                <a:ext cx="1350937" cy="51395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Functional Component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386410" y="2425220"/>
              <a:ext cx="6279252" cy="2635897"/>
              <a:chOff x="1386410" y="2425220"/>
              <a:chExt cx="6279252" cy="2635897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3385018" y="2910104"/>
                <a:ext cx="2304582" cy="93183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u="sng" dirty="0">
                    <a:solidFill>
                      <a:schemeClr val="tx1"/>
                    </a:solidFill>
                  </a:rPr>
                  <a:t>Interaction</a:t>
                </a:r>
                <a:r>
                  <a:rPr lang="en-US" b="1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182880" indent="-182880"/>
                <a:r>
                  <a:rPr lang="en-US" dirty="0">
                    <a:solidFill>
                      <a:schemeClr val="tx1"/>
                    </a:solidFill>
                  </a:rPr>
                  <a:t>type: SBO:0000589 (genetic production)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371530" y="4127778"/>
                <a:ext cx="1974382" cy="93183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u="sng" dirty="0">
                    <a:solidFill>
                      <a:schemeClr val="tx1"/>
                    </a:solidFill>
                  </a:rPr>
                  <a:t>Participation</a:t>
                </a:r>
                <a:r>
                  <a:rPr lang="en-US" b="1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182880" indent="-182880"/>
                <a:r>
                  <a:rPr lang="en-US" dirty="0">
                    <a:solidFill>
                      <a:schemeClr val="tx1"/>
                    </a:solidFill>
                  </a:rPr>
                  <a:t>role: SBO:0000645 (template)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731551" y="4129281"/>
                <a:ext cx="1974382" cy="93183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u="sng" dirty="0">
                    <a:solidFill>
                      <a:schemeClr val="tx1"/>
                    </a:solidFill>
                  </a:rPr>
                  <a:t>Participation</a:t>
                </a:r>
                <a:r>
                  <a:rPr lang="en-US" b="1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182880" indent="-182880"/>
                <a:r>
                  <a:rPr lang="en-US" dirty="0">
                    <a:solidFill>
                      <a:schemeClr val="tx1"/>
                    </a:solidFill>
                  </a:rPr>
                  <a:t>role: SBO:0000011 (product)</a:t>
                </a:r>
              </a:p>
            </p:txBody>
          </p:sp>
          <p:cxnSp>
            <p:nvCxnSpPr>
              <p:cNvPr id="71" name="Straight Arrow Connector 54"/>
              <p:cNvCxnSpPr>
                <a:stCxn id="68" idx="3"/>
                <a:endCxn id="57" idx="1"/>
              </p:cNvCxnSpPr>
              <p:nvPr/>
            </p:nvCxnSpPr>
            <p:spPr>
              <a:xfrm flipV="1">
                <a:off x="6705933" y="3963994"/>
                <a:ext cx="602317" cy="631205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3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54"/>
              <p:cNvCxnSpPr>
                <a:endCxn id="66" idx="1"/>
              </p:cNvCxnSpPr>
              <p:nvPr/>
            </p:nvCxnSpPr>
            <p:spPr>
              <a:xfrm rot="16200000" flipH="1">
                <a:off x="2776555" y="2767559"/>
                <a:ext cx="888138" cy="328788"/>
              </a:xfrm>
              <a:prstGeom prst="bentConnector2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54"/>
              <p:cNvCxnSpPr>
                <a:stCxn id="66" idx="2"/>
                <a:endCxn id="67" idx="3"/>
              </p:cNvCxnSpPr>
              <p:nvPr/>
            </p:nvCxnSpPr>
            <p:spPr>
              <a:xfrm rot="5400000">
                <a:off x="4065733" y="4122120"/>
                <a:ext cx="751756" cy="191397"/>
              </a:xfrm>
              <a:prstGeom prst="bentConnector2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54"/>
              <p:cNvCxnSpPr>
                <a:stCxn id="67" idx="1"/>
                <a:endCxn id="20" idx="3"/>
              </p:cNvCxnSpPr>
              <p:nvPr/>
            </p:nvCxnSpPr>
            <p:spPr>
              <a:xfrm rot="10800000">
                <a:off x="1771252" y="3963994"/>
                <a:ext cx="600279" cy="629702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3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54"/>
              <p:cNvCxnSpPr>
                <a:stCxn id="66" idx="2"/>
                <a:endCxn id="68" idx="1"/>
              </p:cNvCxnSpPr>
              <p:nvPr/>
            </p:nvCxnSpPr>
            <p:spPr>
              <a:xfrm rot="16200000" flipH="1">
                <a:off x="4257801" y="4121448"/>
                <a:ext cx="753259" cy="194242"/>
              </a:xfrm>
              <a:prstGeom prst="bentConnector2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1386410" y="4575708"/>
                <a:ext cx="9925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>
                    <a:solidFill>
                      <a:schemeClr val="accent3">
                        <a:lumMod val="75000"/>
                      </a:schemeClr>
                    </a:solidFill>
                  </a:rPr>
                  <a:t>participant</a:t>
                </a:r>
                <a:endParaRPr lang="en-US" sz="14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673083" y="4569531"/>
                <a:ext cx="9925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>
                    <a:solidFill>
                      <a:schemeClr val="accent3">
                        <a:lumMod val="75000"/>
                      </a:schemeClr>
                    </a:solidFill>
                  </a:rPr>
                  <a:t>participant</a:t>
                </a:r>
                <a:endParaRPr lang="en-US" sz="14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511767" y="3797497"/>
                <a:ext cx="1130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3">
                        <a:lumMod val="75000"/>
                      </a:schemeClr>
                    </a:solidFill>
                  </a:rPr>
                  <a:t>participation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3028456" y="2425220"/>
                <a:ext cx="9957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3">
                        <a:lumMod val="75000"/>
                      </a:schemeClr>
                    </a:solidFill>
                  </a:rPr>
                  <a:t>interaction</a:t>
                </a:r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4206350" y="1287897"/>
              <a:ext cx="4848980" cy="1419785"/>
              <a:chOff x="4206350" y="1287897"/>
              <a:chExt cx="4848980" cy="1419785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5190484" y="1287897"/>
                <a:ext cx="3864846" cy="141978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u="sng" dirty="0">
                    <a:solidFill>
                      <a:schemeClr val="tx1"/>
                    </a:solidFill>
                  </a:rPr>
                  <a:t>Model</a:t>
                </a:r>
                <a:r>
                  <a:rPr lang="en-US" b="1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182880" indent="-182880"/>
                <a:r>
                  <a:rPr lang="en-US" dirty="0">
                    <a:solidFill>
                      <a:schemeClr val="tx1"/>
                    </a:solidFill>
                  </a:rPr>
                  <a:t>identity: my-</a:t>
                </a:r>
                <a:r>
                  <a:rPr lang="en-US" dirty="0" err="1">
                    <a:solidFill>
                      <a:schemeClr val="tx1"/>
                    </a:solidFill>
                  </a:rPr>
                  <a:t>iBioSim</a:t>
                </a:r>
                <a:r>
                  <a:rPr lang="en-US" dirty="0">
                    <a:solidFill>
                      <a:schemeClr val="tx1"/>
                    </a:solidFill>
                  </a:rPr>
                  <a:t>-ODE</a:t>
                </a:r>
              </a:p>
              <a:p>
                <a:pPr marL="182880" indent="-182880"/>
                <a:r>
                  <a:rPr lang="en-US" dirty="0">
                    <a:solidFill>
                      <a:schemeClr val="tx1"/>
                    </a:solidFill>
                  </a:rPr>
                  <a:t>source: https://</a:t>
                </a:r>
                <a:r>
                  <a:rPr lang="en-US" dirty="0" err="1">
                    <a:solidFill>
                      <a:schemeClr val="tx1"/>
                    </a:solidFill>
                  </a:rPr>
                  <a:t>synbiohub</a:t>
                </a:r>
                <a:r>
                  <a:rPr lang="en-US" dirty="0">
                    <a:solidFill>
                      <a:schemeClr val="tx1"/>
                    </a:solidFill>
                  </a:rPr>
                  <a:t>…</a:t>
                </a:r>
              </a:p>
              <a:p>
                <a:pPr marL="182880" indent="-182880"/>
                <a:r>
                  <a:rPr lang="en-US" dirty="0">
                    <a:solidFill>
                      <a:schemeClr val="tx1"/>
                    </a:solidFill>
                  </a:rPr>
                  <a:t>language: edam#2585 (SBML) </a:t>
                </a:r>
              </a:p>
              <a:p>
                <a:pPr marL="182880" indent="-182880"/>
                <a:r>
                  <a:rPr lang="en-US" dirty="0">
                    <a:solidFill>
                      <a:schemeClr val="tx1"/>
                    </a:solidFill>
                  </a:rPr>
                  <a:t>framework: SBO:0000062 (continuous)</a:t>
                </a:r>
              </a:p>
            </p:txBody>
          </p:sp>
          <p:cxnSp>
            <p:nvCxnSpPr>
              <p:cNvPr id="108" name="Straight Arrow Connector 54"/>
              <p:cNvCxnSpPr>
                <a:endCxn id="101" idx="1"/>
              </p:cNvCxnSpPr>
              <p:nvPr/>
            </p:nvCxnSpPr>
            <p:spPr>
              <a:xfrm>
                <a:off x="4254500" y="1994262"/>
                <a:ext cx="935984" cy="3528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4206350" y="1982293"/>
                <a:ext cx="6575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5">
                        <a:lumMod val="75000"/>
                      </a:schemeClr>
                    </a:solidFill>
                  </a:rPr>
                  <a:t>model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6657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981200"/>
          </a:xfrm>
        </p:spPr>
        <p:txBody>
          <a:bodyPr/>
          <a:lstStyle/>
          <a:p>
            <a:r>
              <a:rPr lang="en-US" b="1" dirty="0"/>
              <a:t>Composing Modules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16167" y="6492875"/>
            <a:ext cx="427833" cy="365125"/>
          </a:xfrm>
        </p:spPr>
        <p:txBody>
          <a:bodyPr/>
          <a:lstStyle/>
          <a:p>
            <a:fld id="{0200C452-46A9-46DE-B3AC-9F1C16DAFCC5}" type="slidenum">
              <a:rPr lang="en-US" sz="1400" b="1" smtClean="0"/>
              <a:t>12</a:t>
            </a:fld>
            <a:endParaRPr lang="en-US" sz="1400" b="1"/>
          </a:p>
        </p:txBody>
      </p:sp>
      <p:grpSp>
        <p:nvGrpSpPr>
          <p:cNvPr id="3" name="Group 2"/>
          <p:cNvGrpSpPr/>
          <p:nvPr/>
        </p:nvGrpSpPr>
        <p:grpSpPr>
          <a:xfrm>
            <a:off x="260355" y="1486537"/>
            <a:ext cx="8711670" cy="5256119"/>
            <a:chOff x="260355" y="1486537"/>
            <a:chExt cx="8711670" cy="5256119"/>
          </a:xfrm>
        </p:grpSpPr>
        <p:grpSp>
          <p:nvGrpSpPr>
            <p:cNvPr id="192" name="Group 191"/>
            <p:cNvGrpSpPr/>
            <p:nvPr/>
          </p:nvGrpSpPr>
          <p:grpSpPr>
            <a:xfrm>
              <a:off x="260355" y="1486537"/>
              <a:ext cx="8669728" cy="2140132"/>
              <a:chOff x="260355" y="1486537"/>
              <a:chExt cx="8669728" cy="2140132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1520606" y="1486537"/>
                <a:ext cx="6174824" cy="1016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 err="1">
                    <a:solidFill>
                      <a:schemeClr val="tx1"/>
                    </a:solidFill>
                  </a:rPr>
                  <a:t>ModuleDefinition</a:t>
                </a:r>
                <a:r>
                  <a:rPr lang="en-US" b="1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 err="1">
                    <a:solidFill>
                      <a:schemeClr val="tx1"/>
                    </a:solidFill>
                  </a:rPr>
                  <a:t>AraInducedGFP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457200" indent="-457200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260355" y="2853761"/>
                <a:ext cx="1435100" cy="406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Module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494983" y="2853761"/>
                <a:ext cx="1435100" cy="406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Module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5" name="Straight Arrow Connector 54"/>
              <p:cNvCxnSpPr>
                <a:stCxn id="50" idx="1"/>
                <a:endCxn id="73" idx="0"/>
              </p:cNvCxnSpPr>
              <p:nvPr/>
            </p:nvCxnSpPr>
            <p:spPr>
              <a:xfrm rot="10800000" flipV="1">
                <a:off x="977906" y="1994537"/>
                <a:ext cx="542701" cy="859224"/>
              </a:xfrm>
              <a:prstGeom prst="bentConnector2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54"/>
              <p:cNvCxnSpPr>
                <a:stCxn id="73" idx="3"/>
                <a:endCxn id="35" idx="0"/>
              </p:cNvCxnSpPr>
              <p:nvPr/>
            </p:nvCxnSpPr>
            <p:spPr>
              <a:xfrm>
                <a:off x="1695455" y="3056961"/>
                <a:ext cx="495300" cy="539674"/>
              </a:xfrm>
              <a:prstGeom prst="bentConnector2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54"/>
              <p:cNvCxnSpPr>
                <a:stCxn id="74" idx="1"/>
                <a:endCxn id="14" idx="0"/>
              </p:cNvCxnSpPr>
              <p:nvPr/>
            </p:nvCxnSpPr>
            <p:spPr>
              <a:xfrm rot="10800000" flipV="1">
                <a:off x="6999683" y="3056960"/>
                <a:ext cx="495300" cy="569709"/>
              </a:xfrm>
              <a:prstGeom prst="bentConnector2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TextBox 166"/>
              <p:cNvSpPr txBox="1"/>
              <p:nvPr/>
            </p:nvSpPr>
            <p:spPr>
              <a:xfrm>
                <a:off x="1657170" y="2749943"/>
                <a:ext cx="9012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4">
                        <a:lumMod val="75000"/>
                      </a:schemeClr>
                    </a:solidFill>
                  </a:rPr>
                  <a:t>definition</a:t>
                </a: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6624964" y="2773459"/>
                <a:ext cx="9012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4">
                        <a:lumMod val="75000"/>
                      </a:schemeClr>
                    </a:solidFill>
                  </a:rPr>
                  <a:t>definition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839942" y="1726349"/>
                <a:ext cx="7505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>
                    <a:solidFill>
                      <a:schemeClr val="accent4">
                        <a:lumMod val="75000"/>
                      </a:schemeClr>
                    </a:solidFill>
                  </a:rPr>
                  <a:t>module</a:t>
                </a:r>
                <a:endParaRPr lang="en-US" sz="14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7659164" y="1726349"/>
                <a:ext cx="7505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4">
                        <a:lumMod val="75000"/>
                      </a:schemeClr>
                    </a:solidFill>
                  </a:rPr>
                  <a:t>module</a:t>
                </a:r>
              </a:p>
            </p:txBody>
          </p:sp>
          <p:cxnSp>
            <p:nvCxnSpPr>
              <p:cNvPr id="191" name="Straight Arrow Connector 54"/>
              <p:cNvCxnSpPr/>
              <p:nvPr/>
            </p:nvCxnSpPr>
            <p:spPr>
              <a:xfrm>
                <a:off x="7695430" y="1994537"/>
                <a:ext cx="517103" cy="859224"/>
              </a:xfrm>
              <a:prstGeom prst="bentConnector2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/>
            <p:cNvGrpSpPr/>
            <p:nvPr/>
          </p:nvGrpSpPr>
          <p:grpSpPr>
            <a:xfrm>
              <a:off x="5069283" y="3626670"/>
              <a:ext cx="3860800" cy="1157762"/>
              <a:chOff x="4978400" y="4991100"/>
              <a:chExt cx="3860800" cy="115776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978400" y="4991100"/>
                <a:ext cx="3860800" cy="1016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 err="1">
                    <a:solidFill>
                      <a:schemeClr val="tx1"/>
                    </a:solidFill>
                  </a:rPr>
                  <a:t>ModuleDefinition</a:t>
                </a:r>
                <a:r>
                  <a:rPr lang="en-US" b="1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iGEM#M-I13504</a:t>
                </a:r>
              </a:p>
              <a:p>
                <a:pPr marL="457200" indent="-457200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5621074" y="5615462"/>
                <a:ext cx="2019300" cy="533400"/>
                <a:chOff x="1234548" y="5067300"/>
                <a:chExt cx="2019300" cy="533400"/>
              </a:xfrm>
            </p:grpSpPr>
            <p:cxnSp>
              <p:nvCxnSpPr>
                <p:cNvPr id="30" name="Straight Connector 29"/>
                <p:cNvCxnSpPr/>
                <p:nvPr/>
              </p:nvCxnSpPr>
              <p:spPr>
                <a:xfrm>
                  <a:off x="1234548" y="5422900"/>
                  <a:ext cx="20193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Chord 30"/>
                <p:cNvSpPr/>
                <p:nvPr/>
              </p:nvSpPr>
              <p:spPr>
                <a:xfrm>
                  <a:off x="1386948" y="5194300"/>
                  <a:ext cx="431800" cy="406400"/>
                </a:xfrm>
                <a:prstGeom prst="chord">
                  <a:avLst>
                    <a:gd name="adj1" fmla="val 10690026"/>
                    <a:gd name="adj2" fmla="val 214580"/>
                  </a:avLst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Pentagon 31"/>
                <p:cNvSpPr/>
                <p:nvPr/>
              </p:nvSpPr>
              <p:spPr>
                <a:xfrm>
                  <a:off x="1990198" y="5168900"/>
                  <a:ext cx="742950" cy="228600"/>
                </a:xfrm>
                <a:prstGeom prst="homePlat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Left-Right-Up Arrow 32"/>
                <p:cNvSpPr/>
                <p:nvPr/>
              </p:nvSpPr>
              <p:spPr>
                <a:xfrm rot="10800000">
                  <a:off x="2828398" y="5067300"/>
                  <a:ext cx="311150" cy="330200"/>
                </a:xfrm>
                <a:prstGeom prst="leftRightUpArrow">
                  <a:avLst>
                    <a:gd name="adj1" fmla="val 18220"/>
                    <a:gd name="adj2" fmla="val 8051"/>
                    <a:gd name="adj3" fmla="val 0"/>
                  </a:avLst>
                </a:prstGeom>
                <a:solidFill>
                  <a:schemeClr val="accent5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" name="Sun 18"/>
              <p:cNvSpPr/>
              <p:nvPr/>
            </p:nvSpPr>
            <p:spPr>
              <a:xfrm>
                <a:off x="7857292" y="5279107"/>
                <a:ext cx="589840" cy="589840"/>
              </a:xfrm>
              <a:prstGeom prst="sun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400" dirty="0">
                    <a:solidFill>
                      <a:schemeClr val="accent2">
                        <a:lumMod val="50000"/>
                      </a:schemeClr>
                    </a:solidFill>
                  </a:rPr>
                  <a:t>GFP</a:t>
                </a:r>
              </a:p>
            </p:txBody>
          </p:sp>
          <p:cxnSp>
            <p:nvCxnSpPr>
              <p:cNvPr id="20" name="Straight Arrow Connector 54"/>
              <p:cNvCxnSpPr/>
              <p:nvPr/>
            </p:nvCxnSpPr>
            <p:spPr>
              <a:xfrm rot="5400000" flipH="1" flipV="1">
                <a:off x="7174615" y="5031662"/>
                <a:ext cx="201834" cy="1168966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/>
            <p:cNvGrpSpPr/>
            <p:nvPr/>
          </p:nvGrpSpPr>
          <p:grpSpPr>
            <a:xfrm>
              <a:off x="6519332" y="5726656"/>
              <a:ext cx="2410751" cy="1016000"/>
              <a:chOff x="4274874" y="6174261"/>
              <a:chExt cx="2410751" cy="101600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4274874" y="6174261"/>
                <a:ext cx="2410751" cy="101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CD: </a:t>
                </a:r>
                <a:r>
                  <a:rPr lang="en-US" dirty="0">
                    <a:solidFill>
                      <a:schemeClr val="tx1"/>
                    </a:solidFill>
                  </a:rPr>
                  <a:t>iGEM#I13504</a:t>
                </a:r>
              </a:p>
              <a:p>
                <a:pPr marL="457200" indent="-457200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7" name="Group 76"/>
              <p:cNvGrpSpPr/>
              <p:nvPr/>
            </p:nvGrpSpPr>
            <p:grpSpPr>
              <a:xfrm>
                <a:off x="4415783" y="6656861"/>
                <a:ext cx="2019300" cy="533400"/>
                <a:chOff x="3581400" y="5067300"/>
                <a:chExt cx="2019300" cy="533400"/>
              </a:xfrm>
            </p:grpSpPr>
            <p:cxnSp>
              <p:nvCxnSpPr>
                <p:cNvPr id="78" name="Straight Connector 77"/>
                <p:cNvCxnSpPr/>
                <p:nvPr/>
              </p:nvCxnSpPr>
              <p:spPr>
                <a:xfrm>
                  <a:off x="3581400" y="5422900"/>
                  <a:ext cx="20193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Chord 78"/>
                <p:cNvSpPr/>
                <p:nvPr/>
              </p:nvSpPr>
              <p:spPr>
                <a:xfrm>
                  <a:off x="3733800" y="5194300"/>
                  <a:ext cx="431800" cy="406400"/>
                </a:xfrm>
                <a:prstGeom prst="chord">
                  <a:avLst>
                    <a:gd name="adj1" fmla="val 10690026"/>
                    <a:gd name="adj2" fmla="val 214580"/>
                  </a:avLst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Pentagon 79"/>
                <p:cNvSpPr/>
                <p:nvPr/>
              </p:nvSpPr>
              <p:spPr>
                <a:xfrm>
                  <a:off x="4337050" y="5316043"/>
                  <a:ext cx="742950" cy="228600"/>
                </a:xfrm>
                <a:prstGeom prst="homePlat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Left-Right-Up Arrow 80"/>
                <p:cNvSpPr/>
                <p:nvPr/>
              </p:nvSpPr>
              <p:spPr>
                <a:xfrm rot="10800000">
                  <a:off x="5175250" y="5067300"/>
                  <a:ext cx="311150" cy="330200"/>
                </a:xfrm>
                <a:prstGeom prst="leftRightUpArrow">
                  <a:avLst>
                    <a:gd name="adj1" fmla="val 18220"/>
                    <a:gd name="adj2" fmla="val 8051"/>
                    <a:gd name="adj3" fmla="val 0"/>
                  </a:avLst>
                </a:prstGeom>
                <a:solidFill>
                  <a:schemeClr val="accent5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88" name="Group 187"/>
            <p:cNvGrpSpPr/>
            <p:nvPr/>
          </p:nvGrpSpPr>
          <p:grpSpPr>
            <a:xfrm>
              <a:off x="3932550" y="2471569"/>
              <a:ext cx="2687699" cy="2379720"/>
              <a:chOff x="3932550" y="2471569"/>
              <a:chExt cx="2687699" cy="2379720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3932550" y="2799984"/>
                <a:ext cx="1350937" cy="51395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Functional Component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4615985" y="3303609"/>
                <a:ext cx="9012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4">
                        <a:lumMod val="75000"/>
                      </a:schemeClr>
                    </a:solidFill>
                  </a:rPr>
                  <a:t>definition</a:t>
                </a:r>
              </a:p>
            </p:txBody>
          </p:sp>
          <p:cxnSp>
            <p:nvCxnSpPr>
              <p:cNvPr id="117" name="Straight Arrow Connector 54"/>
              <p:cNvCxnSpPr>
                <a:stCxn id="50" idx="2"/>
                <a:endCxn id="104" idx="0"/>
              </p:cNvCxnSpPr>
              <p:nvPr/>
            </p:nvCxnSpPr>
            <p:spPr>
              <a:xfrm>
                <a:off x="4608018" y="2502537"/>
                <a:ext cx="1" cy="297447"/>
              </a:xfrm>
              <a:prstGeom prst="straightConnector1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/>
              <p:cNvSpPr txBox="1"/>
              <p:nvPr/>
            </p:nvSpPr>
            <p:spPr>
              <a:xfrm>
                <a:off x="4648198" y="2471569"/>
                <a:ext cx="19720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4">
                        <a:lumMod val="75000"/>
                      </a:schemeClr>
                    </a:solidFill>
                  </a:rPr>
                  <a:t>functionalComponent</a:t>
                </a:r>
              </a:p>
            </p:txBody>
          </p:sp>
          <p:cxnSp>
            <p:nvCxnSpPr>
              <p:cNvPr id="121" name="Straight Arrow Connector 54"/>
              <p:cNvCxnSpPr>
                <a:stCxn id="104" idx="2"/>
                <a:endCxn id="91" idx="0"/>
              </p:cNvCxnSpPr>
              <p:nvPr/>
            </p:nvCxnSpPr>
            <p:spPr>
              <a:xfrm>
                <a:off x="4608019" y="3313939"/>
                <a:ext cx="0" cy="1537350"/>
              </a:xfrm>
              <a:prstGeom prst="straightConnector1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" name="Rectangle 142"/>
            <p:cNvSpPr/>
            <p:nvPr/>
          </p:nvSpPr>
          <p:spPr>
            <a:xfrm>
              <a:off x="7265010" y="4868919"/>
              <a:ext cx="1350937" cy="5139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Functional Component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988604" y="4604751"/>
              <a:ext cx="1983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</a:rPr>
                <a:t>functionalComponent</a:t>
              </a:r>
            </a:p>
          </p:txBody>
        </p:sp>
        <p:cxnSp>
          <p:nvCxnSpPr>
            <p:cNvPr id="147" name="Straight Arrow Connector 54"/>
            <p:cNvCxnSpPr>
              <a:stCxn id="14" idx="2"/>
              <a:endCxn id="143" idx="1"/>
            </p:cNvCxnSpPr>
            <p:nvPr/>
          </p:nvCxnSpPr>
          <p:spPr>
            <a:xfrm rot="16200000" flipH="1">
              <a:off x="6890733" y="4751619"/>
              <a:ext cx="483227" cy="265327"/>
            </a:xfrm>
            <a:prstGeom prst="bent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54"/>
            <p:cNvCxnSpPr>
              <a:stCxn id="143" idx="2"/>
              <a:endCxn id="76" idx="0"/>
            </p:cNvCxnSpPr>
            <p:nvPr/>
          </p:nvCxnSpPr>
          <p:spPr>
            <a:xfrm rot="5400000">
              <a:off x="7660703" y="5446880"/>
              <a:ext cx="343782" cy="21577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Group 184"/>
            <p:cNvGrpSpPr/>
            <p:nvPr/>
          </p:nvGrpSpPr>
          <p:grpSpPr>
            <a:xfrm>
              <a:off x="260355" y="3596635"/>
              <a:ext cx="3972841" cy="3118033"/>
              <a:chOff x="260355" y="3596635"/>
              <a:chExt cx="3972841" cy="3118033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260355" y="5698668"/>
                <a:ext cx="1935428" cy="1016000"/>
                <a:chOff x="198172" y="6201722"/>
                <a:chExt cx="1935428" cy="1016000"/>
              </a:xfrm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198172" y="6201722"/>
                  <a:ext cx="1935428" cy="1016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b="1" dirty="0">
                      <a:solidFill>
                        <a:schemeClr val="tx1"/>
                      </a:solidFill>
                    </a:rPr>
                    <a:t>CD: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iGEM#I13453</a:t>
                  </a:r>
                </a:p>
                <a:p>
                  <a:pPr marL="457200" indent="-457200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Bent Arrow 88"/>
                <p:cNvSpPr/>
                <p:nvPr/>
              </p:nvSpPr>
              <p:spPr>
                <a:xfrm>
                  <a:off x="991000" y="6570342"/>
                  <a:ext cx="368300" cy="376237"/>
                </a:xfrm>
                <a:prstGeom prst="bentArrow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822725" y="6946579"/>
                  <a:ext cx="65125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Group 113"/>
              <p:cNvGrpSpPr/>
              <p:nvPr/>
            </p:nvGrpSpPr>
            <p:grpSpPr>
              <a:xfrm>
                <a:off x="260355" y="3596635"/>
                <a:ext cx="3860800" cy="1157762"/>
                <a:chOff x="261276" y="4499228"/>
                <a:chExt cx="3860800" cy="1157762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261276" y="4499228"/>
                  <a:ext cx="3860800" cy="1016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b="1" dirty="0" err="1">
                      <a:solidFill>
                        <a:schemeClr val="tx1"/>
                      </a:solidFill>
                    </a:rPr>
                    <a:t>ModuleDefinition</a:t>
                  </a:r>
                  <a:r>
                    <a:rPr lang="en-US" b="1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dirty="0" err="1">
                      <a:solidFill>
                        <a:schemeClr val="tx1"/>
                      </a:solidFill>
                    </a:rPr>
                    <a:t>AraInduction</a:t>
                  </a:r>
                  <a:endParaRPr lang="en-US" dirty="0">
                    <a:solidFill>
                      <a:schemeClr val="tx1"/>
                    </a:solidFill>
                  </a:endParaRPr>
                </a:p>
                <a:p>
                  <a:pPr marL="457200" indent="-457200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526344" y="5479190"/>
                  <a:ext cx="23749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Pentagon 40"/>
                <p:cNvSpPr/>
                <p:nvPr/>
              </p:nvSpPr>
              <p:spPr>
                <a:xfrm>
                  <a:off x="1659600" y="5225190"/>
                  <a:ext cx="742950" cy="228600"/>
                </a:xfrm>
                <a:prstGeom prst="homePlat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" name="Left-Right-Up Arrow 41"/>
                <p:cNvSpPr/>
                <p:nvPr/>
              </p:nvSpPr>
              <p:spPr>
                <a:xfrm rot="10800000">
                  <a:off x="2497800" y="5123590"/>
                  <a:ext cx="311150" cy="330200"/>
                </a:xfrm>
                <a:prstGeom prst="leftRightUpArrow">
                  <a:avLst>
                    <a:gd name="adj1" fmla="val 18220"/>
                    <a:gd name="adj2" fmla="val 8051"/>
                    <a:gd name="adj3" fmla="val 0"/>
                  </a:avLst>
                </a:prstGeom>
                <a:solidFill>
                  <a:schemeClr val="accent5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" name="Straight Arrow Connector 54"/>
                <p:cNvCxnSpPr>
                  <a:endCxn id="44" idx="0"/>
                </p:cNvCxnSpPr>
                <p:nvPr/>
              </p:nvCxnSpPr>
              <p:spPr>
                <a:xfrm flipV="1">
                  <a:off x="1973925" y="5100571"/>
                  <a:ext cx="1528280" cy="124619"/>
                </a:xfrm>
                <a:prstGeom prst="bentConnector4">
                  <a:avLst>
                    <a:gd name="adj1" fmla="val 244"/>
                    <a:gd name="adj2" fmla="val 242675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Bent Arrow 43"/>
                <p:cNvSpPr/>
                <p:nvPr/>
              </p:nvSpPr>
              <p:spPr>
                <a:xfrm>
                  <a:off x="3225980" y="5100571"/>
                  <a:ext cx="368300" cy="376237"/>
                </a:xfrm>
                <a:prstGeom prst="bentArrow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7" name="Straight Arrow Connector 54"/>
                <p:cNvCxnSpPr>
                  <a:stCxn id="46" idx="6"/>
                </p:cNvCxnSpPr>
                <p:nvPr/>
              </p:nvCxnSpPr>
              <p:spPr>
                <a:xfrm>
                  <a:off x="1777891" y="4961505"/>
                  <a:ext cx="185286" cy="4842"/>
                </a:xfrm>
                <a:prstGeom prst="bentConnector3">
                  <a:avLst>
                    <a:gd name="adj1" fmla="val 50000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3057705" y="5476808"/>
                  <a:ext cx="65125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Chord 39"/>
                <p:cNvSpPr/>
                <p:nvPr/>
              </p:nvSpPr>
              <p:spPr>
                <a:xfrm>
                  <a:off x="1056350" y="5250590"/>
                  <a:ext cx="431800" cy="406400"/>
                </a:xfrm>
                <a:prstGeom prst="chord">
                  <a:avLst>
                    <a:gd name="adj1" fmla="val 10690026"/>
                    <a:gd name="adj2" fmla="val 214580"/>
                  </a:avLst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Bent Arrow 42"/>
                <p:cNvSpPr/>
                <p:nvPr/>
              </p:nvSpPr>
              <p:spPr>
                <a:xfrm>
                  <a:off x="622700" y="5084217"/>
                  <a:ext cx="368300" cy="376237"/>
                </a:xfrm>
                <a:prstGeom prst="ben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1329997" y="4840855"/>
                  <a:ext cx="447894" cy="2413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Ara</a:t>
                  </a:r>
                </a:p>
              </p:txBody>
            </p:sp>
          </p:grpSp>
          <p:sp>
            <p:nvSpPr>
              <p:cNvPr id="142" name="Rectangle 141"/>
              <p:cNvSpPr/>
              <p:nvPr/>
            </p:nvSpPr>
            <p:spPr>
              <a:xfrm>
                <a:off x="422164" y="4868919"/>
                <a:ext cx="1350937" cy="51395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Functional Component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6" name="Straight Arrow Connector 54"/>
              <p:cNvCxnSpPr>
                <a:stCxn id="35" idx="2"/>
                <a:endCxn id="142" idx="3"/>
              </p:cNvCxnSpPr>
              <p:nvPr/>
            </p:nvCxnSpPr>
            <p:spPr>
              <a:xfrm rot="5400000">
                <a:off x="1725297" y="4660439"/>
                <a:ext cx="513262" cy="417654"/>
              </a:xfrm>
              <a:prstGeom prst="bentConnector2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TextBox 153"/>
              <p:cNvSpPr txBox="1"/>
              <p:nvPr/>
            </p:nvSpPr>
            <p:spPr>
              <a:xfrm>
                <a:off x="2199337" y="4581232"/>
                <a:ext cx="2033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4">
                        <a:lumMod val="75000"/>
                      </a:schemeClr>
                    </a:solidFill>
                  </a:rPr>
                  <a:t>functionalComponent</a:t>
                </a:r>
              </a:p>
            </p:txBody>
          </p:sp>
          <p:cxnSp>
            <p:nvCxnSpPr>
              <p:cNvPr id="161" name="Straight Arrow Connector 54"/>
              <p:cNvCxnSpPr>
                <a:stCxn id="142" idx="2"/>
                <a:endCxn id="83" idx="0"/>
              </p:cNvCxnSpPr>
              <p:nvPr/>
            </p:nvCxnSpPr>
            <p:spPr>
              <a:xfrm rot="16200000" flipH="1">
                <a:off x="1004954" y="5475553"/>
                <a:ext cx="315794" cy="130436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TextBox 164"/>
              <p:cNvSpPr txBox="1"/>
              <p:nvPr/>
            </p:nvSpPr>
            <p:spPr>
              <a:xfrm>
                <a:off x="1199288" y="5360529"/>
                <a:ext cx="9012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4">
                        <a:lumMod val="75000"/>
                      </a:schemeClr>
                    </a:solidFill>
                  </a:rPr>
                  <a:t>definition</a:t>
                </a:r>
              </a:p>
            </p:txBody>
          </p:sp>
        </p:grpSp>
        <p:sp>
          <p:nvSpPr>
            <p:cNvPr id="166" name="TextBox 165"/>
            <p:cNvSpPr txBox="1"/>
            <p:nvPr/>
          </p:nvSpPr>
          <p:spPr>
            <a:xfrm>
              <a:off x="7906907" y="5342838"/>
              <a:ext cx="9012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</a:rPr>
                <a:t>definition</a:t>
              </a:r>
            </a:p>
          </p:txBody>
        </p:sp>
        <p:grpSp>
          <p:nvGrpSpPr>
            <p:cNvPr id="189" name="Group 188"/>
            <p:cNvGrpSpPr/>
            <p:nvPr/>
          </p:nvGrpSpPr>
          <p:grpSpPr>
            <a:xfrm>
              <a:off x="1785674" y="1774544"/>
              <a:ext cx="5821009" cy="869755"/>
              <a:chOff x="1785674" y="1774544"/>
              <a:chExt cx="5821009" cy="869755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785674" y="2466499"/>
                <a:ext cx="23875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Chord 51"/>
              <p:cNvSpPr/>
              <p:nvPr/>
            </p:nvSpPr>
            <p:spPr>
              <a:xfrm>
                <a:off x="2315680" y="2237899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Pentagon 52"/>
              <p:cNvSpPr/>
              <p:nvPr/>
            </p:nvSpPr>
            <p:spPr>
              <a:xfrm>
                <a:off x="2918930" y="2212499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Left-Right-Up Arrow 53"/>
              <p:cNvSpPr/>
              <p:nvPr/>
            </p:nvSpPr>
            <p:spPr>
              <a:xfrm rot="10800000">
                <a:off x="3757130" y="2110899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/>
              <p:cNvCxnSpPr>
                <a:cxnSpLocks/>
              </p:cNvCxnSpPr>
              <p:nvPr/>
            </p:nvCxnSpPr>
            <p:spPr>
              <a:xfrm flipV="1">
                <a:off x="3233255" y="2087880"/>
                <a:ext cx="1528280" cy="124619"/>
              </a:xfrm>
              <a:prstGeom prst="bentConnector4">
                <a:avLst>
                  <a:gd name="adj1" fmla="val 244"/>
                  <a:gd name="adj2" fmla="val 242675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Bent Arrow 55"/>
              <p:cNvSpPr/>
              <p:nvPr/>
            </p:nvSpPr>
            <p:spPr>
              <a:xfrm>
                <a:off x="1882030" y="2071526"/>
                <a:ext cx="368300" cy="376237"/>
              </a:xfrm>
              <a:prstGeom prst="ben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Bent Arrow 56"/>
              <p:cNvSpPr/>
              <p:nvPr/>
            </p:nvSpPr>
            <p:spPr>
              <a:xfrm>
                <a:off x="4485310" y="2087880"/>
                <a:ext cx="368300" cy="376237"/>
              </a:xfrm>
              <a:prstGeom prst="bent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2589327" y="1828164"/>
                <a:ext cx="447894" cy="2413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Ara</a:t>
                </a:r>
              </a:p>
            </p:txBody>
          </p:sp>
          <p:cxnSp>
            <p:nvCxnSpPr>
              <p:cNvPr id="59" name="Straight Arrow Connector 54"/>
              <p:cNvCxnSpPr/>
              <p:nvPr/>
            </p:nvCxnSpPr>
            <p:spPr>
              <a:xfrm>
                <a:off x="3037221" y="1948814"/>
                <a:ext cx="185286" cy="4842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" name="Group 59"/>
              <p:cNvGrpSpPr/>
              <p:nvPr/>
            </p:nvGrpSpPr>
            <p:grpSpPr>
              <a:xfrm>
                <a:off x="4343400" y="2110899"/>
                <a:ext cx="2456525" cy="533400"/>
                <a:chOff x="797323" y="5067300"/>
                <a:chExt cx="2456525" cy="533400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>
                  <a:off x="797323" y="5422900"/>
                  <a:ext cx="245652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Chord 61"/>
                <p:cNvSpPr/>
                <p:nvPr/>
              </p:nvSpPr>
              <p:spPr>
                <a:xfrm>
                  <a:off x="1386948" y="5194300"/>
                  <a:ext cx="431800" cy="406400"/>
                </a:xfrm>
                <a:prstGeom prst="chord">
                  <a:avLst>
                    <a:gd name="adj1" fmla="val 10690026"/>
                    <a:gd name="adj2" fmla="val 214580"/>
                  </a:avLst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Pentagon 62"/>
                <p:cNvSpPr/>
                <p:nvPr/>
              </p:nvSpPr>
              <p:spPr>
                <a:xfrm>
                  <a:off x="1990198" y="5168900"/>
                  <a:ext cx="742950" cy="228600"/>
                </a:xfrm>
                <a:prstGeom prst="homePlat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Left-Right-Up Arrow 63"/>
                <p:cNvSpPr/>
                <p:nvPr/>
              </p:nvSpPr>
              <p:spPr>
                <a:xfrm rot="10800000">
                  <a:off x="2828398" y="5067300"/>
                  <a:ext cx="311150" cy="330200"/>
                </a:xfrm>
                <a:prstGeom prst="leftRightUpArrow">
                  <a:avLst>
                    <a:gd name="adj1" fmla="val 18220"/>
                    <a:gd name="adj2" fmla="val 8051"/>
                    <a:gd name="adj3" fmla="val 0"/>
                  </a:avLst>
                </a:prstGeom>
                <a:solidFill>
                  <a:schemeClr val="accent5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5" name="Sun 64"/>
              <p:cNvSpPr/>
              <p:nvPr/>
            </p:nvSpPr>
            <p:spPr>
              <a:xfrm>
                <a:off x="7016843" y="1774544"/>
                <a:ext cx="589840" cy="589840"/>
              </a:xfrm>
              <a:prstGeom prst="sun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400" dirty="0">
                    <a:solidFill>
                      <a:schemeClr val="accent2">
                        <a:lumMod val="50000"/>
                      </a:schemeClr>
                    </a:solidFill>
                  </a:rPr>
                  <a:t>GFP</a:t>
                </a:r>
              </a:p>
            </p:txBody>
          </p:sp>
          <p:cxnSp>
            <p:nvCxnSpPr>
              <p:cNvPr id="66" name="Straight Arrow Connector 54"/>
              <p:cNvCxnSpPr/>
              <p:nvPr/>
            </p:nvCxnSpPr>
            <p:spPr>
              <a:xfrm rot="5400000" flipH="1" flipV="1">
                <a:off x="6334166" y="1527099"/>
                <a:ext cx="201834" cy="1168966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Group 186"/>
            <p:cNvGrpSpPr/>
            <p:nvPr/>
          </p:nvGrpSpPr>
          <p:grpSpPr>
            <a:xfrm>
              <a:off x="2155575" y="4851289"/>
              <a:ext cx="4454256" cy="1841942"/>
              <a:chOff x="2155575" y="4851289"/>
              <a:chExt cx="4454256" cy="1841942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3201976" y="4851289"/>
                <a:ext cx="2812085" cy="1018699"/>
                <a:chOff x="3162140" y="3708445"/>
                <a:chExt cx="2812085" cy="1018699"/>
              </a:xfrm>
            </p:grpSpPr>
            <p:sp>
              <p:nvSpPr>
                <p:cNvPr id="91" name="Rectangle 90"/>
                <p:cNvSpPr/>
                <p:nvPr/>
              </p:nvSpPr>
              <p:spPr>
                <a:xfrm>
                  <a:off x="3162140" y="3708445"/>
                  <a:ext cx="2812085" cy="1016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b="1" dirty="0">
                      <a:solidFill>
                        <a:schemeClr val="tx1"/>
                      </a:solidFill>
                    </a:rPr>
                    <a:t>CD: </a:t>
                  </a:r>
                  <a:r>
                    <a:rPr lang="en-US" dirty="0" err="1">
                      <a:solidFill>
                        <a:schemeClr val="tx1"/>
                      </a:solidFill>
                    </a:rPr>
                    <a:t>pBAD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-GFP</a:t>
                  </a:r>
                </a:p>
                <a:p>
                  <a:pPr marL="457200" indent="-457200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Bent Arrow 97"/>
                <p:cNvSpPr/>
                <p:nvPr/>
              </p:nvSpPr>
              <p:spPr>
                <a:xfrm>
                  <a:off x="3432619" y="4170725"/>
                  <a:ext cx="368300" cy="376237"/>
                </a:xfrm>
                <a:prstGeom prst="bentArrow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99" name="Group 98"/>
                <p:cNvGrpSpPr/>
                <p:nvPr/>
              </p:nvGrpSpPr>
              <p:grpSpPr>
                <a:xfrm>
                  <a:off x="3290709" y="4193744"/>
                  <a:ext cx="2456525" cy="533400"/>
                  <a:chOff x="797323" y="5067300"/>
                  <a:chExt cx="2456525" cy="533400"/>
                </a:xfrm>
              </p:grpSpPr>
              <p:cxnSp>
                <p:nvCxnSpPr>
                  <p:cNvPr id="100" name="Straight Connector 99"/>
                  <p:cNvCxnSpPr/>
                  <p:nvPr/>
                </p:nvCxnSpPr>
                <p:spPr>
                  <a:xfrm>
                    <a:off x="797323" y="5422900"/>
                    <a:ext cx="2456525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1" name="Chord 100"/>
                  <p:cNvSpPr/>
                  <p:nvPr/>
                </p:nvSpPr>
                <p:spPr>
                  <a:xfrm>
                    <a:off x="1386948" y="5194300"/>
                    <a:ext cx="431800" cy="406400"/>
                  </a:xfrm>
                  <a:prstGeom prst="chord">
                    <a:avLst>
                      <a:gd name="adj1" fmla="val 10690026"/>
                      <a:gd name="adj2" fmla="val 214580"/>
                    </a:avLst>
                  </a:prstGeom>
                  <a:solidFill>
                    <a:schemeClr val="accent6"/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Pentagon 101"/>
                  <p:cNvSpPr/>
                  <p:nvPr/>
                </p:nvSpPr>
                <p:spPr>
                  <a:xfrm>
                    <a:off x="1990198" y="5295022"/>
                    <a:ext cx="742950" cy="228600"/>
                  </a:xfrm>
                  <a:prstGeom prst="homePlat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Left-Right-Up Arrow 102"/>
                  <p:cNvSpPr/>
                  <p:nvPr/>
                </p:nvSpPr>
                <p:spPr>
                  <a:xfrm rot="10800000">
                    <a:off x="2828398" y="5067300"/>
                    <a:ext cx="311150" cy="330200"/>
                  </a:xfrm>
                  <a:prstGeom prst="leftRightUpArrow">
                    <a:avLst>
                      <a:gd name="adj1" fmla="val 18220"/>
                      <a:gd name="adj2" fmla="val 8051"/>
                      <a:gd name="adj3" fmla="val 0"/>
                    </a:avLst>
                  </a:prstGeom>
                  <a:solidFill>
                    <a:schemeClr val="accent5"/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36" name="Rectangle 135"/>
              <p:cNvSpPr/>
              <p:nvPr/>
            </p:nvSpPr>
            <p:spPr>
              <a:xfrm>
                <a:off x="2593831" y="6286831"/>
                <a:ext cx="1435100" cy="406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Component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4669460" y="6286831"/>
                <a:ext cx="1435100" cy="406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Component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5708622" y="5964693"/>
                <a:ext cx="9012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</a:rPr>
                  <a:t>definition</a:t>
                </a:r>
              </a:p>
            </p:txBody>
          </p:sp>
          <p:cxnSp>
            <p:nvCxnSpPr>
              <p:cNvPr id="139" name="Straight Arrow Connector 54"/>
              <p:cNvCxnSpPr>
                <a:stCxn id="137" idx="3"/>
                <a:endCxn id="76" idx="1"/>
              </p:cNvCxnSpPr>
              <p:nvPr/>
            </p:nvCxnSpPr>
            <p:spPr>
              <a:xfrm flipV="1">
                <a:off x="6104560" y="6234656"/>
                <a:ext cx="414772" cy="255375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54"/>
              <p:cNvCxnSpPr>
                <a:stCxn id="91" idx="2"/>
                <a:endCxn id="137" idx="0"/>
              </p:cNvCxnSpPr>
              <p:nvPr/>
            </p:nvCxnSpPr>
            <p:spPr>
              <a:xfrm rot="16200000" flipH="1">
                <a:off x="4787743" y="5687564"/>
                <a:ext cx="419542" cy="778991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Box 140"/>
              <p:cNvSpPr txBox="1"/>
              <p:nvPr/>
            </p:nvSpPr>
            <p:spPr>
              <a:xfrm>
                <a:off x="4613862" y="5810804"/>
                <a:ext cx="12538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</a:rPr>
                  <a:t>component</a:t>
                </a:r>
              </a:p>
            </p:txBody>
          </p:sp>
          <p:cxnSp>
            <p:nvCxnSpPr>
              <p:cNvPr id="175" name="Straight Arrow Connector 54"/>
              <p:cNvCxnSpPr>
                <a:stCxn id="136" idx="1"/>
                <a:endCxn id="83" idx="3"/>
              </p:cNvCxnSpPr>
              <p:nvPr/>
            </p:nvCxnSpPr>
            <p:spPr>
              <a:xfrm rot="10800000">
                <a:off x="2195783" y="6206669"/>
                <a:ext cx="398048" cy="28336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54"/>
              <p:cNvCxnSpPr>
                <a:stCxn id="91" idx="2"/>
                <a:endCxn id="136" idx="0"/>
              </p:cNvCxnSpPr>
              <p:nvPr/>
            </p:nvCxnSpPr>
            <p:spPr>
              <a:xfrm rot="5400000">
                <a:off x="3749929" y="5428741"/>
                <a:ext cx="419542" cy="1296638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TextBox 183"/>
              <p:cNvSpPr txBox="1"/>
              <p:nvPr/>
            </p:nvSpPr>
            <p:spPr>
              <a:xfrm>
                <a:off x="2155575" y="5889345"/>
                <a:ext cx="9012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</a:rPr>
                  <a:t>definition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013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981200"/>
          </a:xfrm>
        </p:spPr>
        <p:txBody>
          <a:bodyPr/>
          <a:lstStyle/>
          <a:p>
            <a:r>
              <a:rPr lang="en-US" b="1" dirty="0"/>
              <a:t>Linking Designs, Protocols, and Data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16167" y="6492875"/>
            <a:ext cx="427833" cy="365125"/>
          </a:xfrm>
        </p:spPr>
        <p:txBody>
          <a:bodyPr/>
          <a:lstStyle/>
          <a:p>
            <a:fld id="{0200C452-46A9-46DE-B3AC-9F1C16DAFCC5}" type="slidenum">
              <a:rPr lang="en-US" sz="1400" b="1" smtClean="0"/>
              <a:t>13</a:t>
            </a:fld>
            <a:endParaRPr lang="en-US" sz="1400" b="1"/>
          </a:p>
        </p:txBody>
      </p:sp>
      <p:grpSp>
        <p:nvGrpSpPr>
          <p:cNvPr id="4" name="Group 3"/>
          <p:cNvGrpSpPr/>
          <p:nvPr/>
        </p:nvGrpSpPr>
        <p:grpSpPr>
          <a:xfrm>
            <a:off x="173760" y="1486537"/>
            <a:ext cx="8132401" cy="4607401"/>
            <a:chOff x="173760" y="1486537"/>
            <a:chExt cx="8132401" cy="460740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143E045E-2C52-1340-A3A5-ED8E8EF3ED5D}"/>
                </a:ext>
              </a:extLst>
            </p:cNvPr>
            <p:cNvGrpSpPr/>
            <p:nvPr/>
          </p:nvGrpSpPr>
          <p:grpSpPr>
            <a:xfrm>
              <a:off x="1520606" y="1486537"/>
              <a:ext cx="6174824" cy="1157762"/>
              <a:chOff x="1520606" y="1486537"/>
              <a:chExt cx="6174824" cy="1157762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1520606" y="1486537"/>
                <a:ext cx="6174824" cy="1016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 err="1">
                    <a:solidFill>
                      <a:schemeClr val="tx1"/>
                    </a:solidFill>
                  </a:rPr>
                  <a:t>ModuleDefinition</a:t>
                </a:r>
                <a:r>
                  <a:rPr lang="en-US" b="1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 err="1">
                    <a:solidFill>
                      <a:schemeClr val="tx1"/>
                    </a:solidFill>
                  </a:rPr>
                  <a:t>AraInducedGFP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457200" indent="-457200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9" name="Group 188"/>
              <p:cNvGrpSpPr/>
              <p:nvPr/>
            </p:nvGrpSpPr>
            <p:grpSpPr>
              <a:xfrm>
                <a:off x="1785674" y="1774544"/>
                <a:ext cx="5821009" cy="869755"/>
                <a:chOff x="1785674" y="1774544"/>
                <a:chExt cx="5821009" cy="869755"/>
              </a:xfrm>
            </p:grpSpPr>
            <p:cxnSp>
              <p:nvCxnSpPr>
                <p:cNvPr id="51" name="Straight Connector 50"/>
                <p:cNvCxnSpPr/>
                <p:nvPr/>
              </p:nvCxnSpPr>
              <p:spPr>
                <a:xfrm>
                  <a:off x="1785674" y="2466499"/>
                  <a:ext cx="238754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Chord 51"/>
                <p:cNvSpPr/>
                <p:nvPr/>
              </p:nvSpPr>
              <p:spPr>
                <a:xfrm>
                  <a:off x="2315680" y="2237899"/>
                  <a:ext cx="431800" cy="406400"/>
                </a:xfrm>
                <a:prstGeom prst="chord">
                  <a:avLst>
                    <a:gd name="adj1" fmla="val 10690026"/>
                    <a:gd name="adj2" fmla="val 214580"/>
                  </a:avLst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Pentagon 52"/>
                <p:cNvSpPr/>
                <p:nvPr/>
              </p:nvSpPr>
              <p:spPr>
                <a:xfrm>
                  <a:off x="2918930" y="2212499"/>
                  <a:ext cx="742950" cy="228600"/>
                </a:xfrm>
                <a:prstGeom prst="homePlat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Left-Right-Up Arrow 53"/>
                <p:cNvSpPr/>
                <p:nvPr/>
              </p:nvSpPr>
              <p:spPr>
                <a:xfrm rot="10800000">
                  <a:off x="3757130" y="2110899"/>
                  <a:ext cx="311150" cy="330200"/>
                </a:xfrm>
                <a:prstGeom prst="leftRightUpArrow">
                  <a:avLst>
                    <a:gd name="adj1" fmla="val 18220"/>
                    <a:gd name="adj2" fmla="val 8051"/>
                    <a:gd name="adj3" fmla="val 0"/>
                  </a:avLst>
                </a:prstGeom>
                <a:solidFill>
                  <a:schemeClr val="accent5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Arrow Connector 54"/>
                <p:cNvCxnSpPr/>
                <p:nvPr/>
              </p:nvCxnSpPr>
              <p:spPr>
                <a:xfrm flipV="1">
                  <a:off x="3233255" y="2087880"/>
                  <a:ext cx="1528280" cy="124619"/>
                </a:xfrm>
                <a:prstGeom prst="bentConnector4">
                  <a:avLst>
                    <a:gd name="adj1" fmla="val 244"/>
                    <a:gd name="adj2" fmla="val 242675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Bent Arrow 55"/>
                <p:cNvSpPr/>
                <p:nvPr/>
              </p:nvSpPr>
              <p:spPr>
                <a:xfrm>
                  <a:off x="1882030" y="2071526"/>
                  <a:ext cx="368300" cy="376237"/>
                </a:xfrm>
                <a:prstGeom prst="ben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Bent Arrow 56"/>
                <p:cNvSpPr/>
                <p:nvPr/>
              </p:nvSpPr>
              <p:spPr>
                <a:xfrm>
                  <a:off x="4485310" y="2087880"/>
                  <a:ext cx="368300" cy="376237"/>
                </a:xfrm>
                <a:prstGeom prst="bentArrow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2589327" y="1828164"/>
                  <a:ext cx="447894" cy="241300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Ara</a:t>
                  </a:r>
                </a:p>
              </p:txBody>
            </p:sp>
            <p:cxnSp>
              <p:nvCxnSpPr>
                <p:cNvPr id="59" name="Straight Arrow Connector 54"/>
                <p:cNvCxnSpPr/>
                <p:nvPr/>
              </p:nvCxnSpPr>
              <p:spPr>
                <a:xfrm>
                  <a:off x="3037221" y="1948814"/>
                  <a:ext cx="185286" cy="4842"/>
                </a:xfrm>
                <a:prstGeom prst="bentConnector3">
                  <a:avLst>
                    <a:gd name="adj1" fmla="val 50000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0" name="Group 59"/>
                <p:cNvGrpSpPr/>
                <p:nvPr/>
              </p:nvGrpSpPr>
              <p:grpSpPr>
                <a:xfrm>
                  <a:off x="4343400" y="2110899"/>
                  <a:ext cx="2456525" cy="533400"/>
                  <a:chOff x="797323" y="5067300"/>
                  <a:chExt cx="2456525" cy="533400"/>
                </a:xfrm>
              </p:grpSpPr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797323" y="5422900"/>
                    <a:ext cx="2456525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Chord 61"/>
                  <p:cNvSpPr/>
                  <p:nvPr/>
                </p:nvSpPr>
                <p:spPr>
                  <a:xfrm>
                    <a:off x="1386948" y="5194300"/>
                    <a:ext cx="431800" cy="406400"/>
                  </a:xfrm>
                  <a:prstGeom prst="chord">
                    <a:avLst>
                      <a:gd name="adj1" fmla="val 10690026"/>
                      <a:gd name="adj2" fmla="val 214580"/>
                    </a:avLst>
                  </a:prstGeom>
                  <a:solidFill>
                    <a:schemeClr val="accent6"/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Pentagon 62"/>
                  <p:cNvSpPr/>
                  <p:nvPr/>
                </p:nvSpPr>
                <p:spPr>
                  <a:xfrm>
                    <a:off x="1990198" y="5168900"/>
                    <a:ext cx="742950" cy="228600"/>
                  </a:xfrm>
                  <a:prstGeom prst="homePlat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Left-Right-Up Arrow 63"/>
                  <p:cNvSpPr/>
                  <p:nvPr/>
                </p:nvSpPr>
                <p:spPr>
                  <a:xfrm rot="10800000">
                    <a:off x="2828398" y="5067300"/>
                    <a:ext cx="311150" cy="330200"/>
                  </a:xfrm>
                  <a:prstGeom prst="leftRightUpArrow">
                    <a:avLst>
                      <a:gd name="adj1" fmla="val 18220"/>
                      <a:gd name="adj2" fmla="val 8051"/>
                      <a:gd name="adj3" fmla="val 0"/>
                    </a:avLst>
                  </a:prstGeom>
                  <a:solidFill>
                    <a:schemeClr val="accent5"/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5" name="Sun 64"/>
                <p:cNvSpPr/>
                <p:nvPr/>
              </p:nvSpPr>
              <p:spPr>
                <a:xfrm>
                  <a:off x="7016843" y="1774544"/>
                  <a:ext cx="589840" cy="589840"/>
                </a:xfrm>
                <a:prstGeom prst="sun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GFP</a:t>
                  </a:r>
                </a:p>
              </p:txBody>
            </p:sp>
            <p:cxnSp>
              <p:nvCxnSpPr>
                <p:cNvPr id="66" name="Straight Arrow Connector 54"/>
                <p:cNvCxnSpPr/>
                <p:nvPr/>
              </p:nvCxnSpPr>
              <p:spPr>
                <a:xfrm rot="5400000" flipH="1" flipV="1">
                  <a:off x="6334166" y="1527099"/>
                  <a:ext cx="201834" cy="1168966"/>
                </a:xfrm>
                <a:prstGeom prst="bentConnector2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xmlns="" id="{889089E5-1E5B-4740-92AD-22B0CF416AB6}"/>
                </a:ext>
              </a:extLst>
            </p:cNvPr>
            <p:cNvSpPr/>
            <p:nvPr/>
          </p:nvSpPr>
          <p:spPr>
            <a:xfrm>
              <a:off x="2223622" y="5671846"/>
              <a:ext cx="1831204" cy="406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Implementation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Arrow Connector 54">
              <a:extLst>
                <a:ext uri="{FF2B5EF4-FFF2-40B4-BE49-F238E27FC236}">
                  <a16:creationId xmlns:a16="http://schemas.microsoft.com/office/drawing/2014/main" xmlns="" id="{DA3EDD98-50BA-4142-A8C9-6DA5275AC200}"/>
                </a:ext>
              </a:extLst>
            </p:cNvPr>
            <p:cNvCxnSpPr>
              <a:cxnSpLocks/>
              <a:stCxn id="155" idx="0"/>
              <a:endCxn id="109" idx="2"/>
            </p:cNvCxnSpPr>
            <p:nvPr/>
          </p:nvCxnSpPr>
          <p:spPr>
            <a:xfrm flipH="1" flipV="1">
              <a:off x="5252653" y="3337456"/>
              <a:ext cx="6349" cy="70246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xmlns="" id="{CD3E2418-FE3C-E849-96A5-2AF1A5A5A48C}"/>
                </a:ext>
              </a:extLst>
            </p:cNvPr>
            <p:cNvSpPr/>
            <p:nvPr/>
          </p:nvSpPr>
          <p:spPr>
            <a:xfrm>
              <a:off x="4535103" y="2931056"/>
              <a:ext cx="1435100" cy="406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Module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xmlns="" id="{0566C1DC-CA57-9247-9C3D-DB5821BF1B19}"/>
                </a:ext>
              </a:extLst>
            </p:cNvPr>
            <p:cNvSpPr/>
            <p:nvPr/>
          </p:nvSpPr>
          <p:spPr>
            <a:xfrm>
              <a:off x="2139036" y="3060567"/>
              <a:ext cx="1350937" cy="5139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Functional Component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xmlns="" id="{AE775313-2C64-F34F-A570-3E8C857838A7}"/>
                </a:ext>
              </a:extLst>
            </p:cNvPr>
            <p:cNvSpPr/>
            <p:nvPr/>
          </p:nvSpPr>
          <p:spPr>
            <a:xfrm>
              <a:off x="211919" y="4278087"/>
              <a:ext cx="2487125" cy="4498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r>
                <a:rPr lang="en-US" b="1" i="1" dirty="0">
                  <a:solidFill>
                    <a:schemeClr val="tx1"/>
                  </a:solidFill>
                </a:rPr>
                <a:t>E. Coli </a:t>
              </a:r>
              <a:r>
                <a:rPr lang="en-US" b="1" dirty="0">
                  <a:solidFill>
                    <a:schemeClr val="tx1"/>
                  </a:solidFill>
                </a:rPr>
                <a:t>DH5-Alpha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xmlns="" id="{EFEA9325-2E9D-144B-8ADD-6342A2674195}"/>
                </a:ext>
              </a:extLst>
            </p:cNvPr>
            <p:cNvSpPr/>
            <p:nvPr/>
          </p:nvSpPr>
          <p:spPr>
            <a:xfrm>
              <a:off x="3413651" y="4039916"/>
              <a:ext cx="3690702" cy="1016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 err="1">
                  <a:solidFill>
                    <a:schemeClr val="tx1"/>
                  </a:solidFill>
                </a:rPr>
                <a:t>ModuleDefinition</a:t>
              </a:r>
              <a:r>
                <a:rPr lang="en-US" b="1" dirty="0">
                  <a:solidFill>
                    <a:schemeClr val="tx1"/>
                  </a:solidFill>
                </a:rPr>
                <a:t>: </a:t>
              </a:r>
              <a:r>
                <a:rPr lang="en-US" dirty="0" err="1">
                  <a:solidFill>
                    <a:schemeClr val="tx1"/>
                  </a:solidFill>
                </a:rPr>
                <a:t>AraInducedGFP</a:t>
              </a:r>
              <a:r>
                <a:rPr lang="en-US" dirty="0">
                  <a:solidFill>
                    <a:schemeClr val="tx1"/>
                  </a:solidFill>
                </a:rPr>
                <a:t> transformed E.coli grown in M9 Media with 1mM Ara</a:t>
              </a:r>
            </a:p>
          </p:txBody>
        </p:sp>
        <p:cxnSp>
          <p:nvCxnSpPr>
            <p:cNvPr id="158" name="Straight Arrow Connector 54">
              <a:extLst>
                <a:ext uri="{FF2B5EF4-FFF2-40B4-BE49-F238E27FC236}">
                  <a16:creationId xmlns:a16="http://schemas.microsoft.com/office/drawing/2014/main" xmlns="" id="{4CAA9850-DD38-C142-A224-5649DFA12CF3}"/>
                </a:ext>
              </a:extLst>
            </p:cNvPr>
            <p:cNvCxnSpPr>
              <a:cxnSpLocks/>
              <a:stCxn id="58" idx="4"/>
              <a:endCxn id="113" idx="0"/>
            </p:cNvCxnSpPr>
            <p:nvPr/>
          </p:nvCxnSpPr>
          <p:spPr>
            <a:xfrm>
              <a:off x="2813274" y="2069464"/>
              <a:ext cx="1231" cy="991103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xmlns="" id="{E9FE201F-AAEC-474B-8672-7DBC26D4184E}"/>
                </a:ext>
              </a:extLst>
            </p:cNvPr>
            <p:cNvSpPr/>
            <p:nvPr/>
          </p:nvSpPr>
          <p:spPr>
            <a:xfrm>
              <a:off x="1032962" y="4911885"/>
              <a:ext cx="1350937" cy="5139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Functional Component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0" name="Straight Arrow Connector 54">
              <a:extLst>
                <a:ext uri="{FF2B5EF4-FFF2-40B4-BE49-F238E27FC236}">
                  <a16:creationId xmlns:a16="http://schemas.microsoft.com/office/drawing/2014/main" xmlns="" id="{8DB8D981-B5E3-E74E-8012-BA7F7039DFA6}"/>
                </a:ext>
              </a:extLst>
            </p:cNvPr>
            <p:cNvCxnSpPr>
              <a:cxnSpLocks/>
              <a:stCxn id="105" idx="0"/>
              <a:endCxn id="155" idx="2"/>
            </p:cNvCxnSpPr>
            <p:nvPr/>
          </p:nvCxnSpPr>
          <p:spPr>
            <a:xfrm rot="5400000" flipH="1" flipV="1">
              <a:off x="3891148" y="4303992"/>
              <a:ext cx="615930" cy="211977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xmlns="" id="{0BD7E3B2-83E7-C043-B44D-C6C60A025B65}"/>
                </a:ext>
              </a:extLst>
            </p:cNvPr>
            <p:cNvSpPr/>
            <p:nvPr/>
          </p:nvSpPr>
          <p:spPr>
            <a:xfrm>
              <a:off x="6474957" y="5687538"/>
              <a:ext cx="1831204" cy="406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Implementation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xmlns="" id="{1217908A-5839-FD47-A43C-EB2C3621A14B}"/>
                </a:ext>
              </a:extLst>
            </p:cNvPr>
            <p:cNvSpPr/>
            <p:nvPr/>
          </p:nvSpPr>
          <p:spPr>
            <a:xfrm>
              <a:off x="4350141" y="5681045"/>
              <a:ext cx="1831204" cy="406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Implementation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4" name="Straight Arrow Connector 54">
              <a:extLst>
                <a:ext uri="{FF2B5EF4-FFF2-40B4-BE49-F238E27FC236}">
                  <a16:creationId xmlns:a16="http://schemas.microsoft.com/office/drawing/2014/main" xmlns="" id="{E2FD98FA-5E87-BB47-8262-2AD6C6501D0D}"/>
                </a:ext>
              </a:extLst>
            </p:cNvPr>
            <p:cNvCxnSpPr>
              <a:cxnSpLocks/>
              <a:endCxn id="155" idx="2"/>
            </p:cNvCxnSpPr>
            <p:nvPr/>
          </p:nvCxnSpPr>
          <p:spPr>
            <a:xfrm flipV="1">
              <a:off x="5252653" y="5055916"/>
              <a:ext cx="6349" cy="593716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54">
              <a:extLst>
                <a:ext uri="{FF2B5EF4-FFF2-40B4-BE49-F238E27FC236}">
                  <a16:creationId xmlns:a16="http://schemas.microsoft.com/office/drawing/2014/main" xmlns="" id="{C2ADF12C-34ED-6444-8A1E-E7F88F7925E1}"/>
                </a:ext>
              </a:extLst>
            </p:cNvPr>
            <p:cNvCxnSpPr>
              <a:cxnSpLocks/>
              <a:stCxn id="162" idx="0"/>
              <a:endCxn id="155" idx="2"/>
            </p:cNvCxnSpPr>
            <p:nvPr/>
          </p:nvCxnSpPr>
          <p:spPr>
            <a:xfrm rot="16200000" flipV="1">
              <a:off x="6008970" y="4305948"/>
              <a:ext cx="631622" cy="2131557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xmlns="" id="{3FD35D9C-3C0F-BE41-ADF2-0998CC42D37E}"/>
                </a:ext>
              </a:extLst>
            </p:cNvPr>
            <p:cNvSpPr txBox="1"/>
            <p:nvPr/>
          </p:nvSpPr>
          <p:spPr>
            <a:xfrm>
              <a:off x="5230842" y="3419574"/>
              <a:ext cx="750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</a:rPr>
                <a:t>module</a:t>
              </a:r>
            </a:p>
          </p:txBody>
        </p:sp>
        <p:cxnSp>
          <p:nvCxnSpPr>
            <p:cNvPr id="180" name="Straight Arrow Connector 54">
              <a:extLst>
                <a:ext uri="{FF2B5EF4-FFF2-40B4-BE49-F238E27FC236}">
                  <a16:creationId xmlns:a16="http://schemas.microsoft.com/office/drawing/2014/main" xmlns="" id="{168684A2-CDA8-1C41-A4C3-E739B26248A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371354" y="3342989"/>
              <a:ext cx="801349" cy="592505"/>
            </a:xfrm>
            <a:prstGeom prst="bentConnector3">
              <a:avLst>
                <a:gd name="adj1" fmla="val 99840"/>
              </a:avLst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xmlns="" id="{831DA935-B150-0948-B080-6A02092A6F19}"/>
                </a:ext>
              </a:extLst>
            </p:cNvPr>
            <p:cNvSpPr txBox="1"/>
            <p:nvPr/>
          </p:nvSpPr>
          <p:spPr>
            <a:xfrm>
              <a:off x="2782650" y="2565729"/>
              <a:ext cx="9012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</a:rPr>
                <a:t>definition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xmlns="" id="{B3F98E87-9CEC-4649-AAE5-01D7260F6117}"/>
                </a:ext>
              </a:extLst>
            </p:cNvPr>
            <p:cNvSpPr txBox="1"/>
            <p:nvPr/>
          </p:nvSpPr>
          <p:spPr>
            <a:xfrm>
              <a:off x="2315680" y="3616199"/>
              <a:ext cx="1836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</a:rPr>
                <a:t>module</a:t>
              </a:r>
            </a:p>
          </p:txBody>
        </p:sp>
        <p:cxnSp>
          <p:nvCxnSpPr>
            <p:cNvPr id="183" name="Straight Arrow Connector 54">
              <a:extLst>
                <a:ext uri="{FF2B5EF4-FFF2-40B4-BE49-F238E27FC236}">
                  <a16:creationId xmlns:a16="http://schemas.microsoft.com/office/drawing/2014/main" xmlns="" id="{15F5627E-BABF-5542-99DD-C4BC44E20CE7}"/>
                </a:ext>
              </a:extLst>
            </p:cNvPr>
            <p:cNvCxnSpPr>
              <a:cxnSpLocks/>
              <a:stCxn id="159" idx="1"/>
            </p:cNvCxnSpPr>
            <p:nvPr/>
          </p:nvCxnSpPr>
          <p:spPr>
            <a:xfrm rot="10800000">
              <a:off x="667612" y="4727971"/>
              <a:ext cx="365350" cy="440892"/>
            </a:xfrm>
            <a:prstGeom prst="bent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54">
              <a:extLst>
                <a:ext uri="{FF2B5EF4-FFF2-40B4-BE49-F238E27FC236}">
                  <a16:creationId xmlns:a16="http://schemas.microsoft.com/office/drawing/2014/main" xmlns="" id="{84EF3790-8E28-E440-95D8-CB93B214EA9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7612" y="3505523"/>
              <a:ext cx="365354" cy="420782"/>
            </a:xfrm>
            <a:prstGeom prst="bent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54">
              <a:extLst>
                <a:ext uri="{FF2B5EF4-FFF2-40B4-BE49-F238E27FC236}">
                  <a16:creationId xmlns:a16="http://schemas.microsoft.com/office/drawing/2014/main" xmlns="" id="{A39C73E6-9DDF-2840-A802-DC36FCCEFD22}"/>
                </a:ext>
              </a:extLst>
            </p:cNvPr>
            <p:cNvCxnSpPr>
              <a:cxnSpLocks/>
              <a:stCxn id="155" idx="1"/>
            </p:cNvCxnSpPr>
            <p:nvPr/>
          </p:nvCxnSpPr>
          <p:spPr>
            <a:xfrm rot="10800000">
              <a:off x="2383903" y="3926306"/>
              <a:ext cx="1029748" cy="62161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xmlns="" id="{09DFD705-106C-AB4D-879F-9B74C1C816D7}"/>
                </a:ext>
              </a:extLst>
            </p:cNvPr>
            <p:cNvSpPr txBox="1"/>
            <p:nvPr/>
          </p:nvSpPr>
          <p:spPr>
            <a:xfrm>
              <a:off x="197589" y="5137978"/>
              <a:ext cx="9012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</a:rPr>
                <a:t>definition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xmlns="" id="{E8DB6DF2-25A4-5046-B2CD-00E9F21099F6}"/>
                </a:ext>
              </a:extLst>
            </p:cNvPr>
            <p:cNvSpPr txBox="1"/>
            <p:nvPr/>
          </p:nvSpPr>
          <p:spPr>
            <a:xfrm>
              <a:off x="173760" y="3936220"/>
              <a:ext cx="9012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</a:rPr>
                <a:t>definition</a:t>
              </a:r>
            </a:p>
          </p:txBody>
        </p:sp>
        <p:cxnSp>
          <p:nvCxnSpPr>
            <p:cNvPr id="195" name="Straight Arrow Connector 54">
              <a:extLst>
                <a:ext uri="{FF2B5EF4-FFF2-40B4-BE49-F238E27FC236}">
                  <a16:creationId xmlns:a16="http://schemas.microsoft.com/office/drawing/2014/main" xmlns="" id="{5D678B9C-44B0-0A45-AE73-0D58D0C45384}"/>
                </a:ext>
              </a:extLst>
            </p:cNvPr>
            <p:cNvCxnSpPr>
              <a:cxnSpLocks/>
              <a:stCxn id="155" idx="1"/>
              <a:endCxn id="159" idx="3"/>
            </p:cNvCxnSpPr>
            <p:nvPr/>
          </p:nvCxnSpPr>
          <p:spPr>
            <a:xfrm rot="10800000" flipV="1">
              <a:off x="2383899" y="4547915"/>
              <a:ext cx="1029752" cy="620947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54">
              <a:extLst>
                <a:ext uri="{FF2B5EF4-FFF2-40B4-BE49-F238E27FC236}">
                  <a16:creationId xmlns:a16="http://schemas.microsoft.com/office/drawing/2014/main" xmlns="" id="{15484C5B-415F-FA40-9C81-345ED9A85E27}"/>
                </a:ext>
              </a:extLst>
            </p:cNvPr>
            <p:cNvCxnSpPr>
              <a:cxnSpLocks/>
              <a:endCxn id="109" idx="0"/>
            </p:cNvCxnSpPr>
            <p:nvPr/>
          </p:nvCxnSpPr>
          <p:spPr>
            <a:xfrm>
              <a:off x="5252653" y="2483260"/>
              <a:ext cx="0" cy="447796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xmlns="" id="{BE3DB3C5-03E2-5B48-B32B-931E79F5898C}"/>
                </a:ext>
              </a:extLst>
            </p:cNvPr>
            <p:cNvSpPr txBox="1"/>
            <p:nvPr/>
          </p:nvSpPr>
          <p:spPr>
            <a:xfrm>
              <a:off x="5223427" y="2587000"/>
              <a:ext cx="9012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</a:rPr>
                <a:t>definition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xmlns="" id="{08DFA7EF-7975-2544-AB8A-F9860F081283}"/>
                </a:ext>
              </a:extLst>
            </p:cNvPr>
            <p:cNvSpPr txBox="1"/>
            <p:nvPr/>
          </p:nvSpPr>
          <p:spPr>
            <a:xfrm>
              <a:off x="3110585" y="5338441"/>
              <a:ext cx="519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built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xmlns="" id="{D6179384-5162-2C4D-8070-D63693F9A966}"/>
                </a:ext>
              </a:extLst>
            </p:cNvPr>
            <p:cNvSpPr txBox="1"/>
            <p:nvPr/>
          </p:nvSpPr>
          <p:spPr>
            <a:xfrm>
              <a:off x="7343205" y="5376352"/>
              <a:ext cx="519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built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xmlns="" id="{86821BE8-CB68-5C41-8B68-31DFD454C7DE}"/>
                </a:ext>
              </a:extLst>
            </p:cNvPr>
            <p:cNvSpPr txBox="1"/>
            <p:nvPr/>
          </p:nvSpPr>
          <p:spPr>
            <a:xfrm>
              <a:off x="5223427" y="5355980"/>
              <a:ext cx="519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built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xmlns="" id="{AD10077F-67A1-B144-8519-FF083A30B2E5}"/>
                </a:ext>
              </a:extLst>
            </p:cNvPr>
            <p:cNvSpPr/>
            <p:nvPr/>
          </p:nvSpPr>
          <p:spPr>
            <a:xfrm>
              <a:off x="198885" y="3058883"/>
              <a:ext cx="1739134" cy="46331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MD: </a:t>
              </a:r>
              <a:r>
                <a:rPr lang="en-US" dirty="0">
                  <a:solidFill>
                    <a:schemeClr val="tx1"/>
                  </a:solidFill>
                </a:rPr>
                <a:t>M9 Media</a:t>
              </a: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xmlns="" id="{57F08D5A-FEFD-1542-A5C9-E8C18A9D550D}"/>
                </a:ext>
              </a:extLst>
            </p:cNvPr>
            <p:cNvSpPr/>
            <p:nvPr/>
          </p:nvSpPr>
          <p:spPr>
            <a:xfrm>
              <a:off x="1054777" y="3723883"/>
              <a:ext cx="1326736" cy="406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Module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7924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342461" y="160429"/>
            <a:ext cx="7771166" cy="6662297"/>
            <a:chOff x="342461" y="160429"/>
            <a:chExt cx="7771166" cy="6662297"/>
          </a:xfrm>
        </p:grpSpPr>
        <p:grpSp>
          <p:nvGrpSpPr>
            <p:cNvPr id="3" name="Group 2"/>
            <p:cNvGrpSpPr/>
            <p:nvPr/>
          </p:nvGrpSpPr>
          <p:grpSpPr>
            <a:xfrm>
              <a:off x="342461" y="160429"/>
              <a:ext cx="7771166" cy="5357539"/>
              <a:chOff x="342461" y="1500841"/>
              <a:chExt cx="7771166" cy="5357539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xmlns="" id="{EFEA9325-2E9D-144B-8ADD-6342A2674195}"/>
                  </a:ext>
                </a:extLst>
              </p:cNvPr>
              <p:cNvSpPr/>
              <p:nvPr/>
            </p:nvSpPr>
            <p:spPr>
              <a:xfrm>
                <a:off x="5215886" y="4750064"/>
                <a:ext cx="2897741" cy="10232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 smtClean="0">
                    <a:solidFill>
                      <a:schemeClr val="tx1"/>
                    </a:solidFill>
                  </a:rPr>
                  <a:t>MD: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AraInducedGFP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transformed </a:t>
                </a:r>
                <a:r>
                  <a:rPr lang="en-US" dirty="0" err="1">
                    <a:solidFill>
                      <a:schemeClr val="tx1"/>
                    </a:solidFill>
                  </a:rPr>
                  <a:t>E.coli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grown </a:t>
                </a:r>
                <a:r>
                  <a:rPr lang="en-US" dirty="0">
                    <a:solidFill>
                      <a:schemeClr val="tx1"/>
                    </a:solidFill>
                  </a:rPr>
                  <a:t>in M9 Media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with </a:t>
                </a:r>
                <a:r>
                  <a:rPr lang="en-US" dirty="0">
                    <a:solidFill>
                      <a:schemeClr val="tx1"/>
                    </a:solidFill>
                  </a:rPr>
                  <a:t>1mM Ara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xmlns="" id="{1217908A-5839-FD47-A43C-EB2C3621A14B}"/>
                  </a:ext>
                </a:extLst>
              </p:cNvPr>
              <p:cNvSpPr/>
              <p:nvPr/>
            </p:nvSpPr>
            <p:spPr>
              <a:xfrm>
                <a:off x="2469081" y="5054864"/>
                <a:ext cx="1831204" cy="406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Implementation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xmlns="" id="{85DF6A64-1C35-8E46-95F7-3E6AD8F1CE01}"/>
                  </a:ext>
                </a:extLst>
              </p:cNvPr>
              <p:cNvSpPr/>
              <p:nvPr/>
            </p:nvSpPr>
            <p:spPr>
              <a:xfrm>
                <a:off x="2032147" y="6375780"/>
                <a:ext cx="1435100" cy="40640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Experiment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xmlns="" id="{CA5FEA89-376B-0B4E-966A-ADE41C1B6CC1}"/>
                  </a:ext>
                </a:extLst>
              </p:cNvPr>
              <p:cNvSpPr/>
              <p:nvPr/>
            </p:nvSpPr>
            <p:spPr>
              <a:xfrm>
                <a:off x="2469081" y="3633639"/>
                <a:ext cx="1831204" cy="406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Implementation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xmlns="" id="{09B762E1-A45D-B049-8F69-74E2820FB899}"/>
                  </a:ext>
                </a:extLst>
              </p:cNvPr>
              <p:cNvSpPr txBox="1"/>
              <p:nvPr/>
            </p:nvSpPr>
            <p:spPr>
              <a:xfrm>
                <a:off x="4297770" y="5258980"/>
                <a:ext cx="5196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built</a:t>
                </a:r>
              </a:p>
            </p:txBody>
          </p:sp>
          <p:cxnSp>
            <p:nvCxnSpPr>
              <p:cNvPr id="83" name="Straight Arrow Connector 54">
                <a:extLst>
                  <a:ext uri="{FF2B5EF4-FFF2-40B4-BE49-F238E27FC236}">
                    <a16:creationId xmlns:a16="http://schemas.microsoft.com/office/drawing/2014/main" xmlns="" id="{D3E41DF7-1C30-CA4A-ACC6-4A59D48BDD34}"/>
                  </a:ext>
                </a:extLst>
              </p:cNvPr>
              <p:cNvCxnSpPr>
                <a:cxnSpLocks/>
                <a:stCxn id="163" idx="3"/>
                <a:endCxn id="155" idx="1"/>
              </p:cNvCxnSpPr>
              <p:nvPr/>
            </p:nvCxnSpPr>
            <p:spPr>
              <a:xfrm>
                <a:off x="4300285" y="5258064"/>
                <a:ext cx="915601" cy="3605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xmlns="" id="{0F81A1B9-D56C-5A4F-978C-652093944E1D}"/>
                  </a:ext>
                </a:extLst>
              </p:cNvPr>
              <p:cNvSpPr/>
              <p:nvPr/>
            </p:nvSpPr>
            <p:spPr>
              <a:xfrm>
                <a:off x="3460027" y="1500841"/>
                <a:ext cx="2487125" cy="4498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CD: </a:t>
                </a:r>
                <a:r>
                  <a:rPr lang="en-US" b="1" i="1" dirty="0">
                    <a:solidFill>
                      <a:schemeClr val="tx1"/>
                    </a:solidFill>
                  </a:rPr>
                  <a:t>E. Coli </a:t>
                </a:r>
                <a:r>
                  <a:rPr lang="en-US" b="1" dirty="0">
                    <a:solidFill>
                      <a:schemeClr val="tx1"/>
                    </a:solidFill>
                  </a:rPr>
                  <a:t>DH5-Alpha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xmlns="" id="{77FA6B05-C6E0-CA4C-8D91-1C09F1B325F2}"/>
                  </a:ext>
                </a:extLst>
              </p:cNvPr>
              <p:cNvSpPr/>
              <p:nvPr/>
            </p:nvSpPr>
            <p:spPr>
              <a:xfrm>
                <a:off x="5980578" y="2698489"/>
                <a:ext cx="1739134" cy="46331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MD: </a:t>
                </a:r>
                <a:r>
                  <a:rPr lang="en-US" dirty="0">
                    <a:solidFill>
                      <a:schemeClr val="tx1"/>
                    </a:solidFill>
                  </a:rPr>
                  <a:t>M9 Media</a:t>
                </a: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xmlns="" id="{1CE77E83-4386-5249-8011-FB9AF641BFAB}"/>
                  </a:ext>
                </a:extLst>
              </p:cNvPr>
              <p:cNvSpPr/>
              <p:nvPr/>
            </p:nvSpPr>
            <p:spPr>
              <a:xfrm>
                <a:off x="708149" y="1508045"/>
                <a:ext cx="2203933" cy="46331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MD: </a:t>
                </a:r>
                <a:r>
                  <a:rPr lang="en-US" dirty="0" err="1">
                    <a:solidFill>
                      <a:schemeClr val="tx1"/>
                    </a:solidFill>
                  </a:rPr>
                  <a:t>AraInducedGFP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xmlns="" id="{1DF692D5-F339-4B4D-A2C3-CD9D50B7BFB9}"/>
                  </a:ext>
                </a:extLst>
              </p:cNvPr>
              <p:cNvSpPr/>
              <p:nvPr/>
            </p:nvSpPr>
            <p:spPr>
              <a:xfrm>
                <a:off x="891943" y="2325940"/>
                <a:ext cx="1831204" cy="406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Implementation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xmlns="" id="{9345BA98-4B29-B844-A27C-A3C431D968A5}"/>
                  </a:ext>
                </a:extLst>
              </p:cNvPr>
              <p:cNvSpPr/>
              <p:nvPr/>
            </p:nvSpPr>
            <p:spPr>
              <a:xfrm>
                <a:off x="5934543" y="3626375"/>
                <a:ext cx="1831204" cy="406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Implementation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xmlns="" id="{60C324F5-1A2F-FF4D-BA17-253E8668F52B}"/>
                  </a:ext>
                </a:extLst>
              </p:cNvPr>
              <p:cNvSpPr/>
              <p:nvPr/>
            </p:nvSpPr>
            <p:spPr>
              <a:xfrm>
                <a:off x="3787987" y="2312879"/>
                <a:ext cx="1831204" cy="406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Implementation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6" name="Straight Arrow Connector 54">
                <a:extLst>
                  <a:ext uri="{FF2B5EF4-FFF2-40B4-BE49-F238E27FC236}">
                    <a16:creationId xmlns:a16="http://schemas.microsoft.com/office/drawing/2014/main" xmlns="" id="{2888ADD6-71B5-B448-AB1C-9135F5985F52}"/>
                  </a:ext>
                </a:extLst>
              </p:cNvPr>
              <p:cNvCxnSpPr>
                <a:cxnSpLocks/>
                <a:stCxn id="115" idx="0"/>
                <a:endCxn id="107" idx="2"/>
              </p:cNvCxnSpPr>
              <p:nvPr/>
            </p:nvCxnSpPr>
            <p:spPr>
              <a:xfrm flipV="1">
                <a:off x="4703589" y="1950725"/>
                <a:ext cx="1" cy="362154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xmlns="" id="{5D5F5D08-386B-2245-B444-B6173FFF610F}"/>
                  </a:ext>
                </a:extLst>
              </p:cNvPr>
              <p:cNvSpPr txBox="1"/>
              <p:nvPr/>
            </p:nvSpPr>
            <p:spPr>
              <a:xfrm>
                <a:off x="1760517" y="2012459"/>
                <a:ext cx="5196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built</a:t>
                </a:r>
              </a:p>
            </p:txBody>
          </p:sp>
          <p:cxnSp>
            <p:nvCxnSpPr>
              <p:cNvPr id="118" name="Straight Arrow Connector 54">
                <a:extLst>
                  <a:ext uri="{FF2B5EF4-FFF2-40B4-BE49-F238E27FC236}">
                    <a16:creationId xmlns:a16="http://schemas.microsoft.com/office/drawing/2014/main" xmlns="" id="{91411FC7-87C5-3F48-9955-EBC1144C1457}"/>
                  </a:ext>
                </a:extLst>
              </p:cNvPr>
              <p:cNvCxnSpPr>
                <a:cxnSpLocks/>
                <a:stCxn id="112" idx="0"/>
                <a:endCxn id="111" idx="2"/>
              </p:cNvCxnSpPr>
              <p:nvPr/>
            </p:nvCxnSpPr>
            <p:spPr>
              <a:xfrm flipV="1">
                <a:off x="1807545" y="1971364"/>
                <a:ext cx="2571" cy="354576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54">
                <a:extLst>
                  <a:ext uri="{FF2B5EF4-FFF2-40B4-BE49-F238E27FC236}">
                    <a16:creationId xmlns:a16="http://schemas.microsoft.com/office/drawing/2014/main" xmlns="" id="{C079833E-6597-3D45-9301-700D4C1D2874}"/>
                  </a:ext>
                </a:extLst>
              </p:cNvPr>
              <p:cNvCxnSpPr>
                <a:cxnSpLocks/>
                <a:stCxn id="114" idx="0"/>
                <a:endCxn id="110" idx="2"/>
              </p:cNvCxnSpPr>
              <p:nvPr/>
            </p:nvCxnSpPr>
            <p:spPr>
              <a:xfrm flipV="1">
                <a:off x="6850145" y="3161808"/>
                <a:ext cx="0" cy="464567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xmlns="" id="{D373B1CF-F4C9-5148-AD19-AE6EC9647546}"/>
                  </a:ext>
                </a:extLst>
              </p:cNvPr>
              <p:cNvSpPr txBox="1"/>
              <p:nvPr/>
            </p:nvSpPr>
            <p:spPr>
              <a:xfrm>
                <a:off x="4684342" y="2026728"/>
                <a:ext cx="5196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built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xmlns="" id="{9EBB85B8-C587-C04B-B613-C090B94DDF59}"/>
                  </a:ext>
                </a:extLst>
              </p:cNvPr>
              <p:cNvSpPr txBox="1"/>
              <p:nvPr/>
            </p:nvSpPr>
            <p:spPr>
              <a:xfrm>
                <a:off x="6811339" y="3305873"/>
                <a:ext cx="5196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built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xmlns="" id="{9F3F401D-0DC5-C74B-8EA4-59063CE30B83}"/>
                  </a:ext>
                </a:extLst>
              </p:cNvPr>
              <p:cNvSpPr/>
              <p:nvPr/>
            </p:nvSpPr>
            <p:spPr>
              <a:xfrm>
                <a:off x="374905" y="5571020"/>
                <a:ext cx="1645459" cy="69500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Activity: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flow cytometry</a:t>
                </a: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xmlns="" id="{71AA41F1-EB3D-C840-B032-F10FF2F9614D}"/>
                  </a:ext>
                </a:extLst>
              </p:cNvPr>
              <p:cNvSpPr/>
              <p:nvPr/>
            </p:nvSpPr>
            <p:spPr>
              <a:xfrm>
                <a:off x="342461" y="2919933"/>
                <a:ext cx="1645459" cy="69500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Activity: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transform</a:t>
                </a: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xmlns="" id="{53D6F955-E23F-B04B-B7E9-9A5450123788}"/>
                  </a:ext>
                </a:extLst>
              </p:cNvPr>
              <p:cNvSpPr/>
              <p:nvPr/>
            </p:nvSpPr>
            <p:spPr>
              <a:xfrm>
                <a:off x="342462" y="4292710"/>
                <a:ext cx="1645459" cy="69500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Activity: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culture</a:t>
                </a:r>
              </a:p>
            </p:txBody>
          </p:sp>
          <p:cxnSp>
            <p:nvCxnSpPr>
              <p:cNvPr id="138" name="Straight Arrow Connector 54">
                <a:extLst>
                  <a:ext uri="{FF2B5EF4-FFF2-40B4-BE49-F238E27FC236}">
                    <a16:creationId xmlns:a16="http://schemas.microsoft.com/office/drawing/2014/main" xmlns="" id="{56A52CF4-52CF-A14D-BC7B-73F3AC0B9272}"/>
                  </a:ext>
                </a:extLst>
              </p:cNvPr>
              <p:cNvCxnSpPr>
                <a:cxnSpLocks/>
                <a:stCxn id="131" idx="3"/>
                <a:endCxn id="69" idx="2"/>
              </p:cNvCxnSpPr>
              <p:nvPr/>
            </p:nvCxnSpPr>
            <p:spPr>
              <a:xfrm flipV="1">
                <a:off x="1987921" y="4040039"/>
                <a:ext cx="1396762" cy="600173"/>
              </a:xfrm>
              <a:prstGeom prst="bentConnector2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54">
                <a:extLst>
                  <a:ext uri="{FF2B5EF4-FFF2-40B4-BE49-F238E27FC236}">
                    <a16:creationId xmlns:a16="http://schemas.microsoft.com/office/drawing/2014/main" xmlns="" id="{0A1B2BA0-7006-8E45-AB86-593DF379BA9B}"/>
                  </a:ext>
                </a:extLst>
              </p:cNvPr>
              <p:cNvCxnSpPr>
                <a:cxnSpLocks/>
                <a:stCxn id="130" idx="3"/>
                <a:endCxn id="115" idx="2"/>
              </p:cNvCxnSpPr>
              <p:nvPr/>
            </p:nvCxnSpPr>
            <p:spPr>
              <a:xfrm flipV="1">
                <a:off x="1987920" y="2719279"/>
                <a:ext cx="2715669" cy="548156"/>
              </a:xfrm>
              <a:prstGeom prst="bentConnector2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54">
                <a:extLst>
                  <a:ext uri="{FF2B5EF4-FFF2-40B4-BE49-F238E27FC236}">
                    <a16:creationId xmlns:a16="http://schemas.microsoft.com/office/drawing/2014/main" xmlns="" id="{443A14D5-C68A-0C48-A16F-32142AD19D86}"/>
                  </a:ext>
                </a:extLst>
              </p:cNvPr>
              <p:cNvCxnSpPr>
                <a:cxnSpLocks/>
                <a:stCxn id="130" idx="3"/>
              </p:cNvCxnSpPr>
              <p:nvPr/>
            </p:nvCxnSpPr>
            <p:spPr>
              <a:xfrm flipV="1">
                <a:off x="1987920" y="2751045"/>
                <a:ext cx="314246" cy="516390"/>
              </a:xfrm>
              <a:prstGeom prst="bentConnector2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54">
                <a:extLst>
                  <a:ext uri="{FF2B5EF4-FFF2-40B4-BE49-F238E27FC236}">
                    <a16:creationId xmlns:a16="http://schemas.microsoft.com/office/drawing/2014/main" xmlns="" id="{DD100EDC-73E0-0E4D-94B1-0EE3A7A8D6F6}"/>
                  </a:ext>
                </a:extLst>
              </p:cNvPr>
              <p:cNvCxnSpPr>
                <a:cxnSpLocks/>
                <a:stCxn id="131" idx="3"/>
                <a:endCxn id="114" idx="2"/>
              </p:cNvCxnSpPr>
              <p:nvPr/>
            </p:nvCxnSpPr>
            <p:spPr>
              <a:xfrm flipV="1">
                <a:off x="1987921" y="4032775"/>
                <a:ext cx="4862224" cy="607437"/>
              </a:xfrm>
              <a:prstGeom prst="bentConnector2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54">
                <a:extLst>
                  <a:ext uri="{FF2B5EF4-FFF2-40B4-BE49-F238E27FC236}">
                    <a16:creationId xmlns:a16="http://schemas.microsoft.com/office/drawing/2014/main" xmlns="" id="{F8A5BA35-95AA-6541-A57F-A35AD33740EC}"/>
                  </a:ext>
                </a:extLst>
              </p:cNvPr>
              <p:cNvCxnSpPr>
                <a:cxnSpLocks/>
                <a:stCxn id="130" idx="2"/>
                <a:endCxn id="69" idx="1"/>
              </p:cNvCxnSpPr>
              <p:nvPr/>
            </p:nvCxnSpPr>
            <p:spPr>
              <a:xfrm rot="16200000" flipH="1">
                <a:off x="1706185" y="3073942"/>
                <a:ext cx="221903" cy="1303890"/>
              </a:xfrm>
              <a:prstGeom prst="bentConnector2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54">
                <a:extLst>
                  <a:ext uri="{FF2B5EF4-FFF2-40B4-BE49-F238E27FC236}">
                    <a16:creationId xmlns:a16="http://schemas.microsoft.com/office/drawing/2014/main" xmlns="" id="{646A4FC2-001B-5C43-8A22-AC95B4922823}"/>
                  </a:ext>
                </a:extLst>
              </p:cNvPr>
              <p:cNvCxnSpPr>
                <a:cxnSpLocks/>
                <a:stCxn id="131" idx="2"/>
                <a:endCxn id="163" idx="1"/>
              </p:cNvCxnSpPr>
              <p:nvPr/>
            </p:nvCxnSpPr>
            <p:spPr>
              <a:xfrm rot="16200000" flipH="1">
                <a:off x="1681961" y="4470943"/>
                <a:ext cx="270351" cy="1303889"/>
              </a:xfrm>
              <a:prstGeom prst="bentConnector2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54">
                <a:extLst>
                  <a:ext uri="{FF2B5EF4-FFF2-40B4-BE49-F238E27FC236}">
                    <a16:creationId xmlns:a16="http://schemas.microsoft.com/office/drawing/2014/main" xmlns="" id="{1E349EED-AF86-2946-814F-3976F4FE3B78}"/>
                  </a:ext>
                </a:extLst>
              </p:cNvPr>
              <p:cNvCxnSpPr>
                <a:cxnSpLocks/>
                <a:stCxn id="129" idx="2"/>
                <a:endCxn id="172" idx="1"/>
              </p:cNvCxnSpPr>
              <p:nvPr/>
            </p:nvCxnSpPr>
            <p:spPr>
              <a:xfrm rot="16200000" flipH="1">
                <a:off x="1458413" y="6005245"/>
                <a:ext cx="312957" cy="834512"/>
              </a:xfrm>
              <a:prstGeom prst="bentConnector2">
                <a:avLst/>
              </a:prstGeom>
              <a:ln w="38100">
                <a:solidFill>
                  <a:schemeClr val="accent3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54">
                <a:extLst>
                  <a:ext uri="{FF2B5EF4-FFF2-40B4-BE49-F238E27FC236}">
                    <a16:creationId xmlns:a16="http://schemas.microsoft.com/office/drawing/2014/main" xmlns="" id="{855998C7-75DB-824F-9472-0FADEBB56232}"/>
                  </a:ext>
                </a:extLst>
              </p:cNvPr>
              <p:cNvCxnSpPr>
                <a:cxnSpLocks/>
                <a:stCxn id="129" idx="3"/>
              </p:cNvCxnSpPr>
              <p:nvPr/>
            </p:nvCxnSpPr>
            <p:spPr>
              <a:xfrm flipV="1">
                <a:off x="2020364" y="5461266"/>
                <a:ext cx="1070080" cy="457256"/>
              </a:xfrm>
              <a:prstGeom prst="bentConnector3">
                <a:avLst>
                  <a:gd name="adj1" fmla="val 100838"/>
                </a:avLst>
              </a:prstGeom>
              <a:ln w="38100">
                <a:solidFill>
                  <a:schemeClr val="accent3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xmlns="" id="{B9BE1413-21D1-0E48-82F7-C03ABED52DD0}"/>
                  </a:ext>
                </a:extLst>
              </p:cNvPr>
              <p:cNvSpPr txBox="1"/>
              <p:nvPr/>
            </p:nvSpPr>
            <p:spPr>
              <a:xfrm>
                <a:off x="2122675" y="4322258"/>
                <a:ext cx="10631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chemeClr val="accent3">
                        <a:lumMod val="75000"/>
                      </a:schemeClr>
                    </a:solidFill>
                  </a:rPr>
                  <a:t>[Usage link]</a:t>
                </a: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xmlns="" id="{194D3616-DE50-9D44-AA95-0B4A166CE58D}"/>
                  </a:ext>
                </a:extLst>
              </p:cNvPr>
              <p:cNvSpPr txBox="1"/>
              <p:nvPr/>
            </p:nvSpPr>
            <p:spPr>
              <a:xfrm>
                <a:off x="2312332" y="2943406"/>
                <a:ext cx="10631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chemeClr val="accent3">
                        <a:lumMod val="75000"/>
                      </a:schemeClr>
                    </a:solidFill>
                  </a:rPr>
                  <a:t>[Usage link]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xmlns="" id="{A189491F-7D68-2546-83D2-18088014D057}"/>
                  </a:ext>
                </a:extLst>
              </p:cNvPr>
              <p:cNvSpPr txBox="1"/>
              <p:nvPr/>
            </p:nvSpPr>
            <p:spPr>
              <a:xfrm>
                <a:off x="2051806" y="5612760"/>
                <a:ext cx="10631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chemeClr val="accent3">
                        <a:lumMod val="75000"/>
                      </a:schemeClr>
                    </a:solidFill>
                  </a:rPr>
                  <a:t>[Usage link]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xmlns="" id="{372CF762-54C9-B84A-8036-F09D0E2C379F}"/>
                  </a:ext>
                </a:extLst>
              </p:cNvPr>
              <p:cNvSpPr txBox="1"/>
              <p:nvPr/>
            </p:nvSpPr>
            <p:spPr>
              <a:xfrm>
                <a:off x="942970" y="3803105"/>
                <a:ext cx="1457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3">
                        <a:lumMod val="75000"/>
                      </a:schemeClr>
                    </a:solidFill>
                  </a:rPr>
                  <a:t>wasGeneratedBy</a:t>
                </a: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xmlns="" id="{B96A02DE-0120-5640-9A33-DEC69D995C3B}"/>
                  </a:ext>
                </a:extLst>
              </p:cNvPr>
              <p:cNvSpPr txBox="1"/>
              <p:nvPr/>
            </p:nvSpPr>
            <p:spPr>
              <a:xfrm>
                <a:off x="949691" y="5229235"/>
                <a:ext cx="1457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3">
                        <a:lumMod val="75000"/>
                      </a:schemeClr>
                    </a:solidFill>
                  </a:rPr>
                  <a:t>wasGeneratedBy</a:t>
                </a: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xmlns="" id="{833066BE-C860-3A44-AC31-1453A0BCF1A2}"/>
                  </a:ext>
                </a:extLst>
              </p:cNvPr>
              <p:cNvSpPr txBox="1"/>
              <p:nvPr/>
            </p:nvSpPr>
            <p:spPr>
              <a:xfrm>
                <a:off x="523045" y="6550603"/>
                <a:ext cx="1457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3">
                        <a:lumMod val="75000"/>
                      </a:schemeClr>
                    </a:solidFill>
                  </a:rPr>
                  <a:t>wasGeneratedBy</a:t>
                </a: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85DF6A64-1C35-8E46-95F7-3E6AD8F1CE01}"/>
                </a:ext>
              </a:extLst>
            </p:cNvPr>
            <p:cNvSpPr/>
            <p:nvPr/>
          </p:nvSpPr>
          <p:spPr>
            <a:xfrm>
              <a:off x="4959649" y="4962009"/>
              <a:ext cx="1566529" cy="54984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83CD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Experimental 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85DF6A64-1C35-8E46-95F7-3E6AD8F1CE01}"/>
                </a:ext>
              </a:extLst>
            </p:cNvPr>
            <p:cNvSpPr/>
            <p:nvPr/>
          </p:nvSpPr>
          <p:spPr>
            <a:xfrm>
              <a:off x="5018446" y="5834472"/>
              <a:ext cx="1435100" cy="4064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Attachment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Arrow Connector 54">
              <a:extLst>
                <a:ext uri="{FF2B5EF4-FFF2-40B4-BE49-F238E27FC236}">
                  <a16:creationId xmlns:a16="http://schemas.microsoft.com/office/drawing/2014/main" xmlns="" id="{91411FC7-87C5-3F48-9955-EBC1144C1457}"/>
                </a:ext>
              </a:extLst>
            </p:cNvPr>
            <p:cNvCxnSpPr>
              <a:cxnSpLocks/>
              <a:stCxn id="172" idx="3"/>
              <a:endCxn id="42" idx="1"/>
            </p:cNvCxnSpPr>
            <p:nvPr/>
          </p:nvCxnSpPr>
          <p:spPr>
            <a:xfrm flipV="1">
              <a:off x="3467247" y="5236934"/>
              <a:ext cx="1492402" cy="1634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54">
              <a:extLst>
                <a:ext uri="{FF2B5EF4-FFF2-40B4-BE49-F238E27FC236}">
                  <a16:creationId xmlns:a16="http://schemas.microsoft.com/office/drawing/2014/main" xmlns="" id="{91411FC7-87C5-3F48-9955-EBC1144C1457}"/>
                </a:ext>
              </a:extLst>
            </p:cNvPr>
            <p:cNvCxnSpPr>
              <a:cxnSpLocks/>
              <a:stCxn id="42" idx="2"/>
              <a:endCxn id="43" idx="0"/>
            </p:cNvCxnSpPr>
            <p:nvPr/>
          </p:nvCxnSpPr>
          <p:spPr>
            <a:xfrm flipH="1">
              <a:off x="5735996" y="5511858"/>
              <a:ext cx="6918" cy="322614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09B762E1-A45D-B049-8F69-74E2820FB899}"/>
                </a:ext>
              </a:extLst>
            </p:cNvPr>
            <p:cNvSpPr txBox="1"/>
            <p:nvPr/>
          </p:nvSpPr>
          <p:spPr>
            <a:xfrm>
              <a:off x="3450662" y="4941077"/>
              <a:ext cx="1525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6"/>
                  </a:solidFill>
                </a:rPr>
                <a:t>experimentalData</a:t>
              </a:r>
              <a:endParaRPr lang="en-US" sz="1400" dirty="0">
                <a:solidFill>
                  <a:schemeClr val="accent6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09B762E1-A45D-B049-8F69-74E2820FB899}"/>
                </a:ext>
              </a:extLst>
            </p:cNvPr>
            <p:cNvSpPr txBox="1"/>
            <p:nvPr/>
          </p:nvSpPr>
          <p:spPr>
            <a:xfrm>
              <a:off x="4708398" y="5481500"/>
              <a:ext cx="1054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attachment</a:t>
              </a:r>
              <a:endPara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xmlns="" id="{9F3F401D-0DC5-C74B-8EA4-59063CE30B83}"/>
                </a:ext>
              </a:extLst>
            </p:cNvPr>
            <p:cNvSpPr/>
            <p:nvPr/>
          </p:nvSpPr>
          <p:spPr>
            <a:xfrm>
              <a:off x="374439" y="5570591"/>
              <a:ext cx="1645459" cy="69500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Activity: 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c</a:t>
              </a:r>
              <a:r>
                <a:rPr lang="en-US" dirty="0" smtClean="0">
                  <a:solidFill>
                    <a:schemeClr val="tx1"/>
                  </a:solidFill>
                </a:rPr>
                <a:t>urve fit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833066BE-C860-3A44-AC31-1453A0BCF1A2}"/>
                </a:ext>
              </a:extLst>
            </p:cNvPr>
            <p:cNvSpPr txBox="1"/>
            <p:nvPr/>
          </p:nvSpPr>
          <p:spPr>
            <a:xfrm>
              <a:off x="487302" y="6514949"/>
              <a:ext cx="1457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3">
                      <a:lumMod val="75000"/>
                    </a:schemeClr>
                  </a:solidFill>
                </a:rPr>
                <a:t>wasGeneratedBy</a:t>
              </a:r>
            </a:p>
          </p:txBody>
        </p:sp>
        <p:cxnSp>
          <p:nvCxnSpPr>
            <p:cNvPr id="66" name="Straight Arrow Connector 54">
              <a:extLst>
                <a:ext uri="{FF2B5EF4-FFF2-40B4-BE49-F238E27FC236}">
                  <a16:creationId xmlns:a16="http://schemas.microsoft.com/office/drawing/2014/main" xmlns="" id="{1E349EED-AF86-2946-814F-3976F4FE3B7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469707" y="5993052"/>
              <a:ext cx="312957" cy="834512"/>
            </a:xfrm>
            <a:prstGeom prst="bentConnector2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xmlns="" id="{85DF6A64-1C35-8E46-95F7-3E6AD8F1CE01}"/>
                </a:ext>
              </a:extLst>
            </p:cNvPr>
            <p:cNvSpPr/>
            <p:nvPr/>
          </p:nvSpPr>
          <p:spPr>
            <a:xfrm>
              <a:off x="2066958" y="6351835"/>
              <a:ext cx="1435100" cy="4064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Measure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xmlns="" id="{CD3E2418-FE3C-E849-96A5-2AF1A5A5A48C}"/>
                </a:ext>
              </a:extLst>
            </p:cNvPr>
            <p:cNvSpPr/>
            <p:nvPr/>
          </p:nvSpPr>
          <p:spPr>
            <a:xfrm>
              <a:off x="5946167" y="6352707"/>
              <a:ext cx="1435100" cy="406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Module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Arrow Connector 54">
              <a:extLst>
                <a:ext uri="{FF2B5EF4-FFF2-40B4-BE49-F238E27FC236}">
                  <a16:creationId xmlns:a16="http://schemas.microsoft.com/office/drawing/2014/main" xmlns="" id="{DA3EDD98-50BA-4142-A8C9-6DA5275AC200}"/>
                </a:ext>
              </a:extLst>
            </p:cNvPr>
            <p:cNvCxnSpPr>
              <a:cxnSpLocks/>
              <a:stCxn id="155" idx="2"/>
              <a:endCxn id="73" idx="0"/>
            </p:cNvCxnSpPr>
            <p:nvPr/>
          </p:nvCxnSpPr>
          <p:spPr>
            <a:xfrm flipH="1">
              <a:off x="6663717" y="4432862"/>
              <a:ext cx="1040" cy="1919845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3FD35D9C-3C0F-BE41-ADF2-0998CC42D37E}"/>
                </a:ext>
              </a:extLst>
            </p:cNvPr>
            <p:cNvSpPr txBox="1"/>
            <p:nvPr/>
          </p:nvSpPr>
          <p:spPr>
            <a:xfrm>
              <a:off x="6677182" y="5277378"/>
              <a:ext cx="750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4">
                      <a:lumMod val="75000"/>
                    </a:schemeClr>
                  </a:solidFill>
                </a:rPr>
                <a:t>module</a:t>
              </a:r>
            </a:p>
          </p:txBody>
        </p:sp>
        <p:cxnSp>
          <p:nvCxnSpPr>
            <p:cNvPr id="82" name="Straight Arrow Connector 54">
              <a:extLst>
                <a:ext uri="{FF2B5EF4-FFF2-40B4-BE49-F238E27FC236}">
                  <a16:creationId xmlns:a16="http://schemas.microsoft.com/office/drawing/2014/main" xmlns="" id="{D3E41DF7-1C30-CA4A-ACC6-4A59D48BDD34}"/>
                </a:ext>
              </a:extLst>
            </p:cNvPr>
            <p:cNvCxnSpPr>
              <a:cxnSpLocks/>
              <a:stCxn id="73" idx="1"/>
              <a:endCxn id="67" idx="3"/>
            </p:cNvCxnSpPr>
            <p:nvPr/>
          </p:nvCxnSpPr>
          <p:spPr>
            <a:xfrm flipH="1" flipV="1">
              <a:off x="3502058" y="6555035"/>
              <a:ext cx="2444109" cy="872"/>
            </a:xfrm>
            <a:prstGeom prst="straightConnector1">
              <a:avLst/>
            </a:prstGeom>
            <a:ln w="38100">
              <a:solidFill>
                <a:srgbClr val="E29D3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09B762E1-A45D-B049-8F69-74E2820FB899}"/>
                </a:ext>
              </a:extLst>
            </p:cNvPr>
            <p:cNvSpPr txBox="1"/>
            <p:nvPr/>
          </p:nvSpPr>
          <p:spPr>
            <a:xfrm>
              <a:off x="4390908" y="6257543"/>
              <a:ext cx="825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3"/>
                  </a:solidFill>
                </a:rPr>
                <a:t>measure</a:t>
              </a:r>
              <a:endParaRPr lang="en-US" sz="1400" dirty="0">
                <a:solidFill>
                  <a:schemeClr val="accent3"/>
                </a:solidFill>
              </a:endParaRPr>
            </a:p>
          </p:txBody>
        </p:sp>
        <p:cxnSp>
          <p:nvCxnSpPr>
            <p:cNvPr id="86" name="Straight Arrow Connector 54">
              <a:extLst>
                <a:ext uri="{FF2B5EF4-FFF2-40B4-BE49-F238E27FC236}">
                  <a16:creationId xmlns:a16="http://schemas.microsoft.com/office/drawing/2014/main" xmlns="" id="{855998C7-75DB-824F-9472-0FADEBB562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3416" y="5449080"/>
              <a:ext cx="1070080" cy="457256"/>
            </a:xfrm>
            <a:prstGeom prst="bentConnector3">
              <a:avLst>
                <a:gd name="adj1" fmla="val 100838"/>
              </a:avLst>
            </a:prstGeom>
            <a:ln w="38100">
              <a:solidFill>
                <a:schemeClr val="accent3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A189491F-7D68-2546-83D2-18088014D057}"/>
                </a:ext>
              </a:extLst>
            </p:cNvPr>
            <p:cNvSpPr txBox="1"/>
            <p:nvPr/>
          </p:nvSpPr>
          <p:spPr>
            <a:xfrm>
              <a:off x="2051340" y="5588816"/>
              <a:ext cx="1063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3">
                      <a:lumMod val="75000"/>
                    </a:schemeClr>
                  </a:solidFill>
                </a:rPr>
                <a:t>[Usage link]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4095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552203" y="328775"/>
            <a:ext cx="8092538" cy="6008922"/>
            <a:chOff x="552203" y="328775"/>
            <a:chExt cx="8092538" cy="600892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1F2A8061-C090-0245-B5B7-7D62A36DA317}"/>
                </a:ext>
              </a:extLst>
            </p:cNvPr>
            <p:cNvSpPr/>
            <p:nvPr/>
          </p:nvSpPr>
          <p:spPr>
            <a:xfrm>
              <a:off x="6387386" y="2660643"/>
              <a:ext cx="677641" cy="604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5A3A2BAF-81DE-D441-AA31-63FEC0BF31E0}"/>
                </a:ext>
              </a:extLst>
            </p:cNvPr>
            <p:cNvSpPr/>
            <p:nvPr/>
          </p:nvSpPr>
          <p:spPr>
            <a:xfrm>
              <a:off x="5106820" y="2068992"/>
              <a:ext cx="637765" cy="520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8B64BB25-4144-CC4C-92C6-412DBD5F078A}"/>
                </a:ext>
              </a:extLst>
            </p:cNvPr>
            <p:cNvSpPr/>
            <p:nvPr/>
          </p:nvSpPr>
          <p:spPr>
            <a:xfrm>
              <a:off x="3578384" y="2660643"/>
              <a:ext cx="1308518" cy="604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Screen Shot 2016-07-12 at 8.48.35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127" y="1218228"/>
              <a:ext cx="7912614" cy="3151967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268989" y="1367188"/>
              <a:ext cx="4974525" cy="2733926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07379" y="1043557"/>
              <a:ext cx="7410259" cy="3326638"/>
            </a:xfrm>
            <a:prstGeom prst="rect">
              <a:avLst/>
            </a:prstGeom>
            <a:noFill/>
            <a:ln w="31750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83883" y="1382084"/>
              <a:ext cx="1653210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SBOL v1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37170" y="1011576"/>
              <a:ext cx="1653210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SBOL v2.0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A392A7E4-7040-E042-BAE7-50E158453891}"/>
                </a:ext>
              </a:extLst>
            </p:cNvPr>
            <p:cNvSpPr/>
            <p:nvPr/>
          </p:nvSpPr>
          <p:spPr>
            <a:xfrm>
              <a:off x="552203" y="328775"/>
              <a:ext cx="8073910" cy="6008922"/>
            </a:xfrm>
            <a:prstGeom prst="rect">
              <a:avLst/>
            </a:prstGeom>
            <a:noFill/>
            <a:ln w="317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115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552203" y="328775"/>
            <a:ext cx="8092538" cy="6008922"/>
            <a:chOff x="552203" y="328775"/>
            <a:chExt cx="8092538" cy="600892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1F2A8061-C090-0245-B5B7-7D62A36DA317}"/>
                </a:ext>
              </a:extLst>
            </p:cNvPr>
            <p:cNvSpPr/>
            <p:nvPr/>
          </p:nvSpPr>
          <p:spPr>
            <a:xfrm>
              <a:off x="6387386" y="2660643"/>
              <a:ext cx="677641" cy="604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5A3A2BAF-81DE-D441-AA31-63FEC0BF31E0}"/>
                </a:ext>
              </a:extLst>
            </p:cNvPr>
            <p:cNvSpPr/>
            <p:nvPr/>
          </p:nvSpPr>
          <p:spPr>
            <a:xfrm>
              <a:off x="5106820" y="2068992"/>
              <a:ext cx="637765" cy="520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8B64BB25-4144-CC4C-92C6-412DBD5F078A}"/>
                </a:ext>
              </a:extLst>
            </p:cNvPr>
            <p:cNvSpPr/>
            <p:nvPr/>
          </p:nvSpPr>
          <p:spPr>
            <a:xfrm>
              <a:off x="3578384" y="2660643"/>
              <a:ext cx="1308518" cy="604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Screen Shot 2016-07-12 at 8.48.35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127" y="1218228"/>
              <a:ext cx="7912614" cy="3151967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268989" y="1367188"/>
              <a:ext cx="4974525" cy="2733926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07379" y="1043557"/>
              <a:ext cx="7410259" cy="3326638"/>
            </a:xfrm>
            <a:prstGeom prst="rect">
              <a:avLst/>
            </a:prstGeom>
            <a:noFill/>
            <a:ln w="31750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83883" y="1382084"/>
              <a:ext cx="1653210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SBOL v1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37170" y="1011576"/>
              <a:ext cx="1653210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SBOL v2.0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7C472B6D-7541-2245-ABC8-7F525A967B6F}"/>
                </a:ext>
              </a:extLst>
            </p:cNvPr>
            <p:cNvSpPr/>
            <p:nvPr/>
          </p:nvSpPr>
          <p:spPr>
            <a:xfrm>
              <a:off x="4525426" y="4638890"/>
              <a:ext cx="1726365" cy="61025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Implementation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46F5C0BD-1BE5-4742-B58B-27B23CF521C2}"/>
                </a:ext>
              </a:extLst>
            </p:cNvPr>
            <p:cNvSpPr/>
            <p:nvPr/>
          </p:nvSpPr>
          <p:spPr>
            <a:xfrm>
              <a:off x="6431126" y="4655401"/>
              <a:ext cx="1726365" cy="61025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Attachment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8325A12E-5AC9-4E46-B2A7-079125C083A8}"/>
                </a:ext>
              </a:extLst>
            </p:cNvPr>
            <p:cNvSpPr/>
            <p:nvPr/>
          </p:nvSpPr>
          <p:spPr>
            <a:xfrm>
              <a:off x="2568608" y="4638890"/>
              <a:ext cx="1726365" cy="61025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Combinatorial Derivation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74E1945D-03A8-C349-B35E-724772B77C51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rot="5400000" flipH="1" flipV="1">
              <a:off x="3325093" y="3372116"/>
              <a:ext cx="1373472" cy="1160077"/>
            </a:xfrm>
            <a:prstGeom prst="bentConnector3">
              <a:avLst>
                <a:gd name="adj1" fmla="val 49999"/>
              </a:avLst>
            </a:prstGeom>
            <a:ln w="444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2">
              <a:extLst>
                <a:ext uri="{FF2B5EF4-FFF2-40B4-BE49-F238E27FC236}">
                  <a16:creationId xmlns:a16="http://schemas.microsoft.com/office/drawing/2014/main" xmlns="" id="{8D338CC5-1171-CA48-82B3-67E075E1B8B5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rot="5400000" flipH="1" flipV="1">
              <a:off x="3331080" y="2689896"/>
              <a:ext cx="2049705" cy="1848285"/>
            </a:xfrm>
            <a:prstGeom prst="bentConnector3">
              <a:avLst>
                <a:gd name="adj1" fmla="val 33370"/>
              </a:avLst>
            </a:prstGeom>
            <a:ln w="444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12">
              <a:extLst>
                <a:ext uri="{FF2B5EF4-FFF2-40B4-BE49-F238E27FC236}">
                  <a16:creationId xmlns:a16="http://schemas.microsoft.com/office/drawing/2014/main" xmlns="" id="{EC800150-8E78-2F44-927D-3190028A5818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rot="10800000" flipV="1">
              <a:off x="2568609" y="4474974"/>
              <a:ext cx="863182" cy="469045"/>
            </a:xfrm>
            <a:prstGeom prst="bentConnector3">
              <a:avLst>
                <a:gd name="adj1" fmla="val 125159"/>
              </a:avLst>
            </a:prstGeom>
            <a:ln w="444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12">
              <a:extLst>
                <a:ext uri="{FF2B5EF4-FFF2-40B4-BE49-F238E27FC236}">
                  <a16:creationId xmlns:a16="http://schemas.microsoft.com/office/drawing/2014/main" xmlns="" id="{74D54F05-F1A1-D845-85C0-BB3854830A1D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rot="16200000" flipV="1">
              <a:off x="4391128" y="3641409"/>
              <a:ext cx="1373472" cy="621490"/>
            </a:xfrm>
            <a:prstGeom prst="bentConnector3">
              <a:avLst>
                <a:gd name="adj1" fmla="val 81223"/>
              </a:avLst>
            </a:prstGeom>
            <a:ln w="444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12">
              <a:extLst>
                <a:ext uri="{FF2B5EF4-FFF2-40B4-BE49-F238E27FC236}">
                  <a16:creationId xmlns:a16="http://schemas.microsoft.com/office/drawing/2014/main" xmlns="" id="{9CCCD6CF-E5F4-D34B-BFD3-80BE6D153780}"/>
                </a:ext>
              </a:extLst>
            </p:cNvPr>
            <p:cNvCxnSpPr>
              <a:cxnSpLocks/>
              <a:stCxn id="3" idx="0"/>
              <a:endCxn id="41" idx="2"/>
            </p:cNvCxnSpPr>
            <p:nvPr/>
          </p:nvCxnSpPr>
          <p:spPr>
            <a:xfrm rot="5400000" flipH="1" flipV="1">
              <a:off x="5370672" y="3283355"/>
              <a:ext cx="1373472" cy="1337598"/>
            </a:xfrm>
            <a:prstGeom prst="bentConnector3">
              <a:avLst>
                <a:gd name="adj1" fmla="val 81223"/>
              </a:avLst>
            </a:prstGeom>
            <a:ln w="444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A392A7E4-7040-E042-BAE7-50E158453891}"/>
                </a:ext>
              </a:extLst>
            </p:cNvPr>
            <p:cNvSpPr/>
            <p:nvPr/>
          </p:nvSpPr>
          <p:spPr>
            <a:xfrm>
              <a:off x="732127" y="684482"/>
              <a:ext cx="7730291" cy="4802119"/>
            </a:xfrm>
            <a:prstGeom prst="rect">
              <a:avLst/>
            </a:prstGeom>
            <a:noFill/>
            <a:ln w="317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005B095E-D8FD-A948-B736-B56134E651EC}"/>
                </a:ext>
              </a:extLst>
            </p:cNvPr>
            <p:cNvSpPr txBox="1"/>
            <p:nvPr/>
          </p:nvSpPr>
          <p:spPr>
            <a:xfrm>
              <a:off x="673240" y="662489"/>
              <a:ext cx="1653210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SBOL </a:t>
              </a:r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</a:rPr>
                <a:t>v2.2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xmlns="" id="{75635AE8-35EB-7946-AFF0-3C2CB25B690B}"/>
                </a:ext>
              </a:extLst>
            </p:cNvPr>
            <p:cNvSpPr/>
            <p:nvPr/>
          </p:nvSpPr>
          <p:spPr>
            <a:xfrm>
              <a:off x="809940" y="4638891"/>
              <a:ext cx="1461774" cy="610257"/>
            </a:xfrm>
            <a:prstGeom prst="rect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Provenance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A392A7E4-7040-E042-BAE7-50E158453891}"/>
                </a:ext>
              </a:extLst>
            </p:cNvPr>
            <p:cNvSpPr/>
            <p:nvPr/>
          </p:nvSpPr>
          <p:spPr>
            <a:xfrm>
              <a:off x="552203" y="328775"/>
              <a:ext cx="8073910" cy="6008922"/>
            </a:xfrm>
            <a:prstGeom prst="rect">
              <a:avLst/>
            </a:prstGeom>
            <a:noFill/>
            <a:ln w="317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4789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508149" y="309286"/>
            <a:ext cx="8136592" cy="6040170"/>
            <a:chOff x="508149" y="309286"/>
            <a:chExt cx="8136592" cy="6040170"/>
          </a:xfrm>
        </p:grpSpPr>
        <p:grpSp>
          <p:nvGrpSpPr>
            <p:cNvPr id="55" name="Group 54"/>
            <p:cNvGrpSpPr/>
            <p:nvPr/>
          </p:nvGrpSpPr>
          <p:grpSpPr>
            <a:xfrm>
              <a:off x="540909" y="328775"/>
              <a:ext cx="8103832" cy="6020681"/>
              <a:chOff x="540909" y="328775"/>
              <a:chExt cx="8103832" cy="6020681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1F2A8061-C090-0245-B5B7-7D62A36DA317}"/>
                  </a:ext>
                </a:extLst>
              </p:cNvPr>
              <p:cNvSpPr/>
              <p:nvPr/>
            </p:nvSpPr>
            <p:spPr>
              <a:xfrm>
                <a:off x="6387386" y="2660643"/>
                <a:ext cx="677641" cy="6047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xmlns="" id="{5A3A2BAF-81DE-D441-AA31-63FEC0BF31E0}"/>
                  </a:ext>
                </a:extLst>
              </p:cNvPr>
              <p:cNvSpPr/>
              <p:nvPr/>
            </p:nvSpPr>
            <p:spPr>
              <a:xfrm>
                <a:off x="5106820" y="2068992"/>
                <a:ext cx="637765" cy="5201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id="{8B64BB25-4144-CC4C-92C6-412DBD5F078A}"/>
                  </a:ext>
                </a:extLst>
              </p:cNvPr>
              <p:cNvSpPr/>
              <p:nvPr/>
            </p:nvSpPr>
            <p:spPr>
              <a:xfrm>
                <a:off x="3578384" y="2660643"/>
                <a:ext cx="1308518" cy="6047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4" name="Picture 33" descr="Screen Shot 2016-07-12 at 8.48.35 PM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127" y="1218228"/>
                <a:ext cx="7912614" cy="3151967"/>
              </a:xfrm>
              <a:prstGeom prst="rect">
                <a:avLst/>
              </a:prstGeom>
            </p:spPr>
          </p:pic>
          <p:sp>
            <p:nvSpPr>
              <p:cNvPr id="35" name="Rectangle 34"/>
              <p:cNvSpPr/>
              <p:nvPr/>
            </p:nvSpPr>
            <p:spPr>
              <a:xfrm>
                <a:off x="1268989" y="1367188"/>
                <a:ext cx="4974525" cy="2733926"/>
              </a:xfrm>
              <a:prstGeom prst="rect">
                <a:avLst/>
              </a:prstGeom>
              <a:noFill/>
              <a:ln w="3175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907379" y="1043557"/>
                <a:ext cx="7410259" cy="3326638"/>
              </a:xfrm>
              <a:prstGeom prst="rect">
                <a:avLst/>
              </a:prstGeom>
              <a:noFill/>
              <a:ln w="31750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283883" y="1382084"/>
                <a:ext cx="1653210" cy="350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SBOL v1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937170" y="1011576"/>
                <a:ext cx="1653210" cy="350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SBOL v2.0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xmlns="" id="{7C472B6D-7541-2245-ABC8-7F525A967B6F}"/>
                  </a:ext>
                </a:extLst>
              </p:cNvPr>
              <p:cNvSpPr/>
              <p:nvPr/>
            </p:nvSpPr>
            <p:spPr>
              <a:xfrm>
                <a:off x="4525426" y="4638890"/>
                <a:ext cx="1726365" cy="610257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Implementation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xmlns="" id="{46F5C0BD-1BE5-4742-B58B-27B23CF521C2}"/>
                  </a:ext>
                </a:extLst>
              </p:cNvPr>
              <p:cNvSpPr/>
              <p:nvPr/>
            </p:nvSpPr>
            <p:spPr>
              <a:xfrm>
                <a:off x="6431126" y="4655401"/>
                <a:ext cx="1726365" cy="610257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Attachment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xmlns="" id="{8325A12E-5AC9-4E46-B2A7-079125C083A8}"/>
                  </a:ext>
                </a:extLst>
              </p:cNvPr>
              <p:cNvSpPr/>
              <p:nvPr/>
            </p:nvSpPr>
            <p:spPr>
              <a:xfrm>
                <a:off x="2568608" y="4638890"/>
                <a:ext cx="1726365" cy="610257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Combinatorial Derivation</a:t>
                </a:r>
              </a:p>
            </p:txBody>
          </p:sp>
          <p:cxnSp>
            <p:nvCxnSpPr>
              <p:cNvPr id="42" name="Straight Arrow Connector 12">
                <a:extLst>
                  <a:ext uri="{FF2B5EF4-FFF2-40B4-BE49-F238E27FC236}">
                    <a16:creationId xmlns:a16="http://schemas.microsoft.com/office/drawing/2014/main" xmlns="" id="{74E1945D-03A8-C349-B35E-724772B77C51}"/>
                  </a:ext>
                </a:extLst>
              </p:cNvPr>
              <p:cNvCxnSpPr>
                <a:cxnSpLocks/>
                <a:stCxn id="41" idx="0"/>
              </p:cNvCxnSpPr>
              <p:nvPr/>
            </p:nvCxnSpPr>
            <p:spPr>
              <a:xfrm rot="5400000" flipH="1" flipV="1">
                <a:off x="3325093" y="3372116"/>
                <a:ext cx="1373472" cy="1160077"/>
              </a:xfrm>
              <a:prstGeom prst="bentConnector3">
                <a:avLst>
                  <a:gd name="adj1" fmla="val 49999"/>
                </a:avLst>
              </a:prstGeom>
              <a:ln w="444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12">
                <a:extLst>
                  <a:ext uri="{FF2B5EF4-FFF2-40B4-BE49-F238E27FC236}">
                    <a16:creationId xmlns:a16="http://schemas.microsoft.com/office/drawing/2014/main" xmlns="" id="{8D338CC5-1171-CA48-82B3-67E075E1B8B5}"/>
                  </a:ext>
                </a:extLst>
              </p:cNvPr>
              <p:cNvCxnSpPr>
                <a:cxnSpLocks/>
                <a:stCxn id="41" idx="0"/>
              </p:cNvCxnSpPr>
              <p:nvPr/>
            </p:nvCxnSpPr>
            <p:spPr>
              <a:xfrm rot="5400000" flipH="1" flipV="1">
                <a:off x="3331080" y="2689896"/>
                <a:ext cx="2049705" cy="1848285"/>
              </a:xfrm>
              <a:prstGeom prst="bentConnector3">
                <a:avLst>
                  <a:gd name="adj1" fmla="val 33370"/>
                </a:avLst>
              </a:prstGeom>
              <a:ln w="444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12">
                <a:extLst>
                  <a:ext uri="{FF2B5EF4-FFF2-40B4-BE49-F238E27FC236}">
                    <a16:creationId xmlns:a16="http://schemas.microsoft.com/office/drawing/2014/main" xmlns="" id="{EC800150-8E78-2F44-927D-3190028A5818}"/>
                  </a:ext>
                </a:extLst>
              </p:cNvPr>
              <p:cNvCxnSpPr>
                <a:cxnSpLocks/>
                <a:endCxn id="41" idx="1"/>
              </p:cNvCxnSpPr>
              <p:nvPr/>
            </p:nvCxnSpPr>
            <p:spPr>
              <a:xfrm rot="10800000" flipV="1">
                <a:off x="2568609" y="4474974"/>
                <a:ext cx="863182" cy="469045"/>
              </a:xfrm>
              <a:prstGeom prst="bentConnector3">
                <a:avLst>
                  <a:gd name="adj1" fmla="val 125159"/>
                </a:avLst>
              </a:prstGeom>
              <a:ln w="444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12">
                <a:extLst>
                  <a:ext uri="{FF2B5EF4-FFF2-40B4-BE49-F238E27FC236}">
                    <a16:creationId xmlns:a16="http://schemas.microsoft.com/office/drawing/2014/main" xmlns="" id="{74D54F05-F1A1-D845-85C0-BB3854830A1D}"/>
                  </a:ext>
                </a:extLst>
              </p:cNvPr>
              <p:cNvCxnSpPr>
                <a:cxnSpLocks/>
                <a:stCxn id="39" idx="0"/>
              </p:cNvCxnSpPr>
              <p:nvPr/>
            </p:nvCxnSpPr>
            <p:spPr>
              <a:xfrm rot="16200000" flipV="1">
                <a:off x="4391128" y="3641409"/>
                <a:ext cx="1373472" cy="621490"/>
              </a:xfrm>
              <a:prstGeom prst="bentConnector3">
                <a:avLst>
                  <a:gd name="adj1" fmla="val 81223"/>
                </a:avLst>
              </a:prstGeom>
              <a:ln w="444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12">
                <a:extLst>
                  <a:ext uri="{FF2B5EF4-FFF2-40B4-BE49-F238E27FC236}">
                    <a16:creationId xmlns:a16="http://schemas.microsoft.com/office/drawing/2014/main" xmlns="" id="{9CCCD6CF-E5F4-D34B-BFD3-80BE6D153780}"/>
                  </a:ext>
                </a:extLst>
              </p:cNvPr>
              <p:cNvCxnSpPr>
                <a:cxnSpLocks/>
                <a:stCxn id="39" idx="0"/>
                <a:endCxn id="31" idx="2"/>
              </p:cNvCxnSpPr>
              <p:nvPr/>
            </p:nvCxnSpPr>
            <p:spPr>
              <a:xfrm rot="5400000" flipH="1" flipV="1">
                <a:off x="5370672" y="3283355"/>
                <a:ext cx="1373472" cy="1337598"/>
              </a:xfrm>
              <a:prstGeom prst="bentConnector3">
                <a:avLst>
                  <a:gd name="adj1" fmla="val 81223"/>
                </a:avLst>
              </a:prstGeom>
              <a:ln w="444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A392A7E4-7040-E042-BAE7-50E158453891}"/>
                  </a:ext>
                </a:extLst>
              </p:cNvPr>
              <p:cNvSpPr/>
              <p:nvPr/>
            </p:nvSpPr>
            <p:spPr>
              <a:xfrm>
                <a:off x="732127" y="684482"/>
                <a:ext cx="7730291" cy="4802119"/>
              </a:xfrm>
              <a:prstGeom prst="rect">
                <a:avLst/>
              </a:prstGeom>
              <a:noFill/>
              <a:ln w="317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005B095E-D8FD-A948-B736-B56134E651EC}"/>
                  </a:ext>
                </a:extLst>
              </p:cNvPr>
              <p:cNvSpPr txBox="1"/>
              <p:nvPr/>
            </p:nvSpPr>
            <p:spPr>
              <a:xfrm>
                <a:off x="673240" y="662489"/>
                <a:ext cx="1653210" cy="350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SBOL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v2.2</a:t>
                </a:r>
                <a:endParaRPr lang="en-US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xmlns="" id="{75635AE8-35EB-7946-AFF0-3C2CB25B690B}"/>
                  </a:ext>
                </a:extLst>
              </p:cNvPr>
              <p:cNvSpPr/>
              <p:nvPr/>
            </p:nvSpPr>
            <p:spPr>
              <a:xfrm>
                <a:off x="809940" y="4638891"/>
                <a:ext cx="1461774" cy="610257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Provenance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xmlns="" id="{7C472B6D-7541-2245-ABC8-7F525A967B6F}"/>
                  </a:ext>
                </a:extLst>
              </p:cNvPr>
              <p:cNvSpPr/>
              <p:nvPr/>
            </p:nvSpPr>
            <p:spPr>
              <a:xfrm>
                <a:off x="1761623" y="5614368"/>
                <a:ext cx="1726365" cy="61025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Experiment</a:t>
                </a:r>
                <a:endParaRPr lang="en-US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xmlns="" id="{7C472B6D-7541-2245-ABC8-7F525A967B6F}"/>
                  </a:ext>
                </a:extLst>
              </p:cNvPr>
              <p:cNvSpPr/>
              <p:nvPr/>
            </p:nvSpPr>
            <p:spPr>
              <a:xfrm>
                <a:off x="3748874" y="5614368"/>
                <a:ext cx="1726365" cy="61025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Experimental </a:t>
                </a:r>
              </a:p>
              <a:p>
                <a:pPr algn="ctr"/>
                <a:r>
                  <a:rPr lang="en-US" dirty="0" smtClean="0"/>
                  <a:t>Data</a:t>
                </a:r>
                <a:endParaRPr lang="en-US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xmlns="" id="{7C472B6D-7541-2245-ABC8-7F525A967B6F}"/>
                  </a:ext>
                </a:extLst>
              </p:cNvPr>
              <p:cNvSpPr/>
              <p:nvPr/>
            </p:nvSpPr>
            <p:spPr>
              <a:xfrm>
                <a:off x="5724366" y="5614368"/>
                <a:ext cx="1726365" cy="610257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Measure</a:t>
                </a:r>
                <a:endParaRPr lang="en-US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xmlns="" id="{A392A7E4-7040-E042-BAE7-50E158453891}"/>
                  </a:ext>
                </a:extLst>
              </p:cNvPr>
              <p:cNvSpPr/>
              <p:nvPr/>
            </p:nvSpPr>
            <p:spPr>
              <a:xfrm>
                <a:off x="540909" y="364506"/>
                <a:ext cx="8073910" cy="5984950"/>
              </a:xfrm>
              <a:prstGeom prst="rect">
                <a:avLst/>
              </a:prstGeom>
              <a:noFill/>
              <a:ln w="31750">
                <a:solidFill>
                  <a:srgbClr val="80C34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xmlns="" id="{A392A7E4-7040-E042-BAE7-50E158453891}"/>
                  </a:ext>
                </a:extLst>
              </p:cNvPr>
              <p:cNvSpPr/>
              <p:nvPr/>
            </p:nvSpPr>
            <p:spPr>
              <a:xfrm>
                <a:off x="552203" y="328775"/>
                <a:ext cx="8073910" cy="6008922"/>
              </a:xfrm>
              <a:prstGeom prst="rect">
                <a:avLst/>
              </a:prstGeom>
              <a:noFill/>
              <a:ln w="317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005B095E-D8FD-A948-B736-B56134E651EC}"/>
                </a:ext>
              </a:extLst>
            </p:cNvPr>
            <p:cNvSpPr txBox="1"/>
            <p:nvPr/>
          </p:nvSpPr>
          <p:spPr>
            <a:xfrm>
              <a:off x="508149" y="309286"/>
              <a:ext cx="1653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80C34F"/>
                  </a:solidFill>
                </a:rPr>
                <a:t>SBOL </a:t>
              </a:r>
              <a:r>
                <a:rPr lang="en-US" b="1" dirty="0" smtClean="0">
                  <a:solidFill>
                    <a:srgbClr val="80C34F"/>
                  </a:solidFill>
                </a:rPr>
                <a:t>v2.3</a:t>
              </a:r>
              <a:endParaRPr lang="en-US" b="1" dirty="0">
                <a:solidFill>
                  <a:srgbClr val="80C3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233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981200"/>
          </a:xfrm>
        </p:spPr>
        <p:txBody>
          <a:bodyPr/>
          <a:lstStyle/>
          <a:p>
            <a:r>
              <a:rPr lang="en-US" b="1" dirty="0" err="1"/>
              <a:t>ComponentDefinition</a:t>
            </a:r>
            <a:endParaRPr lang="en-US" b="1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16167" y="6492875"/>
            <a:ext cx="427833" cy="365125"/>
          </a:xfrm>
        </p:spPr>
        <p:txBody>
          <a:bodyPr/>
          <a:lstStyle/>
          <a:p>
            <a:fld id="{0200C452-46A9-46DE-B3AC-9F1C16DAFCC5}" type="slidenum">
              <a:rPr lang="en-US" sz="1400" b="1" smtClean="0"/>
              <a:t>5</a:t>
            </a:fld>
            <a:endParaRPr lang="en-US" sz="1400" b="1"/>
          </a:p>
        </p:txBody>
      </p:sp>
      <p:grpSp>
        <p:nvGrpSpPr>
          <p:cNvPr id="4" name="Group 3"/>
          <p:cNvGrpSpPr/>
          <p:nvPr/>
        </p:nvGrpSpPr>
        <p:grpSpPr>
          <a:xfrm>
            <a:off x="2692400" y="1841500"/>
            <a:ext cx="3860800" cy="2616200"/>
            <a:chOff x="2692400" y="1841500"/>
            <a:chExt cx="3860800" cy="2616200"/>
          </a:xfrm>
        </p:grpSpPr>
        <p:sp>
          <p:nvSpPr>
            <p:cNvPr id="3" name="Rectangle 2"/>
            <p:cNvSpPr/>
            <p:nvPr/>
          </p:nvSpPr>
          <p:spPr>
            <a:xfrm>
              <a:off x="2692400" y="1841500"/>
              <a:ext cx="3860800" cy="2616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u="sng" dirty="0" err="1">
                  <a:solidFill>
                    <a:schemeClr val="tx1"/>
                  </a:solidFill>
                </a:rPr>
                <a:t>ComponentDefinition</a:t>
              </a:r>
              <a:endParaRPr lang="en-US" b="1" u="sng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identity: iGEM#I13504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name: “</a:t>
              </a:r>
              <a:r>
                <a:rPr lang="en-US" dirty="0" err="1">
                  <a:solidFill>
                    <a:schemeClr val="tx1"/>
                  </a:solidFill>
                </a:rPr>
                <a:t>iGEM</a:t>
              </a:r>
              <a:r>
                <a:rPr lang="en-US" dirty="0">
                  <a:solidFill>
                    <a:schemeClr val="tx1"/>
                  </a:solidFill>
                </a:rPr>
                <a:t> 2016 </a:t>
              </a:r>
              <a:r>
                <a:rPr lang="en-US" dirty="0" err="1">
                  <a:solidFill>
                    <a:schemeClr val="tx1"/>
                  </a:solidFill>
                </a:rPr>
                <a:t>interlab</a:t>
              </a:r>
              <a:r>
                <a:rPr lang="en-US" dirty="0">
                  <a:solidFill>
                    <a:schemeClr val="tx1"/>
                  </a:solidFill>
                </a:rPr>
                <a:t> reporter”</a:t>
              </a:r>
            </a:p>
            <a:p>
              <a:pPr marL="457200" indent="-457200"/>
              <a:r>
                <a:rPr lang="en-US" dirty="0">
                  <a:solidFill>
                    <a:schemeClr val="tx1"/>
                  </a:solidFill>
                </a:rPr>
                <a:t>description: “GFP expression cassette used for 2016 </a:t>
              </a:r>
              <a:r>
                <a:rPr lang="en-US" dirty="0" err="1">
                  <a:solidFill>
                    <a:schemeClr val="tx1"/>
                  </a:solidFill>
                </a:rPr>
                <a:t>iGEM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interlab</a:t>
              </a:r>
              <a:r>
                <a:rPr lang="en-US" dirty="0">
                  <a:solidFill>
                    <a:schemeClr val="tx1"/>
                  </a:solidFill>
                </a:rPr>
                <a:t>”</a:t>
              </a:r>
            </a:p>
            <a:p>
              <a:pPr marL="457200" indent="-457200"/>
              <a:r>
                <a:rPr lang="en-US" dirty="0">
                  <a:solidFill>
                    <a:schemeClr val="tx1"/>
                  </a:solidFill>
                </a:rPr>
                <a:t>type: </a:t>
              </a:r>
              <a:r>
                <a:rPr lang="en-US" dirty="0" err="1">
                  <a:solidFill>
                    <a:schemeClr val="tx1"/>
                  </a:solidFill>
                </a:rPr>
                <a:t>biopax#DnaRegion</a:t>
              </a:r>
              <a:endParaRPr lang="en-US" dirty="0">
                <a:solidFill>
                  <a:schemeClr val="tx1"/>
                </a:solidFill>
              </a:endParaRPr>
            </a:p>
            <a:p>
              <a:pPr marL="457200" indent="-457200"/>
              <a:r>
                <a:rPr lang="en-US" dirty="0">
                  <a:solidFill>
                    <a:schemeClr val="tx1"/>
                  </a:solidFill>
                </a:rPr>
                <a:t>role: SO:0000804 (Engineered Region)</a:t>
              </a: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505200" y="3924300"/>
              <a:ext cx="2019300" cy="533400"/>
              <a:chOff x="3581400" y="5067300"/>
              <a:chExt cx="2019300" cy="533400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3581400" y="5422900"/>
                <a:ext cx="20193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hord 12"/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Pentagon 14"/>
              <p:cNvSpPr/>
              <p:nvPr/>
            </p:nvSpPr>
            <p:spPr>
              <a:xfrm>
                <a:off x="4337050" y="5295022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Left-Right-Up Arrow 15"/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147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981200"/>
          </a:xfrm>
        </p:spPr>
        <p:txBody>
          <a:bodyPr/>
          <a:lstStyle/>
          <a:p>
            <a:r>
              <a:rPr lang="en-US" b="1" dirty="0"/>
              <a:t>Component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16167" y="6492875"/>
            <a:ext cx="427833" cy="365125"/>
          </a:xfrm>
        </p:spPr>
        <p:txBody>
          <a:bodyPr/>
          <a:lstStyle/>
          <a:p>
            <a:fld id="{0200C452-46A9-46DE-B3AC-9F1C16DAFCC5}" type="slidenum">
              <a:rPr lang="en-US" sz="1400" b="1" smtClean="0"/>
              <a:t>6</a:t>
            </a:fld>
            <a:endParaRPr lang="en-US" sz="1400" b="1"/>
          </a:p>
        </p:txBody>
      </p:sp>
      <p:grpSp>
        <p:nvGrpSpPr>
          <p:cNvPr id="4" name="Group 3"/>
          <p:cNvGrpSpPr/>
          <p:nvPr/>
        </p:nvGrpSpPr>
        <p:grpSpPr>
          <a:xfrm>
            <a:off x="228600" y="1841500"/>
            <a:ext cx="8738394" cy="4714872"/>
            <a:chOff x="228600" y="1841500"/>
            <a:chExt cx="8738394" cy="4714872"/>
          </a:xfrm>
        </p:grpSpPr>
        <p:sp>
          <p:nvSpPr>
            <p:cNvPr id="3" name="Rectangle 2"/>
            <p:cNvSpPr/>
            <p:nvPr/>
          </p:nvSpPr>
          <p:spPr>
            <a:xfrm>
              <a:off x="2692400" y="1841500"/>
              <a:ext cx="3860800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r>
                <a:rPr lang="en-US" dirty="0">
                  <a:solidFill>
                    <a:schemeClr val="tx1"/>
                  </a:solidFill>
                </a:rPr>
                <a:t>iGEM#I13504</a:t>
              </a: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562349" y="2324100"/>
              <a:ext cx="2019300" cy="533400"/>
              <a:chOff x="3581400" y="5067300"/>
              <a:chExt cx="2019300" cy="533400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3581400" y="5422900"/>
                <a:ext cx="20193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hord 12"/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Pentagon 14"/>
              <p:cNvSpPr/>
              <p:nvPr/>
            </p:nvSpPr>
            <p:spPr>
              <a:xfrm>
                <a:off x="4337050" y="5295023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Left-Right-Up Arrow 15"/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228600" y="3759197"/>
              <a:ext cx="8738394" cy="2797175"/>
              <a:chOff x="228600" y="3759197"/>
              <a:chExt cx="8738394" cy="2797175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228600" y="4444998"/>
                <a:ext cx="2711452" cy="2111374"/>
                <a:chOff x="-146051" y="4432299"/>
                <a:chExt cx="2711452" cy="2111374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-146051" y="4432299"/>
                  <a:ext cx="2711452" cy="206057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b="1" u="sng" dirty="0" err="1">
                      <a:solidFill>
                        <a:schemeClr val="tx1"/>
                      </a:solidFill>
                    </a:rPr>
                    <a:t>ComponentDefinition</a:t>
                  </a:r>
                  <a:endParaRPr lang="en-US" b="1" u="sng" dirty="0">
                    <a:solidFill>
                      <a:schemeClr val="tx1"/>
                    </a:solidFill>
                  </a:endParaRPr>
                </a:p>
                <a:p>
                  <a:r>
                    <a:rPr lang="en-US" dirty="0">
                      <a:solidFill>
                        <a:schemeClr val="tx1"/>
                      </a:solidFill>
                    </a:rPr>
                    <a:t>identity: iGEM#B0034</a:t>
                  </a:r>
                </a:p>
                <a:p>
                  <a:r>
                    <a:rPr lang="en-US" dirty="0">
                      <a:solidFill>
                        <a:schemeClr val="tx1"/>
                      </a:solidFill>
                    </a:rPr>
                    <a:t>name: RBS (</a:t>
                  </a:r>
                  <a:r>
                    <a:rPr lang="en-US" dirty="0" err="1">
                      <a:solidFill>
                        <a:schemeClr val="tx1"/>
                      </a:solidFill>
                    </a:rPr>
                    <a:t>Elowitz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 1999)</a:t>
                  </a:r>
                </a:p>
                <a:p>
                  <a:pPr marL="457200" indent="-457200"/>
                  <a:r>
                    <a:rPr lang="en-US" dirty="0">
                      <a:solidFill>
                        <a:schemeClr val="tx1"/>
                      </a:solidFill>
                    </a:rPr>
                    <a:t>type: </a:t>
                  </a:r>
                  <a:r>
                    <a:rPr lang="en-US" dirty="0" err="1">
                      <a:solidFill>
                        <a:schemeClr val="tx1"/>
                      </a:solidFill>
                    </a:rPr>
                    <a:t>biopax#DnaRegion</a:t>
                  </a:r>
                  <a:endParaRPr lang="en-US" dirty="0">
                    <a:solidFill>
                      <a:schemeClr val="tx1"/>
                    </a:solidFill>
                  </a:endParaRPr>
                </a:p>
                <a:p>
                  <a:pPr marL="457200" indent="-457200"/>
                  <a:r>
                    <a:rPr lang="en-US" dirty="0">
                      <a:solidFill>
                        <a:schemeClr val="tx1"/>
                      </a:solidFill>
                    </a:rPr>
                    <a:t>role: SO:0000139 (Ribosome Entry Site)</a:t>
                  </a:r>
                </a:p>
                <a:p>
                  <a:pPr marL="457200" indent="-457200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9" name="Group 28"/>
                <p:cNvGrpSpPr/>
                <p:nvPr/>
              </p:nvGrpSpPr>
              <p:grpSpPr>
                <a:xfrm>
                  <a:off x="866773" y="6137273"/>
                  <a:ext cx="758827" cy="406400"/>
                  <a:chOff x="3581400" y="5257800"/>
                  <a:chExt cx="758827" cy="406400"/>
                </a:xfrm>
              </p:grpSpPr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3581400" y="5486400"/>
                    <a:ext cx="758827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Chord 30"/>
                  <p:cNvSpPr/>
                  <p:nvPr/>
                </p:nvSpPr>
                <p:spPr>
                  <a:xfrm>
                    <a:off x="3733800" y="5257800"/>
                    <a:ext cx="431800" cy="406400"/>
                  </a:xfrm>
                  <a:prstGeom prst="chord">
                    <a:avLst>
                      <a:gd name="adj1" fmla="val 10690026"/>
                      <a:gd name="adj2" fmla="val 214580"/>
                    </a:avLst>
                  </a:prstGeom>
                  <a:solidFill>
                    <a:schemeClr val="accent6"/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5" name="Group 34"/>
              <p:cNvGrpSpPr/>
              <p:nvPr/>
            </p:nvGrpSpPr>
            <p:grpSpPr>
              <a:xfrm>
                <a:off x="6319833" y="4444997"/>
                <a:ext cx="2647161" cy="2060575"/>
                <a:chOff x="-146052" y="4432299"/>
                <a:chExt cx="2647161" cy="2060575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-146052" y="4432299"/>
                  <a:ext cx="2647161" cy="206057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b="1" u="sng" dirty="0" err="1">
                      <a:solidFill>
                        <a:schemeClr val="tx1"/>
                      </a:solidFill>
                    </a:rPr>
                    <a:t>ComponentDefinition</a:t>
                  </a:r>
                  <a:endParaRPr lang="en-US" b="1" u="sng" dirty="0">
                    <a:solidFill>
                      <a:schemeClr val="tx1"/>
                    </a:solidFill>
                  </a:endParaRPr>
                </a:p>
                <a:p>
                  <a:r>
                    <a:rPr lang="en-US" dirty="0">
                      <a:solidFill>
                        <a:schemeClr val="tx1"/>
                      </a:solidFill>
                    </a:rPr>
                    <a:t>identity: iGEM#B0015</a:t>
                  </a:r>
                </a:p>
                <a:p>
                  <a:r>
                    <a:rPr lang="en-US" dirty="0">
                      <a:solidFill>
                        <a:schemeClr val="tx1"/>
                      </a:solidFill>
                    </a:rPr>
                    <a:t>name: double terminator</a:t>
                  </a:r>
                </a:p>
                <a:p>
                  <a:pPr marL="457200" indent="-457200"/>
                  <a:r>
                    <a:rPr lang="en-US" dirty="0">
                      <a:solidFill>
                        <a:schemeClr val="tx1"/>
                      </a:solidFill>
                    </a:rPr>
                    <a:t>type: </a:t>
                  </a:r>
                  <a:r>
                    <a:rPr lang="en-US" dirty="0" err="1">
                      <a:solidFill>
                        <a:schemeClr val="tx1"/>
                      </a:solidFill>
                    </a:rPr>
                    <a:t>biopax#DnaRegion</a:t>
                  </a:r>
                  <a:endParaRPr lang="en-US" dirty="0">
                    <a:solidFill>
                      <a:schemeClr val="tx1"/>
                    </a:solidFill>
                  </a:endParaRPr>
                </a:p>
                <a:p>
                  <a:pPr marL="457200" indent="-457200"/>
                  <a:r>
                    <a:rPr lang="en-US" dirty="0">
                      <a:solidFill>
                        <a:schemeClr val="tx1"/>
                      </a:solidFill>
                    </a:rPr>
                    <a:t>role: SO:0000141 (Terminator)</a:t>
                  </a:r>
                </a:p>
                <a:p>
                  <a:pPr marL="457200" indent="-457200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7" name="Group 36"/>
                <p:cNvGrpSpPr/>
                <p:nvPr/>
              </p:nvGrpSpPr>
              <p:grpSpPr>
                <a:xfrm>
                  <a:off x="910439" y="6099172"/>
                  <a:ext cx="558800" cy="349250"/>
                  <a:chOff x="3625066" y="5219699"/>
                  <a:chExt cx="558800" cy="349250"/>
                </a:xfrm>
              </p:grpSpPr>
              <p:cxnSp>
                <p:nvCxnSpPr>
                  <p:cNvPr id="38" name="Straight Connector 37"/>
                  <p:cNvCxnSpPr/>
                  <p:nvPr/>
                </p:nvCxnSpPr>
                <p:spPr>
                  <a:xfrm>
                    <a:off x="3625066" y="5568949"/>
                    <a:ext cx="55880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Left-Right-Up Arrow 40"/>
                  <p:cNvSpPr/>
                  <p:nvPr/>
                </p:nvSpPr>
                <p:spPr>
                  <a:xfrm rot="10800000">
                    <a:off x="3734599" y="5219699"/>
                    <a:ext cx="311150" cy="330200"/>
                  </a:xfrm>
                  <a:prstGeom prst="leftRightUpArrow">
                    <a:avLst>
                      <a:gd name="adj1" fmla="val 18220"/>
                      <a:gd name="adj2" fmla="val 8051"/>
                      <a:gd name="adj3" fmla="val 0"/>
                    </a:avLst>
                  </a:prstGeom>
                  <a:solidFill>
                    <a:schemeClr val="accent5"/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2" name="Group 41"/>
              <p:cNvGrpSpPr/>
              <p:nvPr/>
            </p:nvGrpSpPr>
            <p:grpSpPr>
              <a:xfrm>
                <a:off x="3259138" y="4444998"/>
                <a:ext cx="2727325" cy="2060575"/>
                <a:chOff x="3856034" y="4190998"/>
                <a:chExt cx="2727325" cy="2060575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3856034" y="4190998"/>
                  <a:ext cx="2727325" cy="206057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b="1" u="sng" dirty="0" err="1">
                      <a:solidFill>
                        <a:schemeClr val="tx1"/>
                      </a:solidFill>
                    </a:rPr>
                    <a:t>ComponentDefinition</a:t>
                  </a:r>
                  <a:endParaRPr lang="en-US" b="1" u="sng" dirty="0">
                    <a:solidFill>
                      <a:schemeClr val="tx1"/>
                    </a:solidFill>
                  </a:endParaRPr>
                </a:p>
                <a:p>
                  <a:r>
                    <a:rPr lang="en-US" dirty="0">
                      <a:solidFill>
                        <a:schemeClr val="tx1"/>
                      </a:solidFill>
                    </a:rPr>
                    <a:t>identity: iGEM#E0040</a:t>
                  </a:r>
                </a:p>
                <a:p>
                  <a:r>
                    <a:rPr lang="en-US" dirty="0">
                      <a:solidFill>
                        <a:schemeClr val="tx1"/>
                      </a:solidFill>
                    </a:rPr>
                    <a:t>name: GFP</a:t>
                  </a:r>
                </a:p>
                <a:p>
                  <a:pPr marL="457200" indent="-457200"/>
                  <a:r>
                    <a:rPr lang="en-US" dirty="0">
                      <a:solidFill>
                        <a:schemeClr val="tx1"/>
                      </a:solidFill>
                    </a:rPr>
                    <a:t>type: </a:t>
                  </a:r>
                  <a:r>
                    <a:rPr lang="en-US" dirty="0" err="1">
                      <a:solidFill>
                        <a:schemeClr val="tx1"/>
                      </a:solidFill>
                    </a:rPr>
                    <a:t>biopax#DnaRegion</a:t>
                  </a:r>
                  <a:endParaRPr lang="en-US" dirty="0">
                    <a:solidFill>
                      <a:schemeClr val="tx1"/>
                    </a:solidFill>
                  </a:endParaRPr>
                </a:p>
                <a:p>
                  <a:pPr marL="457200" indent="-457200"/>
                  <a:r>
                    <a:rPr lang="en-US" dirty="0">
                      <a:solidFill>
                        <a:schemeClr val="tx1"/>
                      </a:solidFill>
                    </a:rPr>
                    <a:t>role: SO:0000316 (CDS)</a:t>
                  </a:r>
                </a:p>
                <a:p>
                  <a:pPr marL="457200" indent="-457200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4" name="Group 43"/>
                <p:cNvGrpSpPr/>
                <p:nvPr/>
              </p:nvGrpSpPr>
              <p:grpSpPr>
                <a:xfrm>
                  <a:off x="4692649" y="5967357"/>
                  <a:ext cx="993775" cy="228600"/>
                  <a:chOff x="7407276" y="5087884"/>
                  <a:chExt cx="993775" cy="228600"/>
                </a:xfrm>
              </p:grpSpPr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7407276" y="5205250"/>
                    <a:ext cx="993775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Pentagon 46"/>
                  <p:cNvSpPr/>
                  <p:nvPr/>
                </p:nvSpPr>
                <p:spPr>
                  <a:xfrm>
                    <a:off x="7559676" y="5087884"/>
                    <a:ext cx="742950" cy="228600"/>
                  </a:xfrm>
                  <a:prstGeom prst="homePlat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57" name="Straight Arrow Connector 54"/>
              <p:cNvCxnSpPr>
                <a:stCxn id="24" idx="2"/>
                <a:endCxn id="36" idx="0"/>
              </p:cNvCxnSpPr>
              <p:nvPr/>
            </p:nvCxnSpPr>
            <p:spPr>
              <a:xfrm rot="16200000" flipH="1">
                <a:off x="6968134" y="3769716"/>
                <a:ext cx="660397" cy="690164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4"/>
              <p:cNvCxnSpPr>
                <a:stCxn id="25" idx="2"/>
                <a:endCxn id="43" idx="0"/>
              </p:cNvCxnSpPr>
              <p:nvPr/>
            </p:nvCxnSpPr>
            <p:spPr>
              <a:xfrm rot="16200000" flipH="1">
                <a:off x="4292601" y="4114798"/>
                <a:ext cx="660398" cy="1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4"/>
              <p:cNvCxnSpPr>
                <a:stCxn id="23" idx="2"/>
                <a:endCxn id="26" idx="0"/>
              </p:cNvCxnSpPr>
              <p:nvPr/>
            </p:nvCxnSpPr>
            <p:spPr>
              <a:xfrm rot="5400000">
                <a:off x="1633539" y="3735387"/>
                <a:ext cx="660398" cy="758824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2316157" y="3759197"/>
                <a:ext cx="901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</a:rPr>
                  <a:t>definition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577305" y="3783209"/>
                <a:ext cx="901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</a:rPr>
                  <a:t>definition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09645" y="3770407"/>
                <a:ext cx="901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</a:rPr>
                  <a:t>definition</a:t>
                </a: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1625600" y="2827635"/>
              <a:ext cx="6045200" cy="956965"/>
              <a:chOff x="1625600" y="2827635"/>
              <a:chExt cx="6045200" cy="956965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625600" y="3378200"/>
                <a:ext cx="1435100" cy="406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Component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235700" y="3378200"/>
                <a:ext cx="1435100" cy="406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Component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905250" y="3378200"/>
                <a:ext cx="1435100" cy="406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Component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5" name="Straight Arrow Connector 54"/>
              <p:cNvCxnSpPr>
                <a:stCxn id="3" idx="2"/>
                <a:endCxn id="23" idx="0"/>
              </p:cNvCxnSpPr>
              <p:nvPr/>
            </p:nvCxnSpPr>
            <p:spPr>
              <a:xfrm rot="5400000">
                <a:off x="3222625" y="1978025"/>
                <a:ext cx="520700" cy="227965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4"/>
              <p:cNvCxnSpPr>
                <a:stCxn id="3" idx="2"/>
                <a:endCxn id="25" idx="0"/>
              </p:cNvCxnSpPr>
              <p:nvPr/>
            </p:nvCxnSpPr>
            <p:spPr>
              <a:xfrm rot="5400000">
                <a:off x="4362450" y="3117850"/>
                <a:ext cx="520700" cy="1270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4"/>
              <p:cNvCxnSpPr>
                <a:stCxn id="3" idx="2"/>
                <a:endCxn id="24" idx="0"/>
              </p:cNvCxnSpPr>
              <p:nvPr/>
            </p:nvCxnSpPr>
            <p:spPr>
              <a:xfrm rot="16200000" flipH="1">
                <a:off x="5527675" y="1952625"/>
                <a:ext cx="520700" cy="233045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4607290" y="2827635"/>
                <a:ext cx="1040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>
                    <a:solidFill>
                      <a:schemeClr val="accent1">
                        <a:lumMod val="75000"/>
                      </a:schemeClr>
                    </a:solidFill>
                  </a:rPr>
                  <a:t>component</a:t>
                </a:r>
                <a:endParaRPr lang="en-US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512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981200"/>
          </a:xfrm>
        </p:spPr>
        <p:txBody>
          <a:bodyPr/>
          <a:lstStyle/>
          <a:p>
            <a:r>
              <a:rPr lang="en-US" b="1" dirty="0"/>
              <a:t>SequenceConstraint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16167" y="6492875"/>
            <a:ext cx="427833" cy="365125"/>
          </a:xfrm>
        </p:spPr>
        <p:txBody>
          <a:bodyPr/>
          <a:lstStyle/>
          <a:p>
            <a:fld id="{0200C452-46A9-46DE-B3AC-9F1C16DAFCC5}" type="slidenum">
              <a:rPr lang="en-US" sz="1400" b="1" smtClean="0"/>
              <a:t>7</a:t>
            </a:fld>
            <a:endParaRPr lang="en-US" sz="1400" b="1"/>
          </a:p>
        </p:txBody>
      </p:sp>
      <p:grpSp>
        <p:nvGrpSpPr>
          <p:cNvPr id="4" name="Group 3"/>
          <p:cNvGrpSpPr/>
          <p:nvPr/>
        </p:nvGrpSpPr>
        <p:grpSpPr>
          <a:xfrm>
            <a:off x="228600" y="1841500"/>
            <a:ext cx="8738394" cy="4635694"/>
            <a:chOff x="228600" y="1841500"/>
            <a:chExt cx="8738394" cy="4635694"/>
          </a:xfrm>
        </p:grpSpPr>
        <p:grpSp>
          <p:nvGrpSpPr>
            <p:cNvPr id="6" name="Group 5"/>
            <p:cNvGrpSpPr/>
            <p:nvPr/>
          </p:nvGrpSpPr>
          <p:grpSpPr>
            <a:xfrm>
              <a:off x="1558530" y="2789534"/>
              <a:ext cx="6142824" cy="2200821"/>
              <a:chOff x="1558530" y="2789534"/>
              <a:chExt cx="6142824" cy="2200821"/>
            </a:xfrm>
          </p:grpSpPr>
          <p:cxnSp>
            <p:nvCxnSpPr>
              <p:cNvPr id="54" name="Straight Arrow Connector 54"/>
              <p:cNvCxnSpPr/>
              <p:nvPr/>
            </p:nvCxnSpPr>
            <p:spPr>
              <a:xfrm rot="16200000" flipH="1">
                <a:off x="2718540" y="3561850"/>
                <a:ext cx="1546277" cy="1646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54"/>
              <p:cNvCxnSpPr/>
              <p:nvPr/>
            </p:nvCxnSpPr>
            <p:spPr>
              <a:xfrm rot="16200000" flipH="1">
                <a:off x="5029980" y="3574550"/>
                <a:ext cx="1546277" cy="1646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/>
              <p:cNvSpPr/>
              <p:nvPr/>
            </p:nvSpPr>
            <p:spPr>
              <a:xfrm>
                <a:off x="1558530" y="4331444"/>
                <a:ext cx="2763043" cy="6589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SequenceConstraint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restriction: </a:t>
                </a:r>
                <a:r>
                  <a:rPr lang="en-US" dirty="0" err="1">
                    <a:solidFill>
                      <a:schemeClr val="tx1"/>
                    </a:solidFill>
                  </a:rPr>
                  <a:t>sbol#precedes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4938311" y="4331444"/>
                <a:ext cx="2763043" cy="6589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SequenceConstraint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restriction: </a:t>
                </a:r>
                <a:r>
                  <a:rPr lang="en-US" dirty="0" err="1">
                    <a:solidFill>
                      <a:schemeClr val="tx1"/>
                    </a:solidFill>
                  </a:rPr>
                  <a:t>sbol#precedes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2" name="Straight Arrow Connector 54"/>
              <p:cNvCxnSpPr>
                <a:endCxn id="23" idx="3"/>
              </p:cNvCxnSpPr>
              <p:nvPr/>
            </p:nvCxnSpPr>
            <p:spPr>
              <a:xfrm rot="16200000" flipV="1">
                <a:off x="2812603" y="3829497"/>
                <a:ext cx="743842" cy="247648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4"/>
              <p:cNvCxnSpPr>
                <a:endCxn id="25" idx="1"/>
              </p:cNvCxnSpPr>
              <p:nvPr/>
            </p:nvCxnSpPr>
            <p:spPr>
              <a:xfrm rot="5400000" flipH="1" flipV="1">
                <a:off x="3421682" y="3841674"/>
                <a:ext cx="743841" cy="223295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54"/>
              <p:cNvCxnSpPr/>
              <p:nvPr/>
            </p:nvCxnSpPr>
            <p:spPr>
              <a:xfrm rot="16200000" flipV="1">
                <a:off x="5099194" y="3829497"/>
                <a:ext cx="743842" cy="247648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54"/>
              <p:cNvCxnSpPr/>
              <p:nvPr/>
            </p:nvCxnSpPr>
            <p:spPr>
              <a:xfrm rot="5400000" flipH="1" flipV="1">
                <a:off x="5771773" y="3841674"/>
                <a:ext cx="743841" cy="223295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4925005" y="4042620"/>
                <a:ext cx="7200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6">
                        <a:lumMod val="75000"/>
                      </a:schemeClr>
                    </a:solidFill>
                  </a:rPr>
                  <a:t>subject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6029564" y="4056809"/>
                <a:ext cx="6511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6">
                        <a:lumMod val="75000"/>
                      </a:schemeClr>
                    </a:solidFill>
                  </a:rPr>
                  <a:t>object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612741" y="4042620"/>
                <a:ext cx="7200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6">
                        <a:lumMod val="75000"/>
                      </a:schemeClr>
                    </a:solidFill>
                  </a:rPr>
                  <a:t>subject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3641100" y="4033293"/>
                <a:ext cx="6511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6">
                        <a:lumMod val="75000"/>
                      </a:schemeClr>
                    </a:solidFill>
                  </a:rPr>
                  <a:t>object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785888" y="2802235"/>
                <a:ext cx="16658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6">
                        <a:lumMod val="75000"/>
                      </a:schemeClr>
                    </a:solidFill>
                  </a:rPr>
                  <a:t>sequenceConstraint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806005" y="2802235"/>
                <a:ext cx="16658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6">
                        <a:lumMod val="75000"/>
                      </a:schemeClr>
                    </a:solidFill>
                  </a:rPr>
                  <a:t>sequenceConstraint</a:t>
                </a:r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2692400" y="1841500"/>
              <a:ext cx="3860800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r>
                <a:rPr lang="en-US" dirty="0">
                  <a:solidFill>
                    <a:schemeClr val="tx1"/>
                  </a:solidFill>
                </a:rPr>
                <a:t>iGEM#I13504</a:t>
              </a: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562349" y="2324100"/>
              <a:ext cx="2019300" cy="533400"/>
              <a:chOff x="3581400" y="5067300"/>
              <a:chExt cx="2019300" cy="533400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3581400" y="5422900"/>
                <a:ext cx="20193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hord 12"/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Pentagon 14"/>
              <p:cNvSpPr/>
              <p:nvPr/>
            </p:nvSpPr>
            <p:spPr>
              <a:xfrm>
                <a:off x="4337050" y="5295022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Left-Right-Up Arrow 15"/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228600" y="5638996"/>
              <a:ext cx="2711452" cy="838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</a:t>
              </a:r>
              <a:r>
                <a:rPr lang="en-US" dirty="0">
                  <a:solidFill>
                    <a:schemeClr val="tx1"/>
                  </a:solidFill>
                </a:rPr>
                <a:t> iGEM#B0034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241424" y="6070793"/>
              <a:ext cx="758827" cy="406400"/>
              <a:chOff x="3581400" y="3984624"/>
              <a:chExt cx="758827" cy="4064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3581400" y="4213224"/>
                <a:ext cx="75882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Chord 30"/>
              <p:cNvSpPr/>
              <p:nvPr/>
            </p:nvSpPr>
            <p:spPr>
              <a:xfrm>
                <a:off x="3733800" y="3984624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6319833" y="5638995"/>
              <a:ext cx="2647161" cy="838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</a:t>
              </a:r>
              <a:r>
                <a:rPr lang="en-US" dirty="0">
                  <a:solidFill>
                    <a:schemeClr val="tx1"/>
                  </a:solidFill>
                </a:rPr>
                <a:t> iGEM#B0015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7376324" y="5994594"/>
              <a:ext cx="558800" cy="349250"/>
              <a:chOff x="3625066" y="3908426"/>
              <a:chExt cx="558800" cy="349250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3625066" y="4257676"/>
                <a:ext cx="558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Left-Right-Up Arrow 40"/>
              <p:cNvSpPr/>
              <p:nvPr/>
            </p:nvSpPr>
            <p:spPr>
              <a:xfrm rot="10800000">
                <a:off x="3734599" y="3908426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3259138" y="5638996"/>
              <a:ext cx="2727325" cy="838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r>
                <a:rPr lang="en-US" dirty="0">
                  <a:solidFill>
                    <a:schemeClr val="tx1"/>
                  </a:solidFill>
                </a:rPr>
                <a:t>iGEM#E0040</a:t>
              </a: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4095753" y="6171516"/>
              <a:ext cx="993775" cy="228600"/>
              <a:chOff x="7407276" y="3844046"/>
              <a:chExt cx="993775" cy="22860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7407276" y="3971924"/>
                <a:ext cx="99377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Pentagon 46"/>
              <p:cNvSpPr/>
              <p:nvPr/>
            </p:nvSpPr>
            <p:spPr>
              <a:xfrm>
                <a:off x="7559676" y="3844046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4"/>
            <p:cNvCxnSpPr>
              <a:stCxn id="24" idx="3"/>
            </p:cNvCxnSpPr>
            <p:nvPr/>
          </p:nvCxnSpPr>
          <p:spPr>
            <a:xfrm>
              <a:off x="7670800" y="3581400"/>
              <a:ext cx="804912" cy="2057594"/>
            </a:xfrm>
            <a:prstGeom prst="bentConnector2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4"/>
            <p:cNvCxnSpPr>
              <a:stCxn id="25" idx="2"/>
              <a:endCxn id="43" idx="0"/>
            </p:cNvCxnSpPr>
            <p:nvPr/>
          </p:nvCxnSpPr>
          <p:spPr>
            <a:xfrm rot="16200000" flipH="1">
              <a:off x="3695602" y="4711797"/>
              <a:ext cx="1854396" cy="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4"/>
            <p:cNvCxnSpPr>
              <a:stCxn id="23" idx="1"/>
            </p:cNvCxnSpPr>
            <p:nvPr/>
          </p:nvCxnSpPr>
          <p:spPr>
            <a:xfrm rot="10800000" flipV="1">
              <a:off x="800476" y="3581400"/>
              <a:ext cx="825125" cy="2057594"/>
            </a:xfrm>
            <a:prstGeom prst="bentConnector2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765944" y="3552280"/>
              <a:ext cx="9012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definition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577305" y="3783209"/>
              <a:ext cx="9012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definition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628378" y="3563095"/>
              <a:ext cx="9012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definition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25600" y="3378200"/>
              <a:ext cx="1435100" cy="406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Component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235700" y="3378200"/>
              <a:ext cx="1435100" cy="406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Component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05250" y="3378200"/>
              <a:ext cx="1435100" cy="406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Component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Straight Arrow Connector 54"/>
            <p:cNvCxnSpPr>
              <a:stCxn id="3" idx="2"/>
              <a:endCxn id="23" idx="0"/>
            </p:cNvCxnSpPr>
            <p:nvPr/>
          </p:nvCxnSpPr>
          <p:spPr>
            <a:xfrm rot="5400000">
              <a:off x="3222625" y="1978025"/>
              <a:ext cx="520700" cy="227965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4"/>
            <p:cNvCxnSpPr>
              <a:stCxn id="3" idx="2"/>
              <a:endCxn id="25" idx="0"/>
            </p:cNvCxnSpPr>
            <p:nvPr/>
          </p:nvCxnSpPr>
          <p:spPr>
            <a:xfrm rot="5400000">
              <a:off x="4362450" y="3117850"/>
              <a:ext cx="520700" cy="1270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4"/>
            <p:cNvCxnSpPr>
              <a:stCxn id="3" idx="2"/>
              <a:endCxn id="24" idx="0"/>
            </p:cNvCxnSpPr>
            <p:nvPr/>
          </p:nvCxnSpPr>
          <p:spPr>
            <a:xfrm rot="16200000" flipH="1">
              <a:off x="5527675" y="1952625"/>
              <a:ext cx="520700" cy="233045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4607290" y="2827635"/>
              <a:ext cx="1040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accent1">
                      <a:lumMod val="75000"/>
                    </a:schemeClr>
                  </a:solidFill>
                </a:rPr>
                <a:t>component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878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981200"/>
          </a:xfrm>
        </p:spPr>
        <p:txBody>
          <a:bodyPr/>
          <a:lstStyle/>
          <a:p>
            <a:r>
              <a:rPr lang="en-US" b="1" dirty="0"/>
              <a:t>Sequence, SequenceAnnotation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16167" y="6492875"/>
            <a:ext cx="427833" cy="365125"/>
          </a:xfrm>
        </p:spPr>
        <p:txBody>
          <a:bodyPr/>
          <a:lstStyle/>
          <a:p>
            <a:fld id="{0200C452-46A9-46DE-B3AC-9F1C16DAFCC5}" type="slidenum">
              <a:rPr lang="en-US" sz="1400" b="1" smtClean="0"/>
              <a:t>8</a:t>
            </a:fld>
            <a:endParaRPr lang="en-US" sz="14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113905" y="1841500"/>
            <a:ext cx="8853089" cy="4966185"/>
            <a:chOff x="113905" y="1841500"/>
            <a:chExt cx="8853089" cy="4966185"/>
          </a:xfrm>
        </p:grpSpPr>
        <p:sp>
          <p:nvSpPr>
            <p:cNvPr id="3" name="Rectangle 2"/>
            <p:cNvSpPr/>
            <p:nvPr/>
          </p:nvSpPr>
          <p:spPr>
            <a:xfrm>
              <a:off x="2692400" y="1841500"/>
              <a:ext cx="3860800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r>
                <a:rPr lang="en-US" dirty="0">
                  <a:solidFill>
                    <a:schemeClr val="tx1"/>
                  </a:solidFill>
                </a:rPr>
                <a:t>iGEM#I13504</a:t>
              </a: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562349" y="2324100"/>
              <a:ext cx="2019300" cy="533400"/>
              <a:chOff x="3581400" y="5067300"/>
              <a:chExt cx="2019300" cy="533400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3581400" y="5422900"/>
                <a:ext cx="20193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hord 12"/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Pentagon 14"/>
              <p:cNvSpPr/>
              <p:nvPr/>
            </p:nvSpPr>
            <p:spPr>
              <a:xfrm>
                <a:off x="4337050" y="5305532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Left-Right-Up Arrow 15"/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6261892" y="4222354"/>
              <a:ext cx="2647161" cy="838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</a:t>
              </a:r>
              <a:r>
                <a:rPr lang="en-US" dirty="0">
                  <a:solidFill>
                    <a:schemeClr val="tx1"/>
                  </a:solidFill>
                </a:rPr>
                <a:t> iGEM#B0015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7376324" y="4576466"/>
              <a:ext cx="558800" cy="349250"/>
              <a:chOff x="3625066" y="3908426"/>
              <a:chExt cx="558800" cy="349250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3625066" y="4257676"/>
                <a:ext cx="558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Left-Right-Up Arrow 40"/>
              <p:cNvSpPr/>
              <p:nvPr/>
            </p:nvSpPr>
            <p:spPr>
              <a:xfrm rot="10800000">
                <a:off x="3734599" y="3908426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4"/>
            <p:cNvCxnSpPr>
              <a:stCxn id="24" idx="3"/>
            </p:cNvCxnSpPr>
            <p:nvPr/>
          </p:nvCxnSpPr>
          <p:spPr>
            <a:xfrm>
              <a:off x="7670800" y="3581400"/>
              <a:ext cx="858787" cy="634605"/>
            </a:xfrm>
            <a:prstGeom prst="bentConnector3">
              <a:avLst>
                <a:gd name="adj1" fmla="val 100280"/>
              </a:avLst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7628378" y="3563095"/>
              <a:ext cx="9012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definition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235700" y="3378200"/>
              <a:ext cx="1435100" cy="406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Component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Arrow Connector 54"/>
            <p:cNvCxnSpPr>
              <a:stCxn id="3" idx="2"/>
              <a:endCxn id="24" idx="0"/>
            </p:cNvCxnSpPr>
            <p:nvPr/>
          </p:nvCxnSpPr>
          <p:spPr>
            <a:xfrm rot="16200000" flipH="1">
              <a:off x="5527675" y="1952625"/>
              <a:ext cx="520700" cy="233045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4607290" y="2827635"/>
              <a:ext cx="1040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component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203951" y="5043936"/>
              <a:ext cx="2763043" cy="1448939"/>
              <a:chOff x="6203951" y="5043936"/>
              <a:chExt cx="2763043" cy="1448939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203951" y="5570441"/>
                <a:ext cx="2763043" cy="92243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Sequence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encoding: </a:t>
                </a:r>
                <a:r>
                  <a:rPr lang="en-US" dirty="0" err="1">
                    <a:solidFill>
                      <a:schemeClr val="tx1"/>
                    </a:solidFill>
                  </a:rPr>
                  <a:t>iupac#naseq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elements: </a:t>
                </a:r>
                <a:r>
                  <a:rPr lang="en-US" dirty="0" err="1">
                    <a:solidFill>
                      <a:schemeClr val="tx1"/>
                    </a:solidFill>
                  </a:rPr>
                  <a:t>ccaggcatca</a:t>
                </a:r>
                <a:r>
                  <a:rPr lang="en-US" dirty="0">
                    <a:solidFill>
                      <a:schemeClr val="tx1"/>
                    </a:solidFill>
                  </a:rPr>
                  <a:t>… 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1" name="Straight Arrow Connector 54"/>
              <p:cNvCxnSpPr>
                <a:stCxn id="36" idx="2"/>
                <a:endCxn id="54" idx="0"/>
              </p:cNvCxnSpPr>
              <p:nvPr/>
            </p:nvCxnSpPr>
            <p:spPr>
              <a:xfrm>
                <a:off x="7585473" y="5060552"/>
                <a:ext cx="0" cy="509889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7579123" y="5043936"/>
                <a:ext cx="8867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sequence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113905" y="2304930"/>
              <a:ext cx="2763043" cy="2130423"/>
              <a:chOff x="5137151" y="4559848"/>
              <a:chExt cx="2763043" cy="2130423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5137151" y="5767837"/>
                <a:ext cx="2763043" cy="92243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Sequence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encoding: </a:t>
                </a:r>
                <a:r>
                  <a:rPr lang="en-US" dirty="0" err="1">
                    <a:solidFill>
                      <a:schemeClr val="tx1"/>
                    </a:solidFill>
                  </a:rPr>
                  <a:t>iupac#naseq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elements: </a:t>
                </a:r>
                <a:r>
                  <a:rPr lang="en-US" dirty="0" err="1">
                    <a:solidFill>
                      <a:schemeClr val="tx1"/>
                    </a:solidFill>
                  </a:rPr>
                  <a:t>aaagagga</a:t>
                </a:r>
                <a:r>
                  <a:rPr lang="en-US" dirty="0">
                    <a:solidFill>
                      <a:schemeClr val="tx1"/>
                    </a:solidFill>
                  </a:rPr>
                  <a:t>… 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1" name="Straight Arrow Connector 54"/>
              <p:cNvCxnSpPr>
                <a:stCxn id="3" idx="1"/>
                <a:endCxn id="70" idx="0"/>
              </p:cNvCxnSpPr>
              <p:nvPr/>
            </p:nvCxnSpPr>
            <p:spPr>
              <a:xfrm rot="10800000" flipV="1">
                <a:off x="6518674" y="4604417"/>
                <a:ext cx="1196973" cy="1163419"/>
              </a:xfrm>
              <a:prstGeom prst="bentConnector2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6512321" y="4559848"/>
                <a:ext cx="8867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sequence</a:t>
                </a: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2406306" y="2882900"/>
              <a:ext cx="3829394" cy="2910788"/>
              <a:chOff x="2406306" y="2882900"/>
              <a:chExt cx="3829394" cy="2910788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3460749" y="3974136"/>
                <a:ext cx="2311400" cy="34596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SequenceAnnotation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8" name="Straight Arrow Connector 54"/>
              <p:cNvCxnSpPr>
                <a:endCxn id="77" idx="0"/>
              </p:cNvCxnSpPr>
              <p:nvPr/>
            </p:nvCxnSpPr>
            <p:spPr>
              <a:xfrm rot="16200000" flipH="1">
                <a:off x="3834478" y="3192164"/>
                <a:ext cx="1091235" cy="472708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/>
              <p:cNvSpPr txBox="1"/>
              <p:nvPr/>
            </p:nvSpPr>
            <p:spPr>
              <a:xfrm>
                <a:off x="2406306" y="2922641"/>
                <a:ext cx="17315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6">
                        <a:lumMod val="75000"/>
                      </a:schemeClr>
                    </a:solidFill>
                  </a:rPr>
                  <a:t>sequenceAnnotation</a:t>
                </a:r>
              </a:p>
            </p:txBody>
          </p:sp>
          <p:cxnSp>
            <p:nvCxnSpPr>
              <p:cNvPr id="80" name="Straight Arrow Connector 54"/>
              <p:cNvCxnSpPr>
                <a:stCxn id="77" idx="3"/>
                <a:endCxn id="24" idx="1"/>
              </p:cNvCxnSpPr>
              <p:nvPr/>
            </p:nvCxnSpPr>
            <p:spPr>
              <a:xfrm flipV="1">
                <a:off x="5772149" y="3581400"/>
                <a:ext cx="463551" cy="565718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5013254" y="3627718"/>
                <a:ext cx="1040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6">
                        <a:lumMod val="75000"/>
                      </a:schemeClr>
                    </a:solidFill>
                  </a:rPr>
                  <a:t>component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612927" y="4414098"/>
                <a:ext cx="7841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6">
                        <a:lumMod val="75000"/>
                      </a:schemeClr>
                    </a:solidFill>
                  </a:rPr>
                  <a:t>location</a:t>
                </a:r>
              </a:p>
            </p:txBody>
          </p:sp>
          <p:cxnSp>
            <p:nvCxnSpPr>
              <p:cNvPr id="90" name="Straight Arrow Connector 54"/>
              <p:cNvCxnSpPr>
                <a:stCxn id="77" idx="2"/>
                <a:endCxn id="92" idx="0"/>
              </p:cNvCxnSpPr>
              <p:nvPr/>
            </p:nvCxnSpPr>
            <p:spPr>
              <a:xfrm rot="5400000">
                <a:off x="4339980" y="4594784"/>
                <a:ext cx="551155" cy="1784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Rectangle 91"/>
              <p:cNvSpPr/>
              <p:nvPr/>
            </p:nvSpPr>
            <p:spPr>
              <a:xfrm>
                <a:off x="4057649" y="4871254"/>
                <a:ext cx="1114032" cy="92243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Range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start: 746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end: 875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554775" y="3429000"/>
              <a:ext cx="2588969" cy="3378685"/>
              <a:chOff x="3460749" y="2669003"/>
              <a:chExt cx="2588969" cy="3378685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3460749" y="3872536"/>
                <a:ext cx="2311400" cy="8543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SequenceAnnotation</a:t>
                </a:r>
              </a:p>
              <a:p>
                <a:pPr marL="457200" indent="-457200"/>
                <a:r>
                  <a:rPr lang="en-US" dirty="0">
                    <a:solidFill>
                      <a:schemeClr val="tx1"/>
                    </a:solidFill>
                  </a:rPr>
                  <a:t>role: SO:0001953 (Assembly Scar)</a:t>
                </a:r>
              </a:p>
            </p:txBody>
          </p:sp>
          <p:cxnSp>
            <p:nvCxnSpPr>
              <p:cNvPr id="101" name="Straight Arrow Connector 54"/>
              <p:cNvCxnSpPr/>
              <p:nvPr/>
            </p:nvCxnSpPr>
            <p:spPr>
              <a:xfrm rot="5400000">
                <a:off x="5008510" y="2832175"/>
                <a:ext cx="1204379" cy="878036"/>
              </a:xfrm>
              <a:prstGeom prst="bentConnector3">
                <a:avLst>
                  <a:gd name="adj1" fmla="val -615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/>
              <p:cNvSpPr txBox="1"/>
              <p:nvPr/>
            </p:nvSpPr>
            <p:spPr>
              <a:xfrm>
                <a:off x="4612927" y="4740076"/>
                <a:ext cx="7841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6">
                        <a:lumMod val="75000"/>
                      </a:schemeClr>
                    </a:solidFill>
                  </a:rPr>
                  <a:t>location</a:t>
                </a:r>
              </a:p>
            </p:txBody>
          </p:sp>
          <p:cxnSp>
            <p:nvCxnSpPr>
              <p:cNvPr id="106" name="Straight Arrow Connector 54"/>
              <p:cNvCxnSpPr/>
              <p:nvPr/>
            </p:nvCxnSpPr>
            <p:spPr>
              <a:xfrm rot="5400000">
                <a:off x="4428010" y="4936816"/>
                <a:ext cx="373358" cy="352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Rectangle 106"/>
              <p:cNvSpPr/>
              <p:nvPr/>
            </p:nvSpPr>
            <p:spPr>
              <a:xfrm>
                <a:off x="4057649" y="5125254"/>
                <a:ext cx="1114032" cy="92243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Range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start: 738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end: 745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921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981200"/>
          </a:xfrm>
        </p:spPr>
        <p:txBody>
          <a:bodyPr/>
          <a:lstStyle/>
          <a:p>
            <a:r>
              <a:rPr lang="en-US" b="1" dirty="0"/>
              <a:t>Reusing Components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16167" y="6492875"/>
            <a:ext cx="427833" cy="365125"/>
          </a:xfrm>
        </p:spPr>
        <p:txBody>
          <a:bodyPr/>
          <a:lstStyle/>
          <a:p>
            <a:fld id="{0200C452-46A9-46DE-B3AC-9F1C16DAFCC5}" type="slidenum">
              <a:rPr lang="en-US" sz="1400" b="1" smtClean="0"/>
              <a:t>9</a:t>
            </a:fld>
            <a:endParaRPr lang="en-US" sz="1400" b="1"/>
          </a:p>
        </p:txBody>
      </p:sp>
      <p:grpSp>
        <p:nvGrpSpPr>
          <p:cNvPr id="4" name="Group 3"/>
          <p:cNvGrpSpPr/>
          <p:nvPr/>
        </p:nvGrpSpPr>
        <p:grpSpPr>
          <a:xfrm>
            <a:off x="241730" y="1420216"/>
            <a:ext cx="8661611" cy="4519330"/>
            <a:chOff x="241730" y="1420216"/>
            <a:chExt cx="8661611" cy="4519330"/>
          </a:xfrm>
        </p:grpSpPr>
        <p:grpSp>
          <p:nvGrpSpPr>
            <p:cNvPr id="5" name="Group 4"/>
            <p:cNvGrpSpPr/>
            <p:nvPr/>
          </p:nvGrpSpPr>
          <p:grpSpPr>
            <a:xfrm>
              <a:off x="2637725" y="4923546"/>
              <a:ext cx="3860800" cy="1016000"/>
              <a:chOff x="2692400" y="1841500"/>
              <a:chExt cx="3860800" cy="101600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692400" y="1841500"/>
                <a:ext cx="3860800" cy="101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CD: </a:t>
                </a:r>
                <a:r>
                  <a:rPr lang="en-US" dirty="0">
                    <a:solidFill>
                      <a:schemeClr val="tx1"/>
                    </a:solidFill>
                  </a:rPr>
                  <a:t>iGEM#I13504</a:t>
                </a:r>
              </a:p>
              <a:p>
                <a:pPr marL="457200" indent="-457200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3562349" y="2324100"/>
                <a:ext cx="2019300" cy="533400"/>
                <a:chOff x="3581400" y="5067300"/>
                <a:chExt cx="2019300" cy="533400"/>
              </a:xfrm>
            </p:grpSpPr>
            <p:cxnSp>
              <p:nvCxnSpPr>
                <p:cNvPr id="11" name="Straight Connector 10"/>
                <p:cNvCxnSpPr/>
                <p:nvPr/>
              </p:nvCxnSpPr>
              <p:spPr>
                <a:xfrm>
                  <a:off x="3581400" y="5422900"/>
                  <a:ext cx="20193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Chord 12"/>
                <p:cNvSpPr/>
                <p:nvPr/>
              </p:nvSpPr>
              <p:spPr>
                <a:xfrm>
                  <a:off x="3733800" y="5194300"/>
                  <a:ext cx="431800" cy="406400"/>
                </a:xfrm>
                <a:prstGeom prst="chord">
                  <a:avLst>
                    <a:gd name="adj1" fmla="val 10690026"/>
                    <a:gd name="adj2" fmla="val 214580"/>
                  </a:avLst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Pentagon 14"/>
                <p:cNvSpPr/>
                <p:nvPr/>
              </p:nvSpPr>
              <p:spPr>
                <a:xfrm>
                  <a:off x="4337050" y="5295022"/>
                  <a:ext cx="742950" cy="228600"/>
                </a:xfrm>
                <a:prstGeom prst="homePlat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Left-Right-Up Arrow 15"/>
                <p:cNvSpPr/>
                <p:nvPr/>
              </p:nvSpPr>
              <p:spPr>
                <a:xfrm rot="10800000">
                  <a:off x="5175250" y="5067300"/>
                  <a:ext cx="311150" cy="330200"/>
                </a:xfrm>
                <a:prstGeom prst="leftRightUpArrow">
                  <a:avLst>
                    <a:gd name="adj1" fmla="val 18220"/>
                    <a:gd name="adj2" fmla="val 8051"/>
                    <a:gd name="adj3" fmla="val 0"/>
                  </a:avLst>
                </a:prstGeom>
                <a:solidFill>
                  <a:schemeClr val="accent5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" name="Group 9"/>
            <p:cNvGrpSpPr/>
            <p:nvPr/>
          </p:nvGrpSpPr>
          <p:grpSpPr>
            <a:xfrm>
              <a:off x="241730" y="4923546"/>
              <a:ext cx="2040182" cy="1016000"/>
              <a:chOff x="-1087682" y="3729037"/>
              <a:chExt cx="2040182" cy="1016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-1087682" y="3729037"/>
                <a:ext cx="2040182" cy="101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CD: </a:t>
                </a:r>
                <a:r>
                  <a:rPr lang="en-US" dirty="0">
                    <a:solidFill>
                      <a:schemeClr val="tx1"/>
                    </a:solidFill>
                  </a:rPr>
                  <a:t>iGEM#J23101</a:t>
                </a:r>
              </a:p>
              <a:p>
                <a:pPr marL="457200" indent="-457200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-393700" y="4165600"/>
                <a:ext cx="584200" cy="376237"/>
                <a:chOff x="-393700" y="4165600"/>
                <a:chExt cx="584200" cy="376237"/>
              </a:xfrm>
            </p:grpSpPr>
            <p:sp>
              <p:nvSpPr>
                <p:cNvPr id="7" name="Bent Arrow 6"/>
                <p:cNvSpPr/>
                <p:nvPr/>
              </p:nvSpPr>
              <p:spPr>
                <a:xfrm>
                  <a:off x="-254000" y="4165600"/>
                  <a:ext cx="368300" cy="376237"/>
                </a:xfrm>
                <a:prstGeom prst="ben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-393700" y="4541837"/>
                  <a:ext cx="5842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" name="Group 25"/>
            <p:cNvGrpSpPr/>
            <p:nvPr/>
          </p:nvGrpSpPr>
          <p:grpSpPr>
            <a:xfrm>
              <a:off x="6854339" y="4923546"/>
              <a:ext cx="2040182" cy="1016000"/>
              <a:chOff x="-1316282" y="3729037"/>
              <a:chExt cx="2040182" cy="10160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-1316282" y="3729037"/>
                <a:ext cx="2040182" cy="101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CD: </a:t>
                </a:r>
                <a:r>
                  <a:rPr lang="en-US" dirty="0">
                    <a:solidFill>
                      <a:schemeClr val="tx1"/>
                    </a:solidFill>
                  </a:rPr>
                  <a:t>iGEM#J23106</a:t>
                </a:r>
              </a:p>
              <a:p>
                <a:pPr marL="457200" indent="-457200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-393700" y="4165600"/>
                <a:ext cx="584200" cy="376237"/>
                <a:chOff x="-393700" y="4165600"/>
                <a:chExt cx="584200" cy="376237"/>
              </a:xfrm>
            </p:grpSpPr>
            <p:sp>
              <p:nvSpPr>
                <p:cNvPr id="29" name="Bent Arrow 28"/>
                <p:cNvSpPr/>
                <p:nvPr/>
              </p:nvSpPr>
              <p:spPr>
                <a:xfrm>
                  <a:off x="-254000" y="4165600"/>
                  <a:ext cx="368300" cy="376237"/>
                </a:xfrm>
                <a:prstGeom prst="ben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-393700" y="4541837"/>
                  <a:ext cx="5842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9" name="Group 118"/>
            <p:cNvGrpSpPr/>
            <p:nvPr/>
          </p:nvGrpSpPr>
          <p:grpSpPr>
            <a:xfrm>
              <a:off x="252481" y="1420216"/>
              <a:ext cx="4440606" cy="3503330"/>
              <a:chOff x="252481" y="1420216"/>
              <a:chExt cx="4440606" cy="3503330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3791878" y="4130287"/>
                <a:ext cx="9012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</a:rPr>
                  <a:t>definition</a:t>
                </a: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434485" y="1420216"/>
                <a:ext cx="3860800" cy="1016000"/>
                <a:chOff x="497985" y="1420216"/>
                <a:chExt cx="3860800" cy="1016000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497985" y="1420216"/>
                  <a:ext cx="3860800" cy="1016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b="1" dirty="0">
                      <a:solidFill>
                        <a:schemeClr val="tx1"/>
                      </a:solidFill>
                    </a:rPr>
                    <a:t>CD: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iGEM#interlab16device1</a:t>
                  </a:r>
                </a:p>
                <a:p>
                  <a:pPr marL="457200" indent="-457200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7" name="Group 46"/>
                <p:cNvGrpSpPr/>
                <p:nvPr/>
              </p:nvGrpSpPr>
              <p:grpSpPr>
                <a:xfrm>
                  <a:off x="1193800" y="1879797"/>
                  <a:ext cx="2434734" cy="556419"/>
                  <a:chOff x="952500" y="1879797"/>
                  <a:chExt cx="2434734" cy="556419"/>
                </a:xfrm>
              </p:grpSpPr>
              <p:sp>
                <p:nvSpPr>
                  <p:cNvPr id="35" name="Chord 34"/>
                  <p:cNvSpPr/>
                  <p:nvPr/>
                </p:nvSpPr>
                <p:spPr>
                  <a:xfrm>
                    <a:off x="1520334" y="2029816"/>
                    <a:ext cx="431800" cy="406400"/>
                  </a:xfrm>
                  <a:prstGeom prst="chord">
                    <a:avLst>
                      <a:gd name="adj1" fmla="val 10690026"/>
                      <a:gd name="adj2" fmla="val 214580"/>
                    </a:avLst>
                  </a:prstGeom>
                  <a:solidFill>
                    <a:schemeClr val="accent6"/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Left-Right-Up Arrow 36"/>
                  <p:cNvSpPr/>
                  <p:nvPr/>
                </p:nvSpPr>
                <p:spPr>
                  <a:xfrm rot="10800000">
                    <a:off x="2961784" y="1902816"/>
                    <a:ext cx="311150" cy="330200"/>
                  </a:xfrm>
                  <a:prstGeom prst="leftRightUpArrow">
                    <a:avLst>
                      <a:gd name="adj1" fmla="val 18220"/>
                      <a:gd name="adj2" fmla="val 8051"/>
                      <a:gd name="adj3" fmla="val 0"/>
                    </a:avLst>
                  </a:prstGeom>
                  <a:solidFill>
                    <a:schemeClr val="accent5"/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Bent Arrow 44"/>
                  <p:cNvSpPr/>
                  <p:nvPr/>
                </p:nvSpPr>
                <p:spPr>
                  <a:xfrm>
                    <a:off x="1054953" y="1879797"/>
                    <a:ext cx="368300" cy="376237"/>
                  </a:xfrm>
                  <a:prstGeom prst="ben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952500" y="2258416"/>
                    <a:ext cx="2434734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Pentagon 35"/>
                  <p:cNvSpPr/>
                  <p:nvPr/>
                </p:nvSpPr>
                <p:spPr>
                  <a:xfrm>
                    <a:off x="2123584" y="2141051"/>
                    <a:ext cx="742950" cy="228600"/>
                  </a:xfrm>
                  <a:prstGeom prst="homePlat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58" name="Rectangle 57"/>
              <p:cNvSpPr/>
              <p:nvPr/>
            </p:nvSpPr>
            <p:spPr>
              <a:xfrm>
                <a:off x="3102406" y="3751126"/>
                <a:ext cx="1435100" cy="406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Component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428139" y="3751126"/>
                <a:ext cx="1435100" cy="406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Component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3" name="Straight Arrow Connector 54"/>
              <p:cNvCxnSpPr>
                <a:stCxn id="58" idx="2"/>
              </p:cNvCxnSpPr>
              <p:nvPr/>
            </p:nvCxnSpPr>
            <p:spPr>
              <a:xfrm rot="16200000" flipH="1">
                <a:off x="3722130" y="4255352"/>
                <a:ext cx="766020" cy="570368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54"/>
              <p:cNvCxnSpPr>
                <a:stCxn id="60" idx="2"/>
                <a:endCxn id="20" idx="0"/>
              </p:cNvCxnSpPr>
              <p:nvPr/>
            </p:nvCxnSpPr>
            <p:spPr>
              <a:xfrm rot="16200000" flipH="1">
                <a:off x="820745" y="4482470"/>
                <a:ext cx="766020" cy="116132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1108009" y="4129670"/>
                <a:ext cx="9012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</a:rPr>
                  <a:t>definition</a:t>
                </a:r>
              </a:p>
            </p:txBody>
          </p:sp>
          <p:cxnSp>
            <p:nvCxnSpPr>
              <p:cNvPr id="85" name="Straight Arrow Connector 54"/>
              <p:cNvCxnSpPr>
                <a:stCxn id="32" idx="2"/>
                <a:endCxn id="60" idx="0"/>
              </p:cNvCxnSpPr>
              <p:nvPr/>
            </p:nvCxnSpPr>
            <p:spPr>
              <a:xfrm rot="5400000">
                <a:off x="1097832" y="2484073"/>
                <a:ext cx="1314910" cy="1219196"/>
              </a:xfrm>
              <a:prstGeom prst="bentConnector3">
                <a:avLst>
                  <a:gd name="adj1" fmla="val 18127"/>
                </a:avLst>
              </a:prstGeom>
              <a:ln w="381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54"/>
              <p:cNvCxnSpPr>
                <a:stCxn id="32" idx="2"/>
                <a:endCxn id="58" idx="0"/>
              </p:cNvCxnSpPr>
              <p:nvPr/>
            </p:nvCxnSpPr>
            <p:spPr>
              <a:xfrm rot="16200000" flipH="1">
                <a:off x="2434965" y="2366135"/>
                <a:ext cx="1314910" cy="1455071"/>
              </a:xfrm>
              <a:prstGeom prst="bentConnector3">
                <a:avLst>
                  <a:gd name="adj1" fmla="val 18127"/>
                </a:avLst>
              </a:prstGeom>
              <a:ln w="381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54"/>
              <p:cNvCxnSpPr>
                <a:stCxn id="59" idx="1"/>
              </p:cNvCxnSpPr>
              <p:nvPr/>
            </p:nvCxnSpPr>
            <p:spPr>
              <a:xfrm rot="10800000" flipV="1">
                <a:off x="1519913" y="3203052"/>
                <a:ext cx="248673" cy="54807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Box 97"/>
              <p:cNvSpPr txBox="1"/>
              <p:nvPr/>
            </p:nvSpPr>
            <p:spPr>
              <a:xfrm>
                <a:off x="1511013" y="3380801"/>
                <a:ext cx="7200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6">
                        <a:lumMod val="75000"/>
                      </a:schemeClr>
                    </a:solidFill>
                  </a:rPr>
                  <a:t>subject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2878617" y="3381421"/>
                <a:ext cx="6511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6">
                        <a:lumMod val="75000"/>
                      </a:schemeClr>
                    </a:solidFill>
                  </a:rPr>
                  <a:t>object</a:t>
                </a:r>
              </a:p>
            </p:txBody>
          </p:sp>
          <p:cxnSp>
            <p:nvCxnSpPr>
              <p:cNvPr id="102" name="Straight Arrow Connector 54"/>
              <p:cNvCxnSpPr>
                <a:stCxn id="59" idx="3"/>
              </p:cNvCxnSpPr>
              <p:nvPr/>
            </p:nvCxnSpPr>
            <p:spPr>
              <a:xfrm>
                <a:off x="3302602" y="3203053"/>
                <a:ext cx="205072" cy="54807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Rectangle 58"/>
              <p:cNvSpPr/>
              <p:nvPr/>
            </p:nvSpPr>
            <p:spPr>
              <a:xfrm>
                <a:off x="1768585" y="2999852"/>
                <a:ext cx="1534017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SC: </a:t>
                </a:r>
                <a:r>
                  <a:rPr lang="en-US" dirty="0">
                    <a:solidFill>
                      <a:schemeClr val="tx1"/>
                    </a:solidFill>
                  </a:rPr>
                  <a:t>precedes </a:t>
                </a: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2365309" y="2371619"/>
                <a:ext cx="13269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</a:rPr>
                  <a:t>component</a:t>
                </a:r>
              </a:p>
            </p:txBody>
          </p:sp>
          <p:cxnSp>
            <p:nvCxnSpPr>
              <p:cNvPr id="111" name="Straight Arrow Connector 54"/>
              <p:cNvCxnSpPr/>
              <p:nvPr/>
            </p:nvCxnSpPr>
            <p:spPr>
              <a:xfrm>
                <a:off x="2002935" y="2454494"/>
                <a:ext cx="6590" cy="545360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>
                <a:off x="252481" y="2381744"/>
                <a:ext cx="16658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6">
                        <a:lumMod val="75000"/>
                      </a:schemeClr>
                    </a:solidFill>
                  </a:rPr>
                  <a:t>sequenceConstraint</a:t>
                </a:r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4644539" y="1420216"/>
              <a:ext cx="4258802" cy="3503331"/>
              <a:chOff x="4644539" y="1420216"/>
              <a:chExt cx="4258802" cy="3503331"/>
            </a:xfrm>
          </p:grpSpPr>
          <p:cxnSp>
            <p:nvCxnSpPr>
              <p:cNvPr id="12" name="Straight Arrow Connector 54"/>
              <p:cNvCxnSpPr>
                <a:stCxn id="17" idx="2"/>
                <a:endCxn id="27" idx="0"/>
              </p:cNvCxnSpPr>
              <p:nvPr/>
            </p:nvCxnSpPr>
            <p:spPr>
              <a:xfrm rot="5400000">
                <a:off x="7576017" y="4455940"/>
                <a:ext cx="766020" cy="16919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8002132" y="4157525"/>
                <a:ext cx="9012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</a:rPr>
                  <a:t>definition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326073" y="3751126"/>
                <a:ext cx="1435100" cy="406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Component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4913068" y="1420216"/>
                <a:ext cx="3860800" cy="1016000"/>
                <a:chOff x="497985" y="1420216"/>
                <a:chExt cx="3860800" cy="1016000"/>
              </a:xfrm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497985" y="1420216"/>
                  <a:ext cx="3860800" cy="1016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b="1" dirty="0">
                      <a:solidFill>
                        <a:schemeClr val="tx1"/>
                      </a:solidFill>
                    </a:rPr>
                    <a:t>CD: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iGEM#interlab16device2</a:t>
                  </a:r>
                </a:p>
                <a:p>
                  <a:pPr marL="457200" indent="-457200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1" name="Group 50"/>
                <p:cNvGrpSpPr/>
                <p:nvPr/>
              </p:nvGrpSpPr>
              <p:grpSpPr>
                <a:xfrm>
                  <a:off x="1193800" y="1879797"/>
                  <a:ext cx="2434734" cy="556419"/>
                  <a:chOff x="952500" y="1879797"/>
                  <a:chExt cx="2434734" cy="556419"/>
                </a:xfrm>
              </p:grpSpPr>
              <p:sp>
                <p:nvSpPr>
                  <p:cNvPr id="52" name="Chord 51"/>
                  <p:cNvSpPr/>
                  <p:nvPr/>
                </p:nvSpPr>
                <p:spPr>
                  <a:xfrm>
                    <a:off x="1520334" y="2029816"/>
                    <a:ext cx="431800" cy="406400"/>
                  </a:xfrm>
                  <a:prstGeom prst="chord">
                    <a:avLst>
                      <a:gd name="adj1" fmla="val 10690026"/>
                      <a:gd name="adj2" fmla="val 214580"/>
                    </a:avLst>
                  </a:prstGeom>
                  <a:solidFill>
                    <a:schemeClr val="accent6"/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Left-Right-Up Arrow 53"/>
                  <p:cNvSpPr/>
                  <p:nvPr/>
                </p:nvSpPr>
                <p:spPr>
                  <a:xfrm rot="10800000">
                    <a:off x="2961784" y="1902816"/>
                    <a:ext cx="311150" cy="330200"/>
                  </a:xfrm>
                  <a:prstGeom prst="leftRightUpArrow">
                    <a:avLst>
                      <a:gd name="adj1" fmla="val 18220"/>
                      <a:gd name="adj2" fmla="val 8051"/>
                      <a:gd name="adj3" fmla="val 0"/>
                    </a:avLst>
                  </a:prstGeom>
                  <a:solidFill>
                    <a:schemeClr val="accent5"/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Bent Arrow 54"/>
                  <p:cNvSpPr/>
                  <p:nvPr/>
                </p:nvSpPr>
                <p:spPr>
                  <a:xfrm>
                    <a:off x="1054953" y="1879797"/>
                    <a:ext cx="368300" cy="376237"/>
                  </a:xfrm>
                  <a:prstGeom prst="ben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6" name="Straight Connector 55"/>
                  <p:cNvCxnSpPr/>
                  <p:nvPr/>
                </p:nvCxnSpPr>
                <p:spPr>
                  <a:xfrm>
                    <a:off x="952500" y="2258416"/>
                    <a:ext cx="2434734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Pentagon 52"/>
                  <p:cNvSpPr/>
                  <p:nvPr/>
                </p:nvSpPr>
                <p:spPr>
                  <a:xfrm>
                    <a:off x="2123584" y="2141051"/>
                    <a:ext cx="742950" cy="228600"/>
                  </a:xfrm>
                  <a:prstGeom prst="homePlat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70" name="Rectangle 69"/>
              <p:cNvSpPr/>
              <p:nvPr/>
            </p:nvSpPr>
            <p:spPr>
              <a:xfrm>
                <a:off x="4644539" y="3751126"/>
                <a:ext cx="1435100" cy="406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Component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3" name="Straight Arrow Connector 54"/>
              <p:cNvCxnSpPr>
                <a:stCxn id="70" idx="2"/>
              </p:cNvCxnSpPr>
              <p:nvPr/>
            </p:nvCxnSpPr>
            <p:spPr>
              <a:xfrm rot="5400000">
                <a:off x="4680963" y="4234912"/>
                <a:ext cx="758512" cy="603741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5351042" y="4119986"/>
                <a:ext cx="9012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</a:rPr>
                  <a:t>definition</a:t>
                </a:r>
              </a:p>
            </p:txBody>
          </p:sp>
          <p:cxnSp>
            <p:nvCxnSpPr>
              <p:cNvPr id="78" name="Straight Arrow Connector 54"/>
              <p:cNvCxnSpPr>
                <a:stCxn id="50" idx="2"/>
                <a:endCxn id="17" idx="0"/>
              </p:cNvCxnSpPr>
              <p:nvPr/>
            </p:nvCxnSpPr>
            <p:spPr>
              <a:xfrm rot="16200000" flipH="1">
                <a:off x="6786090" y="2493593"/>
                <a:ext cx="1314910" cy="1200155"/>
              </a:xfrm>
              <a:prstGeom prst="bentConnector3">
                <a:avLst>
                  <a:gd name="adj1" fmla="val 20059"/>
                </a:avLst>
              </a:prstGeom>
              <a:ln w="381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/>
              <p:cNvSpPr txBox="1"/>
              <p:nvPr/>
            </p:nvSpPr>
            <p:spPr>
              <a:xfrm>
                <a:off x="6853138" y="2381744"/>
                <a:ext cx="13310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</a:rPr>
                  <a:t>component</a:t>
                </a:r>
              </a:p>
            </p:txBody>
          </p:sp>
          <p:cxnSp>
            <p:nvCxnSpPr>
              <p:cNvPr id="86" name="Straight Arrow Connector 54"/>
              <p:cNvCxnSpPr>
                <a:stCxn id="50" idx="2"/>
                <a:endCxn id="70" idx="0"/>
              </p:cNvCxnSpPr>
              <p:nvPr/>
            </p:nvCxnSpPr>
            <p:spPr>
              <a:xfrm rot="5400000">
                <a:off x="5445324" y="2352982"/>
                <a:ext cx="1314910" cy="1481379"/>
              </a:xfrm>
              <a:prstGeom prst="bentConnector3">
                <a:avLst>
                  <a:gd name="adj1" fmla="val 20059"/>
                </a:avLst>
              </a:prstGeom>
              <a:ln w="381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54"/>
              <p:cNvCxnSpPr/>
              <p:nvPr/>
            </p:nvCxnSpPr>
            <p:spPr>
              <a:xfrm rot="10800000" flipV="1">
                <a:off x="5701079" y="3190144"/>
                <a:ext cx="248673" cy="548073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05"/>
              <p:cNvSpPr txBox="1"/>
              <p:nvPr/>
            </p:nvSpPr>
            <p:spPr>
              <a:xfrm>
                <a:off x="5715697" y="3393293"/>
                <a:ext cx="6511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6">
                        <a:lumMod val="75000"/>
                      </a:schemeClr>
                    </a:solidFill>
                  </a:rPr>
                  <a:t>object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6983583" y="3393913"/>
                <a:ext cx="7200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6">
                        <a:lumMod val="75000"/>
                      </a:schemeClr>
                    </a:solidFill>
                  </a:rPr>
                  <a:t>subject</a:t>
                </a:r>
              </a:p>
            </p:txBody>
          </p:sp>
          <p:cxnSp>
            <p:nvCxnSpPr>
              <p:cNvPr id="108" name="Straight Arrow Connector 54"/>
              <p:cNvCxnSpPr/>
              <p:nvPr/>
            </p:nvCxnSpPr>
            <p:spPr>
              <a:xfrm>
                <a:off x="7483768" y="3190145"/>
                <a:ext cx="205072" cy="548072"/>
              </a:xfrm>
              <a:prstGeom prst="bentConnector2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ectangle 56"/>
              <p:cNvSpPr/>
              <p:nvPr/>
            </p:nvSpPr>
            <p:spPr>
              <a:xfrm>
                <a:off x="5935843" y="3011065"/>
                <a:ext cx="1534017" cy="4064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SC: </a:t>
                </a:r>
                <a:r>
                  <a:rPr lang="en-US" dirty="0">
                    <a:solidFill>
                      <a:schemeClr val="tx1"/>
                    </a:solidFill>
                  </a:rPr>
                  <a:t>precedes </a:t>
                </a:r>
              </a:p>
            </p:txBody>
          </p:sp>
          <p:cxnSp>
            <p:nvCxnSpPr>
              <p:cNvPr id="114" name="Straight Arrow Connector 54"/>
              <p:cNvCxnSpPr/>
              <p:nvPr/>
            </p:nvCxnSpPr>
            <p:spPr>
              <a:xfrm>
                <a:off x="6460706" y="2467796"/>
                <a:ext cx="6590" cy="545360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/>
            </p:nvSpPr>
            <p:spPr>
              <a:xfrm>
                <a:off x="4769047" y="2395046"/>
                <a:ext cx="16658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6">
                        <a:lumMod val="75000"/>
                      </a:schemeClr>
                    </a:solidFill>
                  </a:rPr>
                  <a:t>sequenceConstraint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3761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24322</TotalTime>
  <Words>677</Words>
  <Application>Microsoft Macintosh PowerPoint</Application>
  <PresentationFormat>On-screen Show (4:3)</PresentationFormat>
  <Paragraphs>267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Parallax</vt:lpstr>
      <vt:lpstr>PowerPoint Presentation</vt:lpstr>
      <vt:lpstr>PowerPoint Presentation</vt:lpstr>
      <vt:lpstr>PowerPoint Presentation</vt:lpstr>
      <vt:lpstr>PowerPoint Presentation</vt:lpstr>
      <vt:lpstr>ComponentDefinition</vt:lpstr>
      <vt:lpstr>Component</vt:lpstr>
      <vt:lpstr>SequenceConstraint</vt:lpstr>
      <vt:lpstr>Sequence, SequenceAnnotation</vt:lpstr>
      <vt:lpstr>Reusing Components</vt:lpstr>
      <vt:lpstr>Collection</vt:lpstr>
      <vt:lpstr>ModuleDefinition</vt:lpstr>
      <vt:lpstr>Composing Modules</vt:lpstr>
      <vt:lpstr>Linking Designs, Protocols, and Data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Synthetic Biology Open Language (SBOL): Community-Driven Standard for Communi-cation of Synthetic Biology Designs</dc:title>
  <dc:creator>Bryan Bartley</dc:creator>
  <cp:lastModifiedBy>Chris Myers</cp:lastModifiedBy>
  <cp:revision>404</cp:revision>
  <dcterms:created xsi:type="dcterms:W3CDTF">2015-09-30T17:38:27Z</dcterms:created>
  <dcterms:modified xsi:type="dcterms:W3CDTF">2019-06-27T13:47:48Z</dcterms:modified>
</cp:coreProperties>
</file>