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5399" r:id="rId2"/>
  </p:sldMasterIdLst>
  <p:notesMasterIdLst>
    <p:notesMasterId r:id="rId6"/>
  </p:notesMasterIdLst>
  <p:handoutMasterIdLst>
    <p:handoutMasterId r:id="rId7"/>
  </p:handoutMasterIdLst>
  <p:sldIdLst>
    <p:sldId id="2196" r:id="rId3"/>
    <p:sldId id="2349" r:id="rId4"/>
    <p:sldId id="2350" r:id="rId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9">
          <p15:clr>
            <a:srgbClr val="A4A3A4"/>
          </p15:clr>
        </p15:guide>
        <p15:guide id="2" orient="horz" pos="2182">
          <p15:clr>
            <a:srgbClr val="A4A3A4"/>
          </p15:clr>
        </p15:guide>
        <p15:guide id="3" orient="horz" pos="605">
          <p15:clr>
            <a:srgbClr val="A4A3A4"/>
          </p15:clr>
        </p15:guide>
        <p15:guide id="4" orient="horz" pos="655">
          <p15:clr>
            <a:srgbClr val="A4A3A4"/>
          </p15:clr>
        </p15:guide>
        <p15:guide id="5" orient="horz" pos="4239">
          <p15:clr>
            <a:srgbClr val="A4A3A4"/>
          </p15:clr>
        </p15:guide>
        <p15:guide id="6" orient="horz" pos="4055">
          <p15:clr>
            <a:srgbClr val="A4A3A4"/>
          </p15:clr>
        </p15:guide>
        <p15:guide id="7" pos="2880">
          <p15:clr>
            <a:srgbClr val="A4A3A4"/>
          </p15:clr>
        </p15:guide>
        <p15:guide id="8" pos="5617">
          <p15:clr>
            <a:srgbClr val="A4A3A4"/>
          </p15:clr>
        </p15:guide>
        <p15:guide id="9" pos="3238">
          <p15:clr>
            <a:srgbClr val="A4A3A4"/>
          </p15:clr>
        </p15:guide>
        <p15:guide id="10" pos="149">
          <p15:clr>
            <a:srgbClr val="A4A3A4"/>
          </p15:clr>
        </p15:guide>
        <p15:guide id="11" pos="4703">
          <p15:clr>
            <a:srgbClr val="A4A3A4"/>
          </p15:clr>
        </p15:guide>
        <p15:guide id="12" orient="horz" pos="719">
          <p15:clr>
            <a:srgbClr val="A4A3A4"/>
          </p15:clr>
        </p15:guide>
        <p15:guide id="13" orient="horz" pos="1642">
          <p15:clr>
            <a:srgbClr val="A4A3A4"/>
          </p15:clr>
        </p15:guide>
        <p15:guide id="14" orient="horz" pos="65">
          <p15:clr>
            <a:srgbClr val="A4A3A4"/>
          </p15:clr>
        </p15:guide>
        <p15:guide id="15" orient="horz" pos="115">
          <p15:clr>
            <a:srgbClr val="A4A3A4"/>
          </p15:clr>
        </p15:guide>
        <p15:guide id="16" orient="horz" pos="3699">
          <p15:clr>
            <a:srgbClr val="A4A3A4"/>
          </p15:clr>
        </p15:guide>
        <p15:guide id="17" orient="horz" pos="35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0" userDrawn="1">
          <p15:clr>
            <a:srgbClr val="A4A3A4"/>
          </p15:clr>
        </p15:guide>
        <p15:guide id="2" pos="2288" userDrawn="1">
          <p15:clr>
            <a:srgbClr val="A4A3A4"/>
          </p15:clr>
        </p15:guide>
        <p15:guide id="3" orient="horz" pos="3024" userDrawn="1">
          <p15:clr>
            <a:srgbClr val="A4A3A4"/>
          </p15:clr>
        </p15:guide>
        <p15:guide id="4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A3C"/>
    <a:srgbClr val="AFAFAF"/>
    <a:srgbClr val="0000FF"/>
    <a:srgbClr val="33CC33"/>
    <a:srgbClr val="0000CC"/>
    <a:srgbClr val="CCECFF"/>
    <a:srgbClr val="6D9CB1"/>
    <a:srgbClr val="000099"/>
    <a:srgbClr val="C0D7E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5" autoAdjust="0"/>
    <p:restoredTop sz="96240" autoAdjust="0"/>
  </p:normalViewPr>
  <p:slideViewPr>
    <p:cSldViewPr snapToGrid="0" showGuides="1">
      <p:cViewPr varScale="1">
        <p:scale>
          <a:sx n="132" d="100"/>
          <a:sy n="132" d="100"/>
        </p:scale>
        <p:origin x="184" y="696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  <p:guide orient="horz" pos="719"/>
        <p:guide orient="horz" pos="1642"/>
        <p:guide orient="horz" pos="65"/>
        <p:guide orient="horz" pos="115"/>
        <p:guide orient="horz" pos="3699"/>
        <p:guide orient="horz" pos="35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222" y="-102"/>
      </p:cViewPr>
      <p:guideLst>
        <p:guide orient="horz" pos="3000"/>
        <p:guide pos="2288"/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3169920" cy="480060"/>
          </a:xfrm>
          <a:prstGeom prst="rect">
            <a:avLst/>
          </a:prstGeom>
        </p:spPr>
        <p:txBody>
          <a:bodyPr vert="horz" lIns="96692" tIns="48348" rIns="96692" bIns="48348" rtlCol="0"/>
          <a:lstStyle>
            <a:lvl1pPr algn="l">
              <a:defRPr sz="1100"/>
            </a:lvl1pPr>
          </a:lstStyle>
          <a:p>
            <a:r>
              <a:rPr lang="en-US" dirty="0">
                <a:latin typeface="Arial" pitchFamily="34" charset="0"/>
              </a:rPr>
              <a:t>Raytheon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93" y="5"/>
            <a:ext cx="3169920" cy="480060"/>
          </a:xfrm>
          <a:prstGeom prst="rect">
            <a:avLst/>
          </a:prstGeom>
        </p:spPr>
        <p:txBody>
          <a:bodyPr vert="horz" lIns="96692" tIns="48348" rIns="96692" bIns="48348" rtlCol="0"/>
          <a:lstStyle>
            <a:lvl1pPr algn="r">
              <a:defRPr sz="11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2/21/20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19480"/>
            <a:ext cx="3169920" cy="480060"/>
          </a:xfrm>
          <a:prstGeom prst="rect">
            <a:avLst/>
          </a:prstGeom>
        </p:spPr>
        <p:txBody>
          <a:bodyPr vert="horz" lIns="96692" tIns="48348" rIns="96692" bIns="48348" rtlCol="0" anchor="b"/>
          <a:lstStyle>
            <a:lvl1pPr algn="l">
              <a:defRPr sz="11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93" y="9119480"/>
            <a:ext cx="3169920" cy="480060"/>
          </a:xfrm>
          <a:prstGeom prst="rect">
            <a:avLst/>
          </a:prstGeom>
        </p:spPr>
        <p:txBody>
          <a:bodyPr vert="horz" lIns="96692" tIns="48348" rIns="96692" bIns="48348" rtlCol="0" anchor="b"/>
          <a:lstStyle>
            <a:lvl1pPr algn="r">
              <a:defRPr sz="11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35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3169920" cy="480060"/>
          </a:xfrm>
          <a:prstGeom prst="rect">
            <a:avLst/>
          </a:prstGeom>
        </p:spPr>
        <p:txBody>
          <a:bodyPr vert="horz" lIns="96692" tIns="48348" rIns="96692" bIns="48348" rtlCol="0"/>
          <a:lstStyle>
            <a:lvl1pPr algn="l">
              <a:defRPr sz="1100">
                <a:latin typeface="Arial" pitchFamily="34" charset="0"/>
              </a:defRPr>
            </a:lvl1pPr>
          </a:lstStyle>
          <a:p>
            <a:r>
              <a:rPr lang="en-US" dirty="0"/>
              <a:t>Raytheon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3" y="5"/>
            <a:ext cx="3169920" cy="480060"/>
          </a:xfrm>
          <a:prstGeom prst="rect">
            <a:avLst/>
          </a:prstGeom>
        </p:spPr>
        <p:txBody>
          <a:bodyPr vert="horz" lIns="96692" tIns="48348" rIns="96692" bIns="48348" rtlCol="0"/>
          <a:lstStyle>
            <a:lvl1pPr algn="r">
              <a:defRPr sz="11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2/21/20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92" tIns="48348" rIns="96692" bIns="4834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6"/>
            <a:ext cx="5852160" cy="4320540"/>
          </a:xfrm>
          <a:prstGeom prst="rect">
            <a:avLst/>
          </a:prstGeom>
        </p:spPr>
        <p:txBody>
          <a:bodyPr vert="horz" lIns="96692" tIns="48348" rIns="96692" bIns="4834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80"/>
            <a:ext cx="3169920" cy="480060"/>
          </a:xfrm>
          <a:prstGeom prst="rect">
            <a:avLst/>
          </a:prstGeom>
        </p:spPr>
        <p:txBody>
          <a:bodyPr vert="horz" lIns="96692" tIns="48348" rIns="96692" bIns="48348" rtlCol="0" anchor="b"/>
          <a:lstStyle>
            <a:lvl1pPr algn="l">
              <a:defRPr sz="11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3" y="9119480"/>
            <a:ext cx="3169920" cy="480060"/>
          </a:xfrm>
          <a:prstGeom prst="rect">
            <a:avLst/>
          </a:prstGeom>
        </p:spPr>
        <p:txBody>
          <a:bodyPr vert="horz" lIns="96692" tIns="48348" rIns="96692" bIns="48348" rtlCol="0" anchor="b"/>
          <a:lstStyle>
            <a:lvl1pPr algn="r">
              <a:defRPr sz="11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8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 txBox="1">
            <a:spLocks noGrp="1" noChangeArrowheads="1"/>
          </p:cNvSpPr>
          <p:nvPr/>
        </p:nvSpPr>
        <p:spPr bwMode="auto">
          <a:xfrm>
            <a:off x="3" y="1"/>
            <a:ext cx="3301649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/>
          <a:lstStyle/>
          <a:p>
            <a:pPr defTabSz="995700"/>
            <a:r>
              <a:rPr lang="en-US" sz="1000" b="1" dirty="0">
                <a:solidFill>
                  <a:prstClr val="black"/>
                </a:solidFill>
                <a:latin typeface="Calibri"/>
              </a:rPr>
              <a:t>Presentation Title</a:t>
            </a:r>
          </a:p>
        </p:txBody>
      </p:sp>
      <p:sp>
        <p:nvSpPr>
          <p:cNvPr id="40963" name="Rectangle 5"/>
          <p:cNvSpPr txBox="1">
            <a:spLocks noGrp="1" noChangeArrowheads="1"/>
          </p:cNvSpPr>
          <p:nvPr/>
        </p:nvSpPr>
        <p:spPr bwMode="auto">
          <a:xfrm>
            <a:off x="4317809" y="1"/>
            <a:ext cx="3301648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/>
          <a:lstStyle/>
          <a:p>
            <a:pPr algn="r" defTabSz="995700"/>
            <a:fld id="{7D5F5DEE-91AA-4A12-93AF-57D21721B88A}" type="datetime4">
              <a:rPr lang="en-US" sz="1000" b="1">
                <a:solidFill>
                  <a:prstClr val="black"/>
                </a:solidFill>
                <a:latin typeface="Calibri"/>
              </a:rPr>
              <a:pPr algn="r" defTabSz="995700"/>
              <a:t>February 21, 2020</a:t>
            </a:fld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964" name="Rectangle 6"/>
          <p:cNvSpPr txBox="1">
            <a:spLocks noGrp="1" noChangeArrowheads="1"/>
          </p:cNvSpPr>
          <p:nvPr/>
        </p:nvSpPr>
        <p:spPr bwMode="auto">
          <a:xfrm>
            <a:off x="3" y="9409371"/>
            <a:ext cx="3301649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 anchor="b"/>
          <a:lstStyle/>
          <a:p>
            <a:pPr defTabSz="995700"/>
            <a:r>
              <a:rPr lang="en-US" sz="1000" b="1" dirty="0">
                <a:solidFill>
                  <a:prstClr val="black"/>
                </a:solidFill>
                <a:latin typeface="Calibri"/>
              </a:rPr>
              <a:t>Speaker Name</a:t>
            </a:r>
          </a:p>
        </p:txBody>
      </p:sp>
      <p:sp>
        <p:nvSpPr>
          <p:cNvPr id="40965" name="Rectangle 7"/>
          <p:cNvSpPr txBox="1">
            <a:spLocks noGrp="1" noChangeArrowheads="1"/>
          </p:cNvSpPr>
          <p:nvPr/>
        </p:nvSpPr>
        <p:spPr bwMode="auto">
          <a:xfrm>
            <a:off x="4317809" y="9409371"/>
            <a:ext cx="3301648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 anchor="b"/>
          <a:lstStyle/>
          <a:p>
            <a:pPr algn="r" defTabSz="995700"/>
            <a:fld id="{4F27740E-ADB6-4278-883B-44F4E72F9A50}" type="slidenum">
              <a:rPr lang="en-US" sz="1000" b="1">
                <a:solidFill>
                  <a:prstClr val="black"/>
                </a:solidFill>
                <a:latin typeface="Calibri"/>
              </a:rPr>
              <a:pPr algn="r" defTabSz="995700"/>
              <a:t>2</a:t>
            </a:fld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1175" y="741363"/>
            <a:ext cx="6597650" cy="3711575"/>
          </a:xfrm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86" y="4702999"/>
            <a:ext cx="6093490" cy="4456448"/>
          </a:xfrm>
          <a:noFill/>
          <a:ln w="9525"/>
        </p:spPr>
        <p:txBody>
          <a:bodyPr lIns="102379" tIns="50322" rIns="102379" bIns="50322"/>
          <a:lstStyle/>
          <a:p>
            <a:endParaRPr lang="en-US" sz="1000" b="1" dirty="0"/>
          </a:p>
          <a:p>
            <a:pPr rt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560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60720"/>
            <a:ext cx="8534400" cy="35909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1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136" y="2408116"/>
            <a:ext cx="8229600" cy="430887"/>
          </a:xfrm>
          <a:prstGeom prst="rect">
            <a:avLst/>
          </a:prstGeom>
          <a:effectLst/>
        </p:spPr>
        <p:txBody>
          <a:bodyPr lIns="0" tIns="0" rIns="0" bIns="0">
            <a:spAutoFit/>
          </a:bodyPr>
          <a:lstStyle>
            <a:lvl1pPr algn="l">
              <a:defRPr sz="2800" b="1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65162" y="3377469"/>
            <a:ext cx="3966634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 b="1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Business or 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65162" y="3709612"/>
            <a:ext cx="3966634" cy="473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4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Presenter name and info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5995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821531"/>
            <a:ext cx="85344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514350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1"/>
            <a:ext cx="7024688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499476" y="4973241"/>
            <a:ext cx="644525" cy="12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Page </a:t>
            </a:r>
            <a:fld id="{7EF49C1D-904A-4F23-8A49-AFDB3396C8CB}" type="slidenum">
              <a:rPr lang="en-US" altLang="en-US" sz="1000" smtClean="0">
                <a:solidFill>
                  <a:srgbClr val="00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000" dirty="0">
              <a:solidFill>
                <a:srgbClr val="000000"/>
              </a:solidFill>
            </a:endParaRPr>
          </a:p>
        </p:txBody>
      </p:sp>
      <p:pic>
        <p:nvPicPr>
          <p:cNvPr id="11" name="Picture 9" descr="BBn Technologies_RGB_RB.jpg">
            <a:extLst>
              <a:ext uri="{FF2B5EF4-FFF2-40B4-BE49-F238E27FC236}">
                <a16:creationId xmlns:a16="http://schemas.microsoft.com/office/drawing/2014/main" id="{91E1BDDF-6DBB-9646-9006-DC263678AC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776" b="5648"/>
          <a:stretch/>
        </p:blipFill>
        <p:spPr bwMode="auto">
          <a:xfrm>
            <a:off x="7518679" y="-16728"/>
            <a:ext cx="1591428" cy="51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048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hf sldNum="0"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38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–"/>
        <a:defRPr>
          <a:solidFill>
            <a:schemeClr val="tx1"/>
          </a:solidFill>
          <a:latin typeface="+mn-lt"/>
        </a:defRPr>
      </a:lvl2pPr>
      <a:lvl3pPr marL="679450" indent="-209550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10000"/>
        <a:buChar char="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9144000" cy="5143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 descr="BBn Technologies_RGB_RB.jpg">
            <a:extLst>
              <a:ext uri="{FF2B5EF4-FFF2-40B4-BE49-F238E27FC236}">
                <a16:creationId xmlns:a16="http://schemas.microsoft.com/office/drawing/2014/main" id="{F1541C92-6A62-3442-A882-CF058B8FEE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-4776" b="5648"/>
          <a:stretch/>
        </p:blipFill>
        <p:spPr bwMode="auto">
          <a:xfrm>
            <a:off x="7518679" y="-16728"/>
            <a:ext cx="1591428" cy="51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66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8136" y="2236665"/>
            <a:ext cx="8229600" cy="430887"/>
          </a:xfrm>
        </p:spPr>
        <p:txBody>
          <a:bodyPr/>
          <a:lstStyle/>
          <a:p>
            <a:r>
              <a:rPr lang="en-US" dirty="0"/>
              <a:t>SBOL Visual Update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65162" y="3377469"/>
            <a:ext cx="3966634" cy="430887"/>
          </a:xfrm>
        </p:spPr>
        <p:txBody>
          <a:bodyPr/>
          <a:lstStyle/>
          <a:p>
            <a:r>
              <a:rPr lang="en-US" dirty="0"/>
              <a:t>Jacob Beal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565162" y="3804395"/>
            <a:ext cx="3966634" cy="473976"/>
          </a:xfrm>
          <a:noFill/>
        </p:spPr>
        <p:txBody>
          <a:bodyPr/>
          <a:lstStyle/>
          <a:p>
            <a:r>
              <a:rPr lang="en-US" dirty="0"/>
              <a:t>HARMONY</a:t>
            </a:r>
          </a:p>
          <a:p>
            <a:r>
              <a:rPr lang="en-US" dirty="0"/>
              <a:t>March 2020, Cambridge UK</a:t>
            </a:r>
          </a:p>
        </p:txBody>
      </p:sp>
    </p:spTree>
    <p:extLst>
      <p:ext uri="{BB962C8B-B14F-4D97-AF65-F5344CB8AC3E}">
        <p14:creationId xmlns:p14="http://schemas.microsoft.com/office/powerpoint/2010/main" val="16678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1F59-007C-C544-8640-B4172238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SBOL Visual 2.1 </a:t>
            </a:r>
            <a:r>
              <a:rPr lang="en-US" dirty="0">
                <a:sym typeface="Wingdings" pitchFamily="2" charset="2"/>
              </a:rPr>
              <a:t> 2.2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D23A-02C7-9947-87FD-2E4F72EF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0720"/>
            <a:ext cx="6596514" cy="3932661"/>
          </a:xfrm>
        </p:spPr>
        <p:txBody>
          <a:bodyPr/>
          <a:lstStyle/>
          <a:p>
            <a:r>
              <a:rPr lang="en-US" dirty="0"/>
              <a:t>SBOL Visual 2.1 was released in November, 2018</a:t>
            </a:r>
          </a:p>
          <a:p>
            <a:r>
              <a:rPr lang="en-US" dirty="0"/>
              <a:t>SBOL Visual 2.2 nearly ready for release: </a:t>
            </a:r>
          </a:p>
          <a:p>
            <a:pPr lvl="1"/>
            <a:r>
              <a:rPr lang="en-US" dirty="0"/>
              <a:t>SEP V015: Change </a:t>
            </a:r>
            <a:r>
              <a:rPr lang="en-US" dirty="0" err="1"/>
              <a:t>BioPAX</a:t>
            </a:r>
            <a:r>
              <a:rPr lang="en-US" dirty="0"/>
              <a:t> to SBO</a:t>
            </a:r>
          </a:p>
          <a:p>
            <a:pPr marL="469900" lvl="2" indent="0">
              <a:buNone/>
            </a:pPr>
            <a:r>
              <a:rPr lang="en-US" i="1" dirty="0" err="1"/>
              <a:t>BioPAX</a:t>
            </a:r>
            <a:r>
              <a:rPr lang="en-US" i="1" dirty="0"/>
              <a:t> insufficiently expressive, SBO already used for interactions</a:t>
            </a:r>
            <a:endParaRPr lang="en-US" dirty="0"/>
          </a:p>
          <a:p>
            <a:pPr lvl="1"/>
            <a:r>
              <a:rPr lang="en-US" dirty="0"/>
              <a:t>SEP V016: SEP V016: Introns and Polypeptide Regions</a:t>
            </a:r>
          </a:p>
          <a:p>
            <a:pPr marL="469900" lvl="2" indent="0">
              <a:buNone/>
            </a:pPr>
            <a:r>
              <a:rPr lang="en-US" i="1" dirty="0"/>
              <a:t>Importing and refining conventions from UPV’s </a:t>
            </a:r>
            <a:r>
              <a:rPr lang="en-US" i="1" dirty="0" err="1"/>
              <a:t>GoldenBraid</a:t>
            </a:r>
            <a:r>
              <a:rPr lang="en-US" i="1" dirty="0"/>
              <a:t> website</a:t>
            </a:r>
            <a:endParaRPr lang="en-US" dirty="0"/>
          </a:p>
          <a:p>
            <a:pPr lvl="1"/>
            <a:r>
              <a:rPr lang="en-US" dirty="0"/>
              <a:t>SEP V017: Protein, Deprecated Macromolecule, and Alternative Small Molecules</a:t>
            </a:r>
          </a:p>
          <a:p>
            <a:pPr marL="469900" lvl="2" indent="0">
              <a:buNone/>
            </a:pPr>
            <a:r>
              <a:rPr lang="en-US" i="1" dirty="0"/>
              <a:t>Macromolecule kept making people think of yeast cells</a:t>
            </a:r>
          </a:p>
          <a:p>
            <a:pPr lvl="1"/>
            <a:r>
              <a:rPr lang="en-US" dirty="0"/>
              <a:t>SBOL Visual 2 Ontology</a:t>
            </a:r>
          </a:p>
          <a:p>
            <a:pPr marL="469900" lvl="2" indent="0">
              <a:buNone/>
            </a:pPr>
            <a:r>
              <a:rPr lang="en-US" i="1" dirty="0"/>
              <a:t>The old 1.0 ontology was obsolete and needed replacing</a:t>
            </a:r>
          </a:p>
          <a:p>
            <a:pPr marL="46990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Pending: update to include participation SBO roles</a:t>
            </a:r>
          </a:p>
          <a:p>
            <a:pPr marL="46990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Pending: CI regression testing for ontology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Pending: Parametric SVG </a:t>
            </a:r>
          </a:p>
          <a:p>
            <a:pPr marL="4699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832EE-42D0-804D-B584-906DF39FA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58" y="2377042"/>
            <a:ext cx="1828641" cy="349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6852EA-2687-3D40-8751-D737F18D6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558" y="1889120"/>
            <a:ext cx="2454442" cy="349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13728-46C3-4745-91B6-8290BB07B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909" y="2893400"/>
            <a:ext cx="3232752" cy="6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8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4FAD-781D-0745-B1DE-A4E35545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for SBOL Visual 2.3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6B79-0388-B94D-8122-706CFFFC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proposals:</a:t>
            </a:r>
          </a:p>
          <a:p>
            <a:pPr lvl="1"/>
            <a:r>
              <a:rPr lang="en-US" dirty="0"/>
              <a:t>SEP V018: Interactions with Interaction Nodes</a:t>
            </a:r>
          </a:p>
          <a:p>
            <a:pPr lvl="1"/>
            <a:r>
              <a:rPr lang="en-US" dirty="0"/>
              <a:t>SEP V019: Allow Complex to Include DNA Backbone</a:t>
            </a:r>
          </a:p>
          <a:p>
            <a:pPr lvl="1"/>
            <a:r>
              <a:rPr lang="en-US" dirty="0"/>
              <a:t>SEP V020: Add 2A Sequences to Protein Cleavage Site</a:t>
            </a:r>
          </a:p>
          <a:p>
            <a:endParaRPr lang="en-US" dirty="0"/>
          </a:p>
          <a:p>
            <a:r>
              <a:rPr lang="en-US" dirty="0"/>
              <a:t>Open discussions:</a:t>
            </a:r>
          </a:p>
          <a:p>
            <a:pPr lvl="1"/>
            <a:r>
              <a:rPr lang="en-US" dirty="0"/>
              <a:t>Glyphs for type IIs / asymmetric endonuclease sites</a:t>
            </a:r>
          </a:p>
          <a:p>
            <a:pPr lvl="1"/>
            <a:r>
              <a:rPr lang="en-US" dirty="0"/>
              <a:t>Insulator is too biologically specific</a:t>
            </a:r>
          </a:p>
          <a:p>
            <a:pPr lvl="1"/>
            <a:r>
              <a:rPr lang="en-US" dirty="0"/>
              <a:t>Incorporation of protein language</a:t>
            </a:r>
          </a:p>
          <a:p>
            <a:pPr lvl="1"/>
            <a:r>
              <a:rPr lang="en-US" dirty="0"/>
              <a:t>Diagrams of variants and libraries</a:t>
            </a:r>
          </a:p>
          <a:p>
            <a:pPr lvl="1"/>
            <a:r>
              <a:rPr lang="en-US" dirty="0"/>
              <a:t>Functional RNA glyph language</a:t>
            </a:r>
          </a:p>
        </p:txBody>
      </p:sp>
    </p:spTree>
    <p:extLst>
      <p:ext uri="{BB962C8B-B14F-4D97-AF65-F5344CB8AC3E}">
        <p14:creationId xmlns:p14="http://schemas.microsoft.com/office/powerpoint/2010/main" val="2783929395"/>
      </p:ext>
    </p:extLst>
  </p:cSld>
  <p:clrMapOvr>
    <a:masterClrMapping/>
  </p:clrMapOvr>
</p:sld>
</file>

<file path=ppt/theme/theme1.xml><?xml version="1.0" encoding="utf-8"?>
<a:theme xmlns:a="http://schemas.openxmlformats.org/drawingml/2006/main" name="1_rayppt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_rayppt0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  <a:noAutofit/>
      </a:bodyPr>
      <a:lstStyle>
        <a:defPPr marL="230188" marR="0" indent="-230188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10000"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230188" marR="0" indent="-230188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10000"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rayppt03 1">
        <a:dk1>
          <a:srgbClr val="000000"/>
        </a:dk1>
        <a:lt1>
          <a:srgbClr val="FFFFFF"/>
        </a:lt1>
        <a:dk2>
          <a:srgbClr val="000000"/>
        </a:dk2>
        <a:lt2>
          <a:srgbClr val="AC9F89"/>
        </a:lt2>
        <a:accent1>
          <a:srgbClr val="95A289"/>
        </a:accent1>
        <a:accent2>
          <a:srgbClr val="DAD9AD"/>
        </a:accent2>
        <a:accent3>
          <a:srgbClr val="FFFFFF"/>
        </a:accent3>
        <a:accent4>
          <a:srgbClr val="000000"/>
        </a:accent4>
        <a:accent5>
          <a:srgbClr val="C8CEC4"/>
        </a:accent5>
        <a:accent6>
          <a:srgbClr val="C5C49C"/>
        </a:accent6>
        <a:hlink>
          <a:srgbClr val="7C96A1"/>
        </a:hlink>
        <a:folHlink>
          <a:srgbClr val="CE11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674B69F4-C641-B145-BB5D-EB273F7A0E2E}" vid="{CCD3C364-ED23-7C4C-9FFF-902385DD3B10}"/>
    </a:ext>
  </a:extLst>
</a:theme>
</file>

<file path=ppt/theme/theme2.xml><?xml version="1.0" encoding="utf-8"?>
<a:theme xmlns:a="http://schemas.openxmlformats.org/drawingml/2006/main" name="Corp_External_Template2016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5B5B5"/>
        </a:solidFill>
        <a:ln w="12700" algn="ctr">
          <a:noFill/>
          <a:miter lim="800000"/>
          <a:headEnd/>
          <a:tailEnd/>
        </a:ln>
      </a:spPr>
      <a:bodyPr wrap="none" rtlCol="0" anchor="ctr"/>
      <a:lstStyle>
        <a:defPPr algn="ctr">
          <a:defRPr dirty="0" err="1" smtClean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674B69F4-C641-B145-BB5D-EB273F7A0E2E}" vid="{EBA07853-F248-5249-A6D6-27D1F35609D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1_rayppt03</Template>
  <TotalTime>17</TotalTime>
  <Words>189</Words>
  <Application>Microsoft Macintosh PowerPoint</Application>
  <PresentationFormat>On-screen Show (16:9)</PresentationFormat>
  <Paragraphs>35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Frutiger 87ExtraBlackCn</vt:lpstr>
      <vt:lpstr>Wingdings</vt:lpstr>
      <vt:lpstr>1_rayppt03</vt:lpstr>
      <vt:lpstr>Corp_External_Template2016_16x9</vt:lpstr>
      <vt:lpstr>SBOL Visual Update</vt:lpstr>
      <vt:lpstr>SBOL Visual 2.1  2.2</vt:lpstr>
      <vt:lpstr>Pending for SBOL Visual 2.3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SBOL Visual Update</dc:title>
  <dc:subject>Event Name</dc:subject>
  <dc:creator>Jacob Beal</dc:creator>
  <cp:keywords>Raytheon</cp:keywords>
  <dc:description>Template: Mark Johnson, Silver Fox Productions
Formatting:
Event Date:
Event Location:
Audience Type: Internal</dc:description>
  <cp:lastModifiedBy>Jacob Beal</cp:lastModifiedBy>
  <cp:revision>8</cp:revision>
  <cp:lastPrinted>2016-06-30T23:18:54Z</cp:lastPrinted>
  <dcterms:created xsi:type="dcterms:W3CDTF">2020-02-21T16:06:13Z</dcterms:created>
  <dcterms:modified xsi:type="dcterms:W3CDTF">2020-02-21T16:24:57Z</dcterms:modified>
</cp:coreProperties>
</file>