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33" r:id="rId2"/>
    <p:sldId id="336" r:id="rId3"/>
    <p:sldId id="327" r:id="rId4"/>
    <p:sldId id="335" r:id="rId5"/>
    <p:sldId id="326" r:id="rId6"/>
    <p:sldId id="337" r:id="rId7"/>
    <p:sldId id="338" r:id="rId8"/>
    <p:sldId id="339" r:id="rId9"/>
    <p:sldId id="340" r:id="rId10"/>
    <p:sldId id="341" r:id="rId11"/>
    <p:sldId id="346" r:id="rId12"/>
    <p:sldId id="344" r:id="rId13"/>
    <p:sldId id="34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I'm not picking on anybody - I just took the most recent 5 "just</a:t>
            </a:r>
            <a:r>
              <a:rPr lang="en-US" baseline="0"/>
              <a:t> publishable" </a:t>
            </a:r>
            <a:r>
              <a:rPr lang="en-US"/>
              <a:t>papers</a:t>
            </a:r>
            <a:r>
              <a:rPr lang="en-US" baseline="0"/>
              <a:t> with constructs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900E-0B2A-F845-86FB-799BCAC97C3D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89B29-8564-8A43-82B6-4508FD7E3A4C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D2B62-FC1B-D744-A546-D53D83C2D35B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EA7C1-0A85-4A4B-8A4B-85E9C740D835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F310F-DC71-A74E-8091-1EB90F581A43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25A89-689F-E248-999B-DA0E23F9BD73}" type="datetime1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BBFCB-94D2-F142-9C3C-128D87A444A9}" type="datetime1">
              <a:rPr lang="en-US" smtClean="0"/>
              <a:t>10/12/17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42C2F-8B03-DE47-AB78-2D40556B8605}" type="datetime1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E8B53-0B43-DF42-BFD6-4C3E75C5AE2E}" type="datetime1">
              <a:rPr lang="en-US" smtClean="0"/>
              <a:t>10/12/17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D9060-9D68-E642-AE0C-12C07E983815}" type="datetime1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772C0-0767-274F-98AA-2732DB727804}" type="datetime1">
              <a:rPr lang="en-US" smtClean="0"/>
              <a:t>10/12/17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This work is licensed under a Creative Commons Attribution 4.0 International License.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EF8DF09-B25A-0B45-AE28-1DFE814E894E}" type="datetime1">
              <a:rPr lang="en-US" smtClean="0"/>
              <a:t>10/12/17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This work is licensed under a Creative Commons Attribution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98871" y="207963"/>
            <a:ext cx="1658557" cy="588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4" Type="http://schemas.openxmlformats.org/officeDocument/2006/relationships/image" Target="../media/image30.tiff"/><Relationship Id="rId5" Type="http://schemas.openxmlformats.org/officeDocument/2006/relationships/image" Target="../media/image31.tiff"/><Relationship Id="rId6" Type="http://schemas.openxmlformats.org/officeDocument/2006/relationships/image" Target="../media/image32.tiff"/><Relationship Id="rId7" Type="http://schemas.openxmlformats.org/officeDocument/2006/relationships/image" Target="../media/image3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4" Type="http://schemas.openxmlformats.org/officeDocument/2006/relationships/image" Target="../media/image31.tiff"/><Relationship Id="rId5" Type="http://schemas.openxmlformats.org/officeDocument/2006/relationships/image" Target="../media/image32.tiff"/><Relationship Id="rId6" Type="http://schemas.openxmlformats.org/officeDocument/2006/relationships/image" Target="../media/image29.tiff"/><Relationship Id="rId7" Type="http://schemas.openxmlformats.org/officeDocument/2006/relationships/image" Target="../media/image3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16.tiff"/><Relationship Id="rId5" Type="http://schemas.openxmlformats.org/officeDocument/2006/relationships/image" Target="../media/image18.tiff"/><Relationship Id="rId6" Type="http://schemas.openxmlformats.org/officeDocument/2006/relationships/image" Target="../media/image19.tiff"/><Relationship Id="rId7" Type="http://schemas.openxmlformats.org/officeDocument/2006/relationships/image" Target="../media/image22.tiff"/><Relationship Id="rId8" Type="http://schemas.openxmlformats.org/officeDocument/2006/relationships/image" Target="../media/image27.tiff"/><Relationship Id="rId9" Type="http://schemas.openxmlformats.org/officeDocument/2006/relationships/image" Target="../media/image24.tiff"/><Relationship Id="rId10" Type="http://schemas.openxmlformats.org/officeDocument/2006/relationships/image" Target="../media/image25.tiff"/><Relationship Id="rId11" Type="http://schemas.openxmlformats.org/officeDocument/2006/relationships/image" Target="../media/image2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nBioDex/SBOL-visual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dl.handle.net/1721.1/7824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tiff"/><Relationship Id="rId12" Type="http://schemas.openxmlformats.org/officeDocument/2006/relationships/image" Target="../media/image23.tiff"/><Relationship Id="rId13" Type="http://schemas.openxmlformats.org/officeDocument/2006/relationships/image" Target="../media/image24.tiff"/><Relationship Id="rId14" Type="http://schemas.openxmlformats.org/officeDocument/2006/relationships/image" Target="../media/image25.tiff"/><Relationship Id="rId15" Type="http://schemas.openxmlformats.org/officeDocument/2006/relationships/image" Target="../media/image26.tiff"/><Relationship Id="rId16" Type="http://schemas.openxmlformats.org/officeDocument/2006/relationships/image" Target="../media/image2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tiff"/><Relationship Id="rId4" Type="http://schemas.openxmlformats.org/officeDocument/2006/relationships/image" Target="../media/image15.tiff"/><Relationship Id="rId5" Type="http://schemas.openxmlformats.org/officeDocument/2006/relationships/image" Target="../media/image16.tiff"/><Relationship Id="rId6" Type="http://schemas.openxmlformats.org/officeDocument/2006/relationships/image" Target="../media/image17.tiff"/><Relationship Id="rId7" Type="http://schemas.openxmlformats.org/officeDocument/2006/relationships/image" Target="../media/image18.tiff"/><Relationship Id="rId8" Type="http://schemas.openxmlformats.org/officeDocument/2006/relationships/image" Target="../media/image19.tiff"/><Relationship Id="rId9" Type="http://schemas.openxmlformats.org/officeDocument/2006/relationships/image" Target="../media/image20.tiff"/><Relationship Id="rId10" Type="http://schemas.openxmlformats.org/officeDocument/2006/relationships/image" Target="../media/image2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Improving the SBOL Visual Glyph Collection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Bryan Bartley, Jacob Beal, Robert Sidney Cox, Thomas </a:t>
            </a:r>
            <a:r>
              <a:rPr lang="en-US" sz="1800" dirty="0" err="1"/>
              <a:t>Gorochowski</a:t>
            </a:r>
            <a:r>
              <a:rPr lang="en-US" sz="1800" dirty="0"/>
              <a:t>, Augustin Luna, James McLaughlin, Chris Myers, </a:t>
            </a:r>
            <a:r>
              <a:rPr lang="en-US" sz="1800" dirty="0" err="1"/>
              <a:t>Tramy</a:t>
            </a:r>
            <a:r>
              <a:rPr lang="en-US" sz="1800" dirty="0"/>
              <a:t> Nguyen, Ernst </a:t>
            </a:r>
            <a:r>
              <a:rPr lang="en-US" sz="1800" dirty="0" err="1"/>
              <a:t>Oberortner</a:t>
            </a:r>
            <a:r>
              <a:rPr lang="en-US" sz="1800" dirty="0"/>
              <a:t>, Nicholas </a:t>
            </a:r>
            <a:r>
              <a:rPr lang="en-US" sz="1800" dirty="0" err="1"/>
              <a:t>Roehner</a:t>
            </a:r>
            <a:r>
              <a:rPr lang="en-US" sz="1800" dirty="0"/>
              <a:t>, Herbert </a:t>
            </a:r>
            <a:r>
              <a:rPr lang="en-US" sz="1800" dirty="0" err="1"/>
              <a:t>Sauro</a:t>
            </a:r>
            <a:r>
              <a:rPr lang="en-US" sz="1800" dirty="0"/>
              <a:t> and Anil </a:t>
            </a:r>
            <a:r>
              <a:rPr lang="en-US" sz="1800" dirty="0" err="1"/>
              <a:t>Wipat</a:t>
            </a:r>
            <a:endParaRPr lang="en-US" sz="1800" dirty="0"/>
          </a:p>
          <a:p>
            <a:r>
              <a:rPr lang="en-US" dirty="0" smtClean="0"/>
              <a:t>COMBINE, October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nucleic acid region glyphs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11" y="2123188"/>
            <a:ext cx="1905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27" y="4947257"/>
            <a:ext cx="1905000" cy="44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127" y="5489547"/>
            <a:ext cx="19050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2395967"/>
            <a:ext cx="19304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628" y="4514392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6308" y="2580388"/>
            <a:ext cx="1930400" cy="990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3035" y="1840732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Aptamer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5503" y="4466852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Non-Coding RNA Gene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04728" y="1840732"/>
            <a:ext cx="277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Specific Recombination Site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16895" y="446383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polyA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54482" y="184073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ORI-T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Hot off the press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91101" cy="4525963"/>
          </a:xfrm>
        </p:spPr>
        <p:txBody>
          <a:bodyPr/>
          <a:lstStyle/>
          <a:p>
            <a:r>
              <a:rPr lang="en-GB" sz="2400" b="1" dirty="0" smtClean="0"/>
              <a:t>This week (SEP V004):</a:t>
            </a:r>
          </a:p>
          <a:p>
            <a:r>
              <a:rPr lang="en-GB" dirty="0" smtClean="0"/>
              <a:t>Aptamer </a:t>
            </a:r>
            <a:r>
              <a:rPr lang="en-GB" dirty="0" smtClean="0"/>
              <a:t>glyph</a:t>
            </a:r>
            <a:r>
              <a:rPr lang="en-GB" dirty="0"/>
              <a:t> </a:t>
            </a:r>
            <a:r>
              <a:rPr lang="en-GB" dirty="0" smtClean="0"/>
              <a:t>accepted</a:t>
            </a:r>
            <a:endParaRPr lang="en-GB" dirty="0"/>
          </a:p>
          <a:p>
            <a:r>
              <a:rPr lang="en-GB" dirty="0" smtClean="0"/>
              <a:t>ORI-T </a:t>
            </a:r>
            <a:r>
              <a:rPr lang="en-GB" dirty="0" smtClean="0"/>
              <a:t>glyph accepted</a:t>
            </a:r>
            <a:endParaRPr lang="en-GB" dirty="0"/>
          </a:p>
          <a:p>
            <a:r>
              <a:rPr lang="en-GB" dirty="0" err="1" smtClean="0"/>
              <a:t>polyA</a:t>
            </a:r>
            <a:r>
              <a:rPr lang="en-GB" dirty="0" smtClean="0"/>
              <a:t> </a:t>
            </a:r>
            <a:r>
              <a:rPr lang="en-GB" dirty="0"/>
              <a:t>Site </a:t>
            </a:r>
            <a:r>
              <a:rPr lang="en-GB" dirty="0" smtClean="0"/>
              <a:t>glyph accepted</a:t>
            </a:r>
            <a:endParaRPr lang="en-GB" dirty="0"/>
          </a:p>
          <a:p>
            <a:r>
              <a:rPr lang="en-GB" dirty="0" smtClean="0"/>
              <a:t>Specific </a:t>
            </a:r>
            <a:r>
              <a:rPr lang="en-GB" dirty="0" smtClean="0"/>
              <a:t>Recombination </a:t>
            </a:r>
            <a:r>
              <a:rPr lang="en-GB" dirty="0"/>
              <a:t>Site </a:t>
            </a:r>
            <a:r>
              <a:rPr lang="en-GB" dirty="0" smtClean="0"/>
              <a:t>glyph </a:t>
            </a:r>
            <a:r>
              <a:rPr lang="en-GB" dirty="0" smtClean="0"/>
              <a:t>accepted</a:t>
            </a:r>
          </a:p>
          <a:p>
            <a:endParaRPr lang="en-GB" dirty="0" smtClean="0"/>
          </a:p>
          <a:p>
            <a:r>
              <a:rPr lang="en-GB" dirty="0"/>
              <a:t>Debate continues on non-coding RNA </a:t>
            </a:r>
            <a:r>
              <a:rPr lang="en-GB" dirty="0" smtClean="0"/>
              <a:t>gene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779" y="1576588"/>
            <a:ext cx="830781" cy="8307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672" y="3712219"/>
            <a:ext cx="942415" cy="4836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780" y="2420737"/>
            <a:ext cx="838200" cy="5514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033" y="2856220"/>
            <a:ext cx="934272" cy="934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172" y="5231601"/>
            <a:ext cx="1905000" cy="44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172" y="5773891"/>
            <a:ext cx="190500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57548" y="4751196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Non-Coding RNA Gene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3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5410200" y="2595563"/>
            <a:ext cx="1569720" cy="15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239000" y="2583180"/>
            <a:ext cx="1569720" cy="15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Hot off the press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1463" cy="4525963"/>
          </a:xfrm>
        </p:spPr>
        <p:txBody>
          <a:bodyPr/>
          <a:lstStyle/>
          <a:p>
            <a:r>
              <a:rPr lang="en-GB" sz="2400" b="1" dirty="0" smtClean="0"/>
              <a:t>This week (SEP V005):</a:t>
            </a:r>
          </a:p>
          <a:p>
            <a:r>
              <a:rPr lang="en-GB" sz="2000" dirty="0" smtClean="0"/>
              <a:t>Scar Glyph alignment accepted</a:t>
            </a:r>
          </a:p>
          <a:p>
            <a:r>
              <a:rPr lang="en-GB" sz="2000" dirty="0" smtClean="0"/>
              <a:t>Coding sequence glyph &amp; alternative</a:t>
            </a:r>
          </a:p>
          <a:p>
            <a:pPr lvl="1"/>
            <a:r>
              <a:rPr lang="en-GB" sz="1600" dirty="0" smtClean="0"/>
              <a:t>alignment to middle</a:t>
            </a:r>
          </a:p>
          <a:p>
            <a:r>
              <a:rPr lang="en-GB" sz="2000" dirty="0" smtClean="0"/>
              <a:t>Restriction </a:t>
            </a:r>
            <a:r>
              <a:rPr lang="en-GB" sz="2000" dirty="0" smtClean="0"/>
              <a:t>site alignment </a:t>
            </a:r>
            <a:r>
              <a:rPr lang="en-GB" sz="2000" dirty="0" smtClean="0"/>
              <a:t>accepted</a:t>
            </a:r>
          </a:p>
          <a:p>
            <a:r>
              <a:rPr lang="en-GB" sz="2000" dirty="0" smtClean="0"/>
              <a:t>Overhang and sticky restriction site </a:t>
            </a:r>
            <a:r>
              <a:rPr lang="en-GB" sz="2000" dirty="0"/>
              <a:t>alignment accepted</a:t>
            </a:r>
            <a:endParaRPr lang="en-GB" sz="2000" dirty="0" smtClean="0"/>
          </a:p>
          <a:p>
            <a:r>
              <a:rPr lang="en-GB" sz="2000" dirty="0"/>
              <a:t>I</a:t>
            </a:r>
            <a:r>
              <a:rPr lang="en-GB" sz="2000" dirty="0" smtClean="0"/>
              <a:t>nterior </a:t>
            </a:r>
            <a:r>
              <a:rPr lang="en-GB" sz="2000" dirty="0"/>
              <a:t>of the insulator glyph being defined as the </a:t>
            </a:r>
            <a:r>
              <a:rPr lang="en-GB" sz="2000" dirty="0" smtClean="0"/>
              <a:t>inner &amp; alignment accepted</a:t>
            </a:r>
          </a:p>
          <a:p>
            <a:r>
              <a:rPr lang="en-GB" sz="2000" dirty="0" smtClean="0"/>
              <a:t>New operator glyph </a:t>
            </a:r>
            <a:r>
              <a:rPr lang="en-GB" sz="2000" dirty="0" smtClean="0"/>
              <a:t>accepted</a:t>
            </a:r>
            <a:endParaRPr lang="en-GB" sz="2000" dirty="0" smtClean="0"/>
          </a:p>
          <a:p>
            <a:r>
              <a:rPr lang="en-GB" sz="2000" dirty="0" smtClean="0"/>
              <a:t>Origin </a:t>
            </a:r>
            <a:r>
              <a:rPr lang="en-GB" sz="2000" dirty="0"/>
              <a:t>alignment accepted </a:t>
            </a:r>
            <a:endParaRPr lang="en-GB" sz="2000" dirty="0" smtClean="0"/>
          </a:p>
          <a:p>
            <a:r>
              <a:rPr lang="en-GB" sz="2000" dirty="0" smtClean="0"/>
              <a:t>User defined </a:t>
            </a:r>
            <a:r>
              <a:rPr lang="en-GB" sz="2000" dirty="0" smtClean="0"/>
              <a:t>alignment accepted</a:t>
            </a:r>
            <a:endParaRPr lang="en-GB" sz="2000" dirty="0" smtClean="0"/>
          </a:p>
        </p:txBody>
      </p:sp>
      <p:pic>
        <p:nvPicPr>
          <p:cNvPr id="1026" name="Picture 2" descr="https://raw.githubusercontent.com/SynBioDex/SBOLv-realizations/1eb9426/Glyphs/assembly-scar/assembly-scar-specification-covering-doublest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15" y="1921191"/>
            <a:ext cx="1025525" cy="2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ds-specification-arrow.png (127×8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2326957"/>
            <a:ext cx="796926" cy="54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191" y="2383434"/>
            <a:ext cx="743808" cy="4306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875" y="2854643"/>
            <a:ext cx="788942" cy="5068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838" y="3502328"/>
            <a:ext cx="1083315" cy="3200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000" y="3379687"/>
            <a:ext cx="894380" cy="5845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890" y="4073843"/>
            <a:ext cx="586302" cy="4358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8649" y="4634468"/>
            <a:ext cx="644810" cy="335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7878" y="5071670"/>
            <a:ext cx="592721" cy="3587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5915" y="5572459"/>
            <a:ext cx="833099" cy="34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Consensus on rest </a:t>
            </a:r>
            <a:r>
              <a:rPr lang="en-US" dirty="0" smtClean="0"/>
              <a:t>of new glyphs</a:t>
            </a:r>
          </a:p>
          <a:p>
            <a:r>
              <a:rPr lang="en-US" dirty="0" smtClean="0"/>
              <a:t>Interactions, modules compatible with SBGN</a:t>
            </a:r>
          </a:p>
          <a:p>
            <a:r>
              <a:rPr lang="en-US" dirty="0" smtClean="0"/>
              <a:t>Finish formalization into specification</a:t>
            </a:r>
          </a:p>
          <a:p>
            <a:pPr lvl="1"/>
            <a:r>
              <a:rPr lang="en-US" dirty="0" smtClean="0"/>
              <a:t>SBOL Visual 1.1 </a:t>
            </a:r>
            <a:r>
              <a:rPr lang="en-US" dirty="0" smtClean="0">
                <a:sym typeface="Wingdings"/>
              </a:rPr>
              <a:t> late 2017</a:t>
            </a:r>
            <a:endParaRPr lang="en-US" dirty="0" smtClean="0"/>
          </a:p>
          <a:p>
            <a:pPr lvl="1"/>
            <a:r>
              <a:rPr lang="en-US" dirty="0" smtClean="0"/>
              <a:t>SBOL Visual 2.0 </a:t>
            </a:r>
            <a:r>
              <a:rPr lang="en-US" dirty="0" smtClean="0">
                <a:sym typeface="Wingdings"/>
              </a:rPr>
              <a:t> mid-2018</a:t>
            </a:r>
          </a:p>
          <a:p>
            <a:pPr marL="457200" lvl="1" indent="0" algn="ctr">
              <a:buNone/>
            </a:pPr>
            <a:r>
              <a:rPr lang="en-US" i="1" dirty="0" smtClean="0">
                <a:solidFill>
                  <a:srgbClr val="0070C0"/>
                </a:solidFill>
                <a:sym typeface="Wingdings"/>
              </a:rPr>
              <a:t>Trying for faster, but community can’t be rushed</a:t>
            </a:r>
          </a:p>
        </p:txBody>
      </p:sp>
    </p:spTree>
    <p:extLst>
      <p:ext uri="{BB962C8B-B14F-4D97-AF65-F5344CB8AC3E}">
        <p14:creationId xmlns:p14="http://schemas.microsoft.com/office/powerpoint/2010/main" val="798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52" y="1763714"/>
            <a:ext cx="3517848" cy="3575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Problem: Communicating </a:t>
            </a:r>
            <a:r>
              <a:rPr lang="en-US" sz="2800" dirty="0" smtClean="0"/>
              <a:t>Genetic </a:t>
            </a:r>
            <a:r>
              <a:rPr lang="en-US" sz="2800" dirty="0"/>
              <a:t>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83300"/>
            <a:ext cx="8229600" cy="546099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solidFill>
                  <a:srgbClr val="000090"/>
                </a:solidFill>
              </a:rPr>
              <a:t>Well, they're sort of similar…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l="11300" t="54720" r="37130" b="30240"/>
          <a:stretch>
            <a:fillRect/>
          </a:stretch>
        </p:blipFill>
        <p:spPr>
          <a:xfrm>
            <a:off x="1485900" y="2537495"/>
            <a:ext cx="2920978" cy="955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87197"/>
          <a:stretch>
            <a:fillRect/>
          </a:stretch>
        </p:blipFill>
        <p:spPr>
          <a:xfrm>
            <a:off x="241300" y="1803401"/>
            <a:ext cx="6350000" cy="469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rcRect t="36000" r="8657" b="46080"/>
          <a:stretch>
            <a:fillRect/>
          </a:stretch>
        </p:blipFill>
        <p:spPr>
          <a:xfrm>
            <a:off x="457200" y="3539806"/>
            <a:ext cx="5214620" cy="1025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rcRect l="2880" r="2880" b="75963"/>
          <a:stretch>
            <a:fillRect/>
          </a:stretch>
        </p:blipFill>
        <p:spPr>
          <a:xfrm>
            <a:off x="241300" y="4729975"/>
            <a:ext cx="5984240" cy="1330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092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i="1" dirty="0" smtClean="0">
                <a:solidFill>
                  <a:srgbClr val="000090"/>
                </a:solidFill>
              </a:rPr>
              <a:t>Construct diagrams from some recent ACS Syn.Bio. papers:</a:t>
            </a:r>
          </a:p>
        </p:txBody>
      </p:sp>
    </p:spTree>
    <p:extLst>
      <p:ext uri="{BB962C8B-B14F-4D97-AF65-F5344CB8AC3E}">
        <p14:creationId xmlns:p14="http://schemas.microsoft.com/office/powerpoint/2010/main" val="33280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SBOL Visual 1.0: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270000"/>
            <a:ext cx="50800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Backing by Formal Semantics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76400"/>
            <a:ext cx="8579521" cy="38605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59996" y="2070861"/>
            <a:ext cx="662634" cy="3037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SBOL Visual (1.0 </a:t>
            </a:r>
            <a:r>
              <a:rPr lang="en-US" dirty="0" smtClean="0">
                <a:sym typeface="Wingdings"/>
              </a:rPr>
              <a:t> 2.0)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0" y="5189952"/>
            <a:ext cx="5981700" cy="1300163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Synthetic Biology Open Language - Visual</a:t>
            </a:r>
          </a:p>
          <a:p>
            <a:pPr>
              <a:buNone/>
            </a:pPr>
            <a:r>
              <a:rPr lang="en-US" sz="1600" dirty="0"/>
              <a:t>Community standards in development since 2008</a:t>
            </a:r>
          </a:p>
          <a:p>
            <a:pPr>
              <a:buNone/>
            </a:pPr>
            <a:r>
              <a:rPr lang="en-US" sz="1600" dirty="0"/>
              <a:t>SBOL Visual 1.0: BBF RFC #93 </a:t>
            </a:r>
            <a:r>
              <a:rPr lang="en-US" sz="1600" dirty="0">
                <a:hlinkClick r:id="rId2"/>
              </a:rPr>
              <a:t>doi: 1721.1/78249</a:t>
            </a:r>
            <a:r>
              <a:rPr lang="en-US" sz="1600" dirty="0"/>
              <a:t>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SBOL Visual 2.0: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://github.com/SynBioDex/SBOL-</a:t>
            </a:r>
            <a:r>
              <a:rPr lang="en-US" sz="1600" dirty="0" smtClean="0">
                <a:hlinkClick r:id="rId3"/>
              </a:rPr>
              <a:t>visual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" y="5375678"/>
            <a:ext cx="2542794" cy="9017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99876" y="312641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Elbow Connector 34"/>
          <p:cNvCxnSpPr>
            <a:stCxn id="36" idx="2"/>
            <a:endCxn id="31" idx="2"/>
          </p:cNvCxnSpPr>
          <p:nvPr/>
        </p:nvCxnSpPr>
        <p:spPr>
          <a:xfrm rot="5400000" flipH="1">
            <a:off x="3486213" y="799646"/>
            <a:ext cx="207137" cy="5304509"/>
          </a:xfrm>
          <a:prstGeom prst="bentConnector3">
            <a:avLst>
              <a:gd name="adj1" fmla="val -235356"/>
            </a:avLst>
          </a:prstGeom>
          <a:ln w="38100">
            <a:solidFill>
              <a:srgbClr val="FF0000"/>
            </a:solidFill>
            <a:tailEnd type="oval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04385" y="333354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08000" y="3215890"/>
            <a:ext cx="8283063" cy="794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2679700" y="2860290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9" name="Chord 38"/>
          <p:cNvSpPr/>
          <p:nvPr/>
        </p:nvSpPr>
        <p:spPr>
          <a:xfrm>
            <a:off x="1780794" y="2860290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 Arrow 39"/>
          <p:cNvSpPr/>
          <p:nvPr/>
        </p:nvSpPr>
        <p:spPr>
          <a:xfrm>
            <a:off x="816909" y="239743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Left-Right-Up Arrow 40"/>
          <p:cNvSpPr/>
          <p:nvPr/>
        </p:nvSpPr>
        <p:spPr>
          <a:xfrm rot="10800000">
            <a:off x="3924300" y="2583620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5599590" y="321747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ord 42"/>
          <p:cNvSpPr/>
          <p:nvPr/>
        </p:nvSpPr>
        <p:spPr>
          <a:xfrm rot="10800000">
            <a:off x="6987794" y="2935412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ent Arrow 43"/>
          <p:cNvSpPr/>
          <p:nvPr/>
        </p:nvSpPr>
        <p:spPr>
          <a:xfrm rot="10800000">
            <a:off x="7731090" y="321747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Left-Right-Up Arrow 44"/>
          <p:cNvSpPr/>
          <p:nvPr/>
        </p:nvSpPr>
        <p:spPr>
          <a:xfrm>
            <a:off x="4735990" y="3217478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54820" y="3173798"/>
            <a:ext cx="63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tetR</a:t>
            </a:r>
            <a:endParaRPr lang="en-US" i="1" dirty="0"/>
          </a:p>
        </p:txBody>
      </p:sp>
      <p:sp>
        <p:nvSpPr>
          <p:cNvPr id="65" name="Oval 64"/>
          <p:cNvSpPr/>
          <p:nvPr/>
        </p:nvSpPr>
        <p:spPr>
          <a:xfrm>
            <a:off x="4739128" y="1948732"/>
            <a:ext cx="734572" cy="43295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GFP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8" name="Straight Connector 21"/>
          <p:cNvCxnSpPr>
            <a:endCxn id="65" idx="2"/>
          </p:cNvCxnSpPr>
          <p:nvPr/>
        </p:nvCxnSpPr>
        <p:spPr>
          <a:xfrm flipV="1">
            <a:off x="3163635" y="2165210"/>
            <a:ext cx="1575493" cy="695080"/>
          </a:xfrm>
          <a:prstGeom prst="bentConnector3">
            <a:avLst>
              <a:gd name="adj1" fmla="val -63"/>
            </a:avLst>
          </a:prstGeom>
          <a:ln w="381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62401" y="1151624"/>
            <a:ext cx="7662785" cy="3753236"/>
            <a:chOff x="562401" y="1151624"/>
            <a:chExt cx="7662785" cy="375323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674758" y="3324061"/>
              <a:ext cx="117491" cy="1173728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83036" y="4475297"/>
              <a:ext cx="2343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Backbone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2401" y="1151624"/>
              <a:ext cx="3236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Component Glyphs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36830" y="4258529"/>
              <a:ext cx="2988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Complement Nucleic </a:t>
              </a:r>
            </a:p>
            <a:p>
              <a:pPr algn="ctr"/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Acid Component Glyphs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855449" y="2627678"/>
              <a:ext cx="133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7" name="Straight Connector 56"/>
            <p:cNvCxnSpPr>
              <a:stCxn id="54" idx="2"/>
            </p:cNvCxnSpPr>
            <p:nvPr/>
          </p:nvCxnSpPr>
          <p:spPr>
            <a:xfrm flipH="1">
              <a:off x="1443789" y="1520956"/>
              <a:ext cx="737004" cy="87648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4" idx="2"/>
            </p:cNvCxnSpPr>
            <p:nvPr/>
          </p:nvCxnSpPr>
          <p:spPr>
            <a:xfrm flipH="1">
              <a:off x="2133600" y="1520956"/>
              <a:ext cx="47193" cy="123773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4" idx="2"/>
            </p:cNvCxnSpPr>
            <p:nvPr/>
          </p:nvCxnSpPr>
          <p:spPr>
            <a:xfrm>
              <a:off x="2180793" y="1520956"/>
              <a:ext cx="773628" cy="118713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7370" y="2956904"/>
              <a:ext cx="961858" cy="102379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490074" y="3629442"/>
              <a:ext cx="241303" cy="68504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44288" y="3148514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 flipV="1">
              <a:off x="4424939" y="2245418"/>
              <a:ext cx="614289" cy="46267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344954" y="1241224"/>
              <a:ext cx="2626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Other Component Glyphs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>
              <a:stCxn id="70" idx="2"/>
              <a:endCxn id="65" idx="7"/>
            </p:cNvCxnSpPr>
            <p:nvPr/>
          </p:nvCxnSpPr>
          <p:spPr>
            <a:xfrm flipH="1">
              <a:off x="5366124" y="1610556"/>
              <a:ext cx="291938" cy="40158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600200" y="3429000"/>
              <a:ext cx="822038" cy="21135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804120" y="3547410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Display IDs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2422238" y="3063490"/>
              <a:ext cx="549562" cy="57686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6731009" y="3665008"/>
              <a:ext cx="506514" cy="65516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731009" y="3941400"/>
              <a:ext cx="1000081" cy="378774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SBOL Visual 1.1 /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2405" cy="4525963"/>
          </a:xfrm>
        </p:spPr>
        <p:txBody>
          <a:bodyPr/>
          <a:lstStyle/>
          <a:p>
            <a:r>
              <a:rPr lang="en-US" dirty="0" smtClean="0"/>
              <a:t>Bounds, interior, alignment, scale		</a:t>
            </a:r>
            <a:r>
              <a:rPr lang="en-US" b="1" dirty="0" smtClean="0">
                <a:solidFill>
                  <a:srgbClr val="00B050"/>
                </a:solidFill>
              </a:rPr>
              <a:t>SEP V001</a:t>
            </a:r>
          </a:p>
          <a:p>
            <a:r>
              <a:rPr lang="en-US" dirty="0" smtClean="0"/>
              <a:t>Alternative glyphs								</a:t>
            </a:r>
            <a:r>
              <a:rPr lang="en-US" b="1" dirty="0" smtClean="0">
                <a:solidFill>
                  <a:srgbClr val="00B050"/>
                </a:solidFill>
              </a:rPr>
              <a:t>SEP V002</a:t>
            </a:r>
          </a:p>
          <a:p>
            <a:r>
              <a:rPr lang="en-US" dirty="0" smtClean="0"/>
              <a:t>Distinguishing unknowns		   </a:t>
            </a:r>
            <a:r>
              <a:rPr lang="en-US" b="1" dirty="0" smtClean="0">
                <a:solidFill>
                  <a:srgbClr val="00B050"/>
                </a:solidFill>
              </a:rPr>
              <a:t>SEP V003, V006</a:t>
            </a:r>
          </a:p>
          <a:p>
            <a:r>
              <a:rPr lang="en-US" dirty="0" smtClean="0"/>
              <a:t>Ambiguities, variants for current glyphs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SEP V005</a:t>
            </a:r>
          </a:p>
          <a:p>
            <a:r>
              <a:rPr lang="en-US" dirty="0" smtClean="0"/>
              <a:t>New nucleic acid region glyphs </a:t>
            </a:r>
            <a:r>
              <a:rPr lang="en-US" b="1" dirty="0" smtClean="0">
                <a:solidFill>
                  <a:schemeClr val="accent6"/>
                </a:solidFill>
              </a:rPr>
              <a:t>SEP V004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V007</a:t>
            </a:r>
          </a:p>
          <a:p>
            <a:r>
              <a:rPr lang="en-US" dirty="0"/>
              <a:t>C</a:t>
            </a:r>
            <a:r>
              <a:rPr lang="en-US" dirty="0" smtClean="0"/>
              <a:t>hemical species glyphs 					</a:t>
            </a:r>
            <a:r>
              <a:rPr lang="en-US" b="1" dirty="0" smtClean="0">
                <a:solidFill>
                  <a:srgbClr val="0070C0"/>
                </a:solidFill>
              </a:rPr>
              <a:t>SEP V008</a:t>
            </a:r>
          </a:p>
          <a:p>
            <a:r>
              <a:rPr lang="en-US" dirty="0" smtClean="0"/>
              <a:t>Interactions					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tbd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r>
              <a:rPr lang="en-US" dirty="0" smtClean="0"/>
              <a:t>Modules, Ports, Mappings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tbd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Bounds, interior, alignment, scale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2431228"/>
            <a:ext cx="5017213" cy="3694935"/>
          </a:xfrm>
        </p:spPr>
        <p:txBody>
          <a:bodyPr/>
          <a:lstStyle/>
          <a:p>
            <a:r>
              <a:rPr lang="en-US" dirty="0" smtClean="0"/>
              <a:t>Bounding </a:t>
            </a:r>
            <a:r>
              <a:rPr lang="en-US" smtClean="0"/>
              <a:t>box for </a:t>
            </a:r>
            <a:r>
              <a:rPr lang="en-US" dirty="0" smtClean="0"/>
              <a:t>edge</a:t>
            </a:r>
          </a:p>
          <a:p>
            <a:r>
              <a:rPr lang="en-US" dirty="0" smtClean="0"/>
              <a:t>Designate interior region</a:t>
            </a:r>
          </a:p>
          <a:p>
            <a:r>
              <a:rPr lang="en-US" dirty="0" smtClean="0"/>
              <a:t>Alignment to NA backbone</a:t>
            </a:r>
          </a:p>
          <a:p>
            <a:r>
              <a:rPr lang="en-US" dirty="0" smtClean="0"/>
              <a:t>Prototype gives RECOMMENDED </a:t>
            </a:r>
            <a:r>
              <a:rPr lang="en-US" dirty="0"/>
              <a:t>scale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65130" y="2571236"/>
            <a:ext cx="3318232" cy="791704"/>
            <a:chOff x="1680940" y="3374520"/>
            <a:chExt cx="2452927" cy="585249"/>
          </a:xfrm>
        </p:grpSpPr>
        <p:sp>
          <p:nvSpPr>
            <p:cNvPr id="6" name="Right Arrow 5"/>
            <p:cNvSpPr/>
            <p:nvPr/>
          </p:nvSpPr>
          <p:spPr>
            <a:xfrm>
              <a:off x="2066933" y="3386973"/>
              <a:ext cx="1755648" cy="56034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80940" y="3947318"/>
              <a:ext cx="2452927" cy="124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079384" y="3374520"/>
              <a:ext cx="1755648" cy="572797"/>
            </a:xfrm>
            <a:prstGeom prst="rect">
              <a:avLst/>
            </a:prstGeom>
            <a:noFill/>
            <a:ln w="12700" cmpd="sng">
              <a:solidFill>
                <a:srgbClr val="7F7F7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64313" y="3703833"/>
            <a:ext cx="2614796" cy="1364964"/>
            <a:chOff x="2302733" y="3374520"/>
            <a:chExt cx="1097282" cy="572798"/>
          </a:xfrm>
        </p:grpSpPr>
        <p:sp>
          <p:nvSpPr>
            <p:cNvPr id="10" name="Right Arrow 9"/>
            <p:cNvSpPr/>
            <p:nvPr/>
          </p:nvSpPr>
          <p:spPr>
            <a:xfrm>
              <a:off x="2616242" y="3386973"/>
              <a:ext cx="544084" cy="560345"/>
            </a:xfrm>
            <a:prstGeom prst="rightArrow">
              <a:avLst>
                <a:gd name="adj1" fmla="val 100000"/>
                <a:gd name="adj2" fmla="val 0"/>
              </a:avLst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302733" y="3673545"/>
              <a:ext cx="1097282" cy="557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616242" y="3374520"/>
              <a:ext cx="544084" cy="572797"/>
            </a:xfrm>
            <a:prstGeom prst="rect">
              <a:avLst/>
            </a:prstGeom>
            <a:noFill/>
            <a:ln w="12700" cmpd="sng">
              <a:solidFill>
                <a:srgbClr val="7F7F7F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6600761" y="4047782"/>
            <a:ext cx="694300" cy="76131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bg1">
              <a:lumMod val="75000"/>
            </a:schemeClr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593790" y="6026983"/>
            <a:ext cx="2614796" cy="132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194634" y="5519058"/>
            <a:ext cx="1413302" cy="507925"/>
          </a:xfrm>
          <a:prstGeom prst="rect">
            <a:avLst/>
          </a:prstGeom>
          <a:noFill/>
          <a:ln w="12700" cmpd="sng">
            <a:solidFill>
              <a:srgbClr val="7F7F7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194634" y="5780553"/>
            <a:ext cx="1413302" cy="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197040" y="5519058"/>
            <a:ext cx="410896" cy="261495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Distinguished unknowns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03" y="1524760"/>
            <a:ext cx="1546822" cy="639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38" y="4904891"/>
            <a:ext cx="1546822" cy="639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58" y="3825974"/>
            <a:ext cx="1214782" cy="769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23" y="3927206"/>
            <a:ext cx="1214781" cy="56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87" y="3809777"/>
            <a:ext cx="1222881" cy="7855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0003" y="2223356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“User Specified”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21" y="5854231"/>
            <a:ext cx="1546822" cy="6397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16" y="4904891"/>
            <a:ext cx="1546822" cy="6397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25588" y="335555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Unspecified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78914" y="335555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 Glyph Assigned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74302" y="3351802"/>
            <a:ext cx="11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Composite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356100" y="2678654"/>
            <a:ext cx="323476" cy="5916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2700000">
            <a:off x="2801771" y="2623447"/>
            <a:ext cx="323476" cy="5916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8900000">
            <a:off x="5871709" y="2620406"/>
            <a:ext cx="323476" cy="5916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Ambiguities, variants for current </a:t>
            </a:r>
            <a:r>
              <a:rPr lang="en-US" dirty="0"/>
              <a:t>g</a:t>
            </a:r>
            <a:r>
              <a:rPr lang="en-US" dirty="0" smtClean="0"/>
              <a:t>lyphs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78" y="1489038"/>
            <a:ext cx="1917700" cy="46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823" y="1489038"/>
            <a:ext cx="1917700" cy="46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476" y="5700880"/>
            <a:ext cx="1930400" cy="111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323" y="5057214"/>
            <a:ext cx="161290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478" y="4441264"/>
            <a:ext cx="1917700" cy="1231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128" y="2339938"/>
            <a:ext cx="167640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5473" y="2339938"/>
            <a:ext cx="1676400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185" y="3156697"/>
            <a:ext cx="1917700" cy="1244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3200" y="3131297"/>
            <a:ext cx="1943100" cy="127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6049" y="3004520"/>
            <a:ext cx="1435100" cy="1435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8399" y="1489038"/>
            <a:ext cx="1930400" cy="1003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59050" y="4485937"/>
            <a:ext cx="1930400" cy="1168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87875" y="5787464"/>
            <a:ext cx="2425700" cy="10033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90183" y="1076414"/>
            <a:ext cx="24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Replace operator glyph: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3637" y="5776256"/>
            <a:ext cx="1401929" cy="104222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5129" y="1099070"/>
            <a:ext cx="266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Clarify backbone location: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83871" y="2563763"/>
            <a:ext cx="247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Clarify insulator interior: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93308" y="4537934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Alternative CDS: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18256</TotalTime>
  <Words>362</Words>
  <Application>Microsoft Macintosh PowerPoint</Application>
  <PresentationFormat>On-screen Show (4:3)</PresentationFormat>
  <Paragraphs>85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ＭＳ Ｐゴシック</vt:lpstr>
      <vt:lpstr>Wingdings</vt:lpstr>
      <vt:lpstr>Arial</vt:lpstr>
      <vt:lpstr>bbn_template</vt:lpstr>
      <vt:lpstr>Improving the SBOL Visual Glyph Collection</vt:lpstr>
      <vt:lpstr>Problem: Communicating Genetic Constructs</vt:lpstr>
      <vt:lpstr>SBOL Visual 1.0:</vt:lpstr>
      <vt:lpstr>Backing by Formal Semantics</vt:lpstr>
      <vt:lpstr>Elements of SBOL Visual (1.0  2.0):</vt:lpstr>
      <vt:lpstr>Progress to SBOL Visual 1.1 / 2.0</vt:lpstr>
      <vt:lpstr>Bounds, interior, alignment, scale</vt:lpstr>
      <vt:lpstr>Distinguished unknowns</vt:lpstr>
      <vt:lpstr>Ambiguities, variants for current glyphs</vt:lpstr>
      <vt:lpstr>New nucleic acid region glyphs</vt:lpstr>
      <vt:lpstr>Hot off the press</vt:lpstr>
      <vt:lpstr>Hot off the press</vt:lpstr>
      <vt:lpstr>Next steps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91</cp:revision>
  <dcterms:created xsi:type="dcterms:W3CDTF">2014-09-25T19:50:53Z</dcterms:created>
  <dcterms:modified xsi:type="dcterms:W3CDTF">2017-10-12T15:29:33Z</dcterms:modified>
</cp:coreProperties>
</file>