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324" r:id="rId3"/>
    <p:sldId id="325" r:id="rId4"/>
    <p:sldId id="326" r:id="rId5"/>
    <p:sldId id="334" r:id="rId6"/>
    <p:sldId id="327" r:id="rId7"/>
    <p:sldId id="328" r:id="rId8"/>
    <p:sldId id="329" r:id="rId9"/>
    <p:sldId id="330" r:id="rId10"/>
    <p:sldId id="331" r:id="rId11"/>
    <p:sldId id="332" r:id="rId12"/>
    <p:sldId id="33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7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6/25/17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6/25/17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6/25/17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6/25/17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6/25/17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6/25/17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6/25/17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Breaking Roadblocks to </a:t>
            </a:r>
          </a:p>
          <a:p>
            <a:r>
              <a:rPr lang="en-US" sz="3600" b="1" dirty="0" smtClean="0"/>
              <a:t>SBOL Visual 2.0</a:t>
            </a:r>
            <a:endParaRPr lang="en-US" sz="3600" b="1" dirty="0"/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HARMONY 2017</a:t>
            </a:r>
          </a:p>
          <a:p>
            <a:r>
              <a:rPr lang="en-US" dirty="0" smtClean="0"/>
              <a:t>June 26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</a:p>
          <a:p>
            <a:r>
              <a:rPr lang="en-US" dirty="0" smtClean="0"/>
              <a:t>Seattle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must-haves?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diagrams</a:t>
            </a:r>
          </a:p>
          <a:p>
            <a:r>
              <a:rPr lang="en-US" dirty="0" smtClean="0"/>
              <a:t>Composite vs. Unknown?</a:t>
            </a:r>
          </a:p>
          <a:p>
            <a:r>
              <a:rPr lang="en-US" dirty="0" smtClean="0"/>
              <a:t>Reserved properties?</a:t>
            </a:r>
          </a:p>
          <a:p>
            <a:r>
              <a:rPr lang="en-US" dirty="0" smtClean="0"/>
              <a:t>Glyph adoption process?</a:t>
            </a:r>
          </a:p>
          <a:p>
            <a:r>
              <a:rPr lang="en-US" dirty="0"/>
              <a:t>Various NA glyph proposals?</a:t>
            </a:r>
          </a:p>
          <a:p>
            <a:r>
              <a:rPr lang="en-US" dirty="0" smtClean="0"/>
              <a:t>Which non-NA glyphs?</a:t>
            </a:r>
          </a:p>
          <a:p>
            <a:r>
              <a:rPr lang="en-US" dirty="0" smtClean="0"/>
              <a:t>Protein diagrams?</a:t>
            </a:r>
          </a:p>
          <a:p>
            <a:r>
              <a:rPr lang="en-US" dirty="0" smtClean="0"/>
              <a:t>Other issues?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7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Glyph specs: alignment, bounding, fill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98449" y="2100918"/>
            <a:ext cx="3318232" cy="791704"/>
            <a:chOff x="1680940" y="3374520"/>
            <a:chExt cx="2452927" cy="585249"/>
          </a:xfrm>
        </p:grpSpPr>
        <p:sp>
          <p:nvSpPr>
            <p:cNvPr id="4" name="Right Arrow 3"/>
            <p:cNvSpPr/>
            <p:nvPr/>
          </p:nvSpPr>
          <p:spPr>
            <a:xfrm>
              <a:off x="2066933" y="3386973"/>
              <a:ext cx="1755648" cy="56034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80940" y="3947318"/>
              <a:ext cx="2452927" cy="124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079384" y="3374520"/>
              <a:ext cx="1755648" cy="572797"/>
            </a:xfrm>
            <a:prstGeom prst="rect">
              <a:avLst/>
            </a:prstGeom>
            <a:noFill/>
            <a:ln w="12700" cmpd="sng">
              <a:solidFill>
                <a:srgbClr val="7F7F7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076" y="4025011"/>
            <a:ext cx="2614796" cy="1364964"/>
            <a:chOff x="2302733" y="3374520"/>
            <a:chExt cx="1097282" cy="572798"/>
          </a:xfrm>
        </p:grpSpPr>
        <p:sp>
          <p:nvSpPr>
            <p:cNvPr id="10" name="Right Arrow 9"/>
            <p:cNvSpPr/>
            <p:nvPr/>
          </p:nvSpPr>
          <p:spPr>
            <a:xfrm>
              <a:off x="2616242" y="3386973"/>
              <a:ext cx="544084" cy="560345"/>
            </a:xfrm>
            <a:prstGeom prst="rightArrow">
              <a:avLst>
                <a:gd name="adj1" fmla="val 100000"/>
                <a:gd name="adj2" fmla="val 0"/>
              </a:avLst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302733" y="3673545"/>
              <a:ext cx="1097282" cy="55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616242" y="3374520"/>
              <a:ext cx="544084" cy="572797"/>
            </a:xfrm>
            <a:prstGeom prst="rect">
              <a:avLst/>
            </a:prstGeom>
            <a:noFill/>
            <a:ln w="12700" cmpd="sng">
              <a:solidFill>
                <a:srgbClr val="7F7F7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2169524" y="4368960"/>
            <a:ext cx="694300" cy="76131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>
              <a:lumMod val="7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360973" y="4750853"/>
            <a:ext cx="2614796" cy="132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61817" y="4242928"/>
            <a:ext cx="1413302" cy="507925"/>
          </a:xfrm>
          <a:prstGeom prst="rect">
            <a:avLst/>
          </a:prstGeom>
          <a:noFill/>
          <a:ln w="12700" cmpd="sng">
            <a:solidFill>
              <a:srgbClr val="7F7F7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961817" y="4504423"/>
            <a:ext cx="1413302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64223" y="4242928"/>
            <a:ext cx="410896" cy="261495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20041" y="5975088"/>
            <a:ext cx="652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every glyph in at a RECOMMENDED scale, fonts can be tweaked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Glyph Reversal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05454" y="3760537"/>
            <a:ext cx="4868499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01566" y="2652300"/>
            <a:ext cx="659925" cy="1108237"/>
            <a:chOff x="2801566" y="2652300"/>
            <a:chExt cx="659925" cy="110823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10800000">
            <a:off x="3793846" y="3760537"/>
            <a:ext cx="659925" cy="1108237"/>
            <a:chOff x="2801566" y="2652300"/>
            <a:chExt cx="659925" cy="110823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10800000" flipV="1">
            <a:off x="4700145" y="2652300"/>
            <a:ext cx="659925" cy="1108237"/>
            <a:chOff x="2801566" y="2652300"/>
            <a:chExt cx="659925" cy="110823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V="1">
            <a:off x="5907932" y="3760538"/>
            <a:ext cx="659925" cy="1108237"/>
            <a:chOff x="2801566" y="2652300"/>
            <a:chExt cx="659925" cy="110823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042044" y="2141761"/>
            <a:ext cx="175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30551" y="5070982"/>
            <a:ext cx="175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RECOMMENDED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87290" y="214176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71755" y="50988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NOT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67646" y="5882784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RECOMMEND: USE ONE STYLE OF REVERSE COMPLEMENT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0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Review SBOL discussion moderation guidelines</a:t>
            </a:r>
            <a:endParaRPr lang="en-US" dirty="0"/>
          </a:p>
          <a:p>
            <a:r>
              <a:rPr lang="en-US" dirty="0" smtClean="0"/>
              <a:t>Resolving </a:t>
            </a:r>
            <a:r>
              <a:rPr lang="en-US" dirty="0"/>
              <a:t>key blockers for </a:t>
            </a:r>
            <a:r>
              <a:rPr lang="en-US" dirty="0" err="1"/>
              <a:t>SBOLv</a:t>
            </a:r>
            <a:r>
              <a:rPr lang="en-US" dirty="0"/>
              <a:t> </a:t>
            </a:r>
            <a:r>
              <a:rPr lang="en-US" dirty="0" smtClean="0"/>
              <a:t>2.0</a:t>
            </a:r>
          </a:p>
          <a:p>
            <a:pPr lvl="1"/>
            <a:r>
              <a:rPr lang="en-US" dirty="0" smtClean="0"/>
              <a:t>Modules </a:t>
            </a:r>
            <a:r>
              <a:rPr lang="en-US" dirty="0"/>
              <a:t>and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Composite </a:t>
            </a:r>
            <a:r>
              <a:rPr lang="en-US" dirty="0"/>
              <a:t>vs. </a:t>
            </a:r>
            <a:r>
              <a:rPr lang="en-US" dirty="0" smtClean="0"/>
              <a:t>Unknown</a:t>
            </a:r>
          </a:p>
          <a:p>
            <a:pPr lvl="1"/>
            <a:r>
              <a:rPr lang="en-US" dirty="0" smtClean="0"/>
              <a:t>Should </a:t>
            </a:r>
            <a:r>
              <a:rPr lang="en-US" dirty="0"/>
              <a:t>we allow more properties to be specified? (e.g., scaling, dashes, color, text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we discard "problem" symbols in 2.0? (e.g., operator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much has to be resolved for moving forward with 2.0 (especially on symbols)</a:t>
            </a:r>
            <a:r>
              <a:rPr lang="en-US" dirty="0" smtClean="0"/>
              <a:t>?</a:t>
            </a:r>
          </a:p>
          <a:p>
            <a:r>
              <a:rPr lang="en-US" dirty="0" smtClean="0"/>
              <a:t>Actions </a:t>
            </a:r>
            <a:r>
              <a:rPr lang="en-US" dirty="0"/>
              <a:t>to prep for Thursday session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 smtClean="0"/>
              <a:t>SBOL Discussion Moderation Guidelines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100"/>
            <a:ext cx="8229600" cy="4525963"/>
          </a:xfrm>
        </p:spPr>
        <p:txBody>
          <a:bodyPr/>
          <a:lstStyle/>
          <a:p>
            <a:r>
              <a:rPr lang="en-US" sz="1600" dirty="0" smtClean="0"/>
              <a:t>No </a:t>
            </a:r>
            <a:r>
              <a:rPr lang="en-US" sz="1600" dirty="0"/>
              <a:t>interruptions; signal to moderator that you wish to speak.  If  a person goes on too long, however, the moderator may ask them to give the next person a turn to speak.</a:t>
            </a:r>
          </a:p>
          <a:p>
            <a:r>
              <a:rPr lang="en-US" sz="1600" dirty="0" smtClean="0"/>
              <a:t>Moderator </a:t>
            </a:r>
            <a:r>
              <a:rPr lang="en-US" sz="1600" dirty="0"/>
              <a:t>maintains a queue of speakers, calling on each in turn.</a:t>
            </a:r>
          </a:p>
          <a:p>
            <a:r>
              <a:rPr lang="en-US" sz="1600" dirty="0" smtClean="0"/>
              <a:t>Pause </a:t>
            </a:r>
            <a:r>
              <a:rPr lang="en-US" sz="1600" dirty="0"/>
              <a:t>periodically for "step back" and explicitly invite comments by less-heard voices, possibly specifically inviting individual people.  Spend at least 30 seconds waiting before continuing.</a:t>
            </a:r>
          </a:p>
          <a:p>
            <a:r>
              <a:rPr lang="en-US" sz="1600" dirty="0" smtClean="0"/>
              <a:t>Speaking </a:t>
            </a:r>
            <a:r>
              <a:rPr lang="en-US" sz="1600" dirty="0"/>
              <a:t>about people or value </a:t>
            </a:r>
            <a:r>
              <a:rPr lang="en-US" sz="1600" dirty="0" smtClean="0"/>
              <a:t>judgments </a:t>
            </a:r>
            <a:r>
              <a:rPr lang="en-US" sz="1600" dirty="0"/>
              <a:t>promotes conflict rather than constructive discussion.  Instead, speak about ideas and facts in terms of specific concerns and </a:t>
            </a:r>
            <a:r>
              <a:rPr lang="en-US" sz="1600" dirty="0" smtClean="0"/>
              <a:t>consequences.</a:t>
            </a:r>
          </a:p>
          <a:p>
            <a:pPr lvl="1"/>
            <a:r>
              <a:rPr lang="en-US" sz="1600" dirty="0" smtClean="0"/>
              <a:t>e.g</a:t>
            </a:r>
            <a:r>
              <a:rPr lang="en-US" sz="1600" dirty="0"/>
              <a:t>., "You are wrong" is problematic for communication because it is about people ("you") and value </a:t>
            </a:r>
            <a:r>
              <a:rPr lang="en-US" sz="1600" dirty="0" smtClean="0"/>
              <a:t>judgments </a:t>
            </a:r>
            <a:r>
              <a:rPr lang="en-US" sz="1600" dirty="0"/>
              <a:t>("wrong").  It will tend to promote rather than resolve </a:t>
            </a:r>
            <a:r>
              <a:rPr lang="en-US" sz="1600" dirty="0" smtClean="0"/>
              <a:t>conflict.</a:t>
            </a:r>
          </a:p>
          <a:p>
            <a:pPr lvl="1"/>
            <a:r>
              <a:rPr lang="en-US" sz="1600" dirty="0" smtClean="0"/>
              <a:t>Instead</a:t>
            </a:r>
            <a:r>
              <a:rPr lang="en-US" sz="1600" dirty="0"/>
              <a:t>: "I am concerned that proposal X will have negative consequence Y</a:t>
            </a:r>
            <a:r>
              <a:rPr lang="en-US" sz="1600" dirty="0" smtClean="0"/>
              <a:t>.”</a:t>
            </a:r>
            <a:endParaRPr lang="en-US" sz="1600" dirty="0"/>
          </a:p>
          <a:p>
            <a:r>
              <a:rPr lang="en-US" sz="1600" dirty="0" smtClean="0"/>
              <a:t>Heated </a:t>
            </a:r>
            <a:r>
              <a:rPr lang="en-US" sz="1600" dirty="0"/>
              <a:t>conversation suppresses sharing of legitimate concerns.  If discussion is getting heated, it should be paused, the emotional concern acknowledged, and restarted with a cooler tone.</a:t>
            </a:r>
          </a:p>
          <a:p>
            <a:r>
              <a:rPr lang="en-US" sz="1600" dirty="0" smtClean="0"/>
              <a:t>Side </a:t>
            </a:r>
            <a:r>
              <a:rPr lang="en-US" sz="1600" dirty="0"/>
              <a:t>issues should be recorded to revisit later if they become a significant distraction.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823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Module Diagram Challenge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1290" y="1782530"/>
            <a:ext cx="1610252" cy="81548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Constant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Value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11" idx="1"/>
          </p:cNvCxnSpPr>
          <p:nvPr/>
        </p:nvCxnSpPr>
        <p:spPr>
          <a:xfrm>
            <a:off x="1971542" y="2190270"/>
            <a:ext cx="1539869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82426" y="1275630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Stimulation of</a:t>
            </a:r>
          </a:p>
          <a:p>
            <a:pPr algn="ctr"/>
            <a:r>
              <a:rPr lang="en-US" sz="1600" dirty="0" smtClean="0"/>
              <a:t>Gene Product</a:t>
            </a:r>
          </a:p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584305" y="1761888"/>
            <a:ext cx="1610252" cy="81548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Fluorescent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Reporter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  <a:endCxn id="8" idx="1"/>
          </p:cNvCxnSpPr>
          <p:nvPr/>
        </p:nvCxnSpPr>
        <p:spPr>
          <a:xfrm flipV="1">
            <a:off x="5121664" y="2169628"/>
            <a:ext cx="1462641" cy="2064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1758" y="1241620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Stimulation of</a:t>
            </a:r>
          </a:p>
          <a:p>
            <a:pPr algn="ctr"/>
            <a:r>
              <a:rPr lang="en-US" sz="1600" dirty="0" smtClean="0"/>
              <a:t>Gene Product</a:t>
            </a:r>
          </a:p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511411" y="1782532"/>
            <a:ext cx="1610253" cy="81547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Amplifier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22852" y="5261344"/>
            <a:ext cx="1763144" cy="609600"/>
            <a:chOff x="2286121" y="5679714"/>
            <a:chExt cx="1763144" cy="609600"/>
          </a:xfrm>
        </p:grpSpPr>
        <p:sp>
          <p:nvSpPr>
            <p:cNvPr id="13" name="Bent Arrow 12"/>
            <p:cNvSpPr/>
            <p:nvPr/>
          </p:nvSpPr>
          <p:spPr>
            <a:xfrm>
              <a:off x="2455521" y="5679714"/>
              <a:ext cx="482600" cy="584200"/>
            </a:xfrm>
            <a:prstGeom prst="bentArrow">
              <a:avLst>
                <a:gd name="adj1" fmla="val 13920"/>
                <a:gd name="adj2" fmla="val 18734"/>
                <a:gd name="adj3" fmla="val 33951"/>
                <a:gd name="adj4" fmla="val 437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2286121" y="6276614"/>
              <a:ext cx="1763144" cy="1270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3051187" y="5947392"/>
              <a:ext cx="838200" cy="3048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00090"/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19304" y="5242301"/>
            <a:ext cx="2856427" cy="609600"/>
            <a:chOff x="2286121" y="5679714"/>
            <a:chExt cx="2856427" cy="609600"/>
          </a:xfrm>
        </p:grpSpPr>
        <p:sp>
          <p:nvSpPr>
            <p:cNvPr id="17" name="Bent Arrow 16"/>
            <p:cNvSpPr/>
            <p:nvPr/>
          </p:nvSpPr>
          <p:spPr>
            <a:xfrm>
              <a:off x="2504369" y="5679714"/>
              <a:ext cx="482600" cy="584200"/>
            </a:xfrm>
            <a:prstGeom prst="bentArrow">
              <a:avLst>
                <a:gd name="adj1" fmla="val 13920"/>
                <a:gd name="adj2" fmla="val 18734"/>
                <a:gd name="adj3" fmla="val 33951"/>
                <a:gd name="adj4" fmla="val 437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2286121" y="6268739"/>
              <a:ext cx="2856427" cy="20575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4174691" y="5947392"/>
              <a:ext cx="838200" cy="3048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9BBB59"/>
            </a:solidFill>
            <a:ln>
              <a:solidFill>
                <a:srgbClr val="77933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GFP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0549" y="3466580"/>
            <a:ext cx="1206939" cy="609600"/>
            <a:chOff x="2298333" y="5679714"/>
            <a:chExt cx="1206939" cy="609600"/>
          </a:xfrm>
        </p:grpSpPr>
        <p:sp>
          <p:nvSpPr>
            <p:cNvPr id="23" name="Bent Arrow 22"/>
            <p:cNvSpPr/>
            <p:nvPr/>
          </p:nvSpPr>
          <p:spPr>
            <a:xfrm>
              <a:off x="2504369" y="5679714"/>
              <a:ext cx="482600" cy="584200"/>
            </a:xfrm>
            <a:prstGeom prst="bentArrow">
              <a:avLst>
                <a:gd name="adj1" fmla="val 13920"/>
                <a:gd name="adj2" fmla="val 18734"/>
                <a:gd name="adj3" fmla="val 33951"/>
                <a:gd name="adj4" fmla="val 437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98333" y="6289314"/>
              <a:ext cx="1206939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Isosceles Triangle 24"/>
          <p:cNvSpPr/>
          <p:nvPr/>
        </p:nvSpPr>
        <p:spPr>
          <a:xfrm rot="5400000">
            <a:off x="4831674" y="5693396"/>
            <a:ext cx="280884" cy="280853"/>
          </a:xfrm>
          <a:prstGeom prst="triangle">
            <a:avLst/>
          </a:prstGeom>
          <a:solidFill>
            <a:srgbClr val="000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075907" y="5589261"/>
            <a:ext cx="309229" cy="244388"/>
            <a:chOff x="1524000" y="5052011"/>
            <a:chExt cx="309229" cy="244388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668697" y="5052012"/>
              <a:ext cx="0" cy="24438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524000" y="5052011"/>
              <a:ext cx="309229" cy="1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Isosceles Triangle 29"/>
          <p:cNvSpPr/>
          <p:nvPr/>
        </p:nvSpPr>
        <p:spPr>
          <a:xfrm rot="5400000">
            <a:off x="5480461" y="5674353"/>
            <a:ext cx="280884" cy="280853"/>
          </a:xfrm>
          <a:prstGeom prst="triangle">
            <a:avLst/>
          </a:prstGeom>
          <a:solidFill>
            <a:srgbClr val="000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117097" y="5125675"/>
            <a:ext cx="1819796" cy="475974"/>
          </a:xfrm>
          <a:custGeom>
            <a:avLst/>
            <a:gdLst>
              <a:gd name="connsiteX0" fmla="*/ 0 w 1917340"/>
              <a:gd name="connsiteY0" fmla="*/ 586128 h 793714"/>
              <a:gd name="connsiteX1" fmla="*/ 0 w 1917340"/>
              <a:gd name="connsiteY1" fmla="*/ 0 h 793714"/>
              <a:gd name="connsiteX2" fmla="*/ 1917340 w 1917340"/>
              <a:gd name="connsiteY2" fmla="*/ 0 h 793714"/>
              <a:gd name="connsiteX3" fmla="*/ 1917340 w 1917340"/>
              <a:gd name="connsiteY3" fmla="*/ 793714 h 793714"/>
              <a:gd name="connsiteX0" fmla="*/ 0 w 1917340"/>
              <a:gd name="connsiteY0" fmla="*/ 586128 h 659393"/>
              <a:gd name="connsiteX1" fmla="*/ 0 w 1917340"/>
              <a:gd name="connsiteY1" fmla="*/ 0 h 659393"/>
              <a:gd name="connsiteX2" fmla="*/ 1917340 w 1917340"/>
              <a:gd name="connsiteY2" fmla="*/ 0 h 659393"/>
              <a:gd name="connsiteX3" fmla="*/ 1917340 w 1917340"/>
              <a:gd name="connsiteY3" fmla="*/ 659393 h 65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340" h="659393">
                <a:moveTo>
                  <a:pt x="0" y="586128"/>
                </a:moveTo>
                <a:lnTo>
                  <a:pt x="0" y="0"/>
                </a:lnTo>
                <a:lnTo>
                  <a:pt x="1917340" y="0"/>
                </a:lnTo>
                <a:lnTo>
                  <a:pt x="1917340" y="659393"/>
                </a:lnTo>
              </a:path>
            </a:pathLst>
          </a:custGeom>
          <a:ln w="38100" cmpd="sng">
            <a:solidFill>
              <a:srgbClr val="000090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685996" y="5125675"/>
            <a:ext cx="1917340" cy="475974"/>
          </a:xfrm>
          <a:custGeom>
            <a:avLst/>
            <a:gdLst>
              <a:gd name="connsiteX0" fmla="*/ 0 w 1917340"/>
              <a:gd name="connsiteY0" fmla="*/ 586128 h 793714"/>
              <a:gd name="connsiteX1" fmla="*/ 0 w 1917340"/>
              <a:gd name="connsiteY1" fmla="*/ 0 h 793714"/>
              <a:gd name="connsiteX2" fmla="*/ 1917340 w 1917340"/>
              <a:gd name="connsiteY2" fmla="*/ 0 h 793714"/>
              <a:gd name="connsiteX3" fmla="*/ 1917340 w 1917340"/>
              <a:gd name="connsiteY3" fmla="*/ 793714 h 793714"/>
              <a:gd name="connsiteX0" fmla="*/ 0 w 1917340"/>
              <a:gd name="connsiteY0" fmla="*/ 586128 h 659393"/>
              <a:gd name="connsiteX1" fmla="*/ 0 w 1917340"/>
              <a:gd name="connsiteY1" fmla="*/ 0 h 659393"/>
              <a:gd name="connsiteX2" fmla="*/ 1917340 w 1917340"/>
              <a:gd name="connsiteY2" fmla="*/ 0 h 659393"/>
              <a:gd name="connsiteX3" fmla="*/ 1917340 w 1917340"/>
              <a:gd name="connsiteY3" fmla="*/ 659393 h 659393"/>
              <a:gd name="connsiteX0" fmla="*/ 0 w 1917340"/>
              <a:gd name="connsiteY0" fmla="*/ 0 h 659393"/>
              <a:gd name="connsiteX1" fmla="*/ 1917340 w 1917340"/>
              <a:gd name="connsiteY1" fmla="*/ 0 h 659393"/>
              <a:gd name="connsiteX2" fmla="*/ 1917340 w 1917340"/>
              <a:gd name="connsiteY2" fmla="*/ 659393 h 65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340" h="659393">
                <a:moveTo>
                  <a:pt x="0" y="0"/>
                </a:moveTo>
                <a:lnTo>
                  <a:pt x="1917340" y="0"/>
                </a:lnTo>
                <a:lnTo>
                  <a:pt x="1917340" y="659393"/>
                </a:lnTo>
              </a:path>
            </a:pathLst>
          </a:custGeom>
          <a:ln w="38100" cmpd="sng">
            <a:solidFill>
              <a:srgbClr val="000090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656752" y="3703608"/>
            <a:ext cx="1696561" cy="321348"/>
            <a:chOff x="3397139" y="5947392"/>
            <a:chExt cx="1696561" cy="321348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397139" y="6268740"/>
              <a:ext cx="1696561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ight Arrow 35"/>
            <p:cNvSpPr/>
            <p:nvPr/>
          </p:nvSpPr>
          <p:spPr>
            <a:xfrm>
              <a:off x="4174691" y="5947392"/>
              <a:ext cx="838200" cy="3048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GFP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20525" y="3957454"/>
            <a:ext cx="90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regulator</a:t>
            </a:r>
            <a:endParaRPr lang="en-US" sz="1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836871" y="3718581"/>
            <a:ext cx="793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i="1" dirty="0" smtClean="0"/>
              <a:t>roduct</a:t>
            </a:r>
            <a:endParaRPr lang="en-US" sz="1400" i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19926" y="3294025"/>
            <a:ext cx="4709223" cy="1046366"/>
            <a:chOff x="1819926" y="3785408"/>
            <a:chExt cx="4709223" cy="1046366"/>
          </a:xfrm>
        </p:grpSpPr>
        <p:grpSp>
          <p:nvGrpSpPr>
            <p:cNvPr id="40" name="Group 39"/>
            <p:cNvGrpSpPr/>
            <p:nvPr/>
          </p:nvGrpSpPr>
          <p:grpSpPr>
            <a:xfrm>
              <a:off x="1905000" y="4220262"/>
              <a:ext cx="1738004" cy="341741"/>
              <a:chOff x="2311261" y="5947392"/>
              <a:chExt cx="1738004" cy="341741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V="1">
                <a:off x="2311261" y="6276614"/>
                <a:ext cx="1738004" cy="12519"/>
              </a:xfrm>
              <a:prstGeom prst="line">
                <a:avLst/>
              </a:prstGeom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ight Arrow 54"/>
              <p:cNvSpPr/>
              <p:nvPr/>
            </p:nvSpPr>
            <p:spPr>
              <a:xfrm>
                <a:off x="3051187" y="5947392"/>
                <a:ext cx="838200" cy="304800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rgbClr val="00009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b="1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976312" y="3933541"/>
              <a:ext cx="2305296" cy="609601"/>
              <a:chOff x="2286121" y="5679714"/>
              <a:chExt cx="2305296" cy="609601"/>
            </a:xfrm>
          </p:grpSpPr>
          <p:sp>
            <p:nvSpPr>
              <p:cNvPr id="52" name="Bent Arrow 51"/>
              <p:cNvSpPr/>
              <p:nvPr/>
            </p:nvSpPr>
            <p:spPr>
              <a:xfrm>
                <a:off x="2504369" y="5679714"/>
                <a:ext cx="482600" cy="584200"/>
              </a:xfrm>
              <a:prstGeom prst="bentArrow">
                <a:avLst>
                  <a:gd name="adj1" fmla="val 13920"/>
                  <a:gd name="adj2" fmla="val 18734"/>
                  <a:gd name="adj3" fmla="val 33951"/>
                  <a:gd name="adj4" fmla="val 4375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V="1">
                <a:off x="2286121" y="6272709"/>
                <a:ext cx="2305296" cy="16606"/>
              </a:xfrm>
              <a:prstGeom prst="line">
                <a:avLst/>
              </a:prstGeom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Isosceles Triangle 41"/>
            <p:cNvSpPr/>
            <p:nvPr/>
          </p:nvSpPr>
          <p:spPr>
            <a:xfrm rot="5400000">
              <a:off x="4788682" y="4384636"/>
              <a:ext cx="280884" cy="280853"/>
            </a:xfrm>
            <a:prstGeom prst="triangle">
              <a:avLst/>
            </a:prstGeom>
            <a:solidFill>
              <a:srgbClr val="00009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032915" y="4280501"/>
              <a:ext cx="309229" cy="244388"/>
              <a:chOff x="1524000" y="5052011"/>
              <a:chExt cx="309229" cy="244388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668697" y="5052012"/>
                <a:ext cx="0" cy="244387"/>
              </a:xfrm>
              <a:prstGeom prst="line">
                <a:avLst/>
              </a:prstGeom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1524000" y="5052011"/>
                <a:ext cx="309229" cy="1"/>
              </a:xfrm>
              <a:prstGeom prst="line">
                <a:avLst/>
              </a:prstGeom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Isosceles Triangle 44"/>
            <p:cNvSpPr/>
            <p:nvPr/>
          </p:nvSpPr>
          <p:spPr>
            <a:xfrm rot="5400000">
              <a:off x="5437469" y="4365593"/>
              <a:ext cx="280884" cy="280853"/>
            </a:xfrm>
            <a:prstGeom prst="triangle">
              <a:avLst/>
            </a:prstGeom>
            <a:solidFill>
              <a:srgbClr val="00009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074105" y="3785408"/>
              <a:ext cx="1819796" cy="507481"/>
            </a:xfrm>
            <a:custGeom>
              <a:avLst/>
              <a:gdLst>
                <a:gd name="connsiteX0" fmla="*/ 0 w 1917340"/>
                <a:gd name="connsiteY0" fmla="*/ 586128 h 793714"/>
                <a:gd name="connsiteX1" fmla="*/ 0 w 1917340"/>
                <a:gd name="connsiteY1" fmla="*/ 0 h 793714"/>
                <a:gd name="connsiteX2" fmla="*/ 1917340 w 1917340"/>
                <a:gd name="connsiteY2" fmla="*/ 0 h 793714"/>
                <a:gd name="connsiteX3" fmla="*/ 1917340 w 1917340"/>
                <a:gd name="connsiteY3" fmla="*/ 793714 h 793714"/>
                <a:gd name="connsiteX0" fmla="*/ 0 w 1917340"/>
                <a:gd name="connsiteY0" fmla="*/ 586128 h 659393"/>
                <a:gd name="connsiteX1" fmla="*/ 0 w 1917340"/>
                <a:gd name="connsiteY1" fmla="*/ 0 h 659393"/>
                <a:gd name="connsiteX2" fmla="*/ 1917340 w 1917340"/>
                <a:gd name="connsiteY2" fmla="*/ 0 h 659393"/>
                <a:gd name="connsiteX3" fmla="*/ 1917340 w 1917340"/>
                <a:gd name="connsiteY3" fmla="*/ 659393 h 65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7340" h="659393">
                  <a:moveTo>
                    <a:pt x="0" y="586128"/>
                  </a:moveTo>
                  <a:lnTo>
                    <a:pt x="0" y="0"/>
                  </a:lnTo>
                  <a:lnTo>
                    <a:pt x="1917340" y="0"/>
                  </a:lnTo>
                  <a:lnTo>
                    <a:pt x="1917340" y="659393"/>
                  </a:lnTo>
                </a:path>
              </a:pathLst>
            </a:custGeom>
            <a:ln w="38100" cmpd="sng">
              <a:solidFill>
                <a:srgbClr val="000090"/>
              </a:solidFill>
              <a:tailEnd type="diamond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3643004" y="3785408"/>
              <a:ext cx="1917340" cy="507481"/>
            </a:xfrm>
            <a:custGeom>
              <a:avLst/>
              <a:gdLst>
                <a:gd name="connsiteX0" fmla="*/ 0 w 1917340"/>
                <a:gd name="connsiteY0" fmla="*/ 586128 h 793714"/>
                <a:gd name="connsiteX1" fmla="*/ 0 w 1917340"/>
                <a:gd name="connsiteY1" fmla="*/ 0 h 793714"/>
                <a:gd name="connsiteX2" fmla="*/ 1917340 w 1917340"/>
                <a:gd name="connsiteY2" fmla="*/ 0 h 793714"/>
                <a:gd name="connsiteX3" fmla="*/ 1917340 w 1917340"/>
                <a:gd name="connsiteY3" fmla="*/ 793714 h 793714"/>
                <a:gd name="connsiteX0" fmla="*/ 0 w 1917340"/>
                <a:gd name="connsiteY0" fmla="*/ 586128 h 659393"/>
                <a:gd name="connsiteX1" fmla="*/ 0 w 1917340"/>
                <a:gd name="connsiteY1" fmla="*/ 0 h 659393"/>
                <a:gd name="connsiteX2" fmla="*/ 1917340 w 1917340"/>
                <a:gd name="connsiteY2" fmla="*/ 0 h 659393"/>
                <a:gd name="connsiteX3" fmla="*/ 1917340 w 1917340"/>
                <a:gd name="connsiteY3" fmla="*/ 659393 h 659393"/>
                <a:gd name="connsiteX0" fmla="*/ 0 w 1917340"/>
                <a:gd name="connsiteY0" fmla="*/ 0 h 659393"/>
                <a:gd name="connsiteX1" fmla="*/ 1917340 w 1917340"/>
                <a:gd name="connsiteY1" fmla="*/ 0 h 659393"/>
                <a:gd name="connsiteX2" fmla="*/ 1917340 w 1917340"/>
                <a:gd name="connsiteY2" fmla="*/ 659393 h 65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7340" h="659393">
                  <a:moveTo>
                    <a:pt x="0" y="0"/>
                  </a:moveTo>
                  <a:lnTo>
                    <a:pt x="1917340" y="0"/>
                  </a:lnTo>
                  <a:lnTo>
                    <a:pt x="1917340" y="659393"/>
                  </a:lnTo>
                </a:path>
              </a:pathLst>
            </a:custGeom>
            <a:ln w="38100" cmpd="sng">
              <a:solidFill>
                <a:srgbClr val="000090"/>
              </a:solidFill>
              <a:tailEnd type="diamond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35405" y="4192014"/>
              <a:ext cx="7937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</a:t>
              </a:r>
              <a:r>
                <a:rPr lang="en-US" sz="1400" i="1" dirty="0" smtClean="0"/>
                <a:t>roduct</a:t>
              </a:r>
              <a:endParaRPr lang="en-US" sz="1400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19926" y="4523997"/>
              <a:ext cx="907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regulator</a:t>
              </a:r>
              <a:endParaRPr lang="en-US" sz="1400" i="1" dirty="0"/>
            </a:p>
          </p:txBody>
        </p:sp>
      </p:grpSp>
      <p:sp>
        <p:nvSpPr>
          <p:cNvPr id="56" name="Down Arrow 55"/>
          <p:cNvSpPr/>
          <p:nvPr/>
        </p:nvSpPr>
        <p:spPr>
          <a:xfrm>
            <a:off x="988365" y="2793375"/>
            <a:ext cx="367206" cy="3487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4098247" y="2793375"/>
            <a:ext cx="367206" cy="3487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7250701" y="2800206"/>
            <a:ext cx="367206" cy="3487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 rot="18900000">
            <a:off x="1457444" y="4466281"/>
            <a:ext cx="367206" cy="5675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4067044" y="4426402"/>
            <a:ext cx="367206" cy="5219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 rot="2700000">
            <a:off x="6849474" y="4473111"/>
            <a:ext cx="367206" cy="5675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651282" y="5009433"/>
            <a:ext cx="3179482" cy="11803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856776" y="5008958"/>
            <a:ext cx="1214178" cy="11803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587488" y="5011291"/>
            <a:ext cx="1027526" cy="11803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816746" y="3732605"/>
            <a:ext cx="838200" cy="304800"/>
          </a:xfrm>
          <a:prstGeom prst="rightArrow">
            <a:avLst>
              <a:gd name="adj1" fmla="val 100000"/>
              <a:gd name="adj2" fmla="val 50000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="1" dirty="0"/>
          </a:p>
        </p:txBody>
      </p:sp>
      <p:sp>
        <p:nvSpPr>
          <p:cNvPr id="66" name="Right Arrow 65"/>
          <p:cNvSpPr/>
          <p:nvPr/>
        </p:nvSpPr>
        <p:spPr>
          <a:xfrm>
            <a:off x="5712929" y="3714301"/>
            <a:ext cx="793305" cy="304800"/>
          </a:xfrm>
          <a:prstGeom prst="rightArrow">
            <a:avLst>
              <a:gd name="adj1" fmla="val 100000"/>
              <a:gd name="adj2" fmla="val 50000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="1" dirty="0"/>
          </a:p>
        </p:txBody>
      </p:sp>
      <p:sp>
        <p:nvSpPr>
          <p:cNvPr id="67" name="Bent Arrow 66"/>
          <p:cNvSpPr/>
          <p:nvPr/>
        </p:nvSpPr>
        <p:spPr>
          <a:xfrm>
            <a:off x="1989672" y="3469369"/>
            <a:ext cx="482600" cy="584200"/>
          </a:xfrm>
          <a:prstGeom prst="bentArrow">
            <a:avLst>
              <a:gd name="adj1" fmla="val 13920"/>
              <a:gd name="adj2" fmla="val 18734"/>
              <a:gd name="adj3" fmla="val 33951"/>
              <a:gd name="adj4" fmla="val 43750"/>
            </a:avLst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/>
          <p:nvPr/>
        </p:nvSpPr>
        <p:spPr>
          <a:xfrm>
            <a:off x="6829654" y="3416668"/>
            <a:ext cx="482600" cy="584200"/>
          </a:xfrm>
          <a:prstGeom prst="bentArrow">
            <a:avLst>
              <a:gd name="adj1" fmla="val 13920"/>
              <a:gd name="adj2" fmla="val 18734"/>
              <a:gd name="adj3" fmla="val 33951"/>
              <a:gd name="adj4" fmla="val 43750"/>
            </a:avLst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6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Module Diagram Challenge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25243" y="4600826"/>
            <a:ext cx="1005974" cy="7246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21508" y="2203708"/>
            <a:ext cx="1206939" cy="609600"/>
            <a:chOff x="2298333" y="5679714"/>
            <a:chExt cx="1206939" cy="609600"/>
          </a:xfrm>
        </p:grpSpPr>
        <p:sp>
          <p:nvSpPr>
            <p:cNvPr id="23" name="Bent Arrow 22"/>
            <p:cNvSpPr/>
            <p:nvPr/>
          </p:nvSpPr>
          <p:spPr>
            <a:xfrm>
              <a:off x="2309872" y="5679714"/>
              <a:ext cx="482600" cy="584200"/>
            </a:xfrm>
            <a:prstGeom prst="bentArrow">
              <a:avLst>
                <a:gd name="adj1" fmla="val 13920"/>
                <a:gd name="adj2" fmla="val 18734"/>
                <a:gd name="adj3" fmla="val 33951"/>
                <a:gd name="adj4" fmla="val 437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98333" y="6289314"/>
              <a:ext cx="1206939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97711" y="2440736"/>
            <a:ext cx="1696561" cy="321348"/>
            <a:chOff x="3397139" y="5947392"/>
            <a:chExt cx="1696561" cy="321348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397139" y="6268740"/>
              <a:ext cx="1696561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ight Arrow 35"/>
            <p:cNvSpPr/>
            <p:nvPr/>
          </p:nvSpPr>
          <p:spPr>
            <a:xfrm>
              <a:off x="4174691" y="5947392"/>
              <a:ext cx="838200" cy="3048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GFP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761484" y="2694582"/>
            <a:ext cx="90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regulator</a:t>
            </a:r>
            <a:endParaRPr lang="en-US" sz="1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977830" y="2455709"/>
            <a:ext cx="793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i="1" dirty="0" smtClean="0"/>
              <a:t>roduct</a:t>
            </a:r>
            <a:endParaRPr lang="en-US" sz="1400" i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960885" y="2031153"/>
            <a:ext cx="4709223" cy="1046366"/>
            <a:chOff x="1819926" y="3785408"/>
            <a:chExt cx="4709223" cy="1046366"/>
          </a:xfrm>
        </p:grpSpPr>
        <p:grpSp>
          <p:nvGrpSpPr>
            <p:cNvPr id="40" name="Group 39"/>
            <p:cNvGrpSpPr/>
            <p:nvPr/>
          </p:nvGrpSpPr>
          <p:grpSpPr>
            <a:xfrm>
              <a:off x="1905000" y="4220262"/>
              <a:ext cx="1738004" cy="341741"/>
              <a:chOff x="2311261" y="5947392"/>
              <a:chExt cx="1738004" cy="341741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V="1">
                <a:off x="2311261" y="6276614"/>
                <a:ext cx="1738004" cy="12519"/>
              </a:xfrm>
              <a:prstGeom prst="line">
                <a:avLst/>
              </a:prstGeom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ight Arrow 54"/>
              <p:cNvSpPr/>
              <p:nvPr/>
            </p:nvSpPr>
            <p:spPr>
              <a:xfrm>
                <a:off x="3051187" y="5947392"/>
                <a:ext cx="838200" cy="304800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rgbClr val="00009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b="1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976312" y="3933541"/>
              <a:ext cx="2305296" cy="609601"/>
              <a:chOff x="2286121" y="5679714"/>
              <a:chExt cx="2305296" cy="609601"/>
            </a:xfrm>
          </p:grpSpPr>
          <p:sp>
            <p:nvSpPr>
              <p:cNvPr id="52" name="Bent Arrow 51"/>
              <p:cNvSpPr/>
              <p:nvPr/>
            </p:nvSpPr>
            <p:spPr>
              <a:xfrm>
                <a:off x="2504369" y="5679714"/>
                <a:ext cx="482600" cy="584200"/>
              </a:xfrm>
              <a:prstGeom prst="bentArrow">
                <a:avLst>
                  <a:gd name="adj1" fmla="val 13920"/>
                  <a:gd name="adj2" fmla="val 18734"/>
                  <a:gd name="adj3" fmla="val 33951"/>
                  <a:gd name="adj4" fmla="val 4375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V="1">
                <a:off x="2286121" y="6272709"/>
                <a:ext cx="2305296" cy="16606"/>
              </a:xfrm>
              <a:prstGeom prst="line">
                <a:avLst/>
              </a:prstGeom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Isosceles Triangle 41"/>
            <p:cNvSpPr/>
            <p:nvPr/>
          </p:nvSpPr>
          <p:spPr>
            <a:xfrm rot="5400000">
              <a:off x="4788682" y="4384636"/>
              <a:ext cx="280884" cy="280853"/>
            </a:xfrm>
            <a:prstGeom prst="triangle">
              <a:avLst/>
            </a:prstGeom>
            <a:solidFill>
              <a:srgbClr val="00009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032915" y="4280501"/>
              <a:ext cx="309229" cy="244388"/>
              <a:chOff x="1524000" y="5052011"/>
              <a:chExt cx="309229" cy="244388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668697" y="5052012"/>
                <a:ext cx="0" cy="244387"/>
              </a:xfrm>
              <a:prstGeom prst="line">
                <a:avLst/>
              </a:prstGeom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1524000" y="5052011"/>
                <a:ext cx="309229" cy="1"/>
              </a:xfrm>
              <a:prstGeom prst="line">
                <a:avLst/>
              </a:prstGeom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Isosceles Triangle 44"/>
            <p:cNvSpPr/>
            <p:nvPr/>
          </p:nvSpPr>
          <p:spPr>
            <a:xfrm rot="5400000">
              <a:off x="5437469" y="4365593"/>
              <a:ext cx="280884" cy="280853"/>
            </a:xfrm>
            <a:prstGeom prst="triangle">
              <a:avLst/>
            </a:prstGeom>
            <a:solidFill>
              <a:srgbClr val="00009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074105" y="3785408"/>
              <a:ext cx="1819796" cy="507481"/>
            </a:xfrm>
            <a:custGeom>
              <a:avLst/>
              <a:gdLst>
                <a:gd name="connsiteX0" fmla="*/ 0 w 1917340"/>
                <a:gd name="connsiteY0" fmla="*/ 586128 h 793714"/>
                <a:gd name="connsiteX1" fmla="*/ 0 w 1917340"/>
                <a:gd name="connsiteY1" fmla="*/ 0 h 793714"/>
                <a:gd name="connsiteX2" fmla="*/ 1917340 w 1917340"/>
                <a:gd name="connsiteY2" fmla="*/ 0 h 793714"/>
                <a:gd name="connsiteX3" fmla="*/ 1917340 w 1917340"/>
                <a:gd name="connsiteY3" fmla="*/ 793714 h 793714"/>
                <a:gd name="connsiteX0" fmla="*/ 0 w 1917340"/>
                <a:gd name="connsiteY0" fmla="*/ 586128 h 659393"/>
                <a:gd name="connsiteX1" fmla="*/ 0 w 1917340"/>
                <a:gd name="connsiteY1" fmla="*/ 0 h 659393"/>
                <a:gd name="connsiteX2" fmla="*/ 1917340 w 1917340"/>
                <a:gd name="connsiteY2" fmla="*/ 0 h 659393"/>
                <a:gd name="connsiteX3" fmla="*/ 1917340 w 1917340"/>
                <a:gd name="connsiteY3" fmla="*/ 659393 h 65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7340" h="659393">
                  <a:moveTo>
                    <a:pt x="0" y="586128"/>
                  </a:moveTo>
                  <a:lnTo>
                    <a:pt x="0" y="0"/>
                  </a:lnTo>
                  <a:lnTo>
                    <a:pt x="1917340" y="0"/>
                  </a:lnTo>
                  <a:lnTo>
                    <a:pt x="1917340" y="659393"/>
                  </a:lnTo>
                </a:path>
              </a:pathLst>
            </a:custGeom>
            <a:ln w="38100" cmpd="sng">
              <a:solidFill>
                <a:srgbClr val="000090"/>
              </a:solidFill>
              <a:tailEnd type="diamond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3643004" y="3785408"/>
              <a:ext cx="1917340" cy="507481"/>
            </a:xfrm>
            <a:custGeom>
              <a:avLst/>
              <a:gdLst>
                <a:gd name="connsiteX0" fmla="*/ 0 w 1917340"/>
                <a:gd name="connsiteY0" fmla="*/ 586128 h 793714"/>
                <a:gd name="connsiteX1" fmla="*/ 0 w 1917340"/>
                <a:gd name="connsiteY1" fmla="*/ 0 h 793714"/>
                <a:gd name="connsiteX2" fmla="*/ 1917340 w 1917340"/>
                <a:gd name="connsiteY2" fmla="*/ 0 h 793714"/>
                <a:gd name="connsiteX3" fmla="*/ 1917340 w 1917340"/>
                <a:gd name="connsiteY3" fmla="*/ 793714 h 793714"/>
                <a:gd name="connsiteX0" fmla="*/ 0 w 1917340"/>
                <a:gd name="connsiteY0" fmla="*/ 586128 h 659393"/>
                <a:gd name="connsiteX1" fmla="*/ 0 w 1917340"/>
                <a:gd name="connsiteY1" fmla="*/ 0 h 659393"/>
                <a:gd name="connsiteX2" fmla="*/ 1917340 w 1917340"/>
                <a:gd name="connsiteY2" fmla="*/ 0 h 659393"/>
                <a:gd name="connsiteX3" fmla="*/ 1917340 w 1917340"/>
                <a:gd name="connsiteY3" fmla="*/ 659393 h 659393"/>
                <a:gd name="connsiteX0" fmla="*/ 0 w 1917340"/>
                <a:gd name="connsiteY0" fmla="*/ 0 h 659393"/>
                <a:gd name="connsiteX1" fmla="*/ 1917340 w 1917340"/>
                <a:gd name="connsiteY1" fmla="*/ 0 h 659393"/>
                <a:gd name="connsiteX2" fmla="*/ 1917340 w 1917340"/>
                <a:gd name="connsiteY2" fmla="*/ 659393 h 65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7340" h="659393">
                  <a:moveTo>
                    <a:pt x="0" y="0"/>
                  </a:moveTo>
                  <a:lnTo>
                    <a:pt x="1917340" y="0"/>
                  </a:lnTo>
                  <a:lnTo>
                    <a:pt x="1917340" y="659393"/>
                  </a:lnTo>
                </a:path>
              </a:pathLst>
            </a:custGeom>
            <a:ln w="38100" cmpd="sng">
              <a:solidFill>
                <a:srgbClr val="000090"/>
              </a:solidFill>
              <a:tailEnd type="diamond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35405" y="4192014"/>
              <a:ext cx="7937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</a:t>
              </a:r>
              <a:r>
                <a:rPr lang="en-US" sz="1400" i="1" dirty="0" smtClean="0"/>
                <a:t>roduct</a:t>
              </a:r>
              <a:endParaRPr lang="en-US" sz="1400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19926" y="4523997"/>
              <a:ext cx="907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regulator</a:t>
              </a:r>
              <a:endParaRPr lang="en-US" sz="1400" i="1" dirty="0"/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957705" y="2469733"/>
            <a:ext cx="838200" cy="304800"/>
          </a:xfrm>
          <a:prstGeom prst="rightArrow">
            <a:avLst>
              <a:gd name="adj1" fmla="val 100000"/>
              <a:gd name="adj2" fmla="val 50000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="1" dirty="0"/>
          </a:p>
        </p:txBody>
      </p:sp>
      <p:sp>
        <p:nvSpPr>
          <p:cNvPr id="66" name="Right Arrow 65"/>
          <p:cNvSpPr/>
          <p:nvPr/>
        </p:nvSpPr>
        <p:spPr>
          <a:xfrm>
            <a:off x="5853888" y="2451429"/>
            <a:ext cx="793305" cy="304800"/>
          </a:xfrm>
          <a:prstGeom prst="rightArrow">
            <a:avLst>
              <a:gd name="adj1" fmla="val 100000"/>
              <a:gd name="adj2" fmla="val 50000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="1" dirty="0"/>
          </a:p>
        </p:txBody>
      </p:sp>
      <p:sp>
        <p:nvSpPr>
          <p:cNvPr id="67" name="Bent Arrow 66"/>
          <p:cNvSpPr/>
          <p:nvPr/>
        </p:nvSpPr>
        <p:spPr>
          <a:xfrm>
            <a:off x="2130631" y="2206497"/>
            <a:ext cx="482600" cy="584200"/>
          </a:xfrm>
          <a:prstGeom prst="bentArrow">
            <a:avLst>
              <a:gd name="adj1" fmla="val 13920"/>
              <a:gd name="adj2" fmla="val 18734"/>
              <a:gd name="adj3" fmla="val 33951"/>
              <a:gd name="adj4" fmla="val 43750"/>
            </a:avLst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/>
          <p:nvPr/>
        </p:nvSpPr>
        <p:spPr>
          <a:xfrm>
            <a:off x="6970613" y="2153796"/>
            <a:ext cx="482600" cy="584200"/>
          </a:xfrm>
          <a:prstGeom prst="bentArrow">
            <a:avLst>
              <a:gd name="adj1" fmla="val 13920"/>
              <a:gd name="adj2" fmla="val 18734"/>
              <a:gd name="adj3" fmla="val 33951"/>
              <a:gd name="adj4" fmla="val 43750"/>
            </a:avLst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2484086" y="2990790"/>
            <a:ext cx="293438" cy="833731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262810" y="2971800"/>
            <a:ext cx="686634" cy="852721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227426" y="2971800"/>
            <a:ext cx="1240174" cy="852721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16117" y="2911250"/>
            <a:ext cx="262326" cy="913271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1987569" y="3979429"/>
            <a:ext cx="496517" cy="572478"/>
          </a:xfrm>
          <a:prstGeom prst="diamond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316117" y="4600826"/>
            <a:ext cx="1005974" cy="7246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5578443" y="3979429"/>
            <a:ext cx="496517" cy="572478"/>
          </a:xfrm>
          <a:prstGeom prst="diamond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6807" y="1528956"/>
            <a:ext cx="8511900" cy="359276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07766" y="1795776"/>
            <a:ext cx="1541678" cy="132100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725263" y="1797092"/>
            <a:ext cx="1886595" cy="132100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45960" y="1797092"/>
            <a:ext cx="4612708" cy="132100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Composite [Module Component] Symbol?</a:t>
            </a:r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22852" y="2213344"/>
            <a:ext cx="1763144" cy="609600"/>
            <a:chOff x="2286121" y="5679714"/>
            <a:chExt cx="1763144" cy="609600"/>
          </a:xfrm>
        </p:grpSpPr>
        <p:sp>
          <p:nvSpPr>
            <p:cNvPr id="5" name="Bent Arrow 4"/>
            <p:cNvSpPr/>
            <p:nvPr/>
          </p:nvSpPr>
          <p:spPr>
            <a:xfrm>
              <a:off x="2455521" y="5679714"/>
              <a:ext cx="482600" cy="584200"/>
            </a:xfrm>
            <a:prstGeom prst="bentArrow">
              <a:avLst>
                <a:gd name="adj1" fmla="val 13920"/>
                <a:gd name="adj2" fmla="val 18734"/>
                <a:gd name="adj3" fmla="val 33951"/>
                <a:gd name="adj4" fmla="val 437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2286121" y="6276614"/>
              <a:ext cx="1763144" cy="1270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3051187" y="5947392"/>
              <a:ext cx="838200" cy="3048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00090"/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19304" y="2194301"/>
            <a:ext cx="2856427" cy="609600"/>
            <a:chOff x="2286121" y="5679714"/>
            <a:chExt cx="2856427" cy="609600"/>
          </a:xfrm>
        </p:grpSpPr>
        <p:sp>
          <p:nvSpPr>
            <p:cNvPr id="9" name="Bent Arrow 8"/>
            <p:cNvSpPr/>
            <p:nvPr/>
          </p:nvSpPr>
          <p:spPr>
            <a:xfrm>
              <a:off x="2504369" y="5679714"/>
              <a:ext cx="482600" cy="584200"/>
            </a:xfrm>
            <a:prstGeom prst="bentArrow">
              <a:avLst>
                <a:gd name="adj1" fmla="val 13920"/>
                <a:gd name="adj2" fmla="val 18734"/>
                <a:gd name="adj3" fmla="val 33951"/>
                <a:gd name="adj4" fmla="val 437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286121" y="6268739"/>
              <a:ext cx="2856427" cy="20575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/>
            <p:cNvSpPr/>
            <p:nvPr/>
          </p:nvSpPr>
          <p:spPr>
            <a:xfrm>
              <a:off x="4174691" y="5947392"/>
              <a:ext cx="838200" cy="3048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9BBB59"/>
            </a:solidFill>
            <a:ln>
              <a:solidFill>
                <a:srgbClr val="77933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GFP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 rot="5400000">
            <a:off x="4831674" y="2645396"/>
            <a:ext cx="280884" cy="280853"/>
          </a:xfrm>
          <a:prstGeom prst="triangle">
            <a:avLst/>
          </a:prstGeom>
          <a:solidFill>
            <a:srgbClr val="000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075907" y="2541261"/>
            <a:ext cx="309229" cy="244388"/>
            <a:chOff x="1524000" y="5052011"/>
            <a:chExt cx="309229" cy="2443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668697" y="5052012"/>
              <a:ext cx="0" cy="24438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524000" y="5052011"/>
              <a:ext cx="309229" cy="1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Isosceles Triangle 15"/>
          <p:cNvSpPr/>
          <p:nvPr/>
        </p:nvSpPr>
        <p:spPr>
          <a:xfrm rot="5400000">
            <a:off x="5480461" y="2626353"/>
            <a:ext cx="280884" cy="280853"/>
          </a:xfrm>
          <a:prstGeom prst="triangle">
            <a:avLst/>
          </a:prstGeom>
          <a:solidFill>
            <a:srgbClr val="000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117097" y="2077675"/>
            <a:ext cx="1819796" cy="475974"/>
          </a:xfrm>
          <a:custGeom>
            <a:avLst/>
            <a:gdLst>
              <a:gd name="connsiteX0" fmla="*/ 0 w 1917340"/>
              <a:gd name="connsiteY0" fmla="*/ 586128 h 793714"/>
              <a:gd name="connsiteX1" fmla="*/ 0 w 1917340"/>
              <a:gd name="connsiteY1" fmla="*/ 0 h 793714"/>
              <a:gd name="connsiteX2" fmla="*/ 1917340 w 1917340"/>
              <a:gd name="connsiteY2" fmla="*/ 0 h 793714"/>
              <a:gd name="connsiteX3" fmla="*/ 1917340 w 1917340"/>
              <a:gd name="connsiteY3" fmla="*/ 793714 h 793714"/>
              <a:gd name="connsiteX0" fmla="*/ 0 w 1917340"/>
              <a:gd name="connsiteY0" fmla="*/ 586128 h 659393"/>
              <a:gd name="connsiteX1" fmla="*/ 0 w 1917340"/>
              <a:gd name="connsiteY1" fmla="*/ 0 h 659393"/>
              <a:gd name="connsiteX2" fmla="*/ 1917340 w 1917340"/>
              <a:gd name="connsiteY2" fmla="*/ 0 h 659393"/>
              <a:gd name="connsiteX3" fmla="*/ 1917340 w 1917340"/>
              <a:gd name="connsiteY3" fmla="*/ 659393 h 65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340" h="659393">
                <a:moveTo>
                  <a:pt x="0" y="586128"/>
                </a:moveTo>
                <a:lnTo>
                  <a:pt x="0" y="0"/>
                </a:lnTo>
                <a:lnTo>
                  <a:pt x="1917340" y="0"/>
                </a:lnTo>
                <a:lnTo>
                  <a:pt x="1917340" y="659393"/>
                </a:lnTo>
              </a:path>
            </a:pathLst>
          </a:custGeom>
          <a:ln w="38100" cmpd="sng">
            <a:solidFill>
              <a:srgbClr val="000090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85996" y="2077675"/>
            <a:ext cx="1917340" cy="475974"/>
          </a:xfrm>
          <a:custGeom>
            <a:avLst/>
            <a:gdLst>
              <a:gd name="connsiteX0" fmla="*/ 0 w 1917340"/>
              <a:gd name="connsiteY0" fmla="*/ 586128 h 793714"/>
              <a:gd name="connsiteX1" fmla="*/ 0 w 1917340"/>
              <a:gd name="connsiteY1" fmla="*/ 0 h 793714"/>
              <a:gd name="connsiteX2" fmla="*/ 1917340 w 1917340"/>
              <a:gd name="connsiteY2" fmla="*/ 0 h 793714"/>
              <a:gd name="connsiteX3" fmla="*/ 1917340 w 1917340"/>
              <a:gd name="connsiteY3" fmla="*/ 793714 h 793714"/>
              <a:gd name="connsiteX0" fmla="*/ 0 w 1917340"/>
              <a:gd name="connsiteY0" fmla="*/ 586128 h 659393"/>
              <a:gd name="connsiteX1" fmla="*/ 0 w 1917340"/>
              <a:gd name="connsiteY1" fmla="*/ 0 h 659393"/>
              <a:gd name="connsiteX2" fmla="*/ 1917340 w 1917340"/>
              <a:gd name="connsiteY2" fmla="*/ 0 h 659393"/>
              <a:gd name="connsiteX3" fmla="*/ 1917340 w 1917340"/>
              <a:gd name="connsiteY3" fmla="*/ 659393 h 659393"/>
              <a:gd name="connsiteX0" fmla="*/ 0 w 1917340"/>
              <a:gd name="connsiteY0" fmla="*/ 0 h 659393"/>
              <a:gd name="connsiteX1" fmla="*/ 1917340 w 1917340"/>
              <a:gd name="connsiteY1" fmla="*/ 0 h 659393"/>
              <a:gd name="connsiteX2" fmla="*/ 1917340 w 1917340"/>
              <a:gd name="connsiteY2" fmla="*/ 659393 h 65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340" h="659393">
                <a:moveTo>
                  <a:pt x="0" y="0"/>
                </a:moveTo>
                <a:lnTo>
                  <a:pt x="1917340" y="0"/>
                </a:lnTo>
                <a:lnTo>
                  <a:pt x="1917340" y="659393"/>
                </a:lnTo>
              </a:path>
            </a:pathLst>
          </a:custGeom>
          <a:ln w="38100" cmpd="sng">
            <a:solidFill>
              <a:srgbClr val="000090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1282" y="1961433"/>
            <a:ext cx="3179482" cy="1180362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900000">
            <a:off x="5647161" y="3546010"/>
            <a:ext cx="367206" cy="5675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2700000">
            <a:off x="2538060" y="3546010"/>
            <a:ext cx="367206" cy="5675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27341" y="4586179"/>
            <a:ext cx="728430" cy="609600"/>
            <a:chOff x="2286121" y="5679714"/>
            <a:chExt cx="728430" cy="609600"/>
          </a:xfrm>
        </p:grpSpPr>
        <p:sp>
          <p:nvSpPr>
            <p:cNvPr id="27" name="Bent Arrow 26"/>
            <p:cNvSpPr/>
            <p:nvPr/>
          </p:nvSpPr>
          <p:spPr>
            <a:xfrm>
              <a:off x="2455521" y="5679714"/>
              <a:ext cx="482600" cy="584200"/>
            </a:xfrm>
            <a:prstGeom prst="bentArrow">
              <a:avLst>
                <a:gd name="adj1" fmla="val 13920"/>
                <a:gd name="adj2" fmla="val 18734"/>
                <a:gd name="adj3" fmla="val 33951"/>
                <a:gd name="adj4" fmla="val 437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2286121" y="6284067"/>
              <a:ext cx="728430" cy="524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518463" y="4834814"/>
            <a:ext cx="1044435" cy="328870"/>
            <a:chOff x="4098113" y="5947392"/>
            <a:chExt cx="1044435" cy="32887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4098113" y="6268740"/>
              <a:ext cx="1044435" cy="7522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ight Arrow 32"/>
            <p:cNvSpPr/>
            <p:nvPr/>
          </p:nvSpPr>
          <p:spPr>
            <a:xfrm>
              <a:off x="4174691" y="5947392"/>
              <a:ext cx="838200" cy="3048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9BBB59"/>
            </a:solidFill>
            <a:ln>
              <a:solidFill>
                <a:srgbClr val="77933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GFP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255771" y="4334268"/>
            <a:ext cx="1266562" cy="1180362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Amplifier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458859" y="4547344"/>
            <a:ext cx="1763144" cy="609600"/>
            <a:chOff x="2286121" y="5679714"/>
            <a:chExt cx="1763144" cy="609600"/>
          </a:xfrm>
        </p:grpSpPr>
        <p:sp>
          <p:nvSpPr>
            <p:cNvPr id="46" name="Bent Arrow 45"/>
            <p:cNvSpPr/>
            <p:nvPr/>
          </p:nvSpPr>
          <p:spPr>
            <a:xfrm>
              <a:off x="2455521" y="5679714"/>
              <a:ext cx="482600" cy="584200"/>
            </a:xfrm>
            <a:prstGeom prst="bentArrow">
              <a:avLst>
                <a:gd name="adj1" fmla="val 13920"/>
                <a:gd name="adj2" fmla="val 18734"/>
                <a:gd name="adj3" fmla="val 33951"/>
                <a:gd name="adj4" fmla="val 437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2286121" y="6276614"/>
              <a:ext cx="1763144" cy="1270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ight Arrow 47"/>
            <p:cNvSpPr/>
            <p:nvPr/>
          </p:nvSpPr>
          <p:spPr>
            <a:xfrm>
              <a:off x="3051187" y="5947392"/>
              <a:ext cx="838200" cy="3048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00090"/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100" y="4528301"/>
            <a:ext cx="2655338" cy="608152"/>
            <a:chOff x="2487210" y="5679714"/>
            <a:chExt cx="2655338" cy="608152"/>
          </a:xfrm>
        </p:grpSpPr>
        <p:sp>
          <p:nvSpPr>
            <p:cNvPr id="50" name="Bent Arrow 49"/>
            <p:cNvSpPr/>
            <p:nvPr/>
          </p:nvSpPr>
          <p:spPr>
            <a:xfrm>
              <a:off x="2644069" y="5679714"/>
              <a:ext cx="482600" cy="584200"/>
            </a:xfrm>
            <a:prstGeom prst="bentArrow">
              <a:avLst>
                <a:gd name="adj1" fmla="val 13920"/>
                <a:gd name="adj2" fmla="val 18734"/>
                <a:gd name="adj3" fmla="val 33951"/>
                <a:gd name="adj4" fmla="val 437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2487210" y="6268740"/>
              <a:ext cx="2655338" cy="19126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ight Arrow 51"/>
            <p:cNvSpPr/>
            <p:nvPr/>
          </p:nvSpPr>
          <p:spPr>
            <a:xfrm>
              <a:off x="4174691" y="5947392"/>
              <a:ext cx="838200" cy="3048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9BBB59"/>
            </a:solidFill>
            <a:ln>
              <a:solidFill>
                <a:srgbClr val="77933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GFP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8" name="Freeform 57"/>
          <p:cNvSpPr/>
          <p:nvPr/>
        </p:nvSpPr>
        <p:spPr>
          <a:xfrm>
            <a:off x="5603336" y="4424375"/>
            <a:ext cx="1915064" cy="376124"/>
          </a:xfrm>
          <a:custGeom>
            <a:avLst/>
            <a:gdLst>
              <a:gd name="connsiteX0" fmla="*/ 0 w 1917340"/>
              <a:gd name="connsiteY0" fmla="*/ 586128 h 793714"/>
              <a:gd name="connsiteX1" fmla="*/ 0 w 1917340"/>
              <a:gd name="connsiteY1" fmla="*/ 0 h 793714"/>
              <a:gd name="connsiteX2" fmla="*/ 1917340 w 1917340"/>
              <a:gd name="connsiteY2" fmla="*/ 0 h 793714"/>
              <a:gd name="connsiteX3" fmla="*/ 1917340 w 1917340"/>
              <a:gd name="connsiteY3" fmla="*/ 793714 h 793714"/>
              <a:gd name="connsiteX0" fmla="*/ 0 w 1917340"/>
              <a:gd name="connsiteY0" fmla="*/ 586128 h 659393"/>
              <a:gd name="connsiteX1" fmla="*/ 0 w 1917340"/>
              <a:gd name="connsiteY1" fmla="*/ 0 h 659393"/>
              <a:gd name="connsiteX2" fmla="*/ 1917340 w 1917340"/>
              <a:gd name="connsiteY2" fmla="*/ 0 h 659393"/>
              <a:gd name="connsiteX3" fmla="*/ 1917340 w 1917340"/>
              <a:gd name="connsiteY3" fmla="*/ 659393 h 659393"/>
              <a:gd name="connsiteX0" fmla="*/ 0 w 1917340"/>
              <a:gd name="connsiteY0" fmla="*/ 586128 h 586128"/>
              <a:gd name="connsiteX1" fmla="*/ 0 w 1917340"/>
              <a:gd name="connsiteY1" fmla="*/ 0 h 586128"/>
              <a:gd name="connsiteX2" fmla="*/ 1917340 w 1917340"/>
              <a:gd name="connsiteY2" fmla="*/ 0 h 586128"/>
              <a:gd name="connsiteX3" fmla="*/ 1917340 w 1917340"/>
              <a:gd name="connsiteY3" fmla="*/ 461484 h 586128"/>
              <a:gd name="connsiteX0" fmla="*/ 0 w 1917340"/>
              <a:gd name="connsiteY0" fmla="*/ 586128 h 586128"/>
              <a:gd name="connsiteX1" fmla="*/ 0 w 1917340"/>
              <a:gd name="connsiteY1" fmla="*/ 0 h 586128"/>
              <a:gd name="connsiteX2" fmla="*/ 1917340 w 1917340"/>
              <a:gd name="connsiteY2" fmla="*/ 0 h 586128"/>
              <a:gd name="connsiteX3" fmla="*/ 1917340 w 1917340"/>
              <a:gd name="connsiteY3" fmla="*/ 322948 h 586128"/>
              <a:gd name="connsiteX0" fmla="*/ 0 w 1917340"/>
              <a:gd name="connsiteY0" fmla="*/ 586128 h 586128"/>
              <a:gd name="connsiteX1" fmla="*/ 0 w 1917340"/>
              <a:gd name="connsiteY1" fmla="*/ 0 h 586128"/>
              <a:gd name="connsiteX2" fmla="*/ 1917340 w 1917340"/>
              <a:gd name="connsiteY2" fmla="*/ 0 h 586128"/>
              <a:gd name="connsiteX3" fmla="*/ 1917340 w 1917340"/>
              <a:gd name="connsiteY3" fmla="*/ 461484 h 5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340" h="586128">
                <a:moveTo>
                  <a:pt x="0" y="586128"/>
                </a:moveTo>
                <a:lnTo>
                  <a:pt x="0" y="0"/>
                </a:lnTo>
                <a:lnTo>
                  <a:pt x="1917340" y="0"/>
                </a:lnTo>
                <a:lnTo>
                  <a:pt x="1917340" y="461484"/>
                </a:lnTo>
              </a:path>
            </a:pathLst>
          </a:custGeom>
          <a:ln w="38100" cmpd="sng">
            <a:solidFill>
              <a:srgbClr val="000090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37400" y="4872179"/>
            <a:ext cx="762000" cy="538021"/>
          </a:xfrm>
          <a:prstGeom prst="rect">
            <a:avLst/>
          </a:prstGeom>
          <a:solidFill>
            <a:srgbClr val="000090"/>
          </a:solidFill>
          <a:ln w="76200" cmpd="dbl">
            <a:solidFill>
              <a:srgbClr val="00009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2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reeform 173"/>
          <p:cNvSpPr/>
          <p:nvPr/>
        </p:nvSpPr>
        <p:spPr>
          <a:xfrm>
            <a:off x="868084" y="2413000"/>
            <a:ext cx="3733800" cy="1981200"/>
          </a:xfrm>
          <a:custGeom>
            <a:avLst/>
            <a:gdLst>
              <a:gd name="connsiteX0" fmla="*/ 12700 w 3733800"/>
              <a:gd name="connsiteY0" fmla="*/ 558800 h 1981200"/>
              <a:gd name="connsiteX1" fmla="*/ 0 w 3733800"/>
              <a:gd name="connsiteY1" fmla="*/ 1346200 h 1981200"/>
              <a:gd name="connsiteX2" fmla="*/ 647700 w 3733800"/>
              <a:gd name="connsiteY2" fmla="*/ 1346200 h 1981200"/>
              <a:gd name="connsiteX3" fmla="*/ 660400 w 3733800"/>
              <a:gd name="connsiteY3" fmla="*/ 863600 h 1981200"/>
              <a:gd name="connsiteX4" fmla="*/ 2146300 w 3733800"/>
              <a:gd name="connsiteY4" fmla="*/ 876300 h 1981200"/>
              <a:gd name="connsiteX5" fmla="*/ 2146300 w 3733800"/>
              <a:gd name="connsiteY5" fmla="*/ 1397000 h 1981200"/>
              <a:gd name="connsiteX6" fmla="*/ 2552700 w 3733800"/>
              <a:gd name="connsiteY6" fmla="*/ 1384300 h 1981200"/>
              <a:gd name="connsiteX7" fmla="*/ 2552700 w 3733800"/>
              <a:gd name="connsiteY7" fmla="*/ 876300 h 1981200"/>
              <a:gd name="connsiteX8" fmla="*/ 3340100 w 3733800"/>
              <a:gd name="connsiteY8" fmla="*/ 876300 h 1981200"/>
              <a:gd name="connsiteX9" fmla="*/ 3340100 w 3733800"/>
              <a:gd name="connsiteY9" fmla="*/ 1981200 h 1981200"/>
              <a:gd name="connsiteX10" fmla="*/ 3733800 w 3733800"/>
              <a:gd name="connsiteY10" fmla="*/ 1981200 h 1981200"/>
              <a:gd name="connsiteX11" fmla="*/ 3733800 w 3733800"/>
              <a:gd name="connsiteY11" fmla="*/ 622300 h 1981200"/>
              <a:gd name="connsiteX12" fmla="*/ 1003300 w 3733800"/>
              <a:gd name="connsiteY12" fmla="*/ 596900 h 1981200"/>
              <a:gd name="connsiteX13" fmla="*/ 1003300 w 3733800"/>
              <a:gd name="connsiteY13" fmla="*/ 0 h 1981200"/>
              <a:gd name="connsiteX14" fmla="*/ 25400 w 3733800"/>
              <a:gd name="connsiteY14" fmla="*/ 12700 h 1981200"/>
              <a:gd name="connsiteX0" fmla="*/ 25400 w 3733800"/>
              <a:gd name="connsiteY0" fmla="*/ 12700 h 1981200"/>
              <a:gd name="connsiteX1" fmla="*/ 0 w 3733800"/>
              <a:gd name="connsiteY1" fmla="*/ 1346200 h 1981200"/>
              <a:gd name="connsiteX2" fmla="*/ 647700 w 3733800"/>
              <a:gd name="connsiteY2" fmla="*/ 1346200 h 1981200"/>
              <a:gd name="connsiteX3" fmla="*/ 660400 w 3733800"/>
              <a:gd name="connsiteY3" fmla="*/ 863600 h 1981200"/>
              <a:gd name="connsiteX4" fmla="*/ 2146300 w 3733800"/>
              <a:gd name="connsiteY4" fmla="*/ 876300 h 1981200"/>
              <a:gd name="connsiteX5" fmla="*/ 2146300 w 3733800"/>
              <a:gd name="connsiteY5" fmla="*/ 1397000 h 1981200"/>
              <a:gd name="connsiteX6" fmla="*/ 2552700 w 3733800"/>
              <a:gd name="connsiteY6" fmla="*/ 1384300 h 1981200"/>
              <a:gd name="connsiteX7" fmla="*/ 2552700 w 3733800"/>
              <a:gd name="connsiteY7" fmla="*/ 876300 h 1981200"/>
              <a:gd name="connsiteX8" fmla="*/ 3340100 w 3733800"/>
              <a:gd name="connsiteY8" fmla="*/ 876300 h 1981200"/>
              <a:gd name="connsiteX9" fmla="*/ 3340100 w 3733800"/>
              <a:gd name="connsiteY9" fmla="*/ 1981200 h 1981200"/>
              <a:gd name="connsiteX10" fmla="*/ 3733800 w 3733800"/>
              <a:gd name="connsiteY10" fmla="*/ 1981200 h 1981200"/>
              <a:gd name="connsiteX11" fmla="*/ 3733800 w 3733800"/>
              <a:gd name="connsiteY11" fmla="*/ 622300 h 1981200"/>
              <a:gd name="connsiteX12" fmla="*/ 1003300 w 3733800"/>
              <a:gd name="connsiteY12" fmla="*/ 596900 h 1981200"/>
              <a:gd name="connsiteX13" fmla="*/ 1003300 w 3733800"/>
              <a:gd name="connsiteY13" fmla="*/ 0 h 1981200"/>
              <a:gd name="connsiteX14" fmla="*/ 25400 w 3733800"/>
              <a:gd name="connsiteY14" fmla="*/ 127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3800" h="1981200">
                <a:moveTo>
                  <a:pt x="25400" y="12700"/>
                </a:moveTo>
                <a:lnTo>
                  <a:pt x="0" y="1346200"/>
                </a:lnTo>
                <a:lnTo>
                  <a:pt x="647700" y="1346200"/>
                </a:lnTo>
                <a:lnTo>
                  <a:pt x="660400" y="863600"/>
                </a:lnTo>
                <a:lnTo>
                  <a:pt x="2146300" y="876300"/>
                </a:lnTo>
                <a:lnTo>
                  <a:pt x="2146300" y="1397000"/>
                </a:lnTo>
                <a:lnTo>
                  <a:pt x="2552700" y="1384300"/>
                </a:lnTo>
                <a:lnTo>
                  <a:pt x="2552700" y="876300"/>
                </a:lnTo>
                <a:lnTo>
                  <a:pt x="3340100" y="876300"/>
                </a:lnTo>
                <a:lnTo>
                  <a:pt x="3340100" y="1981200"/>
                </a:lnTo>
                <a:lnTo>
                  <a:pt x="3733800" y="1981200"/>
                </a:lnTo>
                <a:lnTo>
                  <a:pt x="3733800" y="622300"/>
                </a:lnTo>
                <a:lnTo>
                  <a:pt x="1003300" y="596900"/>
                </a:lnTo>
                <a:lnTo>
                  <a:pt x="1003300" y="0"/>
                </a:lnTo>
                <a:lnTo>
                  <a:pt x="25400" y="12700"/>
                </a:lnTo>
              </a:path>
            </a:pathLst>
          </a:custGeom>
          <a:pattFill prst="pct10">
            <a:fgClr>
              <a:srgbClr val="7F7F7F"/>
            </a:fgClr>
            <a:bgClr>
              <a:prstClr val="white"/>
            </a:bgClr>
          </a:pattFill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Scaling, squishing, warping</a:t>
            </a:r>
            <a:endParaRPr lang="en-US" dirty="0"/>
          </a:p>
        </p:txBody>
      </p:sp>
      <p:grpSp>
        <p:nvGrpSpPr>
          <p:cNvPr id="115" name="Group 125"/>
          <p:cNvGrpSpPr/>
          <p:nvPr/>
        </p:nvGrpSpPr>
        <p:grpSpPr>
          <a:xfrm>
            <a:off x="462275" y="2643596"/>
            <a:ext cx="8381858" cy="1678091"/>
            <a:chOff x="3453321" y="2816548"/>
            <a:chExt cx="6286277" cy="1258545"/>
          </a:xfrm>
        </p:grpSpPr>
        <p:sp>
          <p:nvSpPr>
            <p:cNvPr id="116" name="Rectangle 115"/>
            <p:cNvSpPr/>
            <p:nvPr/>
          </p:nvSpPr>
          <p:spPr>
            <a:xfrm>
              <a:off x="7854822" y="3477618"/>
              <a:ext cx="1335393" cy="597475"/>
            </a:xfrm>
            <a:prstGeom prst="rect">
              <a:avLst/>
            </a:prstGeom>
            <a:pattFill prst="pct25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600716" y="3477618"/>
              <a:ext cx="1175043" cy="597475"/>
            </a:xfrm>
            <a:prstGeom prst="rect">
              <a:avLst/>
            </a:prstGeom>
            <a:pattFill prst="smConfetti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TextBox 49"/>
            <p:cNvSpPr txBox="1">
              <a:spLocks noChangeArrowheads="1"/>
            </p:cNvSpPr>
            <p:nvPr/>
          </p:nvSpPr>
          <p:spPr bwMode="auto">
            <a:xfrm>
              <a:off x="3460039" y="3486880"/>
              <a:ext cx="405058" cy="1641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700" dirty="0" err="1" smtClean="0">
                  <a:latin typeface="Calibri" pitchFamily="34" charset="0"/>
                </a:rPr>
                <a:t>pCAG</a:t>
              </a:r>
              <a:endParaRPr lang="en-US" sz="700" dirty="0">
                <a:latin typeface="Calibri" pitchFamily="34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 bwMode="auto">
            <a:xfrm rot="16200000" flipH="1">
              <a:off x="7395148" y="3673541"/>
              <a:ext cx="96469" cy="94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 bwMode="auto">
            <a:xfrm flipH="1">
              <a:off x="7369115" y="3725970"/>
              <a:ext cx="159300" cy="41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 bwMode="auto">
            <a:xfrm>
              <a:off x="4021316" y="2816548"/>
              <a:ext cx="364813" cy="1939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 err="1" smtClean="0">
                  <a:solidFill>
                    <a:srgbClr val="000000"/>
                  </a:solidFill>
                </a:rPr>
                <a:t>Dox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>
              <a:off x="3515155" y="3516994"/>
              <a:ext cx="180229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4"/>
            <p:cNvSpPr txBox="1"/>
            <p:nvPr/>
          </p:nvSpPr>
          <p:spPr bwMode="auto">
            <a:xfrm>
              <a:off x="4308657" y="3428876"/>
              <a:ext cx="171977" cy="138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18288" rIns="0" bIns="27432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solidFill>
                    <a:srgbClr val="000000"/>
                  </a:solidFill>
                </a:rPr>
                <a:t>T2A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cxnSp>
          <p:nvCxnSpPr>
            <p:cNvPr id="124" name="Straight Arrow Connector 175"/>
            <p:cNvCxnSpPr>
              <a:cxnSpLocks noChangeShapeType="1"/>
            </p:cNvCxnSpPr>
            <p:nvPr/>
          </p:nvCxnSpPr>
          <p:spPr bwMode="auto">
            <a:xfrm>
              <a:off x="6430087" y="3163440"/>
              <a:ext cx="0" cy="540286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3979433" y="3163439"/>
              <a:ext cx="0" cy="25984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3973379" y="3168460"/>
              <a:ext cx="2456708" cy="5616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7577920" y="3243597"/>
              <a:ext cx="139112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75"/>
            <p:cNvCxnSpPr>
              <a:cxnSpLocks noChangeShapeType="1"/>
            </p:cNvCxnSpPr>
            <p:nvPr/>
          </p:nvCxnSpPr>
          <p:spPr bwMode="auto">
            <a:xfrm>
              <a:off x="5482549" y="3170262"/>
              <a:ext cx="0" cy="158102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Straight Arrow Connector 175"/>
            <p:cNvCxnSpPr>
              <a:cxnSpLocks noChangeShapeType="1"/>
            </p:cNvCxnSpPr>
            <p:nvPr/>
          </p:nvCxnSpPr>
          <p:spPr bwMode="auto">
            <a:xfrm rot="16200000" flipH="1">
              <a:off x="4134024" y="3089119"/>
              <a:ext cx="157928" cy="751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sp>
          <p:nvSpPr>
            <p:cNvPr id="130" name="Pentagon 129"/>
            <p:cNvSpPr/>
            <p:nvPr/>
          </p:nvSpPr>
          <p:spPr>
            <a:xfrm>
              <a:off x="3797737" y="3428876"/>
              <a:ext cx="415625" cy="176239"/>
            </a:xfrm>
            <a:prstGeom prst="homePlat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rtTA3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Straight Arrow Connector 175"/>
            <p:cNvCxnSpPr>
              <a:cxnSpLocks noChangeShapeType="1"/>
            </p:cNvCxnSpPr>
            <p:nvPr/>
          </p:nvCxnSpPr>
          <p:spPr bwMode="auto">
            <a:xfrm rot="10800000" flipH="1">
              <a:off x="3574190" y="3400716"/>
              <a:ext cx="186318" cy="394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132" name="Straight Connector 131"/>
            <p:cNvCxnSpPr/>
            <p:nvPr/>
          </p:nvCxnSpPr>
          <p:spPr>
            <a:xfrm rot="5400000" flipV="1">
              <a:off x="3522269" y="3455786"/>
              <a:ext cx="119925" cy="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Pentagon 132"/>
            <p:cNvSpPr/>
            <p:nvPr/>
          </p:nvSpPr>
          <p:spPr>
            <a:xfrm>
              <a:off x="4541473" y="3428876"/>
              <a:ext cx="629257" cy="176239"/>
            </a:xfrm>
            <a:prstGeom prst="homePlat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VP16Gal4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49"/>
            <p:cNvSpPr txBox="1">
              <a:spLocks noChangeArrowheads="1"/>
            </p:cNvSpPr>
            <p:nvPr/>
          </p:nvSpPr>
          <p:spPr bwMode="auto">
            <a:xfrm>
              <a:off x="5328835" y="3486880"/>
              <a:ext cx="386481" cy="1641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700" dirty="0" err="1" smtClean="0">
                  <a:latin typeface="Calibri" pitchFamily="34" charset="0"/>
                </a:rPr>
                <a:t>pTRE</a:t>
              </a:r>
              <a:endParaRPr lang="en-US" sz="700" dirty="0">
                <a:latin typeface="Calibri" pitchFamily="34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 bwMode="auto">
            <a:xfrm>
              <a:off x="5365325" y="3516994"/>
              <a:ext cx="80667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75"/>
            <p:cNvCxnSpPr>
              <a:cxnSpLocks noChangeShapeType="1"/>
            </p:cNvCxnSpPr>
            <p:nvPr/>
          </p:nvCxnSpPr>
          <p:spPr bwMode="auto">
            <a:xfrm rot="10800000" flipH="1">
              <a:off x="5459261" y="3395230"/>
              <a:ext cx="186318" cy="394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137" name="Straight Connector 136"/>
            <p:cNvCxnSpPr/>
            <p:nvPr/>
          </p:nvCxnSpPr>
          <p:spPr>
            <a:xfrm rot="5400000" flipV="1">
              <a:off x="5408351" y="3455646"/>
              <a:ext cx="120043" cy="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5701846" y="3428875"/>
              <a:ext cx="405260" cy="170502"/>
            </a:xfrm>
            <a:prstGeom prst="roundRect">
              <a:avLst/>
            </a:prstGeom>
            <a:solidFill>
              <a:srgbClr val="FFFFFF"/>
            </a:solidFill>
            <a:ln w="190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EBFP2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Box 49"/>
            <p:cNvSpPr txBox="1">
              <a:spLocks noChangeArrowheads="1"/>
            </p:cNvSpPr>
            <p:nvPr/>
          </p:nvSpPr>
          <p:spPr bwMode="auto">
            <a:xfrm>
              <a:off x="6223476" y="3867292"/>
              <a:ext cx="411920" cy="1641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700" dirty="0" err="1" smtClean="0">
                  <a:latin typeface="Calibri" pitchFamily="34" charset="0"/>
                </a:rPr>
                <a:t>pTRE</a:t>
              </a:r>
              <a:endParaRPr lang="en-US" sz="700" dirty="0">
                <a:latin typeface="Calibri" pitchFamily="34" charset="0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 bwMode="auto">
            <a:xfrm flipV="1">
              <a:off x="6291001" y="3892755"/>
              <a:ext cx="815301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75"/>
            <p:cNvCxnSpPr>
              <a:cxnSpLocks noChangeShapeType="1"/>
            </p:cNvCxnSpPr>
            <p:nvPr/>
          </p:nvCxnSpPr>
          <p:spPr bwMode="auto">
            <a:xfrm rot="10800000" flipH="1">
              <a:off x="6384938" y="3780608"/>
              <a:ext cx="186318" cy="394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142" name="Straight Connector 141"/>
            <p:cNvCxnSpPr/>
            <p:nvPr/>
          </p:nvCxnSpPr>
          <p:spPr>
            <a:xfrm rot="5400000" flipV="1">
              <a:off x="6332508" y="3836924"/>
              <a:ext cx="119925" cy="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Pentagon 142"/>
            <p:cNvSpPr/>
            <p:nvPr/>
          </p:nvSpPr>
          <p:spPr>
            <a:xfrm>
              <a:off x="6617579" y="3807504"/>
              <a:ext cx="413486" cy="176239"/>
            </a:xfrm>
            <a:prstGeom prst="homePlate">
              <a:avLst/>
            </a:prstGeom>
            <a:solidFill>
              <a:srgbClr val="FFFF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49"/>
            <p:cNvSpPr txBox="1">
              <a:spLocks noChangeArrowheads="1"/>
            </p:cNvSpPr>
            <p:nvPr/>
          </p:nvSpPr>
          <p:spPr bwMode="auto">
            <a:xfrm>
              <a:off x="7227704" y="3866772"/>
              <a:ext cx="569396" cy="1641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700" dirty="0" smtClean="0">
                  <a:latin typeface="Calibri" pitchFamily="34" charset="0"/>
                </a:rPr>
                <a:t>pUAS-Rep1</a:t>
              </a:r>
              <a:endParaRPr lang="en-US" sz="700" dirty="0">
                <a:latin typeface="Calibri" pitchFamily="34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 bwMode="auto">
            <a:xfrm flipV="1">
              <a:off x="7345419" y="3888652"/>
              <a:ext cx="117869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75"/>
            <p:cNvCxnSpPr>
              <a:cxnSpLocks noChangeShapeType="1"/>
            </p:cNvCxnSpPr>
            <p:nvPr/>
          </p:nvCxnSpPr>
          <p:spPr bwMode="auto">
            <a:xfrm rot="10800000" flipH="1">
              <a:off x="7479527" y="3775084"/>
              <a:ext cx="186318" cy="394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147" name="Straight Connector 146"/>
            <p:cNvCxnSpPr/>
            <p:nvPr/>
          </p:nvCxnSpPr>
          <p:spPr>
            <a:xfrm rot="5400000" flipV="1">
              <a:off x="7422970" y="3830153"/>
              <a:ext cx="119925" cy="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75"/>
            <p:cNvCxnSpPr>
              <a:cxnSpLocks noChangeShapeType="1"/>
            </p:cNvCxnSpPr>
            <p:nvPr/>
          </p:nvCxnSpPr>
          <p:spPr bwMode="auto">
            <a:xfrm>
              <a:off x="7569297" y="3020406"/>
              <a:ext cx="0" cy="630611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Straight Connector 148"/>
            <p:cNvCxnSpPr>
              <a:stCxn id="152" idx="0"/>
            </p:cNvCxnSpPr>
            <p:nvPr/>
          </p:nvCxnSpPr>
          <p:spPr>
            <a:xfrm flipH="1">
              <a:off x="4788826" y="3218623"/>
              <a:ext cx="0" cy="203856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6814349" y="3633471"/>
              <a:ext cx="63265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6814349" y="3628789"/>
              <a:ext cx="0" cy="17555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Freeform 151"/>
            <p:cNvSpPr/>
            <p:nvPr/>
          </p:nvSpPr>
          <p:spPr>
            <a:xfrm rot="16200000">
              <a:off x="4714174" y="3136384"/>
              <a:ext cx="95869" cy="71318"/>
            </a:xfrm>
            <a:custGeom>
              <a:avLst/>
              <a:gdLst>
                <a:gd name="connsiteX0" fmla="*/ 4462 w 315613"/>
                <a:gd name="connsiteY0" fmla="*/ 189170 h 189170"/>
                <a:gd name="connsiteX1" fmla="*/ 4462 w 315613"/>
                <a:gd name="connsiteY1" fmla="*/ 114253 h 189170"/>
                <a:gd name="connsiteX2" fmla="*/ 50837 w 315613"/>
                <a:gd name="connsiteY2" fmla="*/ 28634 h 189170"/>
                <a:gd name="connsiteX3" fmla="*/ 164992 w 315613"/>
                <a:gd name="connsiteY3" fmla="*/ 95 h 189170"/>
                <a:gd name="connsiteX4" fmla="*/ 257743 w 315613"/>
                <a:gd name="connsiteY4" fmla="*/ 21499 h 189170"/>
                <a:gd name="connsiteX5" fmla="*/ 304119 w 315613"/>
                <a:gd name="connsiteY5" fmla="*/ 75011 h 189170"/>
                <a:gd name="connsiteX6" fmla="*/ 314821 w 315613"/>
                <a:gd name="connsiteY6" fmla="*/ 135658 h 189170"/>
                <a:gd name="connsiteX7" fmla="*/ 314821 w 315613"/>
                <a:gd name="connsiteY7" fmla="*/ 174900 h 189170"/>
                <a:gd name="connsiteX8" fmla="*/ 314821 w 315613"/>
                <a:gd name="connsiteY8" fmla="*/ 174900 h 18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613" h="189170">
                  <a:moveTo>
                    <a:pt x="4462" y="189170"/>
                  </a:moveTo>
                  <a:cubicBezTo>
                    <a:pt x="597" y="165089"/>
                    <a:pt x="-3267" y="141009"/>
                    <a:pt x="4462" y="114253"/>
                  </a:cubicBezTo>
                  <a:cubicBezTo>
                    <a:pt x="12191" y="87497"/>
                    <a:pt x="24082" y="47660"/>
                    <a:pt x="50837" y="28634"/>
                  </a:cubicBezTo>
                  <a:cubicBezTo>
                    <a:pt x="77592" y="9608"/>
                    <a:pt x="130508" y="1284"/>
                    <a:pt x="164992" y="95"/>
                  </a:cubicBezTo>
                  <a:cubicBezTo>
                    <a:pt x="199476" y="-1094"/>
                    <a:pt x="234555" y="9013"/>
                    <a:pt x="257743" y="21499"/>
                  </a:cubicBezTo>
                  <a:cubicBezTo>
                    <a:pt x="280931" y="33985"/>
                    <a:pt x="294606" y="55984"/>
                    <a:pt x="304119" y="75011"/>
                  </a:cubicBezTo>
                  <a:cubicBezTo>
                    <a:pt x="313632" y="94037"/>
                    <a:pt x="313037" y="119010"/>
                    <a:pt x="314821" y="135658"/>
                  </a:cubicBezTo>
                  <a:cubicBezTo>
                    <a:pt x="316605" y="152306"/>
                    <a:pt x="314821" y="174900"/>
                    <a:pt x="314821" y="174900"/>
                  </a:cubicBezTo>
                  <a:lnTo>
                    <a:pt x="314821" y="174900"/>
                  </a:ln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4801989" y="3034081"/>
              <a:ext cx="0" cy="99948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49"/>
            <p:cNvSpPr txBox="1">
              <a:spLocks noChangeArrowheads="1"/>
            </p:cNvSpPr>
            <p:nvPr/>
          </p:nvSpPr>
          <p:spPr bwMode="auto">
            <a:xfrm>
              <a:off x="8633961" y="3866772"/>
              <a:ext cx="569396" cy="1641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700" dirty="0" smtClean="0">
                  <a:latin typeface="Calibri" pitchFamily="34" charset="0"/>
                </a:rPr>
                <a:t>pUAS-Rep2</a:t>
              </a:r>
              <a:endParaRPr lang="en-US" sz="700" dirty="0">
                <a:latin typeface="Calibri" pitchFamily="34" charset="0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 bwMode="auto">
            <a:xfrm>
              <a:off x="8818202" y="3893979"/>
              <a:ext cx="92139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75"/>
            <p:cNvCxnSpPr>
              <a:cxnSpLocks noChangeShapeType="1"/>
            </p:cNvCxnSpPr>
            <p:nvPr/>
          </p:nvCxnSpPr>
          <p:spPr bwMode="auto">
            <a:xfrm rot="10800000" flipH="1">
              <a:off x="8897196" y="3773620"/>
              <a:ext cx="186318" cy="394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157" name="Straight Connector 156"/>
            <p:cNvCxnSpPr/>
            <p:nvPr/>
          </p:nvCxnSpPr>
          <p:spPr>
            <a:xfrm rot="5400000" flipV="1">
              <a:off x="8846344" y="3828690"/>
              <a:ext cx="119925" cy="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9241245" y="3807504"/>
              <a:ext cx="405260" cy="170502"/>
            </a:xfrm>
            <a:prstGeom prst="roundRect">
              <a:avLst/>
            </a:prstGeom>
            <a:solidFill>
              <a:srgbClr val="FFFFFF"/>
            </a:solidFill>
            <a:ln w="1905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EYFP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 bwMode="auto">
            <a:xfrm rot="16200000" flipH="1">
              <a:off x="8820544" y="3664137"/>
              <a:ext cx="96469" cy="94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 bwMode="auto">
            <a:xfrm flipH="1">
              <a:off x="8794511" y="3716565"/>
              <a:ext cx="159300" cy="41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Pentagon 160"/>
            <p:cNvSpPr/>
            <p:nvPr/>
          </p:nvSpPr>
          <p:spPr>
            <a:xfrm>
              <a:off x="7978166" y="3808767"/>
              <a:ext cx="413486" cy="166428"/>
            </a:xfrm>
            <a:prstGeom prst="homePlate">
              <a:avLst/>
            </a:prstGeom>
            <a:solidFill>
              <a:srgbClr val="FFFF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H="1" flipV="1">
              <a:off x="8169460" y="3617230"/>
              <a:ext cx="7093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8177814" y="3626194"/>
              <a:ext cx="0" cy="17555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75"/>
            <p:cNvCxnSpPr>
              <a:cxnSpLocks noChangeShapeType="1"/>
            </p:cNvCxnSpPr>
            <p:nvPr/>
          </p:nvCxnSpPr>
          <p:spPr bwMode="auto">
            <a:xfrm>
              <a:off x="8961508" y="3236065"/>
              <a:ext cx="0" cy="431126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Straight Connector 164"/>
            <p:cNvCxnSpPr/>
            <p:nvPr/>
          </p:nvCxnSpPr>
          <p:spPr>
            <a:xfrm flipH="1">
              <a:off x="4802515" y="3034080"/>
              <a:ext cx="2774313" cy="1388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78"/>
            <p:cNvGrpSpPr/>
            <p:nvPr/>
          </p:nvGrpSpPr>
          <p:grpSpPr>
            <a:xfrm>
              <a:off x="3453321" y="3776258"/>
              <a:ext cx="988035" cy="258370"/>
              <a:chOff x="531881" y="3109453"/>
              <a:chExt cx="1332839" cy="348535"/>
            </a:xfrm>
          </p:grpSpPr>
          <p:sp>
            <p:nvSpPr>
              <p:cNvPr id="168" name="TextBox 49"/>
              <p:cNvSpPr txBox="1">
                <a:spLocks noChangeArrowheads="1"/>
              </p:cNvSpPr>
              <p:nvPr/>
            </p:nvSpPr>
            <p:spPr bwMode="auto">
              <a:xfrm>
                <a:off x="1163761" y="3138989"/>
                <a:ext cx="700959" cy="2214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700" dirty="0">
                    <a:latin typeface="Calibri" pitchFamily="34" charset="0"/>
                  </a:rPr>
                  <a:t>pCAG</a:t>
                </a:r>
              </a:p>
            </p:txBody>
          </p:sp>
          <p:cxnSp>
            <p:nvCxnSpPr>
              <p:cNvPr id="169" name="Straight Connector 81"/>
              <p:cNvCxnSpPr/>
              <p:nvPr/>
            </p:nvCxnSpPr>
            <p:spPr bwMode="auto">
              <a:xfrm>
                <a:off x="639388" y="3260465"/>
                <a:ext cx="1106933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75"/>
              <p:cNvCxnSpPr>
                <a:cxnSpLocks noChangeShapeType="1"/>
              </p:cNvCxnSpPr>
              <p:nvPr/>
            </p:nvCxnSpPr>
            <p:spPr bwMode="auto">
              <a:xfrm rot="10800000" flipH="1">
                <a:off x="714132" y="3116053"/>
                <a:ext cx="251339" cy="532"/>
              </a:xfrm>
              <a:prstGeom prst="straightConnector1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/>
            </p:spPr>
          </p:cxnSp>
          <p:cxnSp>
            <p:nvCxnSpPr>
              <p:cNvPr id="171" name="Straight Connector 83"/>
              <p:cNvCxnSpPr/>
              <p:nvPr/>
            </p:nvCxnSpPr>
            <p:spPr>
              <a:xfrm rot="5400000" flipV="1">
                <a:off x="641743" y="3190341"/>
                <a:ext cx="161777" cy="1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Rounded Rectangle 84"/>
              <p:cNvSpPr/>
              <p:nvPr/>
            </p:nvSpPr>
            <p:spPr>
              <a:xfrm>
                <a:off x="1015670" y="3160059"/>
                <a:ext cx="546688" cy="230004"/>
              </a:xfrm>
              <a:prstGeom prst="roundRect">
                <a:avLst/>
              </a:prstGeom>
              <a:solidFill>
                <a:srgbClr val="FFFFFF"/>
              </a:solidFill>
              <a:ln w="19050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 smtClean="0">
                    <a:solidFill>
                      <a:srgbClr val="000000"/>
                    </a:solidFill>
                  </a:rPr>
                  <a:t>mkate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TextBox 49"/>
              <p:cNvSpPr txBox="1">
                <a:spLocks noChangeArrowheads="1"/>
              </p:cNvSpPr>
              <p:nvPr/>
            </p:nvSpPr>
            <p:spPr bwMode="auto">
              <a:xfrm>
                <a:off x="531881" y="3236548"/>
                <a:ext cx="546415" cy="2214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700" dirty="0" err="1" smtClean="0">
                    <a:latin typeface="Calibri" pitchFamily="34" charset="0"/>
                  </a:rPr>
                  <a:t>pCAG</a:t>
                </a:r>
                <a:endParaRPr lang="en-US" sz="700" dirty="0">
                  <a:latin typeface="Calibri" pitchFamily="34" charset="0"/>
                </a:endParaRPr>
              </a:p>
            </p:txBody>
          </p:sp>
        </p:grp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4194525" y="3148399"/>
              <a:ext cx="40671" cy="40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27444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SBOLv</a:t>
            </a:r>
            <a:r>
              <a:rPr lang="en-US" dirty="0" smtClean="0"/>
              <a:t> Reserved Properties?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</a:t>
            </a:r>
            <a:r>
              <a:rPr lang="en-US" dirty="0"/>
              <a:t>thickness or dash style (glyphs are specified with </a:t>
            </a:r>
            <a:r>
              <a:rPr lang="en-US" dirty="0" smtClean="0"/>
              <a:t>solid lines</a:t>
            </a:r>
            <a:r>
              <a:rPr lang="en-US" dirty="0"/>
              <a:t>, but may be drawn dashed, dotted, etc.)</a:t>
            </a:r>
          </a:p>
          <a:p>
            <a:r>
              <a:rPr lang="en-US" dirty="0" smtClean="0"/>
              <a:t>Color </a:t>
            </a:r>
            <a:r>
              <a:rPr lang="en-US" dirty="0"/>
              <a:t>of line and fill</a:t>
            </a:r>
          </a:p>
          <a:p>
            <a:r>
              <a:rPr lang="en-US" dirty="0" smtClean="0"/>
              <a:t>Relative </a:t>
            </a:r>
            <a:r>
              <a:rPr lang="en-US" dirty="0"/>
              <a:t>or absolute scaling</a:t>
            </a:r>
          </a:p>
          <a:p>
            <a:r>
              <a:rPr lang="en-US" dirty="0" smtClean="0"/>
              <a:t>Minor </a:t>
            </a:r>
            <a:r>
              <a:rPr lang="en-US" dirty="0"/>
              <a:t>styling effects (e.g., shadow, </a:t>
            </a:r>
            <a:r>
              <a:rPr lang="en-US" dirty="0" smtClean="0"/>
              <a:t>corner styling</a:t>
            </a:r>
            <a:r>
              <a:rPr lang="en-US" dirty="0"/>
              <a:t>, other "font-level" customization )</a:t>
            </a:r>
          </a:p>
          <a:p>
            <a:r>
              <a:rPr lang="en-US" dirty="0" smtClean="0"/>
              <a:t>Associated </a:t>
            </a: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2133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“Problem”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</a:p>
          <a:p>
            <a:pPr lvl="1"/>
            <a:r>
              <a:rPr lang="en-US" dirty="0" smtClean="0"/>
              <a:t>square conflicts w. unspecified</a:t>
            </a:r>
          </a:p>
          <a:p>
            <a:endParaRPr lang="en-US" dirty="0" smtClean="0"/>
          </a:p>
          <a:p>
            <a:r>
              <a:rPr lang="en-US" dirty="0" err="1" smtClean="0"/>
              <a:t>Ribonuclease</a:t>
            </a:r>
            <a:r>
              <a:rPr lang="en-US" dirty="0" smtClean="0"/>
              <a:t> site, RNA stability element</a:t>
            </a:r>
          </a:p>
          <a:p>
            <a:pPr lvl="1"/>
            <a:r>
              <a:rPr lang="en-US" dirty="0" smtClean="0"/>
              <a:t>dashed lines</a:t>
            </a:r>
          </a:p>
          <a:p>
            <a:endParaRPr lang="en-US" dirty="0" smtClean="0"/>
          </a:p>
          <a:p>
            <a:r>
              <a:rPr lang="en-US" dirty="0" smtClean="0"/>
              <a:t>Insulator</a:t>
            </a:r>
          </a:p>
          <a:p>
            <a:pPr lvl="1"/>
            <a:r>
              <a:rPr lang="en-US" dirty="0" smtClean="0"/>
              <a:t>nobody knows how to fill it in</a:t>
            </a:r>
            <a:endParaRPr lang="en-US" dirty="0"/>
          </a:p>
        </p:txBody>
      </p:sp>
      <p:pic>
        <p:nvPicPr>
          <p:cNvPr id="4" name="Picture 3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74" y="4602703"/>
            <a:ext cx="635000" cy="1270000"/>
          </a:xfrm>
          <a:prstGeom prst="rect">
            <a:avLst/>
          </a:prstGeom>
        </p:spPr>
      </p:pic>
      <p:pic>
        <p:nvPicPr>
          <p:cNvPr id="5" name="Picture 4" descr="operat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72" y="1293161"/>
            <a:ext cx="635000" cy="1270000"/>
          </a:xfrm>
          <a:prstGeom prst="rect">
            <a:avLst/>
          </a:prstGeom>
        </p:spPr>
      </p:pic>
      <p:pic>
        <p:nvPicPr>
          <p:cNvPr id="6" name="Picture 5" descr="ribonuclease-sit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33" y="3550833"/>
            <a:ext cx="635000" cy="1270000"/>
          </a:xfrm>
          <a:prstGeom prst="rect">
            <a:avLst/>
          </a:prstGeom>
        </p:spPr>
      </p:pic>
      <p:pic>
        <p:nvPicPr>
          <p:cNvPr id="7" name="Picture 6" descr="rna-stability-elemen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96" y="3550833"/>
            <a:ext cx="635000" cy="1270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768367" y="5932490"/>
            <a:ext cx="436167" cy="471174"/>
            <a:chOff x="6307193" y="5840046"/>
            <a:chExt cx="436167" cy="471174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6307193" y="5840046"/>
              <a:ext cx="436167" cy="471174"/>
            </a:xfrm>
            <a:prstGeom prst="rect">
              <a:avLst/>
            </a:prstGeom>
            <a:grp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3413" y="5953770"/>
              <a:ext cx="243726" cy="243726"/>
            </a:xfrm>
            <a:prstGeom prst="rect">
              <a:avLst/>
            </a:prstGeom>
            <a:grp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63869" y="5932490"/>
            <a:ext cx="436167" cy="471174"/>
            <a:chOff x="6307193" y="5840046"/>
            <a:chExt cx="436167" cy="471174"/>
          </a:xfrm>
        </p:grpSpPr>
        <p:sp>
          <p:nvSpPr>
            <p:cNvPr id="12" name="Rectangle 11"/>
            <p:cNvSpPr/>
            <p:nvPr/>
          </p:nvSpPr>
          <p:spPr>
            <a:xfrm>
              <a:off x="6307193" y="5840046"/>
              <a:ext cx="436167" cy="471174"/>
            </a:xfrm>
            <a:prstGeom prst="rect">
              <a:avLst/>
            </a:prstGeom>
            <a:solidFill>
              <a:srgbClr val="FF0000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03413" y="5953770"/>
              <a:ext cx="243726" cy="243726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59371" y="5932490"/>
            <a:ext cx="436167" cy="471174"/>
            <a:chOff x="6307193" y="5840046"/>
            <a:chExt cx="436167" cy="471174"/>
          </a:xfrm>
        </p:grpSpPr>
        <p:sp>
          <p:nvSpPr>
            <p:cNvPr id="15" name="Rectangle 14"/>
            <p:cNvSpPr/>
            <p:nvPr/>
          </p:nvSpPr>
          <p:spPr>
            <a:xfrm>
              <a:off x="6307193" y="5840046"/>
              <a:ext cx="436167" cy="471174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3413" y="5953770"/>
              <a:ext cx="243726" cy="243726"/>
            </a:xfrm>
            <a:prstGeom prst="rect">
              <a:avLst/>
            </a:prstGeom>
            <a:solidFill>
              <a:srgbClr val="FF0000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54874" y="5932490"/>
            <a:ext cx="436167" cy="471174"/>
            <a:chOff x="6307193" y="5840046"/>
            <a:chExt cx="436167" cy="471174"/>
          </a:xfrm>
          <a:solidFill>
            <a:srgbClr val="FF0000"/>
          </a:solidFill>
        </p:grpSpPr>
        <p:sp>
          <p:nvSpPr>
            <p:cNvPr id="18" name="Rectangle 17"/>
            <p:cNvSpPr/>
            <p:nvPr/>
          </p:nvSpPr>
          <p:spPr>
            <a:xfrm>
              <a:off x="6307193" y="5840046"/>
              <a:ext cx="436167" cy="471174"/>
            </a:xfrm>
            <a:prstGeom prst="rect">
              <a:avLst/>
            </a:prstGeom>
            <a:grp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03413" y="5953770"/>
              <a:ext cx="243726" cy="243726"/>
            </a:xfrm>
            <a:prstGeom prst="rect">
              <a:avLst/>
            </a:prstGeom>
            <a:grp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6704872" y="5554387"/>
            <a:ext cx="195164" cy="318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77863" y="5554387"/>
            <a:ext cx="627009" cy="311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95200" y="5547629"/>
            <a:ext cx="160391" cy="318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39874" y="5554387"/>
            <a:ext cx="742511" cy="311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6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13756</TotalTime>
  <Words>544</Words>
  <Application>Microsoft Macintosh PowerPoint</Application>
  <PresentationFormat>On-screen Show (4:3)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bbn_template</vt:lpstr>
      <vt:lpstr>PowerPoint Presentation</vt:lpstr>
      <vt:lpstr>Agenda</vt:lpstr>
      <vt:lpstr>SBOL Discussion Moderation Guidelines</vt:lpstr>
      <vt:lpstr>A Module Diagram Challenge</vt:lpstr>
      <vt:lpstr>A Module Diagram Challenge</vt:lpstr>
      <vt:lpstr>Composite [Module Component] Symbol?</vt:lpstr>
      <vt:lpstr>Scaling, squishing, warping</vt:lpstr>
      <vt:lpstr>SBOLv Reserved Properties?</vt:lpstr>
      <vt:lpstr>Current “Problem” Symbols</vt:lpstr>
      <vt:lpstr>What are the must-haves?</vt:lpstr>
      <vt:lpstr>Glyph specs: alignment, bounding, fill</vt:lpstr>
      <vt:lpstr>Glyph Reversal</vt:lpstr>
    </vt:vector>
  </TitlesOfParts>
  <Company>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177</cp:revision>
  <dcterms:created xsi:type="dcterms:W3CDTF">2012-05-30T11:32:39Z</dcterms:created>
  <dcterms:modified xsi:type="dcterms:W3CDTF">2017-07-02T03:44:40Z</dcterms:modified>
</cp:coreProperties>
</file>